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4076E07-9079-8D36-799D-65B63FBB66F9}"/>
              </a:ext>
            </a:extLst>
          </p:cNvPr>
          <p:cNvGrpSpPr/>
          <p:nvPr/>
        </p:nvGrpSpPr>
        <p:grpSpPr>
          <a:xfrm>
            <a:off x="670160" y="1130684"/>
            <a:ext cx="10851679" cy="5298397"/>
            <a:chOff x="359416" y="684939"/>
            <a:chExt cx="10693401" cy="53707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69FAC4-256A-0A2B-492C-109635AAD8D1}"/>
                </a:ext>
              </a:extLst>
            </p:cNvPr>
            <p:cNvSpPr txBox="1"/>
            <p:nvPr/>
          </p:nvSpPr>
          <p:spPr>
            <a:xfrm>
              <a:off x="4983714" y="3112351"/>
              <a:ext cx="1497527" cy="65516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36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Xero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C73AFA-209F-9314-43B8-9E285C072F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8685" y="1156173"/>
              <a:ext cx="5590" cy="19515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429D3D-0D3B-94C3-028B-60664FEC6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8685" y="3806411"/>
              <a:ext cx="24091" cy="17400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AB028-2229-667A-1E20-AD4E39DA8CFD}"/>
                </a:ext>
              </a:extLst>
            </p:cNvPr>
            <p:cNvSpPr txBox="1"/>
            <p:nvPr/>
          </p:nvSpPr>
          <p:spPr>
            <a:xfrm>
              <a:off x="5024613" y="684939"/>
              <a:ext cx="1497527" cy="46797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400" b="1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Tradify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FAE156-27C2-8F42-60A3-C32EE0BD51C5}"/>
                </a:ext>
              </a:extLst>
            </p:cNvPr>
            <p:cNvSpPr txBox="1"/>
            <p:nvPr/>
          </p:nvSpPr>
          <p:spPr>
            <a:xfrm>
              <a:off x="4863934" y="5587763"/>
              <a:ext cx="1878884" cy="46797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400" b="1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Simpro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72D874-5F5F-7AE2-A08C-E52BA46D8A23}"/>
                </a:ext>
              </a:extLst>
            </p:cNvPr>
            <p:cNvGrpSpPr/>
            <p:nvPr/>
          </p:nvGrpSpPr>
          <p:grpSpPr>
            <a:xfrm>
              <a:off x="6481241" y="3337879"/>
              <a:ext cx="4571576" cy="467974"/>
              <a:chOff x="6481241" y="3337879"/>
              <a:chExt cx="4571576" cy="46797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9E03FD1-0F04-C224-5003-2A661F947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1241" y="3480318"/>
                <a:ext cx="297134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4ECDF-5756-2272-AF6F-627010F85825}"/>
                  </a:ext>
                </a:extLst>
              </p:cNvPr>
              <p:cNvSpPr txBox="1"/>
              <p:nvPr/>
            </p:nvSpPr>
            <p:spPr>
              <a:xfrm>
                <a:off x="9555290" y="3337879"/>
                <a:ext cx="1497527" cy="46797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2400" b="1" dirty="0" err="1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UCollect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A9B089-52C1-8A15-6477-036F9A82205A}"/>
                </a:ext>
              </a:extLst>
            </p:cNvPr>
            <p:cNvGrpSpPr/>
            <p:nvPr/>
          </p:nvGrpSpPr>
          <p:grpSpPr>
            <a:xfrm flipH="1">
              <a:off x="359416" y="3205945"/>
              <a:ext cx="4559141" cy="467973"/>
              <a:chOff x="6541678" y="3211945"/>
              <a:chExt cx="4559141" cy="46797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609477E-3705-B597-A331-33807053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1678" y="3481790"/>
                <a:ext cx="2984457" cy="2729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099055-0B91-E356-75AC-82F7AC345A99}"/>
                  </a:ext>
                </a:extLst>
              </p:cNvPr>
              <p:cNvSpPr txBox="1"/>
              <p:nvPr/>
            </p:nvSpPr>
            <p:spPr>
              <a:xfrm>
                <a:off x="9591291" y="3211945"/>
                <a:ext cx="1509528" cy="46797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2400" b="1" dirty="0" err="1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ScaleXP</a:t>
                </a:r>
                <a:endParaRPr lang="en-GB" sz="2400" b="1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98ADD7-C7BA-1C3C-5F63-406DCB67F105}"/>
                </a:ext>
              </a:extLst>
            </p:cNvPr>
            <p:cNvSpPr txBox="1"/>
            <p:nvPr/>
          </p:nvSpPr>
          <p:spPr>
            <a:xfrm>
              <a:off x="5733322" y="1533415"/>
              <a:ext cx="1579661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400" dirty="0"/>
                <a:t>Job Management  app for trades people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8B77E5-CBE2-8C64-8755-46BD4768BFFD}"/>
                </a:ext>
              </a:extLst>
            </p:cNvPr>
            <p:cNvSpPr txBox="1"/>
            <p:nvPr/>
          </p:nvSpPr>
          <p:spPr>
            <a:xfrm>
              <a:off x="6416741" y="4278209"/>
              <a:ext cx="3522646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Invoice collection with direct debits, checks &amp; credit card Charges, Use Stripe.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6430E1-93FA-6C5F-9091-950A4D9C48B8}"/>
                </a:ext>
              </a:extLst>
            </p:cNvPr>
            <p:cNvSpPr txBox="1"/>
            <p:nvPr/>
          </p:nvSpPr>
          <p:spPr>
            <a:xfrm>
              <a:off x="4236382" y="3832168"/>
              <a:ext cx="1968369" cy="16223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400" dirty="0"/>
                <a:t>Field Management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Scheduling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Dispatch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Invoicing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Payments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Inventory Management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16DB40-F022-D692-D4D0-B672846D0248}"/>
                </a:ext>
              </a:extLst>
            </p:cNvPr>
            <p:cNvSpPr txBox="1"/>
            <p:nvPr/>
          </p:nvSpPr>
          <p:spPr>
            <a:xfrm>
              <a:off x="1742614" y="2738027"/>
              <a:ext cx="2660053" cy="5303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Revenue recognition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SAS metrics, dashboard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5D0BC1-7D96-6AE0-4FC1-0640175AB207}"/>
              </a:ext>
            </a:extLst>
          </p:cNvPr>
          <p:cNvSpPr/>
          <p:nvPr/>
        </p:nvSpPr>
        <p:spPr>
          <a:xfrm>
            <a:off x="1707491" y="5388"/>
            <a:ext cx="87770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4 – Xero’s Context Diagram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D3BE05-F2FF-CC72-8739-730100316CDA}"/>
              </a:ext>
            </a:extLst>
          </p:cNvPr>
          <p:cNvSpPr/>
          <p:nvPr/>
        </p:nvSpPr>
        <p:spPr>
          <a:xfrm>
            <a:off x="6276946" y="4971866"/>
            <a:ext cx="567095" cy="572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A21C7-CD9E-8B10-A0A0-C05B2D3AA815}"/>
              </a:ext>
            </a:extLst>
          </p:cNvPr>
          <p:cNvSpPr txBox="1"/>
          <p:nvPr/>
        </p:nvSpPr>
        <p:spPr>
          <a:xfrm>
            <a:off x="6372907" y="5027372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F79DED-7902-1991-C956-D80AB597889E}"/>
              </a:ext>
            </a:extLst>
          </p:cNvPr>
          <p:cNvSpPr/>
          <p:nvPr/>
        </p:nvSpPr>
        <p:spPr>
          <a:xfrm>
            <a:off x="8394022" y="4062093"/>
            <a:ext cx="567095" cy="572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BCD7AD-B617-7DD2-7F6E-8473667FB603}"/>
              </a:ext>
            </a:extLst>
          </p:cNvPr>
          <p:cNvSpPr txBox="1"/>
          <p:nvPr/>
        </p:nvSpPr>
        <p:spPr>
          <a:xfrm>
            <a:off x="8528360" y="4110794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8EF88-6055-1F74-8EA9-4035BDD7E3B0}"/>
              </a:ext>
            </a:extLst>
          </p:cNvPr>
          <p:cNvSpPr txBox="1"/>
          <p:nvPr/>
        </p:nvSpPr>
        <p:spPr>
          <a:xfrm>
            <a:off x="3505970" y="5031372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110502-7DE0-7D34-B659-D191DB5D216F}"/>
              </a:ext>
            </a:extLst>
          </p:cNvPr>
          <p:cNvSpPr/>
          <p:nvPr/>
        </p:nvSpPr>
        <p:spPr>
          <a:xfrm>
            <a:off x="4479201" y="3255116"/>
            <a:ext cx="567095" cy="572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799FCA-B0ED-DDBA-5556-90E92C73AEF6}"/>
              </a:ext>
            </a:extLst>
          </p:cNvPr>
          <p:cNvSpPr txBox="1"/>
          <p:nvPr/>
        </p:nvSpPr>
        <p:spPr>
          <a:xfrm>
            <a:off x="3317847" y="2473979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89109D-295D-9342-735C-35DA8F5E3CBB}"/>
              </a:ext>
            </a:extLst>
          </p:cNvPr>
          <p:cNvSpPr/>
          <p:nvPr/>
        </p:nvSpPr>
        <p:spPr>
          <a:xfrm>
            <a:off x="6299617" y="2693632"/>
            <a:ext cx="567095" cy="572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8028CB-A642-877A-96BE-BD005552F9F5}"/>
              </a:ext>
            </a:extLst>
          </p:cNvPr>
          <p:cNvSpPr txBox="1"/>
          <p:nvPr/>
        </p:nvSpPr>
        <p:spPr>
          <a:xfrm>
            <a:off x="6425021" y="2769995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A64B9B-8D24-6AEE-A408-0EF566910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3423"/>
              </p:ext>
            </p:extLst>
          </p:nvPr>
        </p:nvGraphicFramePr>
        <p:xfrm>
          <a:off x="252983" y="761035"/>
          <a:ext cx="11558017" cy="731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528">
                  <a:extLst>
                    <a:ext uri="{9D8B030D-6E8A-4147-A177-3AD203B41FA5}">
                      <a16:colId xmlns:a16="http://schemas.microsoft.com/office/drawing/2014/main" val="36740994"/>
                    </a:ext>
                  </a:extLst>
                </a:gridCol>
                <a:gridCol w="3026145">
                  <a:extLst>
                    <a:ext uri="{9D8B030D-6E8A-4147-A177-3AD203B41FA5}">
                      <a16:colId xmlns:a16="http://schemas.microsoft.com/office/drawing/2014/main" val="2803159226"/>
                    </a:ext>
                  </a:extLst>
                </a:gridCol>
                <a:gridCol w="1926336">
                  <a:extLst>
                    <a:ext uri="{9D8B030D-6E8A-4147-A177-3AD203B41FA5}">
                      <a16:colId xmlns:a16="http://schemas.microsoft.com/office/drawing/2014/main" val="2818866658"/>
                    </a:ext>
                  </a:extLst>
                </a:gridCol>
                <a:gridCol w="1926336">
                  <a:extLst>
                    <a:ext uri="{9D8B030D-6E8A-4147-A177-3AD203B41FA5}">
                      <a16:colId xmlns:a16="http://schemas.microsoft.com/office/drawing/2014/main" val="3264038830"/>
                    </a:ext>
                  </a:extLst>
                </a:gridCol>
                <a:gridCol w="1926336">
                  <a:extLst>
                    <a:ext uri="{9D8B030D-6E8A-4147-A177-3AD203B41FA5}">
                      <a16:colId xmlns:a16="http://schemas.microsoft.com/office/drawing/2014/main" val="370807823"/>
                    </a:ext>
                  </a:extLst>
                </a:gridCol>
                <a:gridCol w="1926336">
                  <a:extLst>
                    <a:ext uri="{9D8B030D-6E8A-4147-A177-3AD203B41FA5}">
                      <a16:colId xmlns:a16="http://schemas.microsoft.com/office/drawing/2014/main" val="841779748"/>
                    </a:ext>
                  </a:extLst>
                </a:gridCol>
              </a:tblGrid>
              <a:tr h="30710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SOURCE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431"/>
                  </a:ext>
                </a:extLst>
              </a:tr>
              <a:tr h="9725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Customer, supplier and contractor contacts, invoices and credits</a:t>
                      </a:r>
                    </a:p>
                    <a:p>
                      <a:pPr algn="just"/>
                      <a:r>
                        <a:rPr lang="en-GB" sz="1400" dirty="0"/>
                        <a:t>Timesheets , Supplier invoices</a:t>
                      </a:r>
                    </a:p>
                    <a:p>
                      <a:pPr algn="just"/>
                      <a:r>
                        <a:rPr lang="en-GB" sz="1400" dirty="0" err="1"/>
                        <a:t>Payments,CIS</a:t>
                      </a:r>
                      <a:r>
                        <a:rPr lang="en-GB" sz="1400" dirty="0"/>
                        <a:t>/RCT payments, </a:t>
                      </a:r>
                    </a:p>
                    <a:p>
                      <a:pPr algn="just"/>
                      <a:r>
                        <a:rPr lang="en-GB" sz="1400" dirty="0"/>
                        <a:t>Inventory journals.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 err="1"/>
                        <a:t>Simpro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Accuracy in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55476"/>
                  </a:ext>
                </a:extLst>
              </a:tr>
              <a:tr h="150993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automates invoice collections via pre-authorized payments,  ensure timely payments without manual </a:t>
                      </a:r>
                      <a:r>
                        <a:rPr lang="en-GB" sz="1400" dirty="0" err="1"/>
                        <a:t>intervention,supports</a:t>
                      </a:r>
                      <a:r>
                        <a:rPr lang="en-GB" sz="1400" dirty="0"/>
                        <a:t> multiple gateways, automates retries for failed collections and offers advanced features like </a:t>
                      </a:r>
                      <a:r>
                        <a:rPr lang="en-GB" sz="1400" dirty="0" err="1"/>
                        <a:t>installment</a:t>
                      </a:r>
                      <a:r>
                        <a:rPr lang="en-GB" sz="1400" dirty="0"/>
                        <a:t> payments and reminders.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 err="1"/>
                        <a:t>UCollect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Secured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Payment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85340"/>
                  </a:ext>
                </a:extLst>
              </a:tr>
              <a:tr h="9725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err="1"/>
                        <a:t>Tradify</a:t>
                      </a:r>
                      <a:r>
                        <a:rPr lang="en-GB" sz="1400" dirty="0"/>
                        <a:t> is an all-in-one job management app for tradespeople, offering features like scheduling, quoting, invoicing, and job tracking across any device.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 err="1"/>
                        <a:t>Tradify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Synchronization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71097"/>
                  </a:ext>
                </a:extLst>
              </a:tr>
              <a:tr h="115164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automates revenue recognition, financial reporting, and SaaS metrics for finance teams, streamlining processes and integrating seamlessly with Xero, CRM platforms, and payment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 err="1"/>
                        <a:t>ScaleXP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Streamlines accounting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Enhances user </a:t>
                      </a:r>
                      <a:r>
                        <a:rPr lang="en-GB" sz="1400" dirty="0"/>
                        <a:t>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2602"/>
                  </a:ext>
                </a:extLst>
              </a:tr>
              <a:tr h="767765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07740"/>
                  </a:ext>
                </a:extLst>
              </a:tr>
              <a:tr h="6949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85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7D7D47-6AAD-6AFE-D48D-92A36C2D1763}"/>
              </a:ext>
            </a:extLst>
          </p:cNvPr>
          <p:cNvSpPr txBox="1"/>
          <p:nvPr/>
        </p:nvSpPr>
        <p:spPr>
          <a:xfrm>
            <a:off x="3335214" y="100157"/>
            <a:ext cx="55215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/>
              <a:t>SYSTEM INTERFACE 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52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208</Words>
  <Application>Microsoft Macintosh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gudipati</dc:creator>
  <cp:lastModifiedBy>Korat, Ms. Diksha</cp:lastModifiedBy>
  <cp:revision>505</cp:revision>
  <dcterms:created xsi:type="dcterms:W3CDTF">2024-02-14T03:09:04Z</dcterms:created>
  <dcterms:modified xsi:type="dcterms:W3CDTF">2024-09-26T16:49:16Z</dcterms:modified>
</cp:coreProperties>
</file>