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5" r:id="rId4"/>
    <p:sldId id="258" r:id="rId5"/>
    <p:sldId id="266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69720" y="865378"/>
            <a:ext cx="6004559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0690" y="1219200"/>
            <a:ext cx="5253355" cy="1623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54C5C7C-D42D-43E0-B64C-5703827FC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819400"/>
            <a:ext cx="7223759" cy="1231106"/>
          </a:xfrm>
        </p:spPr>
        <p:txBody>
          <a:bodyPr/>
          <a:lstStyle/>
          <a:p>
            <a:r>
              <a:rPr lang="en-IN" sz="4000"/>
              <a:t>                  Sparse </a:t>
            </a:r>
            <a:r>
              <a:rPr lang="en-IN" sz="4000" dirty="0"/>
              <a:t>Matrices </a:t>
            </a:r>
            <a:br>
              <a:rPr lang="en-IN" sz="4000" dirty="0"/>
            </a:br>
            <a:r>
              <a:rPr lang="en-IN" sz="4000" dirty="0"/>
              <a:t>             and its Representation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7845" y="415797"/>
            <a:ext cx="53721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One Linear </a:t>
            </a:r>
            <a:r>
              <a:rPr sz="4400" spc="-15" dirty="0"/>
              <a:t>List </a:t>
            </a:r>
            <a:r>
              <a:rPr sz="4400" spc="-25" dirty="0"/>
              <a:t>Per</a:t>
            </a:r>
            <a:r>
              <a:rPr sz="4400" spc="-50" dirty="0"/>
              <a:t> </a:t>
            </a:r>
            <a:r>
              <a:rPr sz="4400" spc="-35" dirty="0"/>
              <a:t>Row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59740" y="2324836"/>
            <a:ext cx="1425575" cy="236664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200" dirty="0">
                <a:solidFill>
                  <a:srgbClr val="0000FF"/>
                </a:solidFill>
                <a:latin typeface="Carlito"/>
                <a:cs typeface="Carlito"/>
              </a:rPr>
              <a:t>0 0 3 0</a:t>
            </a:r>
            <a:r>
              <a:rPr sz="3200" spc="-90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3200" dirty="0">
                <a:solidFill>
                  <a:srgbClr val="0000FF"/>
                </a:solidFill>
                <a:latin typeface="Carlito"/>
                <a:cs typeface="Carlito"/>
              </a:rPr>
              <a:t>4</a:t>
            </a:r>
            <a:endParaRPr sz="3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solidFill>
                  <a:srgbClr val="0000FF"/>
                </a:solidFill>
                <a:latin typeface="Carlito"/>
                <a:cs typeface="Carlito"/>
              </a:rPr>
              <a:t>0 0 5 7</a:t>
            </a:r>
            <a:r>
              <a:rPr sz="3200" spc="-90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3200" dirty="0">
                <a:solidFill>
                  <a:srgbClr val="0000FF"/>
                </a:solidFill>
                <a:latin typeface="Carlito"/>
                <a:cs typeface="Carlito"/>
              </a:rPr>
              <a:t>0</a:t>
            </a:r>
            <a:endParaRPr sz="3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solidFill>
                  <a:srgbClr val="0000FF"/>
                </a:solidFill>
                <a:latin typeface="Carlito"/>
                <a:cs typeface="Carlito"/>
              </a:rPr>
              <a:t>0 0 0 0</a:t>
            </a:r>
            <a:r>
              <a:rPr sz="3200" spc="-90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3200" dirty="0">
                <a:solidFill>
                  <a:srgbClr val="0000FF"/>
                </a:solidFill>
                <a:latin typeface="Carlito"/>
                <a:cs typeface="Carlito"/>
              </a:rPr>
              <a:t>0</a:t>
            </a:r>
            <a:endParaRPr sz="3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solidFill>
                  <a:srgbClr val="0000FF"/>
                </a:solidFill>
                <a:latin typeface="Carlito"/>
                <a:cs typeface="Carlito"/>
              </a:rPr>
              <a:t>0 2 6 0</a:t>
            </a:r>
            <a:r>
              <a:rPr sz="3200" spc="-90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3200" dirty="0">
                <a:solidFill>
                  <a:srgbClr val="0000FF"/>
                </a:solidFill>
                <a:latin typeface="Carlito"/>
                <a:cs typeface="Carlito"/>
              </a:rPr>
              <a:t>0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47209" y="2248890"/>
            <a:ext cx="3314065" cy="236664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200" spc="-15" dirty="0">
                <a:solidFill>
                  <a:srgbClr val="0D0D0D"/>
                </a:solidFill>
                <a:latin typeface="Carlito"/>
                <a:cs typeface="Carlito"/>
              </a:rPr>
              <a:t>row1 </a:t>
            </a:r>
            <a:r>
              <a:rPr sz="3200" dirty="0">
                <a:solidFill>
                  <a:srgbClr val="0D0D0D"/>
                </a:solidFill>
                <a:latin typeface="Carlito"/>
                <a:cs typeface="Carlito"/>
              </a:rPr>
              <a:t>= [(3, 3),</a:t>
            </a:r>
            <a:r>
              <a:rPr sz="3200" spc="-75" dirty="0">
                <a:solidFill>
                  <a:srgbClr val="0D0D0D"/>
                </a:solidFill>
                <a:latin typeface="Carlito"/>
                <a:cs typeface="Carlito"/>
              </a:rPr>
              <a:t> </a:t>
            </a:r>
            <a:r>
              <a:rPr sz="3200" spc="-5" dirty="0">
                <a:solidFill>
                  <a:srgbClr val="0D0D0D"/>
                </a:solidFill>
                <a:latin typeface="Carlito"/>
                <a:cs typeface="Carlito"/>
              </a:rPr>
              <a:t>(5,4)]</a:t>
            </a:r>
            <a:endParaRPr sz="3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spc="-15" dirty="0">
                <a:solidFill>
                  <a:srgbClr val="0D0D0D"/>
                </a:solidFill>
                <a:latin typeface="Carlito"/>
                <a:cs typeface="Carlito"/>
              </a:rPr>
              <a:t>row2 </a:t>
            </a:r>
            <a:r>
              <a:rPr sz="3200" dirty="0">
                <a:solidFill>
                  <a:srgbClr val="0D0D0D"/>
                </a:solidFill>
                <a:latin typeface="Carlito"/>
                <a:cs typeface="Carlito"/>
              </a:rPr>
              <a:t>= [(3,5),</a:t>
            </a:r>
            <a:r>
              <a:rPr sz="3200" spc="-55" dirty="0">
                <a:solidFill>
                  <a:srgbClr val="0D0D0D"/>
                </a:solidFill>
                <a:latin typeface="Carlito"/>
                <a:cs typeface="Carlito"/>
              </a:rPr>
              <a:t> </a:t>
            </a:r>
            <a:r>
              <a:rPr sz="3200" spc="-5" dirty="0">
                <a:solidFill>
                  <a:srgbClr val="0D0D0D"/>
                </a:solidFill>
                <a:latin typeface="Carlito"/>
                <a:cs typeface="Carlito"/>
              </a:rPr>
              <a:t>(4,7)]</a:t>
            </a:r>
            <a:endParaRPr sz="3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spc="-15" dirty="0">
                <a:solidFill>
                  <a:srgbClr val="0D0D0D"/>
                </a:solidFill>
                <a:latin typeface="Carlito"/>
                <a:cs typeface="Carlito"/>
              </a:rPr>
              <a:t>row3 </a:t>
            </a:r>
            <a:r>
              <a:rPr sz="3200" dirty="0">
                <a:solidFill>
                  <a:srgbClr val="0D0D0D"/>
                </a:solidFill>
                <a:latin typeface="Carlito"/>
                <a:cs typeface="Carlito"/>
              </a:rPr>
              <a:t>=</a:t>
            </a:r>
            <a:r>
              <a:rPr sz="3200" spc="-25" dirty="0">
                <a:solidFill>
                  <a:srgbClr val="0D0D0D"/>
                </a:solidFill>
                <a:latin typeface="Carlito"/>
                <a:cs typeface="Carlito"/>
              </a:rPr>
              <a:t> </a:t>
            </a:r>
            <a:r>
              <a:rPr sz="3200" dirty="0">
                <a:solidFill>
                  <a:srgbClr val="0D0D0D"/>
                </a:solidFill>
                <a:latin typeface="Carlito"/>
                <a:cs typeface="Carlito"/>
              </a:rPr>
              <a:t>[]</a:t>
            </a:r>
            <a:endParaRPr sz="3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spc="-15" dirty="0">
                <a:solidFill>
                  <a:srgbClr val="0D0D0D"/>
                </a:solidFill>
                <a:latin typeface="Carlito"/>
                <a:cs typeface="Carlito"/>
              </a:rPr>
              <a:t>row4 </a:t>
            </a:r>
            <a:r>
              <a:rPr sz="3200" dirty="0">
                <a:solidFill>
                  <a:srgbClr val="0D0D0D"/>
                </a:solidFill>
                <a:latin typeface="Carlito"/>
                <a:cs typeface="Carlito"/>
              </a:rPr>
              <a:t>= [(2,2),</a:t>
            </a:r>
            <a:r>
              <a:rPr sz="3200" spc="-55" dirty="0">
                <a:solidFill>
                  <a:srgbClr val="0D0D0D"/>
                </a:solidFill>
                <a:latin typeface="Carlito"/>
                <a:cs typeface="Carlito"/>
              </a:rPr>
              <a:t> </a:t>
            </a:r>
            <a:r>
              <a:rPr sz="3200" spc="-5" dirty="0">
                <a:solidFill>
                  <a:srgbClr val="0D0D0D"/>
                </a:solidFill>
                <a:latin typeface="Carlito"/>
                <a:cs typeface="Carlito"/>
              </a:rPr>
              <a:t>(3,6)]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58510" y="1828800"/>
            <a:ext cx="591820" cy="609600"/>
          </a:xfrm>
          <a:custGeom>
            <a:avLst/>
            <a:gdLst/>
            <a:ahLst/>
            <a:cxnLst/>
            <a:rect l="l" t="t" r="r" b="b"/>
            <a:pathLst>
              <a:path w="591820" h="609600">
                <a:moveTo>
                  <a:pt x="578738" y="304800"/>
                </a:moveTo>
                <a:lnTo>
                  <a:pt x="578738" y="609600"/>
                </a:lnTo>
                <a:lnTo>
                  <a:pt x="591438" y="609600"/>
                </a:lnTo>
                <a:lnTo>
                  <a:pt x="591438" y="311150"/>
                </a:lnTo>
                <a:lnTo>
                  <a:pt x="585088" y="311150"/>
                </a:lnTo>
                <a:lnTo>
                  <a:pt x="578738" y="304800"/>
                </a:lnTo>
                <a:close/>
              </a:path>
              <a:path w="591820" h="609600">
                <a:moveTo>
                  <a:pt x="51688" y="25109"/>
                </a:moveTo>
                <a:lnTo>
                  <a:pt x="45338" y="35995"/>
                </a:lnTo>
                <a:lnTo>
                  <a:pt x="45338" y="308355"/>
                </a:lnTo>
                <a:lnTo>
                  <a:pt x="48133" y="311150"/>
                </a:lnTo>
                <a:lnTo>
                  <a:pt x="578738" y="311150"/>
                </a:lnTo>
                <a:lnTo>
                  <a:pt x="578738" y="304800"/>
                </a:lnTo>
                <a:lnTo>
                  <a:pt x="58038" y="304800"/>
                </a:lnTo>
                <a:lnTo>
                  <a:pt x="51688" y="298450"/>
                </a:lnTo>
                <a:lnTo>
                  <a:pt x="58038" y="298450"/>
                </a:lnTo>
                <a:lnTo>
                  <a:pt x="58038" y="35995"/>
                </a:lnTo>
                <a:lnTo>
                  <a:pt x="51688" y="25109"/>
                </a:lnTo>
                <a:close/>
              </a:path>
              <a:path w="591820" h="609600">
                <a:moveTo>
                  <a:pt x="588644" y="298450"/>
                </a:moveTo>
                <a:lnTo>
                  <a:pt x="58038" y="298450"/>
                </a:lnTo>
                <a:lnTo>
                  <a:pt x="58038" y="304800"/>
                </a:lnTo>
                <a:lnTo>
                  <a:pt x="578738" y="304800"/>
                </a:lnTo>
                <a:lnTo>
                  <a:pt x="585088" y="311150"/>
                </a:lnTo>
                <a:lnTo>
                  <a:pt x="591438" y="311150"/>
                </a:lnTo>
                <a:lnTo>
                  <a:pt x="591438" y="301244"/>
                </a:lnTo>
                <a:lnTo>
                  <a:pt x="588644" y="298450"/>
                </a:lnTo>
                <a:close/>
              </a:path>
              <a:path w="591820" h="609600">
                <a:moveTo>
                  <a:pt x="58038" y="298450"/>
                </a:moveTo>
                <a:lnTo>
                  <a:pt x="51688" y="298450"/>
                </a:lnTo>
                <a:lnTo>
                  <a:pt x="58038" y="304800"/>
                </a:lnTo>
                <a:lnTo>
                  <a:pt x="58038" y="298450"/>
                </a:lnTo>
                <a:close/>
              </a:path>
              <a:path w="591820" h="609600">
                <a:moveTo>
                  <a:pt x="51688" y="0"/>
                </a:moveTo>
                <a:lnTo>
                  <a:pt x="0" y="88646"/>
                </a:lnTo>
                <a:lnTo>
                  <a:pt x="1015" y="92455"/>
                </a:lnTo>
                <a:lnTo>
                  <a:pt x="7112" y="96012"/>
                </a:lnTo>
                <a:lnTo>
                  <a:pt x="10922" y="94996"/>
                </a:lnTo>
                <a:lnTo>
                  <a:pt x="45338" y="35995"/>
                </a:lnTo>
                <a:lnTo>
                  <a:pt x="45338" y="12573"/>
                </a:lnTo>
                <a:lnTo>
                  <a:pt x="59020" y="12573"/>
                </a:lnTo>
                <a:lnTo>
                  <a:pt x="51688" y="0"/>
                </a:lnTo>
                <a:close/>
              </a:path>
              <a:path w="591820" h="609600">
                <a:moveTo>
                  <a:pt x="59020" y="12573"/>
                </a:moveTo>
                <a:lnTo>
                  <a:pt x="58038" y="12573"/>
                </a:lnTo>
                <a:lnTo>
                  <a:pt x="58038" y="35995"/>
                </a:lnTo>
                <a:lnTo>
                  <a:pt x="92455" y="94996"/>
                </a:lnTo>
                <a:lnTo>
                  <a:pt x="96265" y="96012"/>
                </a:lnTo>
                <a:lnTo>
                  <a:pt x="102362" y="92455"/>
                </a:lnTo>
                <a:lnTo>
                  <a:pt x="103377" y="88646"/>
                </a:lnTo>
                <a:lnTo>
                  <a:pt x="59020" y="12573"/>
                </a:lnTo>
                <a:close/>
              </a:path>
              <a:path w="591820" h="609600">
                <a:moveTo>
                  <a:pt x="58038" y="12573"/>
                </a:moveTo>
                <a:lnTo>
                  <a:pt x="45338" y="12573"/>
                </a:lnTo>
                <a:lnTo>
                  <a:pt x="45338" y="35995"/>
                </a:lnTo>
                <a:lnTo>
                  <a:pt x="51688" y="25109"/>
                </a:lnTo>
                <a:lnTo>
                  <a:pt x="46227" y="15748"/>
                </a:lnTo>
                <a:lnTo>
                  <a:pt x="58038" y="15748"/>
                </a:lnTo>
                <a:lnTo>
                  <a:pt x="58038" y="12573"/>
                </a:lnTo>
                <a:close/>
              </a:path>
              <a:path w="591820" h="609600">
                <a:moveTo>
                  <a:pt x="58038" y="15748"/>
                </a:moveTo>
                <a:lnTo>
                  <a:pt x="57150" y="15748"/>
                </a:lnTo>
                <a:lnTo>
                  <a:pt x="51688" y="25109"/>
                </a:lnTo>
                <a:lnTo>
                  <a:pt x="58038" y="35995"/>
                </a:lnTo>
                <a:lnTo>
                  <a:pt x="58038" y="15748"/>
                </a:lnTo>
                <a:close/>
              </a:path>
              <a:path w="591820" h="609600">
                <a:moveTo>
                  <a:pt x="57150" y="15748"/>
                </a:moveTo>
                <a:lnTo>
                  <a:pt x="46227" y="15748"/>
                </a:lnTo>
                <a:lnTo>
                  <a:pt x="51688" y="25109"/>
                </a:lnTo>
                <a:lnTo>
                  <a:pt x="57150" y="157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18250" y="1752600"/>
            <a:ext cx="515620" cy="685800"/>
          </a:xfrm>
          <a:custGeom>
            <a:avLst/>
            <a:gdLst/>
            <a:ahLst/>
            <a:cxnLst/>
            <a:rect l="l" t="t" r="r" b="b"/>
            <a:pathLst>
              <a:path w="515620" h="685800">
                <a:moveTo>
                  <a:pt x="457200" y="336550"/>
                </a:moveTo>
                <a:lnTo>
                  <a:pt x="2794" y="336550"/>
                </a:lnTo>
                <a:lnTo>
                  <a:pt x="0" y="339344"/>
                </a:lnTo>
                <a:lnTo>
                  <a:pt x="0" y="685800"/>
                </a:lnTo>
                <a:lnTo>
                  <a:pt x="12700" y="685800"/>
                </a:lnTo>
                <a:lnTo>
                  <a:pt x="12700" y="349250"/>
                </a:lnTo>
                <a:lnTo>
                  <a:pt x="6350" y="349250"/>
                </a:lnTo>
                <a:lnTo>
                  <a:pt x="12700" y="342900"/>
                </a:lnTo>
                <a:lnTo>
                  <a:pt x="457200" y="342900"/>
                </a:lnTo>
                <a:lnTo>
                  <a:pt x="457200" y="336550"/>
                </a:lnTo>
                <a:close/>
              </a:path>
              <a:path w="515620" h="685800">
                <a:moveTo>
                  <a:pt x="12700" y="342900"/>
                </a:moveTo>
                <a:lnTo>
                  <a:pt x="6350" y="349250"/>
                </a:lnTo>
                <a:lnTo>
                  <a:pt x="12700" y="349250"/>
                </a:lnTo>
                <a:lnTo>
                  <a:pt x="12700" y="342900"/>
                </a:lnTo>
                <a:close/>
              </a:path>
              <a:path w="515620" h="685800">
                <a:moveTo>
                  <a:pt x="469900" y="336550"/>
                </a:moveTo>
                <a:lnTo>
                  <a:pt x="463550" y="336550"/>
                </a:lnTo>
                <a:lnTo>
                  <a:pt x="457200" y="342900"/>
                </a:lnTo>
                <a:lnTo>
                  <a:pt x="12700" y="342900"/>
                </a:lnTo>
                <a:lnTo>
                  <a:pt x="12700" y="349250"/>
                </a:lnTo>
                <a:lnTo>
                  <a:pt x="467105" y="349250"/>
                </a:lnTo>
                <a:lnTo>
                  <a:pt x="469900" y="346455"/>
                </a:lnTo>
                <a:lnTo>
                  <a:pt x="469900" y="336550"/>
                </a:lnTo>
                <a:close/>
              </a:path>
              <a:path w="515620" h="685800">
                <a:moveTo>
                  <a:pt x="463550" y="25109"/>
                </a:moveTo>
                <a:lnTo>
                  <a:pt x="457200" y="35995"/>
                </a:lnTo>
                <a:lnTo>
                  <a:pt x="457200" y="342900"/>
                </a:lnTo>
                <a:lnTo>
                  <a:pt x="463550" y="336550"/>
                </a:lnTo>
                <a:lnTo>
                  <a:pt x="469900" y="336550"/>
                </a:lnTo>
                <a:lnTo>
                  <a:pt x="469900" y="35995"/>
                </a:lnTo>
                <a:lnTo>
                  <a:pt x="463550" y="25109"/>
                </a:lnTo>
                <a:close/>
              </a:path>
              <a:path w="515620" h="685800">
                <a:moveTo>
                  <a:pt x="463550" y="0"/>
                </a:moveTo>
                <a:lnTo>
                  <a:pt x="411860" y="88646"/>
                </a:lnTo>
                <a:lnTo>
                  <a:pt x="412876" y="92455"/>
                </a:lnTo>
                <a:lnTo>
                  <a:pt x="418973" y="96012"/>
                </a:lnTo>
                <a:lnTo>
                  <a:pt x="422782" y="94996"/>
                </a:lnTo>
                <a:lnTo>
                  <a:pt x="457200" y="35995"/>
                </a:lnTo>
                <a:lnTo>
                  <a:pt x="457200" y="12573"/>
                </a:lnTo>
                <a:lnTo>
                  <a:pt x="470881" y="12573"/>
                </a:lnTo>
                <a:lnTo>
                  <a:pt x="463550" y="0"/>
                </a:lnTo>
                <a:close/>
              </a:path>
              <a:path w="515620" h="685800">
                <a:moveTo>
                  <a:pt x="470881" y="12573"/>
                </a:moveTo>
                <a:lnTo>
                  <a:pt x="469900" y="12573"/>
                </a:lnTo>
                <a:lnTo>
                  <a:pt x="469900" y="35995"/>
                </a:lnTo>
                <a:lnTo>
                  <a:pt x="504317" y="94996"/>
                </a:lnTo>
                <a:lnTo>
                  <a:pt x="508126" y="96012"/>
                </a:lnTo>
                <a:lnTo>
                  <a:pt x="514223" y="92455"/>
                </a:lnTo>
                <a:lnTo>
                  <a:pt x="515239" y="88646"/>
                </a:lnTo>
                <a:lnTo>
                  <a:pt x="470881" y="12573"/>
                </a:lnTo>
                <a:close/>
              </a:path>
              <a:path w="515620" h="685800">
                <a:moveTo>
                  <a:pt x="469900" y="12573"/>
                </a:moveTo>
                <a:lnTo>
                  <a:pt x="457200" y="12573"/>
                </a:lnTo>
                <a:lnTo>
                  <a:pt x="457200" y="35995"/>
                </a:lnTo>
                <a:lnTo>
                  <a:pt x="463550" y="25109"/>
                </a:lnTo>
                <a:lnTo>
                  <a:pt x="458089" y="15748"/>
                </a:lnTo>
                <a:lnTo>
                  <a:pt x="469900" y="15748"/>
                </a:lnTo>
                <a:lnTo>
                  <a:pt x="469900" y="12573"/>
                </a:lnTo>
                <a:close/>
              </a:path>
              <a:path w="515620" h="685800">
                <a:moveTo>
                  <a:pt x="469900" y="15748"/>
                </a:moveTo>
                <a:lnTo>
                  <a:pt x="469010" y="15748"/>
                </a:lnTo>
                <a:lnTo>
                  <a:pt x="463550" y="25109"/>
                </a:lnTo>
                <a:lnTo>
                  <a:pt x="469900" y="35995"/>
                </a:lnTo>
                <a:lnTo>
                  <a:pt x="469900" y="15748"/>
                </a:lnTo>
                <a:close/>
              </a:path>
              <a:path w="515620" h="685800">
                <a:moveTo>
                  <a:pt x="469010" y="15748"/>
                </a:moveTo>
                <a:lnTo>
                  <a:pt x="458089" y="15748"/>
                </a:lnTo>
                <a:lnTo>
                  <a:pt x="463550" y="25109"/>
                </a:lnTo>
                <a:lnTo>
                  <a:pt x="469010" y="157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556629" y="1389634"/>
            <a:ext cx="521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0000FF"/>
                </a:solidFill>
                <a:latin typeface="Carlito"/>
                <a:cs typeface="Carlito"/>
              </a:rPr>
              <a:t>v</a:t>
            </a:r>
            <a:r>
              <a:rPr sz="1800" dirty="0">
                <a:solidFill>
                  <a:srgbClr val="0000FF"/>
                </a:solidFill>
                <a:latin typeface="Carlito"/>
                <a:cs typeface="Carlito"/>
              </a:rPr>
              <a:t>alue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32375" y="1465834"/>
            <a:ext cx="715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00FF"/>
                </a:solidFill>
                <a:latin typeface="Carlito"/>
                <a:cs typeface="Carlito"/>
              </a:rPr>
              <a:t>column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433" y="222249"/>
            <a:ext cx="74942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Sparse </a:t>
            </a:r>
            <a:r>
              <a:rPr sz="4000" spc="-10" dirty="0"/>
              <a:t>matrix </a:t>
            </a:r>
            <a:r>
              <a:rPr sz="4000" spc="-5" dirty="0"/>
              <a:t>and its</a:t>
            </a:r>
            <a:r>
              <a:rPr sz="4000" spc="60" dirty="0"/>
              <a:t> </a:t>
            </a:r>
            <a:r>
              <a:rPr sz="4000" spc="-20" dirty="0"/>
              <a:t>representation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36295" y="1182370"/>
            <a:ext cx="8708390" cy="25796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97790" marR="127635" indent="-85725" algn="just">
              <a:lnSpc>
                <a:spcPct val="90000"/>
              </a:lnSpc>
              <a:spcBef>
                <a:spcPts val="459"/>
              </a:spcBef>
            </a:pPr>
            <a:r>
              <a:rPr sz="3000" spc="-5" dirty="0">
                <a:latin typeface="Carlito"/>
                <a:cs typeface="Carlito"/>
              </a:rPr>
              <a:t>Matrics </a:t>
            </a:r>
            <a:r>
              <a:rPr sz="3000" spc="-20" dirty="0">
                <a:latin typeface="Carlito"/>
                <a:cs typeface="Carlito"/>
              </a:rPr>
              <a:t>play </a:t>
            </a:r>
            <a:r>
              <a:rPr sz="3000" dirty="0">
                <a:latin typeface="Carlito"/>
                <a:cs typeface="Carlito"/>
              </a:rPr>
              <a:t>a </a:t>
            </a:r>
            <a:r>
              <a:rPr sz="3000" spc="-10" dirty="0">
                <a:latin typeface="Carlito"/>
                <a:cs typeface="Carlito"/>
              </a:rPr>
              <a:t>very important </a:t>
            </a:r>
            <a:r>
              <a:rPr sz="3000" spc="-20" dirty="0">
                <a:latin typeface="Carlito"/>
                <a:cs typeface="Carlito"/>
              </a:rPr>
              <a:t>role </a:t>
            </a:r>
            <a:r>
              <a:rPr sz="3000" dirty="0">
                <a:latin typeface="Carlito"/>
                <a:cs typeface="Carlito"/>
              </a:rPr>
              <a:t>in </a:t>
            </a:r>
            <a:r>
              <a:rPr sz="3000" spc="-5" dirty="0">
                <a:latin typeface="Carlito"/>
                <a:cs typeface="Carlito"/>
              </a:rPr>
              <a:t>solving </a:t>
            </a:r>
            <a:r>
              <a:rPr sz="3000" spc="-15" dirty="0">
                <a:latin typeface="Carlito"/>
                <a:cs typeface="Carlito"/>
              </a:rPr>
              <a:t>many  interesting problem </a:t>
            </a:r>
            <a:r>
              <a:rPr sz="3000" dirty="0">
                <a:latin typeface="Carlito"/>
                <a:cs typeface="Carlito"/>
              </a:rPr>
              <a:t>in </a:t>
            </a:r>
            <a:r>
              <a:rPr sz="3000" spc="-10" dirty="0">
                <a:latin typeface="Carlito"/>
                <a:cs typeface="Carlito"/>
              </a:rPr>
              <a:t>various scientific </a:t>
            </a:r>
            <a:r>
              <a:rPr sz="3000" dirty="0">
                <a:latin typeface="Carlito"/>
                <a:cs typeface="Carlito"/>
              </a:rPr>
              <a:t>and  </a:t>
            </a:r>
            <a:r>
              <a:rPr sz="3000" spc="-5" dirty="0">
                <a:latin typeface="Carlito"/>
                <a:cs typeface="Carlito"/>
              </a:rPr>
              <a:t>engineering </a:t>
            </a:r>
            <a:r>
              <a:rPr sz="3000" spc="-10" dirty="0">
                <a:latin typeface="Carlito"/>
                <a:cs typeface="Carlito"/>
              </a:rPr>
              <a:t>application. </a:t>
            </a:r>
            <a:r>
              <a:rPr sz="3000" dirty="0">
                <a:latin typeface="Carlito"/>
                <a:cs typeface="Carlito"/>
              </a:rPr>
              <a:t>It is </a:t>
            </a:r>
            <a:r>
              <a:rPr sz="3000" spc="-25" dirty="0">
                <a:latin typeface="Carlito"/>
                <a:cs typeface="Carlito"/>
              </a:rPr>
              <a:t>therefore </a:t>
            </a:r>
            <a:r>
              <a:rPr sz="3000" spc="-5" dirty="0">
                <a:latin typeface="Carlito"/>
                <a:cs typeface="Carlito"/>
              </a:rPr>
              <a:t>necessary </a:t>
            </a:r>
            <a:r>
              <a:rPr sz="3000" spc="-25" dirty="0">
                <a:latin typeface="Carlito"/>
                <a:cs typeface="Carlito"/>
              </a:rPr>
              <a:t>for </a:t>
            </a:r>
            <a:r>
              <a:rPr sz="3000" spc="-5" dirty="0">
                <a:latin typeface="Carlito"/>
                <a:cs typeface="Carlito"/>
              </a:rPr>
              <a:t>us  </a:t>
            </a:r>
            <a:r>
              <a:rPr sz="3000" spc="-15" dirty="0">
                <a:latin typeface="Carlito"/>
                <a:cs typeface="Carlito"/>
              </a:rPr>
              <a:t>to </a:t>
            </a:r>
            <a:r>
              <a:rPr sz="3000" spc="-10" dirty="0">
                <a:latin typeface="Carlito"/>
                <a:cs typeface="Carlito"/>
              </a:rPr>
              <a:t>design </a:t>
            </a:r>
            <a:r>
              <a:rPr sz="3000" spc="-15" dirty="0">
                <a:latin typeface="Carlito"/>
                <a:cs typeface="Carlito"/>
              </a:rPr>
              <a:t>efficient representation </a:t>
            </a:r>
            <a:r>
              <a:rPr sz="3000" spc="-25" dirty="0">
                <a:latin typeface="Carlito"/>
                <a:cs typeface="Carlito"/>
              </a:rPr>
              <a:t>for</a:t>
            </a:r>
            <a:r>
              <a:rPr sz="3000" spc="-20" dirty="0">
                <a:latin typeface="Carlito"/>
                <a:cs typeface="Carlito"/>
              </a:rPr>
              <a:t> </a:t>
            </a:r>
            <a:r>
              <a:rPr sz="3000" spc="-5" dirty="0">
                <a:latin typeface="Carlito"/>
                <a:cs typeface="Carlito"/>
              </a:rPr>
              <a:t>matrices.</a:t>
            </a:r>
            <a:r>
              <a:rPr lang="en-IN" sz="3000" dirty="0">
                <a:latin typeface="Carlito"/>
                <a:cs typeface="Carlito"/>
              </a:rPr>
              <a:t> </a:t>
            </a:r>
            <a:r>
              <a:rPr sz="3000" spc="-5" dirty="0">
                <a:latin typeface="Carlito"/>
                <a:cs typeface="Carlito"/>
              </a:rPr>
              <a:t>Normally matrices </a:t>
            </a:r>
            <a:r>
              <a:rPr sz="3000" spc="-15" dirty="0">
                <a:latin typeface="Carlito"/>
                <a:cs typeface="Carlito"/>
              </a:rPr>
              <a:t>are represented </a:t>
            </a:r>
            <a:r>
              <a:rPr sz="3000" spc="-10" dirty="0">
                <a:latin typeface="Carlito"/>
                <a:cs typeface="Carlito"/>
              </a:rPr>
              <a:t>in </a:t>
            </a:r>
            <a:r>
              <a:rPr sz="3000" dirty="0">
                <a:latin typeface="Carlito"/>
                <a:cs typeface="Carlito"/>
              </a:rPr>
              <a:t>a </a:t>
            </a:r>
            <a:r>
              <a:rPr sz="3000" b="1" spc="-10" dirty="0">
                <a:latin typeface="Carlito"/>
                <a:cs typeface="Carlito"/>
              </a:rPr>
              <a:t>two</a:t>
            </a:r>
            <a:r>
              <a:rPr lang="en-IN" sz="3000" b="1" spc="-10" dirty="0">
                <a:latin typeface="Carlito"/>
                <a:cs typeface="Carlito"/>
              </a:rPr>
              <a:t> </a:t>
            </a:r>
            <a:r>
              <a:rPr lang="en-US" sz="3200" b="1" spc="-5" dirty="0">
                <a:latin typeface="Carlito"/>
                <a:cs typeface="Carlito"/>
              </a:rPr>
              <a:t>dimensional </a:t>
            </a:r>
            <a:r>
              <a:rPr lang="en-US" sz="3200" b="1" spc="-20" dirty="0">
                <a:latin typeface="Carlito"/>
                <a:cs typeface="Carlito"/>
              </a:rPr>
              <a:t>array</a:t>
            </a:r>
            <a:endParaRPr sz="3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BE7077D-E54C-419B-AE87-DB81A9BF1E4C}"/>
              </a:ext>
            </a:extLst>
          </p:cNvPr>
          <p:cNvSpPr txBox="1"/>
          <p:nvPr/>
        </p:nvSpPr>
        <p:spPr>
          <a:xfrm>
            <a:off x="533400" y="2217973"/>
            <a:ext cx="8305800" cy="2901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7790" marR="5080" algn="just">
              <a:lnSpc>
                <a:spcPct val="90000"/>
              </a:lnSpc>
            </a:pPr>
            <a:r>
              <a:rPr lang="en-US" sz="2800" spc="-20" dirty="0">
                <a:latin typeface="Carlito"/>
                <a:cs typeface="Carlito"/>
              </a:rPr>
              <a:t> </a:t>
            </a:r>
            <a:r>
              <a:rPr lang="en-US" sz="2800" dirty="0">
                <a:latin typeface="Carlito"/>
                <a:cs typeface="Carlito"/>
              </a:rPr>
              <a:t>In a </a:t>
            </a:r>
            <a:r>
              <a:rPr lang="en-US" sz="2800" spc="-5" dirty="0">
                <a:latin typeface="Carlito"/>
                <a:cs typeface="Carlito"/>
              </a:rPr>
              <a:t>matrix, </a:t>
            </a:r>
            <a:r>
              <a:rPr lang="en-US" sz="2800" dirty="0">
                <a:latin typeface="Carlito"/>
                <a:cs typeface="Carlito"/>
              </a:rPr>
              <a:t>if </a:t>
            </a:r>
            <a:r>
              <a:rPr lang="en-US" sz="2800" spc="-10" dirty="0">
                <a:latin typeface="Carlito"/>
                <a:cs typeface="Carlito"/>
              </a:rPr>
              <a:t>there </a:t>
            </a:r>
            <a:r>
              <a:rPr lang="en-US" sz="2800" spc="-15" dirty="0">
                <a:latin typeface="Carlito"/>
                <a:cs typeface="Carlito"/>
              </a:rPr>
              <a:t>are </a:t>
            </a:r>
            <a:r>
              <a:rPr lang="en-US" sz="2800" dirty="0">
                <a:latin typeface="Carlito"/>
                <a:cs typeface="Carlito"/>
              </a:rPr>
              <a:t>m </a:t>
            </a:r>
            <a:r>
              <a:rPr lang="en-US" sz="2800" spc="-25" dirty="0">
                <a:latin typeface="Carlito"/>
                <a:cs typeface="Carlito"/>
              </a:rPr>
              <a:t>rows </a:t>
            </a:r>
            <a:r>
              <a:rPr lang="en-US" sz="2800" spc="-5" dirty="0">
                <a:latin typeface="Carlito"/>
                <a:cs typeface="Carlito"/>
              </a:rPr>
              <a:t>and  </a:t>
            </a:r>
            <a:r>
              <a:rPr lang="en-US" sz="2800" dirty="0">
                <a:latin typeface="Carlito"/>
                <a:cs typeface="Carlito"/>
              </a:rPr>
              <a:t>n </a:t>
            </a:r>
            <a:r>
              <a:rPr lang="en-US" sz="2800" spc="-10" dirty="0">
                <a:latin typeface="Carlito"/>
                <a:cs typeface="Carlito"/>
              </a:rPr>
              <a:t>columns </a:t>
            </a:r>
            <a:r>
              <a:rPr lang="en-US" sz="2800" dirty="0">
                <a:latin typeface="Carlito"/>
                <a:cs typeface="Carlito"/>
              </a:rPr>
              <a:t>and </a:t>
            </a:r>
            <a:r>
              <a:rPr lang="en-US" sz="2800" spc="-5" dirty="0">
                <a:latin typeface="Carlito"/>
                <a:cs typeface="Carlito"/>
              </a:rPr>
              <a:t>then </a:t>
            </a:r>
            <a:r>
              <a:rPr lang="en-US" sz="2800" dirty="0">
                <a:latin typeface="Carlito"/>
                <a:cs typeface="Carlito"/>
              </a:rPr>
              <a:t>the </a:t>
            </a:r>
            <a:r>
              <a:rPr lang="en-US" sz="2800" spc="-5" dirty="0">
                <a:latin typeface="Carlito"/>
                <a:cs typeface="Carlito"/>
              </a:rPr>
              <a:t>space </a:t>
            </a:r>
            <a:r>
              <a:rPr lang="en-US" sz="2800" spc="-15" dirty="0">
                <a:latin typeface="Carlito"/>
                <a:cs typeface="Carlito"/>
              </a:rPr>
              <a:t>required </a:t>
            </a:r>
            <a:r>
              <a:rPr lang="en-US" sz="2800" spc="-10" dirty="0">
                <a:latin typeface="Carlito"/>
                <a:cs typeface="Carlito"/>
              </a:rPr>
              <a:t>to </a:t>
            </a:r>
            <a:r>
              <a:rPr lang="en-US" sz="2800" spc="-25" dirty="0">
                <a:latin typeface="Carlito"/>
                <a:cs typeface="Carlito"/>
              </a:rPr>
              <a:t>store </a:t>
            </a:r>
            <a:r>
              <a:rPr lang="en-US" sz="2800" dirty="0">
                <a:latin typeface="Carlito"/>
                <a:cs typeface="Carlito"/>
              </a:rPr>
              <a:t>the  </a:t>
            </a:r>
            <a:r>
              <a:rPr lang="en-US" sz="2800" spc="-15" dirty="0">
                <a:latin typeface="Carlito"/>
                <a:cs typeface="Carlito"/>
              </a:rPr>
              <a:t>numbers </a:t>
            </a:r>
            <a:r>
              <a:rPr lang="en-US" sz="2800" dirty="0">
                <a:latin typeface="Carlito"/>
                <a:cs typeface="Carlito"/>
              </a:rPr>
              <a:t>will </a:t>
            </a:r>
            <a:r>
              <a:rPr lang="en-US" sz="2800" spc="-5" dirty="0">
                <a:latin typeface="Carlito"/>
                <a:cs typeface="Carlito"/>
              </a:rPr>
              <a:t>be m*n*s </a:t>
            </a:r>
            <a:r>
              <a:rPr lang="en-US" sz="2800" spc="-10" dirty="0">
                <a:latin typeface="Carlito"/>
                <a:cs typeface="Carlito"/>
              </a:rPr>
              <a:t>where </a:t>
            </a:r>
            <a:r>
              <a:rPr lang="en-US" sz="2800" dirty="0">
                <a:latin typeface="Carlito"/>
                <a:cs typeface="Carlito"/>
              </a:rPr>
              <a:t>s </a:t>
            </a:r>
            <a:r>
              <a:rPr lang="en-US" sz="2800" spc="-5" dirty="0">
                <a:latin typeface="Carlito"/>
                <a:cs typeface="Carlito"/>
              </a:rPr>
              <a:t>is </a:t>
            </a:r>
            <a:r>
              <a:rPr lang="en-US" sz="2800" dirty="0">
                <a:latin typeface="Carlito"/>
                <a:cs typeface="Carlito"/>
              </a:rPr>
              <a:t>the </a:t>
            </a:r>
            <a:r>
              <a:rPr lang="en-US" sz="2800" spc="-10" dirty="0">
                <a:latin typeface="Carlito"/>
                <a:cs typeface="Carlito"/>
              </a:rPr>
              <a:t>number </a:t>
            </a:r>
            <a:r>
              <a:rPr lang="en-US" sz="2800" spc="-5" dirty="0">
                <a:latin typeface="Carlito"/>
                <a:cs typeface="Carlito"/>
              </a:rPr>
              <a:t>of </a:t>
            </a:r>
            <a:r>
              <a:rPr lang="en-US" sz="2800" spc="-10" dirty="0">
                <a:latin typeface="Carlito"/>
                <a:cs typeface="Carlito"/>
              </a:rPr>
              <a:t>bytes  </a:t>
            </a:r>
            <a:r>
              <a:rPr lang="en-US" sz="2800" spc="-15" dirty="0">
                <a:latin typeface="Carlito"/>
                <a:cs typeface="Carlito"/>
              </a:rPr>
              <a:t>required to </a:t>
            </a:r>
            <a:r>
              <a:rPr lang="en-US" sz="2800" spc="-25" dirty="0">
                <a:latin typeface="Carlito"/>
                <a:cs typeface="Carlito"/>
              </a:rPr>
              <a:t>store </a:t>
            </a:r>
            <a:r>
              <a:rPr lang="en-US" sz="2800" dirty="0">
                <a:latin typeface="Carlito"/>
                <a:cs typeface="Carlito"/>
              </a:rPr>
              <a:t>the </a:t>
            </a:r>
            <a:r>
              <a:rPr lang="en-US" sz="2800" spc="-15" dirty="0">
                <a:latin typeface="Carlito"/>
                <a:cs typeface="Carlito"/>
              </a:rPr>
              <a:t>value. </a:t>
            </a:r>
            <a:r>
              <a:rPr lang="en-US" sz="2800" spc="-10" dirty="0">
                <a:latin typeface="Carlito"/>
                <a:cs typeface="Carlito"/>
              </a:rPr>
              <a:t>Suppose there </a:t>
            </a:r>
            <a:r>
              <a:rPr lang="en-US" sz="2800" spc="-15" dirty="0">
                <a:latin typeface="Carlito"/>
                <a:cs typeface="Carlito"/>
              </a:rPr>
              <a:t>are </a:t>
            </a:r>
            <a:r>
              <a:rPr lang="en-US" sz="2800" dirty="0">
                <a:latin typeface="Carlito"/>
                <a:cs typeface="Carlito"/>
              </a:rPr>
              <a:t>10 </a:t>
            </a:r>
            <a:r>
              <a:rPr lang="en-US" sz="2800" spc="-25" dirty="0">
                <a:latin typeface="Carlito"/>
                <a:cs typeface="Carlito"/>
              </a:rPr>
              <a:t>rows  </a:t>
            </a:r>
            <a:r>
              <a:rPr lang="en-US" sz="2800" dirty="0">
                <a:latin typeface="Carlito"/>
                <a:cs typeface="Carlito"/>
              </a:rPr>
              <a:t>and 10 </a:t>
            </a:r>
            <a:r>
              <a:rPr lang="en-US" sz="2800" spc="-10" dirty="0">
                <a:latin typeface="Carlito"/>
                <a:cs typeface="Carlito"/>
              </a:rPr>
              <a:t>columns </a:t>
            </a:r>
            <a:r>
              <a:rPr lang="en-US" sz="2800" spc="-5" dirty="0">
                <a:latin typeface="Carlito"/>
                <a:cs typeface="Carlito"/>
              </a:rPr>
              <a:t>and </a:t>
            </a:r>
            <a:r>
              <a:rPr lang="en-US" sz="2800" spc="-15" dirty="0">
                <a:latin typeface="Carlito"/>
                <a:cs typeface="Carlito"/>
              </a:rPr>
              <a:t>we </a:t>
            </a:r>
            <a:r>
              <a:rPr lang="en-US" sz="2800" spc="-25" dirty="0">
                <a:latin typeface="Carlito"/>
                <a:cs typeface="Carlito"/>
              </a:rPr>
              <a:t>have </a:t>
            </a:r>
            <a:r>
              <a:rPr lang="en-US" sz="2800" spc="-15" dirty="0">
                <a:latin typeface="Carlito"/>
                <a:cs typeface="Carlito"/>
              </a:rPr>
              <a:t>to </a:t>
            </a:r>
            <a:r>
              <a:rPr lang="en-US" sz="2800" spc="-25" dirty="0">
                <a:latin typeface="Carlito"/>
                <a:cs typeface="Carlito"/>
              </a:rPr>
              <a:t>store </a:t>
            </a:r>
            <a:r>
              <a:rPr lang="en-US" sz="2800" dirty="0">
                <a:latin typeface="Carlito"/>
                <a:cs typeface="Carlito"/>
              </a:rPr>
              <a:t>the </a:t>
            </a:r>
            <a:r>
              <a:rPr lang="en-US" sz="2800" spc="-15" dirty="0">
                <a:latin typeface="Carlito"/>
                <a:cs typeface="Carlito"/>
              </a:rPr>
              <a:t>integer values  </a:t>
            </a:r>
            <a:r>
              <a:rPr lang="en-US" sz="2800" dirty="0">
                <a:latin typeface="Carlito"/>
                <a:cs typeface="Carlito"/>
              </a:rPr>
              <a:t>then the </a:t>
            </a:r>
            <a:r>
              <a:rPr lang="en-US" sz="2800" spc="-5" dirty="0">
                <a:latin typeface="Carlito"/>
                <a:cs typeface="Carlito"/>
              </a:rPr>
              <a:t>space </a:t>
            </a:r>
            <a:r>
              <a:rPr lang="en-US" sz="2800" spc="-15" dirty="0">
                <a:latin typeface="Carlito"/>
                <a:cs typeface="Carlito"/>
              </a:rPr>
              <a:t>complexity </a:t>
            </a:r>
            <a:r>
              <a:rPr lang="en-US" sz="2800" spc="-5" dirty="0">
                <a:latin typeface="Carlito"/>
                <a:cs typeface="Carlito"/>
              </a:rPr>
              <a:t>will be</a:t>
            </a:r>
            <a:r>
              <a:rPr lang="en-US" sz="2800" spc="-45" dirty="0">
                <a:latin typeface="Carlito"/>
                <a:cs typeface="Carlito"/>
              </a:rPr>
              <a:t> </a:t>
            </a:r>
            <a:r>
              <a:rPr lang="en-US" sz="2800" spc="-10" dirty="0">
                <a:latin typeface="Carlito"/>
                <a:cs typeface="Carlito"/>
              </a:rPr>
              <a:t>bytes.</a:t>
            </a:r>
            <a:endParaRPr lang="en-US" sz="2800" dirty="0">
              <a:latin typeface="Carlito"/>
              <a:cs typeface="Carlito"/>
            </a:endParaRPr>
          </a:p>
          <a:p>
            <a:pPr marL="2498090">
              <a:lnSpc>
                <a:spcPct val="100000"/>
              </a:lnSpc>
              <a:spcBef>
                <a:spcPts val="360"/>
              </a:spcBef>
            </a:pPr>
            <a:r>
              <a:rPr lang="en-US" sz="2800" dirty="0">
                <a:latin typeface="Carlito"/>
                <a:cs typeface="Carlito"/>
              </a:rPr>
              <a:t>10*10*2=200</a:t>
            </a:r>
            <a:r>
              <a:rPr lang="en-US" sz="2800" spc="5" dirty="0">
                <a:latin typeface="Carlito"/>
                <a:cs typeface="Carlito"/>
              </a:rPr>
              <a:t> </a:t>
            </a:r>
            <a:r>
              <a:rPr lang="en-US" sz="2800" spc="-10" dirty="0">
                <a:latin typeface="Carlito"/>
                <a:cs typeface="Carlito"/>
              </a:rPr>
              <a:t>bytes.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398559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1201" y="187197"/>
            <a:ext cx="36417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5" dirty="0"/>
              <a:t>Sparse</a:t>
            </a:r>
            <a:r>
              <a:rPr sz="4400" spc="-50" dirty="0"/>
              <a:t> </a:t>
            </a:r>
            <a:r>
              <a:rPr sz="4400" spc="-5" dirty="0"/>
              <a:t>Matrices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8739" y="1106170"/>
            <a:ext cx="8893175" cy="4040209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5600" marR="95250" indent="-342900">
              <a:lnSpc>
                <a:spcPts val="3240"/>
              </a:lnSpc>
              <a:spcBef>
                <a:spcPts val="5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5" dirty="0">
                <a:latin typeface="Carlito"/>
                <a:cs typeface="Carlito"/>
              </a:rPr>
              <a:t>Sparse </a:t>
            </a:r>
            <a:r>
              <a:rPr sz="3000" spc="-5" dirty="0">
                <a:latin typeface="Carlito"/>
                <a:cs typeface="Carlito"/>
              </a:rPr>
              <a:t>matrix </a:t>
            </a:r>
            <a:r>
              <a:rPr sz="3000" dirty="0">
                <a:latin typeface="Carlito"/>
                <a:cs typeface="Carlito"/>
              </a:rPr>
              <a:t>… </a:t>
            </a:r>
            <a:r>
              <a:rPr sz="3000" spc="-15" dirty="0">
                <a:latin typeface="Carlito"/>
                <a:cs typeface="Carlito"/>
              </a:rPr>
              <a:t>many </a:t>
            </a:r>
            <a:r>
              <a:rPr sz="3000" spc="-10" dirty="0">
                <a:latin typeface="Carlito"/>
                <a:cs typeface="Carlito"/>
              </a:rPr>
              <a:t>elements </a:t>
            </a:r>
            <a:r>
              <a:rPr sz="3000" spc="-15" dirty="0">
                <a:latin typeface="Carlito"/>
                <a:cs typeface="Carlito"/>
              </a:rPr>
              <a:t>are </a:t>
            </a:r>
            <a:r>
              <a:rPr sz="3000" spc="-35" dirty="0">
                <a:latin typeface="Carlito"/>
                <a:cs typeface="Carlito"/>
              </a:rPr>
              <a:t>zero </a:t>
            </a:r>
            <a:r>
              <a:rPr sz="3000" dirty="0">
                <a:latin typeface="Carlito"/>
                <a:cs typeface="Carlito"/>
              </a:rPr>
              <a:t>means </a:t>
            </a:r>
            <a:r>
              <a:rPr sz="3000" spc="-15" dirty="0">
                <a:latin typeface="Carlito"/>
                <a:cs typeface="Carlito"/>
              </a:rPr>
              <a:t>sparse  </a:t>
            </a:r>
            <a:r>
              <a:rPr sz="3000" spc="-5" dirty="0">
                <a:latin typeface="Carlito"/>
                <a:cs typeface="Carlito"/>
              </a:rPr>
              <a:t>matrix has </a:t>
            </a:r>
            <a:r>
              <a:rPr sz="3000" spc="-10" dirty="0">
                <a:latin typeface="Carlito"/>
                <a:cs typeface="Carlito"/>
              </a:rPr>
              <a:t>very </a:t>
            </a:r>
            <a:r>
              <a:rPr sz="3000" spc="-30" dirty="0">
                <a:latin typeface="Carlito"/>
                <a:cs typeface="Carlito"/>
              </a:rPr>
              <a:t>few </a:t>
            </a:r>
            <a:r>
              <a:rPr sz="3000" spc="-5" dirty="0">
                <a:latin typeface="Carlito"/>
                <a:cs typeface="Carlito"/>
              </a:rPr>
              <a:t>non </a:t>
            </a:r>
            <a:r>
              <a:rPr sz="3000" spc="-35" dirty="0">
                <a:latin typeface="Carlito"/>
                <a:cs typeface="Carlito"/>
              </a:rPr>
              <a:t>zero</a:t>
            </a:r>
            <a:r>
              <a:rPr sz="3000" spc="10" dirty="0">
                <a:latin typeface="Carlito"/>
                <a:cs typeface="Carlito"/>
              </a:rPr>
              <a:t> </a:t>
            </a:r>
            <a:r>
              <a:rPr sz="3000" spc="-5" dirty="0">
                <a:latin typeface="Carlito"/>
                <a:cs typeface="Carlito"/>
              </a:rPr>
              <a:t>elements</a:t>
            </a:r>
            <a:endParaRPr lang="en-IN" sz="3000" spc="-5" dirty="0">
              <a:latin typeface="Carlito"/>
              <a:cs typeface="Carlito"/>
            </a:endParaRPr>
          </a:p>
          <a:p>
            <a:pPr marL="355600" marR="95250" indent="-342900">
              <a:lnSpc>
                <a:spcPts val="3240"/>
              </a:lnSpc>
              <a:spcBef>
                <a:spcPts val="5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IN" sz="3000" spc="-5" dirty="0">
              <a:latin typeface="Carlito"/>
              <a:cs typeface="Carlito"/>
            </a:endParaRPr>
          </a:p>
          <a:p>
            <a:pPr marL="355600" marR="95250" indent="-342900">
              <a:lnSpc>
                <a:spcPts val="3240"/>
              </a:lnSpc>
              <a:spcBef>
                <a:spcPts val="5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IN" sz="3000" spc="-5" dirty="0">
              <a:latin typeface="Carlito"/>
              <a:cs typeface="Carlito"/>
            </a:endParaRPr>
          </a:p>
          <a:p>
            <a:pPr marL="355600" marR="95250" indent="-342900">
              <a:lnSpc>
                <a:spcPts val="3240"/>
              </a:lnSpc>
              <a:spcBef>
                <a:spcPts val="5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sz="3000" dirty="0">
              <a:latin typeface="Carlito"/>
              <a:cs typeface="Carlito"/>
            </a:endParaRPr>
          </a:p>
          <a:p>
            <a:pPr marL="355600" marR="5080" indent="-342900" algn="just">
              <a:lnSpc>
                <a:spcPts val="3240"/>
              </a:lnSpc>
              <a:spcBef>
                <a:spcPts val="7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rlito"/>
                <a:cs typeface="Carlito"/>
              </a:rPr>
              <a:t>Time </a:t>
            </a:r>
            <a:r>
              <a:rPr sz="3000" spc="-15" dirty="0">
                <a:latin typeface="Carlito"/>
                <a:cs typeface="Carlito"/>
              </a:rPr>
              <a:t>complexity </a:t>
            </a:r>
            <a:r>
              <a:rPr sz="3000" spc="-5" dirty="0">
                <a:latin typeface="Carlito"/>
                <a:cs typeface="Carlito"/>
              </a:rPr>
              <a:t>of </a:t>
            </a:r>
            <a:r>
              <a:rPr sz="3000" dirty="0">
                <a:latin typeface="Carlito"/>
                <a:cs typeface="Carlito"/>
              </a:rPr>
              <a:t>the </a:t>
            </a:r>
            <a:r>
              <a:rPr sz="3000" spc="-5" dirty="0">
                <a:latin typeface="Carlito"/>
                <a:cs typeface="Carlito"/>
              </a:rPr>
              <a:t>matrix </a:t>
            </a:r>
            <a:r>
              <a:rPr sz="3000" dirty="0">
                <a:latin typeface="Carlito"/>
                <a:cs typeface="Carlito"/>
              </a:rPr>
              <a:t>will </a:t>
            </a:r>
            <a:r>
              <a:rPr sz="3000" spc="-5" dirty="0">
                <a:latin typeface="Carlito"/>
                <a:cs typeface="Carlito"/>
              </a:rPr>
              <a:t>be O(n^2),because  </a:t>
            </a:r>
            <a:r>
              <a:rPr sz="3000" dirty="0">
                <a:latin typeface="Carlito"/>
                <a:cs typeface="Carlito"/>
              </a:rPr>
              <a:t>the </a:t>
            </a:r>
            <a:r>
              <a:rPr sz="3000" spc="-15" dirty="0">
                <a:latin typeface="Carlito"/>
                <a:cs typeface="Carlito"/>
              </a:rPr>
              <a:t>operations </a:t>
            </a:r>
            <a:r>
              <a:rPr sz="3000" spc="-10" dirty="0">
                <a:latin typeface="Carlito"/>
                <a:cs typeface="Carlito"/>
              </a:rPr>
              <a:t>that </a:t>
            </a:r>
            <a:r>
              <a:rPr sz="3000" spc="-15" dirty="0">
                <a:latin typeface="Carlito"/>
                <a:cs typeface="Carlito"/>
              </a:rPr>
              <a:t>are </a:t>
            </a:r>
            <a:r>
              <a:rPr sz="3000" spc="-5" dirty="0">
                <a:latin typeface="Carlito"/>
                <a:cs typeface="Carlito"/>
              </a:rPr>
              <a:t>carried out on matrices need </a:t>
            </a:r>
            <a:r>
              <a:rPr sz="3000" spc="-15" dirty="0">
                <a:latin typeface="Carlito"/>
                <a:cs typeface="Carlito"/>
              </a:rPr>
              <a:t>to  </a:t>
            </a:r>
            <a:r>
              <a:rPr lang="en-IN" sz="3000" spc="-5" dirty="0">
                <a:latin typeface="Carlito"/>
                <a:cs typeface="Carlito"/>
              </a:rPr>
              <a:t>ac</a:t>
            </a:r>
            <a:r>
              <a:rPr sz="3000" spc="-5" dirty="0" err="1">
                <a:latin typeface="Carlito"/>
                <a:cs typeface="Carlito"/>
              </a:rPr>
              <a:t>ces</a:t>
            </a:r>
            <a:r>
              <a:rPr sz="3000" spc="-5" dirty="0">
                <a:latin typeface="Carlito"/>
                <a:cs typeface="Carlito"/>
              </a:rPr>
              <a:t> one </a:t>
            </a:r>
            <a:r>
              <a:rPr sz="3000" spc="-20" dirty="0">
                <a:latin typeface="Carlito"/>
                <a:cs typeface="Carlito"/>
              </a:rPr>
              <a:t>row </a:t>
            </a:r>
            <a:r>
              <a:rPr sz="3000" spc="-15" dirty="0">
                <a:latin typeface="Carlito"/>
                <a:cs typeface="Carlito"/>
              </a:rPr>
              <a:t>at </a:t>
            </a:r>
            <a:r>
              <a:rPr sz="3000" dirty="0">
                <a:latin typeface="Carlito"/>
                <a:cs typeface="Carlito"/>
              </a:rPr>
              <a:t>a time and </a:t>
            </a:r>
            <a:r>
              <a:rPr sz="3000" spc="-5" dirty="0">
                <a:latin typeface="Carlito"/>
                <a:cs typeface="Carlito"/>
              </a:rPr>
              <a:t>individual </a:t>
            </a:r>
            <a:r>
              <a:rPr sz="3000" spc="-10" dirty="0">
                <a:latin typeface="Carlito"/>
                <a:cs typeface="Carlito"/>
              </a:rPr>
              <a:t>columns </a:t>
            </a:r>
            <a:r>
              <a:rPr sz="3000" dirty="0">
                <a:latin typeface="Carlito"/>
                <a:cs typeface="Carlito"/>
              </a:rPr>
              <a:t>in </a:t>
            </a:r>
            <a:r>
              <a:rPr sz="3000" spc="-10" dirty="0">
                <a:latin typeface="Carlito"/>
                <a:cs typeface="Carlito"/>
              </a:rPr>
              <a:t>that  </a:t>
            </a:r>
            <a:r>
              <a:rPr sz="3000" spc="-80" dirty="0">
                <a:latin typeface="Carlito"/>
                <a:cs typeface="Carlito"/>
              </a:rPr>
              <a:t>row, </a:t>
            </a:r>
            <a:r>
              <a:rPr sz="3000" spc="-10" dirty="0">
                <a:latin typeface="Carlito"/>
                <a:cs typeface="Carlito"/>
              </a:rPr>
              <a:t>results in </a:t>
            </a:r>
            <a:r>
              <a:rPr sz="3000" spc="-5" dirty="0">
                <a:latin typeface="Carlito"/>
                <a:cs typeface="Carlito"/>
              </a:rPr>
              <a:t>use of </a:t>
            </a:r>
            <a:r>
              <a:rPr sz="3000" spc="-10" dirty="0">
                <a:latin typeface="Carlito"/>
                <a:cs typeface="Carlito"/>
              </a:rPr>
              <a:t>two </a:t>
            </a:r>
            <a:r>
              <a:rPr sz="3000" spc="-15" dirty="0">
                <a:latin typeface="Carlito"/>
                <a:cs typeface="Carlito"/>
              </a:rPr>
              <a:t>nested</a:t>
            </a:r>
            <a:r>
              <a:rPr sz="3000" spc="70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loops,</a:t>
            </a:r>
            <a:endParaRPr sz="3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30F7277-EB7C-4130-9AF6-713E625A5D86}"/>
              </a:ext>
            </a:extLst>
          </p:cNvPr>
          <p:cNvSpPr txBox="1"/>
          <p:nvPr/>
        </p:nvSpPr>
        <p:spPr>
          <a:xfrm>
            <a:off x="609600" y="2409821"/>
            <a:ext cx="81534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spc="-10" dirty="0">
                <a:latin typeface="Carlito"/>
                <a:cs typeface="Carlito"/>
              </a:rPr>
              <a:t>Example: if </a:t>
            </a:r>
            <a:r>
              <a:rPr lang="en-US" sz="2800" dirty="0">
                <a:latin typeface="Carlito"/>
                <a:cs typeface="Carlito"/>
              </a:rPr>
              <a:t>the </a:t>
            </a:r>
            <a:r>
              <a:rPr lang="en-US" sz="2800" spc="-5" dirty="0">
                <a:latin typeface="Carlito"/>
                <a:cs typeface="Carlito"/>
              </a:rPr>
              <a:t>matrix </a:t>
            </a:r>
            <a:r>
              <a:rPr lang="en-US" sz="2800" dirty="0">
                <a:latin typeface="Carlito"/>
                <a:cs typeface="Carlito"/>
              </a:rPr>
              <a:t>is </a:t>
            </a:r>
            <a:r>
              <a:rPr lang="en-US" sz="2800" spc="-5" dirty="0">
                <a:latin typeface="Carlito"/>
                <a:cs typeface="Carlito"/>
              </a:rPr>
              <a:t>of </a:t>
            </a:r>
            <a:r>
              <a:rPr lang="en-US" sz="2800" spc="-20" dirty="0">
                <a:latin typeface="Carlito"/>
                <a:cs typeface="Carlito"/>
              </a:rPr>
              <a:t>size </a:t>
            </a:r>
            <a:r>
              <a:rPr lang="en-US" sz="2800" dirty="0">
                <a:latin typeface="Carlito"/>
                <a:cs typeface="Carlito"/>
              </a:rPr>
              <a:t>100*100and </a:t>
            </a:r>
            <a:r>
              <a:rPr lang="en-US" sz="2800" spc="-5" dirty="0">
                <a:latin typeface="Carlito"/>
                <a:cs typeface="Carlito"/>
              </a:rPr>
              <a:t>only </a:t>
            </a:r>
            <a:r>
              <a:rPr lang="en-US" sz="2800" dirty="0">
                <a:latin typeface="Carlito"/>
                <a:cs typeface="Carlito"/>
              </a:rPr>
              <a:t>10  </a:t>
            </a:r>
            <a:r>
              <a:rPr lang="en-US" sz="2800" spc="-10" dirty="0">
                <a:latin typeface="Carlito"/>
                <a:cs typeface="Carlito"/>
              </a:rPr>
              <a:t>elements </a:t>
            </a:r>
            <a:r>
              <a:rPr lang="en-US" sz="2800" spc="-15" dirty="0">
                <a:latin typeface="Carlito"/>
                <a:cs typeface="Carlito"/>
              </a:rPr>
              <a:t>are </a:t>
            </a:r>
            <a:r>
              <a:rPr lang="en-US" sz="2800" spc="-5" dirty="0">
                <a:latin typeface="Carlito"/>
                <a:cs typeface="Carlito"/>
              </a:rPr>
              <a:t>non </a:t>
            </a:r>
            <a:r>
              <a:rPr lang="en-US" sz="2800" spc="-30" dirty="0">
                <a:latin typeface="Carlito"/>
                <a:cs typeface="Carlito"/>
              </a:rPr>
              <a:t>zero. </a:t>
            </a:r>
            <a:r>
              <a:rPr lang="en-US" sz="2800" spc="-5" dirty="0">
                <a:latin typeface="Carlito"/>
                <a:cs typeface="Carlito"/>
              </a:rPr>
              <a:t>Then </a:t>
            </a:r>
            <a:r>
              <a:rPr lang="en-US" sz="2800" spc="-25" dirty="0">
                <a:latin typeface="Carlito"/>
                <a:cs typeface="Carlito"/>
              </a:rPr>
              <a:t>for </a:t>
            </a:r>
            <a:r>
              <a:rPr lang="en-US" sz="2800" dirty="0">
                <a:latin typeface="Carlito"/>
                <a:cs typeface="Carlito"/>
              </a:rPr>
              <a:t>accessing these 10  </a:t>
            </a:r>
            <a:r>
              <a:rPr lang="en-US" sz="2800" spc="-10" dirty="0">
                <a:latin typeface="Carlito"/>
                <a:cs typeface="Carlito"/>
              </a:rPr>
              <a:t>elements </a:t>
            </a:r>
            <a:r>
              <a:rPr lang="en-US" sz="2800" spc="-5" dirty="0">
                <a:latin typeface="Carlito"/>
                <a:cs typeface="Carlito"/>
              </a:rPr>
              <a:t>one has </a:t>
            </a:r>
            <a:r>
              <a:rPr lang="en-US" sz="2800" spc="-15" dirty="0">
                <a:latin typeface="Carlito"/>
                <a:cs typeface="Carlito"/>
              </a:rPr>
              <a:t>to </a:t>
            </a:r>
            <a:r>
              <a:rPr lang="en-US" sz="2800" spc="-25" dirty="0">
                <a:latin typeface="Carlito"/>
                <a:cs typeface="Carlito"/>
              </a:rPr>
              <a:t>make </a:t>
            </a:r>
            <a:r>
              <a:rPr lang="en-US" sz="2800" dirty="0">
                <a:latin typeface="Carlito"/>
                <a:cs typeface="Carlito"/>
              </a:rPr>
              <a:t>10000 </a:t>
            </a:r>
            <a:r>
              <a:rPr lang="en-US" sz="2800" spc="-5" dirty="0">
                <a:latin typeface="Carlito"/>
                <a:cs typeface="Carlito"/>
              </a:rPr>
              <a:t>times </a:t>
            </a:r>
            <a:r>
              <a:rPr lang="en-US" sz="2800" spc="-10" dirty="0">
                <a:latin typeface="Carlito"/>
                <a:cs typeface="Carlito"/>
              </a:rPr>
              <a:t>scan. </a:t>
            </a:r>
            <a:r>
              <a:rPr lang="en-US" sz="2800" dirty="0">
                <a:latin typeface="Carlito"/>
                <a:cs typeface="Carlito"/>
              </a:rPr>
              <a:t>also </a:t>
            </a:r>
            <a:r>
              <a:rPr lang="en-US" sz="2800" spc="-5" dirty="0">
                <a:latin typeface="Carlito"/>
                <a:cs typeface="Carlito"/>
              </a:rPr>
              <a:t>only  </a:t>
            </a:r>
            <a:r>
              <a:rPr lang="en-US" sz="2800" dirty="0">
                <a:latin typeface="Carlito"/>
                <a:cs typeface="Carlito"/>
              </a:rPr>
              <a:t>10 </a:t>
            </a:r>
            <a:r>
              <a:rPr lang="en-US" sz="2800" spc="-5" dirty="0">
                <a:latin typeface="Carlito"/>
                <a:cs typeface="Carlito"/>
              </a:rPr>
              <a:t>spaces will be with non </a:t>
            </a:r>
            <a:r>
              <a:rPr lang="en-US" sz="2800" spc="-35" dirty="0">
                <a:latin typeface="Carlito"/>
                <a:cs typeface="Carlito"/>
              </a:rPr>
              <a:t>zero </a:t>
            </a:r>
            <a:r>
              <a:rPr lang="en-US" sz="2800" spc="-10" dirty="0">
                <a:latin typeface="Carlito"/>
                <a:cs typeface="Carlito"/>
              </a:rPr>
              <a:t>elements remaining  </a:t>
            </a:r>
            <a:r>
              <a:rPr lang="en-US" sz="2800" spc="-5" dirty="0">
                <a:latin typeface="Carlito"/>
                <a:cs typeface="Carlito"/>
              </a:rPr>
              <a:t>space of matrix </a:t>
            </a:r>
            <a:r>
              <a:rPr lang="en-US" sz="2800" dirty="0">
                <a:latin typeface="Carlito"/>
                <a:cs typeface="Carlito"/>
              </a:rPr>
              <a:t>will </a:t>
            </a:r>
            <a:r>
              <a:rPr lang="en-US" sz="2800" spc="-5" dirty="0">
                <a:latin typeface="Carlito"/>
                <a:cs typeface="Carlito"/>
              </a:rPr>
              <a:t>be </a:t>
            </a:r>
            <a:r>
              <a:rPr lang="en-US" sz="2800" spc="-10" dirty="0">
                <a:latin typeface="Carlito"/>
                <a:cs typeface="Carlito"/>
              </a:rPr>
              <a:t>filled </a:t>
            </a:r>
            <a:r>
              <a:rPr lang="en-US" sz="2800" dirty="0">
                <a:latin typeface="Carlito"/>
                <a:cs typeface="Carlito"/>
              </a:rPr>
              <a:t>with </a:t>
            </a:r>
            <a:r>
              <a:rPr lang="en-US" sz="2800" spc="-30" dirty="0">
                <a:latin typeface="Carlito"/>
                <a:cs typeface="Carlito"/>
              </a:rPr>
              <a:t>zeros </a:t>
            </a:r>
            <a:r>
              <a:rPr lang="en-US" sz="2800" spc="-45" dirty="0">
                <a:latin typeface="Carlito"/>
                <a:cs typeface="Carlito"/>
              </a:rPr>
              <a:t>only. </a:t>
            </a:r>
            <a:r>
              <a:rPr lang="en-US" sz="2800" dirty="0">
                <a:latin typeface="Carlito"/>
                <a:cs typeface="Carlito"/>
              </a:rPr>
              <a:t>i.e. </a:t>
            </a:r>
            <a:r>
              <a:rPr lang="en-US" sz="2800" spc="-15" dirty="0">
                <a:latin typeface="Carlito"/>
                <a:cs typeface="Carlito"/>
              </a:rPr>
              <a:t>we  </a:t>
            </a:r>
            <a:r>
              <a:rPr lang="en-US" sz="2800" spc="-20" dirty="0">
                <a:latin typeface="Carlito"/>
                <a:cs typeface="Carlito"/>
              </a:rPr>
              <a:t>have </a:t>
            </a:r>
            <a:r>
              <a:rPr lang="en-US" sz="2800" spc="-15" dirty="0">
                <a:latin typeface="Carlito"/>
                <a:cs typeface="Carlito"/>
              </a:rPr>
              <a:t>to allocate </a:t>
            </a:r>
            <a:r>
              <a:rPr lang="en-US" sz="2800" dirty="0">
                <a:latin typeface="Carlito"/>
                <a:cs typeface="Carlito"/>
              </a:rPr>
              <a:t>the</a:t>
            </a:r>
            <a:r>
              <a:rPr lang="en-US" sz="2800" spc="-15" dirty="0">
                <a:latin typeface="Carlito"/>
                <a:cs typeface="Carlito"/>
              </a:rPr>
              <a:t> </a:t>
            </a:r>
            <a:r>
              <a:rPr lang="en-US" sz="2800" dirty="0">
                <a:latin typeface="Carlito"/>
                <a:cs typeface="Carlito"/>
              </a:rPr>
              <a:t>memory</a:t>
            </a:r>
            <a:r>
              <a:rPr lang="en-US" sz="2800" spc="15" dirty="0">
                <a:latin typeface="Carlito"/>
                <a:cs typeface="Carlito"/>
              </a:rPr>
              <a:t> </a:t>
            </a:r>
            <a:r>
              <a:rPr lang="en-US" sz="2800" spc="-5" dirty="0">
                <a:latin typeface="Carlito"/>
                <a:cs typeface="Carlito"/>
              </a:rPr>
              <a:t>of	</a:t>
            </a:r>
            <a:r>
              <a:rPr lang="en-US" sz="2800" dirty="0">
                <a:latin typeface="Carlito"/>
                <a:cs typeface="Carlito"/>
              </a:rPr>
              <a:t>100*100*2=2000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28664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9838" y="187197"/>
            <a:ext cx="74123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0" dirty="0"/>
              <a:t>Representation </a:t>
            </a:r>
            <a:r>
              <a:rPr sz="4400" spc="-5" dirty="0"/>
              <a:t>of </a:t>
            </a:r>
            <a:r>
              <a:rPr sz="4400" spc="-15" dirty="0"/>
              <a:t>sparse</a:t>
            </a:r>
            <a:r>
              <a:rPr sz="4400" spc="-50" dirty="0"/>
              <a:t> </a:t>
            </a:r>
            <a:r>
              <a:rPr sz="4400" spc="-5" dirty="0"/>
              <a:t>matrix: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6039" y="1101597"/>
            <a:ext cx="8976995" cy="5497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8300" indent="-342900">
              <a:lnSpc>
                <a:spcPts val="3650"/>
              </a:lnSpc>
              <a:spcBef>
                <a:spcPts val="105"/>
              </a:spcBef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sz="3200" spc="-5" dirty="0">
                <a:latin typeface="Carlito"/>
                <a:cs typeface="Carlito"/>
              </a:rPr>
              <a:t>The </a:t>
            </a:r>
            <a:r>
              <a:rPr sz="3200" spc="-15" dirty="0">
                <a:latin typeface="Carlito"/>
                <a:cs typeface="Carlito"/>
              </a:rPr>
              <a:t>representation </a:t>
            </a:r>
            <a:r>
              <a:rPr sz="3200" spc="-5" dirty="0">
                <a:latin typeface="Carlito"/>
                <a:cs typeface="Carlito"/>
              </a:rPr>
              <a:t>of </a:t>
            </a:r>
            <a:r>
              <a:rPr sz="3200" spc="-15" dirty="0">
                <a:latin typeface="Carlito"/>
                <a:cs typeface="Carlito"/>
              </a:rPr>
              <a:t>sparse </a:t>
            </a:r>
            <a:r>
              <a:rPr sz="3200" spc="-5" dirty="0">
                <a:latin typeface="Carlito"/>
                <a:cs typeface="Carlito"/>
              </a:rPr>
              <a:t>matrix </a:t>
            </a:r>
            <a:r>
              <a:rPr sz="3200" dirty="0">
                <a:latin typeface="Carlito"/>
                <a:cs typeface="Carlito"/>
              </a:rPr>
              <a:t>will </a:t>
            </a:r>
            <a:r>
              <a:rPr sz="3200" spc="-5" dirty="0">
                <a:latin typeface="Carlito"/>
                <a:cs typeface="Carlito"/>
              </a:rPr>
              <a:t>be </a:t>
            </a:r>
            <a:r>
              <a:rPr sz="3200" dirty="0">
                <a:latin typeface="Carlito"/>
                <a:cs typeface="Carlito"/>
              </a:rPr>
              <a:t>a</a:t>
            </a:r>
            <a:r>
              <a:rPr sz="3200" spc="50" dirty="0">
                <a:latin typeface="Carlito"/>
                <a:cs typeface="Carlito"/>
              </a:rPr>
              <a:t> </a:t>
            </a:r>
            <a:r>
              <a:rPr sz="3200" b="1" i="1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triplet</a:t>
            </a:r>
            <a:endParaRPr sz="3200" dirty="0">
              <a:latin typeface="Carlito"/>
              <a:cs typeface="Carlito"/>
            </a:endParaRPr>
          </a:p>
          <a:p>
            <a:pPr marL="368300">
              <a:lnSpc>
                <a:spcPts val="3650"/>
              </a:lnSpc>
            </a:pPr>
            <a:r>
              <a:rPr sz="3200" spc="-50" dirty="0">
                <a:latin typeface="Carlito"/>
                <a:cs typeface="Carlito"/>
              </a:rPr>
              <a:t>only.</a:t>
            </a:r>
            <a:endParaRPr sz="3200" dirty="0">
              <a:latin typeface="Carlito"/>
              <a:cs typeface="Carlito"/>
            </a:endParaRPr>
          </a:p>
          <a:p>
            <a:pPr marL="368300" marR="17780" indent="-342900" algn="just">
              <a:lnSpc>
                <a:spcPct val="89800"/>
              </a:lnSpc>
              <a:spcBef>
                <a:spcPts val="775"/>
              </a:spcBef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sz="3200" dirty="0">
                <a:latin typeface="Carlito"/>
                <a:cs typeface="Carlito"/>
              </a:rPr>
              <a:t>In the </a:t>
            </a:r>
            <a:r>
              <a:rPr sz="3200" spc="-5" dirty="0">
                <a:latin typeface="Carlito"/>
                <a:cs typeface="Carlito"/>
              </a:rPr>
              <a:t>sense </a:t>
            </a:r>
            <a:r>
              <a:rPr sz="3200" spc="-10" dirty="0">
                <a:latin typeface="Carlito"/>
                <a:cs typeface="Carlito"/>
              </a:rPr>
              <a:t>that </a:t>
            </a:r>
            <a:r>
              <a:rPr sz="3200" spc="-5" dirty="0">
                <a:latin typeface="Carlito"/>
                <a:cs typeface="Carlito"/>
              </a:rPr>
              <a:t>basically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15" dirty="0">
                <a:latin typeface="Carlito"/>
                <a:cs typeface="Carlito"/>
              </a:rPr>
              <a:t>sparse </a:t>
            </a:r>
            <a:r>
              <a:rPr sz="3200" spc="-5" dirty="0">
                <a:latin typeface="Carlito"/>
                <a:cs typeface="Carlito"/>
              </a:rPr>
              <a:t>matrix </a:t>
            </a:r>
            <a:r>
              <a:rPr sz="3200" dirty="0">
                <a:latin typeface="Carlito"/>
                <a:cs typeface="Carlito"/>
              </a:rPr>
              <a:t>means  </a:t>
            </a:r>
            <a:r>
              <a:rPr sz="3200" spc="-10" dirty="0">
                <a:latin typeface="Carlito"/>
                <a:cs typeface="Carlito"/>
              </a:rPr>
              <a:t>very </a:t>
            </a:r>
            <a:r>
              <a:rPr sz="3200" spc="-35" dirty="0">
                <a:latin typeface="Carlito"/>
                <a:cs typeface="Carlito"/>
              </a:rPr>
              <a:t>few </a:t>
            </a:r>
            <a:r>
              <a:rPr sz="3200" spc="-5" dirty="0">
                <a:latin typeface="Carlito"/>
                <a:cs typeface="Carlito"/>
              </a:rPr>
              <a:t>non </a:t>
            </a:r>
            <a:r>
              <a:rPr sz="3200" spc="-35" dirty="0">
                <a:latin typeface="Carlito"/>
                <a:cs typeface="Carlito"/>
              </a:rPr>
              <a:t>zero </a:t>
            </a:r>
            <a:r>
              <a:rPr sz="3200" spc="-5" dirty="0">
                <a:latin typeface="Carlito"/>
                <a:cs typeface="Carlito"/>
              </a:rPr>
              <a:t>elements </a:t>
            </a:r>
            <a:r>
              <a:rPr sz="3200" spc="-10" dirty="0">
                <a:latin typeface="Carlito"/>
                <a:cs typeface="Carlito"/>
              </a:rPr>
              <a:t>having </a:t>
            </a:r>
            <a:r>
              <a:rPr sz="3200" dirty="0">
                <a:latin typeface="Carlito"/>
                <a:cs typeface="Carlito"/>
              </a:rPr>
              <a:t>in it </a:t>
            </a:r>
            <a:r>
              <a:rPr sz="3200" spc="-20" dirty="0">
                <a:latin typeface="Carlito"/>
                <a:cs typeface="Carlito"/>
              </a:rPr>
              <a:t>rest </a:t>
            </a:r>
            <a:r>
              <a:rPr sz="3200" spc="-5" dirty="0">
                <a:latin typeface="Carlito"/>
                <a:cs typeface="Carlito"/>
              </a:rPr>
              <a:t>of </a:t>
            </a:r>
            <a:r>
              <a:rPr sz="3200" dirty="0">
                <a:latin typeface="Carlito"/>
                <a:cs typeface="Carlito"/>
              </a:rPr>
              <a:t>the  </a:t>
            </a:r>
            <a:r>
              <a:rPr sz="3200" spc="-5" dirty="0">
                <a:latin typeface="Carlito"/>
                <a:cs typeface="Carlito"/>
              </a:rPr>
              <a:t>spaces </a:t>
            </a:r>
            <a:r>
              <a:rPr sz="3200" spc="-15" dirty="0">
                <a:latin typeface="Carlito"/>
                <a:cs typeface="Carlito"/>
              </a:rPr>
              <a:t>are </a:t>
            </a:r>
            <a:r>
              <a:rPr sz="3200" spc="-10" dirty="0">
                <a:latin typeface="Carlito"/>
                <a:cs typeface="Carlito"/>
              </a:rPr>
              <a:t>having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10" dirty="0">
                <a:latin typeface="Carlito"/>
                <a:cs typeface="Carlito"/>
              </a:rPr>
              <a:t>values </a:t>
            </a:r>
            <a:r>
              <a:rPr sz="3200" spc="-30" dirty="0">
                <a:latin typeface="Carlito"/>
                <a:cs typeface="Carlito"/>
              </a:rPr>
              <a:t>zero </a:t>
            </a:r>
            <a:r>
              <a:rPr sz="3200" dirty="0">
                <a:latin typeface="Carlito"/>
                <a:cs typeface="Carlito"/>
              </a:rPr>
              <a:t>which </a:t>
            </a:r>
            <a:r>
              <a:rPr sz="3200" spc="-15" dirty="0">
                <a:latin typeface="Carlito"/>
                <a:cs typeface="Carlito"/>
              </a:rPr>
              <a:t>are  </a:t>
            </a:r>
            <a:r>
              <a:rPr sz="3200" spc="-10" dirty="0">
                <a:latin typeface="Carlito"/>
                <a:cs typeface="Carlito"/>
              </a:rPr>
              <a:t>basically </a:t>
            </a:r>
            <a:r>
              <a:rPr sz="3200" spc="-5" dirty="0">
                <a:latin typeface="Carlito"/>
                <a:cs typeface="Carlito"/>
              </a:rPr>
              <a:t>useless values </a:t>
            </a:r>
            <a:r>
              <a:rPr sz="3200" dirty="0">
                <a:latin typeface="Carlito"/>
                <a:cs typeface="Carlito"/>
              </a:rPr>
              <a:t>or </a:t>
            </a:r>
            <a:r>
              <a:rPr sz="3200" spc="-5" dirty="0">
                <a:latin typeface="Carlito"/>
                <a:cs typeface="Carlito"/>
              </a:rPr>
              <a:t>simply empty values.so </a:t>
            </a:r>
            <a:r>
              <a:rPr sz="3200" dirty="0">
                <a:latin typeface="Carlito"/>
                <a:cs typeface="Carlito"/>
              </a:rPr>
              <a:t>in  </a:t>
            </a:r>
            <a:r>
              <a:rPr sz="3200" spc="-5" dirty="0">
                <a:latin typeface="Carlito"/>
                <a:cs typeface="Carlito"/>
              </a:rPr>
              <a:t>this </a:t>
            </a:r>
            <a:r>
              <a:rPr sz="3200" spc="-15" dirty="0">
                <a:latin typeface="Carlito"/>
                <a:cs typeface="Carlito"/>
              </a:rPr>
              <a:t>efficient representation we </a:t>
            </a:r>
            <a:r>
              <a:rPr sz="3200" dirty="0">
                <a:latin typeface="Carlito"/>
                <a:cs typeface="Carlito"/>
              </a:rPr>
              <a:t>will </a:t>
            </a:r>
            <a:r>
              <a:rPr sz="3200" spc="-10" dirty="0">
                <a:latin typeface="Carlito"/>
                <a:cs typeface="Carlito"/>
              </a:rPr>
              <a:t>consider </a:t>
            </a:r>
            <a:r>
              <a:rPr sz="3200" dirty="0">
                <a:latin typeface="Carlito"/>
                <a:cs typeface="Carlito"/>
              </a:rPr>
              <a:t>all the  </a:t>
            </a:r>
            <a:r>
              <a:rPr sz="3200" spc="-5" dirty="0">
                <a:latin typeface="Carlito"/>
                <a:cs typeface="Carlito"/>
              </a:rPr>
              <a:t>non </a:t>
            </a:r>
            <a:r>
              <a:rPr sz="3200" spc="-30" dirty="0">
                <a:latin typeface="Carlito"/>
                <a:cs typeface="Carlito"/>
              </a:rPr>
              <a:t>zero </a:t>
            </a:r>
            <a:r>
              <a:rPr sz="3200" spc="-10" dirty="0">
                <a:latin typeface="Carlito"/>
                <a:cs typeface="Carlito"/>
              </a:rPr>
              <a:t>value </a:t>
            </a:r>
            <a:r>
              <a:rPr sz="3200" dirty="0">
                <a:latin typeface="Carlito"/>
                <a:cs typeface="Carlito"/>
              </a:rPr>
              <a:t>along with </a:t>
            </a:r>
            <a:r>
              <a:rPr sz="3200" spc="-5" dirty="0">
                <a:latin typeface="Carlito"/>
                <a:cs typeface="Carlito"/>
              </a:rPr>
              <a:t>their positions. </a:t>
            </a:r>
            <a:r>
              <a:rPr sz="3200" dirty="0">
                <a:latin typeface="Carlito"/>
                <a:cs typeface="Carlito"/>
              </a:rPr>
              <a:t>in a </a:t>
            </a:r>
            <a:r>
              <a:rPr sz="3200" spc="-20" dirty="0">
                <a:latin typeface="Carlito"/>
                <a:cs typeface="Carlito"/>
              </a:rPr>
              <a:t>row  </a:t>
            </a:r>
            <a:r>
              <a:rPr sz="3200" spc="-5" dirty="0">
                <a:latin typeface="Carlito"/>
                <a:cs typeface="Carlito"/>
              </a:rPr>
              <a:t>wise </a:t>
            </a:r>
            <a:r>
              <a:rPr sz="3200" spc="-15" dirty="0">
                <a:latin typeface="Carlito"/>
                <a:cs typeface="Carlito"/>
              </a:rPr>
              <a:t>representation </a:t>
            </a:r>
            <a:r>
              <a:rPr sz="3200" dirty="0">
                <a:latin typeface="Carlito"/>
                <a:cs typeface="Carlito"/>
              </a:rPr>
              <a:t>of </a:t>
            </a:r>
            <a:r>
              <a:rPr sz="3200" spc="-15" dirty="0">
                <a:latin typeface="Carlito"/>
                <a:cs typeface="Carlito"/>
              </a:rPr>
              <a:t>spare </a:t>
            </a:r>
            <a:r>
              <a:rPr sz="3200" spc="-10" dirty="0">
                <a:latin typeface="Carlito"/>
                <a:cs typeface="Carlito"/>
              </a:rPr>
              <a:t>matrix </a:t>
            </a:r>
            <a:r>
              <a:rPr sz="3200" spc="-15" dirty="0">
                <a:latin typeface="Carlito"/>
                <a:cs typeface="Carlito"/>
              </a:rPr>
              <a:t>(sparse </a:t>
            </a:r>
            <a:r>
              <a:rPr sz="3200" spc="-10" dirty="0">
                <a:latin typeface="Carlito"/>
                <a:cs typeface="Carlito"/>
              </a:rPr>
              <a:t>matrix  </a:t>
            </a:r>
            <a:r>
              <a:rPr sz="3200" dirty="0">
                <a:latin typeface="Carlito"/>
                <a:cs typeface="Carlito"/>
              </a:rPr>
              <a:t>is 2D </a:t>
            </a:r>
            <a:r>
              <a:rPr sz="3200" spc="-5" dirty="0">
                <a:latin typeface="Carlito"/>
                <a:cs typeface="Carlito"/>
              </a:rPr>
              <a:t>matrix)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105" dirty="0">
                <a:latin typeface="Times New Roman"/>
                <a:cs typeface="Times New Roman"/>
              </a:rPr>
              <a:t>0</a:t>
            </a:r>
            <a:r>
              <a:rPr sz="3150" spc="157" baseline="25132" dirty="0">
                <a:latin typeface="Times New Roman"/>
                <a:cs typeface="Times New Roman"/>
              </a:rPr>
              <a:t>th </a:t>
            </a:r>
            <a:r>
              <a:rPr sz="3200" spc="-20" dirty="0">
                <a:latin typeface="Carlito"/>
                <a:cs typeface="Carlito"/>
              </a:rPr>
              <a:t>row </a:t>
            </a:r>
            <a:r>
              <a:rPr sz="3200" dirty="0">
                <a:latin typeface="Carlito"/>
                <a:cs typeface="Carlito"/>
              </a:rPr>
              <a:t>will </a:t>
            </a:r>
            <a:r>
              <a:rPr sz="3200" spc="-30" dirty="0">
                <a:latin typeface="Carlito"/>
                <a:cs typeface="Carlito"/>
              </a:rPr>
              <a:t>store </a:t>
            </a:r>
            <a:r>
              <a:rPr sz="3200" spc="-20" dirty="0">
                <a:latin typeface="Carlito"/>
                <a:cs typeface="Carlito"/>
              </a:rPr>
              <a:t>total </a:t>
            </a:r>
            <a:r>
              <a:rPr sz="3200" spc="-25" dirty="0">
                <a:latin typeface="Carlito"/>
                <a:cs typeface="Carlito"/>
              </a:rPr>
              <a:t>rows </a:t>
            </a:r>
            <a:r>
              <a:rPr sz="3200" spc="-5" dirty="0">
                <a:latin typeface="Carlito"/>
                <a:cs typeface="Carlito"/>
              </a:rPr>
              <a:t>of the  </a:t>
            </a:r>
            <a:r>
              <a:rPr sz="3200" spc="-10" dirty="0">
                <a:latin typeface="Carlito"/>
                <a:cs typeface="Carlito"/>
              </a:rPr>
              <a:t>matrix, </a:t>
            </a:r>
            <a:r>
              <a:rPr sz="3200" spc="-20" dirty="0">
                <a:latin typeface="Carlito"/>
                <a:cs typeface="Carlito"/>
              </a:rPr>
              <a:t>total </a:t>
            </a:r>
            <a:r>
              <a:rPr sz="3200" spc="-10" dirty="0">
                <a:latin typeface="Carlito"/>
                <a:cs typeface="Carlito"/>
              </a:rPr>
              <a:t>column </a:t>
            </a:r>
            <a:r>
              <a:rPr sz="3200" dirty="0">
                <a:latin typeface="Carlito"/>
                <a:cs typeface="Carlito"/>
              </a:rPr>
              <a:t>of </a:t>
            </a:r>
            <a:r>
              <a:rPr sz="3200" spc="-10" dirty="0">
                <a:latin typeface="Carlito"/>
                <a:cs typeface="Carlito"/>
              </a:rPr>
              <a:t>the </a:t>
            </a:r>
            <a:r>
              <a:rPr sz="3200" spc="-5" dirty="0">
                <a:latin typeface="Carlito"/>
                <a:cs typeface="Carlito"/>
              </a:rPr>
              <a:t>matrix </a:t>
            </a:r>
            <a:r>
              <a:rPr sz="3200" dirty="0">
                <a:latin typeface="Carlito"/>
                <a:cs typeface="Carlito"/>
              </a:rPr>
              <a:t>and </a:t>
            </a:r>
            <a:r>
              <a:rPr sz="3200" spc="-20" dirty="0">
                <a:latin typeface="Carlito"/>
                <a:cs typeface="Carlito"/>
              </a:rPr>
              <a:t>total </a:t>
            </a:r>
            <a:r>
              <a:rPr sz="3200" spc="-5" dirty="0">
                <a:latin typeface="Carlito"/>
                <a:cs typeface="Carlito"/>
              </a:rPr>
              <a:t>non  </a:t>
            </a:r>
            <a:r>
              <a:rPr sz="3200" spc="-35" dirty="0">
                <a:latin typeface="Carlito"/>
                <a:cs typeface="Carlito"/>
              </a:rPr>
              <a:t>zero</a:t>
            </a:r>
            <a:r>
              <a:rPr sz="3200" spc="-2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value</a:t>
            </a:r>
            <a:endParaRPr sz="3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3853" y="461899"/>
            <a:ext cx="23368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EXAMPLE: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38404" y="2681829"/>
            <a:ext cx="1522730" cy="236664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865"/>
              </a:spcBef>
            </a:pPr>
            <a:r>
              <a:rPr sz="3200" dirty="0">
                <a:solidFill>
                  <a:srgbClr val="0D0D0D"/>
                </a:solidFill>
                <a:latin typeface="Carlito"/>
                <a:cs typeface="Carlito"/>
              </a:rPr>
              <a:t>0 0 3 0</a:t>
            </a:r>
            <a:r>
              <a:rPr sz="3200" spc="-90" dirty="0">
                <a:solidFill>
                  <a:srgbClr val="0D0D0D"/>
                </a:solidFill>
                <a:latin typeface="Carlito"/>
                <a:cs typeface="Carlito"/>
              </a:rPr>
              <a:t> </a:t>
            </a:r>
            <a:r>
              <a:rPr sz="3200" dirty="0">
                <a:solidFill>
                  <a:srgbClr val="0D0D0D"/>
                </a:solidFill>
                <a:latin typeface="Carlito"/>
                <a:cs typeface="Carlito"/>
              </a:rPr>
              <a:t>4</a:t>
            </a:r>
            <a:endParaRPr sz="3200">
              <a:latin typeface="Carlito"/>
              <a:cs typeface="Carlito"/>
            </a:endParaRPr>
          </a:p>
          <a:p>
            <a:pPr marL="109855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solidFill>
                  <a:srgbClr val="0D0D0D"/>
                </a:solidFill>
                <a:latin typeface="Carlito"/>
                <a:cs typeface="Carlito"/>
              </a:rPr>
              <a:t>0 0 5 7</a:t>
            </a:r>
            <a:r>
              <a:rPr sz="3200" spc="-100" dirty="0">
                <a:solidFill>
                  <a:srgbClr val="0D0D0D"/>
                </a:solidFill>
                <a:latin typeface="Carlito"/>
                <a:cs typeface="Carlito"/>
              </a:rPr>
              <a:t> </a:t>
            </a:r>
            <a:r>
              <a:rPr sz="3200" dirty="0">
                <a:solidFill>
                  <a:srgbClr val="0D0D0D"/>
                </a:solidFill>
                <a:latin typeface="Carlito"/>
                <a:cs typeface="Carlito"/>
              </a:rPr>
              <a:t>0</a:t>
            </a:r>
            <a:endParaRPr sz="3200">
              <a:latin typeface="Carlito"/>
              <a:cs typeface="Carlito"/>
            </a:endParaRPr>
          </a:p>
          <a:p>
            <a:pPr marL="109855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solidFill>
                  <a:srgbClr val="0D0D0D"/>
                </a:solidFill>
                <a:latin typeface="Carlito"/>
                <a:cs typeface="Carlito"/>
              </a:rPr>
              <a:t>0 0 0 0</a:t>
            </a:r>
            <a:r>
              <a:rPr sz="3200" spc="-90" dirty="0">
                <a:solidFill>
                  <a:srgbClr val="0D0D0D"/>
                </a:solidFill>
                <a:latin typeface="Carlito"/>
                <a:cs typeface="Carlito"/>
              </a:rPr>
              <a:t> </a:t>
            </a:r>
            <a:r>
              <a:rPr sz="3200" dirty="0">
                <a:solidFill>
                  <a:srgbClr val="0D0D0D"/>
                </a:solidFill>
                <a:latin typeface="Carlito"/>
                <a:cs typeface="Carlito"/>
              </a:rPr>
              <a:t>0</a:t>
            </a:r>
            <a:endParaRPr sz="3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strike="sngStrike" dirty="0">
                <a:solidFill>
                  <a:srgbClr val="0D0D0D"/>
                </a:solidFill>
                <a:latin typeface="Carlito"/>
                <a:cs typeface="Carlito"/>
              </a:rPr>
              <a:t>0</a:t>
            </a:r>
            <a:r>
              <a:rPr sz="3200" strike="noStrike" dirty="0">
                <a:solidFill>
                  <a:srgbClr val="0D0D0D"/>
                </a:solidFill>
                <a:latin typeface="Carlito"/>
                <a:cs typeface="Carlito"/>
              </a:rPr>
              <a:t> 2 6 0</a:t>
            </a:r>
            <a:r>
              <a:rPr sz="3200" strike="noStrike" spc="-70" dirty="0">
                <a:solidFill>
                  <a:srgbClr val="0D0D0D"/>
                </a:solidFill>
                <a:latin typeface="Carlito"/>
                <a:cs typeface="Carlito"/>
              </a:rPr>
              <a:t> </a:t>
            </a:r>
            <a:r>
              <a:rPr sz="3200" strike="noStrike" dirty="0">
                <a:solidFill>
                  <a:srgbClr val="0D0D0D"/>
                </a:solidFill>
                <a:latin typeface="Carlito"/>
                <a:cs typeface="Carlito"/>
              </a:rPr>
              <a:t>0</a:t>
            </a:r>
            <a:endParaRPr sz="3200">
              <a:latin typeface="Carlito"/>
              <a:cs typeface="Carlit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736850" y="2355850"/>
          <a:ext cx="5562600" cy="26212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0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452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INDEX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ROW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NO.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COL.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NO.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VALUES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396">
                <a:tc>
                  <a:txBody>
                    <a:bodyPr/>
                    <a:lstStyle/>
                    <a:p>
                      <a:pPr marL="448309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solidFill>
                            <a:srgbClr val="0D0D0D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1403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1403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1403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522">
                <a:tc>
                  <a:txBody>
                    <a:bodyPr/>
                    <a:lstStyle/>
                    <a:p>
                      <a:pPr marL="448309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1403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1403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1403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396">
                <a:tc>
                  <a:txBody>
                    <a:bodyPr/>
                    <a:lstStyle/>
                    <a:p>
                      <a:pPr marL="448309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1403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1403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1403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523">
                <a:tc>
                  <a:txBody>
                    <a:bodyPr/>
                    <a:lstStyle/>
                    <a:p>
                      <a:pPr marL="448309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1403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1403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1403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7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395">
                <a:tc>
                  <a:txBody>
                    <a:bodyPr/>
                    <a:lstStyle/>
                    <a:p>
                      <a:pPr marL="448309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1403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1403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1403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523">
                <a:tc>
                  <a:txBody>
                    <a:bodyPr/>
                    <a:lstStyle/>
                    <a:p>
                      <a:pPr marL="448309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1403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1403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1403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6</a:t>
                      </a: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286004" y="2973705"/>
            <a:ext cx="304800" cy="1905000"/>
          </a:xfrm>
          <a:custGeom>
            <a:avLst/>
            <a:gdLst/>
            <a:ahLst/>
            <a:cxnLst/>
            <a:rect l="l" t="t" r="r" b="b"/>
            <a:pathLst>
              <a:path w="304800" h="1905000">
                <a:moveTo>
                  <a:pt x="0" y="0"/>
                </a:moveTo>
                <a:lnTo>
                  <a:pt x="0" y="1905000"/>
                </a:lnTo>
              </a:path>
              <a:path w="304800" h="1905000">
                <a:moveTo>
                  <a:pt x="304800" y="0"/>
                </a:moveTo>
                <a:lnTo>
                  <a:pt x="0" y="1524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000" y="2971800"/>
            <a:ext cx="762000" cy="1906905"/>
          </a:xfrm>
          <a:custGeom>
            <a:avLst/>
            <a:gdLst/>
            <a:ahLst/>
            <a:cxnLst/>
            <a:rect l="l" t="t" r="r" b="b"/>
            <a:pathLst>
              <a:path w="304800" h="1906904">
                <a:moveTo>
                  <a:pt x="304800" y="0"/>
                </a:moveTo>
                <a:lnTo>
                  <a:pt x="304800" y="1905000"/>
                </a:lnTo>
              </a:path>
              <a:path w="304800" h="1906904">
                <a:moveTo>
                  <a:pt x="304800" y="0"/>
                </a:moveTo>
                <a:lnTo>
                  <a:pt x="0" y="1524"/>
                </a:lnTo>
              </a:path>
              <a:path w="304800" h="1906904">
                <a:moveTo>
                  <a:pt x="304800" y="1905000"/>
                </a:moveTo>
                <a:lnTo>
                  <a:pt x="0" y="1906524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Chain</a:t>
            </a:r>
            <a:r>
              <a:rPr spc="-85" dirty="0"/>
              <a:t> </a:t>
            </a:r>
            <a:r>
              <a:rPr spc="-25" dirty="0"/>
              <a:t>Representation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575303" y="3657600"/>
          <a:ext cx="1663700" cy="7498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903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15" dirty="0">
                          <a:solidFill>
                            <a:srgbClr val="EDEBE0"/>
                          </a:solidFill>
                          <a:latin typeface="Carlito"/>
                          <a:cs typeface="Carlito"/>
                        </a:rPr>
                        <a:t>row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24511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10" dirty="0">
                          <a:solidFill>
                            <a:srgbClr val="EDEBE0"/>
                          </a:solidFill>
                          <a:latin typeface="Carlito"/>
                          <a:cs typeface="Carlito"/>
                        </a:rPr>
                        <a:t>col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904"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value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F487C"/>
                    </a:solidFill>
                  </a:tcPr>
                </a:tc>
                <a:tc>
                  <a:txBody>
                    <a:bodyPr/>
                    <a:lstStyle/>
                    <a:p>
                      <a:pPr marL="2451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solidFill>
                            <a:srgbClr val="EDEBE0"/>
                          </a:solidFill>
                          <a:latin typeface="Carlito"/>
                          <a:cs typeface="Carlito"/>
                        </a:rPr>
                        <a:t>next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145844" y="2372994"/>
            <a:ext cx="22980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Node</a:t>
            </a:r>
            <a:r>
              <a:rPr sz="2800" u="heavy" spc="-2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800" u="heavy" spc="-1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structure: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98850" y="2743200"/>
            <a:ext cx="623570" cy="914400"/>
          </a:xfrm>
          <a:custGeom>
            <a:avLst/>
            <a:gdLst/>
            <a:ahLst/>
            <a:cxnLst/>
            <a:rect l="l" t="t" r="r" b="b"/>
            <a:pathLst>
              <a:path w="623570" h="914400">
                <a:moveTo>
                  <a:pt x="526923" y="818388"/>
                </a:moveTo>
                <a:lnTo>
                  <a:pt x="520826" y="821944"/>
                </a:lnTo>
                <a:lnTo>
                  <a:pt x="519811" y="825753"/>
                </a:lnTo>
                <a:lnTo>
                  <a:pt x="571500" y="914400"/>
                </a:lnTo>
                <a:lnTo>
                  <a:pt x="578831" y="901826"/>
                </a:lnTo>
                <a:lnTo>
                  <a:pt x="565150" y="901826"/>
                </a:lnTo>
                <a:lnTo>
                  <a:pt x="565150" y="878404"/>
                </a:lnTo>
                <a:lnTo>
                  <a:pt x="530733" y="819403"/>
                </a:lnTo>
                <a:lnTo>
                  <a:pt x="526923" y="818388"/>
                </a:lnTo>
                <a:close/>
              </a:path>
              <a:path w="623570" h="914400">
                <a:moveTo>
                  <a:pt x="565150" y="878404"/>
                </a:moveTo>
                <a:lnTo>
                  <a:pt x="565150" y="901826"/>
                </a:lnTo>
                <a:lnTo>
                  <a:pt x="577850" y="901826"/>
                </a:lnTo>
                <a:lnTo>
                  <a:pt x="577850" y="898651"/>
                </a:lnTo>
                <a:lnTo>
                  <a:pt x="566038" y="898651"/>
                </a:lnTo>
                <a:lnTo>
                  <a:pt x="571500" y="889290"/>
                </a:lnTo>
                <a:lnTo>
                  <a:pt x="565150" y="878404"/>
                </a:lnTo>
                <a:close/>
              </a:path>
              <a:path w="623570" h="914400">
                <a:moveTo>
                  <a:pt x="616076" y="818388"/>
                </a:moveTo>
                <a:lnTo>
                  <a:pt x="612266" y="819403"/>
                </a:lnTo>
                <a:lnTo>
                  <a:pt x="577850" y="878404"/>
                </a:lnTo>
                <a:lnTo>
                  <a:pt x="577850" y="901826"/>
                </a:lnTo>
                <a:lnTo>
                  <a:pt x="578831" y="901826"/>
                </a:lnTo>
                <a:lnTo>
                  <a:pt x="623188" y="825753"/>
                </a:lnTo>
                <a:lnTo>
                  <a:pt x="622173" y="821944"/>
                </a:lnTo>
                <a:lnTo>
                  <a:pt x="616076" y="818388"/>
                </a:lnTo>
                <a:close/>
              </a:path>
              <a:path w="623570" h="914400">
                <a:moveTo>
                  <a:pt x="571500" y="889290"/>
                </a:moveTo>
                <a:lnTo>
                  <a:pt x="566038" y="898651"/>
                </a:lnTo>
                <a:lnTo>
                  <a:pt x="576961" y="898651"/>
                </a:lnTo>
                <a:lnTo>
                  <a:pt x="571500" y="889290"/>
                </a:lnTo>
                <a:close/>
              </a:path>
              <a:path w="623570" h="914400">
                <a:moveTo>
                  <a:pt x="577850" y="878404"/>
                </a:moveTo>
                <a:lnTo>
                  <a:pt x="571500" y="889290"/>
                </a:lnTo>
                <a:lnTo>
                  <a:pt x="576961" y="898651"/>
                </a:lnTo>
                <a:lnTo>
                  <a:pt x="577850" y="898651"/>
                </a:lnTo>
                <a:lnTo>
                  <a:pt x="577850" y="878404"/>
                </a:lnTo>
                <a:close/>
              </a:path>
              <a:path w="623570" h="914400">
                <a:moveTo>
                  <a:pt x="565150" y="457200"/>
                </a:moveTo>
                <a:lnTo>
                  <a:pt x="565150" y="878404"/>
                </a:lnTo>
                <a:lnTo>
                  <a:pt x="571500" y="889290"/>
                </a:lnTo>
                <a:lnTo>
                  <a:pt x="577850" y="878404"/>
                </a:lnTo>
                <a:lnTo>
                  <a:pt x="577850" y="463550"/>
                </a:lnTo>
                <a:lnTo>
                  <a:pt x="571500" y="463550"/>
                </a:lnTo>
                <a:lnTo>
                  <a:pt x="565150" y="457200"/>
                </a:lnTo>
                <a:close/>
              </a:path>
              <a:path w="623570" h="914400">
                <a:moveTo>
                  <a:pt x="12700" y="0"/>
                </a:moveTo>
                <a:lnTo>
                  <a:pt x="0" y="0"/>
                </a:lnTo>
                <a:lnTo>
                  <a:pt x="0" y="460755"/>
                </a:lnTo>
                <a:lnTo>
                  <a:pt x="2794" y="463550"/>
                </a:lnTo>
                <a:lnTo>
                  <a:pt x="565150" y="463550"/>
                </a:lnTo>
                <a:lnTo>
                  <a:pt x="565150" y="457200"/>
                </a:lnTo>
                <a:lnTo>
                  <a:pt x="12700" y="457200"/>
                </a:lnTo>
                <a:lnTo>
                  <a:pt x="6350" y="450850"/>
                </a:lnTo>
                <a:lnTo>
                  <a:pt x="12700" y="450850"/>
                </a:lnTo>
                <a:lnTo>
                  <a:pt x="12700" y="0"/>
                </a:lnTo>
                <a:close/>
              </a:path>
              <a:path w="623570" h="914400">
                <a:moveTo>
                  <a:pt x="575055" y="450850"/>
                </a:moveTo>
                <a:lnTo>
                  <a:pt x="12700" y="450850"/>
                </a:lnTo>
                <a:lnTo>
                  <a:pt x="12700" y="457200"/>
                </a:lnTo>
                <a:lnTo>
                  <a:pt x="565150" y="457200"/>
                </a:lnTo>
                <a:lnTo>
                  <a:pt x="571500" y="463550"/>
                </a:lnTo>
                <a:lnTo>
                  <a:pt x="577850" y="463550"/>
                </a:lnTo>
                <a:lnTo>
                  <a:pt x="577850" y="453644"/>
                </a:lnTo>
                <a:lnTo>
                  <a:pt x="575055" y="450850"/>
                </a:lnTo>
                <a:close/>
              </a:path>
              <a:path w="623570" h="914400">
                <a:moveTo>
                  <a:pt x="12700" y="450850"/>
                </a:moveTo>
                <a:lnTo>
                  <a:pt x="6350" y="450850"/>
                </a:lnTo>
                <a:lnTo>
                  <a:pt x="12700" y="457200"/>
                </a:lnTo>
                <a:lnTo>
                  <a:pt x="12700" y="45085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0053" y="250647"/>
            <a:ext cx="20300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Single</a:t>
            </a:r>
            <a:r>
              <a:rPr sz="3200" spc="-60" dirty="0"/>
              <a:t> </a:t>
            </a:r>
            <a:r>
              <a:rPr sz="3200" spc="-5" dirty="0"/>
              <a:t>Chain</a:t>
            </a:r>
            <a:endParaRPr sz="32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40690" y="1219200"/>
          <a:ext cx="5253988" cy="16233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2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97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38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54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4154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2610">
                        <a:lnSpc>
                          <a:spcPts val="3400"/>
                        </a:lnSpc>
                      </a:pPr>
                      <a:r>
                        <a:rPr sz="3200" spc="-20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row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3400"/>
                        </a:lnSpc>
                      </a:pPr>
                      <a:r>
                        <a:rPr sz="3200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1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3820" algn="ctr">
                        <a:lnSpc>
                          <a:spcPts val="3400"/>
                        </a:lnSpc>
                      </a:pPr>
                      <a:r>
                        <a:rPr sz="3200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1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3400"/>
                        </a:lnSpc>
                      </a:pPr>
                      <a:r>
                        <a:rPr sz="3200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2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ts val="3400"/>
                        </a:lnSpc>
                      </a:pPr>
                      <a:r>
                        <a:rPr sz="3200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2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ts val="3400"/>
                        </a:lnSpc>
                      </a:pPr>
                      <a:r>
                        <a:rPr sz="3200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4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400"/>
                        </a:lnSpc>
                      </a:pPr>
                      <a:r>
                        <a:rPr sz="3200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4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558">
                <a:tc>
                  <a:txBody>
                    <a:bodyPr/>
                    <a:lstStyle/>
                    <a:p>
                      <a:pPr marL="31750">
                        <a:lnSpc>
                          <a:spcPts val="3745"/>
                        </a:lnSpc>
                      </a:pPr>
                      <a:r>
                        <a:rPr sz="3200" spc="-15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list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ts val="3745"/>
                        </a:lnSpc>
                      </a:pPr>
                      <a:r>
                        <a:rPr sz="3200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=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4335" algn="r">
                        <a:lnSpc>
                          <a:spcPts val="3745"/>
                        </a:lnSpc>
                      </a:pPr>
                      <a:r>
                        <a:rPr sz="3200" spc="-20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c</a:t>
                      </a:r>
                      <a:r>
                        <a:rPr sz="3200" spc="-5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olu</a:t>
                      </a:r>
                      <a:r>
                        <a:rPr sz="3200" spc="-15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m</a:t>
                      </a:r>
                      <a:r>
                        <a:rPr sz="3200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n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ts val="3745"/>
                        </a:lnSpc>
                      </a:pPr>
                      <a:r>
                        <a:rPr sz="3200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3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8260" algn="ctr">
                        <a:lnSpc>
                          <a:spcPts val="3745"/>
                        </a:lnSpc>
                      </a:pPr>
                      <a:r>
                        <a:rPr sz="3200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5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45"/>
                        </a:lnSpc>
                      </a:pPr>
                      <a:r>
                        <a:rPr sz="3200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3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ts val="3745"/>
                        </a:lnSpc>
                      </a:pPr>
                      <a:r>
                        <a:rPr sz="3200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4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3745"/>
                        </a:lnSpc>
                      </a:pPr>
                      <a:r>
                        <a:rPr sz="3200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2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ts val="3745"/>
                        </a:lnSpc>
                      </a:pPr>
                      <a:r>
                        <a:rPr sz="3200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3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2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07670" algn="r">
                        <a:lnSpc>
                          <a:spcPts val="3745"/>
                        </a:lnSpc>
                      </a:pPr>
                      <a:r>
                        <a:rPr sz="3200" spc="-45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v</a:t>
                      </a:r>
                      <a:r>
                        <a:rPr sz="3200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alue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ts val="3745"/>
                        </a:lnSpc>
                      </a:pPr>
                      <a:r>
                        <a:rPr sz="3200" u="sng" dirty="0">
                          <a:solidFill>
                            <a:srgbClr val="0000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3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ts val="3745"/>
                        </a:lnSpc>
                      </a:pPr>
                      <a:r>
                        <a:rPr sz="3200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4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ts val="3745"/>
                        </a:lnSpc>
                      </a:pPr>
                      <a:r>
                        <a:rPr sz="3200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5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3745"/>
                        </a:lnSpc>
                      </a:pPr>
                      <a:r>
                        <a:rPr sz="3200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7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3745"/>
                        </a:lnSpc>
                      </a:pPr>
                      <a:r>
                        <a:rPr sz="3200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2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ts val="3745"/>
                        </a:lnSpc>
                      </a:pPr>
                      <a:r>
                        <a:rPr sz="3200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6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5791200" y="1219200"/>
            <a:ext cx="228600" cy="1676400"/>
          </a:xfrm>
          <a:custGeom>
            <a:avLst/>
            <a:gdLst/>
            <a:ahLst/>
            <a:cxnLst/>
            <a:rect l="l" t="t" r="r" b="b"/>
            <a:pathLst>
              <a:path w="228600" h="1676400">
                <a:moveTo>
                  <a:pt x="0" y="0"/>
                </a:moveTo>
                <a:lnTo>
                  <a:pt x="152400" y="0"/>
                </a:lnTo>
              </a:path>
              <a:path w="228600" h="1676400">
                <a:moveTo>
                  <a:pt x="76200" y="0"/>
                </a:moveTo>
                <a:lnTo>
                  <a:pt x="228600" y="0"/>
                </a:lnTo>
              </a:path>
              <a:path w="228600" h="1676400">
                <a:moveTo>
                  <a:pt x="228600" y="0"/>
                </a:moveTo>
                <a:lnTo>
                  <a:pt x="228600" y="1676400"/>
                </a:lnTo>
              </a:path>
              <a:path w="228600" h="1676400">
                <a:moveTo>
                  <a:pt x="228600" y="1676400"/>
                </a:moveTo>
                <a:lnTo>
                  <a:pt x="0" y="167640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761" y="5295900"/>
            <a:ext cx="457200" cy="78105"/>
          </a:xfrm>
          <a:custGeom>
            <a:avLst/>
            <a:gdLst/>
            <a:ahLst/>
            <a:cxnLst/>
            <a:rect l="l" t="t" r="r" b="b"/>
            <a:pathLst>
              <a:path w="457200" h="78104">
                <a:moveTo>
                  <a:pt x="379475" y="38862"/>
                </a:moveTo>
                <a:lnTo>
                  <a:pt x="327660" y="77724"/>
                </a:lnTo>
                <a:lnTo>
                  <a:pt x="414020" y="51815"/>
                </a:lnTo>
                <a:lnTo>
                  <a:pt x="379475" y="51815"/>
                </a:lnTo>
                <a:lnTo>
                  <a:pt x="379475" y="38862"/>
                </a:lnTo>
                <a:close/>
              </a:path>
              <a:path w="457200" h="78104">
                <a:moveTo>
                  <a:pt x="362204" y="25908"/>
                </a:moveTo>
                <a:lnTo>
                  <a:pt x="0" y="25908"/>
                </a:lnTo>
                <a:lnTo>
                  <a:pt x="0" y="51815"/>
                </a:lnTo>
                <a:lnTo>
                  <a:pt x="362204" y="51815"/>
                </a:lnTo>
                <a:lnTo>
                  <a:pt x="379475" y="38862"/>
                </a:lnTo>
                <a:lnTo>
                  <a:pt x="362204" y="25908"/>
                </a:lnTo>
                <a:close/>
              </a:path>
              <a:path w="457200" h="78104">
                <a:moveTo>
                  <a:pt x="414020" y="25908"/>
                </a:moveTo>
                <a:lnTo>
                  <a:pt x="379475" y="25908"/>
                </a:lnTo>
                <a:lnTo>
                  <a:pt x="379475" y="51815"/>
                </a:lnTo>
                <a:lnTo>
                  <a:pt x="414020" y="51815"/>
                </a:lnTo>
                <a:lnTo>
                  <a:pt x="457200" y="38862"/>
                </a:lnTo>
                <a:lnTo>
                  <a:pt x="414020" y="25908"/>
                </a:lnTo>
                <a:close/>
              </a:path>
              <a:path w="457200" h="78104">
                <a:moveTo>
                  <a:pt x="327660" y="0"/>
                </a:moveTo>
                <a:lnTo>
                  <a:pt x="379475" y="38862"/>
                </a:lnTo>
                <a:lnTo>
                  <a:pt x="379475" y="25908"/>
                </a:lnTo>
                <a:lnTo>
                  <a:pt x="414020" y="25908"/>
                </a:lnTo>
                <a:lnTo>
                  <a:pt x="3276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39161" y="5295900"/>
            <a:ext cx="457200" cy="78105"/>
          </a:xfrm>
          <a:custGeom>
            <a:avLst/>
            <a:gdLst/>
            <a:ahLst/>
            <a:cxnLst/>
            <a:rect l="l" t="t" r="r" b="b"/>
            <a:pathLst>
              <a:path w="457200" h="78104">
                <a:moveTo>
                  <a:pt x="379475" y="38862"/>
                </a:moveTo>
                <a:lnTo>
                  <a:pt x="327660" y="77724"/>
                </a:lnTo>
                <a:lnTo>
                  <a:pt x="414020" y="51815"/>
                </a:lnTo>
                <a:lnTo>
                  <a:pt x="379475" y="51815"/>
                </a:lnTo>
                <a:lnTo>
                  <a:pt x="379475" y="38862"/>
                </a:lnTo>
                <a:close/>
              </a:path>
              <a:path w="457200" h="78104">
                <a:moveTo>
                  <a:pt x="362204" y="25908"/>
                </a:moveTo>
                <a:lnTo>
                  <a:pt x="0" y="25908"/>
                </a:lnTo>
                <a:lnTo>
                  <a:pt x="0" y="51815"/>
                </a:lnTo>
                <a:lnTo>
                  <a:pt x="362204" y="51815"/>
                </a:lnTo>
                <a:lnTo>
                  <a:pt x="379475" y="38862"/>
                </a:lnTo>
                <a:lnTo>
                  <a:pt x="362204" y="25908"/>
                </a:lnTo>
                <a:close/>
              </a:path>
              <a:path w="457200" h="78104">
                <a:moveTo>
                  <a:pt x="414020" y="25908"/>
                </a:moveTo>
                <a:lnTo>
                  <a:pt x="379475" y="25908"/>
                </a:lnTo>
                <a:lnTo>
                  <a:pt x="379475" y="51815"/>
                </a:lnTo>
                <a:lnTo>
                  <a:pt x="414020" y="51815"/>
                </a:lnTo>
                <a:lnTo>
                  <a:pt x="457200" y="38862"/>
                </a:lnTo>
                <a:lnTo>
                  <a:pt x="414020" y="25908"/>
                </a:lnTo>
                <a:close/>
              </a:path>
              <a:path w="457200" h="78104">
                <a:moveTo>
                  <a:pt x="327660" y="0"/>
                </a:moveTo>
                <a:lnTo>
                  <a:pt x="379475" y="38862"/>
                </a:lnTo>
                <a:lnTo>
                  <a:pt x="379475" y="25908"/>
                </a:lnTo>
                <a:lnTo>
                  <a:pt x="414020" y="25908"/>
                </a:lnTo>
                <a:lnTo>
                  <a:pt x="3276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29761" y="5295900"/>
            <a:ext cx="457200" cy="78105"/>
          </a:xfrm>
          <a:custGeom>
            <a:avLst/>
            <a:gdLst/>
            <a:ahLst/>
            <a:cxnLst/>
            <a:rect l="l" t="t" r="r" b="b"/>
            <a:pathLst>
              <a:path w="457200" h="78104">
                <a:moveTo>
                  <a:pt x="379475" y="38862"/>
                </a:moveTo>
                <a:lnTo>
                  <a:pt x="327660" y="77724"/>
                </a:lnTo>
                <a:lnTo>
                  <a:pt x="414020" y="51815"/>
                </a:lnTo>
                <a:lnTo>
                  <a:pt x="379475" y="51815"/>
                </a:lnTo>
                <a:lnTo>
                  <a:pt x="379475" y="38862"/>
                </a:lnTo>
                <a:close/>
              </a:path>
              <a:path w="457200" h="78104">
                <a:moveTo>
                  <a:pt x="362203" y="25908"/>
                </a:moveTo>
                <a:lnTo>
                  <a:pt x="0" y="25908"/>
                </a:lnTo>
                <a:lnTo>
                  <a:pt x="0" y="51815"/>
                </a:lnTo>
                <a:lnTo>
                  <a:pt x="362203" y="51815"/>
                </a:lnTo>
                <a:lnTo>
                  <a:pt x="379475" y="38862"/>
                </a:lnTo>
                <a:lnTo>
                  <a:pt x="362203" y="25908"/>
                </a:lnTo>
                <a:close/>
              </a:path>
              <a:path w="457200" h="78104">
                <a:moveTo>
                  <a:pt x="414020" y="25908"/>
                </a:moveTo>
                <a:lnTo>
                  <a:pt x="379475" y="25908"/>
                </a:lnTo>
                <a:lnTo>
                  <a:pt x="379475" y="51815"/>
                </a:lnTo>
                <a:lnTo>
                  <a:pt x="414020" y="51815"/>
                </a:lnTo>
                <a:lnTo>
                  <a:pt x="457200" y="38862"/>
                </a:lnTo>
                <a:lnTo>
                  <a:pt x="414020" y="25908"/>
                </a:lnTo>
                <a:close/>
              </a:path>
              <a:path w="457200" h="78104">
                <a:moveTo>
                  <a:pt x="327660" y="0"/>
                </a:moveTo>
                <a:lnTo>
                  <a:pt x="379475" y="38862"/>
                </a:lnTo>
                <a:lnTo>
                  <a:pt x="379475" y="25908"/>
                </a:lnTo>
                <a:lnTo>
                  <a:pt x="414020" y="25908"/>
                </a:lnTo>
                <a:lnTo>
                  <a:pt x="3276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20361" y="5295900"/>
            <a:ext cx="457200" cy="78105"/>
          </a:xfrm>
          <a:custGeom>
            <a:avLst/>
            <a:gdLst/>
            <a:ahLst/>
            <a:cxnLst/>
            <a:rect l="l" t="t" r="r" b="b"/>
            <a:pathLst>
              <a:path w="457200" h="78104">
                <a:moveTo>
                  <a:pt x="379475" y="38862"/>
                </a:moveTo>
                <a:lnTo>
                  <a:pt x="327660" y="77724"/>
                </a:lnTo>
                <a:lnTo>
                  <a:pt x="414020" y="51815"/>
                </a:lnTo>
                <a:lnTo>
                  <a:pt x="379475" y="51815"/>
                </a:lnTo>
                <a:lnTo>
                  <a:pt x="379475" y="38862"/>
                </a:lnTo>
                <a:close/>
              </a:path>
              <a:path w="457200" h="78104">
                <a:moveTo>
                  <a:pt x="362203" y="25908"/>
                </a:moveTo>
                <a:lnTo>
                  <a:pt x="0" y="25908"/>
                </a:lnTo>
                <a:lnTo>
                  <a:pt x="0" y="51815"/>
                </a:lnTo>
                <a:lnTo>
                  <a:pt x="362203" y="51815"/>
                </a:lnTo>
                <a:lnTo>
                  <a:pt x="379475" y="38862"/>
                </a:lnTo>
                <a:lnTo>
                  <a:pt x="362203" y="25908"/>
                </a:lnTo>
                <a:close/>
              </a:path>
              <a:path w="457200" h="78104">
                <a:moveTo>
                  <a:pt x="414020" y="25908"/>
                </a:moveTo>
                <a:lnTo>
                  <a:pt x="379475" y="25908"/>
                </a:lnTo>
                <a:lnTo>
                  <a:pt x="379475" y="51815"/>
                </a:lnTo>
                <a:lnTo>
                  <a:pt x="414020" y="51815"/>
                </a:lnTo>
                <a:lnTo>
                  <a:pt x="457200" y="38862"/>
                </a:lnTo>
                <a:lnTo>
                  <a:pt x="414020" y="25908"/>
                </a:lnTo>
                <a:close/>
              </a:path>
              <a:path w="457200" h="78104">
                <a:moveTo>
                  <a:pt x="327660" y="0"/>
                </a:moveTo>
                <a:lnTo>
                  <a:pt x="379475" y="38862"/>
                </a:lnTo>
                <a:lnTo>
                  <a:pt x="379475" y="25908"/>
                </a:lnTo>
                <a:lnTo>
                  <a:pt x="414020" y="25908"/>
                </a:lnTo>
                <a:lnTo>
                  <a:pt x="3276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34761" y="5295900"/>
            <a:ext cx="457200" cy="78105"/>
          </a:xfrm>
          <a:custGeom>
            <a:avLst/>
            <a:gdLst/>
            <a:ahLst/>
            <a:cxnLst/>
            <a:rect l="l" t="t" r="r" b="b"/>
            <a:pathLst>
              <a:path w="457200" h="78104">
                <a:moveTo>
                  <a:pt x="379475" y="38862"/>
                </a:moveTo>
                <a:lnTo>
                  <a:pt x="327660" y="77724"/>
                </a:lnTo>
                <a:lnTo>
                  <a:pt x="414020" y="51815"/>
                </a:lnTo>
                <a:lnTo>
                  <a:pt x="379475" y="51815"/>
                </a:lnTo>
                <a:lnTo>
                  <a:pt x="379475" y="38862"/>
                </a:lnTo>
                <a:close/>
              </a:path>
              <a:path w="457200" h="78104">
                <a:moveTo>
                  <a:pt x="362203" y="25908"/>
                </a:moveTo>
                <a:lnTo>
                  <a:pt x="0" y="25908"/>
                </a:lnTo>
                <a:lnTo>
                  <a:pt x="0" y="51815"/>
                </a:lnTo>
                <a:lnTo>
                  <a:pt x="362203" y="51815"/>
                </a:lnTo>
                <a:lnTo>
                  <a:pt x="379475" y="38862"/>
                </a:lnTo>
                <a:lnTo>
                  <a:pt x="362203" y="25908"/>
                </a:lnTo>
                <a:close/>
              </a:path>
              <a:path w="457200" h="78104">
                <a:moveTo>
                  <a:pt x="414020" y="25908"/>
                </a:moveTo>
                <a:lnTo>
                  <a:pt x="379475" y="25908"/>
                </a:lnTo>
                <a:lnTo>
                  <a:pt x="379475" y="51815"/>
                </a:lnTo>
                <a:lnTo>
                  <a:pt x="414020" y="51815"/>
                </a:lnTo>
                <a:lnTo>
                  <a:pt x="457200" y="38862"/>
                </a:lnTo>
                <a:lnTo>
                  <a:pt x="414020" y="25908"/>
                </a:lnTo>
                <a:close/>
              </a:path>
              <a:path w="457200" h="78104">
                <a:moveTo>
                  <a:pt x="327660" y="0"/>
                </a:moveTo>
                <a:lnTo>
                  <a:pt x="379475" y="38862"/>
                </a:lnTo>
                <a:lnTo>
                  <a:pt x="379475" y="25908"/>
                </a:lnTo>
                <a:lnTo>
                  <a:pt x="414020" y="25908"/>
                </a:lnTo>
                <a:lnTo>
                  <a:pt x="3276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5791200" y="4724400"/>
          <a:ext cx="596900" cy="7498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903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solidFill>
                            <a:srgbClr val="EDEBE0"/>
                          </a:solidFill>
                          <a:latin typeface="Carlito"/>
                          <a:cs typeface="Carlito"/>
                        </a:rPr>
                        <a:t>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solidFill>
                            <a:srgbClr val="EDEBE0"/>
                          </a:solidFill>
                          <a:latin typeface="Carlito"/>
                          <a:cs typeface="Carlito"/>
                        </a:rPr>
                        <a:t>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903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6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F487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10" dirty="0">
                          <a:solidFill>
                            <a:srgbClr val="EDEBE0"/>
                          </a:solidFill>
                          <a:latin typeface="Carlito"/>
                          <a:cs typeface="Carlito"/>
                        </a:rPr>
                        <a:t>nul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765149" y="5955284"/>
            <a:ext cx="1365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0000FF"/>
                </a:solidFill>
                <a:latin typeface="Carlito"/>
                <a:cs typeface="Carlito"/>
              </a:rPr>
              <a:t>fi</a:t>
            </a:r>
            <a:r>
              <a:rPr sz="2800" spc="-65" dirty="0">
                <a:solidFill>
                  <a:srgbClr val="0000FF"/>
                </a:solidFill>
                <a:latin typeface="Carlito"/>
                <a:cs typeface="Carlito"/>
              </a:rPr>
              <a:t>r</a:t>
            </a:r>
            <a:r>
              <a:rPr sz="2800" spc="-40" dirty="0">
                <a:solidFill>
                  <a:srgbClr val="0000FF"/>
                </a:solidFill>
                <a:latin typeface="Carlito"/>
                <a:cs typeface="Carlito"/>
              </a:rPr>
              <a:t>s</a:t>
            </a:r>
            <a:r>
              <a:rPr sz="2800" spc="-5" dirty="0">
                <a:solidFill>
                  <a:srgbClr val="0000FF"/>
                </a:solidFill>
                <a:latin typeface="Carlito"/>
                <a:cs typeface="Carlito"/>
              </a:rPr>
              <a:t>tNode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257300" y="5486400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38100" y="50800"/>
                </a:moveTo>
                <a:lnTo>
                  <a:pt x="31750" y="55033"/>
                </a:lnTo>
                <a:lnTo>
                  <a:pt x="31750" y="381000"/>
                </a:lnTo>
                <a:lnTo>
                  <a:pt x="44450" y="381000"/>
                </a:lnTo>
                <a:lnTo>
                  <a:pt x="44450" y="55033"/>
                </a:lnTo>
                <a:lnTo>
                  <a:pt x="38100" y="50800"/>
                </a:lnTo>
                <a:close/>
              </a:path>
              <a:path w="76200" h="381000">
                <a:moveTo>
                  <a:pt x="38100" y="0"/>
                </a:moveTo>
                <a:lnTo>
                  <a:pt x="0" y="76200"/>
                </a:lnTo>
                <a:lnTo>
                  <a:pt x="31750" y="55033"/>
                </a:lnTo>
                <a:lnTo>
                  <a:pt x="31750" y="50800"/>
                </a:lnTo>
                <a:lnTo>
                  <a:pt x="63500" y="50800"/>
                </a:lnTo>
                <a:lnTo>
                  <a:pt x="38100" y="0"/>
                </a:lnTo>
                <a:close/>
              </a:path>
              <a:path w="76200" h="381000">
                <a:moveTo>
                  <a:pt x="63500" y="50800"/>
                </a:moveTo>
                <a:lnTo>
                  <a:pt x="44450" y="50800"/>
                </a:lnTo>
                <a:lnTo>
                  <a:pt x="44450" y="55033"/>
                </a:lnTo>
                <a:lnTo>
                  <a:pt x="76200" y="76200"/>
                </a:lnTo>
                <a:lnTo>
                  <a:pt x="63500" y="50800"/>
                </a:lnTo>
                <a:close/>
              </a:path>
              <a:path w="76200" h="381000">
                <a:moveTo>
                  <a:pt x="38100" y="50800"/>
                </a:moveTo>
                <a:lnTo>
                  <a:pt x="31750" y="50800"/>
                </a:lnTo>
                <a:lnTo>
                  <a:pt x="31750" y="55033"/>
                </a:lnTo>
                <a:lnTo>
                  <a:pt x="38100" y="50800"/>
                </a:lnTo>
                <a:close/>
              </a:path>
              <a:path w="76200" h="381000">
                <a:moveTo>
                  <a:pt x="44450" y="50800"/>
                </a:moveTo>
                <a:lnTo>
                  <a:pt x="38100" y="50800"/>
                </a:lnTo>
                <a:lnTo>
                  <a:pt x="44450" y="55033"/>
                </a:lnTo>
                <a:lnTo>
                  <a:pt x="4445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066800" y="4730496"/>
          <a:ext cx="5346062" cy="7498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68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30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30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1686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639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74903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solidFill>
                            <a:srgbClr val="EDEBE0"/>
                          </a:solidFill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solidFill>
                            <a:srgbClr val="EDEBE0"/>
                          </a:solidFill>
                          <a:latin typeface="Carlito"/>
                          <a:cs typeface="Carlito"/>
                        </a:rPr>
                        <a:t>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solidFill>
                            <a:srgbClr val="EDEBE0"/>
                          </a:solidFill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solidFill>
                            <a:srgbClr val="EDEBE0"/>
                          </a:solidFill>
                          <a:latin typeface="Carlito"/>
                          <a:cs typeface="Carlito"/>
                        </a:rPr>
                        <a:t>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solidFill>
                            <a:srgbClr val="EDEBE0"/>
                          </a:solidFill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solidFill>
                            <a:srgbClr val="EDEBE0"/>
                          </a:solidFill>
                          <a:latin typeface="Carlito"/>
                          <a:cs typeface="Carlito"/>
                        </a:rPr>
                        <a:t>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solidFill>
                            <a:srgbClr val="EDEBE0"/>
                          </a:solidFill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solidFill>
                            <a:srgbClr val="EDEBE0"/>
                          </a:solidFill>
                          <a:latin typeface="Carlito"/>
                          <a:cs typeface="Carlito"/>
                        </a:rPr>
                        <a:t>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solidFill>
                            <a:srgbClr val="EDEBE0"/>
                          </a:solidFill>
                          <a:latin typeface="Carlito"/>
                          <a:cs typeface="Carlito"/>
                        </a:rPr>
                        <a:t>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903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F487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F487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F487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7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F487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F487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solidFill>
                            <a:srgbClr val="EDEBE0"/>
                          </a:solidFill>
                          <a:latin typeface="Carlito"/>
                          <a:cs typeface="Carlito"/>
                        </a:rPr>
                        <a:t>l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429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522</Words>
  <Application>Microsoft Office PowerPoint</Application>
  <PresentationFormat>On-screen Show (4:3)</PresentationFormat>
  <Paragraphs>111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Carlito</vt:lpstr>
      <vt:lpstr>Times New Roman</vt:lpstr>
      <vt:lpstr>Office Theme</vt:lpstr>
      <vt:lpstr>                  Sparse Matrices               and its Representation</vt:lpstr>
      <vt:lpstr>Sparse matrix and its representation</vt:lpstr>
      <vt:lpstr>PowerPoint Presentation</vt:lpstr>
      <vt:lpstr>Sparse Matrices</vt:lpstr>
      <vt:lpstr>PowerPoint Presentation</vt:lpstr>
      <vt:lpstr>Representation of sparse matrix:</vt:lpstr>
      <vt:lpstr>EXAMPLE:</vt:lpstr>
      <vt:lpstr>Chain Representation</vt:lpstr>
      <vt:lpstr>Single Chain</vt:lpstr>
      <vt:lpstr>One Linear List Per Row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SPARSE Matrices</dc:title>
  <cp:lastModifiedBy>jitendra chauhan</cp:lastModifiedBy>
  <cp:revision>19</cp:revision>
  <dcterms:created xsi:type="dcterms:W3CDTF">2020-08-27T04:05:07Z</dcterms:created>
  <dcterms:modified xsi:type="dcterms:W3CDTF">2020-08-27T04:51:40Z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2017-11-25T00:00:00Z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2020-08-27T00:00:00Z</vt:filetime>
  </property>
</Properties>
</file>