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a69060d8d_4_7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a69060d8d_4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a69060d8d_4_7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a69060d8d_4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a69060d8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a69060d8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a69060d8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a69060d8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a69060d8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a69060d8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a69060d8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a69060d8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a69060d8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a69060d8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a69060d8d_2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a69060d8d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a69060d8d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a69060d8d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a69060d8d_3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a69060d8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rgbClr val="3D85C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GraphLink</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Parallel</a:t>
            </a:r>
            <a:r>
              <a:rPr lang="en"/>
              <a:t> Implementation of Graph Algorithms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19" name="Shape 119"/>
        <p:cNvGrpSpPr/>
        <p:nvPr/>
      </p:nvGrpSpPr>
      <p:grpSpPr>
        <a:xfrm>
          <a:off x="0" y="0"/>
          <a:ext cx="0" cy="0"/>
          <a:chOff x="0" y="0"/>
          <a:chExt cx="0" cy="0"/>
        </a:xfrm>
      </p:grpSpPr>
      <p:sp>
        <p:nvSpPr>
          <p:cNvPr id="120" name="Google Shape;120;p22"/>
          <p:cNvSpPr txBox="1"/>
          <p:nvPr>
            <p:ph type="title"/>
          </p:nvPr>
        </p:nvSpPr>
        <p:spPr>
          <a:xfrm>
            <a:off x="387900" y="512775"/>
            <a:ext cx="42786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Behind the scenes : CPU vs GPU</a:t>
            </a:r>
            <a:endParaRPr/>
          </a:p>
        </p:txBody>
      </p:sp>
      <p:sp>
        <p:nvSpPr>
          <p:cNvPr id="121" name="Google Shape;121;p22"/>
          <p:cNvSpPr txBox="1"/>
          <p:nvPr>
            <p:ph idx="1" type="body"/>
          </p:nvPr>
        </p:nvSpPr>
        <p:spPr>
          <a:xfrm>
            <a:off x="387900" y="1594025"/>
            <a:ext cx="8563500" cy="3304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a:p>
          <a:p>
            <a:pPr indent="0" lvl="0" marL="0" rtl="0" algn="just">
              <a:spcBef>
                <a:spcPts val="1200"/>
              </a:spcBef>
              <a:spcAft>
                <a:spcPts val="0"/>
              </a:spcAft>
              <a:buNone/>
            </a:pPr>
            <a:r>
              <a:rPr lang="en"/>
              <a:t>Traditional Kmeans :</a:t>
            </a:r>
            <a:endParaRPr/>
          </a:p>
          <a:p>
            <a:pPr indent="0" lvl="0" marL="0" rtl="0" algn="just">
              <a:spcBef>
                <a:spcPts val="1200"/>
              </a:spcBef>
              <a:spcAft>
                <a:spcPts val="0"/>
              </a:spcAft>
              <a:buNone/>
            </a:pPr>
            <a:r>
              <a:rPr lang="en"/>
              <a:t>clusters = KMeans(n_clusters=k, random_state=0,max_iter=max_iters).fit(embeddings_deepwalk)</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lang="en"/>
              <a:t>Parallelized Kmeans from our gmaze library :</a:t>
            </a:r>
            <a:endParaRPr/>
          </a:p>
          <a:p>
            <a:pPr indent="0" lvl="0" marL="0" rtl="0" algn="just">
              <a:spcBef>
                <a:spcPts val="1200"/>
              </a:spcBef>
              <a:spcAft>
                <a:spcPts val="0"/>
              </a:spcAft>
              <a:buNone/>
            </a:pPr>
            <a:r>
              <a:rPr lang="en"/>
              <a:t>from gmaze import cluster</a:t>
            </a:r>
            <a:endParaRPr/>
          </a:p>
          <a:p>
            <a:pPr indent="0" lvl="0" marL="0" rtl="0" algn="just">
              <a:spcBef>
                <a:spcPts val="1200"/>
              </a:spcBef>
              <a:spcAft>
                <a:spcPts val="0"/>
              </a:spcAft>
              <a:buNone/>
            </a:pPr>
            <a:r>
              <a:rPr lang="en"/>
              <a:t>kmeans = cluster.Kmeans()</a:t>
            </a:r>
            <a:endParaRPr/>
          </a:p>
          <a:p>
            <a:pPr indent="0" lvl="0" marL="0" rtl="0" algn="just">
              <a:spcBef>
                <a:spcPts val="1200"/>
              </a:spcBef>
              <a:spcAft>
                <a:spcPts val="0"/>
              </a:spcAft>
              <a:buNone/>
            </a:pPr>
            <a:r>
              <a:rPr lang="en"/>
              <a:t>clusters = kmeans.kmeans_cuda(embeddings_deepwalk, k, max_iters)</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lang="en"/>
              <a:t>GPU : More memory is devoted to data processing rather than caching</a:t>
            </a:r>
            <a:br>
              <a:rPr lang="en"/>
            </a:br>
            <a:r>
              <a:rPr lang="en"/>
              <a:t> unlike in CPU</a:t>
            </a:r>
            <a:endParaRPr/>
          </a:p>
          <a:p>
            <a:pPr indent="0" lvl="0" marL="0" rtl="0" algn="l">
              <a:spcBef>
                <a:spcPts val="1200"/>
              </a:spcBef>
              <a:spcAft>
                <a:spcPts val="1200"/>
              </a:spcAft>
              <a:buNone/>
            </a:pPr>
            <a:r>
              <a:t/>
            </a:r>
            <a:endParaRPr/>
          </a:p>
        </p:txBody>
      </p:sp>
      <p:pic>
        <p:nvPicPr>
          <p:cNvPr id="122" name="Google Shape;122;p22"/>
          <p:cNvPicPr preferRelativeResize="0"/>
          <p:nvPr/>
        </p:nvPicPr>
        <p:blipFill rotWithShape="1">
          <a:blip r:embed="rId3">
            <a:alphaModFix/>
          </a:blip>
          <a:srcRect b="28573" l="38948" r="17601" t="30142"/>
          <a:stretch/>
        </p:blipFill>
        <p:spPr>
          <a:xfrm>
            <a:off x="5332525" y="2763425"/>
            <a:ext cx="3570099" cy="2232400"/>
          </a:xfrm>
          <a:prstGeom prst="rect">
            <a:avLst/>
          </a:prstGeom>
          <a:noFill/>
          <a:ln>
            <a:noFill/>
          </a:ln>
        </p:spPr>
      </p:pic>
      <p:pic>
        <p:nvPicPr>
          <p:cNvPr id="123" name="Google Shape;123;p22"/>
          <p:cNvPicPr preferRelativeResize="0"/>
          <p:nvPr/>
        </p:nvPicPr>
        <p:blipFill rotWithShape="1">
          <a:blip r:embed="rId4">
            <a:alphaModFix/>
          </a:blip>
          <a:srcRect b="21233" l="30783" r="18990" t="23600"/>
          <a:stretch/>
        </p:blipFill>
        <p:spPr>
          <a:xfrm>
            <a:off x="5332525" y="120975"/>
            <a:ext cx="3570099" cy="24507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27" name="Shape 127"/>
        <p:cNvGrpSpPr/>
        <p:nvPr/>
      </p:nvGrpSpPr>
      <p:grpSpPr>
        <a:xfrm>
          <a:off x="0" y="0"/>
          <a:ext cx="0" cy="0"/>
          <a:chOff x="0" y="0"/>
          <a:chExt cx="0" cy="0"/>
        </a:xfrm>
      </p:grpSpPr>
      <p:sp>
        <p:nvSpPr>
          <p:cNvPr id="128" name="Google Shape;128;p23"/>
          <p:cNvSpPr txBox="1"/>
          <p:nvPr>
            <p:ph type="title"/>
          </p:nvPr>
        </p:nvSpPr>
        <p:spPr>
          <a:xfrm>
            <a:off x="387900" y="512775"/>
            <a:ext cx="42786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Output : </a:t>
            </a:r>
            <a:endParaRPr/>
          </a:p>
        </p:txBody>
      </p:sp>
      <p:sp>
        <p:nvSpPr>
          <p:cNvPr id="129" name="Google Shape;129;p23"/>
          <p:cNvSpPr txBox="1"/>
          <p:nvPr>
            <p:ph idx="1" type="body"/>
          </p:nvPr>
        </p:nvSpPr>
        <p:spPr>
          <a:xfrm>
            <a:off x="387900" y="1594025"/>
            <a:ext cx="8563500" cy="26811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t/>
            </a:r>
            <a:endParaRPr/>
          </a:p>
          <a:p>
            <a:pPr indent="0" lvl="0" marL="0" rtl="0" algn="just">
              <a:spcBef>
                <a:spcPts val="1200"/>
              </a:spcBef>
              <a:spcAft>
                <a:spcPts val="0"/>
              </a:spcAft>
              <a:buNone/>
            </a:pPr>
            <a:r>
              <a:rPr lang="en"/>
              <a:t>Significant difference in execution time of </a:t>
            </a:r>
            <a:endParaRPr/>
          </a:p>
          <a:p>
            <a:pPr indent="0" lvl="0" marL="0" rtl="0" algn="just">
              <a:spcBef>
                <a:spcPts val="1200"/>
              </a:spcBef>
              <a:spcAft>
                <a:spcPts val="0"/>
              </a:spcAft>
              <a:buNone/>
            </a:pPr>
            <a:r>
              <a:rPr lang="en"/>
              <a:t>running kmeans on CPU and GPU</a:t>
            </a:r>
            <a:endParaRPr/>
          </a:p>
          <a:p>
            <a:pPr indent="0" lvl="0" marL="0" rtl="0" algn="just">
              <a:spcBef>
                <a:spcPts val="1200"/>
              </a:spcBef>
              <a:spcAft>
                <a:spcPts val="0"/>
              </a:spcAft>
              <a:buNone/>
            </a:pPr>
            <a:r>
              <a:rPr lang="en"/>
              <a:t>w</a:t>
            </a:r>
            <a:r>
              <a:rPr lang="en"/>
              <a:t>ith number of clusters : 99 , max iterations : 10</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0" name="Google Shape;130;p23"/>
          <p:cNvPicPr preferRelativeResize="0"/>
          <p:nvPr/>
        </p:nvPicPr>
        <p:blipFill rotWithShape="1">
          <a:blip r:embed="rId3">
            <a:alphaModFix/>
          </a:blip>
          <a:srcRect b="2693" l="29273" r="21895" t="57812"/>
          <a:stretch/>
        </p:blipFill>
        <p:spPr>
          <a:xfrm>
            <a:off x="4491650" y="1594025"/>
            <a:ext cx="4018376" cy="20314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34" name="Shape 134"/>
        <p:cNvGrpSpPr/>
        <p:nvPr/>
      </p:nvGrpSpPr>
      <p:grpSpPr>
        <a:xfrm>
          <a:off x="0" y="0"/>
          <a:ext cx="0" cy="0"/>
          <a:chOff x="0" y="0"/>
          <a:chExt cx="0" cy="0"/>
        </a:xfrm>
      </p:grpSpPr>
      <p:sp>
        <p:nvSpPr>
          <p:cNvPr id="135" name="Google Shape;135;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use our library</a:t>
            </a:r>
            <a:endParaRPr/>
          </a:p>
        </p:txBody>
      </p:sp>
      <p:sp>
        <p:nvSpPr>
          <p:cNvPr id="136" name="Google Shape;136;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just">
              <a:lnSpc>
                <a:spcPct val="100000"/>
              </a:lnSpc>
              <a:spcBef>
                <a:spcPts val="1200"/>
              </a:spcBef>
              <a:spcAft>
                <a:spcPts val="0"/>
              </a:spcAft>
              <a:buSzPts val="1800"/>
              <a:buChar char="❏"/>
            </a:pPr>
            <a:r>
              <a:rPr lang="en"/>
              <a:t>The main advantage of making use of our parallel implementation of kmeans algorithm on GPU is that on an average it provides comparable results to that of the traditional </a:t>
            </a:r>
            <a:r>
              <a:rPr lang="en"/>
              <a:t>km</a:t>
            </a:r>
            <a:r>
              <a:rPr lang="en"/>
              <a:t>eans algorithm but at significantly higher speeds on average.  </a:t>
            </a:r>
            <a:endParaRPr/>
          </a:p>
          <a:p>
            <a:pPr indent="0" lvl="0" marL="457200" rtl="0" algn="just">
              <a:spcBef>
                <a:spcPts val="0"/>
              </a:spcBef>
              <a:spcAft>
                <a:spcPts val="0"/>
              </a:spcAft>
              <a:buNone/>
            </a:pPr>
            <a:r>
              <a:t/>
            </a:r>
            <a:endParaRPr/>
          </a:p>
          <a:p>
            <a:pPr indent="-342900" lvl="0" marL="457200" rtl="0" algn="just">
              <a:spcBef>
                <a:spcPts val="1200"/>
              </a:spcBef>
              <a:spcAft>
                <a:spcPts val="0"/>
              </a:spcAft>
              <a:buSzPts val="1800"/>
              <a:buChar char="❏"/>
            </a:pPr>
            <a:r>
              <a:rPr lang="en"/>
              <a:t>To get an idea about the speed difference between the traditional kmeans approach and our parallel implementation of kmeans algorithm on GPU we did some performance </a:t>
            </a:r>
            <a:r>
              <a:rPr lang="en"/>
              <a:t>comparison</a:t>
            </a:r>
            <a:r>
              <a:rPr lang="en"/>
              <a:t> tests on different kmeans parameters for the facebook dataset. We got the following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40" name="Shape 140"/>
        <p:cNvGrpSpPr/>
        <p:nvPr/>
      </p:nvGrpSpPr>
      <p:grpSpPr>
        <a:xfrm>
          <a:off x="0" y="0"/>
          <a:ext cx="0" cy="0"/>
          <a:chOff x="0" y="0"/>
          <a:chExt cx="0" cy="0"/>
        </a:xfrm>
      </p:grpSpPr>
      <p:sp>
        <p:nvSpPr>
          <p:cNvPr id="141" name="Google Shape;141;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400"/>
              <a:t>Performance</a:t>
            </a:r>
            <a:r>
              <a:rPr lang="en" sz="2400"/>
              <a:t> </a:t>
            </a:r>
            <a:r>
              <a:rPr lang="en" sz="2400"/>
              <a:t>Comparison - K</a:t>
            </a:r>
            <a:endParaRPr sz="2400"/>
          </a:p>
        </p:txBody>
      </p:sp>
      <p:sp>
        <p:nvSpPr>
          <p:cNvPr id="142" name="Google Shape;142;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lnSpc>
                <a:spcPct val="100000"/>
              </a:lnSpc>
              <a:spcBef>
                <a:spcPts val="1200"/>
              </a:spcBef>
              <a:spcAft>
                <a:spcPts val="0"/>
              </a:spcAft>
              <a:buNone/>
            </a:pPr>
            <a:r>
              <a:rPr lang="en" sz="1500"/>
              <a:t>We tried executing the kmeans algorithm and the parallel kmeans algorithm for different k values of 5,10,15,20,25 on the facebook graph dataset and we got the following running times for these values. The average runtimes for different k values are</a:t>
            </a:r>
            <a:endParaRPr sz="1500"/>
          </a:p>
          <a:p>
            <a:pPr indent="0" lvl="0" marL="0" rtl="0" algn="l">
              <a:spcBef>
                <a:spcPts val="0"/>
              </a:spcBef>
              <a:spcAft>
                <a:spcPts val="1200"/>
              </a:spcAft>
              <a:buNone/>
            </a:pPr>
            <a:r>
              <a:t/>
            </a:r>
            <a:endParaRPr/>
          </a:p>
        </p:txBody>
      </p:sp>
      <p:pic>
        <p:nvPicPr>
          <p:cNvPr id="143" name="Google Shape;143;p25"/>
          <p:cNvPicPr preferRelativeResize="0"/>
          <p:nvPr/>
        </p:nvPicPr>
        <p:blipFill>
          <a:blip r:embed="rId3">
            <a:alphaModFix/>
          </a:blip>
          <a:stretch>
            <a:fillRect/>
          </a:stretch>
        </p:blipFill>
        <p:spPr>
          <a:xfrm>
            <a:off x="744770" y="2416875"/>
            <a:ext cx="2782825" cy="2571751"/>
          </a:xfrm>
          <a:prstGeom prst="rect">
            <a:avLst/>
          </a:prstGeom>
          <a:noFill/>
          <a:ln>
            <a:noFill/>
          </a:ln>
        </p:spPr>
      </p:pic>
      <p:pic>
        <p:nvPicPr>
          <p:cNvPr id="144" name="Google Shape;144;p25"/>
          <p:cNvPicPr preferRelativeResize="0"/>
          <p:nvPr/>
        </p:nvPicPr>
        <p:blipFill>
          <a:blip r:embed="rId4">
            <a:alphaModFix/>
          </a:blip>
          <a:stretch>
            <a:fillRect/>
          </a:stretch>
        </p:blipFill>
        <p:spPr>
          <a:xfrm>
            <a:off x="4262900" y="2761163"/>
            <a:ext cx="4152900" cy="1762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48" name="Shape 148"/>
        <p:cNvGrpSpPr/>
        <p:nvPr/>
      </p:nvGrpSpPr>
      <p:grpSpPr>
        <a:xfrm>
          <a:off x="0" y="0"/>
          <a:ext cx="0" cy="0"/>
          <a:chOff x="0" y="0"/>
          <a:chExt cx="0" cy="0"/>
        </a:xfrm>
      </p:grpSpPr>
      <p:sp>
        <p:nvSpPr>
          <p:cNvPr id="149" name="Google Shape;149;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400"/>
              <a:t>Performance Comparison</a:t>
            </a:r>
            <a:r>
              <a:rPr lang="en" sz="2300"/>
              <a:t> - MAX ITERATIONS</a:t>
            </a:r>
            <a:endParaRPr sz="2300"/>
          </a:p>
        </p:txBody>
      </p:sp>
      <p:sp>
        <p:nvSpPr>
          <p:cNvPr id="150" name="Google Shape;150;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t>We tested the kmeans algorithm and the parallel kmeans algorithm for different maximum iteration values of 5,10,15,25,50 on the facebook graph dataset and we got the following running times for these values. The average runtimes for different maximum iteration values are</a:t>
            </a:r>
            <a:endParaRPr sz="1500"/>
          </a:p>
        </p:txBody>
      </p:sp>
      <p:pic>
        <p:nvPicPr>
          <p:cNvPr id="151" name="Google Shape;151;p26"/>
          <p:cNvPicPr preferRelativeResize="0"/>
          <p:nvPr/>
        </p:nvPicPr>
        <p:blipFill>
          <a:blip r:embed="rId3">
            <a:alphaModFix/>
          </a:blip>
          <a:stretch>
            <a:fillRect/>
          </a:stretch>
        </p:blipFill>
        <p:spPr>
          <a:xfrm>
            <a:off x="833275" y="2416906"/>
            <a:ext cx="2738924" cy="2571744"/>
          </a:xfrm>
          <a:prstGeom prst="rect">
            <a:avLst/>
          </a:prstGeom>
          <a:noFill/>
          <a:ln>
            <a:noFill/>
          </a:ln>
        </p:spPr>
      </p:pic>
      <p:pic>
        <p:nvPicPr>
          <p:cNvPr id="152" name="Google Shape;152;p26"/>
          <p:cNvPicPr preferRelativeResize="0"/>
          <p:nvPr/>
        </p:nvPicPr>
        <p:blipFill>
          <a:blip r:embed="rId4">
            <a:alphaModFix/>
          </a:blip>
          <a:stretch>
            <a:fillRect/>
          </a:stretch>
        </p:blipFill>
        <p:spPr>
          <a:xfrm>
            <a:off x="3984063" y="2816950"/>
            <a:ext cx="4772025" cy="1771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56" name="Shape 156"/>
        <p:cNvGrpSpPr/>
        <p:nvPr/>
      </p:nvGrpSpPr>
      <p:grpSpPr>
        <a:xfrm>
          <a:off x="0" y="0"/>
          <a:ext cx="0" cy="0"/>
          <a:chOff x="0" y="0"/>
          <a:chExt cx="0" cy="0"/>
        </a:xfrm>
      </p:grpSpPr>
      <p:sp>
        <p:nvSpPr>
          <p:cNvPr id="157" name="Google Shape;157;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400"/>
              <a:t>Performance </a:t>
            </a:r>
            <a:r>
              <a:rPr lang="en" sz="2400"/>
              <a:t>Comparison</a:t>
            </a:r>
            <a:r>
              <a:rPr lang="en" sz="2400"/>
              <a:t> - EMBEDDING SIZE</a:t>
            </a:r>
            <a:endParaRPr sz="2400"/>
          </a:p>
        </p:txBody>
      </p:sp>
      <p:sp>
        <p:nvSpPr>
          <p:cNvPr id="158" name="Google Shape;158;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t>We tested the kmeans algorithm and the parallel kmeans algorithm for different embedding size values of 64,128,256,512 on the facebook graph dataset and we got the following running times for these values. The average runtimes for different embedding size values are:</a:t>
            </a:r>
            <a:endParaRPr sz="1500"/>
          </a:p>
        </p:txBody>
      </p:sp>
      <p:pic>
        <p:nvPicPr>
          <p:cNvPr id="159" name="Google Shape;159;p27"/>
          <p:cNvPicPr preferRelativeResize="0"/>
          <p:nvPr/>
        </p:nvPicPr>
        <p:blipFill>
          <a:blip r:embed="rId3">
            <a:alphaModFix/>
          </a:blip>
          <a:stretch>
            <a:fillRect/>
          </a:stretch>
        </p:blipFill>
        <p:spPr>
          <a:xfrm>
            <a:off x="845300" y="2360475"/>
            <a:ext cx="2886876" cy="2705601"/>
          </a:xfrm>
          <a:prstGeom prst="rect">
            <a:avLst/>
          </a:prstGeom>
          <a:noFill/>
          <a:ln>
            <a:noFill/>
          </a:ln>
        </p:spPr>
      </p:pic>
      <p:pic>
        <p:nvPicPr>
          <p:cNvPr id="160" name="Google Shape;160;p27"/>
          <p:cNvPicPr preferRelativeResize="0"/>
          <p:nvPr/>
        </p:nvPicPr>
        <p:blipFill>
          <a:blip r:embed="rId4">
            <a:alphaModFix/>
          </a:blip>
          <a:stretch>
            <a:fillRect/>
          </a:stretch>
        </p:blipFill>
        <p:spPr>
          <a:xfrm>
            <a:off x="4316125" y="3019848"/>
            <a:ext cx="4484350" cy="1386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64" name="Shape 164"/>
        <p:cNvGrpSpPr/>
        <p:nvPr/>
      </p:nvGrpSpPr>
      <p:grpSpPr>
        <a:xfrm>
          <a:off x="0" y="0"/>
          <a:ext cx="0" cy="0"/>
          <a:chOff x="0" y="0"/>
          <a:chExt cx="0" cy="0"/>
        </a:xfrm>
      </p:grpSpPr>
      <p:sp>
        <p:nvSpPr>
          <p:cNvPr id="165" name="Google Shape;165;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Applications</a:t>
            </a:r>
            <a:endParaRPr/>
          </a:p>
        </p:txBody>
      </p:sp>
      <p:sp>
        <p:nvSpPr>
          <p:cNvPr id="166" name="Google Shape;166;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23850" lvl="0" marL="457200" rtl="0" algn="just">
              <a:spcBef>
                <a:spcPts val="0"/>
              </a:spcBef>
              <a:spcAft>
                <a:spcPts val="0"/>
              </a:spcAft>
              <a:buSzPts val="1500"/>
              <a:buChar char="❏"/>
            </a:pPr>
            <a:r>
              <a:rPr lang="en" sz="1500"/>
              <a:t>The algorithm which has been developed can have many applications for example it can be used in big data analysis when dealing with massive datasets, parallel k-means clustering can reduce computation time and improve scalability.</a:t>
            </a:r>
            <a:br>
              <a:rPr lang="en" sz="1500"/>
            </a:br>
            <a:endParaRPr sz="1500"/>
          </a:p>
          <a:p>
            <a:pPr indent="-323850" lvl="0" marL="457200" rtl="0" algn="just">
              <a:spcBef>
                <a:spcPts val="0"/>
              </a:spcBef>
              <a:spcAft>
                <a:spcPts val="0"/>
              </a:spcAft>
              <a:buSzPts val="1500"/>
              <a:buChar char="❏"/>
            </a:pPr>
            <a:r>
              <a:rPr lang="en" sz="1500"/>
              <a:t>Clustering gene expression data or identifying protein families based on sequence similarity</a:t>
            </a:r>
            <a:br>
              <a:rPr lang="en" sz="1500"/>
            </a:br>
            <a:endParaRPr sz="1500"/>
          </a:p>
          <a:p>
            <a:pPr indent="-323850" lvl="0" marL="457200" rtl="0" algn="just">
              <a:spcBef>
                <a:spcPts val="0"/>
              </a:spcBef>
              <a:spcAft>
                <a:spcPts val="0"/>
              </a:spcAft>
              <a:buSzPts val="1500"/>
              <a:buChar char="❏"/>
            </a:pPr>
            <a:r>
              <a:rPr lang="en" sz="1500"/>
              <a:t>Parallel k-means clustering can be used to cluster users based on their behavior or interests, enabling personalized recommendations or targeted advertising. In our use case we tested out our parallel kmeans with facebook data in order to perform clustering.</a:t>
            </a:r>
            <a:endParaRPr sz="1500"/>
          </a:p>
          <a:p>
            <a:pPr indent="0" lvl="0" marL="914400" rtl="0" algn="l">
              <a:spcBef>
                <a:spcPts val="1200"/>
              </a:spcBef>
              <a:spcAft>
                <a:spcPts val="1200"/>
              </a:spcAft>
              <a:buNone/>
            </a:pPr>
            <a:r>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70" name="Shape 170"/>
        <p:cNvGrpSpPr/>
        <p:nvPr/>
      </p:nvGrpSpPr>
      <p:grpSpPr>
        <a:xfrm>
          <a:off x="0" y="0"/>
          <a:ext cx="0" cy="0"/>
          <a:chOff x="0" y="0"/>
          <a:chExt cx="0" cy="0"/>
        </a:xfrm>
      </p:grpSpPr>
      <p:sp>
        <p:nvSpPr>
          <p:cNvPr id="171" name="Google Shape;171;p29"/>
          <p:cNvSpPr txBox="1"/>
          <p:nvPr>
            <p:ph type="title"/>
          </p:nvPr>
        </p:nvSpPr>
        <p:spPr>
          <a:xfrm>
            <a:off x="490250" y="526350"/>
            <a:ext cx="8294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800"/>
              <a:t>Th</a:t>
            </a:r>
            <a:r>
              <a:rPr lang="en"/>
              <a:t>ank You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t>You can install the wheel package from - </a:t>
            </a:r>
            <a:r>
              <a:rPr b="1" lang="en" sz="1200"/>
              <a:t>https://github.iu.edu/manaagra/graphlink/blob/master/graphmaze/dist/gmaze-0.1.0-py3-none-any.whl</a:t>
            </a:r>
            <a:endParaRPr b="1" sz="1200"/>
          </a:p>
          <a:p>
            <a:pPr indent="0" lvl="0" marL="0" rtl="0" algn="l">
              <a:spcBef>
                <a:spcPts val="0"/>
              </a:spcBef>
              <a:spcAft>
                <a:spcPts val="0"/>
              </a:spcAft>
              <a:buNone/>
            </a:pPr>
            <a:r>
              <a:t/>
            </a:r>
            <a:endParaRPr/>
          </a:p>
          <a:p>
            <a:pPr indent="0" lvl="0" marL="0" rtl="0" algn="l">
              <a:spcBef>
                <a:spcPts val="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30200" lvl="0" marL="457200" rtl="0" algn="just">
              <a:spcBef>
                <a:spcPts val="0"/>
              </a:spcBef>
              <a:spcAft>
                <a:spcPts val="0"/>
              </a:spcAft>
              <a:buSzPts val="1600"/>
              <a:buChar char="❏"/>
            </a:pPr>
            <a:r>
              <a:rPr b="1" lang="en" sz="1600"/>
              <a:t>Graph clustering algorithms:</a:t>
            </a:r>
            <a:endParaRPr b="1" sz="1600"/>
          </a:p>
          <a:p>
            <a:pPr indent="-323335" lvl="1" marL="914400" rtl="0" algn="just">
              <a:spcBef>
                <a:spcPts val="0"/>
              </a:spcBef>
              <a:spcAft>
                <a:spcPts val="0"/>
              </a:spcAft>
              <a:buSzPts val="1492"/>
              <a:buChar char="❏"/>
            </a:pPr>
            <a:r>
              <a:rPr lang="en" sz="1491"/>
              <a:t>For small graphs, will work fine, but for large graphs - computationally expensive</a:t>
            </a:r>
            <a:endParaRPr sz="1491"/>
          </a:p>
          <a:p>
            <a:pPr indent="-323335" lvl="1" marL="914400" rtl="0" algn="just">
              <a:spcBef>
                <a:spcPts val="0"/>
              </a:spcBef>
              <a:spcAft>
                <a:spcPts val="0"/>
              </a:spcAft>
              <a:buSzPts val="1492"/>
              <a:buChar char="❏"/>
            </a:pPr>
            <a:r>
              <a:rPr lang="en" sz="1491"/>
              <a:t>Have applications in myriad fields like social network analysis, bioinformatics, and machine learning</a:t>
            </a:r>
            <a:endParaRPr sz="1491"/>
          </a:p>
          <a:p>
            <a:pPr indent="0" lvl="0" marL="914400" rtl="0" algn="just">
              <a:spcBef>
                <a:spcPts val="1200"/>
              </a:spcBef>
              <a:spcAft>
                <a:spcPts val="0"/>
              </a:spcAft>
              <a:buNone/>
            </a:pPr>
            <a:r>
              <a:t/>
            </a:r>
            <a:endParaRPr/>
          </a:p>
          <a:p>
            <a:pPr indent="-330200" lvl="0" marL="457200" rtl="0" algn="just">
              <a:spcBef>
                <a:spcPts val="1200"/>
              </a:spcBef>
              <a:spcAft>
                <a:spcPts val="0"/>
              </a:spcAft>
              <a:buSzPts val="1600"/>
              <a:buChar char="❏"/>
            </a:pPr>
            <a:r>
              <a:rPr b="1" lang="en" sz="1600"/>
              <a:t>Parallelization: </a:t>
            </a:r>
            <a:endParaRPr b="1" sz="1600"/>
          </a:p>
          <a:p>
            <a:pPr indent="-323850" lvl="1" marL="914400" rtl="0" algn="just">
              <a:spcBef>
                <a:spcPts val="0"/>
              </a:spcBef>
              <a:spcAft>
                <a:spcPts val="0"/>
              </a:spcAft>
              <a:buSzPts val="1500"/>
              <a:buChar char="❏"/>
            </a:pPr>
            <a:r>
              <a:rPr lang="en" sz="1500"/>
              <a:t>Can speed up the execution and improve the performance of these algorithms</a:t>
            </a:r>
            <a:endParaRPr sz="1200">
              <a:solidFill>
                <a:srgbClr val="000000"/>
              </a:solidFill>
              <a:latin typeface="Arial"/>
              <a:ea typeface="Arial"/>
              <a:cs typeface="Arial"/>
              <a:sym typeface="Arial"/>
            </a:endParaRPr>
          </a:p>
          <a:p>
            <a:pPr indent="-323850" lvl="1" marL="914400" rtl="0" algn="just">
              <a:spcBef>
                <a:spcPts val="0"/>
              </a:spcBef>
              <a:spcAft>
                <a:spcPts val="0"/>
              </a:spcAft>
              <a:buSzPts val="1500"/>
              <a:buChar char="❏"/>
            </a:pPr>
            <a:r>
              <a:rPr lang="en" sz="1500"/>
              <a:t>Algorithms executed parallely by utilizing GPU</a:t>
            </a:r>
            <a:endParaRPr sz="1500"/>
          </a:p>
          <a:p>
            <a:pPr indent="0" lvl="0" marL="0" rtl="0" algn="just">
              <a:spcBef>
                <a:spcPts val="1200"/>
              </a:spcBef>
              <a:spcAft>
                <a:spcPts val="0"/>
              </a:spcAft>
              <a:buNone/>
            </a:pPr>
            <a:r>
              <a:t/>
            </a:r>
            <a:endParaRPr sz="1400"/>
          </a:p>
          <a:p>
            <a:pPr indent="0" lvl="0" marL="0" rtl="0" algn="just">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a:t>
            </a:r>
            <a:endParaRPr/>
          </a:p>
        </p:txBody>
      </p:sp>
      <p:sp>
        <p:nvSpPr>
          <p:cNvPr id="76" name="Google Shape;76;p15"/>
          <p:cNvSpPr txBox="1"/>
          <p:nvPr>
            <p:ph idx="1" type="body"/>
          </p:nvPr>
        </p:nvSpPr>
        <p:spPr>
          <a:xfrm>
            <a:off x="387900" y="1458800"/>
            <a:ext cx="81768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Implemented a library similar to iGraph library (Open source) with the functionality to execute the graph clustering algorithms parallely</a:t>
            </a:r>
            <a:r>
              <a:rPr lang="en"/>
              <a:t> </a:t>
            </a:r>
            <a:br>
              <a:rPr lang="en"/>
            </a:br>
            <a:endParaRPr/>
          </a:p>
          <a:p>
            <a:pPr indent="-317500" lvl="0" marL="457200" rtl="0" algn="l">
              <a:spcBef>
                <a:spcPts val="0"/>
              </a:spcBef>
              <a:spcAft>
                <a:spcPts val="0"/>
              </a:spcAft>
              <a:buSzPts val="1400"/>
              <a:buChar char="❏"/>
            </a:pPr>
            <a:r>
              <a:rPr lang="en"/>
              <a:t>Implemented using C++ as well as Python programming language</a:t>
            </a:r>
            <a:br>
              <a:rPr lang="en"/>
            </a:br>
            <a:endParaRPr/>
          </a:p>
          <a:p>
            <a:pPr indent="-317500" lvl="0" marL="457200" rtl="0" algn="just">
              <a:lnSpc>
                <a:spcPct val="180000"/>
              </a:lnSpc>
              <a:spcBef>
                <a:spcPts val="0"/>
              </a:spcBef>
              <a:spcAft>
                <a:spcPts val="0"/>
              </a:spcAft>
              <a:buSzPts val="1400"/>
              <a:buChar char="❏"/>
            </a:pPr>
            <a:r>
              <a:rPr lang="en"/>
              <a:t>L</a:t>
            </a:r>
            <a:r>
              <a:rPr lang="en"/>
              <a:t>everaged CUDA for GPU programming. CUDA is a parallel computing platform provided by NVIDIA for general computing on GPUs</a:t>
            </a:r>
            <a:endParaRPr/>
          </a:p>
          <a:p>
            <a:pPr indent="-317500" lvl="0" marL="457200" rtl="0" algn="just">
              <a:lnSpc>
                <a:spcPct val="150000"/>
              </a:lnSpc>
              <a:spcBef>
                <a:spcPts val="0"/>
              </a:spcBef>
              <a:spcAft>
                <a:spcPts val="0"/>
              </a:spcAft>
              <a:buSzPts val="1400"/>
              <a:buChar char="❏"/>
            </a:pPr>
            <a:r>
              <a:rPr lang="en"/>
              <a:t>CPU vs GPU - few 10 threads can be executed at a time parallely in CPU whereas thousands of threads can be executed parallely at a time on GPU</a:t>
            </a:r>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graphMAZE</a:t>
            </a:r>
            <a:endParaRPr/>
          </a:p>
        </p:txBody>
      </p:sp>
      <p:sp>
        <p:nvSpPr>
          <p:cNvPr id="82" name="Google Shape;82;p16"/>
          <p:cNvSpPr txBox="1"/>
          <p:nvPr>
            <p:ph idx="1" type="body"/>
          </p:nvPr>
        </p:nvSpPr>
        <p:spPr>
          <a:xfrm>
            <a:off x="387900" y="1458800"/>
            <a:ext cx="81768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 library we implemented that consists of parallel algorithms for graphs by utilizing GPU </a:t>
            </a:r>
            <a:br>
              <a:rPr lang="en"/>
            </a:br>
            <a:endParaRPr/>
          </a:p>
          <a:p>
            <a:pPr indent="-317500" lvl="0" marL="457200" rtl="0" algn="l">
              <a:spcBef>
                <a:spcPts val="0"/>
              </a:spcBef>
              <a:spcAft>
                <a:spcPts val="0"/>
              </a:spcAft>
              <a:buSzPts val="1400"/>
              <a:buChar char="❏"/>
            </a:pPr>
            <a:r>
              <a:rPr lang="en"/>
              <a:t>With the help of CUDA programming in python, we were able to implement parallel k-means algorithm as well as embedding algorithm through deepwalk</a:t>
            </a:r>
            <a:br>
              <a:rPr lang="en"/>
            </a:br>
            <a:endParaRPr/>
          </a:p>
          <a:p>
            <a:pPr indent="-317500" lvl="0" marL="457200" rtl="0" algn="l">
              <a:spcBef>
                <a:spcPts val="0"/>
              </a:spcBef>
              <a:spcAft>
                <a:spcPts val="0"/>
              </a:spcAft>
              <a:buSzPts val="1400"/>
              <a:buChar char="❏"/>
            </a:pPr>
            <a:r>
              <a:rPr lang="en"/>
              <a:t>Time complexity of traditional k-means algorithm is O(n*d*k*i) but through parallelization it comes around O(d*k*i)</a:t>
            </a:r>
            <a:br>
              <a:rPr lang="en"/>
            </a:br>
            <a:endParaRPr/>
          </a:p>
          <a:p>
            <a:pPr indent="-317500" lvl="0" marL="457200" rtl="0" algn="l">
              <a:spcBef>
                <a:spcPts val="0"/>
              </a:spcBef>
              <a:spcAft>
                <a:spcPts val="0"/>
              </a:spcAft>
              <a:buSzPts val="1400"/>
              <a:buChar char="❏"/>
            </a:pPr>
            <a:r>
              <a:rPr lang="en"/>
              <a:t>Embedding algorithm still performs better on CPU since the gensim library implementation performs CPU parallelization very well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86" name="Shape 86"/>
        <p:cNvGrpSpPr/>
        <p:nvPr/>
      </p:nvGrpSpPr>
      <p:grpSpPr>
        <a:xfrm>
          <a:off x="0" y="0"/>
          <a:ext cx="0" cy="0"/>
          <a:chOff x="0" y="0"/>
          <a:chExt cx="0" cy="0"/>
        </a:xfrm>
      </p:grpSpPr>
      <p:sp>
        <p:nvSpPr>
          <p:cNvPr id="87" name="Google Shape;87;p17"/>
          <p:cNvSpPr txBox="1"/>
          <p:nvPr>
            <p:ph idx="1" type="body"/>
          </p:nvPr>
        </p:nvSpPr>
        <p:spPr>
          <a:xfrm>
            <a:off x="387900" y="1594025"/>
            <a:ext cx="8404500" cy="30297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AutoNum type="arabicPeriod"/>
            </a:pPr>
            <a:r>
              <a:rPr lang="en" sz="1400"/>
              <a:t>Initialize centroids randomly</a:t>
            </a:r>
            <a:br>
              <a:rPr lang="en" sz="1400"/>
            </a:br>
            <a:endParaRPr sz="1400"/>
          </a:p>
          <a:p>
            <a:pPr indent="-317500" lvl="0" marL="457200" rtl="0" algn="just">
              <a:spcBef>
                <a:spcPts val="0"/>
              </a:spcBef>
              <a:spcAft>
                <a:spcPts val="0"/>
              </a:spcAft>
              <a:buSzPts val="1400"/>
              <a:buAutoNum type="arabicPeriod"/>
            </a:pPr>
            <a:r>
              <a:rPr lang="en" sz="1400"/>
              <a:t>Repeat until  maximum iterations reached: </a:t>
            </a:r>
            <a:endParaRPr sz="1400"/>
          </a:p>
          <a:p>
            <a:pPr indent="0" lvl="0" marL="457200" rtl="0" algn="just">
              <a:spcBef>
                <a:spcPts val="1200"/>
              </a:spcBef>
              <a:spcAft>
                <a:spcPts val="0"/>
              </a:spcAft>
              <a:buNone/>
            </a:pPr>
            <a:r>
              <a:rPr lang="en" sz="1400"/>
              <a:t>a. Assign each data point to the nearest centroid using a CUDA kernel that runs in parallel on the GPU </a:t>
            </a:r>
            <a:endParaRPr sz="1400"/>
          </a:p>
          <a:p>
            <a:pPr indent="0" lvl="0" marL="457200" rtl="0" algn="just">
              <a:spcBef>
                <a:spcPts val="1200"/>
              </a:spcBef>
              <a:spcAft>
                <a:spcPts val="0"/>
              </a:spcAft>
              <a:buNone/>
            </a:pPr>
            <a:r>
              <a:rPr lang="en" sz="1400"/>
              <a:t>b. Update the centroids based on the new assignments using another CUDA kernel that runs in parallel on the GPU</a:t>
            </a:r>
            <a:endParaRPr sz="1400"/>
          </a:p>
          <a:p>
            <a:pPr indent="0" lvl="0" marL="457200" rtl="0" algn="just">
              <a:spcBef>
                <a:spcPts val="1200"/>
              </a:spcBef>
              <a:spcAft>
                <a:spcPts val="0"/>
              </a:spcAft>
              <a:buNone/>
            </a:pPr>
            <a:r>
              <a:rPr lang="en" sz="1400"/>
              <a:t>c. Copy the updated centroids and cluster assignments from the GPU memory to the CPU memory </a:t>
            </a:r>
            <a:endParaRPr sz="1400"/>
          </a:p>
          <a:p>
            <a:pPr indent="0" lvl="0" marL="457200" rtl="0" algn="just">
              <a:spcBef>
                <a:spcPts val="1200"/>
              </a:spcBef>
              <a:spcAft>
                <a:spcPts val="0"/>
              </a:spcAft>
              <a:buNone/>
            </a:pPr>
            <a:r>
              <a:rPr lang="en" sz="1400"/>
              <a:t>d. Set the previous assignments to the new ones and go back to step 2a</a:t>
            </a:r>
            <a:endParaRPr sz="1400"/>
          </a:p>
          <a:p>
            <a:pPr indent="0" lvl="0" marL="0" rtl="0" algn="l">
              <a:spcBef>
                <a:spcPts val="1200"/>
              </a:spcBef>
              <a:spcAft>
                <a:spcPts val="1200"/>
              </a:spcAft>
              <a:buNone/>
            </a:pPr>
            <a:r>
              <a:t/>
            </a:r>
            <a:endParaRPr sz="1400"/>
          </a:p>
        </p:txBody>
      </p:sp>
      <p:sp>
        <p:nvSpPr>
          <p:cNvPr id="88" name="Google Shape;88;p1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Pseudocode</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Dataset</a:t>
            </a:r>
            <a:endParaRPr/>
          </a:p>
        </p:txBody>
      </p:sp>
      <p:sp>
        <p:nvSpPr>
          <p:cNvPr id="94" name="Google Shape;94;p1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Facebook </a:t>
            </a:r>
            <a:endParaRPr/>
          </a:p>
        </p:txBody>
      </p:sp>
      <p:sp>
        <p:nvSpPr>
          <p:cNvPr id="95" name="Google Shape;95;p18"/>
          <p:cNvSpPr txBox="1"/>
          <p:nvPr>
            <p:ph idx="1" type="subTitle"/>
          </p:nvPr>
        </p:nvSpPr>
        <p:spPr>
          <a:xfrm>
            <a:off x="4896800" y="189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Nodes:</a:t>
            </a:r>
            <a:r>
              <a:rPr lang="en"/>
              <a:t> 4039</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Edges: 176468</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Cluster Visualization - </a:t>
            </a:r>
            <a:r>
              <a:rPr lang="en"/>
              <a:t>Facebook dataset</a:t>
            </a:r>
            <a:endParaRPr/>
          </a:p>
        </p:txBody>
      </p:sp>
      <p:sp>
        <p:nvSpPr>
          <p:cNvPr id="101" name="Google Shape;101;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500"/>
          </a:p>
          <a:p>
            <a:pPr indent="0" lvl="0" marL="914400" rtl="0" algn="l">
              <a:spcBef>
                <a:spcPts val="1200"/>
              </a:spcBef>
              <a:spcAft>
                <a:spcPts val="1200"/>
              </a:spcAft>
              <a:buNone/>
            </a:pPr>
            <a:r>
              <a:t/>
            </a:r>
            <a:endParaRPr sz="1500"/>
          </a:p>
        </p:txBody>
      </p:sp>
      <p:pic>
        <p:nvPicPr>
          <p:cNvPr id="102" name="Google Shape;102;p19"/>
          <p:cNvPicPr preferRelativeResize="0"/>
          <p:nvPr/>
        </p:nvPicPr>
        <p:blipFill>
          <a:blip r:embed="rId3">
            <a:alphaModFix/>
          </a:blip>
          <a:stretch>
            <a:fillRect/>
          </a:stretch>
        </p:blipFill>
        <p:spPr>
          <a:xfrm>
            <a:off x="852502" y="1582252"/>
            <a:ext cx="3950300" cy="2614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1249225"/>
            <a:ext cx="8520600" cy="1890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30x</a:t>
            </a:r>
            <a:endParaRPr/>
          </a:p>
        </p:txBody>
      </p:sp>
      <p:sp>
        <p:nvSpPr>
          <p:cNvPr id="108" name="Google Shape;108;p20"/>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With the help of gpu capable of running 1024 threads in parallel, we achieved 30 times better speed efficiency on average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223675"/>
            <a:ext cx="42786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Implementation Details </a:t>
            </a:r>
            <a:endParaRPr/>
          </a:p>
        </p:txBody>
      </p:sp>
      <p:sp>
        <p:nvSpPr>
          <p:cNvPr id="114" name="Google Shape;114;p21"/>
          <p:cNvSpPr txBox="1"/>
          <p:nvPr>
            <p:ph idx="1" type="body"/>
          </p:nvPr>
        </p:nvSpPr>
        <p:spPr>
          <a:xfrm>
            <a:off x="387900" y="1594025"/>
            <a:ext cx="8531400" cy="268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5" name="Google Shape;115;p21"/>
          <p:cNvPicPr preferRelativeResize="0"/>
          <p:nvPr/>
        </p:nvPicPr>
        <p:blipFill>
          <a:blip r:embed="rId3">
            <a:alphaModFix/>
          </a:blip>
          <a:stretch>
            <a:fillRect/>
          </a:stretch>
        </p:blipFill>
        <p:spPr>
          <a:xfrm>
            <a:off x="441125" y="1275850"/>
            <a:ext cx="7098401" cy="3509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