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73" r:id="rId2"/>
    <p:sldId id="256" r:id="rId3"/>
    <p:sldId id="257" r:id="rId4"/>
    <p:sldId id="258" r:id="rId5"/>
    <p:sldId id="260" r:id="rId6"/>
    <p:sldId id="261" r:id="rId7"/>
    <p:sldId id="280" r:id="rId8"/>
    <p:sldId id="279" r:id="rId9"/>
    <p:sldId id="262" r:id="rId10"/>
    <p:sldId id="265" r:id="rId11"/>
    <p:sldId id="281" r:id="rId12"/>
    <p:sldId id="263" r:id="rId13"/>
    <p:sldId id="264" r:id="rId14"/>
    <p:sldId id="277" r:id="rId15"/>
    <p:sldId id="266" r:id="rId16"/>
    <p:sldId id="276" r:id="rId17"/>
    <p:sldId id="267" r:id="rId18"/>
    <p:sldId id="272" r:id="rId19"/>
    <p:sldId id="268" r:id="rId20"/>
    <p:sldId id="269" r:id="rId21"/>
    <p:sldId id="270" r:id="rId22"/>
    <p:sldId id="271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D732-86D8-4BE1-98BD-D263444B8C8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A79DA17-D7CA-4B45-937B-2843E31DD9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40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D732-86D8-4BE1-98BD-D263444B8C8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DA17-D7CA-4B45-937B-2843E31DD9B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49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D732-86D8-4BE1-98BD-D263444B8C8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DA17-D7CA-4B45-937B-2843E31DD9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30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D732-86D8-4BE1-98BD-D263444B8C8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DA17-D7CA-4B45-937B-2843E31DD9B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18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D732-86D8-4BE1-98BD-D263444B8C8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DA17-D7CA-4B45-937B-2843E31DD9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46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D732-86D8-4BE1-98BD-D263444B8C8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DA17-D7CA-4B45-937B-2843E31DD9B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56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D732-86D8-4BE1-98BD-D263444B8C8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DA17-D7CA-4B45-937B-2843E31DD9B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D732-86D8-4BE1-98BD-D263444B8C8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DA17-D7CA-4B45-937B-2843E31DD9B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29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D732-86D8-4BE1-98BD-D263444B8C8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DA17-D7CA-4B45-937B-2843E31D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7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D732-86D8-4BE1-98BD-D263444B8C8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DA17-D7CA-4B45-937B-2843E31DD9B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15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3CDD732-86D8-4BE1-98BD-D263444B8C8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DA17-D7CA-4B45-937B-2843E31DD9B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70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DD732-86D8-4BE1-98BD-D263444B8C8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A79DA17-D7CA-4B45-937B-2843E31DD9B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86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po.gov/fdsys/pkg/PLAW-107publ71/content-detail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874" y="283743"/>
            <a:ext cx="5399530" cy="543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93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Testing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multicollinearity problem between </a:t>
            </a:r>
            <a:r>
              <a:rPr lang="en-US" dirty="0" err="1"/>
              <a:t>carrier_ct</a:t>
            </a:r>
            <a:r>
              <a:rPr lang="en-US" dirty="0"/>
              <a:t> and </a:t>
            </a:r>
            <a:r>
              <a:rPr lang="en-US" dirty="0" err="1"/>
              <a:t>late_carrierct</a:t>
            </a:r>
            <a:r>
              <a:rPr lang="en-US" dirty="0"/>
              <a:t> . </a:t>
            </a:r>
          </a:p>
          <a:p>
            <a:r>
              <a:rPr lang="en-US" dirty="0"/>
              <a:t>There was no problem of heteroscedasticity in the regression by checking through White’s test.</a:t>
            </a:r>
          </a:p>
          <a:p>
            <a:r>
              <a:rPr lang="en-US" dirty="0"/>
              <a:t>Although expected being a time series problem, there was no issue of auto-correlation too. Durbin-Watson value came to be 1.98.</a:t>
            </a:r>
          </a:p>
        </p:txBody>
      </p:sp>
    </p:spTree>
    <p:extLst>
      <p:ext uri="{BB962C8B-B14F-4D97-AF65-F5344CB8AC3E}">
        <p14:creationId xmlns:p14="http://schemas.microsoft.com/office/powerpoint/2010/main" val="49170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73" y="641023"/>
            <a:ext cx="8578391" cy="49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35559"/>
            <a:ext cx="9603275" cy="1049235"/>
          </a:xfrm>
        </p:spPr>
        <p:txBody>
          <a:bodyPr/>
          <a:lstStyle/>
          <a:p>
            <a:r>
              <a:rPr lang="en-US" dirty="0"/>
              <a:t>				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081012"/>
            <a:ext cx="9603275" cy="3450613"/>
          </a:xfrm>
        </p:spPr>
        <p:txBody>
          <a:bodyPr/>
          <a:lstStyle/>
          <a:p>
            <a:r>
              <a:rPr lang="en-US" dirty="0"/>
              <a:t> Yearly trends for all the important airlines: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537" y="1950719"/>
            <a:ext cx="2295525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7" y="1869439"/>
            <a:ext cx="7934960" cy="418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96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89213" y="184150"/>
            <a:ext cx="9602787" cy="1049338"/>
          </a:xfrm>
        </p:spPr>
        <p:txBody>
          <a:bodyPr/>
          <a:lstStyle/>
          <a:p>
            <a:r>
              <a:rPr lang="en-US" dirty="0"/>
              <a:t>		 Findings..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63613"/>
            <a:ext cx="9602788" cy="3451225"/>
          </a:xfrm>
        </p:spPr>
        <p:txBody>
          <a:bodyPr/>
          <a:lstStyle/>
          <a:p>
            <a:pPr lvl="1"/>
            <a:r>
              <a:rPr lang="en-US" dirty="0"/>
              <a:t>Granular yearly analysis for Alaska Airlines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1361440"/>
            <a:ext cx="6199188" cy="4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64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98" y="1250831"/>
            <a:ext cx="4106173" cy="40642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06" y="1250832"/>
            <a:ext cx="4132054" cy="4064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194" y="444260"/>
            <a:ext cx="1542690" cy="161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8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	Impact of 9/11 on AIRLINES DELAY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/>
              <a:t>Post 9/11The </a:t>
            </a:r>
            <a:r>
              <a:rPr lang="en-US" dirty="0">
                <a:hlinkClick r:id="rId2"/>
              </a:rPr>
              <a:t>Aviation and Transportation Security Act</a:t>
            </a:r>
            <a:r>
              <a:rPr lang="en-US" dirty="0"/>
              <a:t> was passed.</a:t>
            </a:r>
          </a:p>
          <a:p>
            <a:pPr marL="342900" indent="-342900"/>
            <a:r>
              <a:rPr lang="en-US" dirty="0"/>
              <a:t>The Transportation </a:t>
            </a:r>
            <a:r>
              <a:rPr lang="en-US" b="1" dirty="0"/>
              <a:t>Security</a:t>
            </a:r>
            <a:r>
              <a:rPr lang="en-US" dirty="0"/>
              <a:t> Administration (</a:t>
            </a:r>
            <a:r>
              <a:rPr lang="en-US" b="1" dirty="0"/>
              <a:t>TSA</a:t>
            </a:r>
            <a:r>
              <a:rPr lang="en-US" dirty="0"/>
              <a:t>) is an agency of the U.S. Department of </a:t>
            </a:r>
            <a:r>
              <a:rPr lang="en-US" dirty="0" err="1"/>
              <a:t>Homeland</a:t>
            </a:r>
            <a:r>
              <a:rPr lang="en-US" b="1" dirty="0" err="1"/>
              <a:t>Security</a:t>
            </a:r>
            <a:r>
              <a:rPr lang="en-US" dirty="0"/>
              <a:t> that has authority over the </a:t>
            </a:r>
            <a:r>
              <a:rPr lang="en-US" b="1" dirty="0"/>
              <a:t>security</a:t>
            </a:r>
            <a:r>
              <a:rPr lang="en-US" dirty="0"/>
              <a:t> of the traveling public in the United States. It was created as a response to the September 11, 2001 attacks.</a:t>
            </a:r>
          </a:p>
          <a:p>
            <a:pPr marL="342900" indent="-342900"/>
            <a:r>
              <a:rPr lang="en-US" dirty="0"/>
              <a:t>Implemented procedures which included stricter guidelines on passenger and luggage screening. (Banning liquids, removing shoes)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15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91" y="405442"/>
            <a:ext cx="4080294" cy="5501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64" y="405442"/>
            <a:ext cx="4477110" cy="55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97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Data for only New York State only(Origin\Destination)</a:t>
            </a:r>
          </a:p>
          <a:p>
            <a:r>
              <a:rPr lang="en-US" sz="2000" dirty="0"/>
              <a:t>Dummy variables for each month. (</a:t>
            </a:r>
            <a:r>
              <a:rPr lang="en-US" sz="2000" dirty="0" err="1"/>
              <a:t>Sep,Oct,Nov,Dec,Jan,Feb</a:t>
            </a:r>
            <a:r>
              <a:rPr lang="en-US" sz="2000" dirty="0"/>
              <a:t>)</a:t>
            </a:r>
          </a:p>
          <a:p>
            <a:pPr lvl="0"/>
            <a:r>
              <a:rPr lang="en-US" sz="2000" dirty="0"/>
              <a:t>All the airport throughout New York State present in the data set.</a:t>
            </a:r>
          </a:p>
          <a:p>
            <a:pPr lvl="0"/>
            <a:r>
              <a:rPr lang="en-US" sz="2000" dirty="0"/>
              <a:t>Distance between the airports</a:t>
            </a:r>
          </a:p>
          <a:p>
            <a:r>
              <a:rPr lang="en-US" sz="2000" dirty="0"/>
              <a:t>Duration: Aug 2001 to Feb 2002</a:t>
            </a:r>
          </a:p>
          <a:p>
            <a:r>
              <a:rPr lang="en-US" sz="2000" dirty="0"/>
              <a:t>Regression Equation,</a:t>
            </a:r>
          </a:p>
          <a:p>
            <a:r>
              <a:rPr lang="en-US" sz="2000" dirty="0" err="1"/>
              <a:t>Dep_delay</a:t>
            </a:r>
            <a:r>
              <a:rPr lang="en-US" sz="2000" dirty="0"/>
              <a:t>=  β1+ β2Sep01+ β3Oct01+ β4Nov01+ β5Dec01+ β6Jan02+ β7Feb02 </a:t>
            </a:r>
            <a:r>
              <a:rPr lang="en-US" dirty="0"/>
              <a:t>+β8Distance</a:t>
            </a:r>
            <a:r>
              <a:rPr lang="en-US" sz="2000" dirty="0"/>
              <a:t>+ u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88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		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independent dummy variables except September came as significant. (Although delay was there)</a:t>
            </a:r>
          </a:p>
          <a:p>
            <a:r>
              <a:rPr lang="en-US" dirty="0"/>
              <a:t>Large number of flights cancelled in September 2001.</a:t>
            </a:r>
          </a:p>
          <a:p>
            <a:r>
              <a:rPr lang="en-US" dirty="0"/>
              <a:t>Months of November and December also showed a little rise in delay which we think can be contributed to the strict security procedures accepted under TSA after 2 months of 9/11 attack.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37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729" y="501842"/>
            <a:ext cx="5287345" cy="550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4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802298"/>
            <a:ext cx="9376913" cy="254143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sz="5400" dirty="0">
                <a:solidFill>
                  <a:srgbClr val="3366FF"/>
                </a:solidFill>
              </a:rPr>
              <a:t>Flight Delay            </a:t>
            </a:r>
            <a:br>
              <a:rPr lang="en-US" sz="5400" dirty="0">
                <a:solidFill>
                  <a:srgbClr val="3366FF"/>
                </a:solidFill>
              </a:rPr>
            </a:br>
            <a:r>
              <a:rPr lang="en-US" sz="5400" dirty="0">
                <a:solidFill>
                  <a:srgbClr val="3366FF"/>
                </a:solidFill>
              </a:rPr>
              <a:t>      Prediction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6958" y="4132357"/>
            <a:ext cx="8637072" cy="1716352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							 								</a:t>
            </a:r>
            <a:r>
              <a:rPr lang="en-US" sz="4400" b="1" dirty="0"/>
              <a:t>DIKSHA YADAV </a:t>
            </a:r>
          </a:p>
          <a:p>
            <a:r>
              <a:rPr lang="en-US" sz="4400" b="1" dirty="0"/>
              <a:t>															PRANAV BHADANI</a:t>
            </a:r>
          </a:p>
          <a:p>
            <a:r>
              <a:rPr lang="en-US" sz="4400" b="1" dirty="0"/>
              <a:t>															GAURAV DERASARIA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4" y="486229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61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95223"/>
            <a:ext cx="8945591" cy="534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44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08" y="595223"/>
            <a:ext cx="6918384" cy="558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65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36" y="750500"/>
            <a:ext cx="9592574" cy="540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10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19" y="974784"/>
            <a:ext cx="9195757" cy="46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2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903750"/>
            <a:ext cx="9760119" cy="3231645"/>
          </a:xfrm>
        </p:spPr>
        <p:txBody>
          <a:bodyPr/>
          <a:lstStyle/>
          <a:p>
            <a:r>
              <a:rPr lang="en-US" dirty="0"/>
              <a:t>			THE THREE MODELS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991201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	</a:t>
            </a:r>
          </a:p>
          <a:p>
            <a:r>
              <a:rPr lang="en-US" dirty="0"/>
              <a:t>Detailed Delay Analysis for the year 2008 </a:t>
            </a:r>
          </a:p>
          <a:p>
            <a:r>
              <a:rPr lang="en-US" dirty="0"/>
              <a:t>Yearly Trend Analysis of Airline Delay   </a:t>
            </a:r>
          </a:p>
          <a:p>
            <a:r>
              <a:rPr lang="en-US" dirty="0"/>
              <a:t> Impact of 9/11 on airline Delays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45" y="2199735"/>
            <a:ext cx="4835208" cy="353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6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48412"/>
            <a:ext cx="9603275" cy="857840"/>
          </a:xfrm>
        </p:spPr>
        <p:txBody>
          <a:bodyPr/>
          <a:lstStyle/>
          <a:p>
            <a:r>
              <a:rPr lang="en-US" dirty="0"/>
              <a:t>			DATA DESCRIPTION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39" y="1900403"/>
            <a:ext cx="9603275" cy="3450613"/>
          </a:xfrm>
        </p:spPr>
        <p:txBody>
          <a:bodyPr>
            <a:noAutofit/>
          </a:bodyPr>
          <a:lstStyle/>
          <a:p>
            <a:r>
              <a:rPr lang="en-US" sz="1000" dirty="0"/>
              <a:t>Y=  </a:t>
            </a:r>
            <a:r>
              <a:rPr lang="en-US" sz="1000" dirty="0" err="1"/>
              <a:t>arrdelay</a:t>
            </a:r>
            <a:r>
              <a:rPr lang="en-US" sz="1000" dirty="0"/>
              <a:t>, in minutes</a:t>
            </a:r>
          </a:p>
          <a:p>
            <a:r>
              <a:rPr lang="en-US" sz="1000" dirty="0"/>
              <a:t>X</a:t>
            </a:r>
            <a:r>
              <a:rPr lang="en-US" sz="1000" baseline="-25000" dirty="0"/>
              <a:t>2</a:t>
            </a:r>
            <a:r>
              <a:rPr lang="en-US" sz="1000" dirty="0"/>
              <a:t>= </a:t>
            </a:r>
            <a:r>
              <a:rPr lang="en-US" sz="1000" dirty="0" err="1"/>
              <a:t>TaxiIn</a:t>
            </a:r>
            <a:r>
              <a:rPr lang="en-US" sz="1000" dirty="0"/>
              <a:t> </a:t>
            </a:r>
            <a:r>
              <a:rPr lang="en-US" sz="1000" b="1" dirty="0"/>
              <a:t>time</a:t>
            </a:r>
            <a:r>
              <a:rPr lang="en-US" sz="1000" dirty="0"/>
              <a:t> The difference between the Wheels On time and Gate In time, in minutes.</a:t>
            </a:r>
          </a:p>
          <a:p>
            <a:r>
              <a:rPr lang="en-US" sz="1000" dirty="0"/>
              <a:t>X</a:t>
            </a:r>
            <a:r>
              <a:rPr lang="en-US" sz="1000" i="1" baseline="-25000" dirty="0"/>
              <a:t>3</a:t>
            </a:r>
            <a:r>
              <a:rPr lang="en-US" sz="1000" dirty="0"/>
              <a:t>= </a:t>
            </a:r>
            <a:r>
              <a:rPr lang="en-US" sz="1000" dirty="0" err="1"/>
              <a:t>TaxiOut</a:t>
            </a:r>
            <a:r>
              <a:rPr lang="en-US" sz="1000" dirty="0"/>
              <a:t> time spent by a flight between its actual off-</a:t>
            </a:r>
            <a:r>
              <a:rPr lang="en-US" sz="1000" dirty="0" err="1"/>
              <a:t>block</a:t>
            </a:r>
            <a:r>
              <a:rPr lang="en-US" sz="1000" b="1" dirty="0" err="1"/>
              <a:t>time</a:t>
            </a:r>
            <a:r>
              <a:rPr lang="en-US" sz="1000" dirty="0"/>
              <a:t> (AOBT) and actual take-off </a:t>
            </a:r>
            <a:r>
              <a:rPr lang="en-US" sz="1000" b="1" dirty="0"/>
              <a:t>time</a:t>
            </a:r>
            <a:r>
              <a:rPr lang="en-US" sz="1000" dirty="0"/>
              <a:t> (ATOT), in minutes</a:t>
            </a:r>
          </a:p>
          <a:p>
            <a:r>
              <a:rPr lang="en-US" sz="1000" dirty="0"/>
              <a:t>X</a:t>
            </a:r>
            <a:r>
              <a:rPr lang="en-US" sz="1000" i="1" baseline="-25000" dirty="0"/>
              <a:t>4</a:t>
            </a:r>
            <a:r>
              <a:rPr lang="en-US" sz="1000" dirty="0"/>
              <a:t>= Speed in miles/min</a:t>
            </a:r>
          </a:p>
          <a:p>
            <a:r>
              <a:rPr lang="en-US" sz="1000" dirty="0"/>
              <a:t>D</a:t>
            </a:r>
            <a:r>
              <a:rPr lang="en-US" sz="1000" i="1" baseline="-25000" dirty="0"/>
              <a:t>1</a:t>
            </a:r>
            <a:r>
              <a:rPr lang="en-US" sz="1000" i="1" dirty="0"/>
              <a:t>-</a:t>
            </a:r>
            <a:r>
              <a:rPr lang="en-US" sz="1000" dirty="0"/>
              <a:t> D</a:t>
            </a:r>
            <a:r>
              <a:rPr lang="en-US" sz="1000" i="1" baseline="-25000" dirty="0"/>
              <a:t>10</a:t>
            </a:r>
            <a:r>
              <a:rPr lang="en-US" sz="1000" dirty="0"/>
              <a:t>= Dummy variable for Origin of the airport </a:t>
            </a:r>
          </a:p>
          <a:p>
            <a:r>
              <a:rPr lang="en-US" sz="1000" dirty="0"/>
              <a:t>D</a:t>
            </a:r>
            <a:r>
              <a:rPr lang="en-US" sz="1000" i="1" baseline="-25000" dirty="0"/>
              <a:t>11</a:t>
            </a:r>
            <a:r>
              <a:rPr lang="en-US" sz="1000" i="1" dirty="0"/>
              <a:t>-</a:t>
            </a:r>
            <a:r>
              <a:rPr lang="en-US" sz="1000" dirty="0"/>
              <a:t> D</a:t>
            </a:r>
            <a:r>
              <a:rPr lang="en-US" sz="1000" i="1" baseline="-25000" dirty="0"/>
              <a:t>20</a:t>
            </a:r>
            <a:r>
              <a:rPr lang="en-US" sz="1000" dirty="0"/>
              <a:t>= Dummy variable for Destination of the airport</a:t>
            </a:r>
          </a:p>
          <a:p>
            <a:r>
              <a:rPr lang="en-US" sz="1000" dirty="0"/>
              <a:t>D</a:t>
            </a:r>
            <a:r>
              <a:rPr lang="en-US" sz="1000" i="1" baseline="-25000" dirty="0"/>
              <a:t>21</a:t>
            </a:r>
            <a:r>
              <a:rPr lang="en-US" sz="1000" i="1" dirty="0"/>
              <a:t>-</a:t>
            </a:r>
            <a:r>
              <a:rPr lang="en-US" sz="1000" dirty="0"/>
              <a:t> D</a:t>
            </a:r>
            <a:r>
              <a:rPr lang="en-US" sz="1000" i="1" baseline="-25000" dirty="0"/>
              <a:t>26</a:t>
            </a:r>
            <a:r>
              <a:rPr lang="en-US" sz="1000" dirty="0"/>
              <a:t>= Dummy for day of the week </a:t>
            </a:r>
          </a:p>
          <a:p>
            <a:r>
              <a:rPr lang="en-US" sz="1000" dirty="0"/>
              <a:t>D</a:t>
            </a:r>
            <a:r>
              <a:rPr lang="en-US" sz="1000" i="1" baseline="-25000" dirty="0"/>
              <a:t>27</a:t>
            </a:r>
            <a:r>
              <a:rPr lang="en-US" sz="1000" dirty="0"/>
              <a:t>= Dummy for Winter</a:t>
            </a:r>
          </a:p>
          <a:p>
            <a:r>
              <a:rPr lang="en-US" sz="1000" dirty="0"/>
              <a:t>D</a:t>
            </a:r>
            <a:r>
              <a:rPr lang="en-US" sz="1000" i="1" baseline="-25000" dirty="0"/>
              <a:t>28</a:t>
            </a:r>
            <a:r>
              <a:rPr lang="en-US" sz="1000" i="1" dirty="0"/>
              <a:t>-</a:t>
            </a:r>
            <a:r>
              <a:rPr lang="en-US" sz="1000" dirty="0"/>
              <a:t> D</a:t>
            </a:r>
            <a:r>
              <a:rPr lang="en-US" sz="1000" i="1" baseline="-25000" dirty="0"/>
              <a:t>30   </a:t>
            </a:r>
            <a:r>
              <a:rPr lang="en-US" sz="1000" dirty="0"/>
              <a:t>= Dummies for the Arrival hours</a:t>
            </a:r>
          </a:p>
          <a:p>
            <a:r>
              <a:rPr lang="en-US" sz="1000" dirty="0"/>
              <a:t>D</a:t>
            </a:r>
            <a:r>
              <a:rPr lang="en-US" sz="1000" i="1" baseline="-25000" dirty="0"/>
              <a:t>31</a:t>
            </a:r>
            <a:r>
              <a:rPr lang="en-US" sz="1000" i="1" dirty="0"/>
              <a:t>-</a:t>
            </a:r>
            <a:r>
              <a:rPr lang="en-US" sz="1000" dirty="0"/>
              <a:t> D</a:t>
            </a:r>
            <a:r>
              <a:rPr lang="en-US" sz="1000" baseline="-25000" dirty="0"/>
              <a:t>33   </a:t>
            </a:r>
            <a:r>
              <a:rPr lang="en-US" sz="1000" dirty="0"/>
              <a:t>= Dummies for the Departure hours   </a:t>
            </a:r>
          </a:p>
          <a:p>
            <a:r>
              <a:rPr lang="en-US" sz="1000" dirty="0"/>
              <a:t>D</a:t>
            </a:r>
            <a:r>
              <a:rPr lang="en-US" sz="1000" i="1" baseline="-25000" dirty="0"/>
              <a:t>34</a:t>
            </a:r>
            <a:r>
              <a:rPr lang="en-US" sz="1000" i="1" dirty="0"/>
              <a:t>-</a:t>
            </a:r>
            <a:r>
              <a:rPr lang="en-US" sz="1000" dirty="0"/>
              <a:t> D</a:t>
            </a:r>
            <a:r>
              <a:rPr lang="en-US" sz="1000" i="1" baseline="-25000" dirty="0"/>
              <a:t>37 </a:t>
            </a:r>
            <a:r>
              <a:rPr lang="en-US" sz="1000" dirty="0"/>
              <a:t> = Dummies for the airline company</a:t>
            </a:r>
          </a:p>
        </p:txBody>
      </p:sp>
    </p:spTree>
    <p:extLst>
      <p:ext uri="{BB962C8B-B14F-4D97-AF65-F5344CB8AC3E}">
        <p14:creationId xmlns:p14="http://schemas.microsoft.com/office/powerpoint/2010/main" val="279074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			MODEL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56.19808+0.21495∗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+0.56378∗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−2.13159∗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−3.08408∗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−0.08978∗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+5.6867∗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+1.11833∗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−7.76165∗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−1.58407∗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+3.55302∗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−2.34805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+0.73980∗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+2.79763∗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+3.36906∗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−0.96618∗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+11.46013∗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+2.06961∗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+6.96042∗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−0.38452∗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+4.97923∗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17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­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+0.69470∗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  +0.86322∗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+9.19014∗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−0.69677∗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−1.55900∗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−6.00681∗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−3.15004∗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−1.58764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−1.0499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26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­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+4.29816∗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27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+33.10651∗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−11.06316∗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29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4.587207∗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+35.65187∗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−17.22551∗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32 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−5.91987∗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+ 4.69807∗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−5.16599∗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+2.63876∗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+4.61663∗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37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36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Conclusion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Chicago is the most prone to delay , Atlanta performs well despite being the busiest airport   </a:t>
            </a:r>
          </a:p>
          <a:p>
            <a:r>
              <a:rPr lang="en-US" dirty="0"/>
              <a:t>Best days to travel are Wednesdays </a:t>
            </a:r>
          </a:p>
          <a:p>
            <a:r>
              <a:rPr lang="en-US" dirty="0"/>
              <a:t> Best time to travel is in between 6:00 am to12 noon. </a:t>
            </a:r>
          </a:p>
          <a:p>
            <a:r>
              <a:rPr lang="en-US" dirty="0"/>
              <a:t>  Winters have a significant impact on delay </a:t>
            </a:r>
          </a:p>
          <a:p>
            <a:r>
              <a:rPr lang="en-US" dirty="0"/>
              <a:t> United and American Airlines are more prone to delay than the other airlines </a:t>
            </a:r>
          </a:p>
        </p:txBody>
      </p:sp>
    </p:spTree>
    <p:extLst>
      <p:ext uri="{BB962C8B-B14F-4D97-AF65-F5344CB8AC3E}">
        <p14:creationId xmlns:p14="http://schemas.microsoft.com/office/powerpoint/2010/main" val="13646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80" y="1"/>
            <a:ext cx="9296400" cy="60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3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211" y="0"/>
            <a:ext cx="2896411" cy="20342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494" y="3318373"/>
            <a:ext cx="2323382" cy="26583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1534176"/>
            <a:ext cx="6366294" cy="356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4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yearly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motivation behind gauzing the trend of the flight delay, spanning across various years is to seek the performance of an airline over time. </a:t>
            </a:r>
          </a:p>
          <a:p>
            <a:r>
              <a:rPr lang="en-US" dirty="0"/>
              <a:t>The predictors chosen for the analysis are percent of flight delayed due to carrier, weather,  national aviation system and security.</a:t>
            </a:r>
          </a:p>
          <a:p>
            <a:r>
              <a:rPr lang="en-US" dirty="0"/>
              <a:t>Used dummy variables for depicting the years from 2013 to 2016.</a:t>
            </a:r>
          </a:p>
          <a:p>
            <a:r>
              <a:rPr lang="en-US" dirty="0"/>
              <a:t>Applied Fixed effect model:</a:t>
            </a:r>
          </a:p>
          <a:p>
            <a:r>
              <a:rPr lang="es-ES" dirty="0"/>
              <a:t>Y = -245.31 + 94.49661*X1 + 236.30*X2 + 52.94171* X3 + 25.754 * X4 + 80.70629 * D1 + 97.641 * D2 + 102.76 * D3 + u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925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544</TotalTime>
  <Words>522</Words>
  <Application>Microsoft Office PowerPoint</Application>
  <PresentationFormat>Widescreen</PresentationFormat>
  <Paragraphs>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Cambria Math</vt:lpstr>
      <vt:lpstr>Gill Sans MT</vt:lpstr>
      <vt:lpstr>Gallery</vt:lpstr>
      <vt:lpstr>PowerPoint Presentation</vt:lpstr>
      <vt:lpstr>  Flight Delay                   Prediction </vt:lpstr>
      <vt:lpstr>   THE THREE MODELS    </vt:lpstr>
      <vt:lpstr>   DATA DESCRIPTION </vt:lpstr>
      <vt:lpstr>    MODEL  </vt:lpstr>
      <vt:lpstr> Conclusion and Recommendations</vt:lpstr>
      <vt:lpstr>PowerPoint Presentation</vt:lpstr>
      <vt:lpstr>PowerPoint Presentation</vt:lpstr>
      <vt:lpstr>Analysis of yearly trend</vt:lpstr>
      <vt:lpstr>  Testing of regression</vt:lpstr>
      <vt:lpstr>PowerPoint Presentation</vt:lpstr>
      <vt:lpstr>    Findings</vt:lpstr>
      <vt:lpstr>   Findings..</vt:lpstr>
      <vt:lpstr>PowerPoint Presentation</vt:lpstr>
      <vt:lpstr> Impact of 9/11 on AIRLINES DELAY</vt:lpstr>
      <vt:lpstr>PowerPoint Presentation</vt:lpstr>
      <vt:lpstr>  Data Description</vt:lpstr>
      <vt:lpstr>    Results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 Prediciton</dc:title>
  <dc:creator>Gaurav Derasaria</dc:creator>
  <cp:lastModifiedBy>Pranab Bhadani</cp:lastModifiedBy>
  <cp:revision>38</cp:revision>
  <dcterms:created xsi:type="dcterms:W3CDTF">2017-04-24T23:06:21Z</dcterms:created>
  <dcterms:modified xsi:type="dcterms:W3CDTF">2017-04-25T15:26:06Z</dcterms:modified>
</cp:coreProperties>
</file>