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Nunito Bold" charset="1" panose="00000000000000000000"/>
      <p:regular r:id="rId18"/>
    </p:embeddedFont>
    <p:embeddedFont>
      <p:font typeface="PT Sans" charset="1" panose="020B0503020203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notesSlides/notesSlide2.xml" Type="http://schemas.openxmlformats.org/officeDocument/2006/relationships/notesSlide"/><Relationship Id="rId21" Target="notesSlides/notesSlide3.xml" Type="http://schemas.openxmlformats.org/officeDocument/2006/relationships/notesSlide"/><Relationship Id="rId22" Target="notesSlides/notesSlide4.xml" Type="http://schemas.openxmlformats.org/officeDocument/2006/relationships/notesSlide"/><Relationship Id="rId23" Target="notesSlides/notesSlide5.xml" Type="http://schemas.openxmlformats.org/officeDocument/2006/relationships/notesSlide"/><Relationship Id="rId24" Target="notesSlides/notesSlide6.xml" Type="http://schemas.openxmlformats.org/officeDocument/2006/relationships/notesSlide"/><Relationship Id="rId25" Target="notesSlides/notesSlide7.xml" Type="http://schemas.openxmlformats.org/officeDocument/2006/relationships/notesSlide"/><Relationship Id="rId26" Target="notesSlides/notesSlide8.xml" Type="http://schemas.openxmlformats.org/officeDocument/2006/relationships/notesSlide"/><Relationship Id="rId27" Target="notesSlides/notesSlide9.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 Id="rId8"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grpSp>
        <p:nvGrpSpPr>
          <p:cNvPr name="Group 6" id="6"/>
          <p:cNvGrpSpPr>
            <a:grpSpLocks noChangeAspect="true"/>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4"/>
              <a:stretch>
                <a:fillRect l="0" t="0" r="0" b="0"/>
              </a:stretch>
            </a:blipFill>
          </p:spPr>
        </p:sp>
      </p:grpSp>
      <p:sp>
        <p:nvSpPr>
          <p:cNvPr name="TextBox 8" id="8"/>
          <p:cNvSpPr txBox="true"/>
          <p:nvPr/>
        </p:nvSpPr>
        <p:spPr>
          <a:xfrm rot="0">
            <a:off x="7905155" y="1225302"/>
            <a:ext cx="9335691" cy="2668637"/>
          </a:xfrm>
          <a:prstGeom prst="rect">
            <a:avLst/>
          </a:prstGeom>
        </p:spPr>
        <p:txBody>
          <a:bodyPr anchor="t" rtlCol="false" tIns="0" lIns="0" bIns="0" rIns="0">
            <a:spAutoFit/>
          </a:bodyPr>
          <a:lstStyle/>
          <a:p>
            <a:pPr algn="l">
              <a:lnSpc>
                <a:spcPts val="6875"/>
              </a:lnSpc>
            </a:pPr>
            <a:r>
              <a:rPr lang="en-US" sz="5500" b="true">
                <a:solidFill>
                  <a:srgbClr val="FFFFFF"/>
                </a:solidFill>
                <a:latin typeface="Nunito Bold"/>
                <a:ea typeface="Nunito Bold"/>
                <a:cs typeface="Nunito Bold"/>
                <a:sym typeface="Nunito Bold"/>
              </a:rPr>
              <a:t>Data Acquisition &amp; Data Wrangling: NextHikes IT Solutions</a:t>
            </a:r>
          </a:p>
        </p:txBody>
      </p:sp>
      <p:sp>
        <p:nvSpPr>
          <p:cNvPr name="TextBox 9" id="9"/>
          <p:cNvSpPr txBox="true"/>
          <p:nvPr/>
        </p:nvSpPr>
        <p:spPr>
          <a:xfrm rot="0">
            <a:off x="7905155" y="4247406"/>
            <a:ext cx="9335691" cy="3925491"/>
          </a:xfrm>
          <a:prstGeom prst="rect">
            <a:avLst/>
          </a:prstGeom>
        </p:spPr>
        <p:txBody>
          <a:bodyPr anchor="t" rtlCol="false" tIns="0" lIns="0" bIns="0" rIns="0">
            <a:spAutoFit/>
          </a:bodyPr>
          <a:lstStyle/>
          <a:p>
            <a:pPr algn="l">
              <a:lnSpc>
                <a:spcPts val="3750"/>
              </a:lnSpc>
            </a:pPr>
            <a:r>
              <a:rPr lang="en-US" sz="2312">
                <a:solidFill>
                  <a:srgbClr val="FFFFFF"/>
                </a:solidFill>
                <a:latin typeface="PT Sans"/>
                <a:ea typeface="PT Sans"/>
                <a:cs typeface="PT Sans"/>
                <a:sym typeface="PT Sans"/>
              </a:rPr>
              <a:t>This presentation outlines our Python project on Data Acquisition and Data Wrangling, a crucial step in preparing diverse datasets for meaningful analysis. We will explore the challenges faced, the methodologies employed, and the valuable insights gained throughout this process. Our focus is on transforming raw, inconsistent data into a reliable foundation for future analytical endeavors, ensuring data integrity and usability for informed decision-making within NextHikes IT Solutions.</a:t>
            </a:r>
          </a:p>
        </p:txBody>
      </p:sp>
      <p:sp>
        <p:nvSpPr>
          <p:cNvPr name="TextBox 10" id="10"/>
          <p:cNvSpPr txBox="true"/>
          <p:nvPr/>
        </p:nvSpPr>
        <p:spPr>
          <a:xfrm rot="0">
            <a:off x="8072140" y="8729067"/>
            <a:ext cx="144512" cy="102840"/>
          </a:xfrm>
          <a:prstGeom prst="rect">
            <a:avLst/>
          </a:prstGeom>
        </p:spPr>
        <p:txBody>
          <a:bodyPr anchor="t" rtlCol="false" tIns="0" lIns="0" bIns="0" rIns="0">
            <a:spAutoFit/>
          </a:bodyPr>
          <a:lstStyle/>
          <a:p>
            <a:pPr algn="ctr">
              <a:lnSpc>
                <a:spcPts val="937"/>
              </a:lnSpc>
            </a:pPr>
            <a:r>
              <a:rPr lang="en-US" sz="937">
                <a:solidFill>
                  <a:srgbClr val="4D4D51"/>
                </a:solidFill>
                <a:latin typeface="PT Sans"/>
                <a:ea typeface="PT Sans"/>
                <a:cs typeface="PT Sans"/>
                <a:sym typeface="PT Sans"/>
              </a:rPr>
              <a:t>ds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grpSp>
        <p:nvGrpSpPr>
          <p:cNvPr name="Group 6" id="6"/>
          <p:cNvGrpSpPr>
            <a:grpSpLocks noChangeAspect="true"/>
          </p:cNvGrpSpPr>
          <p:nvPr/>
        </p:nvGrpSpPr>
        <p:grpSpPr>
          <a:xfrm rot="0">
            <a:off x="1143000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4"/>
              <a:stretch>
                <a:fillRect l="0" t="0" r="0" b="0"/>
              </a:stretch>
            </a:blipFill>
          </p:spPr>
        </p:sp>
      </p:grpSp>
      <p:sp>
        <p:nvSpPr>
          <p:cNvPr name="TextBox 8" id="8"/>
          <p:cNvSpPr txBox="true"/>
          <p:nvPr/>
        </p:nvSpPr>
        <p:spPr>
          <a:xfrm rot="0">
            <a:off x="1035695" y="786556"/>
            <a:ext cx="9358610" cy="1769269"/>
          </a:xfrm>
          <a:prstGeom prst="rect">
            <a:avLst/>
          </a:prstGeom>
        </p:spPr>
        <p:txBody>
          <a:bodyPr anchor="t" rtlCol="false" tIns="0" lIns="0" bIns="0" rIns="0">
            <a:spAutoFit/>
          </a:bodyPr>
          <a:lstStyle/>
          <a:p>
            <a:pPr algn="l">
              <a:lnSpc>
                <a:spcPts val="6812"/>
              </a:lnSpc>
            </a:pPr>
            <a:r>
              <a:rPr lang="en-US" sz="5437" b="true">
                <a:solidFill>
                  <a:srgbClr val="FFFFFF"/>
                </a:solidFill>
                <a:latin typeface="Nunito Bold"/>
                <a:ea typeface="Nunito Bold"/>
                <a:cs typeface="Nunito Bold"/>
                <a:sym typeface="Nunito Bold"/>
              </a:rPr>
              <a:t>Project 2 – Data Acquisition &amp; Data Wrangling</a:t>
            </a:r>
          </a:p>
        </p:txBody>
      </p:sp>
      <p:sp>
        <p:nvSpPr>
          <p:cNvPr name="TextBox 9" id="9"/>
          <p:cNvSpPr txBox="true"/>
          <p:nvPr/>
        </p:nvSpPr>
        <p:spPr>
          <a:xfrm rot="0">
            <a:off x="1035695" y="2913906"/>
            <a:ext cx="9358610" cy="558999"/>
          </a:xfrm>
          <a:prstGeom prst="rect">
            <a:avLst/>
          </a:prstGeom>
        </p:spPr>
        <p:txBody>
          <a:bodyPr anchor="t" rtlCol="false" tIns="0" lIns="0" bIns="0" rIns="0">
            <a:spAutoFit/>
          </a:bodyPr>
          <a:lstStyle/>
          <a:p>
            <a:pPr algn="l">
              <a:lnSpc>
                <a:spcPts val="3687"/>
              </a:lnSpc>
            </a:pPr>
            <a:r>
              <a:rPr lang="en-US" sz="2312">
                <a:solidFill>
                  <a:srgbClr val="FFFFFF"/>
                </a:solidFill>
                <a:latin typeface="PT Sans"/>
                <a:ea typeface="PT Sans"/>
                <a:cs typeface="PT Sans"/>
                <a:sym typeface="PT Sans"/>
              </a:rPr>
              <a:t>Presented by: [Your Name]</a:t>
            </a:r>
          </a:p>
        </p:txBody>
      </p:sp>
      <p:sp>
        <p:nvSpPr>
          <p:cNvPr name="TextBox 10" id="10"/>
          <p:cNvSpPr txBox="true"/>
          <p:nvPr/>
        </p:nvSpPr>
        <p:spPr>
          <a:xfrm rot="0">
            <a:off x="1035695" y="3720107"/>
            <a:ext cx="9358610" cy="558999"/>
          </a:xfrm>
          <a:prstGeom prst="rect">
            <a:avLst/>
          </a:prstGeom>
        </p:spPr>
        <p:txBody>
          <a:bodyPr anchor="t" rtlCol="false" tIns="0" lIns="0" bIns="0" rIns="0">
            <a:spAutoFit/>
          </a:bodyPr>
          <a:lstStyle/>
          <a:p>
            <a:pPr algn="l">
              <a:lnSpc>
                <a:spcPts val="3687"/>
              </a:lnSpc>
            </a:pPr>
            <a:r>
              <a:rPr lang="en-US" sz="2312">
                <a:solidFill>
                  <a:srgbClr val="FFFFFF"/>
                </a:solidFill>
                <a:latin typeface="PT Sans"/>
                <a:ea typeface="PT Sans"/>
                <a:cs typeface="PT Sans"/>
                <a:sym typeface="PT Sans"/>
              </a:rPr>
              <a:t>Date: 10th June, 2025</a:t>
            </a:r>
          </a:p>
        </p:txBody>
      </p:sp>
      <p:grpSp>
        <p:nvGrpSpPr>
          <p:cNvPr name="Group 11" id="11"/>
          <p:cNvGrpSpPr/>
          <p:nvPr/>
        </p:nvGrpSpPr>
        <p:grpSpPr>
          <a:xfrm rot="0">
            <a:off x="1021407" y="4597748"/>
            <a:ext cx="694432" cy="694432"/>
            <a:chOff x="0" y="0"/>
            <a:chExt cx="925910" cy="925910"/>
          </a:xfrm>
        </p:grpSpPr>
        <p:sp>
          <p:nvSpPr>
            <p:cNvPr name="Freeform 12" id="12"/>
            <p:cNvSpPr/>
            <p:nvPr/>
          </p:nvSpPr>
          <p:spPr>
            <a:xfrm flipH="false" flipV="false" rot="0">
              <a:off x="19050" y="19050"/>
              <a:ext cx="887857" cy="887857"/>
            </a:xfrm>
            <a:custGeom>
              <a:avLst/>
              <a:gdLst/>
              <a:ahLst/>
              <a:cxnLst/>
              <a:rect r="r" b="b" t="t" l="l"/>
              <a:pathLst>
                <a:path h="887857" w="887857">
                  <a:moveTo>
                    <a:pt x="0" y="443865"/>
                  </a:moveTo>
                  <a:cubicBezTo>
                    <a:pt x="0" y="198755"/>
                    <a:pt x="198755" y="0"/>
                    <a:pt x="443865" y="0"/>
                  </a:cubicBezTo>
                  <a:cubicBezTo>
                    <a:pt x="688975" y="0"/>
                    <a:pt x="887857" y="198755"/>
                    <a:pt x="887857" y="443865"/>
                  </a:cubicBezTo>
                  <a:cubicBezTo>
                    <a:pt x="887857" y="688975"/>
                    <a:pt x="689102" y="887857"/>
                    <a:pt x="443865" y="887857"/>
                  </a:cubicBezTo>
                  <a:cubicBezTo>
                    <a:pt x="198628" y="887857"/>
                    <a:pt x="0" y="689102"/>
                    <a:pt x="0" y="443865"/>
                  </a:cubicBezTo>
                  <a:close/>
                </a:path>
              </a:pathLst>
            </a:custGeom>
            <a:solidFill>
              <a:srgbClr val="00002E"/>
            </a:solidFill>
          </p:spPr>
        </p:sp>
        <p:sp>
          <p:nvSpPr>
            <p:cNvPr name="Freeform 13" id="13"/>
            <p:cNvSpPr/>
            <p:nvPr/>
          </p:nvSpPr>
          <p:spPr>
            <a:xfrm flipH="false" flipV="false" rot="0">
              <a:off x="0" y="0"/>
              <a:ext cx="925957" cy="925957"/>
            </a:xfrm>
            <a:custGeom>
              <a:avLst/>
              <a:gdLst/>
              <a:ahLst/>
              <a:cxnLst/>
              <a:rect r="r" b="b" t="t" l="l"/>
              <a:pathLst>
                <a:path h="925957" w="925957">
                  <a:moveTo>
                    <a:pt x="0" y="462915"/>
                  </a:moveTo>
                  <a:cubicBezTo>
                    <a:pt x="0" y="207264"/>
                    <a:pt x="207264" y="0"/>
                    <a:pt x="462915" y="0"/>
                  </a:cubicBezTo>
                  <a:cubicBezTo>
                    <a:pt x="466471" y="0"/>
                    <a:pt x="470027" y="1016"/>
                    <a:pt x="472948" y="2921"/>
                  </a:cubicBezTo>
                  <a:lnTo>
                    <a:pt x="462915" y="19050"/>
                  </a:lnTo>
                  <a:lnTo>
                    <a:pt x="462915" y="0"/>
                  </a:lnTo>
                  <a:lnTo>
                    <a:pt x="462915" y="19050"/>
                  </a:lnTo>
                  <a:lnTo>
                    <a:pt x="462915" y="0"/>
                  </a:lnTo>
                  <a:cubicBezTo>
                    <a:pt x="718693" y="0"/>
                    <a:pt x="925957" y="207264"/>
                    <a:pt x="925957" y="462915"/>
                  </a:cubicBezTo>
                  <a:cubicBezTo>
                    <a:pt x="925957" y="470154"/>
                    <a:pt x="921893" y="476758"/>
                    <a:pt x="915416" y="479933"/>
                  </a:cubicBezTo>
                  <a:lnTo>
                    <a:pt x="906907" y="462915"/>
                  </a:lnTo>
                  <a:lnTo>
                    <a:pt x="925957" y="462915"/>
                  </a:lnTo>
                  <a:cubicBezTo>
                    <a:pt x="925957" y="718566"/>
                    <a:pt x="718693" y="925830"/>
                    <a:pt x="463042" y="925830"/>
                  </a:cubicBezTo>
                  <a:lnTo>
                    <a:pt x="463042" y="906780"/>
                  </a:lnTo>
                  <a:lnTo>
                    <a:pt x="463042" y="887730"/>
                  </a:lnTo>
                  <a:lnTo>
                    <a:pt x="463042" y="906780"/>
                  </a:lnTo>
                  <a:lnTo>
                    <a:pt x="463042" y="925830"/>
                  </a:lnTo>
                  <a:cubicBezTo>
                    <a:pt x="207264" y="925957"/>
                    <a:pt x="0" y="718693"/>
                    <a:pt x="0" y="462915"/>
                  </a:cubicBezTo>
                  <a:lnTo>
                    <a:pt x="19050" y="462915"/>
                  </a:lnTo>
                  <a:lnTo>
                    <a:pt x="0" y="462915"/>
                  </a:lnTo>
                  <a:moveTo>
                    <a:pt x="38100" y="462915"/>
                  </a:moveTo>
                  <a:lnTo>
                    <a:pt x="19050" y="462915"/>
                  </a:lnTo>
                  <a:lnTo>
                    <a:pt x="38100" y="462915"/>
                  </a:lnTo>
                  <a:cubicBezTo>
                    <a:pt x="38100" y="697611"/>
                    <a:pt x="228346" y="887857"/>
                    <a:pt x="462915" y="887857"/>
                  </a:cubicBezTo>
                  <a:cubicBezTo>
                    <a:pt x="473456" y="887857"/>
                    <a:pt x="481965" y="896366"/>
                    <a:pt x="481965" y="906907"/>
                  </a:cubicBezTo>
                  <a:cubicBezTo>
                    <a:pt x="481965" y="917448"/>
                    <a:pt x="473456" y="925957"/>
                    <a:pt x="462915" y="925957"/>
                  </a:cubicBezTo>
                  <a:cubicBezTo>
                    <a:pt x="452374" y="925957"/>
                    <a:pt x="443865" y="917448"/>
                    <a:pt x="443865" y="906907"/>
                  </a:cubicBezTo>
                  <a:cubicBezTo>
                    <a:pt x="443865" y="896366"/>
                    <a:pt x="452374" y="887857"/>
                    <a:pt x="462915" y="887857"/>
                  </a:cubicBezTo>
                  <a:cubicBezTo>
                    <a:pt x="697611" y="887857"/>
                    <a:pt x="887730" y="697611"/>
                    <a:pt x="887730" y="463042"/>
                  </a:cubicBezTo>
                  <a:cubicBezTo>
                    <a:pt x="887730" y="455803"/>
                    <a:pt x="891794" y="449199"/>
                    <a:pt x="898271" y="446024"/>
                  </a:cubicBezTo>
                  <a:lnTo>
                    <a:pt x="906780" y="463042"/>
                  </a:lnTo>
                  <a:lnTo>
                    <a:pt x="887730" y="463042"/>
                  </a:lnTo>
                  <a:cubicBezTo>
                    <a:pt x="887857" y="228346"/>
                    <a:pt x="697611" y="38100"/>
                    <a:pt x="462915" y="38100"/>
                  </a:cubicBezTo>
                  <a:cubicBezTo>
                    <a:pt x="459359" y="38100"/>
                    <a:pt x="455803" y="37084"/>
                    <a:pt x="452882" y="35179"/>
                  </a:cubicBezTo>
                  <a:lnTo>
                    <a:pt x="462915" y="19050"/>
                  </a:lnTo>
                  <a:lnTo>
                    <a:pt x="462915" y="38100"/>
                  </a:lnTo>
                  <a:cubicBezTo>
                    <a:pt x="228346" y="38100"/>
                    <a:pt x="38100" y="228346"/>
                    <a:pt x="38100" y="462915"/>
                  </a:cubicBezTo>
                  <a:close/>
                </a:path>
              </a:pathLst>
            </a:custGeom>
            <a:solidFill>
              <a:srgbClr val="F2B42D"/>
            </a:solidFill>
          </p:spPr>
        </p:sp>
      </p:grpSp>
      <p:grpSp>
        <p:nvGrpSpPr>
          <p:cNvPr name="Group 14" id="14"/>
          <p:cNvGrpSpPr>
            <a:grpSpLocks noChangeAspect="true"/>
          </p:cNvGrpSpPr>
          <p:nvPr/>
        </p:nvGrpSpPr>
        <p:grpSpPr>
          <a:xfrm rot="0">
            <a:off x="1159744" y="4683844"/>
            <a:ext cx="417760" cy="522237"/>
            <a:chOff x="0" y="0"/>
            <a:chExt cx="557013" cy="696317"/>
          </a:xfrm>
        </p:grpSpPr>
        <p:sp>
          <p:nvSpPr>
            <p:cNvPr name="Freeform 15" id="15" descr="preencoded.png"/>
            <p:cNvSpPr/>
            <p:nvPr/>
          </p:nvSpPr>
          <p:spPr>
            <a:xfrm flipH="false" flipV="false" rot="0">
              <a:off x="0" y="0"/>
              <a:ext cx="557022" cy="696341"/>
            </a:xfrm>
            <a:custGeom>
              <a:avLst/>
              <a:gdLst/>
              <a:ahLst/>
              <a:cxnLst/>
              <a:rect r="r" b="b" t="t" l="l"/>
              <a:pathLst>
                <a:path h="696341" w="557022">
                  <a:moveTo>
                    <a:pt x="0" y="0"/>
                  </a:moveTo>
                  <a:lnTo>
                    <a:pt x="557022" y="0"/>
                  </a:lnTo>
                  <a:lnTo>
                    <a:pt x="557022" y="696341"/>
                  </a:lnTo>
                  <a:lnTo>
                    <a:pt x="0" y="696341"/>
                  </a:lnTo>
                  <a:lnTo>
                    <a:pt x="0" y="0"/>
                  </a:lnTo>
                  <a:close/>
                </a:path>
              </a:pathLst>
            </a:custGeom>
            <a:blipFill>
              <a:blip r:embed="rId5"/>
              <a:stretch>
                <a:fillRect l="-3" t="0" r="-2" b="3"/>
              </a:stretch>
            </a:blipFill>
          </p:spPr>
        </p:sp>
      </p:grpSp>
      <p:sp>
        <p:nvSpPr>
          <p:cNvPr name="TextBox 16" id="16"/>
          <p:cNvSpPr txBox="true"/>
          <p:nvPr/>
        </p:nvSpPr>
        <p:spPr>
          <a:xfrm rot="0">
            <a:off x="1997422" y="4704160"/>
            <a:ext cx="3481536" cy="444550"/>
          </a:xfrm>
          <a:prstGeom prst="rect">
            <a:avLst/>
          </a:prstGeom>
        </p:spPr>
        <p:txBody>
          <a:bodyPr anchor="t" rtlCol="false" tIns="0" lIns="0" bIns="0" rIns="0">
            <a:spAutoFit/>
          </a:bodyPr>
          <a:lstStyle/>
          <a:p>
            <a:pPr algn="l">
              <a:lnSpc>
                <a:spcPts val="3374"/>
              </a:lnSpc>
            </a:pPr>
            <a:r>
              <a:rPr lang="en-US" sz="2687" b="true">
                <a:solidFill>
                  <a:srgbClr val="FFFFFF"/>
                </a:solidFill>
                <a:latin typeface="Nunito Bold"/>
                <a:ea typeface="Nunito Bold"/>
                <a:cs typeface="Nunito Bold"/>
                <a:sym typeface="Nunito Bold"/>
              </a:rPr>
              <a:t>Project Overview</a:t>
            </a:r>
          </a:p>
        </p:txBody>
      </p:sp>
      <p:sp>
        <p:nvSpPr>
          <p:cNvPr name="TextBox 17" id="17"/>
          <p:cNvSpPr txBox="true"/>
          <p:nvPr/>
        </p:nvSpPr>
        <p:spPr>
          <a:xfrm rot="0">
            <a:off x="1997422" y="5240536"/>
            <a:ext cx="3532734" cy="1978819"/>
          </a:xfrm>
          <a:prstGeom prst="rect">
            <a:avLst/>
          </a:prstGeom>
        </p:spPr>
        <p:txBody>
          <a:bodyPr anchor="t" rtlCol="false" tIns="0" lIns="0" bIns="0" rIns="0">
            <a:spAutoFit/>
          </a:bodyPr>
          <a:lstStyle/>
          <a:p>
            <a:pPr algn="l">
              <a:lnSpc>
                <a:spcPts val="3687"/>
              </a:lnSpc>
            </a:pPr>
            <a:r>
              <a:rPr lang="en-US" sz="2312">
                <a:solidFill>
                  <a:srgbClr val="FFFFFF"/>
                </a:solidFill>
                <a:latin typeface="PT Sans"/>
                <a:ea typeface="PT Sans"/>
                <a:cs typeface="PT Sans"/>
                <a:sym typeface="PT Sans"/>
              </a:rPr>
              <a:t>Introduction to the scope and objectives of our data acquisition and wrangling initiative.</a:t>
            </a:r>
          </a:p>
        </p:txBody>
      </p:sp>
      <p:grpSp>
        <p:nvGrpSpPr>
          <p:cNvPr name="Group 18" id="18"/>
          <p:cNvGrpSpPr/>
          <p:nvPr/>
        </p:nvGrpSpPr>
        <p:grpSpPr>
          <a:xfrm rot="0">
            <a:off x="5885706" y="4597748"/>
            <a:ext cx="694432" cy="694432"/>
            <a:chOff x="0" y="0"/>
            <a:chExt cx="925910" cy="925910"/>
          </a:xfrm>
        </p:grpSpPr>
        <p:sp>
          <p:nvSpPr>
            <p:cNvPr name="Freeform 19" id="19"/>
            <p:cNvSpPr/>
            <p:nvPr/>
          </p:nvSpPr>
          <p:spPr>
            <a:xfrm flipH="false" flipV="false" rot="0">
              <a:off x="19050" y="19050"/>
              <a:ext cx="887857" cy="887857"/>
            </a:xfrm>
            <a:custGeom>
              <a:avLst/>
              <a:gdLst/>
              <a:ahLst/>
              <a:cxnLst/>
              <a:rect r="r" b="b" t="t" l="l"/>
              <a:pathLst>
                <a:path h="887857" w="887857">
                  <a:moveTo>
                    <a:pt x="0" y="443865"/>
                  </a:moveTo>
                  <a:cubicBezTo>
                    <a:pt x="0" y="198755"/>
                    <a:pt x="198755" y="0"/>
                    <a:pt x="443865" y="0"/>
                  </a:cubicBezTo>
                  <a:cubicBezTo>
                    <a:pt x="688975" y="0"/>
                    <a:pt x="887857" y="198755"/>
                    <a:pt x="887857" y="443865"/>
                  </a:cubicBezTo>
                  <a:cubicBezTo>
                    <a:pt x="887857" y="688975"/>
                    <a:pt x="689102" y="887857"/>
                    <a:pt x="443865" y="887857"/>
                  </a:cubicBezTo>
                  <a:cubicBezTo>
                    <a:pt x="198628" y="887857"/>
                    <a:pt x="0" y="689102"/>
                    <a:pt x="0" y="443865"/>
                  </a:cubicBezTo>
                  <a:close/>
                </a:path>
              </a:pathLst>
            </a:custGeom>
            <a:solidFill>
              <a:srgbClr val="00002E"/>
            </a:solidFill>
          </p:spPr>
        </p:sp>
        <p:sp>
          <p:nvSpPr>
            <p:cNvPr name="Freeform 20" id="20"/>
            <p:cNvSpPr/>
            <p:nvPr/>
          </p:nvSpPr>
          <p:spPr>
            <a:xfrm flipH="false" flipV="false" rot="0">
              <a:off x="0" y="0"/>
              <a:ext cx="925957" cy="925957"/>
            </a:xfrm>
            <a:custGeom>
              <a:avLst/>
              <a:gdLst/>
              <a:ahLst/>
              <a:cxnLst/>
              <a:rect r="r" b="b" t="t" l="l"/>
              <a:pathLst>
                <a:path h="925957" w="925957">
                  <a:moveTo>
                    <a:pt x="0" y="462915"/>
                  </a:moveTo>
                  <a:cubicBezTo>
                    <a:pt x="0" y="207264"/>
                    <a:pt x="207264" y="0"/>
                    <a:pt x="462915" y="0"/>
                  </a:cubicBezTo>
                  <a:cubicBezTo>
                    <a:pt x="466471" y="0"/>
                    <a:pt x="470027" y="1016"/>
                    <a:pt x="472948" y="2921"/>
                  </a:cubicBezTo>
                  <a:lnTo>
                    <a:pt x="462915" y="19050"/>
                  </a:lnTo>
                  <a:lnTo>
                    <a:pt x="462915" y="0"/>
                  </a:lnTo>
                  <a:lnTo>
                    <a:pt x="462915" y="19050"/>
                  </a:lnTo>
                  <a:lnTo>
                    <a:pt x="462915" y="0"/>
                  </a:lnTo>
                  <a:cubicBezTo>
                    <a:pt x="718693" y="0"/>
                    <a:pt x="925957" y="207264"/>
                    <a:pt x="925957" y="462915"/>
                  </a:cubicBezTo>
                  <a:cubicBezTo>
                    <a:pt x="925957" y="470154"/>
                    <a:pt x="921893" y="476758"/>
                    <a:pt x="915416" y="479933"/>
                  </a:cubicBezTo>
                  <a:lnTo>
                    <a:pt x="906907" y="462915"/>
                  </a:lnTo>
                  <a:lnTo>
                    <a:pt x="925957" y="462915"/>
                  </a:lnTo>
                  <a:cubicBezTo>
                    <a:pt x="925957" y="718566"/>
                    <a:pt x="718693" y="925830"/>
                    <a:pt x="463042" y="925830"/>
                  </a:cubicBezTo>
                  <a:lnTo>
                    <a:pt x="463042" y="906780"/>
                  </a:lnTo>
                  <a:lnTo>
                    <a:pt x="463042" y="887730"/>
                  </a:lnTo>
                  <a:lnTo>
                    <a:pt x="463042" y="906780"/>
                  </a:lnTo>
                  <a:lnTo>
                    <a:pt x="463042" y="925830"/>
                  </a:lnTo>
                  <a:cubicBezTo>
                    <a:pt x="207264" y="925957"/>
                    <a:pt x="0" y="718693"/>
                    <a:pt x="0" y="462915"/>
                  </a:cubicBezTo>
                  <a:lnTo>
                    <a:pt x="19050" y="462915"/>
                  </a:lnTo>
                  <a:lnTo>
                    <a:pt x="0" y="462915"/>
                  </a:lnTo>
                  <a:moveTo>
                    <a:pt x="38100" y="462915"/>
                  </a:moveTo>
                  <a:lnTo>
                    <a:pt x="19050" y="462915"/>
                  </a:lnTo>
                  <a:lnTo>
                    <a:pt x="38100" y="462915"/>
                  </a:lnTo>
                  <a:cubicBezTo>
                    <a:pt x="38100" y="697611"/>
                    <a:pt x="228346" y="887857"/>
                    <a:pt x="462915" y="887857"/>
                  </a:cubicBezTo>
                  <a:cubicBezTo>
                    <a:pt x="473456" y="887857"/>
                    <a:pt x="481965" y="896366"/>
                    <a:pt x="481965" y="906907"/>
                  </a:cubicBezTo>
                  <a:cubicBezTo>
                    <a:pt x="481965" y="917448"/>
                    <a:pt x="473456" y="925957"/>
                    <a:pt x="462915" y="925957"/>
                  </a:cubicBezTo>
                  <a:cubicBezTo>
                    <a:pt x="452374" y="925957"/>
                    <a:pt x="443865" y="917448"/>
                    <a:pt x="443865" y="906907"/>
                  </a:cubicBezTo>
                  <a:cubicBezTo>
                    <a:pt x="443865" y="896366"/>
                    <a:pt x="452374" y="887857"/>
                    <a:pt x="462915" y="887857"/>
                  </a:cubicBezTo>
                  <a:cubicBezTo>
                    <a:pt x="697611" y="887857"/>
                    <a:pt x="887730" y="697611"/>
                    <a:pt x="887730" y="463042"/>
                  </a:cubicBezTo>
                  <a:cubicBezTo>
                    <a:pt x="887730" y="455803"/>
                    <a:pt x="891794" y="449199"/>
                    <a:pt x="898271" y="446024"/>
                  </a:cubicBezTo>
                  <a:lnTo>
                    <a:pt x="906780" y="463042"/>
                  </a:lnTo>
                  <a:lnTo>
                    <a:pt x="887730" y="463042"/>
                  </a:lnTo>
                  <a:cubicBezTo>
                    <a:pt x="887857" y="228346"/>
                    <a:pt x="697611" y="38100"/>
                    <a:pt x="462915" y="38100"/>
                  </a:cubicBezTo>
                  <a:cubicBezTo>
                    <a:pt x="459359" y="38100"/>
                    <a:pt x="455803" y="37084"/>
                    <a:pt x="452882" y="35179"/>
                  </a:cubicBezTo>
                  <a:lnTo>
                    <a:pt x="462915" y="19050"/>
                  </a:lnTo>
                  <a:lnTo>
                    <a:pt x="462915" y="38100"/>
                  </a:lnTo>
                  <a:cubicBezTo>
                    <a:pt x="228346" y="38100"/>
                    <a:pt x="38100" y="228346"/>
                    <a:pt x="38100" y="462915"/>
                  </a:cubicBezTo>
                  <a:close/>
                </a:path>
              </a:pathLst>
            </a:custGeom>
            <a:solidFill>
              <a:srgbClr val="D7425E"/>
            </a:solidFill>
          </p:spPr>
        </p:sp>
      </p:grpSp>
      <p:grpSp>
        <p:nvGrpSpPr>
          <p:cNvPr name="Group 21" id="21"/>
          <p:cNvGrpSpPr>
            <a:grpSpLocks noChangeAspect="true"/>
          </p:cNvGrpSpPr>
          <p:nvPr/>
        </p:nvGrpSpPr>
        <p:grpSpPr>
          <a:xfrm rot="0">
            <a:off x="6024041" y="4683844"/>
            <a:ext cx="417760" cy="522237"/>
            <a:chOff x="0" y="0"/>
            <a:chExt cx="557013" cy="696317"/>
          </a:xfrm>
        </p:grpSpPr>
        <p:sp>
          <p:nvSpPr>
            <p:cNvPr name="Freeform 22" id="22" descr="preencoded.png"/>
            <p:cNvSpPr/>
            <p:nvPr/>
          </p:nvSpPr>
          <p:spPr>
            <a:xfrm flipH="false" flipV="false" rot="0">
              <a:off x="0" y="0"/>
              <a:ext cx="557022" cy="696341"/>
            </a:xfrm>
            <a:custGeom>
              <a:avLst/>
              <a:gdLst/>
              <a:ahLst/>
              <a:cxnLst/>
              <a:rect r="r" b="b" t="t" l="l"/>
              <a:pathLst>
                <a:path h="696341" w="557022">
                  <a:moveTo>
                    <a:pt x="0" y="0"/>
                  </a:moveTo>
                  <a:lnTo>
                    <a:pt x="557022" y="0"/>
                  </a:lnTo>
                  <a:lnTo>
                    <a:pt x="557022" y="696341"/>
                  </a:lnTo>
                  <a:lnTo>
                    <a:pt x="0" y="696341"/>
                  </a:lnTo>
                  <a:lnTo>
                    <a:pt x="0" y="0"/>
                  </a:lnTo>
                  <a:close/>
                </a:path>
              </a:pathLst>
            </a:custGeom>
            <a:blipFill>
              <a:blip r:embed="rId6"/>
              <a:stretch>
                <a:fillRect l="-3" t="0" r="-2" b="3"/>
              </a:stretch>
            </a:blipFill>
          </p:spPr>
        </p:sp>
      </p:grpSp>
      <p:sp>
        <p:nvSpPr>
          <p:cNvPr name="TextBox 23" id="23"/>
          <p:cNvSpPr txBox="true"/>
          <p:nvPr/>
        </p:nvSpPr>
        <p:spPr>
          <a:xfrm rot="0">
            <a:off x="6861721" y="4704160"/>
            <a:ext cx="3481536" cy="444550"/>
          </a:xfrm>
          <a:prstGeom prst="rect">
            <a:avLst/>
          </a:prstGeom>
        </p:spPr>
        <p:txBody>
          <a:bodyPr anchor="t" rtlCol="false" tIns="0" lIns="0" bIns="0" rIns="0">
            <a:spAutoFit/>
          </a:bodyPr>
          <a:lstStyle/>
          <a:p>
            <a:pPr algn="l">
              <a:lnSpc>
                <a:spcPts val="3374"/>
              </a:lnSpc>
            </a:pPr>
            <a:r>
              <a:rPr lang="en-US" sz="2687" b="true">
                <a:solidFill>
                  <a:srgbClr val="FFFFFF"/>
                </a:solidFill>
                <a:latin typeface="Nunito Bold"/>
                <a:ea typeface="Nunito Bold"/>
                <a:cs typeface="Nunito Bold"/>
                <a:sym typeface="Nunito Bold"/>
              </a:rPr>
              <a:t>Technical Deep Dive</a:t>
            </a:r>
          </a:p>
        </p:txBody>
      </p:sp>
      <p:sp>
        <p:nvSpPr>
          <p:cNvPr name="TextBox 24" id="24"/>
          <p:cNvSpPr txBox="true"/>
          <p:nvPr/>
        </p:nvSpPr>
        <p:spPr>
          <a:xfrm rot="0">
            <a:off x="6861721" y="5240536"/>
            <a:ext cx="3532734" cy="1505545"/>
          </a:xfrm>
          <a:prstGeom prst="rect">
            <a:avLst/>
          </a:prstGeom>
        </p:spPr>
        <p:txBody>
          <a:bodyPr anchor="t" rtlCol="false" tIns="0" lIns="0" bIns="0" rIns="0">
            <a:spAutoFit/>
          </a:bodyPr>
          <a:lstStyle/>
          <a:p>
            <a:pPr algn="l">
              <a:lnSpc>
                <a:spcPts val="3687"/>
              </a:lnSpc>
            </a:pPr>
            <a:r>
              <a:rPr lang="en-US" sz="2312">
                <a:solidFill>
                  <a:srgbClr val="FFFFFF"/>
                </a:solidFill>
                <a:latin typeface="PT Sans"/>
                <a:ea typeface="PT Sans"/>
                <a:cs typeface="PT Sans"/>
                <a:sym typeface="PT Sans"/>
              </a:rPr>
              <a:t>Detailed look at the tools, techniques, and processes implemented.</a:t>
            </a:r>
          </a:p>
        </p:txBody>
      </p:sp>
      <p:grpSp>
        <p:nvGrpSpPr>
          <p:cNvPr name="Group 25" id="25"/>
          <p:cNvGrpSpPr/>
          <p:nvPr/>
        </p:nvGrpSpPr>
        <p:grpSpPr>
          <a:xfrm rot="0">
            <a:off x="1021407" y="7796808"/>
            <a:ext cx="694432" cy="694432"/>
            <a:chOff x="0" y="0"/>
            <a:chExt cx="925910" cy="925910"/>
          </a:xfrm>
        </p:grpSpPr>
        <p:sp>
          <p:nvSpPr>
            <p:cNvPr name="Freeform 26" id="26"/>
            <p:cNvSpPr/>
            <p:nvPr/>
          </p:nvSpPr>
          <p:spPr>
            <a:xfrm flipH="false" flipV="false" rot="0">
              <a:off x="19050" y="19050"/>
              <a:ext cx="887857" cy="887857"/>
            </a:xfrm>
            <a:custGeom>
              <a:avLst/>
              <a:gdLst/>
              <a:ahLst/>
              <a:cxnLst/>
              <a:rect r="r" b="b" t="t" l="l"/>
              <a:pathLst>
                <a:path h="887857" w="887857">
                  <a:moveTo>
                    <a:pt x="0" y="443865"/>
                  </a:moveTo>
                  <a:cubicBezTo>
                    <a:pt x="0" y="198755"/>
                    <a:pt x="198755" y="0"/>
                    <a:pt x="443865" y="0"/>
                  </a:cubicBezTo>
                  <a:cubicBezTo>
                    <a:pt x="688975" y="0"/>
                    <a:pt x="887857" y="198755"/>
                    <a:pt x="887857" y="443865"/>
                  </a:cubicBezTo>
                  <a:cubicBezTo>
                    <a:pt x="887857" y="688975"/>
                    <a:pt x="689102" y="887857"/>
                    <a:pt x="443865" y="887857"/>
                  </a:cubicBezTo>
                  <a:cubicBezTo>
                    <a:pt x="198628" y="887857"/>
                    <a:pt x="0" y="689102"/>
                    <a:pt x="0" y="443865"/>
                  </a:cubicBezTo>
                  <a:close/>
                </a:path>
              </a:pathLst>
            </a:custGeom>
            <a:solidFill>
              <a:srgbClr val="00002E"/>
            </a:solidFill>
          </p:spPr>
        </p:sp>
        <p:sp>
          <p:nvSpPr>
            <p:cNvPr name="Freeform 27" id="27"/>
            <p:cNvSpPr/>
            <p:nvPr/>
          </p:nvSpPr>
          <p:spPr>
            <a:xfrm flipH="false" flipV="false" rot="0">
              <a:off x="0" y="0"/>
              <a:ext cx="925957" cy="925957"/>
            </a:xfrm>
            <a:custGeom>
              <a:avLst/>
              <a:gdLst/>
              <a:ahLst/>
              <a:cxnLst/>
              <a:rect r="r" b="b" t="t" l="l"/>
              <a:pathLst>
                <a:path h="925957" w="925957">
                  <a:moveTo>
                    <a:pt x="0" y="462915"/>
                  </a:moveTo>
                  <a:cubicBezTo>
                    <a:pt x="0" y="207264"/>
                    <a:pt x="207264" y="0"/>
                    <a:pt x="462915" y="0"/>
                  </a:cubicBezTo>
                  <a:cubicBezTo>
                    <a:pt x="466471" y="0"/>
                    <a:pt x="470027" y="1016"/>
                    <a:pt x="472948" y="2921"/>
                  </a:cubicBezTo>
                  <a:lnTo>
                    <a:pt x="462915" y="19050"/>
                  </a:lnTo>
                  <a:lnTo>
                    <a:pt x="462915" y="0"/>
                  </a:lnTo>
                  <a:lnTo>
                    <a:pt x="462915" y="19050"/>
                  </a:lnTo>
                  <a:lnTo>
                    <a:pt x="462915" y="0"/>
                  </a:lnTo>
                  <a:cubicBezTo>
                    <a:pt x="718693" y="0"/>
                    <a:pt x="925957" y="207264"/>
                    <a:pt x="925957" y="462915"/>
                  </a:cubicBezTo>
                  <a:cubicBezTo>
                    <a:pt x="925957" y="470154"/>
                    <a:pt x="921893" y="476758"/>
                    <a:pt x="915416" y="479933"/>
                  </a:cubicBezTo>
                  <a:lnTo>
                    <a:pt x="906907" y="462915"/>
                  </a:lnTo>
                  <a:lnTo>
                    <a:pt x="925957" y="462915"/>
                  </a:lnTo>
                  <a:cubicBezTo>
                    <a:pt x="925957" y="718566"/>
                    <a:pt x="718693" y="925830"/>
                    <a:pt x="463042" y="925830"/>
                  </a:cubicBezTo>
                  <a:lnTo>
                    <a:pt x="463042" y="906780"/>
                  </a:lnTo>
                  <a:lnTo>
                    <a:pt x="463042" y="887730"/>
                  </a:lnTo>
                  <a:lnTo>
                    <a:pt x="463042" y="906780"/>
                  </a:lnTo>
                  <a:lnTo>
                    <a:pt x="463042" y="925830"/>
                  </a:lnTo>
                  <a:cubicBezTo>
                    <a:pt x="207264" y="925957"/>
                    <a:pt x="0" y="718693"/>
                    <a:pt x="0" y="462915"/>
                  </a:cubicBezTo>
                  <a:lnTo>
                    <a:pt x="19050" y="462915"/>
                  </a:lnTo>
                  <a:lnTo>
                    <a:pt x="0" y="462915"/>
                  </a:lnTo>
                  <a:moveTo>
                    <a:pt x="38100" y="462915"/>
                  </a:moveTo>
                  <a:lnTo>
                    <a:pt x="19050" y="462915"/>
                  </a:lnTo>
                  <a:lnTo>
                    <a:pt x="38100" y="462915"/>
                  </a:lnTo>
                  <a:cubicBezTo>
                    <a:pt x="38100" y="697611"/>
                    <a:pt x="228346" y="887857"/>
                    <a:pt x="462915" y="887857"/>
                  </a:cubicBezTo>
                  <a:cubicBezTo>
                    <a:pt x="473456" y="887857"/>
                    <a:pt x="481965" y="896366"/>
                    <a:pt x="481965" y="906907"/>
                  </a:cubicBezTo>
                  <a:cubicBezTo>
                    <a:pt x="481965" y="917448"/>
                    <a:pt x="473456" y="925957"/>
                    <a:pt x="462915" y="925957"/>
                  </a:cubicBezTo>
                  <a:cubicBezTo>
                    <a:pt x="452374" y="925957"/>
                    <a:pt x="443865" y="917448"/>
                    <a:pt x="443865" y="906907"/>
                  </a:cubicBezTo>
                  <a:cubicBezTo>
                    <a:pt x="443865" y="896366"/>
                    <a:pt x="452374" y="887857"/>
                    <a:pt x="462915" y="887857"/>
                  </a:cubicBezTo>
                  <a:cubicBezTo>
                    <a:pt x="697611" y="887857"/>
                    <a:pt x="887730" y="697611"/>
                    <a:pt x="887730" y="463042"/>
                  </a:cubicBezTo>
                  <a:cubicBezTo>
                    <a:pt x="887730" y="455803"/>
                    <a:pt x="891794" y="449199"/>
                    <a:pt x="898271" y="446024"/>
                  </a:cubicBezTo>
                  <a:lnTo>
                    <a:pt x="906780" y="463042"/>
                  </a:lnTo>
                  <a:lnTo>
                    <a:pt x="887730" y="463042"/>
                  </a:lnTo>
                  <a:cubicBezTo>
                    <a:pt x="887857" y="228346"/>
                    <a:pt x="697611" y="38100"/>
                    <a:pt x="462915" y="38100"/>
                  </a:cubicBezTo>
                  <a:cubicBezTo>
                    <a:pt x="459359" y="38100"/>
                    <a:pt x="455803" y="37084"/>
                    <a:pt x="452882" y="35179"/>
                  </a:cubicBezTo>
                  <a:lnTo>
                    <a:pt x="462915" y="19050"/>
                  </a:lnTo>
                  <a:lnTo>
                    <a:pt x="462915" y="38100"/>
                  </a:lnTo>
                  <a:cubicBezTo>
                    <a:pt x="228346" y="38100"/>
                    <a:pt x="38100" y="228346"/>
                    <a:pt x="38100" y="462915"/>
                  </a:cubicBezTo>
                  <a:close/>
                </a:path>
              </a:pathLst>
            </a:custGeom>
            <a:solidFill>
              <a:srgbClr val="DD785E"/>
            </a:solidFill>
          </p:spPr>
        </p:sp>
      </p:grpSp>
      <p:grpSp>
        <p:nvGrpSpPr>
          <p:cNvPr name="Group 28" id="28"/>
          <p:cNvGrpSpPr>
            <a:grpSpLocks noChangeAspect="true"/>
          </p:cNvGrpSpPr>
          <p:nvPr/>
        </p:nvGrpSpPr>
        <p:grpSpPr>
          <a:xfrm rot="0">
            <a:off x="1159744" y="7882905"/>
            <a:ext cx="417760" cy="522238"/>
            <a:chOff x="0" y="0"/>
            <a:chExt cx="557013" cy="696317"/>
          </a:xfrm>
        </p:grpSpPr>
        <p:sp>
          <p:nvSpPr>
            <p:cNvPr name="Freeform 29" id="29" descr="preencoded.png"/>
            <p:cNvSpPr/>
            <p:nvPr/>
          </p:nvSpPr>
          <p:spPr>
            <a:xfrm flipH="false" flipV="false" rot="0">
              <a:off x="0" y="0"/>
              <a:ext cx="557022" cy="696341"/>
            </a:xfrm>
            <a:custGeom>
              <a:avLst/>
              <a:gdLst/>
              <a:ahLst/>
              <a:cxnLst/>
              <a:rect r="r" b="b" t="t" l="l"/>
              <a:pathLst>
                <a:path h="696341" w="557022">
                  <a:moveTo>
                    <a:pt x="0" y="0"/>
                  </a:moveTo>
                  <a:lnTo>
                    <a:pt x="557022" y="0"/>
                  </a:lnTo>
                  <a:lnTo>
                    <a:pt x="557022" y="696341"/>
                  </a:lnTo>
                  <a:lnTo>
                    <a:pt x="0" y="696341"/>
                  </a:lnTo>
                  <a:lnTo>
                    <a:pt x="0" y="0"/>
                  </a:lnTo>
                  <a:close/>
                </a:path>
              </a:pathLst>
            </a:custGeom>
            <a:blipFill>
              <a:blip r:embed="rId7"/>
              <a:stretch>
                <a:fillRect l="-3" t="0" r="-2" b="3"/>
              </a:stretch>
            </a:blipFill>
          </p:spPr>
        </p:sp>
      </p:grpSp>
      <p:sp>
        <p:nvSpPr>
          <p:cNvPr name="TextBox 30" id="30"/>
          <p:cNvSpPr txBox="true"/>
          <p:nvPr/>
        </p:nvSpPr>
        <p:spPr>
          <a:xfrm rot="0">
            <a:off x="1997422" y="7903220"/>
            <a:ext cx="3481536" cy="444550"/>
          </a:xfrm>
          <a:prstGeom prst="rect">
            <a:avLst/>
          </a:prstGeom>
        </p:spPr>
        <p:txBody>
          <a:bodyPr anchor="t" rtlCol="false" tIns="0" lIns="0" bIns="0" rIns="0">
            <a:spAutoFit/>
          </a:bodyPr>
          <a:lstStyle/>
          <a:p>
            <a:pPr algn="l">
              <a:lnSpc>
                <a:spcPts val="3374"/>
              </a:lnSpc>
            </a:pPr>
            <a:r>
              <a:rPr lang="en-US" sz="2687" b="true">
                <a:solidFill>
                  <a:srgbClr val="FFFFFF"/>
                </a:solidFill>
                <a:latin typeface="Nunito Bold"/>
                <a:ea typeface="Nunito Bold"/>
                <a:cs typeface="Nunito Bold"/>
                <a:sym typeface="Nunito Bold"/>
              </a:rPr>
              <a:t>Key Takeaways</a:t>
            </a:r>
          </a:p>
        </p:txBody>
      </p:sp>
      <p:sp>
        <p:nvSpPr>
          <p:cNvPr name="TextBox 31" id="31"/>
          <p:cNvSpPr txBox="true"/>
          <p:nvPr/>
        </p:nvSpPr>
        <p:spPr>
          <a:xfrm rot="0">
            <a:off x="1997422" y="8439596"/>
            <a:ext cx="8396883" cy="1032272"/>
          </a:xfrm>
          <a:prstGeom prst="rect">
            <a:avLst/>
          </a:prstGeom>
        </p:spPr>
        <p:txBody>
          <a:bodyPr anchor="t" rtlCol="false" tIns="0" lIns="0" bIns="0" rIns="0">
            <a:spAutoFit/>
          </a:bodyPr>
          <a:lstStyle/>
          <a:p>
            <a:pPr algn="l">
              <a:lnSpc>
                <a:spcPts val="3687"/>
              </a:lnSpc>
            </a:pPr>
            <a:r>
              <a:rPr lang="en-US" sz="2312">
                <a:solidFill>
                  <a:srgbClr val="FFFFFF"/>
                </a:solidFill>
                <a:latin typeface="PT Sans"/>
                <a:ea typeface="PT Sans"/>
                <a:cs typeface="PT Sans"/>
                <a:sym typeface="PT Sans"/>
              </a:rPr>
              <a:t>Summary of insights gained and future applications of the refined data.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sp>
        <p:nvSpPr>
          <p:cNvPr name="TextBox 6" id="6"/>
          <p:cNvSpPr txBox="true"/>
          <p:nvPr/>
        </p:nvSpPr>
        <p:spPr>
          <a:xfrm rot="0">
            <a:off x="1047155" y="2360414"/>
            <a:ext cx="10070901" cy="908596"/>
          </a:xfrm>
          <a:prstGeom prst="rect">
            <a:avLst/>
          </a:prstGeom>
        </p:spPr>
        <p:txBody>
          <a:bodyPr anchor="t" rtlCol="false" tIns="0" lIns="0" bIns="0" rIns="0">
            <a:spAutoFit/>
          </a:bodyPr>
          <a:lstStyle/>
          <a:p>
            <a:pPr algn="l">
              <a:lnSpc>
                <a:spcPts val="6875"/>
              </a:lnSpc>
            </a:pPr>
            <a:r>
              <a:rPr lang="en-US" sz="5500" b="true">
                <a:solidFill>
                  <a:srgbClr val="FFFFFF"/>
                </a:solidFill>
                <a:latin typeface="Nunito Bold"/>
                <a:ea typeface="Nunito Bold"/>
                <a:cs typeface="Nunito Bold"/>
                <a:sym typeface="Nunito Bold"/>
              </a:rPr>
              <a:t>Addressing the Data Challenge</a:t>
            </a:r>
          </a:p>
        </p:txBody>
      </p:sp>
      <p:sp>
        <p:nvSpPr>
          <p:cNvPr name="TextBox 7" id="7"/>
          <p:cNvSpPr txBox="true"/>
          <p:nvPr/>
        </p:nvSpPr>
        <p:spPr>
          <a:xfrm rot="0">
            <a:off x="1047155" y="3997821"/>
            <a:ext cx="3520231" cy="458986"/>
          </a:xfrm>
          <a:prstGeom prst="rect">
            <a:avLst/>
          </a:prstGeom>
        </p:spPr>
        <p:txBody>
          <a:bodyPr anchor="t" rtlCol="false" tIns="0" lIns="0" bIns="0" rIns="0">
            <a:spAutoFit/>
          </a:bodyPr>
          <a:lstStyle/>
          <a:p>
            <a:pPr algn="l">
              <a:lnSpc>
                <a:spcPts val="3437"/>
              </a:lnSpc>
            </a:pPr>
            <a:r>
              <a:rPr lang="en-US" sz="2750" b="true">
                <a:solidFill>
                  <a:srgbClr val="FFFFFF"/>
                </a:solidFill>
                <a:latin typeface="Nunito Bold"/>
                <a:ea typeface="Nunito Bold"/>
                <a:cs typeface="Nunito Bold"/>
                <a:sym typeface="Nunito Bold"/>
              </a:rPr>
              <a:t>Objective</a:t>
            </a:r>
          </a:p>
        </p:txBody>
      </p:sp>
      <p:sp>
        <p:nvSpPr>
          <p:cNvPr name="TextBox 8" id="8"/>
          <p:cNvSpPr txBox="true"/>
          <p:nvPr/>
        </p:nvSpPr>
        <p:spPr>
          <a:xfrm rot="0">
            <a:off x="1047155" y="4660701"/>
            <a:ext cx="7731919" cy="2967930"/>
          </a:xfrm>
          <a:prstGeom prst="rect">
            <a:avLst/>
          </a:prstGeom>
        </p:spPr>
        <p:txBody>
          <a:bodyPr anchor="t" rtlCol="false" tIns="0" lIns="0" bIns="0" rIns="0">
            <a:spAutoFit/>
          </a:bodyPr>
          <a:lstStyle/>
          <a:p>
            <a:pPr algn="l">
              <a:lnSpc>
                <a:spcPts val="3750"/>
              </a:lnSpc>
            </a:pPr>
            <a:r>
              <a:rPr lang="en-US" sz="2312">
                <a:solidFill>
                  <a:srgbClr val="FFFFFF"/>
                </a:solidFill>
                <a:latin typeface="PT Sans"/>
                <a:ea typeface="PT Sans"/>
                <a:cs typeface="PT Sans"/>
                <a:sym typeface="PT Sans"/>
              </a:rPr>
              <a:t>Our primary objective was to effectively clean, merge, and transform various ambiguous and inconsistent datasets. This comprehensive wrangling process was essential to ensure the data was suitable for robust and meaningful analytical insights, ultimately enabling more reliable business intelligence.</a:t>
            </a:r>
          </a:p>
        </p:txBody>
      </p:sp>
      <p:sp>
        <p:nvSpPr>
          <p:cNvPr name="TextBox 9" id="9"/>
          <p:cNvSpPr txBox="true"/>
          <p:nvPr/>
        </p:nvSpPr>
        <p:spPr>
          <a:xfrm rot="0">
            <a:off x="9518451" y="3997821"/>
            <a:ext cx="3520231" cy="458986"/>
          </a:xfrm>
          <a:prstGeom prst="rect">
            <a:avLst/>
          </a:prstGeom>
        </p:spPr>
        <p:txBody>
          <a:bodyPr anchor="t" rtlCol="false" tIns="0" lIns="0" bIns="0" rIns="0">
            <a:spAutoFit/>
          </a:bodyPr>
          <a:lstStyle/>
          <a:p>
            <a:pPr algn="l">
              <a:lnSpc>
                <a:spcPts val="3437"/>
              </a:lnSpc>
            </a:pPr>
            <a:r>
              <a:rPr lang="en-US" sz="2750" b="true">
                <a:solidFill>
                  <a:srgbClr val="FFFFFF"/>
                </a:solidFill>
                <a:latin typeface="Nunito Bold"/>
                <a:ea typeface="Nunito Bold"/>
                <a:cs typeface="Nunito Bold"/>
                <a:sym typeface="Nunito Bold"/>
              </a:rPr>
              <a:t>Challenge</a:t>
            </a:r>
          </a:p>
        </p:txBody>
      </p:sp>
      <p:sp>
        <p:nvSpPr>
          <p:cNvPr name="TextBox 10" id="10"/>
          <p:cNvSpPr txBox="true"/>
          <p:nvPr/>
        </p:nvSpPr>
        <p:spPr>
          <a:xfrm rot="0">
            <a:off x="9518451" y="4660701"/>
            <a:ext cx="7731919" cy="2967930"/>
          </a:xfrm>
          <a:prstGeom prst="rect">
            <a:avLst/>
          </a:prstGeom>
        </p:spPr>
        <p:txBody>
          <a:bodyPr anchor="t" rtlCol="false" tIns="0" lIns="0" bIns="0" rIns="0">
            <a:spAutoFit/>
          </a:bodyPr>
          <a:lstStyle/>
          <a:p>
            <a:pPr algn="l">
              <a:lnSpc>
                <a:spcPts val="3750"/>
              </a:lnSpc>
            </a:pPr>
            <a:r>
              <a:rPr lang="en-US" sz="2312">
                <a:solidFill>
                  <a:srgbClr val="FFFFFF"/>
                </a:solidFill>
                <a:latin typeface="PT Sans"/>
                <a:ea typeface="PT Sans"/>
                <a:cs typeface="PT Sans"/>
                <a:sym typeface="PT Sans"/>
              </a:rPr>
              <a:t>The core challenge involved handling multiple datasets riddled with missing values, inconsistencies, and significant redundancies. These issues necessitated extensive data wrangling operations to standardize formats, resolve conflicts, and prepare the data for subsequent analysis, ensuring its integrity and usability.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grpSp>
        <p:nvGrpSpPr>
          <p:cNvPr name="Group 6" id="6"/>
          <p:cNvGrpSpPr>
            <a:grpSpLocks noChangeAspect="true"/>
          </p:cNvGrpSpPr>
          <p:nvPr/>
        </p:nvGrpSpPr>
        <p:grpSpPr>
          <a:xfrm rot="0">
            <a:off x="0" y="0"/>
            <a:ext cx="6858000" cy="10287000"/>
            <a:chOff x="0" y="0"/>
            <a:chExt cx="9144000" cy="13716000"/>
          </a:xfrm>
        </p:grpSpPr>
        <p:sp>
          <p:nvSpPr>
            <p:cNvPr name="Freeform 7" id="7"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4"/>
              <a:stretch>
                <a:fillRect l="0" t="0" r="0" b="0"/>
              </a:stretch>
            </a:blipFill>
          </p:spPr>
        </p:sp>
      </p:grpSp>
      <p:sp>
        <p:nvSpPr>
          <p:cNvPr name="TextBox 8" id="8"/>
          <p:cNvSpPr txBox="true"/>
          <p:nvPr/>
        </p:nvSpPr>
        <p:spPr>
          <a:xfrm rot="0">
            <a:off x="7823598" y="943272"/>
            <a:ext cx="6491734" cy="839986"/>
          </a:xfrm>
          <a:prstGeom prst="rect">
            <a:avLst/>
          </a:prstGeom>
        </p:spPr>
        <p:txBody>
          <a:bodyPr anchor="t" rtlCol="false" tIns="0" lIns="0" bIns="0" rIns="0">
            <a:spAutoFit/>
          </a:bodyPr>
          <a:lstStyle/>
          <a:p>
            <a:pPr algn="l">
              <a:lnSpc>
                <a:spcPts val="6374"/>
              </a:lnSpc>
            </a:pPr>
            <a:r>
              <a:rPr lang="en-US" sz="5062" b="true">
                <a:solidFill>
                  <a:srgbClr val="FFFFFF"/>
                </a:solidFill>
                <a:latin typeface="Nunito Bold"/>
                <a:ea typeface="Nunito Bold"/>
                <a:cs typeface="Nunito Bold"/>
                <a:sym typeface="Nunito Bold"/>
              </a:rPr>
              <a:t>Datasets Overview</a:t>
            </a:r>
          </a:p>
        </p:txBody>
      </p:sp>
      <p:grpSp>
        <p:nvGrpSpPr>
          <p:cNvPr name="Group 9" id="9"/>
          <p:cNvGrpSpPr/>
          <p:nvPr/>
        </p:nvGrpSpPr>
        <p:grpSpPr>
          <a:xfrm rot="0">
            <a:off x="7818835" y="2192239"/>
            <a:ext cx="9508331" cy="2844404"/>
            <a:chOff x="0" y="0"/>
            <a:chExt cx="12677775" cy="3792538"/>
          </a:xfrm>
        </p:grpSpPr>
        <p:sp>
          <p:nvSpPr>
            <p:cNvPr name="Freeform 10" id="10"/>
            <p:cNvSpPr/>
            <p:nvPr/>
          </p:nvSpPr>
          <p:spPr>
            <a:xfrm flipH="false" flipV="false" rot="0">
              <a:off x="0" y="0"/>
              <a:ext cx="12677775" cy="3792601"/>
            </a:xfrm>
            <a:custGeom>
              <a:avLst/>
              <a:gdLst/>
              <a:ahLst/>
              <a:cxnLst/>
              <a:rect r="r" b="b" t="t" l="l"/>
              <a:pathLst>
                <a:path h="3792601" w="12677775">
                  <a:moveTo>
                    <a:pt x="0" y="558165"/>
                  </a:moveTo>
                  <a:cubicBezTo>
                    <a:pt x="0" y="249936"/>
                    <a:pt x="250444" y="0"/>
                    <a:pt x="559435" y="0"/>
                  </a:cubicBezTo>
                  <a:lnTo>
                    <a:pt x="12118340" y="0"/>
                  </a:lnTo>
                  <a:lnTo>
                    <a:pt x="12118340" y="6350"/>
                  </a:lnTo>
                  <a:lnTo>
                    <a:pt x="12118340" y="0"/>
                  </a:lnTo>
                  <a:cubicBezTo>
                    <a:pt x="12427331" y="0"/>
                    <a:pt x="12677775" y="249936"/>
                    <a:pt x="12677775" y="558165"/>
                  </a:cubicBezTo>
                  <a:lnTo>
                    <a:pt x="12671425" y="558165"/>
                  </a:lnTo>
                  <a:lnTo>
                    <a:pt x="12677775" y="558165"/>
                  </a:lnTo>
                  <a:lnTo>
                    <a:pt x="12677775" y="3234309"/>
                  </a:lnTo>
                  <a:lnTo>
                    <a:pt x="12671425" y="3234309"/>
                  </a:lnTo>
                  <a:lnTo>
                    <a:pt x="12677775" y="3234309"/>
                  </a:lnTo>
                  <a:cubicBezTo>
                    <a:pt x="12677775" y="3542538"/>
                    <a:pt x="12427331" y="3792474"/>
                    <a:pt x="12118340" y="3792474"/>
                  </a:cubicBezTo>
                  <a:lnTo>
                    <a:pt x="12118340" y="3786124"/>
                  </a:lnTo>
                  <a:lnTo>
                    <a:pt x="12118340" y="3792474"/>
                  </a:lnTo>
                  <a:lnTo>
                    <a:pt x="559435" y="3792474"/>
                  </a:lnTo>
                  <a:lnTo>
                    <a:pt x="559435" y="3786124"/>
                  </a:lnTo>
                  <a:lnTo>
                    <a:pt x="559435" y="3792474"/>
                  </a:lnTo>
                  <a:cubicBezTo>
                    <a:pt x="250444" y="3792601"/>
                    <a:pt x="0" y="3542665"/>
                    <a:pt x="0" y="3234309"/>
                  </a:cubicBezTo>
                  <a:lnTo>
                    <a:pt x="0" y="558165"/>
                  </a:lnTo>
                  <a:lnTo>
                    <a:pt x="6350" y="558165"/>
                  </a:lnTo>
                  <a:lnTo>
                    <a:pt x="0" y="558165"/>
                  </a:lnTo>
                  <a:moveTo>
                    <a:pt x="12700" y="558165"/>
                  </a:moveTo>
                  <a:lnTo>
                    <a:pt x="12700" y="3234309"/>
                  </a:lnTo>
                  <a:lnTo>
                    <a:pt x="6350" y="3234309"/>
                  </a:lnTo>
                  <a:lnTo>
                    <a:pt x="12700" y="3234309"/>
                  </a:lnTo>
                  <a:cubicBezTo>
                    <a:pt x="12700" y="3535553"/>
                    <a:pt x="257429" y="3779774"/>
                    <a:pt x="559435" y="3779774"/>
                  </a:cubicBezTo>
                  <a:lnTo>
                    <a:pt x="12118340" y="3779774"/>
                  </a:lnTo>
                  <a:cubicBezTo>
                    <a:pt x="12420347" y="3779774"/>
                    <a:pt x="12665075" y="3535553"/>
                    <a:pt x="12665075" y="3234309"/>
                  </a:cubicBezTo>
                  <a:lnTo>
                    <a:pt x="12665075" y="558165"/>
                  </a:lnTo>
                  <a:cubicBezTo>
                    <a:pt x="12665075" y="256921"/>
                    <a:pt x="12420346" y="12700"/>
                    <a:pt x="12118340" y="12700"/>
                  </a:cubicBezTo>
                  <a:lnTo>
                    <a:pt x="559435" y="12700"/>
                  </a:lnTo>
                  <a:lnTo>
                    <a:pt x="559435" y="6350"/>
                  </a:lnTo>
                  <a:lnTo>
                    <a:pt x="559435" y="12700"/>
                  </a:lnTo>
                  <a:cubicBezTo>
                    <a:pt x="257429" y="12700"/>
                    <a:pt x="12700" y="256921"/>
                    <a:pt x="12700" y="558165"/>
                  </a:cubicBezTo>
                  <a:close/>
                </a:path>
              </a:pathLst>
            </a:custGeom>
            <a:solidFill>
              <a:srgbClr val="FFFFFF">
                <a:alpha val="5490"/>
              </a:srgbClr>
            </a:solidFill>
          </p:spPr>
        </p:sp>
      </p:grpSp>
      <p:grpSp>
        <p:nvGrpSpPr>
          <p:cNvPr name="Group 11" id="11"/>
          <p:cNvGrpSpPr/>
          <p:nvPr/>
        </p:nvGrpSpPr>
        <p:grpSpPr>
          <a:xfrm rot="0">
            <a:off x="7833123" y="2206526"/>
            <a:ext cx="9479756" cy="791467"/>
            <a:chOff x="0" y="0"/>
            <a:chExt cx="12639675" cy="1055290"/>
          </a:xfrm>
        </p:grpSpPr>
        <p:sp>
          <p:nvSpPr>
            <p:cNvPr name="Freeform 12" id="12"/>
            <p:cNvSpPr/>
            <p:nvPr/>
          </p:nvSpPr>
          <p:spPr>
            <a:xfrm flipH="false" flipV="false" rot="0">
              <a:off x="0" y="0"/>
              <a:ext cx="12639675" cy="1055243"/>
            </a:xfrm>
            <a:custGeom>
              <a:avLst/>
              <a:gdLst/>
              <a:ahLst/>
              <a:cxnLst/>
              <a:rect r="r" b="b" t="t" l="l"/>
              <a:pathLst>
                <a:path h="1055243" w="12639675">
                  <a:moveTo>
                    <a:pt x="0" y="0"/>
                  </a:moveTo>
                  <a:lnTo>
                    <a:pt x="12639675" y="0"/>
                  </a:lnTo>
                  <a:lnTo>
                    <a:pt x="12639675" y="1055243"/>
                  </a:lnTo>
                  <a:lnTo>
                    <a:pt x="0" y="1055243"/>
                  </a:lnTo>
                  <a:close/>
                </a:path>
              </a:pathLst>
            </a:custGeom>
            <a:solidFill>
              <a:srgbClr val="FFFFFF">
                <a:alpha val="0"/>
              </a:srgbClr>
            </a:solidFill>
          </p:spPr>
        </p:sp>
      </p:grpSp>
      <p:sp>
        <p:nvSpPr>
          <p:cNvPr name="TextBox 13" id="13"/>
          <p:cNvSpPr txBox="true"/>
          <p:nvPr/>
        </p:nvSpPr>
        <p:spPr>
          <a:xfrm rot="0">
            <a:off x="8108900" y="2295823"/>
            <a:ext cx="4183559" cy="527149"/>
          </a:xfrm>
          <a:prstGeom prst="rect">
            <a:avLst/>
          </a:prstGeom>
        </p:spPr>
        <p:txBody>
          <a:bodyPr anchor="t" rtlCol="false" tIns="0" lIns="0" bIns="0" rIns="0">
            <a:spAutoFit/>
          </a:bodyPr>
          <a:lstStyle/>
          <a:p>
            <a:pPr algn="l">
              <a:lnSpc>
                <a:spcPts val="3437"/>
              </a:lnSpc>
            </a:pPr>
            <a:r>
              <a:rPr lang="en-US" sz="2125">
                <a:solidFill>
                  <a:srgbClr val="FFFFFF"/>
                </a:solidFill>
                <a:latin typeface="PT Sans"/>
                <a:ea typeface="PT Sans"/>
                <a:cs typeface="PT Sans"/>
                <a:sym typeface="PT Sans"/>
              </a:rPr>
              <a:t>Dataset 1</a:t>
            </a:r>
          </a:p>
        </p:txBody>
      </p:sp>
      <p:sp>
        <p:nvSpPr>
          <p:cNvPr name="TextBox 14" id="14"/>
          <p:cNvSpPr txBox="true"/>
          <p:nvPr/>
        </p:nvSpPr>
        <p:spPr>
          <a:xfrm rot="0">
            <a:off x="12853541" y="2295823"/>
            <a:ext cx="4183559" cy="527149"/>
          </a:xfrm>
          <a:prstGeom prst="rect">
            <a:avLst/>
          </a:prstGeom>
        </p:spPr>
        <p:txBody>
          <a:bodyPr anchor="t" rtlCol="false" tIns="0" lIns="0" bIns="0" rIns="0">
            <a:spAutoFit/>
          </a:bodyPr>
          <a:lstStyle/>
          <a:p>
            <a:pPr algn="l">
              <a:lnSpc>
                <a:spcPts val="3437"/>
              </a:lnSpc>
            </a:pPr>
            <a:r>
              <a:rPr lang="en-US" sz="2125">
                <a:solidFill>
                  <a:srgbClr val="FFFFFF"/>
                </a:solidFill>
                <a:latin typeface="PT Sans"/>
                <a:ea typeface="PT Sans"/>
                <a:cs typeface="PT Sans"/>
                <a:sym typeface="PT Sans"/>
              </a:rPr>
              <a:t>Google Sheets (User Activity Log)</a:t>
            </a:r>
          </a:p>
        </p:txBody>
      </p:sp>
      <p:grpSp>
        <p:nvGrpSpPr>
          <p:cNvPr name="Group 15" id="15"/>
          <p:cNvGrpSpPr/>
          <p:nvPr/>
        </p:nvGrpSpPr>
        <p:grpSpPr>
          <a:xfrm rot="0">
            <a:off x="7833123" y="2997994"/>
            <a:ext cx="9479756" cy="791468"/>
            <a:chOff x="0" y="0"/>
            <a:chExt cx="12639675" cy="1055290"/>
          </a:xfrm>
        </p:grpSpPr>
        <p:sp>
          <p:nvSpPr>
            <p:cNvPr name="Freeform 16" id="16"/>
            <p:cNvSpPr/>
            <p:nvPr/>
          </p:nvSpPr>
          <p:spPr>
            <a:xfrm flipH="false" flipV="false" rot="0">
              <a:off x="0" y="0"/>
              <a:ext cx="12639675" cy="1055243"/>
            </a:xfrm>
            <a:custGeom>
              <a:avLst/>
              <a:gdLst/>
              <a:ahLst/>
              <a:cxnLst/>
              <a:rect r="r" b="b" t="t" l="l"/>
              <a:pathLst>
                <a:path h="1055243" w="12639675">
                  <a:moveTo>
                    <a:pt x="0" y="0"/>
                  </a:moveTo>
                  <a:lnTo>
                    <a:pt x="12639675" y="0"/>
                  </a:lnTo>
                  <a:lnTo>
                    <a:pt x="12639675" y="1055243"/>
                  </a:lnTo>
                  <a:lnTo>
                    <a:pt x="0" y="1055243"/>
                  </a:lnTo>
                  <a:close/>
                </a:path>
              </a:pathLst>
            </a:custGeom>
            <a:solidFill>
              <a:srgbClr val="000000">
                <a:alpha val="0"/>
              </a:srgbClr>
            </a:solidFill>
          </p:spPr>
        </p:sp>
      </p:grpSp>
      <p:sp>
        <p:nvSpPr>
          <p:cNvPr name="TextBox 17" id="17"/>
          <p:cNvSpPr txBox="true"/>
          <p:nvPr/>
        </p:nvSpPr>
        <p:spPr>
          <a:xfrm rot="0">
            <a:off x="8108900" y="3087291"/>
            <a:ext cx="4183559" cy="527149"/>
          </a:xfrm>
          <a:prstGeom prst="rect">
            <a:avLst/>
          </a:prstGeom>
        </p:spPr>
        <p:txBody>
          <a:bodyPr anchor="t" rtlCol="false" tIns="0" lIns="0" bIns="0" rIns="0">
            <a:spAutoFit/>
          </a:bodyPr>
          <a:lstStyle/>
          <a:p>
            <a:pPr algn="l">
              <a:lnSpc>
                <a:spcPts val="3437"/>
              </a:lnSpc>
            </a:pPr>
            <a:r>
              <a:rPr lang="en-US" sz="2125">
                <a:solidFill>
                  <a:srgbClr val="FFFFFF"/>
                </a:solidFill>
                <a:latin typeface="PT Sans"/>
                <a:ea typeface="PT Sans"/>
                <a:cs typeface="PT Sans"/>
                <a:sym typeface="PT Sans"/>
              </a:rPr>
              <a:t>Dataset 2</a:t>
            </a:r>
          </a:p>
        </p:txBody>
      </p:sp>
      <p:sp>
        <p:nvSpPr>
          <p:cNvPr name="TextBox 18" id="18"/>
          <p:cNvSpPr txBox="true"/>
          <p:nvPr/>
        </p:nvSpPr>
        <p:spPr>
          <a:xfrm rot="0">
            <a:off x="12853541" y="3087291"/>
            <a:ext cx="4183559" cy="527149"/>
          </a:xfrm>
          <a:prstGeom prst="rect">
            <a:avLst/>
          </a:prstGeom>
        </p:spPr>
        <p:txBody>
          <a:bodyPr anchor="t" rtlCol="false" tIns="0" lIns="0" bIns="0" rIns="0">
            <a:spAutoFit/>
          </a:bodyPr>
          <a:lstStyle/>
          <a:p>
            <a:pPr algn="l">
              <a:lnSpc>
                <a:spcPts val="3437"/>
              </a:lnSpc>
            </a:pPr>
            <a:r>
              <a:rPr lang="en-US" sz="2125">
                <a:solidFill>
                  <a:srgbClr val="FFFFFF"/>
                </a:solidFill>
                <a:latin typeface="PT Sans"/>
                <a:ea typeface="PT Sans"/>
                <a:cs typeface="PT Sans"/>
                <a:sym typeface="PT Sans"/>
              </a:rPr>
              <a:t>Excel File (Environmental Metrics)</a:t>
            </a:r>
          </a:p>
        </p:txBody>
      </p:sp>
      <p:grpSp>
        <p:nvGrpSpPr>
          <p:cNvPr name="Group 19" id="19"/>
          <p:cNvGrpSpPr/>
          <p:nvPr/>
        </p:nvGrpSpPr>
        <p:grpSpPr>
          <a:xfrm rot="0">
            <a:off x="7833123" y="3789461"/>
            <a:ext cx="9479756" cy="1232892"/>
            <a:chOff x="0" y="0"/>
            <a:chExt cx="12639675" cy="1643857"/>
          </a:xfrm>
        </p:grpSpPr>
        <p:sp>
          <p:nvSpPr>
            <p:cNvPr name="Freeform 20" id="20"/>
            <p:cNvSpPr/>
            <p:nvPr/>
          </p:nvSpPr>
          <p:spPr>
            <a:xfrm flipH="false" flipV="false" rot="0">
              <a:off x="0" y="0"/>
              <a:ext cx="12639675" cy="1643888"/>
            </a:xfrm>
            <a:custGeom>
              <a:avLst/>
              <a:gdLst/>
              <a:ahLst/>
              <a:cxnLst/>
              <a:rect r="r" b="b" t="t" l="l"/>
              <a:pathLst>
                <a:path h="1643888" w="12639675">
                  <a:moveTo>
                    <a:pt x="0" y="0"/>
                  </a:moveTo>
                  <a:lnTo>
                    <a:pt x="12639675" y="0"/>
                  </a:lnTo>
                  <a:lnTo>
                    <a:pt x="12639675" y="1643888"/>
                  </a:lnTo>
                  <a:lnTo>
                    <a:pt x="0" y="1643888"/>
                  </a:lnTo>
                  <a:close/>
                </a:path>
              </a:pathLst>
            </a:custGeom>
            <a:solidFill>
              <a:srgbClr val="FFFFFF">
                <a:alpha val="0"/>
              </a:srgbClr>
            </a:solidFill>
          </p:spPr>
        </p:sp>
      </p:grpSp>
      <p:sp>
        <p:nvSpPr>
          <p:cNvPr name="TextBox 21" id="21"/>
          <p:cNvSpPr txBox="true"/>
          <p:nvPr/>
        </p:nvSpPr>
        <p:spPr>
          <a:xfrm rot="0">
            <a:off x="8108900" y="3878759"/>
            <a:ext cx="4183559" cy="527149"/>
          </a:xfrm>
          <a:prstGeom prst="rect">
            <a:avLst/>
          </a:prstGeom>
        </p:spPr>
        <p:txBody>
          <a:bodyPr anchor="t" rtlCol="false" tIns="0" lIns="0" bIns="0" rIns="0">
            <a:spAutoFit/>
          </a:bodyPr>
          <a:lstStyle/>
          <a:p>
            <a:pPr algn="l">
              <a:lnSpc>
                <a:spcPts val="3437"/>
              </a:lnSpc>
            </a:pPr>
            <a:r>
              <a:rPr lang="en-US" sz="2125">
                <a:solidFill>
                  <a:srgbClr val="FFFFFF"/>
                </a:solidFill>
                <a:latin typeface="PT Sans"/>
                <a:ea typeface="PT Sans"/>
                <a:cs typeface="PT Sans"/>
                <a:sym typeface="PT Sans"/>
              </a:rPr>
              <a:t>Dataset 3</a:t>
            </a:r>
          </a:p>
        </p:txBody>
      </p:sp>
      <p:sp>
        <p:nvSpPr>
          <p:cNvPr name="TextBox 22" id="22"/>
          <p:cNvSpPr txBox="true"/>
          <p:nvPr/>
        </p:nvSpPr>
        <p:spPr>
          <a:xfrm rot="0">
            <a:off x="12853541" y="3878759"/>
            <a:ext cx="4183559" cy="968574"/>
          </a:xfrm>
          <a:prstGeom prst="rect">
            <a:avLst/>
          </a:prstGeom>
        </p:spPr>
        <p:txBody>
          <a:bodyPr anchor="t" rtlCol="false" tIns="0" lIns="0" bIns="0" rIns="0">
            <a:spAutoFit/>
          </a:bodyPr>
          <a:lstStyle/>
          <a:p>
            <a:pPr algn="l">
              <a:lnSpc>
                <a:spcPts val="3437"/>
              </a:lnSpc>
            </a:pPr>
            <a:r>
              <a:rPr lang="en-US" sz="2125">
                <a:solidFill>
                  <a:srgbClr val="FFFFFF"/>
                </a:solidFill>
                <a:latin typeface="PT Sans"/>
                <a:ea typeface="PT Sans"/>
                <a:cs typeface="PT Sans"/>
                <a:sym typeface="PT Sans"/>
              </a:rPr>
              <a:t>Google Sheets (Event &amp; Demographic Data)</a:t>
            </a:r>
          </a:p>
        </p:txBody>
      </p:sp>
      <p:sp>
        <p:nvSpPr>
          <p:cNvPr name="TextBox 23" id="23"/>
          <p:cNvSpPr txBox="true"/>
          <p:nvPr/>
        </p:nvSpPr>
        <p:spPr>
          <a:xfrm rot="0">
            <a:off x="7823598" y="5256460"/>
            <a:ext cx="9498806" cy="4058542"/>
          </a:xfrm>
          <a:prstGeom prst="rect">
            <a:avLst/>
          </a:prstGeom>
        </p:spPr>
        <p:txBody>
          <a:bodyPr anchor="t" rtlCol="false" tIns="0" lIns="0" bIns="0" rIns="0">
            <a:spAutoFit/>
          </a:bodyPr>
          <a:lstStyle/>
          <a:p>
            <a:pPr algn="l">
              <a:lnSpc>
                <a:spcPts val="3437"/>
              </a:lnSpc>
            </a:pPr>
            <a:r>
              <a:rPr lang="en-US" sz="2125">
                <a:solidFill>
                  <a:srgbClr val="FFFFFF"/>
                </a:solidFill>
                <a:latin typeface="PT Sans"/>
                <a:ea typeface="PT Sans"/>
                <a:cs typeface="PT Sans"/>
                <a:sym typeface="PT Sans"/>
              </a:rPr>
              <a:t>Our project leveraged three distinct datasets, each providing unique attributes critical for a comprehensive analysis. Dataset 1 focused on user activity, capturing essential details like dates, seasons, holidays, and general weather conditions. Dataset 2 provided granular environmental metrics, including temperature, humidity, and windspeed, offering insights into external factors. Lastly, Dataset 3 offered demographic insights into user types, distinguishing between casual and registered users, alongside total count information, which was vital for understanding user engagement and overall platform usage patterns.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sp>
        <p:nvSpPr>
          <p:cNvPr name="TextBox 6" id="6"/>
          <p:cNvSpPr txBox="true"/>
          <p:nvPr/>
        </p:nvSpPr>
        <p:spPr>
          <a:xfrm rot="0">
            <a:off x="1047155" y="1458963"/>
            <a:ext cx="8699599" cy="908596"/>
          </a:xfrm>
          <a:prstGeom prst="rect">
            <a:avLst/>
          </a:prstGeom>
        </p:spPr>
        <p:txBody>
          <a:bodyPr anchor="t" rtlCol="false" tIns="0" lIns="0" bIns="0" rIns="0">
            <a:spAutoFit/>
          </a:bodyPr>
          <a:lstStyle/>
          <a:p>
            <a:pPr algn="l">
              <a:lnSpc>
                <a:spcPts val="6875"/>
              </a:lnSpc>
            </a:pPr>
            <a:r>
              <a:rPr lang="en-US" sz="5500" b="true">
                <a:solidFill>
                  <a:srgbClr val="FFFFFF"/>
                </a:solidFill>
                <a:latin typeface="Nunito Bold"/>
                <a:ea typeface="Nunito Bold"/>
                <a:cs typeface="Nunito Bold"/>
                <a:sym typeface="Nunito Bold"/>
              </a:rPr>
              <a:t>Tools and Libraries Utilized</a:t>
            </a:r>
          </a:p>
        </p:txBody>
      </p:sp>
      <p:grpSp>
        <p:nvGrpSpPr>
          <p:cNvPr name="Group 7" id="7"/>
          <p:cNvGrpSpPr>
            <a:grpSpLocks noChangeAspect="true"/>
          </p:cNvGrpSpPr>
          <p:nvPr/>
        </p:nvGrpSpPr>
        <p:grpSpPr>
          <a:xfrm rot="0">
            <a:off x="1047155" y="2965996"/>
            <a:ext cx="748010" cy="748010"/>
            <a:chOff x="0" y="0"/>
            <a:chExt cx="997347" cy="997347"/>
          </a:xfrm>
        </p:grpSpPr>
        <p:sp>
          <p:nvSpPr>
            <p:cNvPr name="Freeform 8" id="8" descr="preencoded.png"/>
            <p:cNvSpPr/>
            <p:nvPr/>
          </p:nvSpPr>
          <p:spPr>
            <a:xfrm flipH="false" flipV="false" rot="0">
              <a:off x="0" y="0"/>
              <a:ext cx="997331" cy="997331"/>
            </a:xfrm>
            <a:custGeom>
              <a:avLst/>
              <a:gdLst/>
              <a:ahLst/>
              <a:cxnLst/>
              <a:rect r="r" b="b" t="t" l="l"/>
              <a:pathLst>
                <a:path h="997331" w="997331">
                  <a:moveTo>
                    <a:pt x="0" y="0"/>
                  </a:moveTo>
                  <a:lnTo>
                    <a:pt x="997331" y="0"/>
                  </a:lnTo>
                  <a:lnTo>
                    <a:pt x="997331" y="997331"/>
                  </a:lnTo>
                  <a:lnTo>
                    <a:pt x="0" y="997331"/>
                  </a:lnTo>
                  <a:lnTo>
                    <a:pt x="0" y="0"/>
                  </a:lnTo>
                  <a:close/>
                </a:path>
              </a:pathLst>
            </a:custGeom>
            <a:blipFill>
              <a:blip r:embed="rId4"/>
              <a:stretch>
                <a:fillRect l="0" t="0" r="-1" b="-1"/>
              </a:stretch>
            </a:blipFill>
          </p:spPr>
        </p:sp>
      </p:grpSp>
      <p:sp>
        <p:nvSpPr>
          <p:cNvPr name="TextBox 9" id="9"/>
          <p:cNvSpPr txBox="true"/>
          <p:nvPr/>
        </p:nvSpPr>
        <p:spPr>
          <a:xfrm rot="0">
            <a:off x="1047155" y="3994100"/>
            <a:ext cx="3520231" cy="458986"/>
          </a:xfrm>
          <a:prstGeom prst="rect">
            <a:avLst/>
          </a:prstGeom>
        </p:spPr>
        <p:txBody>
          <a:bodyPr anchor="t" rtlCol="false" tIns="0" lIns="0" bIns="0" rIns="0">
            <a:spAutoFit/>
          </a:bodyPr>
          <a:lstStyle/>
          <a:p>
            <a:pPr algn="l">
              <a:lnSpc>
                <a:spcPts val="3437"/>
              </a:lnSpc>
            </a:pPr>
            <a:r>
              <a:rPr lang="en-US" sz="2750" b="true">
                <a:solidFill>
                  <a:srgbClr val="FFFFFF"/>
                </a:solidFill>
                <a:latin typeface="Nunito Bold"/>
                <a:ea typeface="Nunito Bold"/>
                <a:cs typeface="Nunito Bold"/>
                <a:sym typeface="Nunito Bold"/>
              </a:rPr>
              <a:t>Pandas</a:t>
            </a:r>
          </a:p>
        </p:txBody>
      </p:sp>
      <p:sp>
        <p:nvSpPr>
          <p:cNvPr name="TextBox 10" id="10"/>
          <p:cNvSpPr txBox="true"/>
          <p:nvPr/>
        </p:nvSpPr>
        <p:spPr>
          <a:xfrm rot="0">
            <a:off x="1047155" y="4537322"/>
            <a:ext cx="5148560" cy="2010370"/>
          </a:xfrm>
          <a:prstGeom prst="rect">
            <a:avLst/>
          </a:prstGeom>
        </p:spPr>
        <p:txBody>
          <a:bodyPr anchor="t" rtlCol="false" tIns="0" lIns="0" bIns="0" rIns="0">
            <a:spAutoFit/>
          </a:bodyPr>
          <a:lstStyle/>
          <a:p>
            <a:pPr algn="l">
              <a:lnSpc>
                <a:spcPts val="3750"/>
              </a:lnSpc>
            </a:pPr>
            <a:r>
              <a:rPr lang="en-US" sz="2312">
                <a:solidFill>
                  <a:srgbClr val="FFFFFF"/>
                </a:solidFill>
                <a:latin typeface="PT Sans"/>
                <a:ea typeface="PT Sans"/>
                <a:cs typeface="PT Sans"/>
                <a:sym typeface="PT Sans"/>
              </a:rPr>
              <a:t>Essential for flexible and powerful data manipulation, enabling efficient filtering, merging, and transformation of large datasets.</a:t>
            </a:r>
          </a:p>
        </p:txBody>
      </p:sp>
      <p:grpSp>
        <p:nvGrpSpPr>
          <p:cNvPr name="Group 11" id="11"/>
          <p:cNvGrpSpPr>
            <a:grpSpLocks noChangeAspect="true"/>
          </p:cNvGrpSpPr>
          <p:nvPr/>
        </p:nvGrpSpPr>
        <p:grpSpPr>
          <a:xfrm rot="0">
            <a:off x="6569720" y="2965996"/>
            <a:ext cx="748010" cy="748010"/>
            <a:chOff x="0" y="0"/>
            <a:chExt cx="997347" cy="997347"/>
          </a:xfrm>
        </p:grpSpPr>
        <p:sp>
          <p:nvSpPr>
            <p:cNvPr name="Freeform 12" id="12" descr="preencoded.png"/>
            <p:cNvSpPr/>
            <p:nvPr/>
          </p:nvSpPr>
          <p:spPr>
            <a:xfrm flipH="false" flipV="false" rot="0">
              <a:off x="0" y="0"/>
              <a:ext cx="997331" cy="997331"/>
            </a:xfrm>
            <a:custGeom>
              <a:avLst/>
              <a:gdLst/>
              <a:ahLst/>
              <a:cxnLst/>
              <a:rect r="r" b="b" t="t" l="l"/>
              <a:pathLst>
                <a:path h="997331" w="997331">
                  <a:moveTo>
                    <a:pt x="0" y="0"/>
                  </a:moveTo>
                  <a:lnTo>
                    <a:pt x="997331" y="0"/>
                  </a:lnTo>
                  <a:lnTo>
                    <a:pt x="997331" y="997331"/>
                  </a:lnTo>
                  <a:lnTo>
                    <a:pt x="0" y="997331"/>
                  </a:lnTo>
                  <a:lnTo>
                    <a:pt x="0" y="0"/>
                  </a:lnTo>
                  <a:close/>
                </a:path>
              </a:pathLst>
            </a:custGeom>
            <a:blipFill>
              <a:blip r:embed="rId5"/>
              <a:stretch>
                <a:fillRect l="0" t="0" r="-1" b="-1"/>
              </a:stretch>
            </a:blipFill>
          </p:spPr>
        </p:sp>
      </p:grpSp>
      <p:sp>
        <p:nvSpPr>
          <p:cNvPr name="TextBox 13" id="13"/>
          <p:cNvSpPr txBox="true"/>
          <p:nvPr/>
        </p:nvSpPr>
        <p:spPr>
          <a:xfrm rot="0">
            <a:off x="6569720" y="3994100"/>
            <a:ext cx="3520231" cy="458986"/>
          </a:xfrm>
          <a:prstGeom prst="rect">
            <a:avLst/>
          </a:prstGeom>
        </p:spPr>
        <p:txBody>
          <a:bodyPr anchor="t" rtlCol="false" tIns="0" lIns="0" bIns="0" rIns="0">
            <a:spAutoFit/>
          </a:bodyPr>
          <a:lstStyle/>
          <a:p>
            <a:pPr algn="l">
              <a:lnSpc>
                <a:spcPts val="3437"/>
              </a:lnSpc>
            </a:pPr>
            <a:r>
              <a:rPr lang="en-US" sz="2750" b="true">
                <a:solidFill>
                  <a:srgbClr val="FFFFFF"/>
                </a:solidFill>
                <a:latin typeface="Nunito Bold"/>
                <a:ea typeface="Nunito Bold"/>
                <a:cs typeface="Nunito Bold"/>
                <a:sym typeface="Nunito Bold"/>
              </a:rPr>
              <a:t>NumPy</a:t>
            </a:r>
          </a:p>
        </p:txBody>
      </p:sp>
      <p:sp>
        <p:nvSpPr>
          <p:cNvPr name="TextBox 14" id="14"/>
          <p:cNvSpPr txBox="true"/>
          <p:nvPr/>
        </p:nvSpPr>
        <p:spPr>
          <a:xfrm rot="0">
            <a:off x="6569720" y="4537322"/>
            <a:ext cx="5148560" cy="2010370"/>
          </a:xfrm>
          <a:prstGeom prst="rect">
            <a:avLst/>
          </a:prstGeom>
        </p:spPr>
        <p:txBody>
          <a:bodyPr anchor="t" rtlCol="false" tIns="0" lIns="0" bIns="0" rIns="0">
            <a:spAutoFit/>
          </a:bodyPr>
          <a:lstStyle/>
          <a:p>
            <a:pPr algn="l">
              <a:lnSpc>
                <a:spcPts val="3750"/>
              </a:lnSpc>
            </a:pPr>
            <a:r>
              <a:rPr lang="en-US" sz="2312">
                <a:solidFill>
                  <a:srgbClr val="FFFFFF"/>
                </a:solidFill>
                <a:latin typeface="PT Sans"/>
                <a:ea typeface="PT Sans"/>
                <a:cs typeface="PT Sans"/>
                <a:sym typeface="PT Sans"/>
              </a:rPr>
              <a:t>Crucial for high-performance numerical operations and array computing, forming the backbone for complex mathematical calculations.</a:t>
            </a:r>
          </a:p>
        </p:txBody>
      </p:sp>
      <p:grpSp>
        <p:nvGrpSpPr>
          <p:cNvPr name="Group 15" id="15"/>
          <p:cNvGrpSpPr>
            <a:grpSpLocks noChangeAspect="true"/>
          </p:cNvGrpSpPr>
          <p:nvPr/>
        </p:nvGrpSpPr>
        <p:grpSpPr>
          <a:xfrm rot="0">
            <a:off x="12092285" y="2965996"/>
            <a:ext cx="748010" cy="748010"/>
            <a:chOff x="0" y="0"/>
            <a:chExt cx="997347" cy="997347"/>
          </a:xfrm>
        </p:grpSpPr>
        <p:sp>
          <p:nvSpPr>
            <p:cNvPr name="Freeform 16" id="16" descr="preencoded.png"/>
            <p:cNvSpPr/>
            <p:nvPr/>
          </p:nvSpPr>
          <p:spPr>
            <a:xfrm flipH="false" flipV="false" rot="0">
              <a:off x="0" y="0"/>
              <a:ext cx="997331" cy="997331"/>
            </a:xfrm>
            <a:custGeom>
              <a:avLst/>
              <a:gdLst/>
              <a:ahLst/>
              <a:cxnLst/>
              <a:rect r="r" b="b" t="t" l="l"/>
              <a:pathLst>
                <a:path h="997331" w="997331">
                  <a:moveTo>
                    <a:pt x="0" y="0"/>
                  </a:moveTo>
                  <a:lnTo>
                    <a:pt x="997331" y="0"/>
                  </a:lnTo>
                  <a:lnTo>
                    <a:pt x="997331" y="997331"/>
                  </a:lnTo>
                  <a:lnTo>
                    <a:pt x="0" y="997331"/>
                  </a:lnTo>
                  <a:lnTo>
                    <a:pt x="0" y="0"/>
                  </a:lnTo>
                  <a:close/>
                </a:path>
              </a:pathLst>
            </a:custGeom>
            <a:blipFill>
              <a:blip r:embed="rId6"/>
              <a:stretch>
                <a:fillRect l="0" t="0" r="-1" b="-1"/>
              </a:stretch>
            </a:blipFill>
          </p:spPr>
        </p:sp>
      </p:grpSp>
      <p:sp>
        <p:nvSpPr>
          <p:cNvPr name="TextBox 17" id="17"/>
          <p:cNvSpPr txBox="true"/>
          <p:nvPr/>
        </p:nvSpPr>
        <p:spPr>
          <a:xfrm rot="0">
            <a:off x="12092285" y="3994100"/>
            <a:ext cx="3520231" cy="458986"/>
          </a:xfrm>
          <a:prstGeom prst="rect">
            <a:avLst/>
          </a:prstGeom>
        </p:spPr>
        <p:txBody>
          <a:bodyPr anchor="t" rtlCol="false" tIns="0" lIns="0" bIns="0" rIns="0">
            <a:spAutoFit/>
          </a:bodyPr>
          <a:lstStyle/>
          <a:p>
            <a:pPr algn="l">
              <a:lnSpc>
                <a:spcPts val="3437"/>
              </a:lnSpc>
            </a:pPr>
            <a:r>
              <a:rPr lang="en-US" sz="2750" b="true">
                <a:solidFill>
                  <a:srgbClr val="FFFFFF"/>
                </a:solidFill>
                <a:latin typeface="Nunito Bold"/>
                <a:ea typeface="Nunito Bold"/>
                <a:cs typeface="Nunito Bold"/>
                <a:sym typeface="Nunito Bold"/>
              </a:rPr>
              <a:t>Matplotlib/Seaborn</a:t>
            </a:r>
          </a:p>
        </p:txBody>
      </p:sp>
      <p:sp>
        <p:nvSpPr>
          <p:cNvPr name="TextBox 18" id="18"/>
          <p:cNvSpPr txBox="true"/>
          <p:nvPr/>
        </p:nvSpPr>
        <p:spPr>
          <a:xfrm rot="0">
            <a:off x="12092285" y="4537322"/>
            <a:ext cx="5148560" cy="2010370"/>
          </a:xfrm>
          <a:prstGeom prst="rect">
            <a:avLst/>
          </a:prstGeom>
        </p:spPr>
        <p:txBody>
          <a:bodyPr anchor="t" rtlCol="false" tIns="0" lIns="0" bIns="0" rIns="0">
            <a:spAutoFit/>
          </a:bodyPr>
          <a:lstStyle/>
          <a:p>
            <a:pPr algn="l">
              <a:lnSpc>
                <a:spcPts val="3750"/>
              </a:lnSpc>
            </a:pPr>
            <a:r>
              <a:rPr lang="en-US" sz="2312">
                <a:solidFill>
                  <a:srgbClr val="FFFFFF"/>
                </a:solidFill>
                <a:latin typeface="PT Sans"/>
                <a:ea typeface="PT Sans"/>
                <a:cs typeface="PT Sans"/>
                <a:sym typeface="PT Sans"/>
              </a:rPr>
              <a:t>Employed for generating insightful and visually appealing data visualizations, aiding in exploratory data analysis and trend identification.</a:t>
            </a:r>
          </a:p>
        </p:txBody>
      </p:sp>
      <p:sp>
        <p:nvSpPr>
          <p:cNvPr name="TextBox 19" id="19"/>
          <p:cNvSpPr txBox="true"/>
          <p:nvPr/>
        </p:nvSpPr>
        <p:spPr>
          <a:xfrm rot="0">
            <a:off x="1047155" y="6788944"/>
            <a:ext cx="16193690" cy="2010370"/>
          </a:xfrm>
          <a:prstGeom prst="rect">
            <a:avLst/>
          </a:prstGeom>
        </p:spPr>
        <p:txBody>
          <a:bodyPr anchor="t" rtlCol="false" tIns="0" lIns="0" bIns="0" rIns="0">
            <a:spAutoFit/>
          </a:bodyPr>
          <a:lstStyle/>
          <a:p>
            <a:pPr algn="l">
              <a:lnSpc>
                <a:spcPts val="3750"/>
              </a:lnSpc>
            </a:pPr>
            <a:r>
              <a:rPr lang="en-US" sz="2312">
                <a:solidFill>
                  <a:srgbClr val="FFFFFF"/>
                </a:solidFill>
                <a:latin typeface="PT Sans"/>
                <a:ea typeface="PT Sans"/>
                <a:cs typeface="PT Sans"/>
                <a:sym typeface="PT Sans"/>
              </a:rPr>
              <a:t>The entire development process was conducted within a Jupyter Notebook environment, providing an interactive platform for code execution and analysis. All project code and documentation are meticulously hosted on our GitHub Repository, ensuring version control, collaborative development, and transparency. This robust setup facilitated efficient data wrangling and streamlined the analytical workflow, allowing for rigorous testing and iterative refinement of our data processing techniques.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sp>
        <p:nvSpPr>
          <p:cNvPr name="TextBox 6" id="6"/>
          <p:cNvSpPr txBox="true"/>
          <p:nvPr/>
        </p:nvSpPr>
        <p:spPr>
          <a:xfrm rot="0">
            <a:off x="726579" y="551855"/>
            <a:ext cx="5981849" cy="629691"/>
          </a:xfrm>
          <a:prstGeom prst="rect">
            <a:avLst/>
          </a:prstGeom>
        </p:spPr>
        <p:txBody>
          <a:bodyPr anchor="t" rtlCol="false" tIns="0" lIns="0" bIns="0" rIns="0">
            <a:spAutoFit/>
          </a:bodyPr>
          <a:lstStyle/>
          <a:p>
            <a:pPr algn="l">
              <a:lnSpc>
                <a:spcPts val="4750"/>
              </a:lnSpc>
            </a:pPr>
            <a:r>
              <a:rPr lang="en-US" sz="3812" b="true">
                <a:solidFill>
                  <a:srgbClr val="FFFFFF"/>
                </a:solidFill>
                <a:latin typeface="Nunito Bold"/>
                <a:ea typeface="Nunito Bold"/>
                <a:cs typeface="Nunito Bold"/>
                <a:sym typeface="Nunito Bold"/>
              </a:rPr>
              <a:t>Task 1: Week 1 Operations</a:t>
            </a:r>
          </a:p>
        </p:txBody>
      </p:sp>
      <p:grpSp>
        <p:nvGrpSpPr>
          <p:cNvPr name="Group 7" id="7"/>
          <p:cNvGrpSpPr>
            <a:grpSpLocks noChangeAspect="true"/>
          </p:cNvGrpSpPr>
          <p:nvPr/>
        </p:nvGrpSpPr>
        <p:grpSpPr>
          <a:xfrm rot="0">
            <a:off x="726579" y="1596777"/>
            <a:ext cx="1038076" cy="1245691"/>
            <a:chOff x="0" y="0"/>
            <a:chExt cx="1384102" cy="1660922"/>
          </a:xfrm>
        </p:grpSpPr>
        <p:sp>
          <p:nvSpPr>
            <p:cNvPr name="Freeform 8" id="8" descr="preencoded.png"/>
            <p:cNvSpPr/>
            <p:nvPr/>
          </p:nvSpPr>
          <p:spPr>
            <a:xfrm flipH="false" flipV="false" rot="0">
              <a:off x="0" y="0"/>
              <a:ext cx="1384046" cy="1660906"/>
            </a:xfrm>
            <a:custGeom>
              <a:avLst/>
              <a:gdLst/>
              <a:ahLst/>
              <a:cxnLst/>
              <a:rect r="r" b="b" t="t" l="l"/>
              <a:pathLst>
                <a:path h="1660906" w="1384046">
                  <a:moveTo>
                    <a:pt x="0" y="0"/>
                  </a:moveTo>
                  <a:lnTo>
                    <a:pt x="1384046" y="0"/>
                  </a:lnTo>
                  <a:lnTo>
                    <a:pt x="1384046" y="1660906"/>
                  </a:lnTo>
                  <a:lnTo>
                    <a:pt x="0" y="1660906"/>
                  </a:lnTo>
                  <a:lnTo>
                    <a:pt x="0" y="0"/>
                  </a:lnTo>
                  <a:close/>
                </a:path>
              </a:pathLst>
            </a:custGeom>
            <a:blipFill>
              <a:blip r:embed="rId4"/>
              <a:stretch>
                <a:fillRect l="0" t="-76" r="-4" b="-77"/>
              </a:stretch>
            </a:blipFill>
          </p:spPr>
        </p:sp>
      </p:grpSp>
      <p:sp>
        <p:nvSpPr>
          <p:cNvPr name="TextBox 9" id="9"/>
          <p:cNvSpPr txBox="true"/>
          <p:nvPr/>
        </p:nvSpPr>
        <p:spPr>
          <a:xfrm rot="0">
            <a:off x="2076004" y="1785342"/>
            <a:ext cx="2442567" cy="324296"/>
          </a:xfrm>
          <a:prstGeom prst="rect">
            <a:avLst/>
          </a:prstGeom>
        </p:spPr>
        <p:txBody>
          <a:bodyPr anchor="t" rtlCol="false" tIns="0" lIns="0" bIns="0" rIns="0">
            <a:spAutoFit/>
          </a:bodyPr>
          <a:lstStyle/>
          <a:p>
            <a:pPr algn="l">
              <a:lnSpc>
                <a:spcPts val="2375"/>
              </a:lnSpc>
            </a:pPr>
            <a:r>
              <a:rPr lang="en-US" sz="1874" b="true">
                <a:solidFill>
                  <a:srgbClr val="FFFFFF"/>
                </a:solidFill>
                <a:latin typeface="Nunito Bold"/>
                <a:ea typeface="Nunito Bold"/>
                <a:cs typeface="Nunito Bold"/>
                <a:sym typeface="Nunito Bold"/>
              </a:rPr>
              <a:t>Dataset Merging</a:t>
            </a:r>
          </a:p>
        </p:txBody>
      </p:sp>
      <p:sp>
        <p:nvSpPr>
          <p:cNvPr name="TextBox 10" id="10"/>
          <p:cNvSpPr txBox="true"/>
          <p:nvPr/>
        </p:nvSpPr>
        <p:spPr>
          <a:xfrm rot="0">
            <a:off x="2076004" y="2177057"/>
            <a:ext cx="15485417" cy="389334"/>
          </a:xfrm>
          <a:prstGeom prst="rect">
            <a:avLst/>
          </a:prstGeom>
        </p:spPr>
        <p:txBody>
          <a:bodyPr anchor="t" rtlCol="false" tIns="0" lIns="0" bIns="0" rIns="0">
            <a:spAutoFit/>
          </a:bodyPr>
          <a:lstStyle/>
          <a:p>
            <a:pPr algn="l">
              <a:lnSpc>
                <a:spcPts val="2562"/>
              </a:lnSpc>
            </a:pPr>
            <a:r>
              <a:rPr lang="en-US" sz="1625">
                <a:solidFill>
                  <a:srgbClr val="FFFFFF"/>
                </a:solidFill>
                <a:latin typeface="PT Sans"/>
                <a:ea typeface="PT Sans"/>
                <a:cs typeface="PT Sans"/>
                <a:sym typeface="PT Sans"/>
              </a:rPr>
              <a:t>Combined Dataset 1 (Google Sheets) and Dataset 2 (Excel File) into a unified dataframe.</a:t>
            </a:r>
          </a:p>
        </p:txBody>
      </p:sp>
      <p:grpSp>
        <p:nvGrpSpPr>
          <p:cNvPr name="Group 11" id="11"/>
          <p:cNvGrpSpPr>
            <a:grpSpLocks noChangeAspect="true"/>
          </p:cNvGrpSpPr>
          <p:nvPr/>
        </p:nvGrpSpPr>
        <p:grpSpPr>
          <a:xfrm rot="0">
            <a:off x="726579" y="2842469"/>
            <a:ext cx="1038076" cy="1245691"/>
            <a:chOff x="0" y="0"/>
            <a:chExt cx="1384102" cy="1660922"/>
          </a:xfrm>
        </p:grpSpPr>
        <p:sp>
          <p:nvSpPr>
            <p:cNvPr name="Freeform 12" id="12" descr="preencoded.png"/>
            <p:cNvSpPr/>
            <p:nvPr/>
          </p:nvSpPr>
          <p:spPr>
            <a:xfrm flipH="false" flipV="false" rot="0">
              <a:off x="0" y="0"/>
              <a:ext cx="1384046" cy="1660906"/>
            </a:xfrm>
            <a:custGeom>
              <a:avLst/>
              <a:gdLst/>
              <a:ahLst/>
              <a:cxnLst/>
              <a:rect r="r" b="b" t="t" l="l"/>
              <a:pathLst>
                <a:path h="1660906" w="1384046">
                  <a:moveTo>
                    <a:pt x="0" y="0"/>
                  </a:moveTo>
                  <a:lnTo>
                    <a:pt x="1384046" y="0"/>
                  </a:lnTo>
                  <a:lnTo>
                    <a:pt x="1384046" y="1660906"/>
                  </a:lnTo>
                  <a:lnTo>
                    <a:pt x="0" y="1660906"/>
                  </a:lnTo>
                  <a:lnTo>
                    <a:pt x="0" y="0"/>
                  </a:lnTo>
                  <a:close/>
                </a:path>
              </a:pathLst>
            </a:custGeom>
            <a:blipFill>
              <a:blip r:embed="rId5"/>
              <a:stretch>
                <a:fillRect l="0" t="-76" r="-4" b="-77"/>
              </a:stretch>
            </a:blipFill>
          </p:spPr>
        </p:sp>
      </p:grpSp>
      <p:sp>
        <p:nvSpPr>
          <p:cNvPr name="TextBox 13" id="13"/>
          <p:cNvSpPr txBox="true"/>
          <p:nvPr/>
        </p:nvSpPr>
        <p:spPr>
          <a:xfrm rot="0">
            <a:off x="2076004" y="3031034"/>
            <a:ext cx="2442567" cy="324296"/>
          </a:xfrm>
          <a:prstGeom prst="rect">
            <a:avLst/>
          </a:prstGeom>
        </p:spPr>
        <p:txBody>
          <a:bodyPr anchor="t" rtlCol="false" tIns="0" lIns="0" bIns="0" rIns="0">
            <a:spAutoFit/>
          </a:bodyPr>
          <a:lstStyle/>
          <a:p>
            <a:pPr algn="l">
              <a:lnSpc>
                <a:spcPts val="2375"/>
              </a:lnSpc>
            </a:pPr>
            <a:r>
              <a:rPr lang="en-US" sz="1874" b="true">
                <a:solidFill>
                  <a:srgbClr val="FFFFFF"/>
                </a:solidFill>
                <a:latin typeface="Nunito Bold"/>
                <a:ea typeface="Nunito Bold"/>
                <a:cs typeface="Nunito Bold"/>
                <a:sym typeface="Nunito Bold"/>
              </a:rPr>
              <a:t>Column Refinement</a:t>
            </a:r>
          </a:p>
        </p:txBody>
      </p:sp>
      <p:sp>
        <p:nvSpPr>
          <p:cNvPr name="TextBox 14" id="14"/>
          <p:cNvSpPr txBox="true"/>
          <p:nvPr/>
        </p:nvSpPr>
        <p:spPr>
          <a:xfrm rot="0">
            <a:off x="2076004" y="3422749"/>
            <a:ext cx="15485417" cy="389334"/>
          </a:xfrm>
          <a:prstGeom prst="rect">
            <a:avLst/>
          </a:prstGeom>
        </p:spPr>
        <p:txBody>
          <a:bodyPr anchor="t" rtlCol="false" tIns="0" lIns="0" bIns="0" rIns="0">
            <a:spAutoFit/>
          </a:bodyPr>
          <a:lstStyle/>
          <a:p>
            <a:pPr algn="l">
              <a:lnSpc>
                <a:spcPts val="2562"/>
              </a:lnSpc>
            </a:pPr>
            <a:r>
              <a:rPr lang="en-US" sz="1625">
                <a:solidFill>
                  <a:srgbClr val="FFFFFF"/>
                </a:solidFill>
                <a:latin typeface="PT Sans"/>
                <a:ea typeface="PT Sans"/>
                <a:cs typeface="PT Sans"/>
                <a:sym typeface="PT Sans"/>
              </a:rPr>
              <a:t>Systematically removed irrelevant or redundant columns to streamline data and reduce noise.</a:t>
            </a:r>
          </a:p>
        </p:txBody>
      </p:sp>
      <p:grpSp>
        <p:nvGrpSpPr>
          <p:cNvPr name="Group 15" id="15"/>
          <p:cNvGrpSpPr>
            <a:grpSpLocks noChangeAspect="true"/>
          </p:cNvGrpSpPr>
          <p:nvPr/>
        </p:nvGrpSpPr>
        <p:grpSpPr>
          <a:xfrm rot="0">
            <a:off x="726579" y="4088160"/>
            <a:ext cx="1038076" cy="1245691"/>
            <a:chOff x="0" y="0"/>
            <a:chExt cx="1384102" cy="1660922"/>
          </a:xfrm>
        </p:grpSpPr>
        <p:sp>
          <p:nvSpPr>
            <p:cNvPr name="Freeform 16" id="16" descr="preencoded.png"/>
            <p:cNvSpPr/>
            <p:nvPr/>
          </p:nvSpPr>
          <p:spPr>
            <a:xfrm flipH="false" flipV="false" rot="0">
              <a:off x="0" y="0"/>
              <a:ext cx="1384046" cy="1660906"/>
            </a:xfrm>
            <a:custGeom>
              <a:avLst/>
              <a:gdLst/>
              <a:ahLst/>
              <a:cxnLst/>
              <a:rect r="r" b="b" t="t" l="l"/>
              <a:pathLst>
                <a:path h="1660906" w="1384046">
                  <a:moveTo>
                    <a:pt x="0" y="0"/>
                  </a:moveTo>
                  <a:lnTo>
                    <a:pt x="1384046" y="0"/>
                  </a:lnTo>
                  <a:lnTo>
                    <a:pt x="1384046" y="1660906"/>
                  </a:lnTo>
                  <a:lnTo>
                    <a:pt x="0" y="1660906"/>
                  </a:lnTo>
                  <a:lnTo>
                    <a:pt x="0" y="0"/>
                  </a:lnTo>
                  <a:close/>
                </a:path>
              </a:pathLst>
            </a:custGeom>
            <a:blipFill>
              <a:blip r:embed="rId6"/>
              <a:stretch>
                <a:fillRect l="0" t="-76" r="-4" b="-77"/>
              </a:stretch>
            </a:blipFill>
          </p:spPr>
        </p:sp>
      </p:grpSp>
      <p:sp>
        <p:nvSpPr>
          <p:cNvPr name="TextBox 17" id="17"/>
          <p:cNvSpPr txBox="true"/>
          <p:nvPr/>
        </p:nvSpPr>
        <p:spPr>
          <a:xfrm rot="0">
            <a:off x="2076004" y="4276725"/>
            <a:ext cx="2442567" cy="324296"/>
          </a:xfrm>
          <a:prstGeom prst="rect">
            <a:avLst/>
          </a:prstGeom>
        </p:spPr>
        <p:txBody>
          <a:bodyPr anchor="t" rtlCol="false" tIns="0" lIns="0" bIns="0" rIns="0">
            <a:spAutoFit/>
          </a:bodyPr>
          <a:lstStyle/>
          <a:p>
            <a:pPr algn="l">
              <a:lnSpc>
                <a:spcPts val="2375"/>
              </a:lnSpc>
            </a:pPr>
            <a:r>
              <a:rPr lang="en-US" sz="1874" b="true">
                <a:solidFill>
                  <a:srgbClr val="FFFFFF"/>
                </a:solidFill>
                <a:latin typeface="Nunito Bold"/>
                <a:ea typeface="Nunito Bold"/>
                <a:cs typeface="Nunito Bold"/>
                <a:sym typeface="Nunito Bold"/>
              </a:rPr>
              <a:t>Data Inspection</a:t>
            </a:r>
          </a:p>
        </p:txBody>
      </p:sp>
      <p:sp>
        <p:nvSpPr>
          <p:cNvPr name="TextBox 18" id="18"/>
          <p:cNvSpPr txBox="true"/>
          <p:nvPr/>
        </p:nvSpPr>
        <p:spPr>
          <a:xfrm rot="0">
            <a:off x="2076004" y="4668441"/>
            <a:ext cx="15485417" cy="389334"/>
          </a:xfrm>
          <a:prstGeom prst="rect">
            <a:avLst/>
          </a:prstGeom>
        </p:spPr>
        <p:txBody>
          <a:bodyPr anchor="t" rtlCol="false" tIns="0" lIns="0" bIns="0" rIns="0">
            <a:spAutoFit/>
          </a:bodyPr>
          <a:lstStyle/>
          <a:p>
            <a:pPr algn="l">
              <a:lnSpc>
                <a:spcPts val="2562"/>
              </a:lnSpc>
            </a:pPr>
            <a:r>
              <a:rPr lang="en-US" sz="1625">
                <a:solidFill>
                  <a:srgbClr val="FFFFFF"/>
                </a:solidFill>
                <a:latin typeface="PT Sans"/>
                <a:ea typeface="PT Sans"/>
                <a:cs typeface="PT Sans"/>
                <a:sym typeface="PT Sans"/>
              </a:rPr>
              <a:t>Identified unique values, verified data types, and confirmed dataset dimensions to ensure structural integrity.</a:t>
            </a:r>
          </a:p>
        </p:txBody>
      </p:sp>
      <p:grpSp>
        <p:nvGrpSpPr>
          <p:cNvPr name="Group 19" id="19"/>
          <p:cNvGrpSpPr>
            <a:grpSpLocks noChangeAspect="true"/>
          </p:cNvGrpSpPr>
          <p:nvPr/>
        </p:nvGrpSpPr>
        <p:grpSpPr>
          <a:xfrm rot="0">
            <a:off x="726579" y="5333851"/>
            <a:ext cx="1038076" cy="1245691"/>
            <a:chOff x="0" y="0"/>
            <a:chExt cx="1384102" cy="1660922"/>
          </a:xfrm>
        </p:grpSpPr>
        <p:sp>
          <p:nvSpPr>
            <p:cNvPr name="Freeform 20" id="20" descr="preencoded.png"/>
            <p:cNvSpPr/>
            <p:nvPr/>
          </p:nvSpPr>
          <p:spPr>
            <a:xfrm flipH="false" flipV="false" rot="0">
              <a:off x="0" y="0"/>
              <a:ext cx="1384046" cy="1660906"/>
            </a:xfrm>
            <a:custGeom>
              <a:avLst/>
              <a:gdLst/>
              <a:ahLst/>
              <a:cxnLst/>
              <a:rect r="r" b="b" t="t" l="l"/>
              <a:pathLst>
                <a:path h="1660906" w="1384046">
                  <a:moveTo>
                    <a:pt x="0" y="0"/>
                  </a:moveTo>
                  <a:lnTo>
                    <a:pt x="1384046" y="0"/>
                  </a:lnTo>
                  <a:lnTo>
                    <a:pt x="1384046" y="1660906"/>
                  </a:lnTo>
                  <a:lnTo>
                    <a:pt x="0" y="1660906"/>
                  </a:lnTo>
                  <a:lnTo>
                    <a:pt x="0" y="0"/>
                  </a:lnTo>
                  <a:close/>
                </a:path>
              </a:pathLst>
            </a:custGeom>
            <a:blipFill>
              <a:blip r:embed="rId7"/>
              <a:stretch>
                <a:fillRect l="0" t="-76" r="-4" b="-77"/>
              </a:stretch>
            </a:blipFill>
          </p:spPr>
        </p:sp>
      </p:grpSp>
      <p:sp>
        <p:nvSpPr>
          <p:cNvPr name="TextBox 21" id="21"/>
          <p:cNvSpPr txBox="true"/>
          <p:nvPr/>
        </p:nvSpPr>
        <p:spPr>
          <a:xfrm rot="0">
            <a:off x="2076004" y="5522416"/>
            <a:ext cx="2754660" cy="324296"/>
          </a:xfrm>
          <a:prstGeom prst="rect">
            <a:avLst/>
          </a:prstGeom>
        </p:spPr>
        <p:txBody>
          <a:bodyPr anchor="t" rtlCol="false" tIns="0" lIns="0" bIns="0" rIns="0">
            <a:spAutoFit/>
          </a:bodyPr>
          <a:lstStyle/>
          <a:p>
            <a:pPr algn="l">
              <a:lnSpc>
                <a:spcPts val="2375"/>
              </a:lnSpc>
            </a:pPr>
            <a:r>
              <a:rPr lang="en-US" sz="1874" b="true">
                <a:solidFill>
                  <a:srgbClr val="FFFFFF"/>
                </a:solidFill>
                <a:latin typeface="Nunito Bold"/>
                <a:ea typeface="Nunito Bold"/>
                <a:cs typeface="Nunito Bold"/>
                <a:sym typeface="Nunito Bold"/>
              </a:rPr>
              <a:t>Missing Value Treatment</a:t>
            </a:r>
          </a:p>
        </p:txBody>
      </p:sp>
      <p:sp>
        <p:nvSpPr>
          <p:cNvPr name="TextBox 22" id="22"/>
          <p:cNvSpPr txBox="true"/>
          <p:nvPr/>
        </p:nvSpPr>
        <p:spPr>
          <a:xfrm rot="0">
            <a:off x="2076004" y="6093693"/>
            <a:ext cx="15485417" cy="389334"/>
          </a:xfrm>
          <a:prstGeom prst="rect">
            <a:avLst/>
          </a:prstGeom>
        </p:spPr>
        <p:txBody>
          <a:bodyPr anchor="t" rtlCol="false" tIns="0" lIns="0" bIns="0" rIns="0">
            <a:spAutoFit/>
          </a:bodyPr>
          <a:lstStyle/>
          <a:p>
            <a:pPr algn="l">
              <a:lnSpc>
                <a:spcPts val="2562"/>
              </a:lnSpc>
            </a:pPr>
            <a:r>
              <a:rPr lang="en-US" sz="1625">
                <a:solidFill>
                  <a:srgbClr val="FFFFFF"/>
                </a:solidFill>
                <a:latin typeface="PT Sans"/>
                <a:ea typeface="PT Sans"/>
                <a:cs typeface="PT Sans"/>
                <a:sym typeface="PT Sans"/>
              </a:rPr>
              <a:t>Applied appropriate strategies to handle missing values, such as imputation or deletion, to maintain data quality.</a:t>
            </a:r>
          </a:p>
        </p:txBody>
      </p:sp>
      <p:grpSp>
        <p:nvGrpSpPr>
          <p:cNvPr name="Group 23" id="23"/>
          <p:cNvGrpSpPr>
            <a:grpSpLocks noChangeAspect="true"/>
          </p:cNvGrpSpPr>
          <p:nvPr/>
        </p:nvGrpSpPr>
        <p:grpSpPr>
          <a:xfrm rot="0">
            <a:off x="726579" y="6579542"/>
            <a:ext cx="1038076" cy="1245691"/>
            <a:chOff x="0" y="0"/>
            <a:chExt cx="1384102" cy="1660922"/>
          </a:xfrm>
        </p:grpSpPr>
        <p:sp>
          <p:nvSpPr>
            <p:cNvPr name="Freeform 24" id="24" descr="preencoded.png"/>
            <p:cNvSpPr/>
            <p:nvPr/>
          </p:nvSpPr>
          <p:spPr>
            <a:xfrm flipH="false" flipV="false" rot="0">
              <a:off x="0" y="0"/>
              <a:ext cx="1384046" cy="1660906"/>
            </a:xfrm>
            <a:custGeom>
              <a:avLst/>
              <a:gdLst/>
              <a:ahLst/>
              <a:cxnLst/>
              <a:rect r="r" b="b" t="t" l="l"/>
              <a:pathLst>
                <a:path h="1660906" w="1384046">
                  <a:moveTo>
                    <a:pt x="0" y="0"/>
                  </a:moveTo>
                  <a:lnTo>
                    <a:pt x="1384046" y="0"/>
                  </a:lnTo>
                  <a:lnTo>
                    <a:pt x="1384046" y="1660906"/>
                  </a:lnTo>
                  <a:lnTo>
                    <a:pt x="0" y="1660906"/>
                  </a:lnTo>
                  <a:lnTo>
                    <a:pt x="0" y="0"/>
                  </a:lnTo>
                  <a:close/>
                </a:path>
              </a:pathLst>
            </a:custGeom>
            <a:blipFill>
              <a:blip r:embed="rId8"/>
              <a:stretch>
                <a:fillRect l="0" t="-76" r="-4" b="-77"/>
              </a:stretch>
            </a:blipFill>
          </p:spPr>
        </p:sp>
      </p:grpSp>
      <p:sp>
        <p:nvSpPr>
          <p:cNvPr name="TextBox 25" id="25"/>
          <p:cNvSpPr txBox="true"/>
          <p:nvPr/>
        </p:nvSpPr>
        <p:spPr>
          <a:xfrm rot="0">
            <a:off x="2076004" y="6768108"/>
            <a:ext cx="2945160" cy="324296"/>
          </a:xfrm>
          <a:prstGeom prst="rect">
            <a:avLst/>
          </a:prstGeom>
        </p:spPr>
        <p:txBody>
          <a:bodyPr anchor="t" rtlCol="false" tIns="0" lIns="0" bIns="0" rIns="0">
            <a:spAutoFit/>
          </a:bodyPr>
          <a:lstStyle/>
          <a:p>
            <a:pPr algn="l">
              <a:lnSpc>
                <a:spcPts val="2375"/>
              </a:lnSpc>
            </a:pPr>
            <a:r>
              <a:rPr lang="en-US" sz="1874" b="true">
                <a:solidFill>
                  <a:srgbClr val="FFFFFF"/>
                </a:solidFill>
                <a:latin typeface="Nunito Bold"/>
                <a:ea typeface="Nunito Bold"/>
                <a:cs typeface="Nunito Bold"/>
                <a:sym typeface="Nunito Bold"/>
              </a:rPr>
              <a:t>Central Tendency Analysis</a:t>
            </a:r>
          </a:p>
        </p:txBody>
      </p:sp>
      <p:sp>
        <p:nvSpPr>
          <p:cNvPr name="TextBox 26" id="26"/>
          <p:cNvSpPr txBox="true"/>
          <p:nvPr/>
        </p:nvSpPr>
        <p:spPr>
          <a:xfrm rot="0">
            <a:off x="2076004" y="7268906"/>
            <a:ext cx="15485417" cy="303212"/>
          </a:xfrm>
          <a:prstGeom prst="rect">
            <a:avLst/>
          </a:prstGeom>
        </p:spPr>
        <p:txBody>
          <a:bodyPr anchor="t" rtlCol="false" tIns="0" lIns="0" bIns="0" rIns="0">
            <a:spAutoFit/>
          </a:bodyPr>
          <a:lstStyle/>
          <a:p>
            <a:pPr algn="l">
              <a:lnSpc>
                <a:spcPts val="2562"/>
              </a:lnSpc>
            </a:pPr>
            <a:r>
              <a:rPr lang="en-US" sz="1625">
                <a:solidFill>
                  <a:srgbClr val="FFFFFF"/>
                </a:solidFill>
                <a:latin typeface="PT Sans"/>
                <a:ea typeface="PT Sans"/>
                <a:cs typeface="PT Sans"/>
                <a:sym typeface="PT Sans"/>
              </a:rPr>
              <a:t>Calculated mean, median, and mode for key numerical features to understand data distribution and typical values.</a:t>
            </a:r>
          </a:p>
        </p:txBody>
      </p:sp>
      <p:sp>
        <p:nvSpPr>
          <p:cNvPr name="TextBox 27" id="27"/>
          <p:cNvSpPr txBox="true"/>
          <p:nvPr/>
        </p:nvSpPr>
        <p:spPr>
          <a:xfrm rot="0">
            <a:off x="726579" y="8001595"/>
            <a:ext cx="16834842" cy="1718071"/>
          </a:xfrm>
          <a:prstGeom prst="rect">
            <a:avLst/>
          </a:prstGeom>
        </p:spPr>
        <p:txBody>
          <a:bodyPr anchor="t" rtlCol="false" tIns="0" lIns="0" bIns="0" rIns="0">
            <a:spAutoFit/>
          </a:bodyPr>
          <a:lstStyle/>
          <a:p>
            <a:pPr algn="l">
              <a:lnSpc>
                <a:spcPts val="2562"/>
              </a:lnSpc>
            </a:pPr>
            <a:r>
              <a:rPr lang="en-US" sz="1625">
                <a:solidFill>
                  <a:srgbClr val="FFFFFF"/>
                </a:solidFill>
                <a:latin typeface="PT Sans"/>
                <a:ea typeface="PT Sans"/>
                <a:cs typeface="PT Sans"/>
                <a:sym typeface="PT Sans"/>
              </a:rPr>
              <a:t>Week 1 focused on laying the foundational data preparation steps for our project. We began by merging Dataset 1 and Dataset 2, which provided a consolidated view of user activity and environmental metrics. This initial merge was followed by a thorough inspection of the combined dataset, allowing us to identify and remove unnecessary columns that would not contribute to our analysis. We also meticulously checked data types and dimensions to ensure consistency and performed a detailed analysis of central tendency (mean, median, mode) to understand the typical values within our numerical data. A critical step was the treatment of missing values, employing various techniques to preserve data integrity and ensure completeness for subsequent tasks.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sp>
        <p:nvSpPr>
          <p:cNvPr name="TextBox 6" id="6"/>
          <p:cNvSpPr txBox="true"/>
          <p:nvPr/>
        </p:nvSpPr>
        <p:spPr>
          <a:xfrm rot="0">
            <a:off x="980034" y="974824"/>
            <a:ext cx="8069312" cy="842516"/>
          </a:xfrm>
          <a:prstGeom prst="rect">
            <a:avLst/>
          </a:prstGeom>
        </p:spPr>
        <p:txBody>
          <a:bodyPr anchor="t" rtlCol="false" tIns="0" lIns="0" bIns="0" rIns="0">
            <a:spAutoFit/>
          </a:bodyPr>
          <a:lstStyle/>
          <a:p>
            <a:pPr algn="l">
              <a:lnSpc>
                <a:spcPts val="6437"/>
              </a:lnSpc>
            </a:pPr>
            <a:r>
              <a:rPr lang="en-US" sz="5187" b="true">
                <a:solidFill>
                  <a:srgbClr val="FFFFFF"/>
                </a:solidFill>
                <a:latin typeface="Nunito Bold"/>
                <a:ea typeface="Nunito Bold"/>
                <a:cs typeface="Nunito Bold"/>
                <a:sym typeface="Nunito Bold"/>
              </a:rPr>
              <a:t>Task 2: Week 2 Operations</a:t>
            </a:r>
          </a:p>
        </p:txBody>
      </p:sp>
      <p:grpSp>
        <p:nvGrpSpPr>
          <p:cNvPr name="Group 7" id="7"/>
          <p:cNvGrpSpPr/>
          <p:nvPr/>
        </p:nvGrpSpPr>
        <p:grpSpPr>
          <a:xfrm rot="0">
            <a:off x="965746" y="3203079"/>
            <a:ext cx="5191125" cy="308521"/>
            <a:chOff x="0" y="0"/>
            <a:chExt cx="6921500" cy="411362"/>
          </a:xfrm>
        </p:grpSpPr>
        <p:sp>
          <p:nvSpPr>
            <p:cNvPr name="Freeform 8" id="8"/>
            <p:cNvSpPr/>
            <p:nvPr/>
          </p:nvSpPr>
          <p:spPr>
            <a:xfrm flipH="false" flipV="false" rot="0">
              <a:off x="19050" y="19050"/>
              <a:ext cx="6883400" cy="373380"/>
            </a:xfrm>
            <a:custGeom>
              <a:avLst/>
              <a:gdLst/>
              <a:ahLst/>
              <a:cxnLst/>
              <a:rect r="r" b="b" t="t" l="l"/>
              <a:pathLst>
                <a:path h="373380" w="6883400">
                  <a:moveTo>
                    <a:pt x="0" y="186690"/>
                  </a:moveTo>
                  <a:cubicBezTo>
                    <a:pt x="0" y="83566"/>
                    <a:pt x="91567" y="0"/>
                    <a:pt x="204597" y="0"/>
                  </a:cubicBezTo>
                  <a:lnTo>
                    <a:pt x="6678803" y="0"/>
                  </a:lnTo>
                  <a:cubicBezTo>
                    <a:pt x="6791833" y="0"/>
                    <a:pt x="6883400" y="83566"/>
                    <a:pt x="6883400" y="186690"/>
                  </a:cubicBezTo>
                  <a:cubicBezTo>
                    <a:pt x="6883400" y="289814"/>
                    <a:pt x="6791833" y="373380"/>
                    <a:pt x="6678803" y="373380"/>
                  </a:cubicBezTo>
                  <a:lnTo>
                    <a:pt x="204597" y="373380"/>
                  </a:lnTo>
                  <a:cubicBezTo>
                    <a:pt x="91567" y="373380"/>
                    <a:pt x="0" y="289814"/>
                    <a:pt x="0" y="186690"/>
                  </a:cubicBezTo>
                  <a:close/>
                </a:path>
              </a:pathLst>
            </a:custGeom>
            <a:solidFill>
              <a:srgbClr val="00002E"/>
            </a:solidFill>
          </p:spPr>
        </p:sp>
        <p:sp>
          <p:nvSpPr>
            <p:cNvPr name="Freeform 9" id="9"/>
            <p:cNvSpPr/>
            <p:nvPr/>
          </p:nvSpPr>
          <p:spPr>
            <a:xfrm flipH="false" flipV="false" rot="0">
              <a:off x="0" y="0"/>
              <a:ext cx="6921500" cy="411480"/>
            </a:xfrm>
            <a:custGeom>
              <a:avLst/>
              <a:gdLst/>
              <a:ahLst/>
              <a:cxnLst/>
              <a:rect r="r" b="b" t="t" l="l"/>
              <a:pathLst>
                <a:path h="411480" w="6921500">
                  <a:moveTo>
                    <a:pt x="0" y="205740"/>
                  </a:moveTo>
                  <a:cubicBezTo>
                    <a:pt x="0" y="90424"/>
                    <a:pt x="101727" y="0"/>
                    <a:pt x="223647" y="0"/>
                  </a:cubicBezTo>
                  <a:lnTo>
                    <a:pt x="6697853" y="0"/>
                  </a:lnTo>
                  <a:lnTo>
                    <a:pt x="6697853" y="19050"/>
                  </a:lnTo>
                  <a:lnTo>
                    <a:pt x="6697853" y="0"/>
                  </a:lnTo>
                  <a:cubicBezTo>
                    <a:pt x="6819773" y="0"/>
                    <a:pt x="6921500" y="90424"/>
                    <a:pt x="6921500" y="205740"/>
                  </a:cubicBezTo>
                  <a:lnTo>
                    <a:pt x="6902450" y="205740"/>
                  </a:lnTo>
                  <a:lnTo>
                    <a:pt x="6921500" y="205740"/>
                  </a:lnTo>
                  <a:lnTo>
                    <a:pt x="6902450" y="205740"/>
                  </a:lnTo>
                  <a:lnTo>
                    <a:pt x="6921500" y="205740"/>
                  </a:lnTo>
                  <a:cubicBezTo>
                    <a:pt x="6921500" y="320929"/>
                    <a:pt x="6819773" y="411480"/>
                    <a:pt x="6697853" y="411480"/>
                  </a:cubicBezTo>
                  <a:lnTo>
                    <a:pt x="6697853" y="392430"/>
                  </a:lnTo>
                  <a:lnTo>
                    <a:pt x="6697853" y="411480"/>
                  </a:lnTo>
                  <a:lnTo>
                    <a:pt x="223647" y="411480"/>
                  </a:lnTo>
                  <a:lnTo>
                    <a:pt x="223647" y="392430"/>
                  </a:lnTo>
                  <a:lnTo>
                    <a:pt x="223647" y="411480"/>
                  </a:lnTo>
                  <a:cubicBezTo>
                    <a:pt x="101727" y="411353"/>
                    <a:pt x="0" y="320929"/>
                    <a:pt x="0" y="205740"/>
                  </a:cubicBezTo>
                  <a:lnTo>
                    <a:pt x="19050" y="205740"/>
                  </a:lnTo>
                  <a:lnTo>
                    <a:pt x="0" y="205740"/>
                  </a:lnTo>
                  <a:moveTo>
                    <a:pt x="38100" y="205740"/>
                  </a:moveTo>
                  <a:lnTo>
                    <a:pt x="19050" y="205740"/>
                  </a:lnTo>
                  <a:lnTo>
                    <a:pt x="38100" y="205740"/>
                  </a:lnTo>
                  <a:cubicBezTo>
                    <a:pt x="38100" y="296672"/>
                    <a:pt x="119507" y="373380"/>
                    <a:pt x="223647" y="373380"/>
                  </a:cubicBezTo>
                  <a:lnTo>
                    <a:pt x="6697853" y="373380"/>
                  </a:lnTo>
                  <a:cubicBezTo>
                    <a:pt x="6801993" y="373380"/>
                    <a:pt x="6883400" y="296799"/>
                    <a:pt x="6883400" y="205740"/>
                  </a:cubicBezTo>
                  <a:cubicBezTo>
                    <a:pt x="6883400" y="114681"/>
                    <a:pt x="6801993" y="38100"/>
                    <a:pt x="6697853" y="38100"/>
                  </a:cubicBezTo>
                  <a:lnTo>
                    <a:pt x="223647" y="38100"/>
                  </a:lnTo>
                  <a:lnTo>
                    <a:pt x="223647" y="19050"/>
                  </a:lnTo>
                  <a:lnTo>
                    <a:pt x="223647" y="38100"/>
                  </a:lnTo>
                  <a:cubicBezTo>
                    <a:pt x="119507" y="38100"/>
                    <a:pt x="38100" y="114681"/>
                    <a:pt x="38100" y="205740"/>
                  </a:cubicBezTo>
                  <a:close/>
                </a:path>
              </a:pathLst>
            </a:custGeom>
            <a:solidFill>
              <a:srgbClr val="F2B42D"/>
            </a:solidFill>
          </p:spPr>
        </p:sp>
      </p:grpSp>
      <p:sp>
        <p:nvSpPr>
          <p:cNvPr name="TextBox 10" id="10"/>
          <p:cNvSpPr txBox="true"/>
          <p:nvPr/>
        </p:nvSpPr>
        <p:spPr>
          <a:xfrm rot="0">
            <a:off x="980034" y="3907780"/>
            <a:ext cx="3294460" cy="421332"/>
          </a:xfrm>
          <a:prstGeom prst="rect">
            <a:avLst/>
          </a:prstGeom>
        </p:spPr>
        <p:txBody>
          <a:bodyPr anchor="t" rtlCol="false" tIns="0" lIns="0" bIns="0" rIns="0">
            <a:spAutoFit/>
          </a:bodyPr>
          <a:lstStyle/>
          <a:p>
            <a:pPr algn="l">
              <a:lnSpc>
                <a:spcPts val="3187"/>
              </a:lnSpc>
            </a:pPr>
            <a:r>
              <a:rPr lang="en-US" sz="2562" b="true">
                <a:solidFill>
                  <a:srgbClr val="FFFFFF"/>
                </a:solidFill>
                <a:latin typeface="Nunito Bold"/>
                <a:ea typeface="Nunito Bold"/>
                <a:cs typeface="Nunito Bold"/>
                <a:sym typeface="Nunito Bold"/>
              </a:rPr>
              <a:t>Data Concatenation</a:t>
            </a:r>
          </a:p>
        </p:txBody>
      </p:sp>
      <p:sp>
        <p:nvSpPr>
          <p:cNvPr name="TextBox 11" id="11"/>
          <p:cNvSpPr txBox="true"/>
          <p:nvPr/>
        </p:nvSpPr>
        <p:spPr>
          <a:xfrm rot="0">
            <a:off x="980034" y="4411266"/>
            <a:ext cx="5162550" cy="1878211"/>
          </a:xfrm>
          <a:prstGeom prst="rect">
            <a:avLst/>
          </a:prstGeom>
        </p:spPr>
        <p:txBody>
          <a:bodyPr anchor="t" rtlCol="false" tIns="0" lIns="0" bIns="0" rIns="0">
            <a:spAutoFit/>
          </a:bodyPr>
          <a:lstStyle/>
          <a:p>
            <a:pPr algn="l">
              <a:lnSpc>
                <a:spcPts val="3500"/>
              </a:lnSpc>
            </a:pPr>
            <a:r>
              <a:rPr lang="en-US" sz="2187">
                <a:solidFill>
                  <a:srgbClr val="FFFFFF"/>
                </a:solidFill>
                <a:latin typeface="PT Sans"/>
                <a:ea typeface="PT Sans"/>
                <a:cs typeface="PT Sans"/>
                <a:sym typeface="PT Sans"/>
              </a:rPr>
              <a:t>Successfully concatenated Dataset 3 with the previously combined data, expanding our comprehensive dataset for richer analysis.</a:t>
            </a:r>
          </a:p>
        </p:txBody>
      </p:sp>
      <p:grpSp>
        <p:nvGrpSpPr>
          <p:cNvPr name="Group 12" id="12"/>
          <p:cNvGrpSpPr/>
          <p:nvPr/>
        </p:nvGrpSpPr>
        <p:grpSpPr>
          <a:xfrm rot="0">
            <a:off x="6548289" y="2783086"/>
            <a:ext cx="5191274" cy="308521"/>
            <a:chOff x="0" y="0"/>
            <a:chExt cx="6921698" cy="411362"/>
          </a:xfrm>
        </p:grpSpPr>
        <p:sp>
          <p:nvSpPr>
            <p:cNvPr name="Freeform 13" id="13"/>
            <p:cNvSpPr/>
            <p:nvPr/>
          </p:nvSpPr>
          <p:spPr>
            <a:xfrm flipH="false" flipV="false" rot="0">
              <a:off x="19050" y="19050"/>
              <a:ext cx="6883654" cy="373380"/>
            </a:xfrm>
            <a:custGeom>
              <a:avLst/>
              <a:gdLst/>
              <a:ahLst/>
              <a:cxnLst/>
              <a:rect r="r" b="b" t="t" l="l"/>
              <a:pathLst>
                <a:path h="373380" w="6883654">
                  <a:moveTo>
                    <a:pt x="0" y="186690"/>
                  </a:moveTo>
                  <a:cubicBezTo>
                    <a:pt x="0" y="83566"/>
                    <a:pt x="91567" y="0"/>
                    <a:pt x="204597" y="0"/>
                  </a:cubicBezTo>
                  <a:lnTo>
                    <a:pt x="6679057" y="0"/>
                  </a:lnTo>
                  <a:cubicBezTo>
                    <a:pt x="6792087" y="0"/>
                    <a:pt x="6883654" y="83566"/>
                    <a:pt x="6883654" y="186690"/>
                  </a:cubicBezTo>
                  <a:cubicBezTo>
                    <a:pt x="6883654" y="289814"/>
                    <a:pt x="6792087" y="373380"/>
                    <a:pt x="6679057" y="373380"/>
                  </a:cubicBezTo>
                  <a:lnTo>
                    <a:pt x="204597" y="373380"/>
                  </a:lnTo>
                  <a:cubicBezTo>
                    <a:pt x="91567" y="373380"/>
                    <a:pt x="0" y="289814"/>
                    <a:pt x="0" y="186690"/>
                  </a:cubicBezTo>
                  <a:close/>
                </a:path>
              </a:pathLst>
            </a:custGeom>
            <a:solidFill>
              <a:srgbClr val="00002E"/>
            </a:solidFill>
          </p:spPr>
        </p:sp>
        <p:sp>
          <p:nvSpPr>
            <p:cNvPr name="Freeform 14" id="14"/>
            <p:cNvSpPr/>
            <p:nvPr/>
          </p:nvSpPr>
          <p:spPr>
            <a:xfrm flipH="false" flipV="false" rot="0">
              <a:off x="0" y="0"/>
              <a:ext cx="6921754" cy="411480"/>
            </a:xfrm>
            <a:custGeom>
              <a:avLst/>
              <a:gdLst/>
              <a:ahLst/>
              <a:cxnLst/>
              <a:rect r="r" b="b" t="t" l="l"/>
              <a:pathLst>
                <a:path h="411480" w="6921754">
                  <a:moveTo>
                    <a:pt x="0" y="205740"/>
                  </a:moveTo>
                  <a:cubicBezTo>
                    <a:pt x="0" y="90424"/>
                    <a:pt x="101727" y="0"/>
                    <a:pt x="223647" y="0"/>
                  </a:cubicBezTo>
                  <a:lnTo>
                    <a:pt x="6698107" y="0"/>
                  </a:lnTo>
                  <a:lnTo>
                    <a:pt x="6698107" y="19050"/>
                  </a:lnTo>
                  <a:lnTo>
                    <a:pt x="6698107" y="0"/>
                  </a:lnTo>
                  <a:cubicBezTo>
                    <a:pt x="6819900" y="0"/>
                    <a:pt x="6921754" y="90424"/>
                    <a:pt x="6921754" y="205740"/>
                  </a:cubicBezTo>
                  <a:lnTo>
                    <a:pt x="6902704" y="205740"/>
                  </a:lnTo>
                  <a:lnTo>
                    <a:pt x="6921754" y="205740"/>
                  </a:lnTo>
                  <a:lnTo>
                    <a:pt x="6902704" y="205740"/>
                  </a:lnTo>
                  <a:lnTo>
                    <a:pt x="6921754" y="205740"/>
                  </a:lnTo>
                  <a:cubicBezTo>
                    <a:pt x="6921754" y="320929"/>
                    <a:pt x="6820027" y="411480"/>
                    <a:pt x="6698107" y="411480"/>
                  </a:cubicBezTo>
                  <a:lnTo>
                    <a:pt x="6698107" y="392430"/>
                  </a:lnTo>
                  <a:lnTo>
                    <a:pt x="6698107" y="411480"/>
                  </a:lnTo>
                  <a:lnTo>
                    <a:pt x="223647" y="411480"/>
                  </a:lnTo>
                  <a:lnTo>
                    <a:pt x="223647" y="392430"/>
                  </a:lnTo>
                  <a:lnTo>
                    <a:pt x="223647" y="411480"/>
                  </a:lnTo>
                  <a:cubicBezTo>
                    <a:pt x="101727" y="411353"/>
                    <a:pt x="0" y="320929"/>
                    <a:pt x="0" y="205740"/>
                  </a:cubicBezTo>
                  <a:lnTo>
                    <a:pt x="19050" y="205740"/>
                  </a:lnTo>
                  <a:lnTo>
                    <a:pt x="0" y="205740"/>
                  </a:lnTo>
                  <a:moveTo>
                    <a:pt x="38100" y="205740"/>
                  </a:moveTo>
                  <a:lnTo>
                    <a:pt x="19050" y="205740"/>
                  </a:lnTo>
                  <a:lnTo>
                    <a:pt x="38100" y="205740"/>
                  </a:lnTo>
                  <a:cubicBezTo>
                    <a:pt x="38100" y="296672"/>
                    <a:pt x="119507" y="373380"/>
                    <a:pt x="223647" y="373380"/>
                  </a:cubicBezTo>
                  <a:lnTo>
                    <a:pt x="6698107" y="373380"/>
                  </a:lnTo>
                  <a:cubicBezTo>
                    <a:pt x="6802247" y="373380"/>
                    <a:pt x="6883653" y="296799"/>
                    <a:pt x="6883653" y="205740"/>
                  </a:cubicBezTo>
                  <a:cubicBezTo>
                    <a:pt x="6883653" y="114681"/>
                    <a:pt x="6802247" y="38100"/>
                    <a:pt x="6698107" y="38100"/>
                  </a:cubicBezTo>
                  <a:lnTo>
                    <a:pt x="223647" y="38100"/>
                  </a:lnTo>
                  <a:lnTo>
                    <a:pt x="223647" y="19050"/>
                  </a:lnTo>
                  <a:lnTo>
                    <a:pt x="223647" y="38100"/>
                  </a:lnTo>
                  <a:cubicBezTo>
                    <a:pt x="119507" y="38100"/>
                    <a:pt x="38100" y="114681"/>
                    <a:pt x="38100" y="205740"/>
                  </a:cubicBezTo>
                  <a:close/>
                </a:path>
              </a:pathLst>
            </a:custGeom>
            <a:solidFill>
              <a:srgbClr val="D7425E"/>
            </a:solidFill>
          </p:spPr>
        </p:sp>
      </p:grpSp>
      <p:sp>
        <p:nvSpPr>
          <p:cNvPr name="TextBox 15" id="15"/>
          <p:cNvSpPr txBox="true"/>
          <p:nvPr/>
        </p:nvSpPr>
        <p:spPr>
          <a:xfrm rot="0">
            <a:off x="6562576" y="3487787"/>
            <a:ext cx="5133677" cy="421332"/>
          </a:xfrm>
          <a:prstGeom prst="rect">
            <a:avLst/>
          </a:prstGeom>
        </p:spPr>
        <p:txBody>
          <a:bodyPr anchor="t" rtlCol="false" tIns="0" lIns="0" bIns="0" rIns="0">
            <a:spAutoFit/>
          </a:bodyPr>
          <a:lstStyle/>
          <a:p>
            <a:pPr algn="l">
              <a:lnSpc>
                <a:spcPts val="3187"/>
              </a:lnSpc>
            </a:pPr>
            <a:r>
              <a:rPr lang="en-US" sz="2562" b="true">
                <a:solidFill>
                  <a:srgbClr val="FFFFFF"/>
                </a:solidFill>
                <a:latin typeface="Nunito Bold"/>
                <a:ea typeface="Nunito Bold"/>
                <a:cs typeface="Nunito Bold"/>
                <a:sym typeface="Nunito Bold"/>
              </a:rPr>
              <a:t>Advanced Missing Value Handling</a:t>
            </a:r>
          </a:p>
        </p:txBody>
      </p:sp>
      <p:sp>
        <p:nvSpPr>
          <p:cNvPr name="TextBox 16" id="16"/>
          <p:cNvSpPr txBox="true"/>
          <p:nvPr/>
        </p:nvSpPr>
        <p:spPr>
          <a:xfrm rot="0">
            <a:off x="6576864" y="4161532"/>
            <a:ext cx="5162699" cy="1878211"/>
          </a:xfrm>
          <a:prstGeom prst="rect">
            <a:avLst/>
          </a:prstGeom>
        </p:spPr>
        <p:txBody>
          <a:bodyPr anchor="t" rtlCol="false" tIns="0" lIns="0" bIns="0" rIns="0">
            <a:spAutoFit/>
          </a:bodyPr>
          <a:lstStyle/>
          <a:p>
            <a:pPr algn="l">
              <a:lnSpc>
                <a:spcPts val="3500"/>
              </a:lnSpc>
            </a:pPr>
            <a:r>
              <a:rPr lang="en-US" sz="2187">
                <a:solidFill>
                  <a:srgbClr val="FFFFFF"/>
                </a:solidFill>
                <a:latin typeface="PT Sans"/>
                <a:ea typeface="PT Sans"/>
                <a:cs typeface="PT Sans"/>
                <a:sym typeface="PT Sans"/>
              </a:rPr>
              <a:t>Implemented sophisticated techniques to address any remaining missing values in the newly concatenated dataset, ensuring data completeness.</a:t>
            </a:r>
          </a:p>
        </p:txBody>
      </p:sp>
      <p:grpSp>
        <p:nvGrpSpPr>
          <p:cNvPr name="Group 17" id="17"/>
          <p:cNvGrpSpPr/>
          <p:nvPr/>
        </p:nvGrpSpPr>
        <p:grpSpPr>
          <a:xfrm rot="0">
            <a:off x="12130980" y="2363092"/>
            <a:ext cx="5191274" cy="308521"/>
            <a:chOff x="0" y="0"/>
            <a:chExt cx="6921698" cy="411362"/>
          </a:xfrm>
        </p:grpSpPr>
        <p:sp>
          <p:nvSpPr>
            <p:cNvPr name="Freeform 18" id="18"/>
            <p:cNvSpPr/>
            <p:nvPr/>
          </p:nvSpPr>
          <p:spPr>
            <a:xfrm flipH="false" flipV="false" rot="0">
              <a:off x="19050" y="19050"/>
              <a:ext cx="6883654" cy="373380"/>
            </a:xfrm>
            <a:custGeom>
              <a:avLst/>
              <a:gdLst/>
              <a:ahLst/>
              <a:cxnLst/>
              <a:rect r="r" b="b" t="t" l="l"/>
              <a:pathLst>
                <a:path h="373380" w="6883654">
                  <a:moveTo>
                    <a:pt x="0" y="186690"/>
                  </a:moveTo>
                  <a:cubicBezTo>
                    <a:pt x="0" y="83566"/>
                    <a:pt x="91567" y="0"/>
                    <a:pt x="204597" y="0"/>
                  </a:cubicBezTo>
                  <a:lnTo>
                    <a:pt x="6679057" y="0"/>
                  </a:lnTo>
                  <a:cubicBezTo>
                    <a:pt x="6792087" y="0"/>
                    <a:pt x="6883654" y="83566"/>
                    <a:pt x="6883654" y="186690"/>
                  </a:cubicBezTo>
                  <a:cubicBezTo>
                    <a:pt x="6883654" y="289814"/>
                    <a:pt x="6792087" y="373380"/>
                    <a:pt x="6679057" y="373380"/>
                  </a:cubicBezTo>
                  <a:lnTo>
                    <a:pt x="204597" y="373380"/>
                  </a:lnTo>
                  <a:cubicBezTo>
                    <a:pt x="91567" y="373380"/>
                    <a:pt x="0" y="289814"/>
                    <a:pt x="0" y="186690"/>
                  </a:cubicBezTo>
                  <a:close/>
                </a:path>
              </a:pathLst>
            </a:custGeom>
            <a:solidFill>
              <a:srgbClr val="00002E"/>
            </a:solidFill>
          </p:spPr>
        </p:sp>
        <p:sp>
          <p:nvSpPr>
            <p:cNvPr name="Freeform 19" id="19"/>
            <p:cNvSpPr/>
            <p:nvPr/>
          </p:nvSpPr>
          <p:spPr>
            <a:xfrm flipH="false" flipV="false" rot="0">
              <a:off x="0" y="0"/>
              <a:ext cx="6921754" cy="411480"/>
            </a:xfrm>
            <a:custGeom>
              <a:avLst/>
              <a:gdLst/>
              <a:ahLst/>
              <a:cxnLst/>
              <a:rect r="r" b="b" t="t" l="l"/>
              <a:pathLst>
                <a:path h="411480" w="6921754">
                  <a:moveTo>
                    <a:pt x="0" y="205740"/>
                  </a:moveTo>
                  <a:cubicBezTo>
                    <a:pt x="0" y="90424"/>
                    <a:pt x="101727" y="0"/>
                    <a:pt x="223647" y="0"/>
                  </a:cubicBezTo>
                  <a:lnTo>
                    <a:pt x="6698107" y="0"/>
                  </a:lnTo>
                  <a:lnTo>
                    <a:pt x="6698107" y="19050"/>
                  </a:lnTo>
                  <a:lnTo>
                    <a:pt x="6698107" y="0"/>
                  </a:lnTo>
                  <a:cubicBezTo>
                    <a:pt x="6819900" y="0"/>
                    <a:pt x="6921754" y="90424"/>
                    <a:pt x="6921754" y="205740"/>
                  </a:cubicBezTo>
                  <a:lnTo>
                    <a:pt x="6902704" y="205740"/>
                  </a:lnTo>
                  <a:lnTo>
                    <a:pt x="6921754" y="205740"/>
                  </a:lnTo>
                  <a:lnTo>
                    <a:pt x="6902704" y="205740"/>
                  </a:lnTo>
                  <a:lnTo>
                    <a:pt x="6921754" y="205740"/>
                  </a:lnTo>
                  <a:cubicBezTo>
                    <a:pt x="6921754" y="320929"/>
                    <a:pt x="6820027" y="411480"/>
                    <a:pt x="6698107" y="411480"/>
                  </a:cubicBezTo>
                  <a:lnTo>
                    <a:pt x="6698107" y="392430"/>
                  </a:lnTo>
                  <a:lnTo>
                    <a:pt x="6698107" y="411480"/>
                  </a:lnTo>
                  <a:lnTo>
                    <a:pt x="223647" y="411480"/>
                  </a:lnTo>
                  <a:lnTo>
                    <a:pt x="223647" y="392430"/>
                  </a:lnTo>
                  <a:lnTo>
                    <a:pt x="223647" y="411480"/>
                  </a:lnTo>
                  <a:cubicBezTo>
                    <a:pt x="101727" y="411353"/>
                    <a:pt x="0" y="320929"/>
                    <a:pt x="0" y="205740"/>
                  </a:cubicBezTo>
                  <a:lnTo>
                    <a:pt x="19050" y="205740"/>
                  </a:lnTo>
                  <a:lnTo>
                    <a:pt x="0" y="205740"/>
                  </a:lnTo>
                  <a:moveTo>
                    <a:pt x="38100" y="205740"/>
                  </a:moveTo>
                  <a:lnTo>
                    <a:pt x="19050" y="205740"/>
                  </a:lnTo>
                  <a:lnTo>
                    <a:pt x="38100" y="205740"/>
                  </a:lnTo>
                  <a:cubicBezTo>
                    <a:pt x="38100" y="296672"/>
                    <a:pt x="119507" y="373380"/>
                    <a:pt x="223647" y="373380"/>
                  </a:cubicBezTo>
                  <a:lnTo>
                    <a:pt x="6698107" y="373380"/>
                  </a:lnTo>
                  <a:cubicBezTo>
                    <a:pt x="6802247" y="373380"/>
                    <a:pt x="6883653" y="296799"/>
                    <a:pt x="6883653" y="205740"/>
                  </a:cubicBezTo>
                  <a:cubicBezTo>
                    <a:pt x="6883653" y="114681"/>
                    <a:pt x="6802247" y="38100"/>
                    <a:pt x="6698107" y="38100"/>
                  </a:cubicBezTo>
                  <a:lnTo>
                    <a:pt x="223647" y="38100"/>
                  </a:lnTo>
                  <a:lnTo>
                    <a:pt x="223647" y="19050"/>
                  </a:lnTo>
                  <a:lnTo>
                    <a:pt x="223647" y="38100"/>
                  </a:lnTo>
                  <a:cubicBezTo>
                    <a:pt x="119507" y="38100"/>
                    <a:pt x="38100" y="114681"/>
                    <a:pt x="38100" y="205740"/>
                  </a:cubicBezTo>
                  <a:close/>
                </a:path>
              </a:pathLst>
            </a:custGeom>
            <a:solidFill>
              <a:srgbClr val="DD785E"/>
            </a:solidFill>
          </p:spPr>
        </p:sp>
      </p:grpSp>
      <p:sp>
        <p:nvSpPr>
          <p:cNvPr name="TextBox 20" id="20"/>
          <p:cNvSpPr txBox="true"/>
          <p:nvPr/>
        </p:nvSpPr>
        <p:spPr>
          <a:xfrm rot="0">
            <a:off x="12145267" y="3067794"/>
            <a:ext cx="4863405" cy="421332"/>
          </a:xfrm>
          <a:prstGeom prst="rect">
            <a:avLst/>
          </a:prstGeom>
        </p:spPr>
        <p:txBody>
          <a:bodyPr anchor="t" rtlCol="false" tIns="0" lIns="0" bIns="0" rIns="0">
            <a:spAutoFit/>
          </a:bodyPr>
          <a:lstStyle/>
          <a:p>
            <a:pPr algn="l">
              <a:lnSpc>
                <a:spcPts val="3187"/>
              </a:lnSpc>
            </a:pPr>
            <a:r>
              <a:rPr lang="en-US" sz="2562" b="true">
                <a:solidFill>
                  <a:srgbClr val="FFFFFF"/>
                </a:solidFill>
                <a:latin typeface="Nunito Bold"/>
                <a:ea typeface="Nunito Bold"/>
                <a:cs typeface="Nunito Bold"/>
                <a:sym typeface="Nunito Bold"/>
              </a:rPr>
              <a:t>Outlier Detection and Treatment</a:t>
            </a:r>
          </a:p>
        </p:txBody>
      </p:sp>
      <p:sp>
        <p:nvSpPr>
          <p:cNvPr name="TextBox 21" id="21"/>
          <p:cNvSpPr txBox="true"/>
          <p:nvPr/>
        </p:nvSpPr>
        <p:spPr>
          <a:xfrm rot="0">
            <a:off x="12145267" y="3812976"/>
            <a:ext cx="5162699" cy="1878211"/>
          </a:xfrm>
          <a:prstGeom prst="rect">
            <a:avLst/>
          </a:prstGeom>
        </p:spPr>
        <p:txBody>
          <a:bodyPr anchor="t" rtlCol="false" tIns="0" lIns="0" bIns="0" rIns="0">
            <a:spAutoFit/>
          </a:bodyPr>
          <a:lstStyle/>
          <a:p>
            <a:pPr algn="l">
              <a:lnSpc>
                <a:spcPts val="3500"/>
              </a:lnSpc>
            </a:pPr>
            <a:r>
              <a:rPr lang="en-US" sz="2187">
                <a:solidFill>
                  <a:srgbClr val="FFFFFF"/>
                </a:solidFill>
                <a:latin typeface="PT Sans"/>
                <a:ea typeface="PT Sans"/>
                <a:cs typeface="PT Sans"/>
                <a:sym typeface="PT Sans"/>
              </a:rPr>
              <a:t>Identified and meticulously treated outliers using statistical methods, preventing skewed analytical results and improving data accuracy.</a:t>
            </a:r>
          </a:p>
        </p:txBody>
      </p:sp>
      <p:sp>
        <p:nvSpPr>
          <p:cNvPr name="TextBox 22" id="22"/>
          <p:cNvSpPr txBox="true"/>
          <p:nvPr/>
        </p:nvSpPr>
        <p:spPr>
          <a:xfrm rot="0">
            <a:off x="980034" y="6518672"/>
            <a:ext cx="16327934" cy="2774454"/>
          </a:xfrm>
          <a:prstGeom prst="rect">
            <a:avLst/>
          </a:prstGeom>
        </p:spPr>
        <p:txBody>
          <a:bodyPr anchor="t" rtlCol="false" tIns="0" lIns="0" bIns="0" rIns="0">
            <a:spAutoFit/>
          </a:bodyPr>
          <a:lstStyle/>
          <a:p>
            <a:pPr algn="l">
              <a:lnSpc>
                <a:spcPts val="3500"/>
              </a:lnSpc>
            </a:pPr>
            <a:r>
              <a:rPr lang="en-US" sz="2187">
                <a:solidFill>
                  <a:srgbClr val="FFFFFF"/>
                </a:solidFill>
                <a:latin typeface="PT Sans"/>
                <a:ea typeface="PT Sans"/>
                <a:cs typeface="PT Sans"/>
                <a:sym typeface="PT Sans"/>
              </a:rPr>
              <a:t>Week 2 concentrated on integrating the final dataset and refining data quality further. We began by concatenating Dataset 3, which contained event and demographic data, with our already combined dataset from Week 1. This significantly expanded the scope of our analytical base. Following concatenation, a rigorous process of handling any newly introduced or remaining missing values was undertaken, ensuring data consistency across all integrated sources. Furthermore, a crucial part of this week's activities involved identifying and treating outliers, which can significantly skew statistical analyses and model performance. By meticulously addressing these extreme values, we ensured the robustness and reliability of our data for the subsequent advanced analytical tasks.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sp>
        <p:nvSpPr>
          <p:cNvPr name="TextBox 6" id="6"/>
          <p:cNvSpPr txBox="true"/>
          <p:nvPr/>
        </p:nvSpPr>
        <p:spPr>
          <a:xfrm rot="0">
            <a:off x="828675" y="631924"/>
            <a:ext cx="9217521" cy="715267"/>
          </a:xfrm>
          <a:prstGeom prst="rect">
            <a:avLst/>
          </a:prstGeom>
        </p:spPr>
        <p:txBody>
          <a:bodyPr anchor="t" rtlCol="false" tIns="0" lIns="0" bIns="0" rIns="0">
            <a:spAutoFit/>
          </a:bodyPr>
          <a:lstStyle/>
          <a:p>
            <a:pPr algn="l">
              <a:lnSpc>
                <a:spcPts val="5437"/>
              </a:lnSpc>
            </a:pPr>
            <a:r>
              <a:rPr lang="en-US" sz="4375" b="true">
                <a:solidFill>
                  <a:srgbClr val="FFFFFF"/>
                </a:solidFill>
                <a:latin typeface="Nunito Bold"/>
                <a:ea typeface="Nunito Bold"/>
                <a:cs typeface="Nunito Bold"/>
                <a:sym typeface="Nunito Bold"/>
              </a:rPr>
              <a:t>Task 3: Week 3 - Advanced Analysis</a:t>
            </a:r>
          </a:p>
        </p:txBody>
      </p:sp>
      <p:grpSp>
        <p:nvGrpSpPr>
          <p:cNvPr name="Group 7" id="7"/>
          <p:cNvGrpSpPr>
            <a:grpSpLocks noChangeAspect="true"/>
          </p:cNvGrpSpPr>
          <p:nvPr/>
        </p:nvGrpSpPr>
        <p:grpSpPr>
          <a:xfrm rot="0">
            <a:off x="3614291" y="1820615"/>
            <a:ext cx="2743944" cy="1721049"/>
            <a:chOff x="0" y="0"/>
            <a:chExt cx="3658592" cy="2294732"/>
          </a:xfrm>
        </p:grpSpPr>
        <p:sp>
          <p:nvSpPr>
            <p:cNvPr name="Freeform 8" id="8" descr="preencoded.png"/>
            <p:cNvSpPr/>
            <p:nvPr/>
          </p:nvSpPr>
          <p:spPr>
            <a:xfrm flipH="false" flipV="false" rot="0">
              <a:off x="0" y="0"/>
              <a:ext cx="3658616" cy="2294763"/>
            </a:xfrm>
            <a:custGeom>
              <a:avLst/>
              <a:gdLst/>
              <a:ahLst/>
              <a:cxnLst/>
              <a:rect r="r" b="b" t="t" l="l"/>
              <a:pathLst>
                <a:path h="2294763" w="3658616">
                  <a:moveTo>
                    <a:pt x="0" y="0"/>
                  </a:moveTo>
                  <a:lnTo>
                    <a:pt x="3658616" y="0"/>
                  </a:lnTo>
                  <a:lnTo>
                    <a:pt x="3658616" y="2294763"/>
                  </a:lnTo>
                  <a:lnTo>
                    <a:pt x="0" y="2294763"/>
                  </a:lnTo>
                  <a:lnTo>
                    <a:pt x="0" y="0"/>
                  </a:lnTo>
                  <a:close/>
                </a:path>
              </a:pathLst>
            </a:custGeom>
            <a:blipFill>
              <a:blip r:embed="rId4"/>
              <a:stretch>
                <a:fillRect l="0" t="-100" r="0" b="-98"/>
              </a:stretch>
            </a:blipFill>
          </p:spPr>
        </p:sp>
      </p:grpSp>
      <p:sp>
        <p:nvSpPr>
          <p:cNvPr name="TextBox 9" id="9"/>
          <p:cNvSpPr txBox="true"/>
          <p:nvPr/>
        </p:nvSpPr>
        <p:spPr>
          <a:xfrm rot="0">
            <a:off x="4819650" y="2590949"/>
            <a:ext cx="332929" cy="520899"/>
          </a:xfrm>
          <a:prstGeom prst="rect">
            <a:avLst/>
          </a:prstGeom>
        </p:spPr>
        <p:txBody>
          <a:bodyPr anchor="t" rtlCol="false" tIns="0" lIns="0" bIns="0" rIns="0">
            <a:spAutoFit/>
          </a:bodyPr>
          <a:lstStyle/>
          <a:p>
            <a:pPr algn="ctr">
              <a:lnSpc>
                <a:spcPts val="4187"/>
              </a:lnSpc>
            </a:pPr>
            <a:r>
              <a:rPr lang="en-US" sz="2562" b="true">
                <a:solidFill>
                  <a:srgbClr val="FFFFFF"/>
                </a:solidFill>
                <a:latin typeface="Nunito Bold"/>
                <a:ea typeface="Nunito Bold"/>
                <a:cs typeface="Nunito Bold"/>
                <a:sym typeface="Nunito Bold"/>
              </a:rPr>
              <a:t>1</a:t>
            </a:r>
          </a:p>
        </p:txBody>
      </p:sp>
      <p:sp>
        <p:nvSpPr>
          <p:cNvPr name="TextBox 10" id="10"/>
          <p:cNvSpPr txBox="true"/>
          <p:nvPr/>
        </p:nvSpPr>
        <p:spPr>
          <a:xfrm rot="0">
            <a:off x="6594873" y="2246560"/>
            <a:ext cx="2785319" cy="348258"/>
          </a:xfrm>
          <a:prstGeom prst="rect">
            <a:avLst/>
          </a:prstGeom>
        </p:spPr>
        <p:txBody>
          <a:bodyPr anchor="t" rtlCol="false" tIns="0" lIns="0" bIns="0" rIns="0">
            <a:spAutoFit/>
          </a:bodyPr>
          <a:lstStyle/>
          <a:p>
            <a:pPr algn="l">
              <a:lnSpc>
                <a:spcPts val="2687"/>
              </a:lnSpc>
            </a:pPr>
            <a:r>
              <a:rPr lang="en-US" sz="2187" b="true">
                <a:solidFill>
                  <a:srgbClr val="FFFFFF"/>
                </a:solidFill>
                <a:latin typeface="Nunito Bold"/>
                <a:ea typeface="Nunito Bold"/>
                <a:cs typeface="Nunito Bold"/>
                <a:sym typeface="Nunito Bold"/>
              </a:rPr>
              <a:t>Derived Insights</a:t>
            </a:r>
          </a:p>
        </p:txBody>
      </p:sp>
      <p:sp>
        <p:nvSpPr>
          <p:cNvPr name="TextBox 11" id="11"/>
          <p:cNvSpPr txBox="true"/>
          <p:nvPr/>
        </p:nvSpPr>
        <p:spPr>
          <a:xfrm rot="0">
            <a:off x="6594873" y="2670125"/>
            <a:ext cx="9661475" cy="445442"/>
          </a:xfrm>
          <a:prstGeom prst="rect">
            <a:avLst/>
          </a:prstGeom>
        </p:spPr>
        <p:txBody>
          <a:bodyPr anchor="t" rtlCol="false" tIns="0" lIns="0" bIns="0" rIns="0">
            <a:spAutoFit/>
          </a:bodyPr>
          <a:lstStyle/>
          <a:p>
            <a:pPr algn="l">
              <a:lnSpc>
                <a:spcPts val="2937"/>
              </a:lnSpc>
            </a:pPr>
            <a:r>
              <a:rPr lang="en-US" sz="1812">
                <a:solidFill>
                  <a:srgbClr val="FFFFFF"/>
                </a:solidFill>
                <a:latin typeface="PT Sans"/>
                <a:ea typeface="PT Sans"/>
                <a:cs typeface="PT Sans"/>
                <a:sym typeface="PT Sans"/>
              </a:rPr>
              <a:t>Uncovered meaningful trends and patterns that inform strategic decisions and future directions.</a:t>
            </a:r>
          </a:p>
        </p:txBody>
      </p:sp>
      <p:grpSp>
        <p:nvGrpSpPr>
          <p:cNvPr name="Group 12" id="12"/>
          <p:cNvGrpSpPr/>
          <p:nvPr/>
        </p:nvGrpSpPr>
        <p:grpSpPr>
          <a:xfrm rot="0">
            <a:off x="6417320" y="3559225"/>
            <a:ext cx="10982920" cy="14288"/>
            <a:chOff x="0" y="0"/>
            <a:chExt cx="14643893" cy="19050"/>
          </a:xfrm>
        </p:grpSpPr>
        <p:sp>
          <p:nvSpPr>
            <p:cNvPr name="Freeform 13" id="13"/>
            <p:cNvSpPr/>
            <p:nvPr/>
          </p:nvSpPr>
          <p:spPr>
            <a:xfrm flipH="false" flipV="false" rot="0">
              <a:off x="0" y="0"/>
              <a:ext cx="14643863" cy="19050"/>
            </a:xfrm>
            <a:custGeom>
              <a:avLst/>
              <a:gdLst/>
              <a:ahLst/>
              <a:cxnLst/>
              <a:rect r="r" b="b" t="t" l="l"/>
              <a:pathLst>
                <a:path h="19050" w="14643863">
                  <a:moveTo>
                    <a:pt x="0" y="9525"/>
                  </a:moveTo>
                  <a:cubicBezTo>
                    <a:pt x="0" y="4318"/>
                    <a:pt x="4318" y="0"/>
                    <a:pt x="9525" y="0"/>
                  </a:cubicBezTo>
                  <a:lnTo>
                    <a:pt x="14634338" y="0"/>
                  </a:lnTo>
                  <a:cubicBezTo>
                    <a:pt x="14639545" y="0"/>
                    <a:pt x="14643863" y="4318"/>
                    <a:pt x="14643863" y="9525"/>
                  </a:cubicBezTo>
                  <a:cubicBezTo>
                    <a:pt x="14643863" y="14732"/>
                    <a:pt x="14639545" y="19050"/>
                    <a:pt x="14634338" y="19050"/>
                  </a:cubicBezTo>
                  <a:lnTo>
                    <a:pt x="9525" y="19050"/>
                  </a:lnTo>
                  <a:cubicBezTo>
                    <a:pt x="4318" y="19050"/>
                    <a:pt x="0" y="14732"/>
                    <a:pt x="0" y="9525"/>
                  </a:cubicBezTo>
                  <a:close/>
                </a:path>
              </a:pathLst>
            </a:custGeom>
            <a:solidFill>
              <a:srgbClr val="F2B42D"/>
            </a:solidFill>
          </p:spPr>
        </p:sp>
      </p:grpSp>
      <p:grpSp>
        <p:nvGrpSpPr>
          <p:cNvPr name="Group 14" id="14"/>
          <p:cNvGrpSpPr>
            <a:grpSpLocks noChangeAspect="true"/>
          </p:cNvGrpSpPr>
          <p:nvPr/>
        </p:nvGrpSpPr>
        <p:grpSpPr>
          <a:xfrm rot="0">
            <a:off x="2242245" y="3600747"/>
            <a:ext cx="5488038" cy="1721049"/>
            <a:chOff x="0" y="0"/>
            <a:chExt cx="7317383" cy="2294732"/>
          </a:xfrm>
        </p:grpSpPr>
        <p:sp>
          <p:nvSpPr>
            <p:cNvPr name="Freeform 15" id="15" descr="preencoded.png"/>
            <p:cNvSpPr/>
            <p:nvPr/>
          </p:nvSpPr>
          <p:spPr>
            <a:xfrm flipH="false" flipV="false" rot="0">
              <a:off x="0" y="0"/>
              <a:ext cx="7317359" cy="2294763"/>
            </a:xfrm>
            <a:custGeom>
              <a:avLst/>
              <a:gdLst/>
              <a:ahLst/>
              <a:cxnLst/>
              <a:rect r="r" b="b" t="t" l="l"/>
              <a:pathLst>
                <a:path h="2294763" w="7317359">
                  <a:moveTo>
                    <a:pt x="0" y="0"/>
                  </a:moveTo>
                  <a:lnTo>
                    <a:pt x="7317359" y="0"/>
                  </a:lnTo>
                  <a:lnTo>
                    <a:pt x="7317359" y="2294763"/>
                  </a:lnTo>
                  <a:lnTo>
                    <a:pt x="0" y="2294763"/>
                  </a:lnTo>
                  <a:lnTo>
                    <a:pt x="0" y="0"/>
                  </a:lnTo>
                  <a:close/>
                </a:path>
              </a:pathLst>
            </a:custGeom>
            <a:blipFill>
              <a:blip r:embed="rId5"/>
              <a:stretch>
                <a:fillRect l="0" t="-101" r="0" b="-100"/>
              </a:stretch>
            </a:blipFill>
          </p:spPr>
        </p:sp>
      </p:grpSp>
      <p:sp>
        <p:nvSpPr>
          <p:cNvPr name="TextBox 16" id="16"/>
          <p:cNvSpPr txBox="true"/>
          <p:nvPr/>
        </p:nvSpPr>
        <p:spPr>
          <a:xfrm rot="0">
            <a:off x="4819799" y="4148435"/>
            <a:ext cx="332929" cy="520899"/>
          </a:xfrm>
          <a:prstGeom prst="rect">
            <a:avLst/>
          </a:prstGeom>
        </p:spPr>
        <p:txBody>
          <a:bodyPr anchor="t" rtlCol="false" tIns="0" lIns="0" bIns="0" rIns="0">
            <a:spAutoFit/>
          </a:bodyPr>
          <a:lstStyle/>
          <a:p>
            <a:pPr algn="ctr">
              <a:lnSpc>
                <a:spcPts val="4187"/>
              </a:lnSpc>
            </a:pPr>
            <a:r>
              <a:rPr lang="en-US" sz="2562" b="true">
                <a:solidFill>
                  <a:srgbClr val="FFFFFF"/>
                </a:solidFill>
                <a:latin typeface="Nunito Bold"/>
                <a:ea typeface="Nunito Bold"/>
                <a:cs typeface="Nunito Bold"/>
                <a:sym typeface="Nunito Bold"/>
              </a:rPr>
              <a:t>2</a:t>
            </a:r>
          </a:p>
        </p:txBody>
      </p:sp>
      <p:sp>
        <p:nvSpPr>
          <p:cNvPr name="TextBox 17" id="17"/>
          <p:cNvSpPr txBox="true"/>
          <p:nvPr/>
        </p:nvSpPr>
        <p:spPr>
          <a:xfrm rot="0">
            <a:off x="7966919" y="3837385"/>
            <a:ext cx="2785319" cy="348258"/>
          </a:xfrm>
          <a:prstGeom prst="rect">
            <a:avLst/>
          </a:prstGeom>
        </p:spPr>
        <p:txBody>
          <a:bodyPr anchor="t" rtlCol="false" tIns="0" lIns="0" bIns="0" rIns="0">
            <a:spAutoFit/>
          </a:bodyPr>
          <a:lstStyle/>
          <a:p>
            <a:pPr algn="l">
              <a:lnSpc>
                <a:spcPts val="2687"/>
              </a:lnSpc>
            </a:pPr>
            <a:r>
              <a:rPr lang="en-US" sz="2187" b="true">
                <a:solidFill>
                  <a:srgbClr val="FFFFFF"/>
                </a:solidFill>
                <a:latin typeface="Nunito Bold"/>
                <a:ea typeface="Nunito Bold"/>
                <a:cs typeface="Nunito Bold"/>
                <a:sym typeface="Nunito Bold"/>
              </a:rPr>
              <a:t>Correlation Analysis</a:t>
            </a:r>
          </a:p>
        </p:txBody>
      </p:sp>
      <p:sp>
        <p:nvSpPr>
          <p:cNvPr name="TextBox 18" id="18"/>
          <p:cNvSpPr txBox="true"/>
          <p:nvPr/>
        </p:nvSpPr>
        <p:spPr>
          <a:xfrm rot="0">
            <a:off x="7966919" y="4260949"/>
            <a:ext cx="9255770" cy="824210"/>
          </a:xfrm>
          <a:prstGeom prst="rect">
            <a:avLst/>
          </a:prstGeom>
        </p:spPr>
        <p:txBody>
          <a:bodyPr anchor="t" rtlCol="false" tIns="0" lIns="0" bIns="0" rIns="0">
            <a:spAutoFit/>
          </a:bodyPr>
          <a:lstStyle/>
          <a:p>
            <a:pPr algn="l">
              <a:lnSpc>
                <a:spcPts val="2937"/>
              </a:lnSpc>
            </a:pPr>
            <a:r>
              <a:rPr lang="en-US" sz="1812">
                <a:solidFill>
                  <a:srgbClr val="FFFFFF"/>
                </a:solidFill>
                <a:latin typeface="PT Sans"/>
                <a:ea typeface="PT Sans"/>
                <a:cs typeface="PT Sans"/>
                <a:sym typeface="PT Sans"/>
              </a:rPr>
              <a:t>Examined relationships between different features to identify dependencies and predictive indicators.</a:t>
            </a:r>
          </a:p>
        </p:txBody>
      </p:sp>
      <p:grpSp>
        <p:nvGrpSpPr>
          <p:cNvPr name="Group 19" id="19"/>
          <p:cNvGrpSpPr/>
          <p:nvPr/>
        </p:nvGrpSpPr>
        <p:grpSpPr>
          <a:xfrm rot="0">
            <a:off x="7789366" y="5339358"/>
            <a:ext cx="9610874" cy="14288"/>
            <a:chOff x="0" y="0"/>
            <a:chExt cx="12814498" cy="19050"/>
          </a:xfrm>
        </p:grpSpPr>
        <p:sp>
          <p:nvSpPr>
            <p:cNvPr name="Freeform 20" id="20"/>
            <p:cNvSpPr/>
            <p:nvPr/>
          </p:nvSpPr>
          <p:spPr>
            <a:xfrm flipH="false" flipV="false" rot="0">
              <a:off x="0" y="0"/>
              <a:ext cx="12814554" cy="19050"/>
            </a:xfrm>
            <a:custGeom>
              <a:avLst/>
              <a:gdLst/>
              <a:ahLst/>
              <a:cxnLst/>
              <a:rect r="r" b="b" t="t" l="l"/>
              <a:pathLst>
                <a:path h="19050" w="12814554">
                  <a:moveTo>
                    <a:pt x="0" y="9525"/>
                  </a:moveTo>
                  <a:cubicBezTo>
                    <a:pt x="0" y="4318"/>
                    <a:pt x="4318" y="0"/>
                    <a:pt x="9525" y="0"/>
                  </a:cubicBezTo>
                  <a:lnTo>
                    <a:pt x="12805029" y="0"/>
                  </a:lnTo>
                  <a:cubicBezTo>
                    <a:pt x="12810236" y="0"/>
                    <a:pt x="12814554" y="4318"/>
                    <a:pt x="12814554" y="9525"/>
                  </a:cubicBezTo>
                  <a:cubicBezTo>
                    <a:pt x="12814554" y="14732"/>
                    <a:pt x="12810236" y="19050"/>
                    <a:pt x="12805029" y="19050"/>
                  </a:cubicBezTo>
                  <a:lnTo>
                    <a:pt x="9525" y="19050"/>
                  </a:lnTo>
                  <a:cubicBezTo>
                    <a:pt x="4318" y="19050"/>
                    <a:pt x="0" y="14732"/>
                    <a:pt x="0" y="9525"/>
                  </a:cubicBezTo>
                  <a:close/>
                </a:path>
              </a:pathLst>
            </a:custGeom>
            <a:solidFill>
              <a:srgbClr val="D7425E"/>
            </a:solidFill>
          </p:spPr>
        </p:sp>
      </p:grpSp>
      <p:grpSp>
        <p:nvGrpSpPr>
          <p:cNvPr name="Group 21" id="21"/>
          <p:cNvGrpSpPr>
            <a:grpSpLocks noChangeAspect="true"/>
          </p:cNvGrpSpPr>
          <p:nvPr/>
        </p:nvGrpSpPr>
        <p:grpSpPr>
          <a:xfrm rot="0">
            <a:off x="870197" y="5380881"/>
            <a:ext cx="8232130" cy="1721049"/>
            <a:chOff x="0" y="0"/>
            <a:chExt cx="10976173" cy="2294732"/>
          </a:xfrm>
        </p:grpSpPr>
        <p:sp>
          <p:nvSpPr>
            <p:cNvPr name="Freeform 22" id="22" descr="preencoded.png"/>
            <p:cNvSpPr/>
            <p:nvPr/>
          </p:nvSpPr>
          <p:spPr>
            <a:xfrm flipH="false" flipV="false" rot="0">
              <a:off x="0" y="0"/>
              <a:ext cx="10976229" cy="2294763"/>
            </a:xfrm>
            <a:custGeom>
              <a:avLst/>
              <a:gdLst/>
              <a:ahLst/>
              <a:cxnLst/>
              <a:rect r="r" b="b" t="t" l="l"/>
              <a:pathLst>
                <a:path h="2294763" w="10976229">
                  <a:moveTo>
                    <a:pt x="0" y="0"/>
                  </a:moveTo>
                  <a:lnTo>
                    <a:pt x="10976229" y="0"/>
                  </a:lnTo>
                  <a:lnTo>
                    <a:pt x="10976229" y="2294763"/>
                  </a:lnTo>
                  <a:lnTo>
                    <a:pt x="0" y="2294763"/>
                  </a:lnTo>
                  <a:lnTo>
                    <a:pt x="0" y="0"/>
                  </a:lnTo>
                  <a:close/>
                </a:path>
              </a:pathLst>
            </a:custGeom>
            <a:blipFill>
              <a:blip r:embed="rId6"/>
              <a:stretch>
                <a:fillRect l="0" t="-101" r="0" b="-100"/>
              </a:stretch>
            </a:blipFill>
          </p:spPr>
        </p:sp>
      </p:grpSp>
      <p:sp>
        <p:nvSpPr>
          <p:cNvPr name="TextBox 23" id="23"/>
          <p:cNvSpPr txBox="true"/>
          <p:nvPr/>
        </p:nvSpPr>
        <p:spPr>
          <a:xfrm rot="0">
            <a:off x="4819650" y="5928569"/>
            <a:ext cx="332929" cy="520899"/>
          </a:xfrm>
          <a:prstGeom prst="rect">
            <a:avLst/>
          </a:prstGeom>
        </p:spPr>
        <p:txBody>
          <a:bodyPr anchor="t" rtlCol="false" tIns="0" lIns="0" bIns="0" rIns="0">
            <a:spAutoFit/>
          </a:bodyPr>
          <a:lstStyle/>
          <a:p>
            <a:pPr algn="ctr">
              <a:lnSpc>
                <a:spcPts val="4187"/>
              </a:lnSpc>
            </a:pPr>
            <a:r>
              <a:rPr lang="en-US" sz="2562" b="true">
                <a:solidFill>
                  <a:srgbClr val="FFFFFF"/>
                </a:solidFill>
                <a:latin typeface="Nunito Bold"/>
                <a:ea typeface="Nunito Bold"/>
                <a:cs typeface="Nunito Bold"/>
                <a:sym typeface="Nunito Bold"/>
              </a:rPr>
              <a:t>3</a:t>
            </a:r>
          </a:p>
        </p:txBody>
      </p:sp>
      <p:sp>
        <p:nvSpPr>
          <p:cNvPr name="TextBox 24" id="24"/>
          <p:cNvSpPr txBox="true"/>
          <p:nvPr/>
        </p:nvSpPr>
        <p:spPr>
          <a:xfrm rot="0">
            <a:off x="9338965" y="5617517"/>
            <a:ext cx="2894410" cy="348258"/>
          </a:xfrm>
          <a:prstGeom prst="rect">
            <a:avLst/>
          </a:prstGeom>
        </p:spPr>
        <p:txBody>
          <a:bodyPr anchor="t" rtlCol="false" tIns="0" lIns="0" bIns="0" rIns="0">
            <a:spAutoFit/>
          </a:bodyPr>
          <a:lstStyle/>
          <a:p>
            <a:pPr algn="l">
              <a:lnSpc>
                <a:spcPts val="2687"/>
              </a:lnSpc>
            </a:pPr>
            <a:r>
              <a:rPr lang="en-US" sz="2187" b="true">
                <a:solidFill>
                  <a:srgbClr val="FFFFFF"/>
                </a:solidFill>
                <a:latin typeface="Nunito Bold"/>
                <a:ea typeface="Nunito Bold"/>
                <a:cs typeface="Nunito Bold"/>
                <a:sym typeface="Nunito Bold"/>
              </a:rPr>
              <a:t>Skewness Assessment</a:t>
            </a:r>
          </a:p>
        </p:txBody>
      </p:sp>
      <p:sp>
        <p:nvSpPr>
          <p:cNvPr name="TextBox 25" id="25"/>
          <p:cNvSpPr txBox="true"/>
          <p:nvPr/>
        </p:nvSpPr>
        <p:spPr>
          <a:xfrm rot="0">
            <a:off x="9338965" y="6277247"/>
            <a:ext cx="7883724" cy="712787"/>
          </a:xfrm>
          <a:prstGeom prst="rect">
            <a:avLst/>
          </a:prstGeom>
        </p:spPr>
        <p:txBody>
          <a:bodyPr anchor="t" rtlCol="false" tIns="0" lIns="0" bIns="0" rIns="0">
            <a:spAutoFit/>
          </a:bodyPr>
          <a:lstStyle/>
          <a:p>
            <a:pPr algn="l">
              <a:lnSpc>
                <a:spcPts val="2937"/>
              </a:lnSpc>
            </a:pPr>
            <a:r>
              <a:rPr lang="en-US" sz="1812">
                <a:solidFill>
                  <a:srgbClr val="FFFFFF"/>
                </a:solidFill>
                <a:latin typeface="PT Sans"/>
                <a:ea typeface="PT Sans"/>
                <a:cs typeface="PT Sans"/>
                <a:sym typeface="PT Sans"/>
              </a:rPr>
              <a:t>Evaluated data distribution to understand symmetry and inform appropriate statistical modeling approaches.</a:t>
            </a:r>
          </a:p>
        </p:txBody>
      </p:sp>
      <p:sp>
        <p:nvSpPr>
          <p:cNvPr name="TextBox 26" id="26"/>
          <p:cNvSpPr txBox="true"/>
          <p:nvPr/>
        </p:nvSpPr>
        <p:spPr>
          <a:xfrm rot="0">
            <a:off x="828675" y="7301507"/>
            <a:ext cx="16630650" cy="2339280"/>
          </a:xfrm>
          <a:prstGeom prst="rect">
            <a:avLst/>
          </a:prstGeom>
        </p:spPr>
        <p:txBody>
          <a:bodyPr anchor="t" rtlCol="false" tIns="0" lIns="0" bIns="0" rIns="0">
            <a:spAutoFit/>
          </a:bodyPr>
          <a:lstStyle/>
          <a:p>
            <a:pPr algn="l">
              <a:lnSpc>
                <a:spcPts val="2937"/>
              </a:lnSpc>
            </a:pPr>
            <a:r>
              <a:rPr lang="en-US" sz="1812">
                <a:solidFill>
                  <a:srgbClr val="FFFFFF"/>
                </a:solidFill>
                <a:latin typeface="PT Sans"/>
                <a:ea typeface="PT Sans"/>
                <a:cs typeface="PT Sans"/>
                <a:sym typeface="PT Sans"/>
              </a:rPr>
              <a:t>In Week 3, we transitioned into more sophisticated analytical techniques to extract deeper insights from our meticulously wrangled data. Our first step involved assessing the skewness of various features, which helped us understand the asymmetry of their probability distributions. This understanding is critical for selecting appropriate statistical models and transformations. Subsequently, we performed a comprehensive correlation analysis to identify the relationships between different variables. This revealed key dependencies within the data, highlighting which features move together and which are inversely related. Ultimately, these advanced analytical steps allowed us to derive significant insights from the trends embedded in the data, providing a robust foundation for strategic decision-making and further predictive modeling.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3"/>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00002E">
                <a:alpha val="56078"/>
              </a:srgbClr>
            </a:solidFill>
          </p:spPr>
        </p:sp>
      </p:grpSp>
      <p:sp>
        <p:nvSpPr>
          <p:cNvPr name="TextBox 6" id="6"/>
          <p:cNvSpPr txBox="true"/>
          <p:nvPr/>
        </p:nvSpPr>
        <p:spPr>
          <a:xfrm rot="0">
            <a:off x="1047155" y="1859310"/>
            <a:ext cx="7925246" cy="908596"/>
          </a:xfrm>
          <a:prstGeom prst="rect">
            <a:avLst/>
          </a:prstGeom>
        </p:spPr>
        <p:txBody>
          <a:bodyPr anchor="t" rtlCol="false" tIns="0" lIns="0" bIns="0" rIns="0">
            <a:spAutoFit/>
          </a:bodyPr>
          <a:lstStyle/>
          <a:p>
            <a:pPr algn="l">
              <a:lnSpc>
                <a:spcPts val="6875"/>
              </a:lnSpc>
            </a:pPr>
            <a:r>
              <a:rPr lang="en-US" sz="5500" b="true">
                <a:solidFill>
                  <a:srgbClr val="FFFFFF"/>
                </a:solidFill>
                <a:latin typeface="Nunito Bold"/>
                <a:ea typeface="Nunito Bold"/>
                <a:cs typeface="Nunito Bold"/>
                <a:sym typeface="Nunito Bold"/>
              </a:rPr>
              <a:t>Conclusion &amp; Next Steps</a:t>
            </a:r>
          </a:p>
        </p:txBody>
      </p:sp>
      <p:sp>
        <p:nvSpPr>
          <p:cNvPr name="TextBox 7" id="7"/>
          <p:cNvSpPr txBox="true"/>
          <p:nvPr/>
        </p:nvSpPr>
        <p:spPr>
          <a:xfrm rot="0">
            <a:off x="1047155" y="3496716"/>
            <a:ext cx="3520231" cy="458986"/>
          </a:xfrm>
          <a:prstGeom prst="rect">
            <a:avLst/>
          </a:prstGeom>
        </p:spPr>
        <p:txBody>
          <a:bodyPr anchor="t" rtlCol="false" tIns="0" lIns="0" bIns="0" rIns="0">
            <a:spAutoFit/>
          </a:bodyPr>
          <a:lstStyle/>
          <a:p>
            <a:pPr algn="l">
              <a:lnSpc>
                <a:spcPts val="3437"/>
              </a:lnSpc>
            </a:pPr>
            <a:r>
              <a:rPr lang="en-US" sz="2750" b="true">
                <a:solidFill>
                  <a:srgbClr val="FFFFFF"/>
                </a:solidFill>
                <a:latin typeface="Nunito Bold"/>
                <a:ea typeface="Nunito Bold"/>
                <a:cs typeface="Nunito Bold"/>
                <a:sym typeface="Nunito Bold"/>
              </a:rPr>
              <a:t>Key Learnings</a:t>
            </a:r>
          </a:p>
        </p:txBody>
      </p:sp>
      <p:sp>
        <p:nvSpPr>
          <p:cNvPr name="TextBox 8" id="8"/>
          <p:cNvSpPr txBox="true"/>
          <p:nvPr/>
        </p:nvSpPr>
        <p:spPr>
          <a:xfrm rot="0">
            <a:off x="1047155" y="4159598"/>
            <a:ext cx="7731919" cy="1052810"/>
          </a:xfrm>
          <a:prstGeom prst="rect">
            <a:avLst/>
          </a:prstGeom>
        </p:spPr>
        <p:txBody>
          <a:bodyPr anchor="t" rtlCol="false" tIns="0" lIns="0" bIns="0" rIns="0">
            <a:spAutoFit/>
          </a:bodyPr>
          <a:lstStyle/>
          <a:p>
            <a:pPr algn="l" marL="348754" indent="-174377" lvl="1">
              <a:lnSpc>
                <a:spcPts val="3750"/>
              </a:lnSpc>
              <a:buFont typeface="Arial"/>
              <a:buChar char="•"/>
            </a:pPr>
            <a:r>
              <a:rPr lang="en-US" sz="2312">
                <a:solidFill>
                  <a:srgbClr val="FFFFFF"/>
                </a:solidFill>
                <a:latin typeface="PT Sans"/>
                <a:ea typeface="PT Sans"/>
                <a:cs typeface="PT Sans"/>
                <a:sym typeface="PT Sans"/>
              </a:rPr>
              <a:t>The paramount importance of clean, structured data as the bedrock for any reliable analysis.</a:t>
            </a:r>
          </a:p>
        </p:txBody>
      </p:sp>
      <p:sp>
        <p:nvSpPr>
          <p:cNvPr name="TextBox 9" id="9"/>
          <p:cNvSpPr txBox="true"/>
          <p:nvPr/>
        </p:nvSpPr>
        <p:spPr>
          <a:xfrm rot="0">
            <a:off x="1047155" y="5221784"/>
            <a:ext cx="7731919" cy="1531590"/>
          </a:xfrm>
          <a:prstGeom prst="rect">
            <a:avLst/>
          </a:prstGeom>
        </p:spPr>
        <p:txBody>
          <a:bodyPr anchor="t" rtlCol="false" tIns="0" lIns="0" bIns="0" rIns="0">
            <a:spAutoFit/>
          </a:bodyPr>
          <a:lstStyle/>
          <a:p>
            <a:pPr algn="l" marL="348754" indent="-174377" lvl="1">
              <a:lnSpc>
                <a:spcPts val="3750"/>
              </a:lnSpc>
              <a:buFont typeface="Arial"/>
              <a:buChar char="•"/>
            </a:pPr>
            <a:r>
              <a:rPr lang="en-US" sz="2312">
                <a:solidFill>
                  <a:srgbClr val="FFFFFF"/>
                </a:solidFill>
                <a:latin typeface="PT Sans"/>
                <a:ea typeface="PT Sans"/>
                <a:cs typeface="PT Sans"/>
                <a:sym typeface="PT Sans"/>
              </a:rPr>
              <a:t>Mastery of diverse techniques to effectively handle real-world data issues, including missing values, inconsistencies, and outliers.</a:t>
            </a:r>
          </a:p>
        </p:txBody>
      </p:sp>
      <p:sp>
        <p:nvSpPr>
          <p:cNvPr name="TextBox 10" id="10"/>
          <p:cNvSpPr txBox="true"/>
          <p:nvPr/>
        </p:nvSpPr>
        <p:spPr>
          <a:xfrm rot="0">
            <a:off x="1047155" y="6762750"/>
            <a:ext cx="7731919" cy="1531590"/>
          </a:xfrm>
          <a:prstGeom prst="rect">
            <a:avLst/>
          </a:prstGeom>
        </p:spPr>
        <p:txBody>
          <a:bodyPr anchor="t" rtlCol="false" tIns="0" lIns="0" bIns="0" rIns="0">
            <a:spAutoFit/>
          </a:bodyPr>
          <a:lstStyle/>
          <a:p>
            <a:pPr algn="l" marL="348754" indent="-174377" lvl="1">
              <a:lnSpc>
                <a:spcPts val="3750"/>
              </a:lnSpc>
              <a:buFont typeface="Arial"/>
              <a:buChar char="•"/>
            </a:pPr>
            <a:r>
              <a:rPr lang="en-US" sz="2312">
                <a:solidFill>
                  <a:srgbClr val="FFFFFF"/>
                </a:solidFill>
                <a:latin typeface="PT Sans"/>
                <a:ea typeface="PT Sans"/>
                <a:cs typeface="PT Sans"/>
                <a:sym typeface="PT Sans"/>
              </a:rPr>
              <a:t>Significantly enhanced proficiency in leveraging Pandas and NumPy for complex data manipulation and numerical operations.</a:t>
            </a:r>
          </a:p>
        </p:txBody>
      </p:sp>
      <p:sp>
        <p:nvSpPr>
          <p:cNvPr name="TextBox 11" id="11"/>
          <p:cNvSpPr txBox="true"/>
          <p:nvPr/>
        </p:nvSpPr>
        <p:spPr>
          <a:xfrm rot="0">
            <a:off x="9518451" y="3496716"/>
            <a:ext cx="3520231" cy="458986"/>
          </a:xfrm>
          <a:prstGeom prst="rect">
            <a:avLst/>
          </a:prstGeom>
        </p:spPr>
        <p:txBody>
          <a:bodyPr anchor="t" rtlCol="false" tIns="0" lIns="0" bIns="0" rIns="0">
            <a:spAutoFit/>
          </a:bodyPr>
          <a:lstStyle/>
          <a:p>
            <a:pPr algn="l">
              <a:lnSpc>
                <a:spcPts val="3437"/>
              </a:lnSpc>
            </a:pPr>
            <a:r>
              <a:rPr lang="en-US" sz="2750" b="true">
                <a:solidFill>
                  <a:srgbClr val="FFFFFF"/>
                </a:solidFill>
                <a:latin typeface="Nunito Bold"/>
                <a:ea typeface="Nunito Bold"/>
                <a:cs typeface="Nunito Bold"/>
                <a:sym typeface="Nunito Bold"/>
              </a:rPr>
              <a:t>Next Steps</a:t>
            </a:r>
          </a:p>
        </p:txBody>
      </p:sp>
      <p:sp>
        <p:nvSpPr>
          <p:cNvPr name="TextBox 12" id="12"/>
          <p:cNvSpPr txBox="true"/>
          <p:nvPr/>
        </p:nvSpPr>
        <p:spPr>
          <a:xfrm rot="0">
            <a:off x="9518451" y="4159598"/>
            <a:ext cx="7731919" cy="2010370"/>
          </a:xfrm>
          <a:prstGeom prst="rect">
            <a:avLst/>
          </a:prstGeom>
        </p:spPr>
        <p:txBody>
          <a:bodyPr anchor="t" rtlCol="false" tIns="0" lIns="0" bIns="0" rIns="0">
            <a:spAutoFit/>
          </a:bodyPr>
          <a:lstStyle/>
          <a:p>
            <a:pPr algn="l" marL="348754" indent="-174377" lvl="1">
              <a:lnSpc>
                <a:spcPts val="3750"/>
              </a:lnSpc>
              <a:buFont typeface="Arial"/>
              <a:buChar char="•"/>
            </a:pPr>
            <a:r>
              <a:rPr lang="en-US" sz="2312">
                <a:solidFill>
                  <a:srgbClr val="FFFFFF"/>
                </a:solidFill>
                <a:latin typeface="PT Sans"/>
                <a:ea typeface="PT Sans"/>
                <a:cs typeface="PT Sans"/>
                <a:sym typeface="PT Sans"/>
              </a:rPr>
              <a:t>Utilize the meticulously cleaned and structured data for comprehensive modeling or advanced visualization exercises, transforming raw data into actionable insights.</a:t>
            </a:r>
          </a:p>
        </p:txBody>
      </p:sp>
      <p:sp>
        <p:nvSpPr>
          <p:cNvPr name="TextBox 13" id="13"/>
          <p:cNvSpPr txBox="true"/>
          <p:nvPr/>
        </p:nvSpPr>
        <p:spPr>
          <a:xfrm rot="0">
            <a:off x="9518451" y="6179344"/>
            <a:ext cx="7731919" cy="2010370"/>
          </a:xfrm>
          <a:prstGeom prst="rect">
            <a:avLst/>
          </a:prstGeom>
        </p:spPr>
        <p:txBody>
          <a:bodyPr anchor="t" rtlCol="false" tIns="0" lIns="0" bIns="0" rIns="0">
            <a:spAutoFit/>
          </a:bodyPr>
          <a:lstStyle/>
          <a:p>
            <a:pPr algn="l" marL="348754" indent="-174377" lvl="1">
              <a:lnSpc>
                <a:spcPts val="3750"/>
              </a:lnSpc>
              <a:buFont typeface="Arial"/>
              <a:buChar char="•"/>
            </a:pPr>
            <a:r>
              <a:rPr lang="en-US" sz="2312">
                <a:solidFill>
                  <a:srgbClr val="FFFFFF"/>
                </a:solidFill>
                <a:latin typeface="PT Sans"/>
                <a:ea typeface="PT Sans"/>
                <a:cs typeface="PT Sans"/>
                <a:sym typeface="PT Sans"/>
              </a:rPr>
              <a:t>Proceed to build sophisticated predictive models leveraging the high-quality data, aiming to forecast future trends or outcomes, or develop interactive dashboards for real-time data monitoring and reporting.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DAGp-gz7_LA</dc:identifier>
  <dcterms:modified xsi:type="dcterms:W3CDTF">2011-08-01T06:04:30Z</dcterms:modified>
  <cp:revision>1</cp:revision>
  <dc:title>Untitled (1).pptx</dc:title>
</cp:coreProperties>
</file>