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 id="2147483655" r:id="rId2"/>
  </p:sldMasterIdLst>
  <p:notesMasterIdLst>
    <p:notesMasterId r:id="rId77"/>
  </p:notesMasterIdLst>
  <p:sldIdLst>
    <p:sldId id="333" r:id="rId3"/>
    <p:sldId id="311" r:id="rId4"/>
    <p:sldId id="264" r:id="rId5"/>
    <p:sldId id="265" r:id="rId6"/>
    <p:sldId id="266" r:id="rId7"/>
    <p:sldId id="267" r:id="rId8"/>
    <p:sldId id="312" r:id="rId9"/>
    <p:sldId id="269" r:id="rId10"/>
    <p:sldId id="357" r:id="rId11"/>
    <p:sldId id="271" r:id="rId12"/>
    <p:sldId id="350" r:id="rId13"/>
    <p:sldId id="272" r:id="rId14"/>
    <p:sldId id="356" r:id="rId15"/>
    <p:sldId id="273" r:id="rId16"/>
    <p:sldId id="274" r:id="rId17"/>
    <p:sldId id="315" r:id="rId18"/>
    <p:sldId id="278" r:id="rId19"/>
    <p:sldId id="313" r:id="rId20"/>
    <p:sldId id="280" r:id="rId21"/>
    <p:sldId id="282" r:id="rId22"/>
    <p:sldId id="283" r:id="rId23"/>
    <p:sldId id="355" r:id="rId24"/>
    <p:sldId id="284" r:id="rId25"/>
    <p:sldId id="285" r:id="rId26"/>
    <p:sldId id="286" r:id="rId27"/>
    <p:sldId id="345" r:id="rId28"/>
    <p:sldId id="346" r:id="rId29"/>
    <p:sldId id="287" r:id="rId30"/>
    <p:sldId id="288" r:id="rId31"/>
    <p:sldId id="324" r:id="rId32"/>
    <p:sldId id="341" r:id="rId33"/>
    <p:sldId id="289" r:id="rId34"/>
    <p:sldId id="335" r:id="rId35"/>
    <p:sldId id="290" r:id="rId36"/>
    <p:sldId id="354" r:id="rId37"/>
    <p:sldId id="316" r:id="rId38"/>
    <p:sldId id="353" r:id="rId39"/>
    <p:sldId id="292" r:id="rId40"/>
    <p:sldId id="293" r:id="rId41"/>
    <p:sldId id="295" r:id="rId42"/>
    <p:sldId id="342" r:id="rId43"/>
    <p:sldId id="294" r:id="rId44"/>
    <p:sldId id="347" r:id="rId45"/>
    <p:sldId id="318" r:id="rId46"/>
    <p:sldId id="297" r:id="rId47"/>
    <p:sldId id="352" r:id="rId48"/>
    <p:sldId id="336" r:id="rId49"/>
    <p:sldId id="296" r:id="rId50"/>
    <p:sldId id="326" r:id="rId51"/>
    <p:sldId id="348" r:id="rId52"/>
    <p:sldId id="327" r:id="rId53"/>
    <p:sldId id="328" r:id="rId54"/>
    <p:sldId id="330" r:id="rId55"/>
    <p:sldId id="351" r:id="rId56"/>
    <p:sldId id="344" r:id="rId57"/>
    <p:sldId id="340" r:id="rId58"/>
    <p:sldId id="299" r:id="rId59"/>
    <p:sldId id="300" r:id="rId60"/>
    <p:sldId id="349" r:id="rId61"/>
    <p:sldId id="319" r:id="rId62"/>
    <p:sldId id="301" r:id="rId63"/>
    <p:sldId id="337" r:id="rId64"/>
    <p:sldId id="338" r:id="rId65"/>
    <p:sldId id="302" r:id="rId66"/>
    <p:sldId id="303" r:id="rId67"/>
    <p:sldId id="304" r:id="rId68"/>
    <p:sldId id="305" r:id="rId69"/>
    <p:sldId id="306" r:id="rId70"/>
    <p:sldId id="307" r:id="rId71"/>
    <p:sldId id="308" r:id="rId72"/>
    <p:sldId id="309" r:id="rId73"/>
    <p:sldId id="339" r:id="rId74"/>
    <p:sldId id="310" r:id="rId75"/>
    <p:sldId id="259" r:id="rId7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08" userDrawn="1">
          <p15:clr>
            <a:srgbClr val="A4A3A4"/>
          </p15:clr>
        </p15:guide>
        <p15:guide id="2" pos="2880">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ilda Wirth Federico" initials="HWF" lastIdx="10" clrIdx="0"/>
  <p:cmAuthor id="7" name="mike gordon" initials="mg" lastIdx="47" clrIdx="7">
    <p:extLst>
      <p:ext uri="{19B8F6BF-5375-455C-9EA6-DF929625EA0E}">
        <p15:presenceInfo xmlns:p15="http://schemas.microsoft.com/office/powerpoint/2012/main" userId="16f07c70156f7fe1" providerId="Windows Live"/>
      </p:ext>
    </p:extLst>
  </p:cmAuthor>
  <p:cmAuthor id="1" name="Sarah Evans" initials="SE" lastIdx="11" clrIdx="1"/>
  <p:cmAuthor id="2" name="LD" initials="LD" lastIdx="3" clrIdx="2"/>
  <p:cmAuthor id="3" name="Sarah Evans" initials="SJE" lastIdx="85" clrIdx="3"/>
  <p:cmAuthor id="4" name="Teresa F. Horton" initials="TH" lastIdx="2" clrIdx="4"/>
  <p:cmAuthor id="5" name="Stefanie Emrich" initials="SJE" lastIdx="1" clrIdx="5"/>
  <p:cmAuthor id="6" name="Lisa B" initials="LB" lastIdx="20"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578"/>
    <a:srgbClr val="005A94"/>
    <a:srgbClr val="2F8B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000" autoAdjust="0"/>
    <p:restoredTop sz="76560" autoAdjust="0"/>
  </p:normalViewPr>
  <p:slideViewPr>
    <p:cSldViewPr>
      <p:cViewPr varScale="1">
        <p:scale>
          <a:sx n="82" d="100"/>
          <a:sy n="82" d="100"/>
        </p:scale>
        <p:origin x="2700" y="96"/>
      </p:cViewPr>
      <p:guideLst>
        <p:guide orient="horz" pos="1008"/>
        <p:guide pos="2880"/>
      </p:guideLst>
    </p:cSldViewPr>
  </p:slideViewPr>
  <p:notesTextViewPr>
    <p:cViewPr>
      <p:scale>
        <a:sx n="1" d="1"/>
        <a:sy n="1" d="1"/>
      </p:scale>
      <p:origin x="0" y="0"/>
    </p:cViewPr>
  </p:notesTextViewPr>
  <p:sorterViewPr>
    <p:cViewPr>
      <p:scale>
        <a:sx n="100" d="100"/>
        <a:sy n="100" d="100"/>
      </p:scale>
      <p:origin x="0" y="1692"/>
    </p:cViewPr>
  </p:sorterViewPr>
  <p:notesViewPr>
    <p:cSldViewPr showGuides="1">
      <p:cViewPr varScale="1">
        <p:scale>
          <a:sx n="80" d="100"/>
          <a:sy n="80" d="100"/>
        </p:scale>
        <p:origin x="-197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commentAuthors" Target="commentAuthors.xml"/><Relationship Id="rId8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375BF25-40BE-405D-88E7-C5FB6E60947B}" type="datetimeFigureOut">
              <a:rPr lang="en-US" smtClean="0"/>
              <a:pPr/>
              <a:t>6/30/2015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7E2621-405C-4F83-9120-2E9601611C17}" type="slidenum">
              <a:rPr lang="en-US" smtClean="0"/>
              <a:pPr/>
              <a:t>‹#›</a:t>
            </a:fld>
            <a:endParaRPr lang="en-US"/>
          </a:p>
        </p:txBody>
      </p:sp>
    </p:spTree>
    <p:extLst>
      <p:ext uri="{BB962C8B-B14F-4D97-AF65-F5344CB8AC3E}">
        <p14:creationId xmlns:p14="http://schemas.microsoft.com/office/powerpoint/2010/main" val="2506517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68CC91FB-68FB-4DD9-A9BF-03EE326AB038}" type="slidenum">
              <a:rPr lang="en-US">
                <a:solidFill>
                  <a:srgbClr val="000000"/>
                </a:solidFill>
              </a:rPr>
              <a:pPr/>
              <a:t>0</a:t>
            </a:fld>
            <a:endParaRPr lang="en-US">
              <a:solidFill>
                <a:srgbClr val="000000"/>
              </a:solidFill>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r>
              <a:rPr lang="en-US" dirty="0" smtClean="0">
                <a:solidFill>
                  <a:schemeClr val="tx1"/>
                </a:solidFill>
              </a:rPr>
              <a:t>Welcome</a:t>
            </a:r>
            <a:r>
              <a:rPr lang="en-US" baseline="0" dirty="0" smtClean="0">
                <a:solidFill>
                  <a:schemeClr val="tx1"/>
                </a:solidFill>
              </a:rPr>
              <a:t> to </a:t>
            </a:r>
            <a:r>
              <a:rPr lang="en-US" dirty="0" smtClean="0">
                <a:solidFill>
                  <a:schemeClr val="tx1"/>
                </a:solidFill>
              </a:rPr>
              <a:t>Chapter 2: Looking at Computers: Understanding the Parts</a:t>
            </a:r>
          </a:p>
          <a:p>
            <a:pPr eaLnBrk="1" hangingPunct="1"/>
            <a:endParaRPr lang="en-US" dirty="0" smtClean="0"/>
          </a:p>
        </p:txBody>
      </p:sp>
    </p:spTree>
    <p:extLst>
      <p:ext uri="{BB962C8B-B14F-4D97-AF65-F5344CB8AC3E}">
        <p14:creationId xmlns:p14="http://schemas.microsoft.com/office/powerpoint/2010/main" val="8495102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ChangeArrowheads="1"/>
          </p:cNvSpPr>
          <p:nvPr/>
        </p:nvSpPr>
        <p:spPr bwMode="auto">
          <a:xfrm>
            <a:off x="4459288" y="0"/>
            <a:ext cx="3413125" cy="457200"/>
          </a:xfrm>
          <a:prstGeom prst="rect">
            <a:avLst/>
          </a:prstGeom>
          <a:noFill/>
          <a:ln w="12700">
            <a:noFill/>
            <a:miter lim="800000"/>
            <a:headEnd/>
            <a:tailEnd/>
          </a:ln>
        </p:spPr>
        <p:txBody>
          <a:bodyPr/>
          <a:lstStyle/>
          <a:p>
            <a:pPr eaLnBrk="0" hangingPunct="0"/>
            <a:endParaRPr lang="en-US" dirty="0"/>
          </a:p>
        </p:txBody>
      </p:sp>
      <p:sp>
        <p:nvSpPr>
          <p:cNvPr id="45058" name="Rectangle 3"/>
          <p:cNvSpPr>
            <a:spLocks noChangeArrowheads="1"/>
          </p:cNvSpPr>
          <p:nvPr/>
        </p:nvSpPr>
        <p:spPr bwMode="auto">
          <a:xfrm>
            <a:off x="4459288" y="8685213"/>
            <a:ext cx="3413125" cy="457200"/>
          </a:xfrm>
          <a:prstGeom prst="rect">
            <a:avLst/>
          </a:prstGeom>
          <a:noFill/>
          <a:ln w="12700">
            <a:noFill/>
            <a:miter lim="800000"/>
            <a:headEnd/>
            <a:tailEnd/>
          </a:ln>
        </p:spPr>
        <p:txBody>
          <a:bodyPr lIns="90488" tIns="44450" rIns="90488" bIns="44450" anchor="b"/>
          <a:lstStyle/>
          <a:p>
            <a:pPr algn="r" eaLnBrk="0" hangingPunct="0"/>
            <a:r>
              <a:rPr lang="en-US" sz="1200" dirty="0">
                <a:latin typeface="Arial" charset="0"/>
              </a:rPr>
              <a:t>8</a:t>
            </a:r>
          </a:p>
        </p:txBody>
      </p:sp>
      <p:sp>
        <p:nvSpPr>
          <p:cNvPr id="45059" name="Rectangle 4"/>
          <p:cNvSpPr>
            <a:spLocks noChangeArrowheads="1"/>
          </p:cNvSpPr>
          <p:nvPr/>
        </p:nvSpPr>
        <p:spPr bwMode="auto">
          <a:xfrm>
            <a:off x="0" y="8685213"/>
            <a:ext cx="3411538" cy="457200"/>
          </a:xfrm>
          <a:prstGeom prst="rect">
            <a:avLst/>
          </a:prstGeom>
          <a:noFill/>
          <a:ln w="12700">
            <a:noFill/>
            <a:miter lim="800000"/>
            <a:headEnd/>
            <a:tailEnd/>
          </a:ln>
        </p:spPr>
        <p:txBody>
          <a:bodyPr/>
          <a:lstStyle/>
          <a:p>
            <a:pPr eaLnBrk="0" hangingPunct="0"/>
            <a:endParaRPr lang="en-US" dirty="0"/>
          </a:p>
        </p:txBody>
      </p:sp>
      <p:sp>
        <p:nvSpPr>
          <p:cNvPr id="45060" name="Rectangle 5"/>
          <p:cNvSpPr>
            <a:spLocks noChangeArrowheads="1"/>
          </p:cNvSpPr>
          <p:nvPr/>
        </p:nvSpPr>
        <p:spPr bwMode="auto">
          <a:xfrm>
            <a:off x="0" y="0"/>
            <a:ext cx="3411538" cy="457200"/>
          </a:xfrm>
          <a:prstGeom prst="rect">
            <a:avLst/>
          </a:prstGeom>
          <a:noFill/>
          <a:ln w="12700">
            <a:noFill/>
            <a:miter lim="800000"/>
            <a:headEnd/>
            <a:tailEnd/>
          </a:ln>
        </p:spPr>
        <p:txBody>
          <a:bodyPr/>
          <a:lstStyle/>
          <a:p>
            <a:pPr eaLnBrk="0" hangingPunct="0"/>
            <a:endParaRPr lang="en-US" dirty="0"/>
          </a:p>
        </p:txBody>
      </p:sp>
      <p:sp>
        <p:nvSpPr>
          <p:cNvPr id="45061" name="Rectangle 6"/>
          <p:cNvSpPr>
            <a:spLocks noGrp="1" noRot="1" noChangeAspect="1" noChangeArrowheads="1" noTextEdit="1"/>
          </p:cNvSpPr>
          <p:nvPr>
            <p:ph type="sldImg"/>
          </p:nvPr>
        </p:nvSpPr>
        <p:spPr>
          <a:ln cap="flat"/>
        </p:spPr>
      </p:sp>
      <p:sp>
        <p:nvSpPr>
          <p:cNvPr id="45062" name="Rectangle 7"/>
          <p:cNvSpPr>
            <a:spLocks noGrp="1" noChangeArrowheads="1"/>
          </p:cNvSpPr>
          <p:nvPr>
            <p:ph type="body" idx="1"/>
          </p:nvPr>
        </p:nvSpPr>
        <p:spPr>
          <a:noFill/>
          <a:ln w="9525"/>
        </p:spPr>
        <p:txBody>
          <a:bodyPr/>
          <a:lstStyle/>
          <a:p>
            <a:pPr marL="171450" marR="0" indent="-171450" algn="l" defTabSz="914400"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1200" b="0" kern="1200" dirty="0" smtClean="0">
                <a:solidFill>
                  <a:schemeClr val="tx1"/>
                </a:solidFill>
                <a:effectLst/>
                <a:latin typeface="+mn-lt"/>
                <a:ea typeface="+mn-ea"/>
                <a:cs typeface="+mn-cs"/>
              </a:rPr>
              <a:t>There are two basic designs of computers: portable and stationary.</a:t>
            </a:r>
          </a:p>
          <a:p>
            <a:pPr marL="171450" marR="0" indent="-171450" algn="l" defTabSz="914400"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1200" b="0" kern="1200" dirty="0" smtClean="0">
                <a:solidFill>
                  <a:schemeClr val="tx1"/>
                </a:solidFill>
                <a:effectLst/>
                <a:latin typeface="+mn-lt"/>
                <a:ea typeface="+mn-ea"/>
                <a:cs typeface="+mn-cs"/>
              </a:rPr>
              <a:t>A </a:t>
            </a:r>
            <a:r>
              <a:rPr lang="en-US" sz="1200" b="0" i="1" kern="1200" dirty="0" smtClean="0">
                <a:solidFill>
                  <a:schemeClr val="tx1"/>
                </a:solidFill>
                <a:effectLst/>
                <a:latin typeface="+mn-lt"/>
                <a:ea typeface="+mn-ea"/>
                <a:cs typeface="+mn-cs"/>
              </a:rPr>
              <a:t>tablet</a:t>
            </a:r>
            <a:r>
              <a:rPr lang="en-US" sz="1200" b="0" i="1" kern="1200" baseline="0" dirty="0" smtClean="0">
                <a:solidFill>
                  <a:schemeClr val="tx1"/>
                </a:solidFill>
                <a:effectLst/>
                <a:latin typeface="+mn-lt"/>
                <a:ea typeface="+mn-ea"/>
                <a:cs typeface="+mn-cs"/>
              </a:rPr>
              <a:t> computer</a:t>
            </a:r>
            <a:r>
              <a:rPr lang="en-US" sz="1200" b="0" kern="1200" baseline="0" dirty="0" smtClean="0">
                <a:solidFill>
                  <a:schemeClr val="tx1"/>
                </a:solidFill>
                <a:effectLst/>
                <a:latin typeface="+mn-lt"/>
                <a:ea typeface="+mn-ea"/>
                <a:cs typeface="+mn-cs"/>
              </a:rPr>
              <a:t> is a portable computer integrated into a flat </a:t>
            </a:r>
            <a:r>
              <a:rPr lang="en-US" sz="1200" b="0" kern="1200" baseline="0" dirty="0" err="1" smtClean="0">
                <a:solidFill>
                  <a:schemeClr val="tx1"/>
                </a:solidFill>
                <a:effectLst/>
                <a:latin typeface="+mn-lt"/>
                <a:ea typeface="+mn-ea"/>
                <a:cs typeface="+mn-cs"/>
              </a:rPr>
              <a:t>multitouch</a:t>
            </a:r>
            <a:r>
              <a:rPr lang="en-US" sz="1200" b="0" kern="1200" baseline="0" dirty="0" smtClean="0">
                <a:solidFill>
                  <a:schemeClr val="tx1"/>
                </a:solidFill>
                <a:effectLst/>
                <a:latin typeface="+mn-lt"/>
                <a:ea typeface="+mn-ea"/>
                <a:cs typeface="+mn-cs"/>
              </a:rPr>
              <a:t>-sensitive screen. It uses an onscreen virtual keyboard, but you can connect a separate keyboard via Bluetooth or wires.</a:t>
            </a:r>
            <a:endParaRPr lang="en-US" sz="1200" b="0"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1200" b="0" kern="1200" dirty="0" smtClean="0">
                <a:solidFill>
                  <a:schemeClr val="tx1"/>
                </a:solidFill>
                <a:effectLst/>
                <a:latin typeface="+mn-lt"/>
                <a:ea typeface="+mn-ea"/>
                <a:cs typeface="+mn-cs"/>
              </a:rPr>
              <a:t>A</a:t>
            </a:r>
            <a:r>
              <a:rPr lang="en-US" sz="1200" b="0" i="0" u="none" strike="noStrike" kern="1200" dirty="0" smtClean="0">
                <a:solidFill>
                  <a:schemeClr val="tx1"/>
                </a:solidFill>
                <a:effectLst/>
                <a:latin typeface="+mn-lt"/>
                <a:ea typeface="+mn-ea"/>
                <a:cs typeface="+mn-cs"/>
              </a:rPr>
              <a:t> </a:t>
            </a:r>
            <a:r>
              <a:rPr lang="en-US" sz="1200" b="0" i="1" u="none" strike="noStrike" kern="1200" dirty="0" smtClean="0">
                <a:solidFill>
                  <a:schemeClr val="tx1"/>
                </a:solidFill>
                <a:effectLst/>
                <a:latin typeface="+mn-lt"/>
                <a:ea typeface="+mn-ea"/>
                <a:cs typeface="+mn-cs"/>
              </a:rPr>
              <a:t>laptop</a:t>
            </a:r>
            <a:r>
              <a:rPr lang="en-US" sz="1200" b="0" i="0" u="none" strike="noStrike" kern="1200" dirty="0" smtClean="0">
                <a:solidFill>
                  <a:schemeClr val="tx1"/>
                </a:solidFill>
                <a:effectLst/>
                <a:latin typeface="+mn-lt"/>
                <a:ea typeface="+mn-ea"/>
                <a:cs typeface="+mn-cs"/>
              </a:rPr>
              <a:t> </a:t>
            </a:r>
            <a:r>
              <a:rPr lang="en-US" sz="1200" b="0" kern="1200" dirty="0" smtClean="0">
                <a:solidFill>
                  <a:schemeClr val="tx1"/>
                </a:solidFill>
                <a:effectLst/>
                <a:latin typeface="+mn-lt"/>
                <a:ea typeface="+mn-ea"/>
                <a:cs typeface="+mn-cs"/>
              </a:rPr>
              <a:t>or </a:t>
            </a:r>
            <a:r>
              <a:rPr lang="en-US" sz="1200" b="0" i="1" kern="1200" dirty="0" smtClean="0">
                <a:solidFill>
                  <a:schemeClr val="tx1"/>
                </a:solidFill>
                <a:effectLst/>
                <a:latin typeface="+mn-lt"/>
                <a:ea typeface="+mn-ea"/>
                <a:cs typeface="+mn-cs"/>
              </a:rPr>
              <a:t>notebook computer </a:t>
            </a:r>
            <a:r>
              <a:rPr lang="en-US" sz="1200" b="0" kern="1200" dirty="0" smtClean="0">
                <a:solidFill>
                  <a:schemeClr val="tx1"/>
                </a:solidFill>
                <a:effectLst/>
                <a:latin typeface="+mn-lt"/>
                <a:ea typeface="+mn-ea"/>
                <a:cs typeface="+mn-cs"/>
              </a:rPr>
              <a:t>is a portable computer that has a keyboard, monitor, and other devices integrated into a single compact case.  </a:t>
            </a:r>
          </a:p>
          <a:p>
            <a:pPr marL="171450" marR="0" indent="-171450" algn="l" defTabSz="914400"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1200" b="0" kern="1200" dirty="0" smtClean="0">
                <a:solidFill>
                  <a:schemeClr val="tx1"/>
                </a:solidFill>
                <a:effectLst/>
                <a:latin typeface="+mn-lt"/>
                <a:ea typeface="+mn-ea"/>
                <a:cs typeface="+mn-cs"/>
              </a:rPr>
              <a:t>A </a:t>
            </a:r>
            <a:r>
              <a:rPr lang="en-US" sz="1200" b="0" i="1" u="none" strike="noStrike" kern="1200" dirty="0" smtClean="0">
                <a:solidFill>
                  <a:schemeClr val="tx1"/>
                </a:solidFill>
                <a:effectLst/>
                <a:latin typeface="+mn-lt"/>
                <a:ea typeface="+mn-ea"/>
                <a:cs typeface="+mn-cs"/>
              </a:rPr>
              <a:t>netbook</a:t>
            </a:r>
            <a:r>
              <a:rPr lang="en-US" sz="1200" b="0" kern="1200" dirty="0" smtClean="0">
                <a:solidFill>
                  <a:schemeClr val="tx1"/>
                </a:solidFill>
                <a:effectLst/>
                <a:latin typeface="+mn-lt"/>
                <a:ea typeface="+mn-ea"/>
                <a:cs typeface="+mn-cs"/>
              </a:rPr>
              <a:t> is a small, lightweight laptop computer that is generally 7</a:t>
            </a:r>
            <a:r>
              <a:rPr lang="en-US" sz="1200" b="0" kern="1200" baseline="0" dirty="0" smtClean="0">
                <a:solidFill>
                  <a:schemeClr val="tx1"/>
                </a:solidFill>
                <a:effectLst/>
                <a:latin typeface="+mn-lt"/>
                <a:ea typeface="+mn-ea"/>
                <a:cs typeface="+mn-cs"/>
              </a:rPr>
              <a:t> – 10 </a:t>
            </a:r>
            <a:r>
              <a:rPr lang="en-US" sz="1200" b="0" kern="1200" dirty="0" smtClean="0">
                <a:solidFill>
                  <a:schemeClr val="tx1"/>
                </a:solidFill>
                <a:effectLst/>
                <a:latin typeface="+mn-lt"/>
                <a:ea typeface="+mn-ea"/>
                <a:cs typeface="+mn-cs"/>
              </a:rPr>
              <a:t>inches wide and has a longer battery life than a laptop. </a:t>
            </a:r>
          </a:p>
          <a:p>
            <a:pPr marL="171450" marR="0" indent="-171450" algn="l" defTabSz="914400"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1200" b="0" kern="1200" dirty="0" smtClean="0">
                <a:solidFill>
                  <a:schemeClr val="tx1"/>
                </a:solidFill>
                <a:effectLst/>
                <a:latin typeface="+mn-lt"/>
                <a:ea typeface="+mn-ea"/>
                <a:cs typeface="+mn-cs"/>
              </a:rPr>
              <a:t>An </a:t>
            </a:r>
            <a:r>
              <a:rPr lang="en-US" sz="1200" b="0" i="1" kern="1200" dirty="0" err="1" smtClean="0">
                <a:solidFill>
                  <a:schemeClr val="tx1"/>
                </a:solidFill>
                <a:effectLst/>
                <a:latin typeface="+mn-lt"/>
                <a:ea typeface="+mn-ea"/>
                <a:cs typeface="+mn-cs"/>
              </a:rPr>
              <a:t>ultrabook</a:t>
            </a:r>
            <a:r>
              <a:rPr lang="en-US" sz="1200" b="0" kern="1200" dirty="0" smtClean="0">
                <a:solidFill>
                  <a:schemeClr val="tx1"/>
                </a:solidFill>
                <a:effectLst/>
                <a:latin typeface="+mn-lt"/>
                <a:ea typeface="+mn-ea"/>
                <a:cs typeface="+mn-cs"/>
              </a:rPr>
              <a:t> is a full-featured</a:t>
            </a:r>
            <a:r>
              <a:rPr lang="en-US" sz="1200" b="0" kern="1200" baseline="0" dirty="0" smtClean="0">
                <a:solidFill>
                  <a:schemeClr val="tx1"/>
                </a:solidFill>
                <a:effectLst/>
                <a:latin typeface="+mn-lt"/>
                <a:ea typeface="+mn-ea"/>
                <a:cs typeface="+mn-cs"/>
              </a:rPr>
              <a:t> but lightweight laptop computer designed to compete with the MacBook Air.</a:t>
            </a:r>
            <a:endParaRPr lang="en-US" sz="1200" b="0"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1200" b="0" kern="1200" dirty="0" smtClean="0">
                <a:solidFill>
                  <a:schemeClr val="tx1"/>
                </a:solidFill>
                <a:effectLst/>
                <a:latin typeface="+mn-lt"/>
                <a:ea typeface="+mn-ea"/>
                <a:cs typeface="+mn-cs"/>
              </a:rPr>
              <a:t>A </a:t>
            </a:r>
            <a:r>
              <a:rPr lang="en-US" sz="1200" b="0" i="1" u="none" strike="noStrike" kern="1200" dirty="0" smtClean="0">
                <a:solidFill>
                  <a:schemeClr val="tx1"/>
                </a:solidFill>
                <a:effectLst/>
                <a:latin typeface="+mn-lt"/>
                <a:ea typeface="+mn-ea"/>
                <a:cs typeface="+mn-cs"/>
              </a:rPr>
              <a:t>tablet</a:t>
            </a:r>
            <a:r>
              <a:rPr lang="en-US" sz="1200" b="0" i="0" u="none" strike="noStrike" kern="1200" dirty="0" smtClean="0">
                <a:solidFill>
                  <a:schemeClr val="tx1"/>
                </a:solidFill>
                <a:effectLst/>
                <a:latin typeface="+mn-lt"/>
                <a:ea typeface="+mn-ea"/>
                <a:cs typeface="+mn-cs"/>
              </a:rPr>
              <a:t> (or </a:t>
            </a:r>
            <a:r>
              <a:rPr lang="en-US" sz="1200" b="0" i="1" u="none" strike="noStrike" kern="1200" dirty="0" smtClean="0">
                <a:solidFill>
                  <a:schemeClr val="tx1"/>
                </a:solidFill>
                <a:effectLst/>
                <a:latin typeface="+mn-lt"/>
                <a:ea typeface="+mn-ea"/>
                <a:cs typeface="+mn-cs"/>
              </a:rPr>
              <a:t>convertible</a:t>
            </a:r>
            <a:r>
              <a:rPr lang="en-US" sz="1200" b="0" i="0" u="none" strike="noStrike" kern="1200" dirty="0" smtClean="0">
                <a:solidFill>
                  <a:schemeClr val="tx1"/>
                </a:solidFill>
                <a:effectLst/>
                <a:latin typeface="+mn-lt"/>
                <a:ea typeface="+mn-ea"/>
                <a:cs typeface="+mn-cs"/>
              </a:rPr>
              <a:t>) </a:t>
            </a:r>
            <a:r>
              <a:rPr lang="en-US" sz="1200" b="0" i="1" u="none" strike="noStrike" kern="1200" dirty="0" smtClean="0">
                <a:solidFill>
                  <a:schemeClr val="tx1"/>
                </a:solidFill>
                <a:effectLst/>
                <a:latin typeface="+mn-lt"/>
                <a:ea typeface="+mn-ea"/>
                <a:cs typeface="+mn-cs"/>
              </a:rPr>
              <a:t>PC</a:t>
            </a:r>
            <a:r>
              <a:rPr lang="en-US" sz="1200" b="0" kern="1200" dirty="0" smtClean="0">
                <a:solidFill>
                  <a:schemeClr val="tx1"/>
                </a:solidFill>
                <a:effectLst/>
                <a:latin typeface="+mn-lt"/>
                <a:ea typeface="+mn-ea"/>
                <a:cs typeface="+mn-cs"/>
              </a:rPr>
              <a:t> is similar to a laptop, but the monitor swivels and folds flat. </a:t>
            </a:r>
          </a:p>
        </p:txBody>
      </p:sp>
    </p:spTree>
    <p:extLst>
      <p:ext uri="{BB962C8B-B14F-4D97-AF65-F5344CB8AC3E}">
        <p14:creationId xmlns:p14="http://schemas.microsoft.com/office/powerpoint/2010/main" val="41025012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ChangeArrowheads="1"/>
          </p:cNvSpPr>
          <p:nvPr/>
        </p:nvSpPr>
        <p:spPr bwMode="auto">
          <a:xfrm>
            <a:off x="4459288" y="0"/>
            <a:ext cx="3413125" cy="457200"/>
          </a:xfrm>
          <a:prstGeom prst="rect">
            <a:avLst/>
          </a:prstGeom>
          <a:noFill/>
          <a:ln w="12700">
            <a:noFill/>
            <a:miter lim="800000"/>
            <a:headEnd/>
            <a:tailEnd/>
          </a:ln>
        </p:spPr>
        <p:txBody>
          <a:bodyPr/>
          <a:lstStyle/>
          <a:p>
            <a:pPr eaLnBrk="0" hangingPunct="0"/>
            <a:endParaRPr lang="en-US" dirty="0"/>
          </a:p>
        </p:txBody>
      </p:sp>
      <p:sp>
        <p:nvSpPr>
          <p:cNvPr id="45058" name="Rectangle 3"/>
          <p:cNvSpPr>
            <a:spLocks noChangeArrowheads="1"/>
          </p:cNvSpPr>
          <p:nvPr/>
        </p:nvSpPr>
        <p:spPr bwMode="auto">
          <a:xfrm>
            <a:off x="4459288" y="8685213"/>
            <a:ext cx="3413125" cy="457200"/>
          </a:xfrm>
          <a:prstGeom prst="rect">
            <a:avLst/>
          </a:prstGeom>
          <a:noFill/>
          <a:ln w="12700">
            <a:noFill/>
            <a:miter lim="800000"/>
            <a:headEnd/>
            <a:tailEnd/>
          </a:ln>
        </p:spPr>
        <p:txBody>
          <a:bodyPr lIns="90488" tIns="44450" rIns="90488" bIns="44450" anchor="b"/>
          <a:lstStyle/>
          <a:p>
            <a:pPr algn="r" eaLnBrk="0" hangingPunct="0"/>
            <a:r>
              <a:rPr lang="en-US" sz="1200" dirty="0">
                <a:latin typeface="Arial" charset="0"/>
              </a:rPr>
              <a:t>8</a:t>
            </a:r>
          </a:p>
        </p:txBody>
      </p:sp>
      <p:sp>
        <p:nvSpPr>
          <p:cNvPr id="45059" name="Rectangle 4"/>
          <p:cNvSpPr>
            <a:spLocks noChangeArrowheads="1"/>
          </p:cNvSpPr>
          <p:nvPr/>
        </p:nvSpPr>
        <p:spPr bwMode="auto">
          <a:xfrm>
            <a:off x="0" y="8685213"/>
            <a:ext cx="3411538" cy="457200"/>
          </a:xfrm>
          <a:prstGeom prst="rect">
            <a:avLst/>
          </a:prstGeom>
          <a:noFill/>
          <a:ln w="12700">
            <a:noFill/>
            <a:miter lim="800000"/>
            <a:headEnd/>
            <a:tailEnd/>
          </a:ln>
        </p:spPr>
        <p:txBody>
          <a:bodyPr/>
          <a:lstStyle/>
          <a:p>
            <a:pPr eaLnBrk="0" hangingPunct="0"/>
            <a:endParaRPr lang="en-US" dirty="0"/>
          </a:p>
        </p:txBody>
      </p:sp>
      <p:sp>
        <p:nvSpPr>
          <p:cNvPr id="45060" name="Rectangle 5"/>
          <p:cNvSpPr>
            <a:spLocks noChangeArrowheads="1"/>
          </p:cNvSpPr>
          <p:nvPr/>
        </p:nvSpPr>
        <p:spPr bwMode="auto">
          <a:xfrm>
            <a:off x="0" y="0"/>
            <a:ext cx="3411538" cy="457200"/>
          </a:xfrm>
          <a:prstGeom prst="rect">
            <a:avLst/>
          </a:prstGeom>
          <a:noFill/>
          <a:ln w="12700">
            <a:noFill/>
            <a:miter lim="800000"/>
            <a:headEnd/>
            <a:tailEnd/>
          </a:ln>
        </p:spPr>
        <p:txBody>
          <a:bodyPr/>
          <a:lstStyle/>
          <a:p>
            <a:pPr eaLnBrk="0" hangingPunct="0"/>
            <a:endParaRPr lang="en-US" dirty="0"/>
          </a:p>
        </p:txBody>
      </p:sp>
      <p:sp>
        <p:nvSpPr>
          <p:cNvPr id="45061" name="Rectangle 6"/>
          <p:cNvSpPr>
            <a:spLocks noGrp="1" noRot="1" noChangeAspect="1" noChangeArrowheads="1" noTextEdit="1"/>
          </p:cNvSpPr>
          <p:nvPr>
            <p:ph type="sldImg"/>
          </p:nvPr>
        </p:nvSpPr>
        <p:spPr>
          <a:ln cap="flat"/>
        </p:spPr>
      </p:sp>
      <p:sp>
        <p:nvSpPr>
          <p:cNvPr id="45062" name="Rectangle 7"/>
          <p:cNvSpPr>
            <a:spLocks noGrp="1" noChangeArrowheads="1"/>
          </p:cNvSpPr>
          <p:nvPr>
            <p:ph type="body" idx="1"/>
          </p:nvPr>
        </p:nvSpPr>
        <p:spPr>
          <a:noFill/>
          <a:ln w="9525"/>
        </p:spPr>
        <p:txBody>
          <a:bodyPr/>
          <a:lstStyle/>
          <a:p>
            <a:pPr marL="171450" marR="0" indent="-171450" algn="l" defTabSz="914400"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1200" b="0" kern="1200" dirty="0" smtClean="0">
                <a:solidFill>
                  <a:schemeClr val="tx1"/>
                </a:solidFill>
                <a:effectLst/>
                <a:latin typeface="+mn-lt"/>
                <a:ea typeface="+mn-ea"/>
                <a:cs typeface="+mn-cs"/>
              </a:rPr>
              <a:t>A </a:t>
            </a:r>
            <a:r>
              <a:rPr lang="en-US" sz="1200" b="0" i="1" u="none" strike="noStrike" kern="1200" dirty="0" smtClean="0">
                <a:solidFill>
                  <a:schemeClr val="tx1"/>
                </a:solidFill>
                <a:effectLst/>
                <a:latin typeface="+mn-lt"/>
                <a:ea typeface="+mn-ea"/>
                <a:cs typeface="+mn-cs"/>
              </a:rPr>
              <a:t>desktop computer</a:t>
            </a:r>
            <a:r>
              <a:rPr lang="en-US" sz="1200" b="0" i="1" kern="1200" dirty="0" smtClean="0">
                <a:solidFill>
                  <a:schemeClr val="tx1"/>
                </a:solidFill>
                <a:effectLst/>
                <a:latin typeface="+mn-lt"/>
                <a:ea typeface="+mn-ea"/>
                <a:cs typeface="+mn-cs"/>
              </a:rPr>
              <a:t> </a:t>
            </a:r>
            <a:r>
              <a:rPr lang="en-US" sz="1200" b="0" kern="1200" dirty="0" smtClean="0">
                <a:solidFill>
                  <a:schemeClr val="tx1"/>
                </a:solidFill>
                <a:effectLst/>
                <a:latin typeface="+mn-lt"/>
                <a:ea typeface="+mn-ea"/>
                <a:cs typeface="+mn-cs"/>
              </a:rPr>
              <a:t>is intended for use at a single location, so it is stationary. Most desktop computers consist of a separate case or tower (called the </a:t>
            </a:r>
            <a:r>
              <a:rPr lang="en-US" sz="1200" b="0" i="1" kern="1200" dirty="0" smtClean="0">
                <a:solidFill>
                  <a:schemeClr val="tx1"/>
                </a:solidFill>
                <a:effectLst/>
                <a:latin typeface="+mn-lt"/>
                <a:ea typeface="+mn-ea"/>
                <a:cs typeface="+mn-cs"/>
              </a:rPr>
              <a:t>system unit</a:t>
            </a:r>
            <a:r>
              <a:rPr lang="en-US" sz="1200" b="0" kern="1200" dirty="0" smtClean="0">
                <a:solidFill>
                  <a:schemeClr val="tx1"/>
                </a:solidFill>
                <a:effectLst/>
                <a:latin typeface="+mn-lt"/>
                <a:ea typeface="+mn-ea"/>
                <a:cs typeface="+mn-cs"/>
              </a:rPr>
              <a:t>) that houses the main components of the computer plus peripheral devices. A </a:t>
            </a:r>
            <a:r>
              <a:rPr lang="en-US" sz="1200" b="0" i="1" u="none" strike="noStrike" kern="1200" dirty="0" smtClean="0">
                <a:solidFill>
                  <a:schemeClr val="tx1"/>
                </a:solidFill>
                <a:effectLst/>
                <a:latin typeface="+mn-lt"/>
                <a:ea typeface="+mn-ea"/>
                <a:cs typeface="+mn-cs"/>
              </a:rPr>
              <a:t>peripheral device</a:t>
            </a:r>
            <a:r>
              <a:rPr lang="en-US" sz="1200" b="0" i="1" kern="1200" dirty="0" smtClean="0">
                <a:solidFill>
                  <a:schemeClr val="tx1"/>
                </a:solidFill>
                <a:effectLst/>
                <a:latin typeface="+mn-lt"/>
                <a:ea typeface="+mn-ea"/>
                <a:cs typeface="+mn-cs"/>
              </a:rPr>
              <a:t> </a:t>
            </a:r>
            <a:r>
              <a:rPr lang="en-US" sz="1200" b="0" kern="1200" dirty="0" smtClean="0">
                <a:solidFill>
                  <a:schemeClr val="tx1"/>
                </a:solidFill>
                <a:effectLst/>
                <a:latin typeface="+mn-lt"/>
                <a:ea typeface="+mn-ea"/>
                <a:cs typeface="+mn-cs"/>
              </a:rPr>
              <a:t>is a component, such as a monitor or keyboard, that is connected to the computer. </a:t>
            </a:r>
          </a:p>
          <a:p>
            <a:pPr marL="171450" marR="0" indent="-171450" algn="l" defTabSz="914400"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1200" b="0" kern="1200" dirty="0" smtClean="0">
                <a:solidFill>
                  <a:schemeClr val="tx1"/>
                </a:solidFill>
                <a:effectLst/>
                <a:latin typeface="+mn-lt"/>
                <a:ea typeface="+mn-ea"/>
                <a:cs typeface="+mn-cs"/>
              </a:rPr>
              <a:t>An </a:t>
            </a:r>
            <a:r>
              <a:rPr lang="en-US" sz="1200" b="0" i="1" u="none" strike="noStrike" kern="1200" dirty="0" smtClean="0">
                <a:solidFill>
                  <a:schemeClr val="tx1"/>
                </a:solidFill>
                <a:effectLst/>
                <a:latin typeface="+mn-lt"/>
                <a:ea typeface="+mn-ea"/>
                <a:cs typeface="+mn-cs"/>
              </a:rPr>
              <a:t>all-in-one computer</a:t>
            </a:r>
            <a:r>
              <a:rPr lang="en-US" sz="1200" b="1" kern="1200" dirty="0" smtClean="0">
                <a:solidFill>
                  <a:schemeClr val="tx1"/>
                </a:solidFill>
                <a:effectLst/>
                <a:latin typeface="+mn-lt"/>
                <a:ea typeface="+mn-ea"/>
                <a:cs typeface="+mn-cs"/>
              </a:rPr>
              <a:t>,</a:t>
            </a:r>
            <a:r>
              <a:rPr lang="en-US" sz="1200" b="0" kern="1200" dirty="0" smtClean="0">
                <a:solidFill>
                  <a:schemeClr val="tx1"/>
                </a:solidFill>
                <a:effectLst/>
                <a:latin typeface="+mn-lt"/>
                <a:ea typeface="+mn-ea"/>
                <a:cs typeface="+mn-cs"/>
              </a:rPr>
              <a:t> such as the Apple iMac or HP </a:t>
            </a:r>
            <a:r>
              <a:rPr lang="en-US" sz="1200" b="0" kern="1200" dirty="0" err="1" smtClean="0">
                <a:solidFill>
                  <a:schemeClr val="tx1"/>
                </a:solidFill>
                <a:effectLst/>
                <a:latin typeface="+mn-lt"/>
                <a:ea typeface="+mn-ea"/>
                <a:cs typeface="+mn-cs"/>
              </a:rPr>
              <a:t>TouchSmart</a:t>
            </a:r>
            <a:r>
              <a:rPr lang="en-US" sz="1200" b="0" kern="1200" dirty="0" smtClean="0">
                <a:solidFill>
                  <a:schemeClr val="tx1"/>
                </a:solidFill>
                <a:effectLst/>
                <a:latin typeface="+mn-lt"/>
                <a:ea typeface="+mn-ea"/>
                <a:cs typeface="+mn-cs"/>
              </a:rPr>
              <a:t>, eliminates the need for a separate tower because these computers house the computer’s processor and memory in the monitor. Many all-in-one models also incorporate touch-screen technology. </a:t>
            </a:r>
            <a:endParaRPr lang="en-US" sz="1200" b="1"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26637681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ChangeArrowheads="1"/>
          </p:cNvSpPr>
          <p:nvPr/>
        </p:nvSpPr>
        <p:spPr bwMode="auto">
          <a:xfrm>
            <a:off x="4459288" y="0"/>
            <a:ext cx="3413125" cy="457200"/>
          </a:xfrm>
          <a:prstGeom prst="rect">
            <a:avLst/>
          </a:prstGeom>
          <a:noFill/>
          <a:ln w="12700">
            <a:noFill/>
            <a:miter lim="800000"/>
            <a:headEnd/>
            <a:tailEnd/>
          </a:ln>
        </p:spPr>
        <p:txBody>
          <a:bodyPr/>
          <a:lstStyle/>
          <a:p>
            <a:pPr eaLnBrk="0" hangingPunct="0"/>
            <a:endParaRPr lang="en-US" dirty="0"/>
          </a:p>
        </p:txBody>
      </p:sp>
      <p:sp>
        <p:nvSpPr>
          <p:cNvPr id="45058" name="Rectangle 3"/>
          <p:cNvSpPr>
            <a:spLocks noChangeArrowheads="1"/>
          </p:cNvSpPr>
          <p:nvPr/>
        </p:nvSpPr>
        <p:spPr bwMode="auto">
          <a:xfrm>
            <a:off x="4459288" y="8685213"/>
            <a:ext cx="3413125" cy="457200"/>
          </a:xfrm>
          <a:prstGeom prst="rect">
            <a:avLst/>
          </a:prstGeom>
          <a:noFill/>
          <a:ln w="12700">
            <a:noFill/>
            <a:miter lim="800000"/>
            <a:headEnd/>
            <a:tailEnd/>
          </a:ln>
        </p:spPr>
        <p:txBody>
          <a:bodyPr lIns="90488" tIns="44450" rIns="90488" bIns="44450" anchor="b"/>
          <a:lstStyle/>
          <a:p>
            <a:pPr algn="r" eaLnBrk="0" hangingPunct="0"/>
            <a:r>
              <a:rPr lang="en-US" sz="1200" dirty="0">
                <a:latin typeface="Arial" charset="0"/>
              </a:rPr>
              <a:t>8</a:t>
            </a:r>
          </a:p>
        </p:txBody>
      </p:sp>
      <p:sp>
        <p:nvSpPr>
          <p:cNvPr id="45059" name="Rectangle 4"/>
          <p:cNvSpPr>
            <a:spLocks noChangeArrowheads="1"/>
          </p:cNvSpPr>
          <p:nvPr/>
        </p:nvSpPr>
        <p:spPr bwMode="auto">
          <a:xfrm>
            <a:off x="0" y="8685213"/>
            <a:ext cx="3411538" cy="457200"/>
          </a:xfrm>
          <a:prstGeom prst="rect">
            <a:avLst/>
          </a:prstGeom>
          <a:noFill/>
          <a:ln w="12700">
            <a:noFill/>
            <a:miter lim="800000"/>
            <a:headEnd/>
            <a:tailEnd/>
          </a:ln>
        </p:spPr>
        <p:txBody>
          <a:bodyPr/>
          <a:lstStyle/>
          <a:p>
            <a:pPr eaLnBrk="0" hangingPunct="0"/>
            <a:endParaRPr lang="en-US" dirty="0"/>
          </a:p>
        </p:txBody>
      </p:sp>
      <p:sp>
        <p:nvSpPr>
          <p:cNvPr id="45060" name="Rectangle 5"/>
          <p:cNvSpPr>
            <a:spLocks noChangeArrowheads="1"/>
          </p:cNvSpPr>
          <p:nvPr/>
        </p:nvSpPr>
        <p:spPr bwMode="auto">
          <a:xfrm>
            <a:off x="0" y="0"/>
            <a:ext cx="3411538" cy="457200"/>
          </a:xfrm>
          <a:prstGeom prst="rect">
            <a:avLst/>
          </a:prstGeom>
          <a:noFill/>
          <a:ln w="12700">
            <a:noFill/>
            <a:miter lim="800000"/>
            <a:headEnd/>
            <a:tailEnd/>
          </a:ln>
        </p:spPr>
        <p:txBody>
          <a:bodyPr/>
          <a:lstStyle/>
          <a:p>
            <a:pPr eaLnBrk="0" hangingPunct="0"/>
            <a:endParaRPr lang="en-US" dirty="0"/>
          </a:p>
        </p:txBody>
      </p:sp>
      <p:sp>
        <p:nvSpPr>
          <p:cNvPr id="45061" name="Rectangle 6"/>
          <p:cNvSpPr>
            <a:spLocks noGrp="1" noRot="1" noChangeAspect="1" noChangeArrowheads="1" noTextEdit="1"/>
          </p:cNvSpPr>
          <p:nvPr>
            <p:ph type="sldImg"/>
          </p:nvPr>
        </p:nvSpPr>
        <p:spPr>
          <a:ln cap="flat"/>
        </p:spPr>
      </p:sp>
      <p:sp>
        <p:nvSpPr>
          <p:cNvPr id="45062" name="Rectangle 7"/>
          <p:cNvSpPr>
            <a:spLocks noGrp="1" noChangeArrowheads="1"/>
          </p:cNvSpPr>
          <p:nvPr>
            <p:ph type="body" idx="1"/>
          </p:nvPr>
        </p:nvSpPr>
        <p:spPr>
          <a:noFill/>
          <a:ln w="9525"/>
        </p:spPr>
        <p:txBody>
          <a:bodyPr/>
          <a:lstStyle/>
          <a:p>
            <a:pPr marL="171450" marR="0" indent="-171450" algn="l" defTabSz="914400"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1200" kern="1200" dirty="0" smtClean="0">
                <a:solidFill>
                  <a:schemeClr val="tx1"/>
                </a:solidFill>
                <a:effectLst/>
                <a:latin typeface="+mn-lt"/>
                <a:ea typeface="+mn-ea"/>
                <a:cs typeface="+mn-cs"/>
              </a:rPr>
              <a:t>A </a:t>
            </a:r>
            <a:r>
              <a:rPr lang="en-US" sz="1200" b="0" i="1" u="none" strike="noStrike" kern="1200" dirty="0" smtClean="0">
                <a:solidFill>
                  <a:schemeClr val="tx1"/>
                </a:solidFill>
                <a:effectLst/>
                <a:latin typeface="+mn-lt"/>
                <a:ea typeface="+mn-ea"/>
                <a:cs typeface="+mn-cs"/>
              </a:rPr>
              <a:t>mainframe</a:t>
            </a:r>
            <a:r>
              <a:rPr lang="en-US" sz="1200" kern="1200" dirty="0" smtClean="0">
                <a:solidFill>
                  <a:schemeClr val="tx1"/>
                </a:solidFill>
                <a:effectLst/>
                <a:latin typeface="+mn-lt"/>
                <a:ea typeface="+mn-ea"/>
                <a:cs typeface="+mn-cs"/>
              </a:rPr>
              <a:t> is a large, expensive computer that supports many users simultaneously. Mainframes are often used in businesses</a:t>
            </a:r>
            <a:r>
              <a:rPr lang="en-US" sz="1200" kern="1200" baseline="0" dirty="0" smtClean="0">
                <a:solidFill>
                  <a:schemeClr val="tx1"/>
                </a:solidFill>
                <a:effectLst/>
                <a:latin typeface="+mn-lt"/>
                <a:ea typeface="+mn-ea"/>
                <a:cs typeface="+mn-cs"/>
              </a:rPr>
              <a:t> that manage large amounts of data </a:t>
            </a:r>
            <a:r>
              <a:rPr lang="en-US" sz="1200" kern="1200" dirty="0" smtClean="0">
                <a:solidFill>
                  <a:schemeClr val="tx1"/>
                </a:solidFill>
                <a:effectLst/>
                <a:latin typeface="+mn-lt"/>
                <a:ea typeface="+mn-ea"/>
                <a:cs typeface="+mn-cs"/>
              </a:rPr>
              <a:t>where many people are working at the same time on similar operations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Mainframes excel at executing many different computer programs at the same time.</a:t>
            </a:r>
          </a:p>
          <a:p>
            <a:pPr marL="171450" marR="0" indent="-171450" algn="l" defTabSz="914400"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1200" kern="1200" dirty="0" smtClean="0">
                <a:solidFill>
                  <a:schemeClr val="tx1"/>
                </a:solidFill>
                <a:effectLst/>
                <a:latin typeface="+mn-lt"/>
                <a:ea typeface="+mn-ea"/>
                <a:cs typeface="+mn-cs"/>
              </a:rPr>
              <a:t>A </a:t>
            </a:r>
            <a:r>
              <a:rPr lang="en-US" sz="1200" b="0" i="1" u="none" strike="noStrike" kern="1200" dirty="0" smtClean="0">
                <a:solidFill>
                  <a:schemeClr val="tx1"/>
                </a:solidFill>
                <a:effectLst/>
                <a:latin typeface="+mn-lt"/>
                <a:ea typeface="+mn-ea"/>
                <a:cs typeface="+mn-cs"/>
              </a:rPr>
              <a:t>supercomputer</a:t>
            </a:r>
            <a:r>
              <a:rPr lang="en-US" sz="1200" kern="1200" dirty="0" smtClean="0">
                <a:solidFill>
                  <a:schemeClr val="tx1"/>
                </a:solidFill>
                <a:effectLst/>
                <a:latin typeface="+mn-lt"/>
                <a:ea typeface="+mn-ea"/>
                <a:cs typeface="+mn-cs"/>
              </a:rPr>
              <a:t> is a specially designed computer that performs complex calculations rapidly. Supercomputers are used when complex models requiring intensive mathematical calculations are needed. Supercomputers are designed to execute a few programs as quickly as possible.</a:t>
            </a:r>
          </a:p>
        </p:txBody>
      </p:sp>
    </p:spTree>
    <p:extLst>
      <p:ext uri="{BB962C8B-B14F-4D97-AF65-F5344CB8AC3E}">
        <p14:creationId xmlns:p14="http://schemas.microsoft.com/office/powerpoint/2010/main" val="12580906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ChangeArrowheads="1"/>
          </p:cNvSpPr>
          <p:nvPr/>
        </p:nvSpPr>
        <p:spPr bwMode="auto">
          <a:xfrm>
            <a:off x="4459288" y="0"/>
            <a:ext cx="3413125" cy="457200"/>
          </a:xfrm>
          <a:prstGeom prst="rect">
            <a:avLst/>
          </a:prstGeom>
          <a:noFill/>
          <a:ln w="12700">
            <a:noFill/>
            <a:miter lim="800000"/>
            <a:headEnd/>
            <a:tailEnd/>
          </a:ln>
        </p:spPr>
        <p:txBody>
          <a:bodyPr/>
          <a:lstStyle/>
          <a:p>
            <a:pPr eaLnBrk="0" hangingPunct="0"/>
            <a:endParaRPr lang="en-US" dirty="0"/>
          </a:p>
        </p:txBody>
      </p:sp>
      <p:sp>
        <p:nvSpPr>
          <p:cNvPr id="45058" name="Rectangle 3"/>
          <p:cNvSpPr>
            <a:spLocks noChangeArrowheads="1"/>
          </p:cNvSpPr>
          <p:nvPr/>
        </p:nvSpPr>
        <p:spPr bwMode="auto">
          <a:xfrm>
            <a:off x="4459288" y="8685213"/>
            <a:ext cx="3413125" cy="457200"/>
          </a:xfrm>
          <a:prstGeom prst="rect">
            <a:avLst/>
          </a:prstGeom>
          <a:noFill/>
          <a:ln w="12700">
            <a:noFill/>
            <a:miter lim="800000"/>
            <a:headEnd/>
            <a:tailEnd/>
          </a:ln>
        </p:spPr>
        <p:txBody>
          <a:bodyPr lIns="90488" tIns="44450" rIns="90488" bIns="44450" anchor="b"/>
          <a:lstStyle/>
          <a:p>
            <a:pPr algn="r" eaLnBrk="0" hangingPunct="0"/>
            <a:r>
              <a:rPr lang="en-US" sz="1200" dirty="0">
                <a:latin typeface="Arial" charset="0"/>
              </a:rPr>
              <a:t>8</a:t>
            </a:r>
          </a:p>
        </p:txBody>
      </p:sp>
      <p:sp>
        <p:nvSpPr>
          <p:cNvPr id="45059" name="Rectangle 4"/>
          <p:cNvSpPr>
            <a:spLocks noChangeArrowheads="1"/>
          </p:cNvSpPr>
          <p:nvPr/>
        </p:nvSpPr>
        <p:spPr bwMode="auto">
          <a:xfrm>
            <a:off x="0" y="8685213"/>
            <a:ext cx="3411538" cy="457200"/>
          </a:xfrm>
          <a:prstGeom prst="rect">
            <a:avLst/>
          </a:prstGeom>
          <a:noFill/>
          <a:ln w="12700">
            <a:noFill/>
            <a:miter lim="800000"/>
            <a:headEnd/>
            <a:tailEnd/>
          </a:ln>
        </p:spPr>
        <p:txBody>
          <a:bodyPr/>
          <a:lstStyle/>
          <a:p>
            <a:pPr eaLnBrk="0" hangingPunct="0"/>
            <a:endParaRPr lang="en-US" dirty="0"/>
          </a:p>
        </p:txBody>
      </p:sp>
      <p:sp>
        <p:nvSpPr>
          <p:cNvPr id="45060" name="Rectangle 5"/>
          <p:cNvSpPr>
            <a:spLocks noChangeArrowheads="1"/>
          </p:cNvSpPr>
          <p:nvPr/>
        </p:nvSpPr>
        <p:spPr bwMode="auto">
          <a:xfrm>
            <a:off x="0" y="0"/>
            <a:ext cx="3411538" cy="457200"/>
          </a:xfrm>
          <a:prstGeom prst="rect">
            <a:avLst/>
          </a:prstGeom>
          <a:noFill/>
          <a:ln w="12700">
            <a:noFill/>
            <a:miter lim="800000"/>
            <a:headEnd/>
            <a:tailEnd/>
          </a:ln>
        </p:spPr>
        <p:txBody>
          <a:bodyPr/>
          <a:lstStyle/>
          <a:p>
            <a:pPr eaLnBrk="0" hangingPunct="0"/>
            <a:endParaRPr lang="en-US" dirty="0"/>
          </a:p>
        </p:txBody>
      </p:sp>
      <p:sp>
        <p:nvSpPr>
          <p:cNvPr id="45061" name="Rectangle 6"/>
          <p:cNvSpPr>
            <a:spLocks noGrp="1" noRot="1" noChangeAspect="1" noChangeArrowheads="1" noTextEdit="1"/>
          </p:cNvSpPr>
          <p:nvPr>
            <p:ph type="sldImg"/>
          </p:nvPr>
        </p:nvSpPr>
        <p:spPr>
          <a:ln cap="flat"/>
        </p:spPr>
      </p:sp>
      <p:sp>
        <p:nvSpPr>
          <p:cNvPr id="45062" name="Rectangle 7"/>
          <p:cNvSpPr>
            <a:spLocks noGrp="1" noChangeArrowheads="1"/>
          </p:cNvSpPr>
          <p:nvPr>
            <p:ph type="body" idx="1"/>
          </p:nvPr>
        </p:nvSpPr>
        <p:spPr>
          <a:noFill/>
          <a:ln w="9525"/>
        </p:spPr>
        <p:txBody>
          <a:bodyPr/>
          <a:lstStyle/>
          <a:p>
            <a:pPr marL="171450" marR="0" indent="-171450" algn="l" defTabSz="914400"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1200" kern="1200" dirty="0" smtClean="0">
                <a:solidFill>
                  <a:schemeClr val="tx1"/>
                </a:solidFill>
                <a:effectLst/>
                <a:latin typeface="+mn-lt"/>
                <a:ea typeface="+mn-ea"/>
                <a:cs typeface="+mn-cs"/>
              </a:rPr>
              <a:t>An </a:t>
            </a:r>
            <a:r>
              <a:rPr lang="en-US" sz="1200" b="0" i="1" u="none" strike="noStrike" kern="1200" dirty="0" smtClean="0">
                <a:solidFill>
                  <a:schemeClr val="tx1"/>
                </a:solidFill>
                <a:effectLst/>
                <a:latin typeface="+mn-lt"/>
                <a:ea typeface="+mn-ea"/>
                <a:cs typeface="+mn-cs"/>
              </a:rPr>
              <a:t>embedded computer</a:t>
            </a:r>
            <a:r>
              <a:rPr lang="en-US" sz="1200" kern="1200" dirty="0" smtClean="0">
                <a:solidFill>
                  <a:schemeClr val="tx1"/>
                </a:solidFill>
                <a:effectLst/>
                <a:latin typeface="+mn-lt"/>
                <a:ea typeface="+mn-ea"/>
                <a:cs typeface="+mn-cs"/>
              </a:rPr>
              <a:t> is a specially designed computer chip that resides in another device, such as your car or the electronic thermostat in your home. Embedded computers are self-contained computer devices that have their own programming that typically don’t receive input from you or interact with other systems.</a:t>
            </a:r>
          </a:p>
          <a:p>
            <a:pPr marL="171450" marR="0" lvl="0" indent="-171450" algn="l" defTabSz="914400"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1200" kern="1200" dirty="0" smtClean="0">
                <a:solidFill>
                  <a:schemeClr val="tx1"/>
                </a:solidFill>
                <a:effectLst/>
                <a:latin typeface="+mn-lt"/>
                <a:ea typeface="+mn-ea"/>
                <a:cs typeface="+mn-cs"/>
              </a:rPr>
              <a:t>A </a:t>
            </a:r>
            <a:r>
              <a:rPr lang="en-US" sz="1200" i="1" kern="1200" dirty="0" smtClean="0">
                <a:solidFill>
                  <a:schemeClr val="tx1"/>
                </a:solidFill>
                <a:effectLst/>
                <a:latin typeface="+mn-lt"/>
                <a:ea typeface="+mn-ea"/>
                <a:cs typeface="+mn-cs"/>
              </a:rPr>
              <a:t>smartphone</a:t>
            </a:r>
            <a:r>
              <a:rPr lang="en-US" sz="1200" kern="1200" baseline="0" dirty="0" smtClean="0">
                <a:solidFill>
                  <a:schemeClr val="tx1"/>
                </a:solidFill>
                <a:effectLst/>
                <a:latin typeface="+mn-lt"/>
                <a:ea typeface="+mn-ea"/>
                <a:cs typeface="+mn-cs"/>
              </a:rPr>
              <a:t> does more than let you make and answer phone calls. It also has productivity (application software), media player, and camera features, as well as Web connectivity. A smartphone has a CPU, memory, and storage just like a laptop computer.</a:t>
            </a:r>
            <a:endParaRPr lang="en-US" sz="120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3900736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ChangeArrowheads="1"/>
          </p:cNvSpPr>
          <p:nvPr/>
        </p:nvSpPr>
        <p:spPr bwMode="auto">
          <a:xfrm>
            <a:off x="4459288" y="0"/>
            <a:ext cx="3413125" cy="457200"/>
          </a:xfrm>
          <a:prstGeom prst="rect">
            <a:avLst/>
          </a:prstGeom>
          <a:noFill/>
          <a:ln w="12700">
            <a:noFill/>
            <a:miter lim="800000"/>
            <a:headEnd/>
            <a:tailEnd/>
          </a:ln>
        </p:spPr>
        <p:txBody>
          <a:bodyPr/>
          <a:lstStyle/>
          <a:p>
            <a:pPr eaLnBrk="0" hangingPunct="0"/>
            <a:endParaRPr lang="en-US" dirty="0"/>
          </a:p>
        </p:txBody>
      </p:sp>
      <p:sp>
        <p:nvSpPr>
          <p:cNvPr id="49154" name="Rectangle 3"/>
          <p:cNvSpPr>
            <a:spLocks noChangeArrowheads="1"/>
          </p:cNvSpPr>
          <p:nvPr/>
        </p:nvSpPr>
        <p:spPr bwMode="auto">
          <a:xfrm>
            <a:off x="4459288" y="8685213"/>
            <a:ext cx="3413125" cy="457200"/>
          </a:xfrm>
          <a:prstGeom prst="rect">
            <a:avLst/>
          </a:prstGeom>
          <a:noFill/>
          <a:ln w="12700">
            <a:noFill/>
            <a:miter lim="800000"/>
            <a:headEnd/>
            <a:tailEnd/>
          </a:ln>
        </p:spPr>
        <p:txBody>
          <a:bodyPr lIns="90488" tIns="44450" rIns="90488" bIns="44450" anchor="b"/>
          <a:lstStyle/>
          <a:p>
            <a:pPr algn="r" eaLnBrk="0" hangingPunct="0"/>
            <a:r>
              <a:rPr lang="en-US" sz="1200" dirty="0">
                <a:latin typeface="Arial" charset="0"/>
              </a:rPr>
              <a:t>12</a:t>
            </a:r>
          </a:p>
        </p:txBody>
      </p:sp>
      <p:sp>
        <p:nvSpPr>
          <p:cNvPr id="49155" name="Rectangle 4"/>
          <p:cNvSpPr>
            <a:spLocks noChangeArrowheads="1"/>
          </p:cNvSpPr>
          <p:nvPr/>
        </p:nvSpPr>
        <p:spPr bwMode="auto">
          <a:xfrm>
            <a:off x="0" y="8685213"/>
            <a:ext cx="3411538" cy="457200"/>
          </a:xfrm>
          <a:prstGeom prst="rect">
            <a:avLst/>
          </a:prstGeom>
          <a:noFill/>
          <a:ln w="12700">
            <a:noFill/>
            <a:miter lim="800000"/>
            <a:headEnd/>
            <a:tailEnd/>
          </a:ln>
        </p:spPr>
        <p:txBody>
          <a:bodyPr/>
          <a:lstStyle/>
          <a:p>
            <a:pPr eaLnBrk="0" hangingPunct="0"/>
            <a:endParaRPr lang="en-US" dirty="0"/>
          </a:p>
        </p:txBody>
      </p:sp>
      <p:sp>
        <p:nvSpPr>
          <p:cNvPr id="49156" name="Rectangle 5"/>
          <p:cNvSpPr>
            <a:spLocks noChangeArrowheads="1"/>
          </p:cNvSpPr>
          <p:nvPr/>
        </p:nvSpPr>
        <p:spPr bwMode="auto">
          <a:xfrm>
            <a:off x="0" y="0"/>
            <a:ext cx="3411538" cy="457200"/>
          </a:xfrm>
          <a:prstGeom prst="rect">
            <a:avLst/>
          </a:prstGeom>
          <a:noFill/>
          <a:ln w="12700">
            <a:noFill/>
            <a:miter lim="800000"/>
            <a:headEnd/>
            <a:tailEnd/>
          </a:ln>
        </p:spPr>
        <p:txBody>
          <a:bodyPr/>
          <a:lstStyle/>
          <a:p>
            <a:pPr eaLnBrk="0" hangingPunct="0"/>
            <a:endParaRPr lang="en-US" dirty="0"/>
          </a:p>
        </p:txBody>
      </p:sp>
      <p:sp>
        <p:nvSpPr>
          <p:cNvPr id="49157" name="Rectangle 6"/>
          <p:cNvSpPr>
            <a:spLocks noGrp="1" noRot="1" noChangeAspect="1" noChangeArrowheads="1" noTextEdit="1"/>
          </p:cNvSpPr>
          <p:nvPr>
            <p:ph type="sldImg"/>
          </p:nvPr>
        </p:nvSpPr>
        <p:spPr>
          <a:ln cap="flat"/>
        </p:spPr>
      </p:sp>
      <p:sp>
        <p:nvSpPr>
          <p:cNvPr id="49158" name="Rectangle 7"/>
          <p:cNvSpPr>
            <a:spLocks noGrp="1" noChangeArrowheads="1"/>
          </p:cNvSpPr>
          <p:nvPr>
            <p:ph type="body" idx="1"/>
          </p:nvPr>
        </p:nvSpPr>
        <p:spPr>
          <a:noFill/>
          <a:ln w="9525"/>
        </p:spPr>
        <p:txBody>
          <a:bodyPr/>
          <a:lstStyle/>
          <a:p>
            <a:pPr marL="171450" indent="-171450">
              <a:buClr>
                <a:schemeClr val="tx1"/>
              </a:buClr>
              <a:buFont typeface="Arial" pitchFamily="34" charset="0"/>
              <a:buChar char="•"/>
            </a:pPr>
            <a:r>
              <a:rPr lang="en-US" dirty="0" smtClean="0">
                <a:latin typeface="+mn-lt"/>
              </a:rPr>
              <a:t>An </a:t>
            </a:r>
            <a:r>
              <a:rPr lang="en-US" i="1" dirty="0" smtClean="0">
                <a:latin typeface="+mn-lt"/>
              </a:rPr>
              <a:t>input device </a:t>
            </a:r>
            <a:r>
              <a:rPr lang="en-US" dirty="0" smtClean="0">
                <a:latin typeface="+mn-lt"/>
              </a:rPr>
              <a:t>enables you to enter data (text, images, and sounds) and instructions (user responses and commands) into your computer. </a:t>
            </a:r>
          </a:p>
          <a:p>
            <a:pPr marL="171450" indent="-171450">
              <a:buClr>
                <a:schemeClr val="tx1"/>
              </a:buClr>
              <a:buFont typeface="Arial" pitchFamily="34" charset="0"/>
              <a:buChar char="•"/>
            </a:pPr>
            <a:r>
              <a:rPr lang="en-US" dirty="0" smtClean="0">
                <a:latin typeface="+mn-lt"/>
              </a:rPr>
              <a:t>A </a:t>
            </a:r>
            <a:r>
              <a:rPr lang="en-US" i="1" dirty="0" smtClean="0">
                <a:latin typeface="+mn-lt"/>
              </a:rPr>
              <a:t>keyboard</a:t>
            </a:r>
            <a:r>
              <a:rPr lang="en-US" baseline="0" dirty="0" smtClean="0">
                <a:latin typeface="+mn-lt"/>
              </a:rPr>
              <a:t> is an input device you use </a:t>
            </a:r>
            <a:r>
              <a:rPr lang="en-US" dirty="0" smtClean="0">
                <a:latin typeface="+mn-lt"/>
              </a:rPr>
              <a:t>to enter </a:t>
            </a:r>
            <a:r>
              <a:rPr lang="en-US" i="0" dirty="0" smtClean="0">
                <a:latin typeface="+mn-lt"/>
              </a:rPr>
              <a:t>typed</a:t>
            </a:r>
            <a:r>
              <a:rPr lang="en-US" dirty="0" smtClean="0">
                <a:latin typeface="+mn-lt"/>
              </a:rPr>
              <a:t> data and commands, and a </a:t>
            </a:r>
            <a:r>
              <a:rPr lang="en-US" i="1" dirty="0" smtClean="0">
                <a:latin typeface="+mn-lt"/>
              </a:rPr>
              <a:t>mouse </a:t>
            </a:r>
            <a:r>
              <a:rPr lang="en-US" i="0" dirty="0" smtClean="0">
                <a:latin typeface="+mn-lt"/>
              </a:rPr>
              <a:t>is used to enter</a:t>
            </a:r>
            <a:r>
              <a:rPr lang="en-US" i="1" dirty="0" smtClean="0">
                <a:latin typeface="+mn-lt"/>
              </a:rPr>
              <a:t> </a:t>
            </a:r>
            <a:r>
              <a:rPr lang="en-US" dirty="0" smtClean="0">
                <a:latin typeface="+mn-lt"/>
              </a:rPr>
              <a:t>user responses and commands.</a:t>
            </a:r>
          </a:p>
          <a:p>
            <a:pPr marL="171450" indent="-171450">
              <a:buClr>
                <a:schemeClr val="tx1"/>
              </a:buClr>
              <a:buFont typeface="Arial" pitchFamily="34" charset="0"/>
              <a:buChar char="•"/>
            </a:pPr>
            <a:r>
              <a:rPr lang="en-US" dirty="0" smtClean="0">
                <a:latin typeface="+mn-lt"/>
              </a:rPr>
              <a:t>There are other input devices as well. Microphones input sounds</a:t>
            </a:r>
            <a:r>
              <a:rPr lang="en-US" baseline="0" dirty="0" smtClean="0">
                <a:latin typeface="+mn-lt"/>
              </a:rPr>
              <a:t> and </a:t>
            </a:r>
            <a:r>
              <a:rPr lang="en-US" dirty="0" smtClean="0">
                <a:latin typeface="+mn-lt"/>
              </a:rPr>
              <a:t>scanners and digital cameras input nondigital text and digital images, respectively.</a:t>
            </a:r>
          </a:p>
          <a:p>
            <a:pPr marL="171450" indent="-171450">
              <a:buClr>
                <a:schemeClr val="tx1"/>
              </a:buClr>
              <a:buFont typeface="Arial" pitchFamily="34" charset="0"/>
              <a:buChar char="•"/>
            </a:pPr>
            <a:r>
              <a:rPr lang="en-US" dirty="0" smtClean="0">
                <a:latin typeface="+mn-lt"/>
                <a:cs typeface="Helvetica" pitchFamily="34" charset="0"/>
              </a:rPr>
              <a:t>A </a:t>
            </a:r>
            <a:r>
              <a:rPr lang="en-US" i="1" dirty="0" smtClean="0">
                <a:latin typeface="+mn-lt"/>
                <a:cs typeface="Helvetica" pitchFamily="34" charset="0"/>
              </a:rPr>
              <a:t>stylus</a:t>
            </a:r>
            <a:r>
              <a:rPr lang="en-US" dirty="0" smtClean="0">
                <a:latin typeface="+mn-lt"/>
                <a:cs typeface="Helvetica" pitchFamily="34" charset="0"/>
              </a:rPr>
              <a:t> is an input device that looks like a skinny pen, which you use to tap commands</a:t>
            </a:r>
            <a:r>
              <a:rPr lang="en-US" baseline="0" dirty="0" smtClean="0">
                <a:latin typeface="+mn-lt"/>
                <a:cs typeface="Helvetica" pitchFamily="34" charset="0"/>
              </a:rPr>
              <a:t> or draw on a screen. </a:t>
            </a:r>
            <a:endParaRPr lang="en-US" dirty="0" smtClean="0">
              <a:latin typeface="+mn-lt"/>
              <a:cs typeface="Helvetica" pitchFamily="34" charset="0"/>
            </a:endParaRPr>
          </a:p>
        </p:txBody>
      </p:sp>
    </p:spTree>
    <p:extLst>
      <p:ext uri="{BB962C8B-B14F-4D97-AF65-F5344CB8AC3E}">
        <p14:creationId xmlns:p14="http://schemas.microsoft.com/office/powerpoint/2010/main" val="26110969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ChangeArrowheads="1"/>
          </p:cNvSpPr>
          <p:nvPr/>
        </p:nvSpPr>
        <p:spPr bwMode="auto">
          <a:xfrm>
            <a:off x="4459288" y="0"/>
            <a:ext cx="3413125" cy="457200"/>
          </a:xfrm>
          <a:prstGeom prst="rect">
            <a:avLst/>
          </a:prstGeom>
          <a:noFill/>
          <a:ln w="12700">
            <a:noFill/>
            <a:miter lim="800000"/>
            <a:headEnd/>
            <a:tailEnd/>
          </a:ln>
        </p:spPr>
        <p:txBody>
          <a:bodyPr/>
          <a:lstStyle/>
          <a:p>
            <a:pPr eaLnBrk="0" hangingPunct="0"/>
            <a:endParaRPr lang="en-US" dirty="0"/>
          </a:p>
        </p:txBody>
      </p:sp>
      <p:sp>
        <p:nvSpPr>
          <p:cNvPr id="51202" name="Rectangle 3"/>
          <p:cNvSpPr>
            <a:spLocks noChangeArrowheads="1"/>
          </p:cNvSpPr>
          <p:nvPr/>
        </p:nvSpPr>
        <p:spPr bwMode="auto">
          <a:xfrm>
            <a:off x="4459288" y="8685213"/>
            <a:ext cx="3413125" cy="457200"/>
          </a:xfrm>
          <a:prstGeom prst="rect">
            <a:avLst/>
          </a:prstGeom>
          <a:noFill/>
          <a:ln w="12700">
            <a:noFill/>
            <a:miter lim="800000"/>
            <a:headEnd/>
            <a:tailEnd/>
          </a:ln>
        </p:spPr>
        <p:txBody>
          <a:bodyPr lIns="90488" tIns="44450" rIns="90488" bIns="44450" anchor="b"/>
          <a:lstStyle/>
          <a:p>
            <a:pPr algn="r" eaLnBrk="0" hangingPunct="0"/>
            <a:r>
              <a:rPr lang="en-US" sz="1200" dirty="0">
                <a:latin typeface="Arial" charset="0"/>
              </a:rPr>
              <a:t>13</a:t>
            </a:r>
          </a:p>
        </p:txBody>
      </p:sp>
      <p:sp>
        <p:nvSpPr>
          <p:cNvPr id="51203" name="Rectangle 4"/>
          <p:cNvSpPr>
            <a:spLocks noChangeArrowheads="1"/>
          </p:cNvSpPr>
          <p:nvPr/>
        </p:nvSpPr>
        <p:spPr bwMode="auto">
          <a:xfrm>
            <a:off x="0" y="8685213"/>
            <a:ext cx="3411538" cy="457200"/>
          </a:xfrm>
          <a:prstGeom prst="rect">
            <a:avLst/>
          </a:prstGeom>
          <a:noFill/>
          <a:ln w="12700">
            <a:noFill/>
            <a:miter lim="800000"/>
            <a:headEnd/>
            <a:tailEnd/>
          </a:ln>
        </p:spPr>
        <p:txBody>
          <a:bodyPr/>
          <a:lstStyle/>
          <a:p>
            <a:pPr eaLnBrk="0" hangingPunct="0"/>
            <a:endParaRPr lang="en-US" dirty="0"/>
          </a:p>
        </p:txBody>
      </p:sp>
      <p:sp>
        <p:nvSpPr>
          <p:cNvPr id="51204" name="Rectangle 5"/>
          <p:cNvSpPr>
            <a:spLocks noChangeArrowheads="1"/>
          </p:cNvSpPr>
          <p:nvPr/>
        </p:nvSpPr>
        <p:spPr bwMode="auto">
          <a:xfrm>
            <a:off x="0" y="0"/>
            <a:ext cx="3411538" cy="457200"/>
          </a:xfrm>
          <a:prstGeom prst="rect">
            <a:avLst/>
          </a:prstGeom>
          <a:noFill/>
          <a:ln w="12700">
            <a:noFill/>
            <a:miter lim="800000"/>
            <a:headEnd/>
            <a:tailEnd/>
          </a:ln>
        </p:spPr>
        <p:txBody>
          <a:bodyPr/>
          <a:lstStyle/>
          <a:p>
            <a:pPr eaLnBrk="0" hangingPunct="0"/>
            <a:endParaRPr lang="en-US" dirty="0"/>
          </a:p>
        </p:txBody>
      </p:sp>
      <p:sp>
        <p:nvSpPr>
          <p:cNvPr id="51205" name="Rectangle 6"/>
          <p:cNvSpPr>
            <a:spLocks noGrp="1" noRot="1" noChangeAspect="1" noChangeArrowheads="1" noTextEdit="1"/>
          </p:cNvSpPr>
          <p:nvPr>
            <p:ph type="sldImg"/>
          </p:nvPr>
        </p:nvSpPr>
        <p:spPr>
          <a:ln cap="flat"/>
        </p:spPr>
      </p:sp>
      <p:sp>
        <p:nvSpPr>
          <p:cNvPr id="51206" name="Rectangle 7"/>
          <p:cNvSpPr>
            <a:spLocks noGrp="1" noChangeArrowheads="1"/>
          </p:cNvSpPr>
          <p:nvPr>
            <p:ph type="body" idx="1"/>
          </p:nvPr>
        </p:nvSpPr>
        <p:spPr>
          <a:noFill/>
          <a:ln w="9525"/>
        </p:spPr>
        <p:txBody>
          <a:bodyPr/>
          <a:lstStyle/>
          <a:p>
            <a:pPr marL="171450" indent="-171450">
              <a:buClr>
                <a:schemeClr val="tx1"/>
              </a:buClr>
              <a:buFont typeface="Arial" pitchFamily="34" charset="0"/>
              <a:buChar char="•"/>
            </a:pPr>
            <a:r>
              <a:rPr lang="en-US" b="0" i="1" baseline="0" dirty="0" smtClean="0">
                <a:latin typeface="+mn-lt"/>
              </a:rPr>
              <a:t>Touch screens</a:t>
            </a:r>
            <a:r>
              <a:rPr lang="en-US" b="1" i="1" baseline="0" dirty="0" smtClean="0">
                <a:latin typeface="+mn-lt"/>
              </a:rPr>
              <a:t> </a:t>
            </a:r>
            <a:r>
              <a:rPr lang="en-US" b="0" i="0" baseline="0" dirty="0" smtClean="0">
                <a:latin typeface="+mn-lt"/>
              </a:rPr>
              <a:t>display screens that respond to commands initiated by touching them with your finger or a stylus.</a:t>
            </a:r>
            <a:endParaRPr lang="en-US" dirty="0" smtClean="0">
              <a:latin typeface="+mn-lt"/>
            </a:endParaRPr>
          </a:p>
          <a:p>
            <a:pPr marL="171450" indent="-171450">
              <a:buClr>
                <a:schemeClr val="tx1"/>
              </a:buClr>
              <a:buFont typeface="Arial" pitchFamily="34" charset="0"/>
              <a:buChar char="•"/>
            </a:pPr>
            <a:r>
              <a:rPr lang="en-US" baseline="0" dirty="0" smtClean="0">
                <a:latin typeface="+mn-lt"/>
              </a:rPr>
              <a:t>The most common keyboard layout is a </a:t>
            </a:r>
            <a:r>
              <a:rPr lang="en-US" i="1" dirty="0" smtClean="0">
                <a:latin typeface="+mn-lt"/>
              </a:rPr>
              <a:t>QWERTY keyboard</a:t>
            </a:r>
            <a:r>
              <a:rPr lang="en-US" dirty="0" smtClean="0">
                <a:latin typeface="+mn-lt"/>
              </a:rPr>
              <a:t>.</a:t>
            </a:r>
            <a:r>
              <a:rPr lang="en-US" baseline="0" dirty="0" smtClean="0">
                <a:latin typeface="+mn-lt"/>
              </a:rPr>
              <a:t> It </a:t>
            </a:r>
            <a:r>
              <a:rPr lang="en-US" dirty="0" smtClean="0">
                <a:latin typeface="+mn-lt"/>
              </a:rPr>
              <a:t>gets its name from the first six letters in the top-left row of alphabetic keys on the keyboard.   </a:t>
            </a:r>
          </a:p>
          <a:p>
            <a:pPr marL="171450" indent="-171450">
              <a:buClr>
                <a:schemeClr val="tx1"/>
              </a:buClr>
              <a:buFont typeface="Arial" pitchFamily="34" charset="0"/>
              <a:buChar char="•"/>
            </a:pPr>
            <a:r>
              <a:rPr lang="en-US" baseline="0" dirty="0" smtClean="0">
                <a:latin typeface="+mn-lt"/>
              </a:rPr>
              <a:t>Wireless keyboards send data using radio frequency (RF) wireless technology.  </a:t>
            </a:r>
          </a:p>
          <a:p>
            <a:pPr marL="171450" indent="-171450">
              <a:buClr>
                <a:schemeClr val="tx1"/>
              </a:buClr>
              <a:buFont typeface="Arial" pitchFamily="34" charset="0"/>
              <a:buChar char="•"/>
            </a:pPr>
            <a:r>
              <a:rPr lang="en-US" i="1" baseline="0" dirty="0" smtClean="0">
                <a:latin typeface="+mn-lt"/>
              </a:rPr>
              <a:t>Bluetooth technology </a:t>
            </a:r>
            <a:r>
              <a:rPr lang="en-US" baseline="0" dirty="0" smtClean="0">
                <a:latin typeface="+mn-lt"/>
              </a:rPr>
              <a:t>is a wireless transmission standard that connects devices to peripheral devices.</a:t>
            </a:r>
          </a:p>
          <a:p>
            <a:pPr marL="171450" indent="-171450">
              <a:buClr>
                <a:schemeClr val="tx1"/>
              </a:buClr>
              <a:buFont typeface="Arial" pitchFamily="34" charset="0"/>
              <a:buChar char="•"/>
            </a:pPr>
            <a:r>
              <a:rPr lang="en-US" baseline="0" dirty="0" smtClean="0">
                <a:latin typeface="+mn-lt"/>
              </a:rPr>
              <a:t>Virtual laser keyboards project an image of a keyboard and sensors detect the motion of your fingers as you “type.”</a:t>
            </a:r>
          </a:p>
        </p:txBody>
      </p:sp>
    </p:spTree>
    <p:extLst>
      <p:ext uri="{BB962C8B-B14F-4D97-AF65-F5344CB8AC3E}">
        <p14:creationId xmlns:p14="http://schemas.microsoft.com/office/powerpoint/2010/main" val="20652803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sz="1200" b="0" kern="1200" dirty="0" smtClean="0">
                <a:solidFill>
                  <a:schemeClr val="tx1"/>
                </a:solidFill>
                <a:effectLst/>
                <a:latin typeface="+mn-lt"/>
                <a:ea typeface="+mn-ea"/>
                <a:cs typeface="+mn-cs"/>
              </a:rPr>
              <a:t>An </a:t>
            </a:r>
            <a:r>
              <a:rPr lang="en-US" sz="1200" b="0" i="1" kern="1200" dirty="0" smtClean="0">
                <a:solidFill>
                  <a:schemeClr val="tx1"/>
                </a:solidFill>
                <a:effectLst/>
                <a:latin typeface="+mn-lt"/>
                <a:ea typeface="+mn-ea"/>
                <a:cs typeface="+mn-cs"/>
              </a:rPr>
              <a:t>optical mouse </a:t>
            </a:r>
            <a:r>
              <a:rPr lang="en-US" sz="1200" b="0" kern="1200" dirty="0" smtClean="0">
                <a:solidFill>
                  <a:schemeClr val="tx1"/>
                </a:solidFill>
                <a:effectLst/>
                <a:latin typeface="+mn-lt"/>
                <a:ea typeface="+mn-ea"/>
                <a:cs typeface="+mn-cs"/>
              </a:rPr>
              <a:t>uses an internal sensor or laser to detect the mouse’s movement. The sensor sends signals to the computer, telling it where to move the pointer on the screen. </a:t>
            </a:r>
            <a:endParaRPr lang="en-US" sz="1200" b="1" kern="1200" dirty="0" smtClean="0">
              <a:solidFill>
                <a:schemeClr val="tx1"/>
              </a:solidFill>
              <a:effectLst/>
              <a:latin typeface="+mn-lt"/>
              <a:ea typeface="+mn-ea"/>
              <a:cs typeface="+mn-cs"/>
            </a:endParaRPr>
          </a:p>
          <a:p>
            <a:pPr marL="171450" indent="-171450">
              <a:buFont typeface="Arial" pitchFamily="34" charset="0"/>
              <a:buChar char="•"/>
            </a:pPr>
            <a:r>
              <a:rPr lang="en-US" sz="1200" b="0" kern="1200" dirty="0" smtClean="0">
                <a:solidFill>
                  <a:schemeClr val="tx1"/>
                </a:solidFill>
                <a:effectLst/>
                <a:latin typeface="+mn-lt"/>
                <a:ea typeface="+mn-ea"/>
                <a:cs typeface="+mn-cs"/>
              </a:rPr>
              <a:t>Wireless mice connect either through Bluetooth or a</a:t>
            </a:r>
            <a:r>
              <a:rPr lang="en-US" sz="1200" b="0" kern="1200" baseline="0" dirty="0" smtClean="0">
                <a:solidFill>
                  <a:schemeClr val="tx1"/>
                </a:solidFill>
                <a:effectLst/>
                <a:latin typeface="+mn-lt"/>
                <a:ea typeface="+mn-ea"/>
                <a:cs typeface="+mn-cs"/>
              </a:rPr>
              <a:t> USB receiver. </a:t>
            </a:r>
          </a:p>
          <a:p>
            <a:pPr marL="171450" indent="-171450">
              <a:buFont typeface="Arial" pitchFamily="34" charset="0"/>
              <a:buChar char="•"/>
            </a:pPr>
            <a:r>
              <a:rPr lang="en-US" sz="1200" b="0" kern="1200" baseline="0" dirty="0" smtClean="0">
                <a:solidFill>
                  <a:schemeClr val="tx1"/>
                </a:solidFill>
                <a:effectLst/>
                <a:latin typeface="+mn-lt"/>
                <a:ea typeface="+mn-ea"/>
                <a:cs typeface="+mn-cs"/>
              </a:rPr>
              <a:t>The Microsoft Touch Mouse is a multi-touch wireless mouse that allows you to perform a variety of touch-screen tasks.</a:t>
            </a:r>
          </a:p>
          <a:p>
            <a:pPr marL="171450" indent="-171450">
              <a:buFont typeface="Arial" pitchFamily="34" charset="0"/>
              <a:buChar char="•"/>
            </a:pPr>
            <a:r>
              <a:rPr lang="en-US" sz="1200" b="0" kern="1200" baseline="0" dirty="0" smtClean="0">
                <a:solidFill>
                  <a:schemeClr val="tx1"/>
                </a:solidFill>
                <a:effectLst/>
                <a:latin typeface="+mn-lt"/>
                <a:ea typeface="+mn-ea"/>
                <a:cs typeface="+mn-cs"/>
              </a:rPr>
              <a:t>Most laptops have a </a:t>
            </a:r>
            <a:r>
              <a:rPr lang="en-US" sz="1200" b="0" i="1" kern="1200" baseline="0" dirty="0" smtClean="0">
                <a:solidFill>
                  <a:schemeClr val="tx1"/>
                </a:solidFill>
                <a:effectLst/>
                <a:latin typeface="+mn-lt"/>
                <a:ea typeface="+mn-ea"/>
                <a:cs typeface="+mn-cs"/>
              </a:rPr>
              <a:t>touch pad </a:t>
            </a:r>
            <a:r>
              <a:rPr lang="en-US" sz="1200" b="0" kern="1200" baseline="0" dirty="0" smtClean="0">
                <a:solidFill>
                  <a:schemeClr val="tx1"/>
                </a:solidFill>
                <a:effectLst/>
                <a:latin typeface="+mn-lt"/>
                <a:ea typeface="+mn-ea"/>
                <a:cs typeface="+mn-cs"/>
              </a:rPr>
              <a:t>(or </a:t>
            </a:r>
            <a:r>
              <a:rPr lang="en-US" sz="1200" b="0" i="1" kern="1200" baseline="0" dirty="0" err="1" smtClean="0">
                <a:solidFill>
                  <a:schemeClr val="tx1"/>
                </a:solidFill>
                <a:effectLst/>
                <a:latin typeface="+mn-lt"/>
                <a:ea typeface="+mn-ea"/>
                <a:cs typeface="+mn-cs"/>
              </a:rPr>
              <a:t>trackpad</a:t>
            </a:r>
            <a:r>
              <a:rPr lang="en-US" sz="1200" b="0" kern="1200" baseline="0" dirty="0" smtClean="0">
                <a:solidFill>
                  <a:schemeClr val="tx1"/>
                </a:solidFill>
                <a:effectLst/>
                <a:latin typeface="+mn-lt"/>
                <a:ea typeface="+mn-ea"/>
                <a:cs typeface="+mn-cs"/>
              </a:rPr>
              <a:t>)—a small, touch-sensitive area at the base of the keyboard. Mac laptops include </a:t>
            </a:r>
            <a:r>
              <a:rPr lang="en-US" sz="1200" b="0" kern="1200" baseline="0" dirty="0" err="1" smtClean="0">
                <a:solidFill>
                  <a:schemeClr val="tx1"/>
                </a:solidFill>
                <a:effectLst/>
                <a:latin typeface="+mn-lt"/>
                <a:ea typeface="+mn-ea"/>
                <a:cs typeface="+mn-cs"/>
              </a:rPr>
              <a:t>multitouch</a:t>
            </a:r>
            <a:r>
              <a:rPr lang="en-US" sz="1200" b="0" kern="1200" baseline="0" dirty="0" smtClean="0">
                <a:solidFill>
                  <a:schemeClr val="tx1"/>
                </a:solidFill>
                <a:effectLst/>
                <a:latin typeface="+mn-lt"/>
                <a:ea typeface="+mn-ea"/>
                <a:cs typeface="+mn-cs"/>
              </a:rPr>
              <a:t> </a:t>
            </a:r>
            <a:r>
              <a:rPr lang="en-US" sz="1200" b="0" kern="1200" baseline="0" dirty="0" err="1" smtClean="0">
                <a:solidFill>
                  <a:schemeClr val="tx1"/>
                </a:solidFill>
                <a:effectLst/>
                <a:latin typeface="+mn-lt"/>
                <a:ea typeface="+mn-ea"/>
                <a:cs typeface="+mn-cs"/>
              </a:rPr>
              <a:t>trackpads</a:t>
            </a:r>
            <a:r>
              <a:rPr lang="en-US" sz="1200" b="0" kern="1200" baseline="0" dirty="0" smtClean="0">
                <a:solidFill>
                  <a:schemeClr val="tx1"/>
                </a:solidFill>
                <a:effectLst/>
                <a:latin typeface="+mn-lt"/>
                <a:ea typeface="+mn-ea"/>
                <a:cs typeface="+mn-cs"/>
              </a:rPr>
              <a:t>.</a:t>
            </a:r>
            <a:endParaRPr lang="en-US" sz="1200" b="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77E2621-405C-4F83-9120-2E9601611C17}" type="slidenum">
              <a:rPr lang="en-US" smtClean="0"/>
              <a:pPr/>
              <a:t>15</a:t>
            </a:fld>
            <a:endParaRPr lang="en-US"/>
          </a:p>
        </p:txBody>
      </p:sp>
    </p:spTree>
    <p:extLst>
      <p:ext uri="{BB962C8B-B14F-4D97-AF65-F5344CB8AC3E}">
        <p14:creationId xmlns:p14="http://schemas.microsoft.com/office/powerpoint/2010/main" val="4507812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ChangeArrowheads="1"/>
          </p:cNvSpPr>
          <p:nvPr/>
        </p:nvSpPr>
        <p:spPr bwMode="auto">
          <a:xfrm>
            <a:off x="4459288" y="0"/>
            <a:ext cx="3413125" cy="457200"/>
          </a:xfrm>
          <a:prstGeom prst="rect">
            <a:avLst/>
          </a:prstGeom>
          <a:noFill/>
          <a:ln w="12700">
            <a:noFill/>
            <a:miter lim="800000"/>
            <a:headEnd/>
            <a:tailEnd/>
          </a:ln>
        </p:spPr>
        <p:txBody>
          <a:bodyPr/>
          <a:lstStyle/>
          <a:p>
            <a:pPr eaLnBrk="0" hangingPunct="0"/>
            <a:endParaRPr lang="en-US" dirty="0"/>
          </a:p>
        </p:txBody>
      </p:sp>
      <p:sp>
        <p:nvSpPr>
          <p:cNvPr id="63490" name="Rectangle 3"/>
          <p:cNvSpPr>
            <a:spLocks noChangeArrowheads="1"/>
          </p:cNvSpPr>
          <p:nvPr/>
        </p:nvSpPr>
        <p:spPr bwMode="auto">
          <a:xfrm>
            <a:off x="4459288" y="8685213"/>
            <a:ext cx="3413125" cy="457200"/>
          </a:xfrm>
          <a:prstGeom prst="rect">
            <a:avLst/>
          </a:prstGeom>
          <a:noFill/>
          <a:ln w="12700">
            <a:noFill/>
            <a:miter lim="800000"/>
            <a:headEnd/>
            <a:tailEnd/>
          </a:ln>
        </p:spPr>
        <p:txBody>
          <a:bodyPr lIns="90488" tIns="44450" rIns="90488" bIns="44450" anchor="b"/>
          <a:lstStyle/>
          <a:p>
            <a:pPr algn="r" eaLnBrk="0" hangingPunct="0"/>
            <a:r>
              <a:rPr lang="en-US" sz="1200" dirty="0">
                <a:latin typeface="Arial" charset="0"/>
              </a:rPr>
              <a:t>17</a:t>
            </a:r>
          </a:p>
        </p:txBody>
      </p:sp>
      <p:sp>
        <p:nvSpPr>
          <p:cNvPr id="63491" name="Rectangle 4"/>
          <p:cNvSpPr>
            <a:spLocks noChangeArrowheads="1"/>
          </p:cNvSpPr>
          <p:nvPr/>
        </p:nvSpPr>
        <p:spPr bwMode="auto">
          <a:xfrm>
            <a:off x="0" y="8685213"/>
            <a:ext cx="3411538" cy="457200"/>
          </a:xfrm>
          <a:prstGeom prst="rect">
            <a:avLst/>
          </a:prstGeom>
          <a:noFill/>
          <a:ln w="12700">
            <a:noFill/>
            <a:miter lim="800000"/>
            <a:headEnd/>
            <a:tailEnd/>
          </a:ln>
        </p:spPr>
        <p:txBody>
          <a:bodyPr/>
          <a:lstStyle/>
          <a:p>
            <a:pPr eaLnBrk="0" hangingPunct="0"/>
            <a:endParaRPr lang="en-US" dirty="0"/>
          </a:p>
        </p:txBody>
      </p:sp>
      <p:sp>
        <p:nvSpPr>
          <p:cNvPr id="63492" name="Rectangle 5"/>
          <p:cNvSpPr>
            <a:spLocks noChangeArrowheads="1"/>
          </p:cNvSpPr>
          <p:nvPr/>
        </p:nvSpPr>
        <p:spPr bwMode="auto">
          <a:xfrm>
            <a:off x="0" y="0"/>
            <a:ext cx="3411538" cy="457200"/>
          </a:xfrm>
          <a:prstGeom prst="rect">
            <a:avLst/>
          </a:prstGeom>
          <a:noFill/>
          <a:ln w="12700">
            <a:noFill/>
            <a:miter lim="800000"/>
            <a:headEnd/>
            <a:tailEnd/>
          </a:ln>
        </p:spPr>
        <p:txBody>
          <a:bodyPr/>
          <a:lstStyle/>
          <a:p>
            <a:pPr eaLnBrk="0" hangingPunct="0"/>
            <a:endParaRPr lang="en-US" dirty="0"/>
          </a:p>
        </p:txBody>
      </p:sp>
      <p:sp>
        <p:nvSpPr>
          <p:cNvPr id="63493" name="Rectangle 6"/>
          <p:cNvSpPr>
            <a:spLocks noGrp="1" noRot="1" noChangeAspect="1" noChangeArrowheads="1" noTextEdit="1"/>
          </p:cNvSpPr>
          <p:nvPr>
            <p:ph type="sldImg"/>
          </p:nvPr>
        </p:nvSpPr>
        <p:spPr>
          <a:ln cap="flat"/>
        </p:spPr>
      </p:sp>
      <p:sp>
        <p:nvSpPr>
          <p:cNvPr id="63494" name="Rectangle 7"/>
          <p:cNvSpPr>
            <a:spLocks noGrp="1" noChangeArrowheads="1"/>
          </p:cNvSpPr>
          <p:nvPr>
            <p:ph type="body" idx="1"/>
          </p:nvPr>
        </p:nvSpPr>
        <p:spPr>
          <a:noFill/>
          <a:ln w="9525"/>
        </p:spPr>
        <p:txBody>
          <a:bodyPr/>
          <a:lstStyle/>
          <a:p>
            <a:pPr marL="171450" marR="0" indent="-171450" algn="l" defTabSz="914400"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1200" b="0" kern="1200" dirty="0" smtClean="0">
                <a:solidFill>
                  <a:schemeClr val="tx1"/>
                </a:solidFill>
                <a:effectLst/>
                <a:latin typeface="+mn-lt"/>
                <a:ea typeface="+mn-ea"/>
                <a:cs typeface="+mn-cs"/>
              </a:rPr>
              <a:t>Game controllers such as joysticks, game pads, and steering wheels are also considered input devices because they send data to the computer. They have buttons and miniature pointing devices that provide input to the computer. </a:t>
            </a:r>
          </a:p>
          <a:p>
            <a:pPr marL="171450" marR="0" indent="-171450" algn="l" defTabSz="914400"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1200" b="0" kern="1200" dirty="0" smtClean="0">
                <a:solidFill>
                  <a:schemeClr val="tx1"/>
                </a:solidFill>
                <a:effectLst/>
                <a:latin typeface="+mn-lt"/>
                <a:ea typeface="+mn-ea"/>
                <a:cs typeface="+mn-cs"/>
              </a:rPr>
              <a:t>Most game controllers, such as those for Rock Band and the Wii system, are wireless to provide extra mobility.</a:t>
            </a:r>
            <a:endParaRPr lang="en-US" sz="1200" b="1"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11796471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sz="1200" b="0" kern="1200" dirty="0" smtClean="0">
                <a:solidFill>
                  <a:schemeClr val="tx1"/>
                </a:solidFill>
                <a:effectLst/>
                <a:latin typeface="+mn-lt"/>
                <a:ea typeface="+mn-ea"/>
                <a:cs typeface="+mn-cs"/>
              </a:rPr>
              <a:t>Digital cameras, camcorders, and cell phones are common devices for capturing pictures and video, and all of them are considered input devices. </a:t>
            </a:r>
          </a:p>
          <a:p>
            <a:pPr marL="171450" indent="-171450">
              <a:buFont typeface="Arial" pitchFamily="34" charset="0"/>
              <a:buChar char="•"/>
            </a:pPr>
            <a:r>
              <a:rPr lang="en-US" sz="1200" b="0" i="1" kern="1200" dirty="0" smtClean="0">
                <a:solidFill>
                  <a:schemeClr val="tx1"/>
                </a:solidFill>
                <a:effectLst/>
                <a:latin typeface="+mn-lt"/>
                <a:ea typeface="+mn-ea"/>
                <a:cs typeface="+mn-cs"/>
              </a:rPr>
              <a:t>Scanners</a:t>
            </a:r>
            <a:r>
              <a:rPr lang="en-US" sz="1200" b="0" kern="1200" dirty="0" smtClean="0">
                <a:solidFill>
                  <a:schemeClr val="tx1"/>
                </a:solidFill>
                <a:effectLst/>
                <a:latin typeface="+mn-lt"/>
                <a:ea typeface="+mn-ea"/>
                <a:cs typeface="+mn-cs"/>
              </a:rPr>
              <a:t> can also input images. They create a digital image, which you can print, scan, or e-mail.</a:t>
            </a:r>
            <a:endParaRPr lang="en-US" sz="1200" b="1" kern="1200" dirty="0" smtClean="0">
              <a:solidFill>
                <a:schemeClr val="tx1"/>
              </a:solidFill>
              <a:effectLst/>
              <a:latin typeface="+mn-lt"/>
              <a:ea typeface="+mn-ea"/>
              <a:cs typeface="+mn-cs"/>
            </a:endParaRPr>
          </a:p>
          <a:p>
            <a:pPr marL="171450" indent="-171450">
              <a:buFont typeface="Arial" pitchFamily="34" charset="0"/>
              <a:buChar char="•"/>
            </a:pPr>
            <a:r>
              <a:rPr lang="en-US" sz="1200" b="0" kern="1200" dirty="0" smtClean="0">
                <a:solidFill>
                  <a:schemeClr val="tx1"/>
                </a:solidFill>
                <a:effectLst/>
                <a:latin typeface="+mn-lt"/>
                <a:ea typeface="+mn-ea"/>
                <a:cs typeface="+mn-cs"/>
              </a:rPr>
              <a:t>A </a:t>
            </a:r>
            <a:r>
              <a:rPr lang="en-US" sz="1200" b="0" i="1" u="none" strike="noStrike" kern="1200" dirty="0" smtClean="0">
                <a:solidFill>
                  <a:schemeClr val="tx1"/>
                </a:solidFill>
                <a:effectLst/>
                <a:latin typeface="+mn-lt"/>
                <a:ea typeface="+mn-ea"/>
                <a:cs typeface="+mn-cs"/>
              </a:rPr>
              <a:t>webcam</a:t>
            </a:r>
            <a:r>
              <a:rPr lang="en-US" sz="1200" b="0" kern="1200" dirty="0" smtClean="0">
                <a:solidFill>
                  <a:schemeClr val="tx1"/>
                </a:solidFill>
                <a:effectLst/>
                <a:latin typeface="+mn-lt"/>
                <a:ea typeface="+mn-ea"/>
                <a:cs typeface="+mn-cs"/>
              </a:rPr>
              <a:t> is a small camera that sits on top of a computer monitor (connected to the computer by a cable) or is built into a laptop or tablet computer. Webcams are able to capture still images but they’re used mostly for capturing and transmitting live video. </a:t>
            </a:r>
            <a:endParaRPr lang="en-US" dirty="0"/>
          </a:p>
        </p:txBody>
      </p:sp>
      <p:sp>
        <p:nvSpPr>
          <p:cNvPr id="4" name="Slide Number Placeholder 3"/>
          <p:cNvSpPr>
            <a:spLocks noGrp="1"/>
          </p:cNvSpPr>
          <p:nvPr>
            <p:ph type="sldNum" sz="quarter" idx="10"/>
          </p:nvPr>
        </p:nvSpPr>
        <p:spPr/>
        <p:txBody>
          <a:bodyPr/>
          <a:lstStyle/>
          <a:p>
            <a:fld id="{277E2621-405C-4F83-9120-2E9601611C17}" type="slidenum">
              <a:rPr lang="en-US" smtClean="0"/>
              <a:pPr/>
              <a:t>17</a:t>
            </a:fld>
            <a:endParaRPr lang="en-US"/>
          </a:p>
        </p:txBody>
      </p:sp>
    </p:spTree>
    <p:extLst>
      <p:ext uri="{BB962C8B-B14F-4D97-AF65-F5344CB8AC3E}">
        <p14:creationId xmlns:p14="http://schemas.microsoft.com/office/powerpoint/2010/main" val="41162070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ChangeArrowheads="1"/>
          </p:cNvSpPr>
          <p:nvPr/>
        </p:nvSpPr>
        <p:spPr bwMode="auto">
          <a:xfrm>
            <a:off x="4459288" y="0"/>
            <a:ext cx="3413125" cy="457200"/>
          </a:xfrm>
          <a:prstGeom prst="rect">
            <a:avLst/>
          </a:prstGeom>
          <a:noFill/>
          <a:ln w="12700">
            <a:noFill/>
            <a:miter lim="800000"/>
            <a:headEnd/>
            <a:tailEnd/>
          </a:ln>
        </p:spPr>
        <p:txBody>
          <a:bodyPr/>
          <a:lstStyle/>
          <a:p>
            <a:pPr eaLnBrk="0" hangingPunct="0"/>
            <a:endParaRPr lang="en-US" dirty="0"/>
          </a:p>
        </p:txBody>
      </p:sp>
      <p:sp>
        <p:nvSpPr>
          <p:cNvPr id="65538" name="Rectangle 3"/>
          <p:cNvSpPr>
            <a:spLocks noChangeArrowheads="1"/>
          </p:cNvSpPr>
          <p:nvPr/>
        </p:nvSpPr>
        <p:spPr bwMode="auto">
          <a:xfrm>
            <a:off x="4459288" y="8685213"/>
            <a:ext cx="3413125" cy="457200"/>
          </a:xfrm>
          <a:prstGeom prst="rect">
            <a:avLst/>
          </a:prstGeom>
          <a:noFill/>
          <a:ln w="12700">
            <a:noFill/>
            <a:miter lim="800000"/>
            <a:headEnd/>
            <a:tailEnd/>
          </a:ln>
        </p:spPr>
        <p:txBody>
          <a:bodyPr lIns="90488" tIns="44450" rIns="90488" bIns="44450" anchor="b"/>
          <a:lstStyle/>
          <a:p>
            <a:pPr algn="r" eaLnBrk="0" hangingPunct="0"/>
            <a:r>
              <a:rPr lang="en-US" sz="1200" dirty="0">
                <a:latin typeface="Arial" charset="0"/>
              </a:rPr>
              <a:t>17</a:t>
            </a:r>
          </a:p>
        </p:txBody>
      </p:sp>
      <p:sp>
        <p:nvSpPr>
          <p:cNvPr id="65539" name="Rectangle 4"/>
          <p:cNvSpPr>
            <a:spLocks noChangeArrowheads="1"/>
          </p:cNvSpPr>
          <p:nvPr/>
        </p:nvSpPr>
        <p:spPr bwMode="auto">
          <a:xfrm>
            <a:off x="0" y="8685213"/>
            <a:ext cx="3411538" cy="457200"/>
          </a:xfrm>
          <a:prstGeom prst="rect">
            <a:avLst/>
          </a:prstGeom>
          <a:noFill/>
          <a:ln w="12700">
            <a:noFill/>
            <a:miter lim="800000"/>
            <a:headEnd/>
            <a:tailEnd/>
          </a:ln>
        </p:spPr>
        <p:txBody>
          <a:bodyPr/>
          <a:lstStyle/>
          <a:p>
            <a:pPr eaLnBrk="0" hangingPunct="0"/>
            <a:endParaRPr lang="en-US" dirty="0"/>
          </a:p>
        </p:txBody>
      </p:sp>
      <p:sp>
        <p:nvSpPr>
          <p:cNvPr id="65540" name="Rectangle 5"/>
          <p:cNvSpPr>
            <a:spLocks noChangeArrowheads="1"/>
          </p:cNvSpPr>
          <p:nvPr/>
        </p:nvSpPr>
        <p:spPr bwMode="auto">
          <a:xfrm>
            <a:off x="0" y="0"/>
            <a:ext cx="3411538" cy="457200"/>
          </a:xfrm>
          <a:prstGeom prst="rect">
            <a:avLst/>
          </a:prstGeom>
          <a:noFill/>
          <a:ln w="12700">
            <a:noFill/>
            <a:miter lim="800000"/>
            <a:headEnd/>
            <a:tailEnd/>
          </a:ln>
        </p:spPr>
        <p:txBody>
          <a:bodyPr/>
          <a:lstStyle/>
          <a:p>
            <a:pPr eaLnBrk="0" hangingPunct="0"/>
            <a:endParaRPr lang="en-US" dirty="0"/>
          </a:p>
        </p:txBody>
      </p:sp>
      <p:sp>
        <p:nvSpPr>
          <p:cNvPr id="65541" name="Rectangle 6"/>
          <p:cNvSpPr>
            <a:spLocks noGrp="1" noRot="1" noChangeAspect="1" noChangeArrowheads="1" noTextEdit="1"/>
          </p:cNvSpPr>
          <p:nvPr>
            <p:ph type="sldImg"/>
          </p:nvPr>
        </p:nvSpPr>
        <p:spPr>
          <a:ln cap="flat"/>
        </p:spPr>
      </p:sp>
      <p:sp>
        <p:nvSpPr>
          <p:cNvPr id="65542" name="Rectangle 7"/>
          <p:cNvSpPr>
            <a:spLocks noGrp="1" noChangeArrowheads="1"/>
          </p:cNvSpPr>
          <p:nvPr>
            <p:ph type="body" idx="1"/>
          </p:nvPr>
        </p:nvSpPr>
        <p:spPr>
          <a:noFill/>
          <a:ln w="9525"/>
        </p:spPr>
        <p:txBody>
          <a:bodyPr/>
          <a:lstStyle/>
          <a:p>
            <a:pPr marL="171450" marR="0" indent="-171450" algn="l" defTabSz="914400"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1200" b="0" kern="1200" dirty="0" smtClean="0">
                <a:solidFill>
                  <a:schemeClr val="tx1"/>
                </a:solidFill>
                <a:effectLst/>
                <a:latin typeface="+mn-lt"/>
                <a:ea typeface="+mn-ea"/>
                <a:cs typeface="+mn-cs"/>
              </a:rPr>
              <a:t>Inputting sound to your computer requires using a </a:t>
            </a:r>
            <a:r>
              <a:rPr lang="en-US" sz="1200" b="0" i="1" u="none" strike="noStrike" kern="1200" dirty="0" smtClean="0">
                <a:solidFill>
                  <a:schemeClr val="tx1"/>
                </a:solidFill>
                <a:effectLst/>
                <a:latin typeface="+mn-lt"/>
                <a:ea typeface="+mn-ea"/>
                <a:cs typeface="+mn-cs"/>
              </a:rPr>
              <a:t>microphone</a:t>
            </a:r>
            <a:r>
              <a:rPr lang="en-US" sz="1200" b="0" kern="1200" dirty="0" smtClean="0">
                <a:solidFill>
                  <a:schemeClr val="tx1"/>
                </a:solidFill>
                <a:effectLst/>
                <a:latin typeface="+mn-lt"/>
                <a:ea typeface="+mn-ea"/>
                <a:cs typeface="+mn-cs"/>
              </a:rPr>
              <a:t> (</a:t>
            </a:r>
            <a:r>
              <a:rPr lang="en-US" sz="1200" b="0" i="1" u="none" strike="noStrike" kern="1200" dirty="0" err="1" smtClean="0">
                <a:solidFill>
                  <a:schemeClr val="tx1"/>
                </a:solidFill>
                <a:effectLst/>
                <a:latin typeface="+mn-lt"/>
                <a:ea typeface="+mn-ea"/>
                <a:cs typeface="+mn-cs"/>
              </a:rPr>
              <a:t>mic</a:t>
            </a:r>
            <a:r>
              <a:rPr lang="en-US" sz="1200" b="0" i="0" u="none" strike="noStrike" kern="1200" dirty="0" smtClean="0">
                <a:solidFill>
                  <a:schemeClr val="tx1"/>
                </a:solidFill>
                <a:effectLst/>
                <a:latin typeface="+mn-lt"/>
                <a:ea typeface="+mn-ea"/>
                <a:cs typeface="+mn-cs"/>
              </a:rPr>
              <a:t>)</a:t>
            </a:r>
            <a:r>
              <a:rPr lang="en-US" sz="1200" b="0" kern="1200" dirty="0" smtClean="0">
                <a:solidFill>
                  <a:schemeClr val="tx1"/>
                </a:solidFill>
                <a:effectLst/>
                <a:latin typeface="+mn-lt"/>
                <a:ea typeface="+mn-ea"/>
                <a:cs typeface="+mn-cs"/>
              </a:rPr>
              <a:t>, a device that lets you capture sound waves (such as your voice) and transfer them to digital format on your computer. Most laptop</a:t>
            </a:r>
            <a:r>
              <a:rPr lang="en-US" sz="1200" b="0" kern="1200" baseline="0" dirty="0" smtClean="0">
                <a:solidFill>
                  <a:schemeClr val="tx1"/>
                </a:solidFill>
                <a:effectLst/>
                <a:latin typeface="+mn-lt"/>
                <a:ea typeface="+mn-ea"/>
                <a:cs typeface="+mn-cs"/>
              </a:rPr>
              <a:t> and tablet computers</a:t>
            </a:r>
            <a:r>
              <a:rPr lang="en-US" sz="1200" b="0" kern="1200" dirty="0" smtClean="0">
                <a:solidFill>
                  <a:schemeClr val="tx1"/>
                </a:solidFill>
                <a:effectLst/>
                <a:latin typeface="+mn-lt"/>
                <a:ea typeface="+mn-ea"/>
                <a:cs typeface="+mn-cs"/>
              </a:rPr>
              <a:t> come with built-in microphones. </a:t>
            </a:r>
          </a:p>
          <a:p>
            <a:pPr marL="171450" indent="-171450">
              <a:buClr>
                <a:schemeClr val="tx1"/>
              </a:buClr>
              <a:buFont typeface="Arial" pitchFamily="34" charset="0"/>
              <a:buChar char="•"/>
            </a:pPr>
            <a:r>
              <a:rPr lang="en-US" sz="1200" kern="1200" dirty="0" smtClean="0">
                <a:solidFill>
                  <a:schemeClr val="tx1"/>
                </a:solidFill>
                <a:effectLst/>
                <a:latin typeface="+mn-lt"/>
                <a:ea typeface="+mn-ea"/>
                <a:cs typeface="+mn-cs"/>
              </a:rPr>
              <a:t>Built-in</a:t>
            </a:r>
            <a:r>
              <a:rPr lang="en-US" sz="1200" kern="1200" baseline="0" dirty="0" smtClean="0">
                <a:solidFill>
                  <a:schemeClr val="tx1"/>
                </a:solidFill>
                <a:effectLst/>
                <a:latin typeface="+mn-lt"/>
                <a:ea typeface="+mn-ea"/>
                <a:cs typeface="+mn-cs"/>
              </a:rPr>
              <a:t> microphones don’t always provide the best performance. You may want to consider adding other types of microphones such as close talk, omnidirectional, unidirectional, or clip-on (</a:t>
            </a:r>
            <a:r>
              <a:rPr lang="en-US" sz="1200" kern="1200" baseline="0" dirty="0" err="1" smtClean="0">
                <a:solidFill>
                  <a:schemeClr val="tx1"/>
                </a:solidFill>
                <a:effectLst/>
                <a:latin typeface="+mn-lt"/>
                <a:ea typeface="+mn-ea"/>
                <a:cs typeface="+mn-cs"/>
              </a:rPr>
              <a:t>lavalier</a:t>
            </a:r>
            <a:r>
              <a:rPr lang="en-US" sz="1200" kern="1200" baseline="0" dirty="0" smtClean="0">
                <a:solidFill>
                  <a:schemeClr val="tx1"/>
                </a:solidFill>
                <a:effectLst/>
                <a:latin typeface="+mn-lt"/>
                <a:ea typeface="+mn-ea"/>
                <a:cs typeface="+mn-cs"/>
              </a:rPr>
              <a:t>) for the best results.</a:t>
            </a:r>
            <a:r>
              <a:rPr lang="en-US" sz="1200" kern="1200" dirty="0" smtClean="0">
                <a:solidFill>
                  <a:schemeClr val="tx1"/>
                </a:solidFill>
                <a:effectLst/>
                <a:latin typeface="+mn-lt"/>
                <a:ea typeface="+mn-ea"/>
                <a:cs typeface="+mn-cs"/>
              </a:rPr>
              <a:t> </a:t>
            </a:r>
            <a:endParaRPr lang="en-US" dirty="0" smtClean="0">
              <a:latin typeface="Helvetica" pitchFamily="34" charset="0"/>
            </a:endParaRPr>
          </a:p>
        </p:txBody>
      </p:sp>
    </p:spTree>
    <p:extLst>
      <p:ext uri="{BB962C8B-B14F-4D97-AF65-F5344CB8AC3E}">
        <p14:creationId xmlns:p14="http://schemas.microsoft.com/office/powerpoint/2010/main" val="6121074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dirty="0" smtClean="0"/>
              <a:t>In Chapter 2, we discuss what a computer does and how its functions make it such a useful</a:t>
            </a:r>
            <a:r>
              <a:rPr lang="en-US" baseline="0" dirty="0" smtClean="0"/>
              <a:t> machine.</a:t>
            </a:r>
            <a:endParaRPr lang="en-US" dirty="0" smtClean="0"/>
          </a:p>
          <a:p>
            <a:endParaRPr lang="en-US" dirty="0"/>
          </a:p>
        </p:txBody>
      </p:sp>
      <p:sp>
        <p:nvSpPr>
          <p:cNvPr id="4" name="Slide Number Placeholder 3"/>
          <p:cNvSpPr>
            <a:spLocks noGrp="1"/>
          </p:cNvSpPr>
          <p:nvPr>
            <p:ph type="sldNum" sz="quarter" idx="10"/>
          </p:nvPr>
        </p:nvSpPr>
        <p:spPr/>
        <p:txBody>
          <a:bodyPr/>
          <a:lstStyle/>
          <a:p>
            <a:fld id="{277E2621-405C-4F83-9120-2E9601611C17}" type="slidenum">
              <a:rPr lang="en-US" smtClean="0"/>
              <a:pPr/>
              <a:t>1</a:t>
            </a:fld>
            <a:endParaRPr lang="en-US"/>
          </a:p>
        </p:txBody>
      </p:sp>
    </p:spTree>
    <p:extLst>
      <p:ext uri="{BB962C8B-B14F-4D97-AF65-F5344CB8AC3E}">
        <p14:creationId xmlns:p14="http://schemas.microsoft.com/office/powerpoint/2010/main" val="329616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ChangeArrowheads="1"/>
          </p:cNvSpPr>
          <p:nvPr/>
        </p:nvSpPr>
        <p:spPr bwMode="auto">
          <a:xfrm>
            <a:off x="4459288" y="0"/>
            <a:ext cx="3413125" cy="457200"/>
          </a:xfrm>
          <a:prstGeom prst="rect">
            <a:avLst/>
          </a:prstGeom>
          <a:noFill/>
          <a:ln w="12700">
            <a:noFill/>
            <a:miter lim="800000"/>
            <a:headEnd/>
            <a:tailEnd/>
          </a:ln>
        </p:spPr>
        <p:txBody>
          <a:bodyPr/>
          <a:lstStyle/>
          <a:p>
            <a:pPr eaLnBrk="0" hangingPunct="0"/>
            <a:endParaRPr lang="en-US" dirty="0"/>
          </a:p>
        </p:txBody>
      </p:sp>
      <p:sp>
        <p:nvSpPr>
          <p:cNvPr id="69634" name="Rectangle 3"/>
          <p:cNvSpPr>
            <a:spLocks noChangeArrowheads="1"/>
          </p:cNvSpPr>
          <p:nvPr/>
        </p:nvSpPr>
        <p:spPr bwMode="auto">
          <a:xfrm>
            <a:off x="4459288" y="8685213"/>
            <a:ext cx="3413125" cy="457200"/>
          </a:xfrm>
          <a:prstGeom prst="rect">
            <a:avLst/>
          </a:prstGeom>
          <a:noFill/>
          <a:ln w="12700">
            <a:noFill/>
            <a:miter lim="800000"/>
            <a:headEnd/>
            <a:tailEnd/>
          </a:ln>
        </p:spPr>
        <p:txBody>
          <a:bodyPr lIns="90488" tIns="44450" rIns="90488" bIns="44450" anchor="b"/>
          <a:lstStyle/>
          <a:p>
            <a:pPr algn="r" eaLnBrk="0" hangingPunct="0"/>
            <a:r>
              <a:rPr lang="en-US" sz="1200" dirty="0">
                <a:latin typeface="Arial" charset="0"/>
              </a:rPr>
              <a:t>23</a:t>
            </a:r>
          </a:p>
        </p:txBody>
      </p:sp>
      <p:sp>
        <p:nvSpPr>
          <p:cNvPr id="69635" name="Rectangle 4"/>
          <p:cNvSpPr>
            <a:spLocks noChangeArrowheads="1"/>
          </p:cNvSpPr>
          <p:nvPr/>
        </p:nvSpPr>
        <p:spPr bwMode="auto">
          <a:xfrm>
            <a:off x="0" y="8685213"/>
            <a:ext cx="3411538" cy="457200"/>
          </a:xfrm>
          <a:prstGeom prst="rect">
            <a:avLst/>
          </a:prstGeom>
          <a:noFill/>
          <a:ln w="12700">
            <a:noFill/>
            <a:miter lim="800000"/>
            <a:headEnd/>
            <a:tailEnd/>
          </a:ln>
        </p:spPr>
        <p:txBody>
          <a:bodyPr/>
          <a:lstStyle/>
          <a:p>
            <a:pPr eaLnBrk="0" hangingPunct="0"/>
            <a:endParaRPr lang="en-US" dirty="0"/>
          </a:p>
        </p:txBody>
      </p:sp>
      <p:sp>
        <p:nvSpPr>
          <p:cNvPr id="69636" name="Rectangle 5"/>
          <p:cNvSpPr>
            <a:spLocks noChangeArrowheads="1"/>
          </p:cNvSpPr>
          <p:nvPr/>
        </p:nvSpPr>
        <p:spPr bwMode="auto">
          <a:xfrm>
            <a:off x="0" y="0"/>
            <a:ext cx="3411538" cy="457200"/>
          </a:xfrm>
          <a:prstGeom prst="rect">
            <a:avLst/>
          </a:prstGeom>
          <a:noFill/>
          <a:ln w="12700">
            <a:noFill/>
            <a:miter lim="800000"/>
            <a:headEnd/>
            <a:tailEnd/>
          </a:ln>
        </p:spPr>
        <p:txBody>
          <a:bodyPr/>
          <a:lstStyle/>
          <a:p>
            <a:pPr eaLnBrk="0" hangingPunct="0"/>
            <a:endParaRPr lang="en-US" dirty="0"/>
          </a:p>
        </p:txBody>
      </p:sp>
      <p:sp>
        <p:nvSpPr>
          <p:cNvPr id="69637" name="Rectangle 6"/>
          <p:cNvSpPr>
            <a:spLocks noGrp="1" noRot="1" noChangeAspect="1" noChangeArrowheads="1" noTextEdit="1"/>
          </p:cNvSpPr>
          <p:nvPr>
            <p:ph type="sldImg"/>
          </p:nvPr>
        </p:nvSpPr>
        <p:spPr>
          <a:ln cap="flat"/>
        </p:spPr>
      </p:sp>
      <p:sp>
        <p:nvSpPr>
          <p:cNvPr id="69638" name="Rectangle 7"/>
          <p:cNvSpPr>
            <a:spLocks noGrp="1" noChangeArrowheads="1"/>
          </p:cNvSpPr>
          <p:nvPr>
            <p:ph type="body" idx="1"/>
          </p:nvPr>
        </p:nvSpPr>
        <p:spPr>
          <a:noFill/>
          <a:ln w="9525"/>
        </p:spPr>
        <p:txBody>
          <a:bodyPr/>
          <a:lstStyle/>
          <a:p>
            <a:pPr marL="171450" indent="-171450">
              <a:buClr>
                <a:schemeClr val="tx1"/>
              </a:buClr>
              <a:buFont typeface="Arial" pitchFamily="34" charset="0"/>
              <a:buChar char="•"/>
            </a:pPr>
            <a:r>
              <a:rPr lang="en-US" dirty="0" smtClean="0">
                <a:latin typeface="+mn-lt"/>
              </a:rPr>
              <a:t>An</a:t>
            </a:r>
            <a:r>
              <a:rPr lang="en-US" baseline="0" dirty="0" smtClean="0">
                <a:latin typeface="+mn-lt"/>
              </a:rPr>
              <a:t> </a:t>
            </a:r>
            <a:r>
              <a:rPr lang="en-US" i="1" baseline="0" dirty="0" smtClean="0">
                <a:latin typeface="+mn-lt"/>
              </a:rPr>
              <a:t>o</a:t>
            </a:r>
            <a:r>
              <a:rPr lang="en-US" i="1" dirty="0" smtClean="0">
                <a:latin typeface="+mn-lt"/>
              </a:rPr>
              <a:t>utput device</a:t>
            </a:r>
            <a:r>
              <a:rPr lang="en-US" dirty="0" smtClean="0">
                <a:latin typeface="+mn-lt"/>
              </a:rPr>
              <a:t> lets you send processed data out of your computer in the form of text,</a:t>
            </a:r>
            <a:r>
              <a:rPr lang="en-US" baseline="0" dirty="0" smtClean="0">
                <a:latin typeface="+mn-lt"/>
              </a:rPr>
              <a:t> pictures (graphics), sounds (audio), or video</a:t>
            </a:r>
            <a:r>
              <a:rPr lang="en-US" dirty="0" smtClean="0">
                <a:latin typeface="+mn-lt"/>
              </a:rPr>
              <a:t>. </a:t>
            </a:r>
          </a:p>
          <a:p>
            <a:pPr marL="171450" indent="-171450">
              <a:buClr>
                <a:schemeClr val="tx1"/>
              </a:buClr>
              <a:buFont typeface="Arial" pitchFamily="34" charset="0"/>
              <a:buChar char="•"/>
            </a:pPr>
            <a:r>
              <a:rPr lang="en-US" dirty="0" smtClean="0">
                <a:latin typeface="+mn-lt"/>
              </a:rPr>
              <a:t>The most common output device is a </a:t>
            </a:r>
            <a:r>
              <a:rPr lang="en-US" i="1" dirty="0" smtClean="0">
                <a:latin typeface="+mn-lt"/>
              </a:rPr>
              <a:t>monitor </a:t>
            </a:r>
            <a:r>
              <a:rPr lang="en-US" i="0" dirty="0" smtClean="0">
                <a:latin typeface="+mn-lt"/>
              </a:rPr>
              <a:t>(sometimes</a:t>
            </a:r>
            <a:r>
              <a:rPr lang="en-US" i="0" baseline="0" dirty="0" smtClean="0">
                <a:latin typeface="+mn-lt"/>
              </a:rPr>
              <a:t> referred to as a </a:t>
            </a:r>
            <a:r>
              <a:rPr lang="en-US" i="1" baseline="0" dirty="0" smtClean="0">
                <a:latin typeface="+mn-lt"/>
              </a:rPr>
              <a:t>display screen</a:t>
            </a:r>
            <a:r>
              <a:rPr lang="en-US" i="0" baseline="0" dirty="0" smtClean="0">
                <a:latin typeface="+mn-lt"/>
              </a:rPr>
              <a:t>)</a:t>
            </a:r>
            <a:r>
              <a:rPr lang="en-US" dirty="0" smtClean="0">
                <a:latin typeface="+mn-lt"/>
              </a:rPr>
              <a:t>, which displays text, graphics, and video as </a:t>
            </a:r>
            <a:r>
              <a:rPr lang="en-US" i="0" dirty="0" smtClean="0">
                <a:latin typeface="+mn-lt"/>
              </a:rPr>
              <a:t>soft copies </a:t>
            </a:r>
            <a:r>
              <a:rPr lang="en-US" dirty="0" smtClean="0">
                <a:latin typeface="+mn-lt"/>
              </a:rPr>
              <a:t>(copies you can see only on screen). </a:t>
            </a:r>
          </a:p>
          <a:p>
            <a:pPr marL="171450" indent="-171450">
              <a:buClr>
                <a:schemeClr val="tx1"/>
              </a:buClr>
              <a:buFont typeface="Arial" pitchFamily="34" charset="0"/>
              <a:buChar char="•"/>
            </a:pPr>
            <a:r>
              <a:rPr lang="en-US" dirty="0" smtClean="0">
                <a:latin typeface="+mn-lt"/>
              </a:rPr>
              <a:t>Another common output device is a </a:t>
            </a:r>
            <a:r>
              <a:rPr lang="en-US" i="1" dirty="0" smtClean="0">
                <a:latin typeface="+mn-lt"/>
              </a:rPr>
              <a:t>printer</a:t>
            </a:r>
            <a:r>
              <a:rPr lang="en-US" dirty="0" smtClean="0">
                <a:latin typeface="+mn-lt"/>
              </a:rPr>
              <a:t>, which creates hard copies (copies</a:t>
            </a:r>
            <a:r>
              <a:rPr lang="en-US" baseline="0" dirty="0" smtClean="0">
                <a:latin typeface="+mn-lt"/>
              </a:rPr>
              <a:t> you can touch) </a:t>
            </a:r>
            <a:r>
              <a:rPr lang="en-US" dirty="0" smtClean="0">
                <a:latin typeface="+mn-lt"/>
              </a:rPr>
              <a:t>of text and graphics. </a:t>
            </a:r>
          </a:p>
          <a:p>
            <a:pPr marL="171450" indent="-171450">
              <a:buClr>
                <a:schemeClr val="tx1"/>
              </a:buClr>
              <a:buFont typeface="Arial" pitchFamily="34" charset="0"/>
              <a:buChar char="•"/>
            </a:pPr>
            <a:r>
              <a:rPr lang="en-US" dirty="0" smtClean="0">
                <a:latin typeface="+mn-lt"/>
              </a:rPr>
              <a:t>Speakers and earphones (or </a:t>
            </a:r>
            <a:r>
              <a:rPr lang="en-US" dirty="0" err="1" smtClean="0">
                <a:latin typeface="+mn-lt"/>
              </a:rPr>
              <a:t>earbuds</a:t>
            </a:r>
            <a:r>
              <a:rPr lang="en-US" dirty="0" smtClean="0">
                <a:latin typeface="+mn-lt"/>
              </a:rPr>
              <a:t>) are the output devices for sound.</a:t>
            </a:r>
          </a:p>
        </p:txBody>
      </p:sp>
    </p:spTree>
    <p:extLst>
      <p:ext uri="{BB962C8B-B14F-4D97-AF65-F5344CB8AC3E}">
        <p14:creationId xmlns:p14="http://schemas.microsoft.com/office/powerpoint/2010/main" val="40678404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ChangeArrowheads="1"/>
          </p:cNvSpPr>
          <p:nvPr/>
        </p:nvSpPr>
        <p:spPr bwMode="auto">
          <a:xfrm>
            <a:off x="4459288" y="0"/>
            <a:ext cx="3413125" cy="457200"/>
          </a:xfrm>
          <a:prstGeom prst="rect">
            <a:avLst/>
          </a:prstGeom>
          <a:noFill/>
          <a:ln w="12700">
            <a:noFill/>
            <a:miter lim="800000"/>
            <a:headEnd/>
            <a:tailEnd/>
          </a:ln>
        </p:spPr>
        <p:txBody>
          <a:bodyPr/>
          <a:lstStyle/>
          <a:p>
            <a:pPr eaLnBrk="0" hangingPunct="0"/>
            <a:endParaRPr lang="en-US" dirty="0"/>
          </a:p>
        </p:txBody>
      </p:sp>
      <p:sp>
        <p:nvSpPr>
          <p:cNvPr id="69634" name="Rectangle 3"/>
          <p:cNvSpPr>
            <a:spLocks noChangeArrowheads="1"/>
          </p:cNvSpPr>
          <p:nvPr/>
        </p:nvSpPr>
        <p:spPr bwMode="auto">
          <a:xfrm>
            <a:off x="4459288" y="8685213"/>
            <a:ext cx="3413125" cy="457200"/>
          </a:xfrm>
          <a:prstGeom prst="rect">
            <a:avLst/>
          </a:prstGeom>
          <a:noFill/>
          <a:ln w="12700">
            <a:noFill/>
            <a:miter lim="800000"/>
            <a:headEnd/>
            <a:tailEnd/>
          </a:ln>
        </p:spPr>
        <p:txBody>
          <a:bodyPr lIns="90488" tIns="44450" rIns="90488" bIns="44450" anchor="b"/>
          <a:lstStyle/>
          <a:p>
            <a:pPr algn="r" eaLnBrk="0" hangingPunct="0"/>
            <a:r>
              <a:rPr lang="en-US" sz="1200" dirty="0">
                <a:latin typeface="Arial" charset="0"/>
              </a:rPr>
              <a:t>23</a:t>
            </a:r>
          </a:p>
        </p:txBody>
      </p:sp>
      <p:sp>
        <p:nvSpPr>
          <p:cNvPr id="69635" name="Rectangle 4"/>
          <p:cNvSpPr>
            <a:spLocks noChangeArrowheads="1"/>
          </p:cNvSpPr>
          <p:nvPr/>
        </p:nvSpPr>
        <p:spPr bwMode="auto">
          <a:xfrm>
            <a:off x="0" y="8685213"/>
            <a:ext cx="3411538" cy="457200"/>
          </a:xfrm>
          <a:prstGeom prst="rect">
            <a:avLst/>
          </a:prstGeom>
          <a:noFill/>
          <a:ln w="12700">
            <a:noFill/>
            <a:miter lim="800000"/>
            <a:headEnd/>
            <a:tailEnd/>
          </a:ln>
        </p:spPr>
        <p:txBody>
          <a:bodyPr/>
          <a:lstStyle/>
          <a:p>
            <a:pPr eaLnBrk="0" hangingPunct="0"/>
            <a:endParaRPr lang="en-US" dirty="0"/>
          </a:p>
        </p:txBody>
      </p:sp>
      <p:sp>
        <p:nvSpPr>
          <p:cNvPr id="69636" name="Rectangle 5"/>
          <p:cNvSpPr>
            <a:spLocks noChangeArrowheads="1"/>
          </p:cNvSpPr>
          <p:nvPr/>
        </p:nvSpPr>
        <p:spPr bwMode="auto">
          <a:xfrm>
            <a:off x="0" y="0"/>
            <a:ext cx="3411538" cy="457200"/>
          </a:xfrm>
          <a:prstGeom prst="rect">
            <a:avLst/>
          </a:prstGeom>
          <a:noFill/>
          <a:ln w="12700">
            <a:noFill/>
            <a:miter lim="800000"/>
            <a:headEnd/>
            <a:tailEnd/>
          </a:ln>
        </p:spPr>
        <p:txBody>
          <a:bodyPr/>
          <a:lstStyle/>
          <a:p>
            <a:pPr eaLnBrk="0" hangingPunct="0"/>
            <a:endParaRPr lang="en-US" dirty="0"/>
          </a:p>
        </p:txBody>
      </p:sp>
      <p:sp>
        <p:nvSpPr>
          <p:cNvPr id="69637" name="Rectangle 6"/>
          <p:cNvSpPr>
            <a:spLocks noGrp="1" noRot="1" noChangeAspect="1" noChangeArrowheads="1" noTextEdit="1"/>
          </p:cNvSpPr>
          <p:nvPr>
            <p:ph type="sldImg"/>
          </p:nvPr>
        </p:nvSpPr>
        <p:spPr>
          <a:ln cap="flat"/>
        </p:spPr>
      </p:sp>
      <p:sp>
        <p:nvSpPr>
          <p:cNvPr id="69638" name="Rectangle 7"/>
          <p:cNvSpPr>
            <a:spLocks noGrp="1" noChangeArrowheads="1"/>
          </p:cNvSpPr>
          <p:nvPr>
            <p:ph type="body" idx="1"/>
          </p:nvPr>
        </p:nvSpPr>
        <p:spPr>
          <a:noFill/>
          <a:ln w="9525"/>
        </p:spPr>
        <p:txBody>
          <a:bodyPr/>
          <a:lstStyle/>
          <a:p>
            <a:pPr marL="171450" indent="-171450">
              <a:buClr>
                <a:schemeClr val="tx1"/>
              </a:buClr>
              <a:buFont typeface="Arial" pitchFamily="34" charset="0"/>
              <a:buChar char="•"/>
            </a:pPr>
            <a:r>
              <a:rPr lang="en-US" sz="1200" u="none" kern="1200" dirty="0" smtClean="0">
                <a:solidFill>
                  <a:schemeClr val="tx1"/>
                </a:solidFill>
                <a:latin typeface="+mn-lt"/>
                <a:ea typeface="+mn-ea"/>
                <a:cs typeface="+mn-cs"/>
              </a:rPr>
              <a:t>The most common type of monitor is a </a:t>
            </a:r>
            <a:r>
              <a:rPr lang="en-US" sz="1200" b="0" i="1" u="none" kern="1200" dirty="0" smtClean="0">
                <a:solidFill>
                  <a:schemeClr val="tx1"/>
                </a:solidFill>
                <a:latin typeface="+mn-lt"/>
                <a:ea typeface="+mn-ea"/>
                <a:cs typeface="+mn-cs"/>
              </a:rPr>
              <a:t>liquid crystal display (LCD)</a:t>
            </a:r>
            <a:r>
              <a:rPr lang="en-US" sz="1200" u="none" kern="1200" dirty="0" smtClean="0">
                <a:solidFill>
                  <a:schemeClr val="tx1"/>
                </a:solidFill>
                <a:latin typeface="+mn-lt"/>
                <a:ea typeface="+mn-ea"/>
                <a:cs typeface="+mn-cs"/>
              </a:rPr>
              <a:t>, also called a </a:t>
            </a:r>
            <a:r>
              <a:rPr lang="en-US" sz="1200" b="0" u="none" kern="1200" dirty="0" smtClean="0">
                <a:solidFill>
                  <a:schemeClr val="tx1"/>
                </a:solidFill>
                <a:latin typeface="+mn-lt"/>
                <a:ea typeface="+mn-ea"/>
                <a:cs typeface="+mn-cs"/>
              </a:rPr>
              <a:t>flat-panel monitor, which </a:t>
            </a:r>
            <a:r>
              <a:rPr lang="en-US" sz="1200" u="none" kern="1200" dirty="0" smtClean="0">
                <a:solidFill>
                  <a:schemeClr val="tx1"/>
                </a:solidFill>
                <a:latin typeface="+mn-lt"/>
                <a:ea typeface="+mn-ea"/>
                <a:cs typeface="+mn-cs"/>
              </a:rPr>
              <a:t>is light and energy-efficient.</a:t>
            </a:r>
          </a:p>
          <a:p>
            <a:pPr marL="171450" indent="-171450">
              <a:buClr>
                <a:schemeClr val="tx1"/>
              </a:buClr>
              <a:buFont typeface="Arial" pitchFamily="34" charset="0"/>
              <a:buChar char="•"/>
            </a:pPr>
            <a:r>
              <a:rPr lang="en-US" sz="1200" u="none" kern="1200" dirty="0" smtClean="0">
                <a:solidFill>
                  <a:schemeClr val="tx1"/>
                </a:solidFill>
                <a:latin typeface="+mn-lt"/>
                <a:ea typeface="+mn-ea"/>
                <a:cs typeface="+mn-cs"/>
              </a:rPr>
              <a:t>Some newer monitors use </a:t>
            </a:r>
            <a:r>
              <a:rPr lang="en-US" sz="1200" i="1" u="none" kern="1200" dirty="0" smtClean="0">
                <a:solidFill>
                  <a:schemeClr val="tx1"/>
                </a:solidFill>
                <a:latin typeface="+mn-lt"/>
                <a:ea typeface="+mn-ea"/>
                <a:cs typeface="+mn-cs"/>
              </a:rPr>
              <a:t>light-emitting diode (LED)</a:t>
            </a:r>
            <a:r>
              <a:rPr lang="en-US" sz="1200" u="none" kern="1200" dirty="0" smtClean="0">
                <a:solidFill>
                  <a:schemeClr val="tx1"/>
                </a:solidFill>
                <a:latin typeface="+mn-lt"/>
                <a:ea typeface="+mn-ea"/>
                <a:cs typeface="+mn-cs"/>
              </a:rPr>
              <a:t> technology, which is even more energy efficient, and might have better color accuracy and thinner panels than LCD monitors. </a:t>
            </a:r>
          </a:p>
          <a:p>
            <a:pPr marL="171450" indent="-171450">
              <a:buClr>
                <a:schemeClr val="tx1"/>
              </a:buClr>
              <a:buFont typeface="Arial" pitchFamily="34" charset="0"/>
              <a:buChar char="•"/>
            </a:pPr>
            <a:r>
              <a:rPr lang="en-US" sz="1200" kern="1200" dirty="0" smtClean="0">
                <a:solidFill>
                  <a:schemeClr val="tx1"/>
                </a:solidFill>
                <a:latin typeface="+mn-lt"/>
                <a:ea typeface="+mn-ea"/>
                <a:cs typeface="+mn-cs"/>
              </a:rPr>
              <a:t>CRT monitors are considered </a:t>
            </a:r>
            <a:r>
              <a:rPr lang="en-US" sz="1200" i="1" kern="1200" dirty="0" smtClean="0">
                <a:solidFill>
                  <a:schemeClr val="tx1"/>
                </a:solidFill>
                <a:latin typeface="+mn-lt"/>
                <a:ea typeface="+mn-ea"/>
                <a:cs typeface="+mn-cs"/>
              </a:rPr>
              <a:t>legacy technology</a:t>
            </a:r>
            <a:r>
              <a:rPr lang="en-US" sz="1200" kern="1200" dirty="0" smtClean="0">
                <a:solidFill>
                  <a:schemeClr val="tx1"/>
                </a:solidFill>
                <a:latin typeface="+mn-lt"/>
                <a:ea typeface="+mn-ea"/>
                <a:cs typeface="+mn-cs"/>
              </a:rPr>
              <a:t>, or computing devices that use techniques,</a:t>
            </a:r>
            <a:r>
              <a:rPr lang="en-US" sz="1200" kern="1200" baseline="0" dirty="0" smtClean="0">
                <a:solidFill>
                  <a:schemeClr val="tx1"/>
                </a:solidFill>
                <a:latin typeface="+mn-lt"/>
                <a:ea typeface="+mn-ea"/>
                <a:cs typeface="+mn-cs"/>
              </a:rPr>
              <a:t> parts, and methods that are no longer popular.</a:t>
            </a:r>
            <a:endParaRPr lang="en-US" sz="1200" kern="1200" dirty="0" smtClean="0">
              <a:solidFill>
                <a:schemeClr val="tx1"/>
              </a:solidFill>
              <a:latin typeface="+mn-lt"/>
              <a:ea typeface="+mn-ea"/>
              <a:cs typeface="+mn-cs"/>
            </a:endParaRPr>
          </a:p>
        </p:txBody>
      </p:sp>
    </p:spTree>
    <p:extLst>
      <p:ext uri="{BB962C8B-B14F-4D97-AF65-F5344CB8AC3E}">
        <p14:creationId xmlns:p14="http://schemas.microsoft.com/office/powerpoint/2010/main" val="138540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ChangeArrowheads="1"/>
          </p:cNvSpPr>
          <p:nvPr/>
        </p:nvSpPr>
        <p:spPr bwMode="auto">
          <a:xfrm>
            <a:off x="4459288" y="0"/>
            <a:ext cx="3413125" cy="457200"/>
          </a:xfrm>
          <a:prstGeom prst="rect">
            <a:avLst/>
          </a:prstGeom>
          <a:noFill/>
          <a:ln w="12700">
            <a:noFill/>
            <a:miter lim="800000"/>
            <a:headEnd/>
            <a:tailEnd/>
          </a:ln>
        </p:spPr>
        <p:txBody>
          <a:bodyPr/>
          <a:lstStyle/>
          <a:p>
            <a:pPr eaLnBrk="0" hangingPunct="0"/>
            <a:endParaRPr lang="en-US" dirty="0"/>
          </a:p>
        </p:txBody>
      </p:sp>
      <p:sp>
        <p:nvSpPr>
          <p:cNvPr id="69634" name="Rectangle 3"/>
          <p:cNvSpPr>
            <a:spLocks noChangeArrowheads="1"/>
          </p:cNvSpPr>
          <p:nvPr/>
        </p:nvSpPr>
        <p:spPr bwMode="auto">
          <a:xfrm>
            <a:off x="4459288" y="8685213"/>
            <a:ext cx="3413125" cy="457200"/>
          </a:xfrm>
          <a:prstGeom prst="rect">
            <a:avLst/>
          </a:prstGeom>
          <a:noFill/>
          <a:ln w="12700">
            <a:noFill/>
            <a:miter lim="800000"/>
            <a:headEnd/>
            <a:tailEnd/>
          </a:ln>
        </p:spPr>
        <p:txBody>
          <a:bodyPr lIns="90488" tIns="44450" rIns="90488" bIns="44450" anchor="b"/>
          <a:lstStyle/>
          <a:p>
            <a:pPr algn="r" eaLnBrk="0" hangingPunct="0"/>
            <a:r>
              <a:rPr lang="en-US" sz="1200" dirty="0">
                <a:latin typeface="Arial" charset="0"/>
              </a:rPr>
              <a:t>23</a:t>
            </a:r>
          </a:p>
        </p:txBody>
      </p:sp>
      <p:sp>
        <p:nvSpPr>
          <p:cNvPr id="69635" name="Rectangle 4"/>
          <p:cNvSpPr>
            <a:spLocks noChangeArrowheads="1"/>
          </p:cNvSpPr>
          <p:nvPr/>
        </p:nvSpPr>
        <p:spPr bwMode="auto">
          <a:xfrm>
            <a:off x="0" y="8685213"/>
            <a:ext cx="3411538" cy="457200"/>
          </a:xfrm>
          <a:prstGeom prst="rect">
            <a:avLst/>
          </a:prstGeom>
          <a:noFill/>
          <a:ln w="12700">
            <a:noFill/>
            <a:miter lim="800000"/>
            <a:headEnd/>
            <a:tailEnd/>
          </a:ln>
        </p:spPr>
        <p:txBody>
          <a:bodyPr/>
          <a:lstStyle/>
          <a:p>
            <a:pPr eaLnBrk="0" hangingPunct="0"/>
            <a:endParaRPr lang="en-US" dirty="0"/>
          </a:p>
        </p:txBody>
      </p:sp>
      <p:sp>
        <p:nvSpPr>
          <p:cNvPr id="69636" name="Rectangle 5"/>
          <p:cNvSpPr>
            <a:spLocks noChangeArrowheads="1"/>
          </p:cNvSpPr>
          <p:nvPr/>
        </p:nvSpPr>
        <p:spPr bwMode="auto">
          <a:xfrm>
            <a:off x="0" y="0"/>
            <a:ext cx="3411538" cy="457200"/>
          </a:xfrm>
          <a:prstGeom prst="rect">
            <a:avLst/>
          </a:prstGeom>
          <a:noFill/>
          <a:ln w="12700">
            <a:noFill/>
            <a:miter lim="800000"/>
            <a:headEnd/>
            <a:tailEnd/>
          </a:ln>
        </p:spPr>
        <p:txBody>
          <a:bodyPr/>
          <a:lstStyle/>
          <a:p>
            <a:pPr eaLnBrk="0" hangingPunct="0"/>
            <a:endParaRPr lang="en-US" dirty="0"/>
          </a:p>
        </p:txBody>
      </p:sp>
      <p:sp>
        <p:nvSpPr>
          <p:cNvPr id="69637" name="Rectangle 6"/>
          <p:cNvSpPr>
            <a:spLocks noGrp="1" noRot="1" noChangeAspect="1" noChangeArrowheads="1" noTextEdit="1"/>
          </p:cNvSpPr>
          <p:nvPr>
            <p:ph type="sldImg"/>
          </p:nvPr>
        </p:nvSpPr>
        <p:spPr>
          <a:ln cap="flat"/>
        </p:spPr>
      </p:sp>
      <p:sp>
        <p:nvSpPr>
          <p:cNvPr id="69638" name="Rectangle 7"/>
          <p:cNvSpPr>
            <a:spLocks noGrp="1" noChangeArrowheads="1"/>
          </p:cNvSpPr>
          <p:nvPr>
            <p:ph type="body" idx="1"/>
          </p:nvPr>
        </p:nvSpPr>
        <p:spPr>
          <a:noFill/>
          <a:ln w="9525"/>
        </p:spPr>
        <p:txBody>
          <a:bodyPr/>
          <a:lstStyle/>
          <a:p>
            <a:pPr marL="171450" marR="0" indent="-171450" algn="l" defTabSz="914400"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1200" b="0" i="1" kern="1200" dirty="0" smtClean="0">
                <a:solidFill>
                  <a:schemeClr val="tx1"/>
                </a:solidFill>
                <a:effectLst/>
                <a:latin typeface="+mn-lt"/>
                <a:ea typeface="+mn-ea"/>
                <a:cs typeface="+mn-cs"/>
              </a:rPr>
              <a:t>Organic light-emitting diode (OLED) displays </a:t>
            </a:r>
            <a:r>
              <a:rPr lang="en-US" sz="1200" kern="1200" dirty="0" smtClean="0">
                <a:solidFill>
                  <a:schemeClr val="tx1"/>
                </a:solidFill>
                <a:effectLst/>
                <a:latin typeface="+mn-lt"/>
                <a:ea typeface="+mn-ea"/>
                <a:cs typeface="+mn-cs"/>
              </a:rPr>
              <a:t>use organic compounds that produce light when exposed to an electric current. Unlike LCDs and LEDs, OLEDs do not require a backlight to function and therefore draw less power and have a much thinner display, sometimes as thin as 3 mm. They are also brighter and more environmentally friendly than LCDs. Because of their lower power needs, OLED displays run longer on a single battery charge than do LEDs, which is why OLED technology is probably the technology used in your cell phone, iPod, and digital camera.</a:t>
            </a:r>
            <a:r>
              <a:rPr lang="en-US" sz="1200" kern="1200" baseline="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pPr marL="171450" indent="-171450">
              <a:buClr>
                <a:schemeClr val="tx1"/>
              </a:buClr>
              <a:buFont typeface="Arial" pitchFamily="34" charset="0"/>
              <a:buChar char="•"/>
            </a:pPr>
            <a:endParaRPr lang="en-US" u="none" dirty="0" smtClean="0">
              <a:latin typeface="Palatino" pitchFamily="18" charset="0"/>
            </a:endParaRPr>
          </a:p>
        </p:txBody>
      </p:sp>
    </p:spTree>
    <p:extLst>
      <p:ext uri="{BB962C8B-B14F-4D97-AF65-F5344CB8AC3E}">
        <p14:creationId xmlns:p14="http://schemas.microsoft.com/office/powerpoint/2010/main" val="27556455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p:cNvSpPr>
            <a:spLocks noChangeArrowheads="1"/>
          </p:cNvSpPr>
          <p:nvPr/>
        </p:nvSpPr>
        <p:spPr bwMode="auto">
          <a:xfrm>
            <a:off x="4459288" y="0"/>
            <a:ext cx="3413125" cy="457200"/>
          </a:xfrm>
          <a:prstGeom prst="rect">
            <a:avLst/>
          </a:prstGeom>
          <a:noFill/>
          <a:ln w="12700">
            <a:noFill/>
            <a:miter lim="800000"/>
            <a:headEnd/>
            <a:tailEnd/>
          </a:ln>
        </p:spPr>
        <p:txBody>
          <a:bodyPr/>
          <a:lstStyle/>
          <a:p>
            <a:pPr eaLnBrk="0" hangingPunct="0"/>
            <a:endParaRPr lang="en-US" dirty="0"/>
          </a:p>
        </p:txBody>
      </p:sp>
      <p:sp>
        <p:nvSpPr>
          <p:cNvPr id="73730" name="Rectangle 3"/>
          <p:cNvSpPr>
            <a:spLocks noChangeArrowheads="1"/>
          </p:cNvSpPr>
          <p:nvPr/>
        </p:nvSpPr>
        <p:spPr bwMode="auto">
          <a:xfrm>
            <a:off x="4459288" y="8685213"/>
            <a:ext cx="3413125" cy="457200"/>
          </a:xfrm>
          <a:prstGeom prst="rect">
            <a:avLst/>
          </a:prstGeom>
          <a:noFill/>
          <a:ln w="12700">
            <a:noFill/>
            <a:miter lim="800000"/>
            <a:headEnd/>
            <a:tailEnd/>
          </a:ln>
        </p:spPr>
        <p:txBody>
          <a:bodyPr lIns="90488" tIns="44450" rIns="90488" bIns="44450" anchor="b"/>
          <a:lstStyle/>
          <a:p>
            <a:pPr algn="r" eaLnBrk="0" hangingPunct="0"/>
            <a:r>
              <a:rPr lang="en-US" sz="1200" dirty="0">
                <a:latin typeface="Arial" charset="0"/>
              </a:rPr>
              <a:t>25</a:t>
            </a:r>
          </a:p>
        </p:txBody>
      </p:sp>
      <p:sp>
        <p:nvSpPr>
          <p:cNvPr id="73731" name="Rectangle 4"/>
          <p:cNvSpPr>
            <a:spLocks noChangeArrowheads="1"/>
          </p:cNvSpPr>
          <p:nvPr/>
        </p:nvSpPr>
        <p:spPr bwMode="auto">
          <a:xfrm>
            <a:off x="0" y="8685213"/>
            <a:ext cx="3411538" cy="457200"/>
          </a:xfrm>
          <a:prstGeom prst="rect">
            <a:avLst/>
          </a:prstGeom>
          <a:noFill/>
          <a:ln w="12700">
            <a:noFill/>
            <a:miter lim="800000"/>
            <a:headEnd/>
            <a:tailEnd/>
          </a:ln>
        </p:spPr>
        <p:txBody>
          <a:bodyPr/>
          <a:lstStyle/>
          <a:p>
            <a:pPr eaLnBrk="0" hangingPunct="0"/>
            <a:endParaRPr lang="en-US" dirty="0"/>
          </a:p>
        </p:txBody>
      </p:sp>
      <p:sp>
        <p:nvSpPr>
          <p:cNvPr id="73732" name="Rectangle 5"/>
          <p:cNvSpPr>
            <a:spLocks noChangeArrowheads="1"/>
          </p:cNvSpPr>
          <p:nvPr/>
        </p:nvSpPr>
        <p:spPr bwMode="auto">
          <a:xfrm>
            <a:off x="0" y="0"/>
            <a:ext cx="3411538" cy="457200"/>
          </a:xfrm>
          <a:prstGeom prst="rect">
            <a:avLst/>
          </a:prstGeom>
          <a:noFill/>
          <a:ln w="12700">
            <a:noFill/>
            <a:miter lim="800000"/>
            <a:headEnd/>
            <a:tailEnd/>
          </a:ln>
        </p:spPr>
        <p:txBody>
          <a:bodyPr/>
          <a:lstStyle/>
          <a:p>
            <a:pPr eaLnBrk="0" hangingPunct="0"/>
            <a:endParaRPr lang="en-US" dirty="0"/>
          </a:p>
        </p:txBody>
      </p:sp>
      <p:sp>
        <p:nvSpPr>
          <p:cNvPr id="73733" name="Rectangle 6"/>
          <p:cNvSpPr>
            <a:spLocks noGrp="1" noRot="1" noChangeAspect="1" noChangeArrowheads="1" noTextEdit="1"/>
          </p:cNvSpPr>
          <p:nvPr>
            <p:ph type="sldImg"/>
          </p:nvPr>
        </p:nvSpPr>
        <p:spPr>
          <a:ln cap="flat"/>
        </p:spPr>
      </p:sp>
      <p:sp>
        <p:nvSpPr>
          <p:cNvPr id="73734" name="Rectangle 7"/>
          <p:cNvSpPr>
            <a:spLocks noGrp="1" noChangeArrowheads="1"/>
          </p:cNvSpPr>
          <p:nvPr>
            <p:ph type="body" idx="1"/>
          </p:nvPr>
        </p:nvSpPr>
        <p:spPr>
          <a:noFill/>
          <a:ln w="9525"/>
        </p:spPr>
        <p:txBody>
          <a:bodyPr/>
          <a:lstStyle/>
          <a:p>
            <a:pPr marL="171450" marR="0" indent="-171450" algn="l" defTabSz="914400"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1200" b="0" kern="1200" dirty="0" smtClean="0">
                <a:solidFill>
                  <a:schemeClr val="tx1"/>
                </a:solidFill>
                <a:effectLst/>
                <a:latin typeface="+mn-lt"/>
                <a:ea typeface="+mn-ea"/>
                <a:cs typeface="+mn-cs"/>
              </a:rPr>
              <a:t>Monitor screens are grids made up of millions of tiny dots called </a:t>
            </a:r>
            <a:r>
              <a:rPr lang="en-US" sz="1200" b="0" i="1" u="none" strike="noStrike" kern="1200" dirty="0" smtClean="0">
                <a:solidFill>
                  <a:schemeClr val="tx1"/>
                </a:solidFill>
                <a:effectLst/>
                <a:latin typeface="+mn-lt"/>
                <a:ea typeface="+mn-ea"/>
                <a:cs typeface="+mn-cs"/>
              </a:rPr>
              <a:t>pixels</a:t>
            </a:r>
            <a:r>
              <a:rPr lang="en-US" sz="1200" b="0" kern="1200" dirty="0" smtClean="0">
                <a:solidFill>
                  <a:schemeClr val="tx1"/>
                </a:solidFill>
                <a:effectLst/>
                <a:latin typeface="+mn-lt"/>
                <a:ea typeface="+mn-ea"/>
                <a:cs typeface="+mn-cs"/>
              </a:rPr>
              <a:t>. </a:t>
            </a:r>
          </a:p>
          <a:p>
            <a:pPr marL="171450" marR="0" indent="-171450" algn="l" defTabSz="914400"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1200" b="0" kern="1200" dirty="0" smtClean="0">
                <a:solidFill>
                  <a:schemeClr val="tx1"/>
                </a:solidFill>
                <a:effectLst/>
                <a:latin typeface="+mn-lt"/>
                <a:ea typeface="+mn-ea"/>
                <a:cs typeface="+mn-cs"/>
              </a:rPr>
              <a:t>LCD monitors are made of two or more sheets of material filled with a liquid crystal solution. A fluorescent panel at the back of the LCD monitor generates light waves. When electric current passes through the liquid crystal solution, the crystals move around and either block the fluorescent light or let the light shine through. This blocking or passing of light by the crystals causes images to form on the screen.</a:t>
            </a:r>
            <a:endParaRPr lang="en-US" sz="1200" b="1" kern="1200" dirty="0" smtClean="0">
              <a:solidFill>
                <a:schemeClr val="tx1"/>
              </a:solidFill>
              <a:effectLst/>
              <a:latin typeface="+mn-lt"/>
              <a:ea typeface="+mn-ea"/>
              <a:cs typeface="+mn-cs"/>
            </a:endParaRPr>
          </a:p>
          <a:p>
            <a:pPr marL="171450" indent="-171450">
              <a:buClr>
                <a:schemeClr val="tx1"/>
              </a:buClr>
              <a:buFont typeface="Arial" pitchFamily="34" charset="0"/>
              <a:buChar char="•"/>
            </a:pPr>
            <a:endParaRPr lang="en-US" dirty="0" smtClean="0">
              <a:latin typeface="Palatino" pitchFamily="18" charset="0"/>
            </a:endParaRPr>
          </a:p>
        </p:txBody>
      </p:sp>
    </p:spTree>
    <p:extLst>
      <p:ext uri="{BB962C8B-B14F-4D97-AF65-F5344CB8AC3E}">
        <p14:creationId xmlns:p14="http://schemas.microsoft.com/office/powerpoint/2010/main" val="10445586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ChangeArrowheads="1"/>
          </p:cNvSpPr>
          <p:nvPr/>
        </p:nvSpPr>
        <p:spPr bwMode="auto">
          <a:xfrm>
            <a:off x="4459288" y="0"/>
            <a:ext cx="3413125" cy="457200"/>
          </a:xfrm>
          <a:prstGeom prst="rect">
            <a:avLst/>
          </a:prstGeom>
          <a:noFill/>
          <a:ln w="12700">
            <a:noFill/>
            <a:miter lim="800000"/>
            <a:headEnd/>
            <a:tailEnd/>
          </a:ln>
        </p:spPr>
        <p:txBody>
          <a:bodyPr/>
          <a:lstStyle/>
          <a:p>
            <a:pPr eaLnBrk="0" hangingPunct="0"/>
            <a:endParaRPr lang="en-US" dirty="0"/>
          </a:p>
        </p:txBody>
      </p:sp>
      <p:sp>
        <p:nvSpPr>
          <p:cNvPr id="75778" name="Rectangle 3"/>
          <p:cNvSpPr>
            <a:spLocks noChangeArrowheads="1"/>
          </p:cNvSpPr>
          <p:nvPr/>
        </p:nvSpPr>
        <p:spPr bwMode="auto">
          <a:xfrm>
            <a:off x="4459288" y="8685213"/>
            <a:ext cx="3413125" cy="457200"/>
          </a:xfrm>
          <a:prstGeom prst="rect">
            <a:avLst/>
          </a:prstGeom>
          <a:noFill/>
          <a:ln w="12700">
            <a:noFill/>
            <a:miter lim="800000"/>
            <a:headEnd/>
            <a:tailEnd/>
          </a:ln>
        </p:spPr>
        <p:txBody>
          <a:bodyPr lIns="90488" tIns="44450" rIns="90488" bIns="44450" anchor="b"/>
          <a:lstStyle/>
          <a:p>
            <a:pPr algn="r" eaLnBrk="0" hangingPunct="0"/>
            <a:r>
              <a:rPr lang="en-US" sz="1200" dirty="0">
                <a:latin typeface="Arial" charset="0"/>
              </a:rPr>
              <a:t>26</a:t>
            </a:r>
          </a:p>
        </p:txBody>
      </p:sp>
      <p:sp>
        <p:nvSpPr>
          <p:cNvPr id="75779" name="Rectangle 4"/>
          <p:cNvSpPr>
            <a:spLocks noChangeArrowheads="1"/>
          </p:cNvSpPr>
          <p:nvPr/>
        </p:nvSpPr>
        <p:spPr bwMode="auto">
          <a:xfrm>
            <a:off x="0" y="8685213"/>
            <a:ext cx="3411538" cy="457200"/>
          </a:xfrm>
          <a:prstGeom prst="rect">
            <a:avLst/>
          </a:prstGeom>
          <a:noFill/>
          <a:ln w="12700">
            <a:noFill/>
            <a:miter lim="800000"/>
            <a:headEnd/>
            <a:tailEnd/>
          </a:ln>
        </p:spPr>
        <p:txBody>
          <a:bodyPr/>
          <a:lstStyle/>
          <a:p>
            <a:pPr eaLnBrk="0" hangingPunct="0"/>
            <a:endParaRPr lang="en-US" dirty="0"/>
          </a:p>
        </p:txBody>
      </p:sp>
      <p:sp>
        <p:nvSpPr>
          <p:cNvPr id="75780" name="Rectangle 5"/>
          <p:cNvSpPr>
            <a:spLocks noChangeArrowheads="1"/>
          </p:cNvSpPr>
          <p:nvPr/>
        </p:nvSpPr>
        <p:spPr bwMode="auto">
          <a:xfrm>
            <a:off x="0" y="0"/>
            <a:ext cx="3411538" cy="457200"/>
          </a:xfrm>
          <a:prstGeom prst="rect">
            <a:avLst/>
          </a:prstGeom>
          <a:noFill/>
          <a:ln w="12700">
            <a:noFill/>
            <a:miter lim="800000"/>
            <a:headEnd/>
            <a:tailEnd/>
          </a:ln>
        </p:spPr>
        <p:txBody>
          <a:bodyPr/>
          <a:lstStyle/>
          <a:p>
            <a:pPr eaLnBrk="0" hangingPunct="0"/>
            <a:endParaRPr lang="en-US" dirty="0"/>
          </a:p>
        </p:txBody>
      </p:sp>
      <p:sp>
        <p:nvSpPr>
          <p:cNvPr id="75781" name="Rectangle 6"/>
          <p:cNvSpPr>
            <a:spLocks noGrp="1" noRot="1" noChangeAspect="1" noChangeArrowheads="1" noTextEdit="1"/>
          </p:cNvSpPr>
          <p:nvPr>
            <p:ph type="sldImg"/>
          </p:nvPr>
        </p:nvSpPr>
        <p:spPr>
          <a:ln cap="flat"/>
        </p:spPr>
      </p:sp>
      <p:sp>
        <p:nvSpPr>
          <p:cNvPr id="75782" name="Rectangle 7"/>
          <p:cNvSpPr>
            <a:spLocks noGrp="1" noChangeArrowheads="1"/>
          </p:cNvSpPr>
          <p:nvPr>
            <p:ph type="body" idx="1"/>
          </p:nvPr>
        </p:nvSpPr>
        <p:spPr>
          <a:noFill/>
          <a:ln w="9525"/>
        </p:spPr>
        <p:txBody>
          <a:bodyPr/>
          <a:lstStyle/>
          <a:p>
            <a:pPr marL="171450" indent="-171450">
              <a:buClr>
                <a:schemeClr val="tx1"/>
              </a:buClr>
              <a:buFont typeface="Arial" pitchFamily="34" charset="0"/>
              <a:buChar char="•"/>
            </a:pPr>
            <a:r>
              <a:rPr lang="en-US" sz="1200" u="none" kern="1200" dirty="0" smtClean="0">
                <a:solidFill>
                  <a:schemeClr val="tx1"/>
                </a:solidFill>
                <a:latin typeface="+mn-lt"/>
                <a:ea typeface="+mn-ea"/>
                <a:cs typeface="Helvetica" pitchFamily="34" charset="0"/>
              </a:rPr>
              <a:t>The </a:t>
            </a:r>
            <a:r>
              <a:rPr lang="en-US" sz="1200" b="0" i="1" u="none" kern="1200" dirty="0" smtClean="0">
                <a:solidFill>
                  <a:schemeClr val="tx1"/>
                </a:solidFill>
                <a:latin typeface="+mn-lt"/>
                <a:ea typeface="+mn-ea"/>
                <a:cs typeface="Helvetica" pitchFamily="34" charset="0"/>
              </a:rPr>
              <a:t>aspect ratio </a:t>
            </a:r>
            <a:r>
              <a:rPr lang="en-US" sz="1200" u="none" kern="1200" dirty="0" smtClean="0">
                <a:solidFill>
                  <a:schemeClr val="tx1"/>
                </a:solidFill>
                <a:latin typeface="+mn-lt"/>
                <a:ea typeface="+mn-ea"/>
                <a:cs typeface="Helvetica" pitchFamily="34" charset="0"/>
              </a:rPr>
              <a:t>is the width-to-height proportion of a monitor. </a:t>
            </a:r>
          </a:p>
          <a:p>
            <a:pPr marL="171450" indent="-171450">
              <a:buClr>
                <a:schemeClr val="tx1"/>
              </a:buClr>
              <a:buFont typeface="Arial" pitchFamily="34" charset="0"/>
              <a:buChar char="•"/>
            </a:pPr>
            <a:r>
              <a:rPr lang="en-US" sz="1200" u="none" kern="1200" dirty="0" smtClean="0">
                <a:solidFill>
                  <a:schemeClr val="tx1"/>
                </a:solidFill>
                <a:latin typeface="+mn-lt"/>
                <a:ea typeface="+mn-ea"/>
                <a:cs typeface="Helvetica" pitchFamily="34" charset="0"/>
              </a:rPr>
              <a:t>The </a:t>
            </a:r>
            <a:r>
              <a:rPr lang="en-US" sz="1200" i="1" u="none" kern="1200" dirty="0" smtClean="0">
                <a:solidFill>
                  <a:schemeClr val="tx1"/>
                </a:solidFill>
                <a:latin typeface="+mn-lt"/>
                <a:ea typeface="+mn-ea"/>
                <a:cs typeface="Helvetica" pitchFamily="34" charset="0"/>
              </a:rPr>
              <a:t>screen</a:t>
            </a:r>
            <a:r>
              <a:rPr lang="en-US" sz="1200" u="none" kern="1200" dirty="0" smtClean="0">
                <a:solidFill>
                  <a:schemeClr val="tx1"/>
                </a:solidFill>
                <a:latin typeface="+mn-lt"/>
                <a:ea typeface="+mn-ea"/>
                <a:cs typeface="Helvetica" pitchFamily="34" charset="0"/>
              </a:rPr>
              <a:t> </a:t>
            </a:r>
            <a:r>
              <a:rPr lang="en-US" sz="1200" b="0" i="1" u="none" kern="1200" dirty="0" smtClean="0">
                <a:solidFill>
                  <a:schemeClr val="tx1"/>
                </a:solidFill>
                <a:latin typeface="+mn-lt"/>
                <a:ea typeface="+mn-ea"/>
                <a:cs typeface="Helvetica" pitchFamily="34" charset="0"/>
              </a:rPr>
              <a:t>r</a:t>
            </a:r>
            <a:r>
              <a:rPr lang="en-US" sz="1200" b="0" i="1" u="none" strike="sngStrike" kern="1200" dirty="0" smtClean="0">
                <a:solidFill>
                  <a:schemeClr val="tx1"/>
                </a:solidFill>
                <a:latin typeface="+mn-lt"/>
                <a:ea typeface="+mn-ea"/>
                <a:cs typeface="Helvetica" pitchFamily="34" charset="0"/>
              </a:rPr>
              <a:t>e</a:t>
            </a:r>
            <a:r>
              <a:rPr lang="en-US" sz="1200" b="0" i="1" u="none" kern="1200" dirty="0" smtClean="0">
                <a:solidFill>
                  <a:schemeClr val="tx1"/>
                </a:solidFill>
                <a:latin typeface="+mn-lt"/>
                <a:ea typeface="+mn-ea"/>
                <a:cs typeface="Helvetica" pitchFamily="34" charset="0"/>
              </a:rPr>
              <a:t>solution</a:t>
            </a:r>
            <a:r>
              <a:rPr lang="en-US" sz="1200" b="0" i="0" u="none" kern="1200" baseline="0" dirty="0" smtClean="0">
                <a:solidFill>
                  <a:schemeClr val="tx1"/>
                </a:solidFill>
                <a:latin typeface="+mn-lt"/>
                <a:ea typeface="+mn-ea"/>
                <a:cs typeface="Helvetica" pitchFamily="34" charset="0"/>
              </a:rPr>
              <a:t> is the </a:t>
            </a:r>
            <a:r>
              <a:rPr lang="en-US" sz="1200" u="none" kern="1200" dirty="0" smtClean="0">
                <a:solidFill>
                  <a:schemeClr val="tx1"/>
                </a:solidFill>
                <a:latin typeface="+mn-lt"/>
                <a:ea typeface="+mn-ea"/>
                <a:cs typeface="Helvetica" pitchFamily="34" charset="0"/>
              </a:rPr>
              <a:t>clearness or sharpness of </a:t>
            </a:r>
            <a:r>
              <a:rPr lang="en-US" sz="1200" u="none" kern="1200" smtClean="0">
                <a:solidFill>
                  <a:schemeClr val="tx1"/>
                </a:solidFill>
                <a:latin typeface="+mn-lt"/>
                <a:ea typeface="+mn-ea"/>
                <a:cs typeface="Helvetica" pitchFamily="34" charset="0"/>
              </a:rPr>
              <a:t>the image</a:t>
            </a:r>
            <a:r>
              <a:rPr lang="en-US" sz="1200" u="none" strike="noStrike" kern="1200" smtClean="0">
                <a:solidFill>
                  <a:schemeClr val="tx1"/>
                </a:solidFill>
                <a:latin typeface="+mn-lt"/>
                <a:ea typeface="+mn-ea"/>
                <a:cs typeface="Helvetica" pitchFamily="34" charset="0"/>
              </a:rPr>
              <a:t>.</a:t>
            </a:r>
            <a:r>
              <a:rPr lang="en-US" sz="1200" b="0" kern="1200" smtClean="0">
                <a:solidFill>
                  <a:schemeClr val="tx1"/>
                </a:solidFill>
                <a:effectLst/>
                <a:latin typeface="+mn-lt"/>
                <a:ea typeface="+mn-ea"/>
                <a:cs typeface="Helvetica" pitchFamily="34" charset="0"/>
              </a:rPr>
              <a:t> </a:t>
            </a:r>
            <a:endParaRPr lang="en-US" u="none" dirty="0" smtClean="0">
              <a:latin typeface="+mn-lt"/>
              <a:cs typeface="Helvetica" pitchFamily="34" charset="0"/>
            </a:endParaRPr>
          </a:p>
          <a:p>
            <a:pPr marL="171450" indent="-171450">
              <a:buClr>
                <a:schemeClr val="tx1"/>
              </a:buClr>
              <a:buFont typeface="Arial" pitchFamily="34" charset="0"/>
              <a:buChar char="•"/>
            </a:pPr>
            <a:r>
              <a:rPr lang="en-US" dirty="0" smtClean="0">
                <a:latin typeface="+mn-lt"/>
                <a:cs typeface="Helvetica" pitchFamily="34" charset="0"/>
              </a:rPr>
              <a:t>The</a:t>
            </a:r>
            <a:r>
              <a:rPr lang="en-US" baseline="0" dirty="0" smtClean="0">
                <a:latin typeface="+mn-lt"/>
                <a:cs typeface="Helvetica" pitchFamily="34" charset="0"/>
              </a:rPr>
              <a:t> </a:t>
            </a:r>
            <a:r>
              <a:rPr lang="en-US" i="1" baseline="0" dirty="0" smtClean="0">
                <a:latin typeface="+mn-lt"/>
                <a:cs typeface="Helvetica" pitchFamily="34" charset="0"/>
              </a:rPr>
              <a:t>contrast</a:t>
            </a:r>
            <a:r>
              <a:rPr lang="en-US" i="1" dirty="0" smtClean="0">
                <a:latin typeface="+mn-lt"/>
                <a:cs typeface="Helvetica" pitchFamily="34" charset="0"/>
              </a:rPr>
              <a:t> ratio </a:t>
            </a:r>
            <a:r>
              <a:rPr lang="en-US" dirty="0" smtClean="0">
                <a:latin typeface="+mn-lt"/>
                <a:cs typeface="Helvetica" pitchFamily="34" charset="0"/>
              </a:rPr>
              <a:t>is the measure in</a:t>
            </a:r>
            <a:r>
              <a:rPr lang="en-US" baseline="0" dirty="0" smtClean="0">
                <a:latin typeface="+mn-lt"/>
                <a:cs typeface="Helvetica" pitchFamily="34" charset="0"/>
              </a:rPr>
              <a:t> </a:t>
            </a:r>
            <a:r>
              <a:rPr lang="en-US" dirty="0" smtClean="0">
                <a:latin typeface="+mn-lt"/>
                <a:cs typeface="Helvetica" pitchFamily="34" charset="0"/>
              </a:rPr>
              <a:t>the difference in light intensity between the brightest white and the darkest black.</a:t>
            </a:r>
            <a:r>
              <a:rPr lang="en-US" sz="1200" kern="1200" dirty="0" smtClean="0">
                <a:solidFill>
                  <a:schemeClr val="tx1"/>
                </a:solidFill>
                <a:latin typeface="+mn-lt"/>
                <a:ea typeface="+mn-ea"/>
                <a:cs typeface="Helvetica" pitchFamily="34" charset="0"/>
              </a:rPr>
              <a:t> </a:t>
            </a:r>
            <a:endParaRPr lang="en-US" i="1" dirty="0" smtClean="0">
              <a:latin typeface="+mn-lt"/>
              <a:cs typeface="Helvetica" pitchFamily="34" charset="0"/>
            </a:endParaRPr>
          </a:p>
          <a:p>
            <a:pPr marL="171450" marR="0" indent="-171450" algn="l" defTabSz="914400" rtl="0" eaLnBrk="0" fontAlgn="base" latinLnBrk="0" hangingPunct="0">
              <a:lnSpc>
                <a:spcPct val="100000"/>
              </a:lnSpc>
              <a:spcBef>
                <a:spcPct val="30000"/>
              </a:spcBef>
              <a:spcAft>
                <a:spcPct val="0"/>
              </a:spcAft>
              <a:buClr>
                <a:schemeClr val="tx1"/>
              </a:buClr>
              <a:buSzTx/>
              <a:buFont typeface="Arial" pitchFamily="34" charset="0"/>
              <a:buChar char="•"/>
              <a:tabLst/>
              <a:defRPr/>
            </a:pPr>
            <a:r>
              <a:rPr lang="en-US" i="0" dirty="0" smtClean="0">
                <a:latin typeface="+mn-lt"/>
                <a:cs typeface="Helvetica" pitchFamily="34" charset="0"/>
              </a:rPr>
              <a:t>The </a:t>
            </a:r>
            <a:r>
              <a:rPr lang="en-US" i="1" dirty="0" smtClean="0">
                <a:latin typeface="+mn-lt"/>
                <a:cs typeface="Helvetica" pitchFamily="34" charset="0"/>
              </a:rPr>
              <a:t>viewing angle</a:t>
            </a:r>
            <a:r>
              <a:rPr lang="en-US" i="1" baseline="0" dirty="0" smtClean="0">
                <a:latin typeface="+mn-lt"/>
                <a:cs typeface="Helvetica" pitchFamily="34" charset="0"/>
              </a:rPr>
              <a:t> </a:t>
            </a:r>
            <a:r>
              <a:rPr lang="en-US" i="0" baseline="0" dirty="0" smtClean="0">
                <a:latin typeface="+mn-lt"/>
                <a:cs typeface="Helvetica" pitchFamily="34" charset="0"/>
              </a:rPr>
              <a:t>measures h</a:t>
            </a:r>
            <a:r>
              <a:rPr lang="en-US" i="0" dirty="0" smtClean="0">
                <a:latin typeface="+mn-lt"/>
                <a:cs typeface="Helvetica" pitchFamily="34" charset="0"/>
              </a:rPr>
              <a:t>ow </a:t>
            </a:r>
            <a:r>
              <a:rPr lang="en-US" dirty="0" smtClean="0">
                <a:latin typeface="+mn-lt"/>
                <a:cs typeface="Helvetica" pitchFamily="34" charset="0"/>
              </a:rPr>
              <a:t>far you can move to the side of the monitor before the image quality degrades to unacceptable levels. </a:t>
            </a:r>
          </a:p>
          <a:p>
            <a:pPr marL="171450" indent="-171450">
              <a:buClr>
                <a:schemeClr val="tx1"/>
              </a:buClr>
              <a:buFont typeface="Arial" pitchFamily="34" charset="0"/>
              <a:buChar char="•"/>
            </a:pPr>
            <a:r>
              <a:rPr lang="en-US" i="1" dirty="0" smtClean="0">
                <a:latin typeface="+mn-lt"/>
                <a:cs typeface="Helvetica" pitchFamily="34" charset="0"/>
              </a:rPr>
              <a:t>Brightness</a:t>
            </a:r>
            <a:r>
              <a:rPr lang="en-US" i="0" baseline="0" dirty="0" smtClean="0">
                <a:latin typeface="+mn-lt"/>
                <a:cs typeface="Helvetica" pitchFamily="34" charset="0"/>
              </a:rPr>
              <a:t> is a</a:t>
            </a:r>
            <a:r>
              <a:rPr lang="en-US" dirty="0" smtClean="0">
                <a:latin typeface="+mn-lt"/>
                <a:cs typeface="Helvetica" pitchFamily="34" charset="0"/>
              </a:rPr>
              <a:t> measure of the greatest amount of light showing when the monitor is displaying pure white. </a:t>
            </a:r>
          </a:p>
          <a:p>
            <a:pPr marL="171450" indent="-171450">
              <a:buClr>
                <a:schemeClr val="tx1"/>
              </a:buClr>
              <a:buFont typeface="Arial" pitchFamily="34" charset="0"/>
              <a:buChar char="•"/>
            </a:pPr>
            <a:r>
              <a:rPr lang="en-US" i="1" dirty="0" smtClean="0">
                <a:latin typeface="+mn-lt"/>
                <a:cs typeface="Helvetica" pitchFamily="34" charset="0"/>
              </a:rPr>
              <a:t>Response time</a:t>
            </a:r>
            <a:r>
              <a:rPr lang="en-US" i="1" baseline="0" dirty="0" smtClean="0">
                <a:latin typeface="+mn-lt"/>
                <a:cs typeface="Helvetica" pitchFamily="34" charset="0"/>
              </a:rPr>
              <a:t> </a:t>
            </a:r>
            <a:r>
              <a:rPr lang="en-US" i="0" baseline="0" dirty="0" smtClean="0">
                <a:latin typeface="+mn-lt"/>
                <a:cs typeface="Helvetica" pitchFamily="34" charset="0"/>
              </a:rPr>
              <a:t>is t</a:t>
            </a:r>
            <a:r>
              <a:rPr lang="en-US" dirty="0" smtClean="0">
                <a:latin typeface="+mn-lt"/>
                <a:cs typeface="Helvetica" pitchFamily="34" charset="0"/>
              </a:rPr>
              <a:t>he time it takes for a pixel to change color. </a:t>
            </a:r>
          </a:p>
        </p:txBody>
      </p:sp>
    </p:spTree>
    <p:extLst>
      <p:ext uri="{BB962C8B-B14F-4D97-AF65-F5344CB8AC3E}">
        <p14:creationId xmlns:p14="http://schemas.microsoft.com/office/powerpoint/2010/main" val="41607131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ChangeArrowheads="1"/>
          </p:cNvSpPr>
          <p:nvPr/>
        </p:nvSpPr>
        <p:spPr bwMode="auto">
          <a:xfrm>
            <a:off x="4459288" y="0"/>
            <a:ext cx="3413125" cy="457200"/>
          </a:xfrm>
          <a:prstGeom prst="rect">
            <a:avLst/>
          </a:prstGeom>
          <a:noFill/>
          <a:ln w="12700">
            <a:noFill/>
            <a:miter lim="800000"/>
            <a:headEnd/>
            <a:tailEnd/>
          </a:ln>
        </p:spPr>
        <p:txBody>
          <a:bodyPr/>
          <a:lstStyle/>
          <a:p>
            <a:pPr eaLnBrk="0" hangingPunct="0"/>
            <a:endParaRPr lang="en-US" dirty="0"/>
          </a:p>
        </p:txBody>
      </p:sp>
      <p:sp>
        <p:nvSpPr>
          <p:cNvPr id="79874" name="Rectangle 3"/>
          <p:cNvSpPr>
            <a:spLocks noChangeArrowheads="1"/>
          </p:cNvSpPr>
          <p:nvPr/>
        </p:nvSpPr>
        <p:spPr bwMode="auto">
          <a:xfrm>
            <a:off x="4459288" y="8685213"/>
            <a:ext cx="3413125" cy="457200"/>
          </a:xfrm>
          <a:prstGeom prst="rect">
            <a:avLst/>
          </a:prstGeom>
          <a:noFill/>
          <a:ln w="12700">
            <a:noFill/>
            <a:miter lim="800000"/>
            <a:headEnd/>
            <a:tailEnd/>
          </a:ln>
        </p:spPr>
        <p:txBody>
          <a:bodyPr lIns="90488" tIns="44450" rIns="90488" bIns="44450" anchor="b"/>
          <a:lstStyle/>
          <a:p>
            <a:pPr algn="r" eaLnBrk="0" hangingPunct="0"/>
            <a:r>
              <a:rPr lang="en-US" sz="1200" dirty="0">
                <a:latin typeface="Arial" charset="0"/>
              </a:rPr>
              <a:t>28</a:t>
            </a:r>
          </a:p>
        </p:txBody>
      </p:sp>
      <p:sp>
        <p:nvSpPr>
          <p:cNvPr id="79875" name="Rectangle 4"/>
          <p:cNvSpPr>
            <a:spLocks noChangeArrowheads="1"/>
          </p:cNvSpPr>
          <p:nvPr/>
        </p:nvSpPr>
        <p:spPr bwMode="auto">
          <a:xfrm>
            <a:off x="0" y="8685213"/>
            <a:ext cx="3411538" cy="457200"/>
          </a:xfrm>
          <a:prstGeom prst="rect">
            <a:avLst/>
          </a:prstGeom>
          <a:noFill/>
          <a:ln w="12700">
            <a:noFill/>
            <a:miter lim="800000"/>
            <a:headEnd/>
            <a:tailEnd/>
          </a:ln>
        </p:spPr>
        <p:txBody>
          <a:bodyPr/>
          <a:lstStyle/>
          <a:p>
            <a:pPr eaLnBrk="0" hangingPunct="0"/>
            <a:endParaRPr lang="en-US" dirty="0"/>
          </a:p>
        </p:txBody>
      </p:sp>
      <p:sp>
        <p:nvSpPr>
          <p:cNvPr id="79876" name="Rectangle 5"/>
          <p:cNvSpPr>
            <a:spLocks noChangeArrowheads="1"/>
          </p:cNvSpPr>
          <p:nvPr/>
        </p:nvSpPr>
        <p:spPr bwMode="auto">
          <a:xfrm>
            <a:off x="0" y="0"/>
            <a:ext cx="3411538" cy="457200"/>
          </a:xfrm>
          <a:prstGeom prst="rect">
            <a:avLst/>
          </a:prstGeom>
          <a:noFill/>
          <a:ln w="12700">
            <a:noFill/>
            <a:miter lim="800000"/>
            <a:headEnd/>
            <a:tailEnd/>
          </a:ln>
        </p:spPr>
        <p:txBody>
          <a:bodyPr/>
          <a:lstStyle/>
          <a:p>
            <a:pPr eaLnBrk="0" hangingPunct="0"/>
            <a:endParaRPr lang="en-US" dirty="0"/>
          </a:p>
        </p:txBody>
      </p:sp>
      <p:sp>
        <p:nvSpPr>
          <p:cNvPr id="79877" name="Rectangle 6"/>
          <p:cNvSpPr>
            <a:spLocks noGrp="1" noRot="1" noChangeAspect="1" noChangeArrowheads="1" noTextEdit="1"/>
          </p:cNvSpPr>
          <p:nvPr>
            <p:ph type="sldImg"/>
          </p:nvPr>
        </p:nvSpPr>
        <p:spPr>
          <a:ln cap="flat"/>
        </p:spPr>
      </p:sp>
      <p:sp>
        <p:nvSpPr>
          <p:cNvPr id="79878" name="Rectangle 7"/>
          <p:cNvSpPr>
            <a:spLocks noGrp="1" noChangeArrowheads="1"/>
          </p:cNvSpPr>
          <p:nvPr>
            <p:ph type="body" idx="1"/>
          </p:nvPr>
        </p:nvSpPr>
        <p:spPr>
          <a:noFill/>
          <a:ln w="9525"/>
        </p:spPr>
        <p:txBody>
          <a:bodyPr/>
          <a:lstStyle/>
          <a:p>
            <a:pPr marL="171450" marR="0" indent="-171450" algn="l" defTabSz="914400"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1200" b="0" kern="1200" dirty="0" smtClean="0">
                <a:solidFill>
                  <a:schemeClr val="tx1"/>
                </a:solidFill>
                <a:effectLst/>
                <a:latin typeface="+mn-lt"/>
                <a:ea typeface="+mn-ea"/>
                <a:cs typeface="+mn-cs"/>
              </a:rPr>
              <a:t>The bigger the monitor, the more you can display, and depending on what you want to display, size might matter. In general, the larger the panel, the larger number of pixels it can display. </a:t>
            </a:r>
          </a:p>
          <a:p>
            <a:pPr marL="171450" marR="0" indent="-171450" algn="l" defTabSz="914400"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1200" b="0" kern="1200" dirty="0" smtClean="0">
                <a:solidFill>
                  <a:schemeClr val="tx1"/>
                </a:solidFill>
                <a:effectLst/>
                <a:latin typeface="+mn-lt"/>
                <a:ea typeface="+mn-ea"/>
                <a:cs typeface="+mn-cs"/>
              </a:rPr>
              <a:t>For example, a 27-inch monitor can display 2560 </a:t>
            </a:r>
            <a:r>
              <a:rPr lang="en-US" dirty="0" smtClean="0">
                <a:effectLst/>
              </a:rPr>
              <a:t>×</a:t>
            </a:r>
            <a:r>
              <a:rPr lang="en-US" sz="1200" b="0" kern="1200" dirty="0" smtClean="0">
                <a:solidFill>
                  <a:schemeClr val="tx1"/>
                </a:solidFill>
                <a:effectLst/>
                <a:latin typeface="+mn-lt"/>
                <a:ea typeface="+mn-ea"/>
                <a:cs typeface="+mn-cs"/>
              </a:rPr>
              <a:t> 1440 pixels, whereas a 21.5-inch monitor might only be able to display 1680 × 1050 pixels.</a:t>
            </a:r>
          </a:p>
          <a:p>
            <a:pPr marL="171450" marR="0" indent="-171450" algn="l" defTabSz="914400"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1200" b="0" kern="1200" dirty="0" smtClean="0">
                <a:solidFill>
                  <a:schemeClr val="tx1"/>
                </a:solidFill>
                <a:effectLst/>
                <a:latin typeface="+mn-lt"/>
                <a:ea typeface="+mn-ea"/>
                <a:cs typeface="+mn-cs"/>
              </a:rPr>
              <a:t>However, most new monitors have at least a 1920 × 1080 resolution, which is required to display Blu-ray movies. </a:t>
            </a:r>
            <a:endParaRPr lang="en-US" baseline="0" dirty="0" smtClean="0"/>
          </a:p>
        </p:txBody>
      </p:sp>
    </p:spTree>
    <p:extLst>
      <p:ext uri="{BB962C8B-B14F-4D97-AF65-F5344CB8AC3E}">
        <p14:creationId xmlns:p14="http://schemas.microsoft.com/office/powerpoint/2010/main" val="36502301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ChangeArrowheads="1"/>
          </p:cNvSpPr>
          <p:nvPr/>
        </p:nvSpPr>
        <p:spPr bwMode="auto">
          <a:xfrm>
            <a:off x="4459288" y="0"/>
            <a:ext cx="3413125" cy="457200"/>
          </a:xfrm>
          <a:prstGeom prst="rect">
            <a:avLst/>
          </a:prstGeom>
          <a:noFill/>
          <a:ln w="12700">
            <a:noFill/>
            <a:miter lim="800000"/>
            <a:headEnd/>
            <a:tailEnd/>
          </a:ln>
        </p:spPr>
        <p:txBody>
          <a:bodyPr/>
          <a:lstStyle/>
          <a:p>
            <a:pPr eaLnBrk="0" hangingPunct="0"/>
            <a:endParaRPr lang="en-US" dirty="0"/>
          </a:p>
        </p:txBody>
      </p:sp>
      <p:sp>
        <p:nvSpPr>
          <p:cNvPr id="79874" name="Rectangle 3"/>
          <p:cNvSpPr>
            <a:spLocks noChangeArrowheads="1"/>
          </p:cNvSpPr>
          <p:nvPr/>
        </p:nvSpPr>
        <p:spPr bwMode="auto">
          <a:xfrm>
            <a:off x="4459288" y="8685213"/>
            <a:ext cx="3413125" cy="457200"/>
          </a:xfrm>
          <a:prstGeom prst="rect">
            <a:avLst/>
          </a:prstGeom>
          <a:noFill/>
          <a:ln w="12700">
            <a:noFill/>
            <a:miter lim="800000"/>
            <a:headEnd/>
            <a:tailEnd/>
          </a:ln>
        </p:spPr>
        <p:txBody>
          <a:bodyPr lIns="90488" tIns="44450" rIns="90488" bIns="44450" anchor="b"/>
          <a:lstStyle/>
          <a:p>
            <a:pPr algn="r" eaLnBrk="0" hangingPunct="0"/>
            <a:r>
              <a:rPr lang="en-US" sz="1200" dirty="0">
                <a:latin typeface="Arial" charset="0"/>
              </a:rPr>
              <a:t>28</a:t>
            </a:r>
          </a:p>
        </p:txBody>
      </p:sp>
      <p:sp>
        <p:nvSpPr>
          <p:cNvPr id="79875" name="Rectangle 4"/>
          <p:cNvSpPr>
            <a:spLocks noChangeArrowheads="1"/>
          </p:cNvSpPr>
          <p:nvPr/>
        </p:nvSpPr>
        <p:spPr bwMode="auto">
          <a:xfrm>
            <a:off x="0" y="8685213"/>
            <a:ext cx="3411538" cy="457200"/>
          </a:xfrm>
          <a:prstGeom prst="rect">
            <a:avLst/>
          </a:prstGeom>
          <a:noFill/>
          <a:ln w="12700">
            <a:noFill/>
            <a:miter lim="800000"/>
            <a:headEnd/>
            <a:tailEnd/>
          </a:ln>
        </p:spPr>
        <p:txBody>
          <a:bodyPr/>
          <a:lstStyle/>
          <a:p>
            <a:pPr eaLnBrk="0" hangingPunct="0"/>
            <a:endParaRPr lang="en-US" dirty="0"/>
          </a:p>
        </p:txBody>
      </p:sp>
      <p:sp>
        <p:nvSpPr>
          <p:cNvPr id="79876" name="Rectangle 5"/>
          <p:cNvSpPr>
            <a:spLocks noChangeArrowheads="1"/>
          </p:cNvSpPr>
          <p:nvPr/>
        </p:nvSpPr>
        <p:spPr bwMode="auto">
          <a:xfrm>
            <a:off x="0" y="0"/>
            <a:ext cx="3411538" cy="457200"/>
          </a:xfrm>
          <a:prstGeom prst="rect">
            <a:avLst/>
          </a:prstGeom>
          <a:noFill/>
          <a:ln w="12700">
            <a:noFill/>
            <a:miter lim="800000"/>
            <a:headEnd/>
            <a:tailEnd/>
          </a:ln>
        </p:spPr>
        <p:txBody>
          <a:bodyPr/>
          <a:lstStyle/>
          <a:p>
            <a:pPr eaLnBrk="0" hangingPunct="0"/>
            <a:endParaRPr lang="en-US" dirty="0"/>
          </a:p>
        </p:txBody>
      </p:sp>
      <p:sp>
        <p:nvSpPr>
          <p:cNvPr id="79877" name="Rectangle 6"/>
          <p:cNvSpPr>
            <a:spLocks noGrp="1" noRot="1" noChangeAspect="1" noChangeArrowheads="1" noTextEdit="1"/>
          </p:cNvSpPr>
          <p:nvPr>
            <p:ph type="sldImg"/>
          </p:nvPr>
        </p:nvSpPr>
        <p:spPr>
          <a:ln cap="flat"/>
        </p:spPr>
      </p:sp>
      <p:sp>
        <p:nvSpPr>
          <p:cNvPr id="79878" name="Rectangle 7"/>
          <p:cNvSpPr>
            <a:spLocks noGrp="1" noChangeArrowheads="1"/>
          </p:cNvSpPr>
          <p:nvPr>
            <p:ph type="body" idx="1"/>
          </p:nvPr>
        </p:nvSpPr>
        <p:spPr>
          <a:noFill/>
          <a:ln w="9525"/>
        </p:spPr>
        <p:txBody>
          <a:bodyPr/>
          <a:lstStyle/>
          <a:p>
            <a:pPr marL="171450" marR="0" indent="-171450" algn="l" defTabSz="914400"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1200" b="0" kern="1200" dirty="0" smtClean="0">
                <a:solidFill>
                  <a:schemeClr val="tx1"/>
                </a:solidFill>
                <a:effectLst/>
                <a:latin typeface="+mn-lt"/>
                <a:ea typeface="+mn-ea"/>
                <a:cs typeface="+mn-cs"/>
              </a:rPr>
              <a:t>Some monitors,</a:t>
            </a:r>
            <a:r>
              <a:rPr lang="en-US" sz="1200" b="0" kern="1200" baseline="0" dirty="0" smtClean="0">
                <a:solidFill>
                  <a:schemeClr val="tx1"/>
                </a:solidFill>
                <a:effectLst/>
                <a:latin typeface="+mn-lt"/>
                <a:ea typeface="+mn-ea"/>
                <a:cs typeface="+mn-cs"/>
              </a:rPr>
              <a:t> especially those on laptop computers, come with built-in features such as speakers, webcams, and microphones</a:t>
            </a:r>
            <a:r>
              <a:rPr lang="en-US" sz="1200" b="0" kern="1200" dirty="0" smtClean="0">
                <a:solidFill>
                  <a:schemeClr val="tx1"/>
                </a:solidFill>
                <a:effectLst/>
                <a:latin typeface="+mn-lt"/>
                <a:ea typeface="+mn-ea"/>
                <a:cs typeface="+mn-cs"/>
              </a:rPr>
              <a:t>. </a:t>
            </a:r>
          </a:p>
          <a:p>
            <a:pPr marL="171450" marR="0" indent="-171450" algn="l" defTabSz="914400"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1200" b="0" kern="1200" dirty="0" smtClean="0">
                <a:solidFill>
                  <a:schemeClr val="tx1"/>
                </a:solidFill>
                <a:effectLst/>
                <a:latin typeface="+mn-lt"/>
                <a:ea typeface="+mn-ea"/>
                <a:cs typeface="+mn-cs"/>
              </a:rPr>
              <a:t>A built-in </a:t>
            </a:r>
            <a:r>
              <a:rPr lang="en-US" sz="1200" b="0" kern="1200" dirty="0" err="1" smtClean="0">
                <a:solidFill>
                  <a:schemeClr val="tx1"/>
                </a:solidFill>
                <a:effectLst/>
                <a:latin typeface="+mn-lt"/>
                <a:ea typeface="+mn-ea"/>
                <a:cs typeface="+mn-cs"/>
              </a:rPr>
              <a:t>multiformat</a:t>
            </a:r>
            <a:r>
              <a:rPr lang="en-US" sz="1200" b="0" kern="1200" dirty="0" smtClean="0">
                <a:solidFill>
                  <a:schemeClr val="tx1"/>
                </a:solidFill>
                <a:effectLst/>
                <a:latin typeface="+mn-lt"/>
                <a:ea typeface="+mn-ea"/>
                <a:cs typeface="+mn-cs"/>
              </a:rPr>
              <a:t> memory card reader is convenient for displaying images directly on the monitor or for downloading quickly from a camera</a:t>
            </a:r>
            <a:r>
              <a:rPr lang="en-US" sz="1200" b="0" kern="1200" baseline="0" dirty="0" smtClean="0">
                <a:solidFill>
                  <a:schemeClr val="tx1"/>
                </a:solidFill>
                <a:effectLst/>
                <a:latin typeface="+mn-lt"/>
                <a:ea typeface="+mn-ea"/>
                <a:cs typeface="+mn-cs"/>
              </a:rPr>
              <a:t> memory card to your PC. </a:t>
            </a:r>
          </a:p>
          <a:p>
            <a:pPr marL="171450" marR="0" indent="-171450" algn="l" defTabSz="914400"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1200" b="0" kern="1200" baseline="0" dirty="0" smtClean="0">
                <a:solidFill>
                  <a:schemeClr val="tx1"/>
                </a:solidFill>
                <a:effectLst/>
                <a:latin typeface="+mn-lt"/>
                <a:ea typeface="+mn-ea"/>
                <a:cs typeface="+mn-cs"/>
              </a:rPr>
              <a:t>Another nice feature to look for in a desktop LCD monitor is a built-in USB port. This feature lets you connect extra peripherals easily without reaching around the back of the PC.</a:t>
            </a:r>
            <a:r>
              <a:rPr lang="en-US" sz="1200" b="0" kern="1200" dirty="0" smtClean="0">
                <a:solidFill>
                  <a:schemeClr val="tx1"/>
                </a:solidFill>
                <a:effectLst/>
                <a:latin typeface="+mn-lt"/>
                <a:ea typeface="+mn-ea"/>
                <a:cs typeface="+mn-cs"/>
              </a:rPr>
              <a:t> </a:t>
            </a:r>
            <a:endParaRPr lang="en-US" baseline="0" dirty="0" smtClean="0"/>
          </a:p>
        </p:txBody>
      </p:sp>
    </p:spTree>
    <p:extLst>
      <p:ext uri="{BB962C8B-B14F-4D97-AF65-F5344CB8AC3E}">
        <p14:creationId xmlns:p14="http://schemas.microsoft.com/office/powerpoint/2010/main" val="28040284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ChangeArrowheads="1"/>
          </p:cNvSpPr>
          <p:nvPr/>
        </p:nvSpPr>
        <p:spPr bwMode="auto">
          <a:xfrm>
            <a:off x="4459288" y="0"/>
            <a:ext cx="3413125" cy="457200"/>
          </a:xfrm>
          <a:prstGeom prst="rect">
            <a:avLst/>
          </a:prstGeom>
          <a:noFill/>
          <a:ln w="12700">
            <a:noFill/>
            <a:miter lim="800000"/>
            <a:headEnd/>
            <a:tailEnd/>
          </a:ln>
        </p:spPr>
        <p:txBody>
          <a:bodyPr/>
          <a:lstStyle/>
          <a:p>
            <a:pPr eaLnBrk="0" hangingPunct="0"/>
            <a:endParaRPr lang="en-US" dirty="0"/>
          </a:p>
        </p:txBody>
      </p:sp>
      <p:sp>
        <p:nvSpPr>
          <p:cNvPr id="79874" name="Rectangle 3"/>
          <p:cNvSpPr>
            <a:spLocks noChangeArrowheads="1"/>
          </p:cNvSpPr>
          <p:nvPr/>
        </p:nvSpPr>
        <p:spPr bwMode="auto">
          <a:xfrm>
            <a:off x="4459288" y="8685213"/>
            <a:ext cx="3413125" cy="457200"/>
          </a:xfrm>
          <a:prstGeom prst="rect">
            <a:avLst/>
          </a:prstGeom>
          <a:noFill/>
          <a:ln w="12700">
            <a:noFill/>
            <a:miter lim="800000"/>
            <a:headEnd/>
            <a:tailEnd/>
          </a:ln>
        </p:spPr>
        <p:txBody>
          <a:bodyPr lIns="90488" tIns="44450" rIns="90488" bIns="44450" anchor="b"/>
          <a:lstStyle/>
          <a:p>
            <a:pPr algn="r" eaLnBrk="0" hangingPunct="0"/>
            <a:r>
              <a:rPr lang="en-US" sz="1200" dirty="0">
                <a:latin typeface="Arial" charset="0"/>
              </a:rPr>
              <a:t>28</a:t>
            </a:r>
          </a:p>
        </p:txBody>
      </p:sp>
      <p:sp>
        <p:nvSpPr>
          <p:cNvPr id="79875" name="Rectangle 4"/>
          <p:cNvSpPr>
            <a:spLocks noChangeArrowheads="1"/>
          </p:cNvSpPr>
          <p:nvPr/>
        </p:nvSpPr>
        <p:spPr bwMode="auto">
          <a:xfrm>
            <a:off x="0" y="8685213"/>
            <a:ext cx="3411538" cy="457200"/>
          </a:xfrm>
          <a:prstGeom prst="rect">
            <a:avLst/>
          </a:prstGeom>
          <a:noFill/>
          <a:ln w="12700">
            <a:noFill/>
            <a:miter lim="800000"/>
            <a:headEnd/>
            <a:tailEnd/>
          </a:ln>
        </p:spPr>
        <p:txBody>
          <a:bodyPr/>
          <a:lstStyle/>
          <a:p>
            <a:pPr eaLnBrk="0" hangingPunct="0"/>
            <a:endParaRPr lang="en-US" dirty="0"/>
          </a:p>
        </p:txBody>
      </p:sp>
      <p:sp>
        <p:nvSpPr>
          <p:cNvPr id="79876" name="Rectangle 5"/>
          <p:cNvSpPr>
            <a:spLocks noChangeArrowheads="1"/>
          </p:cNvSpPr>
          <p:nvPr/>
        </p:nvSpPr>
        <p:spPr bwMode="auto">
          <a:xfrm>
            <a:off x="0" y="0"/>
            <a:ext cx="3411538" cy="457200"/>
          </a:xfrm>
          <a:prstGeom prst="rect">
            <a:avLst/>
          </a:prstGeom>
          <a:noFill/>
          <a:ln w="12700">
            <a:noFill/>
            <a:miter lim="800000"/>
            <a:headEnd/>
            <a:tailEnd/>
          </a:ln>
        </p:spPr>
        <p:txBody>
          <a:bodyPr/>
          <a:lstStyle/>
          <a:p>
            <a:pPr eaLnBrk="0" hangingPunct="0"/>
            <a:endParaRPr lang="en-US" dirty="0"/>
          </a:p>
        </p:txBody>
      </p:sp>
      <p:sp>
        <p:nvSpPr>
          <p:cNvPr id="79877" name="Rectangle 6"/>
          <p:cNvSpPr>
            <a:spLocks noGrp="1" noRot="1" noChangeAspect="1" noChangeArrowheads="1" noTextEdit="1"/>
          </p:cNvSpPr>
          <p:nvPr>
            <p:ph type="sldImg"/>
          </p:nvPr>
        </p:nvSpPr>
        <p:spPr>
          <a:ln cap="flat"/>
        </p:spPr>
      </p:sp>
      <p:sp>
        <p:nvSpPr>
          <p:cNvPr id="79878" name="Rectangle 7"/>
          <p:cNvSpPr>
            <a:spLocks noGrp="1" noChangeArrowheads="1"/>
          </p:cNvSpPr>
          <p:nvPr>
            <p:ph type="body" idx="1"/>
          </p:nvPr>
        </p:nvSpPr>
        <p:spPr>
          <a:noFill/>
          <a:ln w="9525"/>
        </p:spPr>
        <p:txBody>
          <a:bodyPr/>
          <a:lstStyle/>
          <a:p>
            <a:pPr marL="171450" marR="0" indent="-171450" algn="l" defTabSz="914400"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1200" b="0" kern="1200" dirty="0" smtClean="0">
                <a:solidFill>
                  <a:schemeClr val="tx1"/>
                </a:solidFill>
                <a:effectLst/>
                <a:latin typeface="+mn-lt"/>
                <a:ea typeface="+mn-ea"/>
                <a:cs typeface="+mn-cs"/>
              </a:rPr>
              <a:t>A </a:t>
            </a:r>
            <a:r>
              <a:rPr lang="en-US" sz="1200" b="0" i="1" kern="1200" dirty="0" smtClean="0">
                <a:solidFill>
                  <a:schemeClr val="tx1"/>
                </a:solidFill>
                <a:effectLst/>
                <a:latin typeface="+mn-lt"/>
                <a:ea typeface="+mn-ea"/>
                <a:cs typeface="+mn-cs"/>
              </a:rPr>
              <a:t>projector</a:t>
            </a:r>
            <a:r>
              <a:rPr lang="en-US" sz="1200" b="0" kern="1200" dirty="0" smtClean="0">
                <a:solidFill>
                  <a:schemeClr val="tx1"/>
                </a:solidFill>
                <a:effectLst/>
                <a:latin typeface="+mn-lt"/>
                <a:ea typeface="+mn-ea"/>
                <a:cs typeface="+mn-cs"/>
              </a:rPr>
              <a:t> lets you project images from a</a:t>
            </a:r>
            <a:r>
              <a:rPr lang="en-US" sz="1200" b="0" kern="1200" baseline="0" dirty="0" smtClean="0">
                <a:solidFill>
                  <a:schemeClr val="tx1"/>
                </a:solidFill>
                <a:effectLst/>
                <a:latin typeface="+mn-lt"/>
                <a:ea typeface="+mn-ea"/>
                <a:cs typeface="+mn-cs"/>
              </a:rPr>
              <a:t> computing device onto a wall or viewing screen. Projectors are used in business and education settings.</a:t>
            </a:r>
          </a:p>
          <a:p>
            <a:pPr marL="171450" marR="0" indent="-171450" algn="l" defTabSz="914400"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1200" b="0" kern="1200" baseline="0" dirty="0" smtClean="0">
                <a:solidFill>
                  <a:schemeClr val="tx1"/>
                </a:solidFill>
                <a:effectLst/>
                <a:latin typeface="+mn-lt"/>
                <a:ea typeface="+mn-ea"/>
                <a:cs typeface="+mn-cs"/>
              </a:rPr>
              <a:t>Many projectors are small and lightweight, and some, such as the 3M </a:t>
            </a:r>
            <a:r>
              <a:rPr lang="en-US" sz="1200" b="0" kern="1200" baseline="0" dirty="0" err="1" smtClean="0">
                <a:solidFill>
                  <a:schemeClr val="tx1"/>
                </a:solidFill>
                <a:effectLst/>
                <a:latin typeface="+mn-lt"/>
                <a:ea typeface="+mn-ea"/>
                <a:cs typeface="+mn-cs"/>
              </a:rPr>
              <a:t>Mpro</a:t>
            </a:r>
            <a:r>
              <a:rPr lang="en-US" sz="1200" b="0" kern="1200" baseline="0" dirty="0" smtClean="0">
                <a:solidFill>
                  <a:schemeClr val="tx1"/>
                </a:solidFill>
                <a:effectLst/>
                <a:latin typeface="+mn-lt"/>
                <a:ea typeface="+mn-ea"/>
                <a:cs typeface="+mn-cs"/>
              </a:rPr>
              <a:t>, are small enough to fit in the palm of your hand. </a:t>
            </a:r>
          </a:p>
          <a:p>
            <a:pPr marL="171450" marR="0" indent="-171450" algn="l" defTabSz="914400"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1200" b="0" kern="1200" baseline="0" dirty="0" smtClean="0">
                <a:solidFill>
                  <a:schemeClr val="tx1"/>
                </a:solidFill>
                <a:effectLst/>
                <a:latin typeface="+mn-lt"/>
                <a:ea typeface="+mn-ea"/>
                <a:cs typeface="+mn-cs"/>
              </a:rPr>
              <a:t>Entertainment projectors, such as the Discovery Expedition, include stereo speaks and an array of multimedia connectors, making them a good option for use in the home to display TV programs, DVDs, digital images, or video games in a large format. </a:t>
            </a:r>
            <a:r>
              <a:rPr lang="en-US" sz="1200" b="0" kern="1200" dirty="0" smtClean="0">
                <a:solidFill>
                  <a:schemeClr val="tx1"/>
                </a:solidFill>
                <a:effectLst/>
                <a:latin typeface="+mn-lt"/>
                <a:ea typeface="+mn-ea"/>
                <a:cs typeface="+mn-cs"/>
              </a:rPr>
              <a:t> </a:t>
            </a:r>
            <a:endParaRPr lang="en-US" baseline="0" dirty="0" smtClean="0"/>
          </a:p>
        </p:txBody>
      </p:sp>
    </p:spTree>
    <p:extLst>
      <p:ext uri="{BB962C8B-B14F-4D97-AF65-F5344CB8AC3E}">
        <p14:creationId xmlns:p14="http://schemas.microsoft.com/office/powerpoint/2010/main" val="19138599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p:cNvSpPr>
            <a:spLocks noChangeArrowheads="1"/>
          </p:cNvSpPr>
          <p:nvPr/>
        </p:nvSpPr>
        <p:spPr bwMode="auto">
          <a:xfrm>
            <a:off x="4459288" y="0"/>
            <a:ext cx="3413125" cy="457200"/>
          </a:xfrm>
          <a:prstGeom prst="rect">
            <a:avLst/>
          </a:prstGeom>
          <a:noFill/>
          <a:ln w="12700">
            <a:noFill/>
            <a:miter lim="800000"/>
            <a:headEnd/>
            <a:tailEnd/>
          </a:ln>
        </p:spPr>
        <p:txBody>
          <a:bodyPr/>
          <a:lstStyle/>
          <a:p>
            <a:pPr eaLnBrk="0" hangingPunct="0"/>
            <a:endParaRPr lang="en-US" dirty="0"/>
          </a:p>
        </p:txBody>
      </p:sp>
      <p:sp>
        <p:nvSpPr>
          <p:cNvPr id="81922" name="Rectangle 3"/>
          <p:cNvSpPr>
            <a:spLocks noChangeArrowheads="1"/>
          </p:cNvSpPr>
          <p:nvPr/>
        </p:nvSpPr>
        <p:spPr bwMode="auto">
          <a:xfrm>
            <a:off x="4459288" y="8685213"/>
            <a:ext cx="3413125" cy="457200"/>
          </a:xfrm>
          <a:prstGeom prst="rect">
            <a:avLst/>
          </a:prstGeom>
          <a:noFill/>
          <a:ln w="12700">
            <a:noFill/>
            <a:miter lim="800000"/>
            <a:headEnd/>
            <a:tailEnd/>
          </a:ln>
        </p:spPr>
        <p:txBody>
          <a:bodyPr lIns="90488" tIns="44450" rIns="90488" bIns="44450" anchor="b"/>
          <a:lstStyle/>
          <a:p>
            <a:pPr algn="r" eaLnBrk="0" hangingPunct="0"/>
            <a:r>
              <a:rPr lang="en-US" sz="1200" dirty="0">
                <a:latin typeface="Arial" charset="0"/>
              </a:rPr>
              <a:t>29</a:t>
            </a:r>
          </a:p>
        </p:txBody>
      </p:sp>
      <p:sp>
        <p:nvSpPr>
          <p:cNvPr id="81923" name="Rectangle 4"/>
          <p:cNvSpPr>
            <a:spLocks noChangeArrowheads="1"/>
          </p:cNvSpPr>
          <p:nvPr/>
        </p:nvSpPr>
        <p:spPr bwMode="auto">
          <a:xfrm>
            <a:off x="0" y="8685213"/>
            <a:ext cx="3411538" cy="457200"/>
          </a:xfrm>
          <a:prstGeom prst="rect">
            <a:avLst/>
          </a:prstGeom>
          <a:noFill/>
          <a:ln w="12700">
            <a:noFill/>
            <a:miter lim="800000"/>
            <a:headEnd/>
            <a:tailEnd/>
          </a:ln>
        </p:spPr>
        <p:txBody>
          <a:bodyPr/>
          <a:lstStyle/>
          <a:p>
            <a:pPr eaLnBrk="0" hangingPunct="0"/>
            <a:endParaRPr lang="en-US" dirty="0"/>
          </a:p>
        </p:txBody>
      </p:sp>
      <p:sp>
        <p:nvSpPr>
          <p:cNvPr id="81924" name="Rectangle 5"/>
          <p:cNvSpPr>
            <a:spLocks noChangeArrowheads="1"/>
          </p:cNvSpPr>
          <p:nvPr/>
        </p:nvSpPr>
        <p:spPr bwMode="auto">
          <a:xfrm>
            <a:off x="0" y="0"/>
            <a:ext cx="3411538" cy="457200"/>
          </a:xfrm>
          <a:prstGeom prst="rect">
            <a:avLst/>
          </a:prstGeom>
          <a:noFill/>
          <a:ln w="12700">
            <a:noFill/>
            <a:miter lim="800000"/>
            <a:headEnd/>
            <a:tailEnd/>
          </a:ln>
        </p:spPr>
        <p:txBody>
          <a:bodyPr/>
          <a:lstStyle/>
          <a:p>
            <a:pPr eaLnBrk="0" hangingPunct="0"/>
            <a:endParaRPr lang="en-US" dirty="0"/>
          </a:p>
        </p:txBody>
      </p:sp>
      <p:sp>
        <p:nvSpPr>
          <p:cNvPr id="81925" name="Rectangle 6"/>
          <p:cNvSpPr>
            <a:spLocks noGrp="1" noRot="1" noChangeAspect="1" noChangeArrowheads="1" noTextEdit="1"/>
          </p:cNvSpPr>
          <p:nvPr>
            <p:ph type="sldImg"/>
          </p:nvPr>
        </p:nvSpPr>
        <p:spPr>
          <a:ln cap="flat"/>
        </p:spPr>
      </p:sp>
      <p:sp>
        <p:nvSpPr>
          <p:cNvPr id="81926" name="Rectangle 7"/>
          <p:cNvSpPr>
            <a:spLocks noGrp="1" noChangeArrowheads="1"/>
          </p:cNvSpPr>
          <p:nvPr>
            <p:ph type="body" idx="1"/>
          </p:nvPr>
        </p:nvSpPr>
        <p:spPr>
          <a:noFill/>
          <a:ln w="9525"/>
        </p:spPr>
        <p:txBody>
          <a:bodyPr/>
          <a:lstStyle/>
          <a:p>
            <a:pPr marL="171450" marR="0" indent="-171450" algn="l" defTabSz="914400" rtl="0" eaLnBrk="0" fontAlgn="base" latinLnBrk="0" hangingPunct="0">
              <a:lnSpc>
                <a:spcPct val="100000"/>
              </a:lnSpc>
              <a:spcBef>
                <a:spcPct val="30000"/>
              </a:spcBef>
              <a:spcAft>
                <a:spcPct val="0"/>
              </a:spcAft>
              <a:buClr>
                <a:schemeClr val="tx1"/>
              </a:buClr>
              <a:buSzTx/>
              <a:buFont typeface="Arial" pitchFamily="34" charset="0"/>
              <a:buChar char="•"/>
              <a:tabLst/>
              <a:defRPr/>
            </a:pPr>
            <a:r>
              <a:rPr lang="en-US" sz="1200" b="0" kern="1200" dirty="0" smtClean="0">
                <a:solidFill>
                  <a:schemeClr val="tx1"/>
                </a:solidFill>
                <a:effectLst/>
                <a:latin typeface="+mn-lt"/>
                <a:ea typeface="+mn-ea"/>
                <a:cs typeface="+mn-cs"/>
              </a:rPr>
              <a:t>There are two primary categories of printers: inkjet and laser, both of which are considered nonimpact printers. A </a:t>
            </a:r>
            <a:r>
              <a:rPr lang="en-US" sz="1200" b="0" i="1" u="none" strike="noStrike" kern="1200" dirty="0" smtClean="0">
                <a:solidFill>
                  <a:schemeClr val="tx1"/>
                </a:solidFill>
                <a:effectLst/>
                <a:latin typeface="+mn-lt"/>
                <a:ea typeface="+mn-ea"/>
                <a:cs typeface="+mn-cs"/>
              </a:rPr>
              <a:t>nonimpact printer</a:t>
            </a:r>
            <a:r>
              <a:rPr lang="en-US" sz="1200" b="0" i="1" kern="1200" dirty="0" smtClean="0">
                <a:solidFill>
                  <a:schemeClr val="tx1"/>
                </a:solidFill>
                <a:effectLst/>
                <a:latin typeface="+mn-lt"/>
                <a:ea typeface="+mn-ea"/>
                <a:cs typeface="+mn-cs"/>
              </a:rPr>
              <a:t> </a:t>
            </a:r>
            <a:r>
              <a:rPr lang="en-US" sz="1200" b="0" kern="1200" dirty="0" smtClean="0">
                <a:solidFill>
                  <a:schemeClr val="tx1"/>
                </a:solidFill>
                <a:effectLst/>
                <a:latin typeface="+mn-lt"/>
                <a:ea typeface="+mn-ea"/>
                <a:cs typeface="+mn-cs"/>
              </a:rPr>
              <a:t>sprays ink or uses laser beams to transfer marks onto the paper.  </a:t>
            </a:r>
          </a:p>
          <a:p>
            <a:pPr marL="171450" marR="0" indent="-171450" algn="l" defTabSz="914400" rtl="0" eaLnBrk="0" fontAlgn="base" latinLnBrk="0" hangingPunct="0">
              <a:lnSpc>
                <a:spcPct val="100000"/>
              </a:lnSpc>
              <a:spcBef>
                <a:spcPct val="30000"/>
              </a:spcBef>
              <a:spcAft>
                <a:spcPct val="0"/>
              </a:spcAft>
              <a:buClr>
                <a:schemeClr val="tx1"/>
              </a:buClr>
              <a:buSzTx/>
              <a:buFont typeface="Arial" pitchFamily="34" charset="0"/>
              <a:buChar char="•"/>
              <a:tabLst/>
              <a:defRPr/>
            </a:pPr>
            <a:r>
              <a:rPr lang="en-US" sz="1200" b="0" kern="1200" dirty="0" smtClean="0">
                <a:solidFill>
                  <a:schemeClr val="tx1"/>
                </a:solidFill>
                <a:effectLst/>
                <a:latin typeface="+mn-lt"/>
                <a:ea typeface="+mn-ea"/>
                <a:cs typeface="+mn-cs"/>
              </a:rPr>
              <a:t>An </a:t>
            </a:r>
            <a:r>
              <a:rPr lang="en-US" sz="1200" b="0" i="1" u="none" strike="noStrike" kern="1200" dirty="0" smtClean="0">
                <a:solidFill>
                  <a:schemeClr val="tx1"/>
                </a:solidFill>
                <a:effectLst/>
                <a:latin typeface="+mn-lt"/>
                <a:ea typeface="+mn-ea"/>
                <a:cs typeface="+mn-cs"/>
              </a:rPr>
              <a:t>impact printer</a:t>
            </a:r>
            <a:r>
              <a:rPr lang="en-US" sz="1200" b="0" i="1" kern="1200" dirty="0" smtClean="0">
                <a:solidFill>
                  <a:schemeClr val="tx1"/>
                </a:solidFill>
                <a:effectLst/>
                <a:latin typeface="+mn-lt"/>
                <a:ea typeface="+mn-ea"/>
                <a:cs typeface="+mn-cs"/>
              </a:rPr>
              <a:t> </a:t>
            </a:r>
            <a:r>
              <a:rPr lang="en-US" sz="1200" b="0" kern="1200" dirty="0" smtClean="0">
                <a:solidFill>
                  <a:schemeClr val="tx1"/>
                </a:solidFill>
                <a:effectLst/>
                <a:latin typeface="+mn-lt"/>
                <a:ea typeface="+mn-ea"/>
                <a:cs typeface="+mn-cs"/>
              </a:rPr>
              <a:t>has tiny hammer-like keys that strike the paper through an inked ribbon, making marks on the paper. For most users, impact printers are legacy technology.</a:t>
            </a:r>
            <a:endParaRPr lang="en-US" sz="1200" b="1" kern="1200" dirty="0" smtClean="0">
              <a:solidFill>
                <a:schemeClr val="tx1"/>
              </a:solidFill>
              <a:effectLst/>
              <a:latin typeface="+mn-lt"/>
              <a:ea typeface="+mn-ea"/>
              <a:cs typeface="+mn-cs"/>
            </a:endParaRPr>
          </a:p>
          <a:p>
            <a:pPr marL="171450" marR="0" indent="-171450" algn="l" defTabSz="914400" rtl="0" eaLnBrk="0" fontAlgn="base" latinLnBrk="0" hangingPunct="0">
              <a:lnSpc>
                <a:spcPct val="100000"/>
              </a:lnSpc>
              <a:spcBef>
                <a:spcPct val="30000"/>
              </a:spcBef>
              <a:spcAft>
                <a:spcPct val="0"/>
              </a:spcAft>
              <a:buClr>
                <a:schemeClr val="tx1"/>
              </a:buClr>
              <a:buSzTx/>
              <a:buFont typeface="Arial" pitchFamily="34" charset="0"/>
              <a:buChar char="•"/>
              <a:tabLst/>
              <a:defRPr/>
            </a:pPr>
            <a:endParaRPr lang="en-US" dirty="0" smtClean="0">
              <a:latin typeface="Helvetica" pitchFamily="34" charset="0"/>
            </a:endParaRPr>
          </a:p>
        </p:txBody>
      </p:sp>
    </p:spTree>
    <p:extLst>
      <p:ext uri="{BB962C8B-B14F-4D97-AF65-F5344CB8AC3E}">
        <p14:creationId xmlns:p14="http://schemas.microsoft.com/office/powerpoint/2010/main" val="8081049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p:cNvSpPr>
            <a:spLocks noChangeArrowheads="1"/>
          </p:cNvSpPr>
          <p:nvPr/>
        </p:nvSpPr>
        <p:spPr bwMode="auto">
          <a:xfrm>
            <a:off x="4459288" y="0"/>
            <a:ext cx="3413125" cy="457200"/>
          </a:xfrm>
          <a:prstGeom prst="rect">
            <a:avLst/>
          </a:prstGeom>
          <a:noFill/>
          <a:ln w="12700">
            <a:noFill/>
            <a:miter lim="800000"/>
            <a:headEnd/>
            <a:tailEnd/>
          </a:ln>
        </p:spPr>
        <p:txBody>
          <a:bodyPr/>
          <a:lstStyle/>
          <a:p>
            <a:pPr eaLnBrk="0" hangingPunct="0"/>
            <a:endParaRPr lang="en-US" dirty="0"/>
          </a:p>
        </p:txBody>
      </p:sp>
      <p:sp>
        <p:nvSpPr>
          <p:cNvPr id="83970" name="Rectangle 3"/>
          <p:cNvSpPr>
            <a:spLocks noChangeArrowheads="1"/>
          </p:cNvSpPr>
          <p:nvPr/>
        </p:nvSpPr>
        <p:spPr bwMode="auto">
          <a:xfrm>
            <a:off x="4459288" y="8685213"/>
            <a:ext cx="3413125" cy="457200"/>
          </a:xfrm>
          <a:prstGeom prst="rect">
            <a:avLst/>
          </a:prstGeom>
          <a:noFill/>
          <a:ln w="12700">
            <a:noFill/>
            <a:miter lim="800000"/>
            <a:headEnd/>
            <a:tailEnd/>
          </a:ln>
        </p:spPr>
        <p:txBody>
          <a:bodyPr lIns="90488" tIns="44450" rIns="90488" bIns="44450" anchor="b"/>
          <a:lstStyle/>
          <a:p>
            <a:pPr algn="r" eaLnBrk="0" hangingPunct="0"/>
            <a:r>
              <a:rPr lang="en-US" sz="1200" dirty="0">
                <a:latin typeface="Arial" charset="0"/>
              </a:rPr>
              <a:t>30</a:t>
            </a:r>
          </a:p>
        </p:txBody>
      </p:sp>
      <p:sp>
        <p:nvSpPr>
          <p:cNvPr id="83971" name="Rectangle 4"/>
          <p:cNvSpPr>
            <a:spLocks noChangeArrowheads="1"/>
          </p:cNvSpPr>
          <p:nvPr/>
        </p:nvSpPr>
        <p:spPr bwMode="auto">
          <a:xfrm>
            <a:off x="0" y="8685213"/>
            <a:ext cx="3411538" cy="457200"/>
          </a:xfrm>
          <a:prstGeom prst="rect">
            <a:avLst/>
          </a:prstGeom>
          <a:noFill/>
          <a:ln w="12700">
            <a:noFill/>
            <a:miter lim="800000"/>
            <a:headEnd/>
            <a:tailEnd/>
          </a:ln>
        </p:spPr>
        <p:txBody>
          <a:bodyPr/>
          <a:lstStyle/>
          <a:p>
            <a:pPr eaLnBrk="0" hangingPunct="0"/>
            <a:endParaRPr lang="en-US" dirty="0"/>
          </a:p>
        </p:txBody>
      </p:sp>
      <p:sp>
        <p:nvSpPr>
          <p:cNvPr id="83972" name="Rectangle 5"/>
          <p:cNvSpPr>
            <a:spLocks noChangeArrowheads="1"/>
          </p:cNvSpPr>
          <p:nvPr/>
        </p:nvSpPr>
        <p:spPr bwMode="auto">
          <a:xfrm>
            <a:off x="0" y="0"/>
            <a:ext cx="3411538" cy="457200"/>
          </a:xfrm>
          <a:prstGeom prst="rect">
            <a:avLst/>
          </a:prstGeom>
          <a:noFill/>
          <a:ln w="12700">
            <a:noFill/>
            <a:miter lim="800000"/>
            <a:headEnd/>
            <a:tailEnd/>
          </a:ln>
        </p:spPr>
        <p:txBody>
          <a:bodyPr/>
          <a:lstStyle/>
          <a:p>
            <a:pPr eaLnBrk="0" hangingPunct="0"/>
            <a:endParaRPr lang="en-US" dirty="0"/>
          </a:p>
        </p:txBody>
      </p:sp>
      <p:sp>
        <p:nvSpPr>
          <p:cNvPr id="83973" name="Rectangle 6"/>
          <p:cNvSpPr>
            <a:spLocks noGrp="1" noRot="1" noChangeAspect="1" noChangeArrowheads="1" noTextEdit="1"/>
          </p:cNvSpPr>
          <p:nvPr>
            <p:ph type="sldImg"/>
          </p:nvPr>
        </p:nvSpPr>
        <p:spPr>
          <a:ln cap="flat"/>
        </p:spPr>
      </p:sp>
      <p:sp>
        <p:nvSpPr>
          <p:cNvPr id="83974" name="Rectangle 7"/>
          <p:cNvSpPr>
            <a:spLocks noGrp="1" noChangeArrowheads="1"/>
          </p:cNvSpPr>
          <p:nvPr>
            <p:ph type="body" idx="1"/>
          </p:nvPr>
        </p:nvSpPr>
        <p:spPr>
          <a:noFill/>
          <a:ln w="9525"/>
        </p:spPr>
        <p:txBody>
          <a:bodyPr/>
          <a:lstStyle/>
          <a:p>
            <a:pPr marL="171450" marR="0" indent="-171450" algn="l" defTabSz="914400" rtl="0" eaLnBrk="0" fontAlgn="base" latinLnBrk="0" hangingPunct="0">
              <a:lnSpc>
                <a:spcPct val="100000"/>
              </a:lnSpc>
              <a:spcBef>
                <a:spcPct val="30000"/>
              </a:spcBef>
              <a:spcAft>
                <a:spcPct val="0"/>
              </a:spcAft>
              <a:buClr>
                <a:schemeClr val="tx1"/>
              </a:buClr>
              <a:buSzTx/>
              <a:buFont typeface="Arial" pitchFamily="34" charset="0"/>
              <a:buChar char="•"/>
              <a:tabLst/>
              <a:defRPr/>
            </a:pPr>
            <a:r>
              <a:rPr lang="en-US" sz="1200" i="1" kern="1200" dirty="0" smtClean="0">
                <a:solidFill>
                  <a:schemeClr val="tx1"/>
                </a:solidFill>
                <a:latin typeface="+mn-lt"/>
                <a:ea typeface="+mn-ea"/>
                <a:cs typeface="+mn-cs"/>
              </a:rPr>
              <a:t>Inkjet printers </a:t>
            </a:r>
            <a:r>
              <a:rPr lang="en-US" sz="1200" kern="1200" dirty="0" smtClean="0">
                <a:solidFill>
                  <a:schemeClr val="tx1"/>
                </a:solidFill>
                <a:latin typeface="+mn-lt"/>
                <a:ea typeface="+mn-ea"/>
                <a:cs typeface="+mn-cs"/>
              </a:rPr>
              <a:t>are popular because they are affordable and produce high-quality color printouts quickly and quietly. Inkjet printers work by spraying tiny drops of ink onto paper and are great for printing black-and-white text as well as color images.</a:t>
            </a:r>
          </a:p>
          <a:p>
            <a:pPr marL="171450" marR="0" indent="-171450" algn="l" defTabSz="914400" rtl="0" eaLnBrk="0" fontAlgn="base" latinLnBrk="0" hangingPunct="0">
              <a:lnSpc>
                <a:spcPct val="100000"/>
              </a:lnSpc>
              <a:spcBef>
                <a:spcPct val="30000"/>
              </a:spcBef>
              <a:spcAft>
                <a:spcPct val="0"/>
              </a:spcAft>
              <a:buClr>
                <a:schemeClr val="tx1"/>
              </a:buClr>
              <a:buSzTx/>
              <a:buFont typeface="Arial" pitchFamily="34" charset="0"/>
              <a:buChar char="•"/>
              <a:tabLst/>
              <a:defRPr/>
            </a:pPr>
            <a:r>
              <a:rPr lang="en-US" sz="1200" i="1" kern="1200" dirty="0" smtClean="0">
                <a:solidFill>
                  <a:schemeClr val="tx1"/>
                </a:solidFill>
                <a:latin typeface="+mn-lt"/>
                <a:ea typeface="+mn-ea"/>
                <a:cs typeface="+mn-cs"/>
              </a:rPr>
              <a:t>Laser printers </a:t>
            </a:r>
            <a:r>
              <a:rPr lang="en-US" sz="1200" kern="1200" dirty="0" smtClean="0">
                <a:solidFill>
                  <a:schemeClr val="tx1"/>
                </a:solidFill>
                <a:latin typeface="+mn-lt"/>
                <a:ea typeface="+mn-ea"/>
                <a:cs typeface="+mn-cs"/>
              </a:rPr>
              <a:t>use laser beams and static electricity to deliver toner (similar to ink) onto the correct areas of the page. Heat is used to fuse the toner to the page, making the image permanent. They have a faster printing speed than inkjet printers and produce higher quality printouts.</a:t>
            </a:r>
            <a:r>
              <a:rPr lang="en-US" sz="1200" b="0" kern="1200" dirty="0" smtClean="0">
                <a:solidFill>
                  <a:schemeClr val="tx1"/>
                </a:solidFill>
                <a:effectLst/>
                <a:latin typeface="+mn-lt"/>
                <a:ea typeface="+mn-ea"/>
                <a:cs typeface="+mn-cs"/>
              </a:rPr>
              <a:t> </a:t>
            </a:r>
          </a:p>
        </p:txBody>
      </p:sp>
    </p:spTree>
    <p:extLst>
      <p:ext uri="{BB962C8B-B14F-4D97-AF65-F5344CB8AC3E}">
        <p14:creationId xmlns:p14="http://schemas.microsoft.com/office/powerpoint/2010/main" val="9732751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ChangeArrowheads="1"/>
          </p:cNvSpPr>
          <p:nvPr/>
        </p:nvSpPr>
        <p:spPr bwMode="auto">
          <a:xfrm>
            <a:off x="4459288" y="0"/>
            <a:ext cx="3413125" cy="457200"/>
          </a:xfrm>
          <a:prstGeom prst="rect">
            <a:avLst/>
          </a:prstGeom>
          <a:noFill/>
          <a:ln w="12700">
            <a:noFill/>
            <a:miter lim="800000"/>
            <a:headEnd/>
            <a:tailEnd/>
          </a:ln>
        </p:spPr>
        <p:txBody>
          <a:bodyPr/>
          <a:lstStyle/>
          <a:p>
            <a:pPr eaLnBrk="0" hangingPunct="0"/>
            <a:endParaRPr lang="en-US" dirty="0"/>
          </a:p>
        </p:txBody>
      </p:sp>
      <p:sp>
        <p:nvSpPr>
          <p:cNvPr id="34818" name="Rectangle 3"/>
          <p:cNvSpPr>
            <a:spLocks noChangeArrowheads="1"/>
          </p:cNvSpPr>
          <p:nvPr/>
        </p:nvSpPr>
        <p:spPr bwMode="auto">
          <a:xfrm>
            <a:off x="4459288" y="8685213"/>
            <a:ext cx="3413125" cy="457200"/>
          </a:xfrm>
          <a:prstGeom prst="rect">
            <a:avLst/>
          </a:prstGeom>
          <a:noFill/>
          <a:ln w="12700">
            <a:noFill/>
            <a:miter lim="800000"/>
            <a:headEnd/>
            <a:tailEnd/>
          </a:ln>
        </p:spPr>
        <p:txBody>
          <a:bodyPr lIns="90488" tIns="44450" rIns="90488" bIns="44450" anchor="b"/>
          <a:lstStyle/>
          <a:p>
            <a:pPr algn="r" eaLnBrk="0" hangingPunct="0"/>
            <a:r>
              <a:rPr lang="en-US" sz="1200" dirty="0">
                <a:latin typeface="Arial" charset="0"/>
              </a:rPr>
              <a:t>3</a:t>
            </a:r>
          </a:p>
        </p:txBody>
      </p:sp>
      <p:sp>
        <p:nvSpPr>
          <p:cNvPr id="34819" name="Rectangle 4"/>
          <p:cNvSpPr>
            <a:spLocks noChangeArrowheads="1"/>
          </p:cNvSpPr>
          <p:nvPr/>
        </p:nvSpPr>
        <p:spPr bwMode="auto">
          <a:xfrm>
            <a:off x="0" y="8685213"/>
            <a:ext cx="3411538" cy="457200"/>
          </a:xfrm>
          <a:prstGeom prst="rect">
            <a:avLst/>
          </a:prstGeom>
          <a:noFill/>
          <a:ln w="12700">
            <a:noFill/>
            <a:miter lim="800000"/>
            <a:headEnd/>
            <a:tailEnd/>
          </a:ln>
        </p:spPr>
        <p:txBody>
          <a:bodyPr/>
          <a:lstStyle/>
          <a:p>
            <a:pPr eaLnBrk="0" hangingPunct="0"/>
            <a:endParaRPr lang="en-US" dirty="0"/>
          </a:p>
        </p:txBody>
      </p:sp>
      <p:sp>
        <p:nvSpPr>
          <p:cNvPr id="34820" name="Rectangle 5"/>
          <p:cNvSpPr>
            <a:spLocks noChangeArrowheads="1"/>
          </p:cNvSpPr>
          <p:nvPr/>
        </p:nvSpPr>
        <p:spPr bwMode="auto">
          <a:xfrm>
            <a:off x="0" y="0"/>
            <a:ext cx="3411538" cy="457200"/>
          </a:xfrm>
          <a:prstGeom prst="rect">
            <a:avLst/>
          </a:prstGeom>
          <a:noFill/>
          <a:ln w="12700">
            <a:noFill/>
            <a:miter lim="800000"/>
            <a:headEnd/>
            <a:tailEnd/>
          </a:ln>
        </p:spPr>
        <p:txBody>
          <a:bodyPr/>
          <a:lstStyle/>
          <a:p>
            <a:pPr eaLnBrk="0" hangingPunct="0"/>
            <a:endParaRPr lang="en-US" dirty="0"/>
          </a:p>
        </p:txBody>
      </p:sp>
      <p:sp>
        <p:nvSpPr>
          <p:cNvPr id="34821" name="Rectangle 6"/>
          <p:cNvSpPr>
            <a:spLocks noGrp="1" noRot="1" noChangeAspect="1" noChangeArrowheads="1" noTextEdit="1"/>
          </p:cNvSpPr>
          <p:nvPr>
            <p:ph type="sldImg"/>
          </p:nvPr>
        </p:nvSpPr>
        <p:spPr>
          <a:ln cap="flat"/>
        </p:spPr>
      </p:sp>
      <p:sp>
        <p:nvSpPr>
          <p:cNvPr id="34822" name="Rectangle 7"/>
          <p:cNvSpPr>
            <a:spLocks noGrp="1" noChangeArrowheads="1"/>
          </p:cNvSpPr>
          <p:nvPr>
            <p:ph type="body" idx="1"/>
          </p:nvPr>
        </p:nvSpPr>
        <p:spPr>
          <a:noFill/>
          <a:ln w="9525"/>
        </p:spPr>
        <p:txBody>
          <a:bodyPr/>
          <a:lstStyle/>
          <a:p>
            <a:pPr marL="171450" indent="-171450">
              <a:buFont typeface="Arial" pitchFamily="34" charset="0"/>
              <a:buChar char="•"/>
            </a:pPr>
            <a:r>
              <a:rPr lang="en-US" dirty="0" smtClean="0"/>
              <a:t>Chapter topics include:</a:t>
            </a:r>
          </a:p>
          <a:p>
            <a:pPr marL="628650" lvl="1" indent="-171450">
              <a:buFont typeface="Arial" pitchFamily="34" charset="0"/>
              <a:buChar char="•"/>
              <a:defRPr/>
            </a:pPr>
            <a:r>
              <a:rPr lang="en-US" dirty="0" smtClean="0">
                <a:effectLst/>
              </a:rPr>
              <a:t>Understanding your computer</a:t>
            </a:r>
          </a:p>
          <a:p>
            <a:pPr marL="628650" lvl="1" indent="-171450">
              <a:buFont typeface="Arial" pitchFamily="34" charset="0"/>
              <a:buChar char="•"/>
              <a:defRPr/>
            </a:pPr>
            <a:r>
              <a:rPr lang="en-US" dirty="0" smtClean="0">
                <a:effectLst/>
              </a:rPr>
              <a:t>Input devices and output devices</a:t>
            </a:r>
          </a:p>
          <a:p>
            <a:pPr marL="628650" lvl="1" indent="-171450">
              <a:buFont typeface="Arial" pitchFamily="34" charset="0"/>
              <a:buChar char="•"/>
              <a:defRPr/>
            </a:pPr>
            <a:r>
              <a:rPr lang="en-US" dirty="0" smtClean="0">
                <a:effectLst/>
              </a:rPr>
              <a:t>Processing, memory, and storage</a:t>
            </a:r>
          </a:p>
          <a:p>
            <a:pPr marL="628650" lvl="1" indent="-171450">
              <a:buFont typeface="Arial" pitchFamily="34" charset="0"/>
              <a:buChar char="•"/>
              <a:defRPr/>
            </a:pPr>
            <a:r>
              <a:rPr lang="en-US" dirty="0" smtClean="0"/>
              <a:t>Ports</a:t>
            </a:r>
            <a:r>
              <a:rPr lang="en-US" baseline="0" dirty="0" smtClean="0"/>
              <a:t> and p</a:t>
            </a:r>
            <a:r>
              <a:rPr lang="en-US" dirty="0" smtClean="0"/>
              <a:t>ower controls</a:t>
            </a:r>
          </a:p>
          <a:p>
            <a:pPr marL="628650" lvl="1" indent="-171450">
              <a:buFont typeface="Arial" pitchFamily="34" charset="0"/>
              <a:buChar char="•"/>
              <a:defRPr/>
            </a:pPr>
            <a:r>
              <a:rPr lang="en-US" dirty="0" smtClean="0">
                <a:effectLst/>
              </a:rPr>
              <a:t>Setting it all up</a:t>
            </a:r>
            <a:endParaRPr lang="en-US" dirty="0">
              <a:effectLst/>
            </a:endParaRPr>
          </a:p>
        </p:txBody>
      </p:sp>
    </p:spTree>
    <p:extLst>
      <p:ext uri="{BB962C8B-B14F-4D97-AF65-F5344CB8AC3E}">
        <p14:creationId xmlns:p14="http://schemas.microsoft.com/office/powerpoint/2010/main" val="17930586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dirty="0" smtClean="0"/>
              <a:t>Wireless</a:t>
            </a:r>
            <a:r>
              <a:rPr lang="en-US" baseline="0" dirty="0" smtClean="0"/>
              <a:t> printers let several people print to the same printer from different devices and any location in the home.</a:t>
            </a:r>
          </a:p>
          <a:p>
            <a:pPr marL="171450" indent="-171450">
              <a:buFont typeface="Arial" pitchFamily="34" charset="0"/>
              <a:buChar char="•"/>
            </a:pPr>
            <a:r>
              <a:rPr lang="en-US" baseline="0" dirty="0" smtClean="0"/>
              <a:t>There are two types of wireless printers: </a:t>
            </a:r>
            <a:r>
              <a:rPr lang="en-US" baseline="0" dirty="0" err="1" smtClean="0"/>
              <a:t>WiFi</a:t>
            </a:r>
            <a:r>
              <a:rPr lang="en-US" baseline="0" dirty="0" smtClean="0"/>
              <a:t> and Bluetooth. Both </a:t>
            </a:r>
            <a:r>
              <a:rPr lang="en-US" baseline="0" dirty="0" err="1" smtClean="0"/>
              <a:t>WiFi</a:t>
            </a:r>
            <a:r>
              <a:rPr lang="en-US" baseline="0" dirty="0" smtClean="0"/>
              <a:t> and Bluetooth printers have a range of up to approximately 300 feet. </a:t>
            </a:r>
            <a:r>
              <a:rPr lang="en-US" baseline="0" dirty="0" err="1" smtClean="0"/>
              <a:t>WiFi</a:t>
            </a:r>
            <a:r>
              <a:rPr lang="en-US" baseline="0" dirty="0" smtClean="0"/>
              <a:t> sends data more quickly than Bluetooth.</a:t>
            </a:r>
          </a:p>
          <a:p>
            <a:pPr marL="171450" indent="-171450">
              <a:buFont typeface="Arial" pitchFamily="34" charset="0"/>
              <a:buChar char="•"/>
            </a:pPr>
            <a:r>
              <a:rPr lang="en-US" baseline="0" dirty="0" smtClean="0"/>
              <a:t>Wireless printers are also great for printing from portable devices. If you’re using a device running Apple’s </a:t>
            </a:r>
            <a:r>
              <a:rPr lang="en-US" baseline="0" dirty="0" err="1" smtClean="0"/>
              <a:t>iOS</a:t>
            </a:r>
            <a:r>
              <a:rPr lang="en-US" baseline="0" dirty="0" smtClean="0"/>
              <a:t> (such as an iPhone), </a:t>
            </a:r>
            <a:r>
              <a:rPr lang="en-US" baseline="0" dirty="0" err="1" smtClean="0"/>
              <a:t>AirPrint</a:t>
            </a:r>
            <a:r>
              <a:rPr lang="en-US" baseline="0" dirty="0" smtClean="0"/>
              <a:t> makes printing easy. </a:t>
            </a:r>
            <a:r>
              <a:rPr lang="en-US" baseline="0" dirty="0" err="1" smtClean="0"/>
              <a:t>AirPrint</a:t>
            </a:r>
            <a:r>
              <a:rPr lang="en-US" baseline="0" dirty="0" smtClean="0"/>
              <a:t> is a feature of </a:t>
            </a:r>
            <a:r>
              <a:rPr lang="en-US" baseline="0" dirty="0" err="1" smtClean="0"/>
              <a:t>iOS</a:t>
            </a:r>
            <a:r>
              <a:rPr lang="en-US" baseline="0" dirty="0" smtClean="0"/>
              <a:t> that facilitates printing to </a:t>
            </a:r>
            <a:r>
              <a:rPr lang="en-US" baseline="0" dirty="0" err="1" smtClean="0"/>
              <a:t>AirPrint</a:t>
            </a:r>
            <a:r>
              <a:rPr lang="en-US" baseline="0" dirty="0" smtClean="0"/>
              <a:t>-compatible wireless printers.</a:t>
            </a:r>
            <a:endParaRPr lang="en-US" dirty="0"/>
          </a:p>
        </p:txBody>
      </p:sp>
      <p:sp>
        <p:nvSpPr>
          <p:cNvPr id="4" name="Slide Number Placeholder 3"/>
          <p:cNvSpPr>
            <a:spLocks noGrp="1"/>
          </p:cNvSpPr>
          <p:nvPr>
            <p:ph type="sldNum" sz="quarter" idx="10"/>
          </p:nvPr>
        </p:nvSpPr>
        <p:spPr/>
        <p:txBody>
          <a:bodyPr/>
          <a:lstStyle/>
          <a:p>
            <a:fld id="{277E2621-405C-4F83-9120-2E9601611C17}" type="slidenum">
              <a:rPr lang="en-US" smtClean="0"/>
              <a:pPr/>
              <a:t>29</a:t>
            </a:fld>
            <a:endParaRPr lang="en-US"/>
          </a:p>
        </p:txBody>
      </p:sp>
    </p:spTree>
    <p:extLst>
      <p:ext uri="{BB962C8B-B14F-4D97-AF65-F5344CB8AC3E}">
        <p14:creationId xmlns:p14="http://schemas.microsoft.com/office/powerpoint/2010/main" val="27741238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sz="1200" b="0" i="1" u="none" strike="noStrike" kern="1200" dirty="0" smtClean="0">
                <a:solidFill>
                  <a:schemeClr val="tx1"/>
                </a:solidFill>
                <a:effectLst/>
                <a:latin typeface="+mn-lt"/>
                <a:ea typeface="+mn-ea"/>
                <a:cs typeface="+mn-cs"/>
              </a:rPr>
              <a:t>All-in-one printers</a:t>
            </a:r>
            <a:r>
              <a:rPr lang="en-US" sz="1200" b="0" i="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combine the functions of a printer, scanner, copier, and fax into one machine.</a:t>
            </a:r>
          </a:p>
          <a:p>
            <a:pPr marL="171450" indent="-171450">
              <a:buFont typeface="Arial" pitchFamily="34" charset="0"/>
              <a:buChar char="•"/>
            </a:pPr>
            <a:r>
              <a:rPr lang="en-US" sz="1200" b="0" i="1" u="none" strike="noStrike" kern="1200" dirty="0" smtClean="0">
                <a:solidFill>
                  <a:schemeClr val="tx1"/>
                </a:solidFill>
                <a:effectLst/>
                <a:latin typeface="+mn-lt"/>
                <a:ea typeface="+mn-ea"/>
                <a:cs typeface="+mn-cs"/>
              </a:rPr>
              <a:t>Plotters</a:t>
            </a:r>
            <a:r>
              <a:rPr lang="en-US" sz="1200" kern="1200" dirty="0" smtClean="0">
                <a:solidFill>
                  <a:schemeClr val="tx1"/>
                </a:solidFill>
                <a:effectLst/>
                <a:latin typeface="+mn-lt"/>
                <a:ea typeface="+mn-ea"/>
                <a:cs typeface="+mn-cs"/>
              </a:rPr>
              <a:t> print oversize pictures that require the drawing of precise and continuous lines. Plotters use a computer-controlled pen that provides a great level of precision.</a:t>
            </a:r>
          </a:p>
          <a:p>
            <a:pPr marL="171450" indent="-171450">
              <a:buFont typeface="Arial" pitchFamily="34" charset="0"/>
              <a:buChar char="•"/>
            </a:pPr>
            <a:r>
              <a:rPr lang="en-US" sz="1200" b="0" i="1" u="none" strike="noStrike" kern="1200" dirty="0" smtClean="0">
                <a:solidFill>
                  <a:schemeClr val="tx1"/>
                </a:solidFill>
                <a:effectLst/>
                <a:latin typeface="+mn-lt"/>
                <a:ea typeface="+mn-ea"/>
                <a:cs typeface="+mn-cs"/>
              </a:rPr>
              <a:t>Thermal printers</a:t>
            </a:r>
            <a:r>
              <a:rPr lang="en-US" sz="1200" b="0" i="0" u="none" strike="noStrike"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work by either by melting wax-based ink onto ordinary paper (a process called </a:t>
            </a:r>
            <a:r>
              <a:rPr lang="en-US" sz="1200" i="0" kern="1200" dirty="0" smtClean="0">
                <a:solidFill>
                  <a:schemeClr val="tx1"/>
                </a:solidFill>
                <a:effectLst/>
                <a:latin typeface="+mn-lt"/>
                <a:ea typeface="+mn-ea"/>
                <a:cs typeface="+mn-cs"/>
              </a:rPr>
              <a:t>thermal wax transfer printing</a:t>
            </a:r>
            <a:r>
              <a:rPr lang="en-US" sz="1200" kern="1200" dirty="0" smtClean="0">
                <a:solidFill>
                  <a:schemeClr val="tx1"/>
                </a:solidFill>
                <a:effectLst/>
                <a:latin typeface="+mn-lt"/>
                <a:ea typeface="+mn-ea"/>
                <a:cs typeface="+mn-cs"/>
              </a:rPr>
              <a:t>) or burning dots onto specially coated paper (a process called </a:t>
            </a:r>
            <a:r>
              <a:rPr lang="en-US" sz="1200" i="0" kern="1200" dirty="0" smtClean="0">
                <a:solidFill>
                  <a:schemeClr val="tx1"/>
                </a:solidFill>
                <a:effectLst/>
                <a:latin typeface="+mn-lt"/>
                <a:ea typeface="+mn-ea"/>
                <a:cs typeface="+mn-cs"/>
              </a:rPr>
              <a:t>direct thermal printing</a:t>
            </a:r>
            <a:r>
              <a:rPr lang="en-US" sz="1200" kern="1200" dirty="0" smtClean="0">
                <a:solidFill>
                  <a:schemeClr val="tx1"/>
                </a:solidFill>
                <a:effectLst/>
                <a:latin typeface="+mn-lt"/>
                <a:ea typeface="+mn-ea"/>
                <a:cs typeface="+mn-cs"/>
              </a:rPr>
              <a:t>).  </a:t>
            </a:r>
          </a:p>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277E2621-405C-4F83-9120-2E9601611C17}" type="slidenum">
              <a:rPr lang="en-US" smtClean="0"/>
              <a:pPr/>
              <a:t>30</a:t>
            </a:fld>
            <a:endParaRPr lang="en-US"/>
          </a:p>
        </p:txBody>
      </p:sp>
    </p:spTree>
    <p:extLst>
      <p:ext uri="{BB962C8B-B14F-4D97-AF65-F5344CB8AC3E}">
        <p14:creationId xmlns:p14="http://schemas.microsoft.com/office/powerpoint/2010/main" val="27741238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2"/>
          <p:cNvSpPr>
            <a:spLocks noChangeArrowheads="1"/>
          </p:cNvSpPr>
          <p:nvPr/>
        </p:nvSpPr>
        <p:spPr bwMode="auto">
          <a:xfrm>
            <a:off x="4459288" y="0"/>
            <a:ext cx="3413125" cy="457200"/>
          </a:xfrm>
          <a:prstGeom prst="rect">
            <a:avLst/>
          </a:prstGeom>
          <a:noFill/>
          <a:ln w="12700">
            <a:noFill/>
            <a:miter lim="800000"/>
            <a:headEnd/>
            <a:tailEnd/>
          </a:ln>
        </p:spPr>
        <p:txBody>
          <a:bodyPr/>
          <a:lstStyle/>
          <a:p>
            <a:pPr eaLnBrk="0" hangingPunct="0"/>
            <a:endParaRPr lang="en-US" dirty="0"/>
          </a:p>
        </p:txBody>
      </p:sp>
      <p:sp>
        <p:nvSpPr>
          <p:cNvPr id="86018" name="Rectangle 3"/>
          <p:cNvSpPr>
            <a:spLocks noChangeArrowheads="1"/>
          </p:cNvSpPr>
          <p:nvPr/>
        </p:nvSpPr>
        <p:spPr bwMode="auto">
          <a:xfrm>
            <a:off x="4459288" y="8685213"/>
            <a:ext cx="3413125" cy="457200"/>
          </a:xfrm>
          <a:prstGeom prst="rect">
            <a:avLst/>
          </a:prstGeom>
          <a:noFill/>
          <a:ln w="12700">
            <a:noFill/>
            <a:miter lim="800000"/>
            <a:headEnd/>
            <a:tailEnd/>
          </a:ln>
        </p:spPr>
        <p:txBody>
          <a:bodyPr lIns="90488" tIns="44450" rIns="90488" bIns="44450" anchor="b"/>
          <a:lstStyle/>
          <a:p>
            <a:pPr algn="r" eaLnBrk="0" hangingPunct="0"/>
            <a:r>
              <a:rPr lang="en-US" sz="1200" dirty="0">
                <a:latin typeface="Arial" charset="0"/>
              </a:rPr>
              <a:t>31</a:t>
            </a:r>
          </a:p>
        </p:txBody>
      </p:sp>
      <p:sp>
        <p:nvSpPr>
          <p:cNvPr id="86019" name="Rectangle 4"/>
          <p:cNvSpPr>
            <a:spLocks noChangeArrowheads="1"/>
          </p:cNvSpPr>
          <p:nvPr/>
        </p:nvSpPr>
        <p:spPr bwMode="auto">
          <a:xfrm>
            <a:off x="0" y="8685213"/>
            <a:ext cx="3411538" cy="457200"/>
          </a:xfrm>
          <a:prstGeom prst="rect">
            <a:avLst/>
          </a:prstGeom>
          <a:noFill/>
          <a:ln w="12700">
            <a:noFill/>
            <a:miter lim="800000"/>
            <a:headEnd/>
            <a:tailEnd/>
          </a:ln>
        </p:spPr>
        <p:txBody>
          <a:bodyPr/>
          <a:lstStyle/>
          <a:p>
            <a:pPr eaLnBrk="0" hangingPunct="0"/>
            <a:endParaRPr lang="en-US" dirty="0"/>
          </a:p>
        </p:txBody>
      </p:sp>
      <p:sp>
        <p:nvSpPr>
          <p:cNvPr id="86020" name="Rectangle 5"/>
          <p:cNvSpPr>
            <a:spLocks noChangeArrowheads="1"/>
          </p:cNvSpPr>
          <p:nvPr/>
        </p:nvSpPr>
        <p:spPr bwMode="auto">
          <a:xfrm>
            <a:off x="0" y="0"/>
            <a:ext cx="3411538" cy="457200"/>
          </a:xfrm>
          <a:prstGeom prst="rect">
            <a:avLst/>
          </a:prstGeom>
          <a:noFill/>
          <a:ln w="12700">
            <a:noFill/>
            <a:miter lim="800000"/>
            <a:headEnd/>
            <a:tailEnd/>
          </a:ln>
        </p:spPr>
        <p:txBody>
          <a:bodyPr/>
          <a:lstStyle/>
          <a:p>
            <a:pPr eaLnBrk="0" hangingPunct="0"/>
            <a:endParaRPr lang="en-US" dirty="0"/>
          </a:p>
        </p:txBody>
      </p:sp>
      <p:sp>
        <p:nvSpPr>
          <p:cNvPr id="86021" name="Rectangle 6"/>
          <p:cNvSpPr>
            <a:spLocks noGrp="1" noRot="1" noChangeAspect="1" noChangeArrowheads="1" noTextEdit="1"/>
          </p:cNvSpPr>
          <p:nvPr>
            <p:ph type="sldImg"/>
          </p:nvPr>
        </p:nvSpPr>
        <p:spPr>
          <a:ln cap="flat"/>
        </p:spPr>
      </p:sp>
      <p:sp>
        <p:nvSpPr>
          <p:cNvPr id="86022" name="Rectangle 7"/>
          <p:cNvSpPr>
            <a:spLocks noGrp="1" noChangeArrowheads="1"/>
          </p:cNvSpPr>
          <p:nvPr>
            <p:ph type="body" idx="1"/>
          </p:nvPr>
        </p:nvSpPr>
        <p:spPr>
          <a:noFill/>
          <a:ln w="9525"/>
        </p:spPr>
        <p:txBody>
          <a:bodyPr/>
          <a:lstStyle/>
          <a:p>
            <a:pPr marL="171450" indent="-171450">
              <a:buClr>
                <a:schemeClr val="tx1"/>
              </a:buClr>
              <a:buFont typeface="Arial" pitchFamily="34" charset="0"/>
              <a:buChar char="•"/>
            </a:pPr>
            <a:r>
              <a:rPr lang="en-US" sz="1200" kern="1200" dirty="0" smtClean="0">
                <a:solidFill>
                  <a:schemeClr val="tx1"/>
                </a:solidFill>
                <a:effectLst/>
                <a:latin typeface="+mn-lt"/>
                <a:ea typeface="+mn-ea"/>
                <a:cs typeface="+mn-cs"/>
              </a:rPr>
              <a:t>First, you need to decide your primary printing need—color</a:t>
            </a:r>
            <a:r>
              <a:rPr lang="en-US" sz="1200" kern="1200" baseline="0" dirty="0" smtClean="0">
                <a:solidFill>
                  <a:schemeClr val="tx1"/>
                </a:solidFill>
                <a:effectLst/>
                <a:latin typeface="+mn-lt"/>
                <a:ea typeface="+mn-ea"/>
                <a:cs typeface="+mn-cs"/>
              </a:rPr>
              <a:t> photos and graphics or black-and-white, text-based documents</a:t>
            </a:r>
            <a:r>
              <a:rPr lang="en-US" sz="1200" kern="1200" dirty="0" smtClean="0">
                <a:solidFill>
                  <a:schemeClr val="tx1"/>
                </a:solidFill>
                <a:effectLst/>
                <a:latin typeface="+mn-lt"/>
                <a:ea typeface="+mn-ea"/>
                <a:cs typeface="+mn-cs"/>
              </a:rPr>
              <a:t>. </a:t>
            </a:r>
          </a:p>
          <a:p>
            <a:pPr marL="171450" indent="-171450">
              <a:buClr>
                <a:schemeClr val="tx1"/>
              </a:buClr>
              <a:buFont typeface="Arial" pitchFamily="34" charset="0"/>
              <a:buChar char="•"/>
            </a:pPr>
            <a:r>
              <a:rPr lang="en-US" i="1" dirty="0" smtClean="0">
                <a:latin typeface="+mn-lt"/>
              </a:rPr>
              <a:t>Speed:</a:t>
            </a:r>
            <a:r>
              <a:rPr lang="en-US" dirty="0" smtClean="0">
                <a:latin typeface="+mn-lt"/>
              </a:rPr>
              <a:t> Print speed is measured in pages</a:t>
            </a:r>
            <a:r>
              <a:rPr lang="en-US" baseline="0" dirty="0" smtClean="0">
                <a:latin typeface="+mn-lt"/>
              </a:rPr>
              <a:t> per minute (PPM). </a:t>
            </a:r>
            <a:r>
              <a:rPr lang="en-US" sz="1200" kern="1200" dirty="0" smtClean="0">
                <a:solidFill>
                  <a:schemeClr val="tx1"/>
                </a:solidFill>
                <a:latin typeface="+mn-lt"/>
                <a:ea typeface="+mn-ea"/>
                <a:cs typeface="+mn-cs"/>
              </a:rPr>
              <a:t> </a:t>
            </a:r>
            <a:endParaRPr lang="en-US" dirty="0" smtClean="0">
              <a:latin typeface="+mn-lt"/>
            </a:endParaRPr>
          </a:p>
          <a:p>
            <a:pPr marL="171450" indent="-171450">
              <a:buClr>
                <a:schemeClr val="tx1"/>
              </a:buClr>
              <a:buFont typeface="Arial" pitchFamily="34" charset="0"/>
              <a:buChar char="•"/>
            </a:pPr>
            <a:r>
              <a:rPr lang="en-US" i="1" dirty="0" smtClean="0">
                <a:latin typeface="+mn-lt"/>
              </a:rPr>
              <a:t>Resolution:</a:t>
            </a:r>
            <a:r>
              <a:rPr lang="en-US" dirty="0" smtClean="0">
                <a:latin typeface="+mn-lt"/>
              </a:rPr>
              <a:t> Resolution refers to a printer’s image clarity. Resolution is measured in </a:t>
            </a:r>
            <a:r>
              <a:rPr lang="en-US" i="1" dirty="0" smtClean="0">
                <a:latin typeface="+mn-lt"/>
              </a:rPr>
              <a:t>dots per inch </a:t>
            </a:r>
            <a:r>
              <a:rPr lang="en-US" i="0" dirty="0" smtClean="0">
                <a:latin typeface="+mn-lt"/>
              </a:rPr>
              <a:t>(dpi).</a:t>
            </a:r>
            <a:r>
              <a:rPr lang="en-US" baseline="0" dirty="0" smtClean="0">
                <a:latin typeface="+mn-lt"/>
              </a:rPr>
              <a:t> </a:t>
            </a:r>
            <a:r>
              <a:rPr lang="en-US" sz="1200" kern="1200" dirty="0" smtClean="0">
                <a:solidFill>
                  <a:schemeClr val="tx1"/>
                </a:solidFill>
                <a:latin typeface="+mn-lt"/>
                <a:ea typeface="+mn-ea"/>
                <a:cs typeface="+mn-cs"/>
              </a:rPr>
              <a:t> </a:t>
            </a:r>
            <a:endParaRPr lang="en-US" dirty="0" smtClean="0">
              <a:latin typeface="+mn-lt"/>
            </a:endParaRPr>
          </a:p>
          <a:p>
            <a:pPr marL="171450" indent="-171450">
              <a:buClr>
                <a:schemeClr val="tx1"/>
              </a:buClr>
              <a:buFont typeface="Arial" pitchFamily="34" charset="0"/>
              <a:buChar char="•"/>
            </a:pPr>
            <a:r>
              <a:rPr lang="en-US" i="1" dirty="0" smtClean="0">
                <a:latin typeface="+mn-lt"/>
              </a:rPr>
              <a:t>Color output:</a:t>
            </a:r>
            <a:r>
              <a:rPr lang="en-US" dirty="0" smtClean="0">
                <a:latin typeface="+mn-lt"/>
              </a:rPr>
              <a:t> Printers</a:t>
            </a:r>
            <a:r>
              <a:rPr lang="en-US" baseline="0" dirty="0" smtClean="0">
                <a:latin typeface="+mn-lt"/>
              </a:rPr>
              <a:t> with separate cartridges for each color produce the best quality output</a:t>
            </a:r>
            <a:r>
              <a:rPr lang="en-US" dirty="0" smtClean="0">
                <a:latin typeface="+mn-lt"/>
              </a:rPr>
              <a:t>. </a:t>
            </a:r>
          </a:p>
          <a:p>
            <a:pPr marL="171450" indent="-171450">
              <a:buClr>
                <a:schemeClr val="tx1"/>
              </a:buClr>
              <a:buFont typeface="Arial" pitchFamily="34" charset="0"/>
              <a:buChar char="•"/>
            </a:pPr>
            <a:r>
              <a:rPr lang="en-US" i="1" dirty="0" smtClean="0">
                <a:latin typeface="+mn-lt"/>
              </a:rPr>
              <a:t>Cost of consumables:</a:t>
            </a:r>
            <a:r>
              <a:rPr lang="en-US" dirty="0" smtClean="0">
                <a:latin typeface="+mn-lt"/>
              </a:rPr>
              <a:t> Consumables</a:t>
            </a:r>
            <a:r>
              <a:rPr lang="en-US" baseline="0" dirty="0" smtClean="0">
                <a:latin typeface="+mn-lt"/>
              </a:rPr>
              <a:t> are printer cartridges and paper. </a:t>
            </a:r>
            <a:r>
              <a:rPr lang="en-US" dirty="0" smtClean="0">
                <a:latin typeface="+mn-lt"/>
              </a:rPr>
              <a:t> </a:t>
            </a:r>
          </a:p>
        </p:txBody>
      </p:sp>
    </p:spTree>
    <p:extLst>
      <p:ext uri="{BB962C8B-B14F-4D97-AF65-F5344CB8AC3E}">
        <p14:creationId xmlns:p14="http://schemas.microsoft.com/office/powerpoint/2010/main" val="40877207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sz="1200" b="0" kern="1200" dirty="0" smtClean="0">
                <a:solidFill>
                  <a:schemeClr val="tx1"/>
                </a:solidFill>
                <a:effectLst/>
                <a:latin typeface="+mn-lt"/>
                <a:ea typeface="+mn-ea"/>
                <a:cs typeface="+mn-cs"/>
              </a:rPr>
              <a:t>Most computers include </a:t>
            </a:r>
            <a:r>
              <a:rPr lang="en-US" sz="1200" b="0" i="1" kern="1200" dirty="0" smtClean="0">
                <a:solidFill>
                  <a:schemeClr val="tx1"/>
                </a:solidFill>
                <a:effectLst/>
                <a:latin typeface="+mn-lt"/>
                <a:ea typeface="+mn-ea"/>
                <a:cs typeface="+mn-cs"/>
              </a:rPr>
              <a:t>speakers</a:t>
            </a:r>
            <a:r>
              <a:rPr lang="en-US" sz="1200" b="0" kern="1200" dirty="0" smtClean="0">
                <a:solidFill>
                  <a:schemeClr val="tx1"/>
                </a:solidFill>
                <a:effectLst/>
                <a:latin typeface="+mn-lt"/>
                <a:ea typeface="+mn-ea"/>
                <a:cs typeface="+mn-cs"/>
              </a:rPr>
              <a:t>,</a:t>
            </a:r>
            <a:r>
              <a:rPr lang="en-US" sz="1200" b="0" kern="1200" baseline="0" dirty="0" smtClean="0">
                <a:solidFill>
                  <a:schemeClr val="tx1"/>
                </a:solidFill>
                <a:effectLst/>
                <a:latin typeface="+mn-lt"/>
                <a:ea typeface="+mn-ea"/>
                <a:cs typeface="+mn-cs"/>
              </a:rPr>
              <a:t> which are the o</a:t>
            </a:r>
            <a:r>
              <a:rPr lang="en-US" sz="1200" b="0" kern="1200" dirty="0" smtClean="0">
                <a:solidFill>
                  <a:schemeClr val="tx1"/>
                </a:solidFill>
                <a:effectLst/>
                <a:latin typeface="+mn-lt"/>
                <a:ea typeface="+mn-ea"/>
                <a:cs typeface="+mn-cs"/>
              </a:rPr>
              <a:t>utput devices for sound. </a:t>
            </a:r>
          </a:p>
          <a:p>
            <a:pPr marL="171450" indent="-171450">
              <a:buFont typeface="Arial" pitchFamily="34" charset="0"/>
              <a:buChar char="•"/>
            </a:pPr>
            <a:r>
              <a:rPr lang="en-US" sz="1200" b="0" kern="1200" dirty="0" smtClean="0">
                <a:solidFill>
                  <a:schemeClr val="tx1"/>
                </a:solidFill>
                <a:effectLst/>
                <a:latin typeface="+mn-lt"/>
                <a:ea typeface="+mn-ea"/>
                <a:cs typeface="+mn-cs"/>
              </a:rPr>
              <a:t>A </a:t>
            </a:r>
            <a:r>
              <a:rPr lang="en-US" sz="1200" b="0" i="1" u="none" strike="noStrike" kern="1200" dirty="0" smtClean="0">
                <a:solidFill>
                  <a:schemeClr val="tx1"/>
                </a:solidFill>
                <a:effectLst/>
                <a:latin typeface="+mn-lt"/>
                <a:ea typeface="+mn-ea"/>
                <a:cs typeface="+mn-cs"/>
              </a:rPr>
              <a:t>surround-sound speaker</a:t>
            </a:r>
            <a:r>
              <a:rPr lang="en-US" sz="1200" b="0" i="1" kern="1200" dirty="0" smtClean="0">
                <a:solidFill>
                  <a:schemeClr val="tx1"/>
                </a:solidFill>
                <a:effectLst/>
                <a:latin typeface="+mn-lt"/>
                <a:ea typeface="+mn-ea"/>
                <a:cs typeface="+mn-cs"/>
              </a:rPr>
              <a:t> </a:t>
            </a:r>
            <a:r>
              <a:rPr lang="en-US" sz="1200" b="0" kern="1200" dirty="0" smtClean="0">
                <a:solidFill>
                  <a:schemeClr val="tx1"/>
                </a:solidFill>
                <a:effectLst/>
                <a:latin typeface="+mn-lt"/>
                <a:ea typeface="+mn-ea"/>
                <a:cs typeface="+mn-cs"/>
              </a:rPr>
              <a:t>is a system of speakers and audio processing that envelops the listener in a 360-degree field of sound. </a:t>
            </a:r>
          </a:p>
          <a:p>
            <a:pPr marL="171450" indent="-171450">
              <a:buFont typeface="Arial" pitchFamily="34" charset="0"/>
              <a:buChar char="•"/>
            </a:pPr>
            <a:r>
              <a:rPr lang="en-US" sz="1200" b="0" kern="1200" dirty="0" smtClean="0">
                <a:solidFill>
                  <a:schemeClr val="tx1"/>
                </a:solidFill>
                <a:effectLst/>
                <a:latin typeface="+mn-lt"/>
                <a:ea typeface="+mn-ea"/>
                <a:cs typeface="+mn-cs"/>
              </a:rPr>
              <a:t>Wireless speaker systems are available to help avoid cluttering up your rooms with speaker wires. </a:t>
            </a:r>
            <a:endParaRPr lang="en-US" sz="1200" b="1" kern="1200" dirty="0" smtClean="0">
              <a:solidFill>
                <a:schemeClr val="tx1"/>
              </a:solidFill>
              <a:effectLst/>
              <a:latin typeface="+mn-lt"/>
              <a:ea typeface="+mn-ea"/>
              <a:cs typeface="+mn-cs"/>
            </a:endParaRPr>
          </a:p>
          <a:p>
            <a:pPr marL="171450" indent="-171450">
              <a:buFont typeface="Arial" pitchFamily="34" charset="0"/>
              <a:buChar char="•"/>
            </a:pPr>
            <a:r>
              <a:rPr lang="en-US" sz="1200" kern="1200" dirty="0" smtClean="0">
                <a:solidFill>
                  <a:schemeClr val="tx1"/>
                </a:solidFill>
                <a:effectLst/>
                <a:latin typeface="+mn-lt"/>
                <a:ea typeface="+mn-ea"/>
                <a:cs typeface="+mn-cs"/>
              </a:rPr>
              <a:t>Headphones</a:t>
            </a:r>
            <a:r>
              <a:rPr lang="en-US" sz="1200" kern="1200" baseline="0" dirty="0" smtClean="0">
                <a:solidFill>
                  <a:schemeClr val="tx1"/>
                </a:solidFill>
                <a:effectLst/>
                <a:latin typeface="+mn-lt"/>
                <a:ea typeface="+mn-ea"/>
                <a:cs typeface="+mn-cs"/>
              </a:rPr>
              <a:t> or </a:t>
            </a:r>
            <a:r>
              <a:rPr lang="en-US" sz="1200" kern="1200" baseline="0" dirty="0" err="1" smtClean="0">
                <a:solidFill>
                  <a:schemeClr val="tx1"/>
                </a:solidFill>
                <a:effectLst/>
                <a:latin typeface="+mn-lt"/>
                <a:ea typeface="+mn-ea"/>
                <a:cs typeface="+mn-cs"/>
              </a:rPr>
              <a:t>earbuds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plug into the speaker jack on the computer to which speakers connect.</a:t>
            </a:r>
          </a:p>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277E2621-405C-4F83-9120-2E9601611C17}" type="slidenum">
              <a:rPr lang="en-US" smtClean="0"/>
              <a:pPr/>
              <a:t>32</a:t>
            </a:fld>
            <a:endParaRPr lang="en-US"/>
          </a:p>
        </p:txBody>
      </p:sp>
    </p:spTree>
    <p:extLst>
      <p:ext uri="{BB962C8B-B14F-4D97-AF65-F5344CB8AC3E}">
        <p14:creationId xmlns:p14="http://schemas.microsoft.com/office/powerpoint/2010/main" val="30916891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2"/>
          <p:cNvSpPr>
            <a:spLocks noChangeArrowheads="1"/>
          </p:cNvSpPr>
          <p:nvPr/>
        </p:nvSpPr>
        <p:spPr bwMode="auto">
          <a:xfrm>
            <a:off x="4459288" y="0"/>
            <a:ext cx="3413125" cy="457200"/>
          </a:xfrm>
          <a:prstGeom prst="rect">
            <a:avLst/>
          </a:prstGeom>
          <a:noFill/>
          <a:ln w="12700">
            <a:noFill/>
            <a:miter lim="800000"/>
            <a:headEnd/>
            <a:tailEnd/>
          </a:ln>
        </p:spPr>
        <p:txBody>
          <a:bodyPr/>
          <a:lstStyle/>
          <a:p>
            <a:pPr eaLnBrk="0" hangingPunct="0"/>
            <a:endParaRPr lang="en-US" dirty="0"/>
          </a:p>
        </p:txBody>
      </p:sp>
      <p:sp>
        <p:nvSpPr>
          <p:cNvPr id="108546" name="Rectangle 3"/>
          <p:cNvSpPr>
            <a:spLocks noChangeArrowheads="1"/>
          </p:cNvSpPr>
          <p:nvPr/>
        </p:nvSpPr>
        <p:spPr bwMode="auto">
          <a:xfrm>
            <a:off x="4459288" y="8685213"/>
            <a:ext cx="3413125" cy="457200"/>
          </a:xfrm>
          <a:prstGeom prst="rect">
            <a:avLst/>
          </a:prstGeom>
          <a:noFill/>
          <a:ln w="12700">
            <a:noFill/>
            <a:miter lim="800000"/>
            <a:headEnd/>
            <a:tailEnd/>
          </a:ln>
        </p:spPr>
        <p:txBody>
          <a:bodyPr lIns="90488" tIns="44450" rIns="90488" bIns="44450" anchor="b"/>
          <a:lstStyle/>
          <a:p>
            <a:pPr algn="r" eaLnBrk="0" hangingPunct="0"/>
            <a:r>
              <a:rPr lang="en-US" sz="1200" dirty="0">
                <a:latin typeface="Arial" charset="0"/>
              </a:rPr>
              <a:t>42</a:t>
            </a:r>
          </a:p>
        </p:txBody>
      </p:sp>
      <p:sp>
        <p:nvSpPr>
          <p:cNvPr id="108547" name="Rectangle 4"/>
          <p:cNvSpPr>
            <a:spLocks noChangeArrowheads="1"/>
          </p:cNvSpPr>
          <p:nvPr/>
        </p:nvSpPr>
        <p:spPr bwMode="auto">
          <a:xfrm>
            <a:off x="0" y="8685213"/>
            <a:ext cx="3411538" cy="457200"/>
          </a:xfrm>
          <a:prstGeom prst="rect">
            <a:avLst/>
          </a:prstGeom>
          <a:noFill/>
          <a:ln w="12700">
            <a:noFill/>
            <a:miter lim="800000"/>
            <a:headEnd/>
            <a:tailEnd/>
          </a:ln>
        </p:spPr>
        <p:txBody>
          <a:bodyPr/>
          <a:lstStyle/>
          <a:p>
            <a:pPr eaLnBrk="0" hangingPunct="0"/>
            <a:endParaRPr lang="en-US" dirty="0"/>
          </a:p>
        </p:txBody>
      </p:sp>
      <p:sp>
        <p:nvSpPr>
          <p:cNvPr id="108548" name="Rectangle 5"/>
          <p:cNvSpPr>
            <a:spLocks noChangeArrowheads="1"/>
          </p:cNvSpPr>
          <p:nvPr/>
        </p:nvSpPr>
        <p:spPr bwMode="auto">
          <a:xfrm>
            <a:off x="0" y="0"/>
            <a:ext cx="3411538" cy="457200"/>
          </a:xfrm>
          <a:prstGeom prst="rect">
            <a:avLst/>
          </a:prstGeom>
          <a:noFill/>
          <a:ln w="12700">
            <a:noFill/>
            <a:miter lim="800000"/>
            <a:headEnd/>
            <a:tailEnd/>
          </a:ln>
        </p:spPr>
        <p:txBody>
          <a:bodyPr/>
          <a:lstStyle/>
          <a:p>
            <a:pPr eaLnBrk="0" hangingPunct="0"/>
            <a:endParaRPr lang="en-US" dirty="0"/>
          </a:p>
        </p:txBody>
      </p:sp>
      <p:sp>
        <p:nvSpPr>
          <p:cNvPr id="108549" name="Rectangle 6"/>
          <p:cNvSpPr>
            <a:spLocks noGrp="1" noRot="1" noChangeAspect="1" noChangeArrowheads="1" noTextEdit="1"/>
          </p:cNvSpPr>
          <p:nvPr>
            <p:ph type="sldImg"/>
          </p:nvPr>
        </p:nvSpPr>
        <p:spPr>
          <a:ln cap="flat"/>
        </p:spPr>
      </p:sp>
      <p:sp>
        <p:nvSpPr>
          <p:cNvPr id="108550" name="Rectangle 7"/>
          <p:cNvSpPr>
            <a:spLocks noGrp="1" noChangeArrowheads="1"/>
          </p:cNvSpPr>
          <p:nvPr>
            <p:ph type="body" idx="1"/>
          </p:nvPr>
        </p:nvSpPr>
        <p:spPr>
          <a:noFill/>
          <a:ln w="9525"/>
        </p:spPr>
        <p:txBody>
          <a:bodyPr/>
          <a:lstStyle/>
          <a:p>
            <a:pPr marL="171450" indent="-171450">
              <a:buFont typeface="Arial" pitchFamily="34" charset="0"/>
              <a:buChar char="•"/>
            </a:pPr>
            <a:r>
              <a:rPr lang="en-US" sz="1200" kern="1200" dirty="0" smtClean="0">
                <a:solidFill>
                  <a:schemeClr val="tx1"/>
                </a:solidFill>
                <a:effectLst/>
                <a:latin typeface="+mn-lt"/>
                <a:ea typeface="+mn-ea"/>
                <a:cs typeface="Helvetica" pitchFamily="34" charset="0"/>
              </a:rPr>
              <a:t>The </a:t>
            </a:r>
            <a:r>
              <a:rPr lang="en-US" sz="1200" b="0" i="1" u="none" strike="noStrike" kern="1200" dirty="0" smtClean="0">
                <a:solidFill>
                  <a:schemeClr val="tx1"/>
                </a:solidFill>
                <a:effectLst/>
                <a:latin typeface="+mn-lt"/>
                <a:ea typeface="+mn-ea"/>
                <a:cs typeface="Helvetica" pitchFamily="34" charset="0"/>
              </a:rPr>
              <a:t>motherboard</a:t>
            </a:r>
            <a:r>
              <a:rPr lang="en-US" sz="1200" kern="1200" dirty="0" smtClean="0">
                <a:solidFill>
                  <a:schemeClr val="tx1"/>
                </a:solidFill>
                <a:effectLst/>
                <a:latin typeface="+mn-lt"/>
                <a:ea typeface="+mn-ea"/>
                <a:cs typeface="Helvetica" pitchFamily="34" charset="0"/>
              </a:rPr>
              <a:t> is the main circuit board that contains the central electronic components of the computer, including the computer’s processor (CPU), its memory, and the many circuit boards that help the computer function. </a:t>
            </a:r>
          </a:p>
          <a:p>
            <a:pPr marL="171450" indent="-171450">
              <a:buFont typeface="Arial" pitchFamily="34" charset="0"/>
              <a:buChar char="•"/>
            </a:pPr>
            <a:r>
              <a:rPr lang="en-US" sz="1200" kern="1200" dirty="0" smtClean="0">
                <a:solidFill>
                  <a:schemeClr val="tx1"/>
                </a:solidFill>
                <a:effectLst/>
                <a:latin typeface="+mn-lt"/>
                <a:ea typeface="+mn-ea"/>
                <a:cs typeface="Helvetica" pitchFamily="34" charset="0"/>
              </a:rPr>
              <a:t>On a desktop, the motherboard is located inside </a:t>
            </a:r>
            <a:r>
              <a:rPr lang="en-US" sz="1200" i="0" kern="1200" dirty="0" smtClean="0">
                <a:solidFill>
                  <a:schemeClr val="tx1"/>
                </a:solidFill>
                <a:effectLst/>
                <a:latin typeface="+mn-lt"/>
                <a:ea typeface="+mn-ea"/>
                <a:cs typeface="Helvetica" pitchFamily="34" charset="0"/>
              </a:rPr>
              <a:t>the </a:t>
            </a:r>
            <a:r>
              <a:rPr lang="en-US" sz="1200" b="0" i="0" u="none" strike="noStrike" kern="1200" dirty="0" smtClean="0">
                <a:solidFill>
                  <a:schemeClr val="tx1"/>
                </a:solidFill>
                <a:effectLst/>
                <a:latin typeface="+mn-lt"/>
                <a:ea typeface="+mn-ea"/>
                <a:cs typeface="Helvetica" pitchFamily="34" charset="0"/>
              </a:rPr>
              <a:t>system unit.</a:t>
            </a:r>
            <a:r>
              <a:rPr lang="en-US" sz="1200" kern="1200" dirty="0" smtClean="0">
                <a:solidFill>
                  <a:schemeClr val="tx1"/>
                </a:solidFill>
                <a:effectLst/>
                <a:latin typeface="+mn-lt"/>
                <a:ea typeface="+mn-ea"/>
                <a:cs typeface="Helvetica" pitchFamily="34" charset="0"/>
              </a:rPr>
              <a:t> In a laptop computer, the system unit is combined with the monitor and the keyboard into a single package.</a:t>
            </a:r>
          </a:p>
          <a:p>
            <a:pPr marL="171450" indent="-171450">
              <a:buFont typeface="Arial" pitchFamily="34" charset="0"/>
              <a:buChar char="•"/>
            </a:pPr>
            <a:endParaRPr lang="en-US" dirty="0" smtClean="0"/>
          </a:p>
        </p:txBody>
      </p:sp>
    </p:spTree>
    <p:extLst>
      <p:ext uri="{BB962C8B-B14F-4D97-AF65-F5344CB8AC3E}">
        <p14:creationId xmlns:p14="http://schemas.microsoft.com/office/powerpoint/2010/main" val="11771430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2"/>
          <p:cNvSpPr>
            <a:spLocks noChangeArrowheads="1"/>
          </p:cNvSpPr>
          <p:nvPr/>
        </p:nvSpPr>
        <p:spPr bwMode="auto">
          <a:xfrm>
            <a:off x="4459288" y="0"/>
            <a:ext cx="3413125" cy="457200"/>
          </a:xfrm>
          <a:prstGeom prst="rect">
            <a:avLst/>
          </a:prstGeom>
          <a:noFill/>
          <a:ln w="12700">
            <a:noFill/>
            <a:miter lim="800000"/>
            <a:headEnd/>
            <a:tailEnd/>
          </a:ln>
        </p:spPr>
        <p:txBody>
          <a:bodyPr/>
          <a:lstStyle/>
          <a:p>
            <a:pPr eaLnBrk="0" hangingPunct="0"/>
            <a:endParaRPr lang="en-US" dirty="0"/>
          </a:p>
        </p:txBody>
      </p:sp>
      <p:sp>
        <p:nvSpPr>
          <p:cNvPr id="108546" name="Rectangle 3"/>
          <p:cNvSpPr>
            <a:spLocks noChangeArrowheads="1"/>
          </p:cNvSpPr>
          <p:nvPr/>
        </p:nvSpPr>
        <p:spPr bwMode="auto">
          <a:xfrm>
            <a:off x="4459288" y="8685213"/>
            <a:ext cx="3413125" cy="457200"/>
          </a:xfrm>
          <a:prstGeom prst="rect">
            <a:avLst/>
          </a:prstGeom>
          <a:noFill/>
          <a:ln w="12700">
            <a:noFill/>
            <a:miter lim="800000"/>
            <a:headEnd/>
            <a:tailEnd/>
          </a:ln>
        </p:spPr>
        <p:txBody>
          <a:bodyPr lIns="90488" tIns="44450" rIns="90488" bIns="44450" anchor="b"/>
          <a:lstStyle/>
          <a:p>
            <a:pPr algn="r" eaLnBrk="0" hangingPunct="0"/>
            <a:r>
              <a:rPr lang="en-US" sz="1200" dirty="0">
                <a:latin typeface="Arial" charset="0"/>
              </a:rPr>
              <a:t>42</a:t>
            </a:r>
          </a:p>
        </p:txBody>
      </p:sp>
      <p:sp>
        <p:nvSpPr>
          <p:cNvPr id="108547" name="Rectangle 4"/>
          <p:cNvSpPr>
            <a:spLocks noChangeArrowheads="1"/>
          </p:cNvSpPr>
          <p:nvPr/>
        </p:nvSpPr>
        <p:spPr bwMode="auto">
          <a:xfrm>
            <a:off x="0" y="8685213"/>
            <a:ext cx="3411538" cy="457200"/>
          </a:xfrm>
          <a:prstGeom prst="rect">
            <a:avLst/>
          </a:prstGeom>
          <a:noFill/>
          <a:ln w="12700">
            <a:noFill/>
            <a:miter lim="800000"/>
            <a:headEnd/>
            <a:tailEnd/>
          </a:ln>
        </p:spPr>
        <p:txBody>
          <a:bodyPr/>
          <a:lstStyle/>
          <a:p>
            <a:pPr eaLnBrk="0" hangingPunct="0"/>
            <a:endParaRPr lang="en-US" dirty="0"/>
          </a:p>
        </p:txBody>
      </p:sp>
      <p:sp>
        <p:nvSpPr>
          <p:cNvPr id="108548" name="Rectangle 5"/>
          <p:cNvSpPr>
            <a:spLocks noChangeArrowheads="1"/>
          </p:cNvSpPr>
          <p:nvPr/>
        </p:nvSpPr>
        <p:spPr bwMode="auto">
          <a:xfrm>
            <a:off x="0" y="0"/>
            <a:ext cx="3411538" cy="457200"/>
          </a:xfrm>
          <a:prstGeom prst="rect">
            <a:avLst/>
          </a:prstGeom>
          <a:noFill/>
          <a:ln w="12700">
            <a:noFill/>
            <a:miter lim="800000"/>
            <a:headEnd/>
            <a:tailEnd/>
          </a:ln>
        </p:spPr>
        <p:txBody>
          <a:bodyPr/>
          <a:lstStyle/>
          <a:p>
            <a:pPr eaLnBrk="0" hangingPunct="0"/>
            <a:endParaRPr lang="en-US" dirty="0"/>
          </a:p>
        </p:txBody>
      </p:sp>
      <p:sp>
        <p:nvSpPr>
          <p:cNvPr id="108549" name="Rectangle 6"/>
          <p:cNvSpPr>
            <a:spLocks noGrp="1" noRot="1" noChangeAspect="1" noChangeArrowheads="1" noTextEdit="1"/>
          </p:cNvSpPr>
          <p:nvPr>
            <p:ph type="sldImg"/>
          </p:nvPr>
        </p:nvSpPr>
        <p:spPr>
          <a:ln cap="flat"/>
        </p:spPr>
      </p:sp>
      <p:sp>
        <p:nvSpPr>
          <p:cNvPr id="108550" name="Rectangle 7"/>
          <p:cNvSpPr>
            <a:spLocks noGrp="1" noChangeArrowheads="1"/>
          </p:cNvSpPr>
          <p:nvPr>
            <p:ph type="body" idx="1"/>
          </p:nvPr>
        </p:nvSpPr>
        <p:spPr>
          <a:noFill/>
          <a:ln w="9525"/>
        </p:spPr>
        <p:txBody>
          <a:bodyPr/>
          <a:lstStyle/>
          <a:p>
            <a:pPr marL="171450" indent="-171450">
              <a:buFont typeface="Arial" pitchFamily="34" charset="0"/>
              <a:buChar char="•"/>
            </a:pPr>
            <a:r>
              <a:rPr lang="en-US" sz="1200" kern="1200" dirty="0" smtClean="0">
                <a:solidFill>
                  <a:schemeClr val="tx1"/>
                </a:solidFill>
                <a:effectLst/>
                <a:latin typeface="+mn-lt"/>
                <a:ea typeface="+mn-ea"/>
                <a:cs typeface="Helvetica" pitchFamily="34" charset="0"/>
              </a:rPr>
              <a:t>The motherboard includes slots for </a:t>
            </a:r>
            <a:r>
              <a:rPr lang="en-US" sz="1200" i="1" kern="1200" dirty="0" smtClean="0">
                <a:solidFill>
                  <a:schemeClr val="tx1"/>
                </a:solidFill>
                <a:effectLst/>
                <a:latin typeface="+mn-lt"/>
                <a:ea typeface="+mn-ea"/>
                <a:cs typeface="Helvetica" pitchFamily="34" charset="0"/>
              </a:rPr>
              <a:t>expansion cards </a:t>
            </a:r>
            <a:r>
              <a:rPr lang="en-US" sz="1200" kern="1200" dirty="0" smtClean="0">
                <a:solidFill>
                  <a:schemeClr val="tx1"/>
                </a:solidFill>
                <a:effectLst/>
                <a:latin typeface="+mn-lt"/>
                <a:ea typeface="+mn-ea"/>
                <a:cs typeface="Helvetica" pitchFamily="34" charset="0"/>
              </a:rPr>
              <a:t>(or </a:t>
            </a:r>
            <a:r>
              <a:rPr lang="en-US" sz="1200" i="1" kern="1200" dirty="0" smtClean="0">
                <a:solidFill>
                  <a:schemeClr val="tx1"/>
                </a:solidFill>
                <a:effectLst/>
                <a:latin typeface="+mn-lt"/>
                <a:ea typeface="+mn-ea"/>
                <a:cs typeface="Helvetica" pitchFamily="34" charset="0"/>
              </a:rPr>
              <a:t>adapter cards</a:t>
            </a:r>
            <a:r>
              <a:rPr lang="en-US" sz="1200" kern="1200" dirty="0" smtClean="0">
                <a:solidFill>
                  <a:schemeClr val="tx1"/>
                </a:solidFill>
                <a:effectLst/>
                <a:latin typeface="+mn-lt"/>
                <a:ea typeface="+mn-ea"/>
                <a:cs typeface="Helvetica" pitchFamily="34" charset="0"/>
              </a:rPr>
              <a:t>), which are circuit boards that provide additional functionality. </a:t>
            </a:r>
          </a:p>
          <a:p>
            <a:pPr marL="171450" indent="-171450">
              <a:buFont typeface="Arial" pitchFamily="34" charset="0"/>
              <a:buChar char="•"/>
            </a:pPr>
            <a:r>
              <a:rPr lang="en-US" sz="1200" kern="1200" dirty="0" smtClean="0">
                <a:solidFill>
                  <a:schemeClr val="tx1"/>
                </a:solidFill>
                <a:effectLst/>
                <a:latin typeface="+mn-lt"/>
                <a:ea typeface="+mn-ea"/>
                <a:cs typeface="Helvetica" pitchFamily="34" charset="0"/>
              </a:rPr>
              <a:t>Typical expansion cards in the system unit are sound and video cards. A </a:t>
            </a:r>
            <a:r>
              <a:rPr lang="en-US" sz="1200" b="0" i="1" u="none" strike="noStrike" kern="1200" dirty="0" smtClean="0">
                <a:solidFill>
                  <a:schemeClr val="tx1"/>
                </a:solidFill>
                <a:effectLst/>
                <a:latin typeface="+mn-lt"/>
                <a:ea typeface="+mn-ea"/>
                <a:cs typeface="Helvetica" pitchFamily="34" charset="0"/>
              </a:rPr>
              <a:t>sound card</a:t>
            </a:r>
            <a:r>
              <a:rPr lang="en-US" sz="1200" i="1" kern="1200" dirty="0" smtClean="0">
                <a:solidFill>
                  <a:schemeClr val="tx1"/>
                </a:solidFill>
                <a:effectLst/>
                <a:latin typeface="+mn-lt"/>
                <a:ea typeface="+mn-ea"/>
                <a:cs typeface="Helvetica" pitchFamily="34" charset="0"/>
              </a:rPr>
              <a:t> </a:t>
            </a:r>
            <a:r>
              <a:rPr lang="en-US" sz="1200" kern="1200" dirty="0" smtClean="0">
                <a:solidFill>
                  <a:schemeClr val="tx1"/>
                </a:solidFill>
                <a:effectLst/>
                <a:latin typeface="+mn-lt"/>
                <a:ea typeface="+mn-ea"/>
                <a:cs typeface="Helvetica" pitchFamily="34" charset="0"/>
              </a:rPr>
              <a:t>provides a connection for the speakers and microphone.</a:t>
            </a:r>
            <a:r>
              <a:rPr lang="en-US" sz="1200" kern="1200" baseline="0" dirty="0" smtClean="0">
                <a:solidFill>
                  <a:schemeClr val="tx1"/>
                </a:solidFill>
                <a:effectLst/>
                <a:latin typeface="+mn-lt"/>
                <a:ea typeface="+mn-ea"/>
                <a:cs typeface="Helvetica" pitchFamily="34" charset="0"/>
              </a:rPr>
              <a:t> A</a:t>
            </a:r>
            <a:r>
              <a:rPr lang="en-US" sz="1200" kern="1200" dirty="0" smtClean="0">
                <a:solidFill>
                  <a:schemeClr val="tx1"/>
                </a:solidFill>
                <a:effectLst/>
                <a:latin typeface="+mn-lt"/>
                <a:ea typeface="+mn-ea"/>
                <a:cs typeface="Helvetica" pitchFamily="34" charset="0"/>
              </a:rPr>
              <a:t> </a:t>
            </a:r>
            <a:r>
              <a:rPr lang="en-US" sz="1200" b="0" i="1" u="none" strike="noStrike" kern="1200" dirty="0" smtClean="0">
                <a:solidFill>
                  <a:schemeClr val="tx1"/>
                </a:solidFill>
                <a:effectLst/>
                <a:latin typeface="+mn-lt"/>
                <a:ea typeface="+mn-ea"/>
                <a:cs typeface="Helvetica" pitchFamily="34" charset="0"/>
              </a:rPr>
              <a:t>video card</a:t>
            </a:r>
            <a:r>
              <a:rPr lang="en-US" sz="1200" i="1" kern="1200" dirty="0" smtClean="0">
                <a:solidFill>
                  <a:schemeClr val="tx1"/>
                </a:solidFill>
                <a:effectLst/>
                <a:latin typeface="+mn-lt"/>
                <a:ea typeface="+mn-ea"/>
                <a:cs typeface="Helvetica" pitchFamily="34" charset="0"/>
              </a:rPr>
              <a:t> </a:t>
            </a:r>
            <a:r>
              <a:rPr lang="en-US" sz="1200" kern="1200" dirty="0" smtClean="0">
                <a:solidFill>
                  <a:schemeClr val="tx1"/>
                </a:solidFill>
                <a:effectLst/>
                <a:latin typeface="+mn-lt"/>
                <a:ea typeface="+mn-ea"/>
                <a:cs typeface="Helvetica" pitchFamily="34" charset="0"/>
              </a:rPr>
              <a:t>provides a connection for the monitor.</a:t>
            </a:r>
          </a:p>
          <a:p>
            <a:pPr marL="171450" indent="-171450">
              <a:buFont typeface="Arial" pitchFamily="34" charset="0"/>
              <a:buChar char="•"/>
            </a:pPr>
            <a:r>
              <a:rPr lang="en-US" sz="1200" b="0" kern="1200" baseline="0" dirty="0" smtClean="0">
                <a:solidFill>
                  <a:schemeClr val="tx1"/>
                </a:solidFill>
                <a:effectLst/>
                <a:latin typeface="+mn-lt"/>
                <a:ea typeface="+mn-ea"/>
                <a:cs typeface="Helvetica" pitchFamily="34" charset="0"/>
              </a:rPr>
              <a:t>A </a:t>
            </a:r>
            <a:r>
              <a:rPr lang="en-US" sz="1200" b="0" i="1" kern="1200" baseline="0" dirty="0" smtClean="0">
                <a:solidFill>
                  <a:schemeClr val="tx1"/>
                </a:solidFill>
                <a:effectLst/>
                <a:latin typeface="+mn-lt"/>
                <a:ea typeface="+mn-ea"/>
                <a:cs typeface="Helvetica" pitchFamily="34" charset="0"/>
              </a:rPr>
              <a:t>network interface card (NIC)</a:t>
            </a:r>
            <a:r>
              <a:rPr lang="en-US" sz="1200" b="0" i="0" kern="1200" baseline="0" dirty="0" smtClean="0">
                <a:solidFill>
                  <a:schemeClr val="tx1"/>
                </a:solidFill>
                <a:effectLst/>
                <a:latin typeface="+mn-lt"/>
                <a:ea typeface="+mn-ea"/>
                <a:cs typeface="Helvetica" pitchFamily="34" charset="0"/>
              </a:rPr>
              <a:t> </a:t>
            </a:r>
            <a:r>
              <a:rPr lang="en-US" sz="1200" b="0" kern="1200" baseline="0" dirty="0" smtClean="0">
                <a:solidFill>
                  <a:schemeClr val="tx1"/>
                </a:solidFill>
                <a:effectLst/>
                <a:latin typeface="+mn-lt"/>
                <a:ea typeface="+mn-ea"/>
                <a:cs typeface="Helvetica" pitchFamily="34" charset="0"/>
              </a:rPr>
              <a:t>enables a computer to connect with other computers or to a cable modem to facilitate a high-speed Internet connection.</a:t>
            </a:r>
            <a:r>
              <a:rPr lang="en-US" sz="1200" b="0" kern="1200" baseline="0" dirty="0" smtClean="0">
                <a:solidFill>
                  <a:schemeClr val="tx1"/>
                </a:solidFill>
                <a:effectLst/>
                <a:latin typeface="+mn-lt"/>
                <a:ea typeface="+mn-ea"/>
                <a:cs typeface="+mn-cs"/>
              </a:rPr>
              <a:t> </a:t>
            </a:r>
            <a:endParaRPr lang="en-US" sz="1200" b="0" kern="1200" dirty="0" smtClean="0">
              <a:solidFill>
                <a:schemeClr val="tx1"/>
              </a:solidFill>
              <a:effectLst/>
              <a:latin typeface="+mn-lt"/>
              <a:ea typeface="+mn-ea"/>
              <a:cs typeface="+mn-cs"/>
            </a:endParaRPr>
          </a:p>
          <a:p>
            <a:pPr marL="171450" indent="-171450">
              <a:buFont typeface="Arial" pitchFamily="34" charset="0"/>
              <a:buChar char="•"/>
            </a:pPr>
            <a:endParaRPr lang="en-US" dirty="0" smtClean="0"/>
          </a:p>
        </p:txBody>
      </p:sp>
    </p:spTree>
    <p:extLst>
      <p:ext uri="{BB962C8B-B14F-4D97-AF65-F5344CB8AC3E}">
        <p14:creationId xmlns:p14="http://schemas.microsoft.com/office/powerpoint/2010/main" val="411343068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Clr>
                <a:schemeClr val="tx1"/>
              </a:buClr>
              <a:buFont typeface="Arial" pitchFamily="34" charset="0"/>
              <a:buChar char="•"/>
            </a:pPr>
            <a:r>
              <a:rPr lang="en-US" i="1" dirty="0" smtClean="0">
                <a:latin typeface="+mn-lt"/>
              </a:rPr>
              <a:t>Random access memory (RAM)</a:t>
            </a:r>
            <a:r>
              <a:rPr lang="en-US" b="1" dirty="0" smtClean="0">
                <a:latin typeface="+mn-lt"/>
              </a:rPr>
              <a:t> </a:t>
            </a:r>
            <a:r>
              <a:rPr lang="en-US" dirty="0" smtClean="0">
                <a:latin typeface="+mn-lt"/>
              </a:rPr>
              <a:t>is the place</a:t>
            </a:r>
            <a:r>
              <a:rPr lang="en-US" baseline="0" dirty="0" smtClean="0">
                <a:latin typeface="+mn-lt"/>
              </a:rPr>
              <a:t> in a computer where the programs and data the computer is currently using are stored. RAM is much faster to read from and write to than the hard drive and other forms of storage. </a:t>
            </a:r>
            <a:endParaRPr lang="en-US" dirty="0" smtClean="0">
              <a:latin typeface="+mn-lt"/>
            </a:endParaRPr>
          </a:p>
          <a:p>
            <a:pPr marL="171450" indent="-171450">
              <a:buClr>
                <a:schemeClr val="tx1"/>
              </a:buClr>
              <a:buFont typeface="Arial" pitchFamily="34" charset="0"/>
              <a:buChar char="•"/>
            </a:pPr>
            <a:r>
              <a:rPr lang="en-US" dirty="0" smtClean="0">
                <a:latin typeface="+mn-lt"/>
              </a:rPr>
              <a:t>Because the entire contents of RAM are erased when you turn off the computer, RAM is the </a:t>
            </a:r>
            <a:r>
              <a:rPr lang="en-US" i="0" dirty="0" smtClean="0">
                <a:latin typeface="+mn-lt"/>
              </a:rPr>
              <a:t>temporary</a:t>
            </a:r>
            <a:r>
              <a:rPr lang="en-US" dirty="0" smtClean="0">
                <a:latin typeface="+mn-lt"/>
              </a:rPr>
              <a:t> or </a:t>
            </a:r>
            <a:r>
              <a:rPr lang="en-US" i="1" dirty="0" smtClean="0">
                <a:latin typeface="+mn-lt"/>
              </a:rPr>
              <a:t>volatile</a:t>
            </a:r>
            <a:r>
              <a:rPr lang="en-US" dirty="0" smtClean="0">
                <a:latin typeface="+mn-lt"/>
              </a:rPr>
              <a:t> </a:t>
            </a:r>
            <a:r>
              <a:rPr lang="en-US" i="1" dirty="0" smtClean="0">
                <a:latin typeface="+mn-lt"/>
              </a:rPr>
              <a:t>storage</a:t>
            </a:r>
            <a:r>
              <a:rPr lang="en-US" dirty="0" smtClean="0">
                <a:latin typeface="+mn-lt"/>
              </a:rPr>
              <a:t> location. </a:t>
            </a:r>
          </a:p>
          <a:p>
            <a:pPr marL="171450" indent="-171450">
              <a:buClr>
                <a:schemeClr val="tx1"/>
              </a:buClr>
              <a:buFont typeface="Arial" pitchFamily="34" charset="0"/>
              <a:buChar char="•"/>
            </a:pPr>
            <a:endParaRPr lang="en-US" dirty="0" smtClean="0">
              <a:latin typeface="+mn-lt"/>
            </a:endParaRPr>
          </a:p>
        </p:txBody>
      </p:sp>
      <p:sp>
        <p:nvSpPr>
          <p:cNvPr id="4" name="Slide Number Placeholder 3"/>
          <p:cNvSpPr>
            <a:spLocks noGrp="1"/>
          </p:cNvSpPr>
          <p:nvPr>
            <p:ph type="sldNum" sz="quarter" idx="10"/>
          </p:nvPr>
        </p:nvSpPr>
        <p:spPr/>
        <p:txBody>
          <a:bodyPr/>
          <a:lstStyle/>
          <a:p>
            <a:fld id="{277E2621-405C-4F83-9120-2E9601611C17}" type="slidenum">
              <a:rPr lang="en-US" smtClean="0"/>
              <a:pPr/>
              <a:t>35</a:t>
            </a:fld>
            <a:endParaRPr lang="en-US"/>
          </a:p>
        </p:txBody>
      </p:sp>
    </p:spTree>
    <p:extLst>
      <p:ext uri="{BB962C8B-B14F-4D97-AF65-F5344CB8AC3E}">
        <p14:creationId xmlns:p14="http://schemas.microsoft.com/office/powerpoint/2010/main" val="29382247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Clr>
                <a:schemeClr val="tx1"/>
              </a:buClr>
              <a:buFont typeface="Arial" pitchFamily="34" charset="0"/>
              <a:buChar char="•"/>
            </a:pPr>
            <a:r>
              <a:rPr lang="en-US" i="1" u="none" dirty="0" smtClean="0">
                <a:latin typeface="+mn-lt"/>
              </a:rPr>
              <a:t>Read-only</a:t>
            </a:r>
            <a:r>
              <a:rPr lang="en-US" i="1" u="none" baseline="0" dirty="0" smtClean="0">
                <a:latin typeface="+mn-lt"/>
              </a:rPr>
              <a:t> memory (ROM) </a:t>
            </a:r>
            <a:r>
              <a:rPr lang="en-US" baseline="0" dirty="0" smtClean="0">
                <a:latin typeface="+mn-lt"/>
              </a:rPr>
              <a:t>holds all the instructions the computer needs to start up when it is powered on. The instructions stored in ROM are permanent, making ROM a </a:t>
            </a:r>
            <a:r>
              <a:rPr lang="en-US" i="1" baseline="0" dirty="0" smtClean="0">
                <a:latin typeface="+mn-lt"/>
              </a:rPr>
              <a:t>nonvolatile storage </a:t>
            </a:r>
            <a:r>
              <a:rPr lang="en-US" baseline="0" dirty="0" smtClean="0">
                <a:latin typeface="+mn-lt"/>
              </a:rPr>
              <a:t>location, which means the data isn’t erased when the power is turned off.</a:t>
            </a:r>
            <a:endParaRPr lang="en-US" dirty="0" smtClean="0">
              <a:latin typeface="+mn-lt"/>
            </a:endParaRPr>
          </a:p>
        </p:txBody>
      </p:sp>
      <p:sp>
        <p:nvSpPr>
          <p:cNvPr id="4" name="Slide Number Placeholder 3"/>
          <p:cNvSpPr>
            <a:spLocks noGrp="1"/>
          </p:cNvSpPr>
          <p:nvPr>
            <p:ph type="sldNum" sz="quarter" idx="10"/>
          </p:nvPr>
        </p:nvSpPr>
        <p:spPr/>
        <p:txBody>
          <a:bodyPr/>
          <a:lstStyle/>
          <a:p>
            <a:fld id="{277E2621-405C-4F83-9120-2E9601611C17}" type="slidenum">
              <a:rPr lang="en-US" smtClean="0"/>
              <a:pPr/>
              <a:t>36</a:t>
            </a:fld>
            <a:endParaRPr lang="en-US"/>
          </a:p>
        </p:txBody>
      </p:sp>
    </p:spTree>
    <p:extLst>
      <p:ext uri="{BB962C8B-B14F-4D97-AF65-F5344CB8AC3E}">
        <p14:creationId xmlns:p14="http://schemas.microsoft.com/office/powerpoint/2010/main" val="85363675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2"/>
          <p:cNvSpPr>
            <a:spLocks noChangeArrowheads="1"/>
          </p:cNvSpPr>
          <p:nvPr/>
        </p:nvSpPr>
        <p:spPr bwMode="auto">
          <a:xfrm>
            <a:off x="4459288" y="0"/>
            <a:ext cx="3413125" cy="457200"/>
          </a:xfrm>
          <a:prstGeom prst="rect">
            <a:avLst/>
          </a:prstGeom>
          <a:noFill/>
          <a:ln w="12700">
            <a:noFill/>
            <a:miter lim="800000"/>
            <a:headEnd/>
            <a:tailEnd/>
          </a:ln>
        </p:spPr>
        <p:txBody>
          <a:bodyPr/>
          <a:lstStyle/>
          <a:p>
            <a:pPr eaLnBrk="0" hangingPunct="0"/>
            <a:endParaRPr lang="en-US" dirty="0"/>
          </a:p>
        </p:txBody>
      </p:sp>
      <p:sp>
        <p:nvSpPr>
          <p:cNvPr id="110594" name="Rectangle 3"/>
          <p:cNvSpPr>
            <a:spLocks noChangeArrowheads="1"/>
          </p:cNvSpPr>
          <p:nvPr/>
        </p:nvSpPr>
        <p:spPr bwMode="auto">
          <a:xfrm>
            <a:off x="4459288" y="8685213"/>
            <a:ext cx="3413125" cy="457200"/>
          </a:xfrm>
          <a:prstGeom prst="rect">
            <a:avLst/>
          </a:prstGeom>
          <a:noFill/>
          <a:ln w="12700">
            <a:noFill/>
            <a:miter lim="800000"/>
            <a:headEnd/>
            <a:tailEnd/>
          </a:ln>
        </p:spPr>
        <p:txBody>
          <a:bodyPr lIns="90488" tIns="44450" rIns="90488" bIns="44450" anchor="b"/>
          <a:lstStyle/>
          <a:p>
            <a:pPr algn="r" eaLnBrk="0" hangingPunct="0"/>
            <a:r>
              <a:rPr lang="en-US" sz="1200" dirty="0">
                <a:latin typeface="Arial" charset="0"/>
              </a:rPr>
              <a:t>43</a:t>
            </a:r>
          </a:p>
        </p:txBody>
      </p:sp>
      <p:sp>
        <p:nvSpPr>
          <p:cNvPr id="110595" name="Rectangle 4"/>
          <p:cNvSpPr>
            <a:spLocks noChangeArrowheads="1"/>
          </p:cNvSpPr>
          <p:nvPr/>
        </p:nvSpPr>
        <p:spPr bwMode="auto">
          <a:xfrm>
            <a:off x="0" y="8685213"/>
            <a:ext cx="3411538" cy="457200"/>
          </a:xfrm>
          <a:prstGeom prst="rect">
            <a:avLst/>
          </a:prstGeom>
          <a:noFill/>
          <a:ln w="12700">
            <a:noFill/>
            <a:miter lim="800000"/>
            <a:headEnd/>
            <a:tailEnd/>
          </a:ln>
        </p:spPr>
        <p:txBody>
          <a:bodyPr/>
          <a:lstStyle/>
          <a:p>
            <a:pPr eaLnBrk="0" hangingPunct="0"/>
            <a:endParaRPr lang="en-US" dirty="0"/>
          </a:p>
        </p:txBody>
      </p:sp>
      <p:sp>
        <p:nvSpPr>
          <p:cNvPr id="110596" name="Rectangle 5"/>
          <p:cNvSpPr>
            <a:spLocks noChangeArrowheads="1"/>
          </p:cNvSpPr>
          <p:nvPr/>
        </p:nvSpPr>
        <p:spPr bwMode="auto">
          <a:xfrm>
            <a:off x="0" y="0"/>
            <a:ext cx="3411538" cy="457200"/>
          </a:xfrm>
          <a:prstGeom prst="rect">
            <a:avLst/>
          </a:prstGeom>
          <a:noFill/>
          <a:ln w="12700">
            <a:noFill/>
            <a:miter lim="800000"/>
            <a:headEnd/>
            <a:tailEnd/>
          </a:ln>
        </p:spPr>
        <p:txBody>
          <a:bodyPr/>
          <a:lstStyle/>
          <a:p>
            <a:pPr eaLnBrk="0" hangingPunct="0"/>
            <a:endParaRPr lang="en-US" dirty="0"/>
          </a:p>
        </p:txBody>
      </p:sp>
      <p:sp>
        <p:nvSpPr>
          <p:cNvPr id="110597" name="Rectangle 6"/>
          <p:cNvSpPr>
            <a:spLocks noGrp="1" noRot="1" noChangeAspect="1" noChangeArrowheads="1" noTextEdit="1"/>
          </p:cNvSpPr>
          <p:nvPr>
            <p:ph type="sldImg"/>
          </p:nvPr>
        </p:nvSpPr>
        <p:spPr>
          <a:ln cap="flat"/>
        </p:spPr>
      </p:sp>
      <p:sp>
        <p:nvSpPr>
          <p:cNvPr id="110598" name="Rectangle 7"/>
          <p:cNvSpPr>
            <a:spLocks noGrp="1" noChangeArrowheads="1"/>
          </p:cNvSpPr>
          <p:nvPr>
            <p:ph type="body" idx="1"/>
          </p:nvPr>
        </p:nvSpPr>
        <p:spPr>
          <a:noFill/>
          <a:ln w="9525"/>
        </p:spPr>
        <p:txBody>
          <a:bodyPr/>
          <a:lstStyle/>
          <a:p>
            <a:pPr marL="171450" indent="-171450">
              <a:buClr>
                <a:schemeClr val="tx1"/>
              </a:buClr>
              <a:buFont typeface="Arial" pitchFamily="34" charset="0"/>
              <a:buChar char="•"/>
            </a:pPr>
            <a:r>
              <a:rPr lang="en-US" dirty="0" smtClean="0">
                <a:latin typeface="+mn-lt"/>
              </a:rPr>
              <a:t>The </a:t>
            </a:r>
            <a:r>
              <a:rPr lang="en-US" i="1" dirty="0" smtClean="0">
                <a:latin typeface="+mn-lt"/>
              </a:rPr>
              <a:t>central processing unit (CPU, or processor)</a:t>
            </a:r>
            <a:r>
              <a:rPr lang="en-US" dirty="0" smtClean="0">
                <a:latin typeface="+mn-lt"/>
              </a:rPr>
              <a:t> is sometimes referred to as the “brains” of the computer because it controls all the functions performed by the computer’s other components and processes all the commands issued to it by software instructions. </a:t>
            </a:r>
          </a:p>
          <a:p>
            <a:pPr marL="171450" indent="-171450">
              <a:buClr>
                <a:schemeClr val="tx1"/>
              </a:buClr>
              <a:buFont typeface="Arial" pitchFamily="34" charset="0"/>
              <a:buChar char="•"/>
            </a:pPr>
            <a:r>
              <a:rPr lang="en-US" dirty="0" smtClean="0">
                <a:latin typeface="+mn-lt"/>
              </a:rPr>
              <a:t>Modern CPUs can perform as many as tens of</a:t>
            </a:r>
            <a:r>
              <a:rPr lang="en-US" baseline="0" dirty="0" smtClean="0">
                <a:latin typeface="+mn-lt"/>
              </a:rPr>
              <a:t> billions of tasks per second without error, making them extremely powerful components</a:t>
            </a:r>
            <a:r>
              <a:rPr lang="en-US" dirty="0" smtClean="0">
                <a:latin typeface="+mn-lt"/>
              </a:rPr>
              <a:t>.</a:t>
            </a:r>
          </a:p>
        </p:txBody>
      </p:sp>
    </p:spTree>
    <p:extLst>
      <p:ext uri="{BB962C8B-B14F-4D97-AF65-F5344CB8AC3E}">
        <p14:creationId xmlns:p14="http://schemas.microsoft.com/office/powerpoint/2010/main" val="392881323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2"/>
          <p:cNvSpPr>
            <a:spLocks noChangeArrowheads="1"/>
          </p:cNvSpPr>
          <p:nvPr/>
        </p:nvSpPr>
        <p:spPr bwMode="auto">
          <a:xfrm>
            <a:off x="4459288" y="0"/>
            <a:ext cx="3413125" cy="457200"/>
          </a:xfrm>
          <a:prstGeom prst="rect">
            <a:avLst/>
          </a:prstGeom>
          <a:noFill/>
          <a:ln w="12700">
            <a:noFill/>
            <a:miter lim="800000"/>
            <a:headEnd/>
            <a:tailEnd/>
          </a:ln>
        </p:spPr>
        <p:txBody>
          <a:bodyPr/>
          <a:lstStyle/>
          <a:p>
            <a:pPr eaLnBrk="0" hangingPunct="0"/>
            <a:endParaRPr lang="en-US" dirty="0"/>
          </a:p>
        </p:txBody>
      </p:sp>
      <p:sp>
        <p:nvSpPr>
          <p:cNvPr id="110594" name="Rectangle 3"/>
          <p:cNvSpPr>
            <a:spLocks noChangeArrowheads="1"/>
          </p:cNvSpPr>
          <p:nvPr/>
        </p:nvSpPr>
        <p:spPr bwMode="auto">
          <a:xfrm>
            <a:off x="4459288" y="8685213"/>
            <a:ext cx="3413125" cy="457200"/>
          </a:xfrm>
          <a:prstGeom prst="rect">
            <a:avLst/>
          </a:prstGeom>
          <a:noFill/>
          <a:ln w="12700">
            <a:noFill/>
            <a:miter lim="800000"/>
            <a:headEnd/>
            <a:tailEnd/>
          </a:ln>
        </p:spPr>
        <p:txBody>
          <a:bodyPr lIns="90488" tIns="44450" rIns="90488" bIns="44450" anchor="b"/>
          <a:lstStyle/>
          <a:p>
            <a:pPr algn="r" eaLnBrk="0" hangingPunct="0"/>
            <a:r>
              <a:rPr lang="en-US" sz="1200" dirty="0">
                <a:latin typeface="Arial" charset="0"/>
              </a:rPr>
              <a:t>43</a:t>
            </a:r>
          </a:p>
        </p:txBody>
      </p:sp>
      <p:sp>
        <p:nvSpPr>
          <p:cNvPr id="110595" name="Rectangle 4"/>
          <p:cNvSpPr>
            <a:spLocks noChangeArrowheads="1"/>
          </p:cNvSpPr>
          <p:nvPr/>
        </p:nvSpPr>
        <p:spPr bwMode="auto">
          <a:xfrm>
            <a:off x="0" y="8685213"/>
            <a:ext cx="3411538" cy="457200"/>
          </a:xfrm>
          <a:prstGeom prst="rect">
            <a:avLst/>
          </a:prstGeom>
          <a:noFill/>
          <a:ln w="12700">
            <a:noFill/>
            <a:miter lim="800000"/>
            <a:headEnd/>
            <a:tailEnd/>
          </a:ln>
        </p:spPr>
        <p:txBody>
          <a:bodyPr/>
          <a:lstStyle/>
          <a:p>
            <a:pPr eaLnBrk="0" hangingPunct="0"/>
            <a:endParaRPr lang="en-US" dirty="0"/>
          </a:p>
        </p:txBody>
      </p:sp>
      <p:sp>
        <p:nvSpPr>
          <p:cNvPr id="110596" name="Rectangle 5"/>
          <p:cNvSpPr>
            <a:spLocks noChangeArrowheads="1"/>
          </p:cNvSpPr>
          <p:nvPr/>
        </p:nvSpPr>
        <p:spPr bwMode="auto">
          <a:xfrm>
            <a:off x="0" y="0"/>
            <a:ext cx="3411538" cy="457200"/>
          </a:xfrm>
          <a:prstGeom prst="rect">
            <a:avLst/>
          </a:prstGeom>
          <a:noFill/>
          <a:ln w="12700">
            <a:noFill/>
            <a:miter lim="800000"/>
            <a:headEnd/>
            <a:tailEnd/>
          </a:ln>
        </p:spPr>
        <p:txBody>
          <a:bodyPr/>
          <a:lstStyle/>
          <a:p>
            <a:pPr eaLnBrk="0" hangingPunct="0"/>
            <a:endParaRPr lang="en-US" dirty="0"/>
          </a:p>
        </p:txBody>
      </p:sp>
      <p:sp>
        <p:nvSpPr>
          <p:cNvPr id="110597" name="Rectangle 6"/>
          <p:cNvSpPr>
            <a:spLocks noGrp="1" noRot="1" noChangeAspect="1" noChangeArrowheads="1" noTextEdit="1"/>
          </p:cNvSpPr>
          <p:nvPr>
            <p:ph type="sldImg"/>
          </p:nvPr>
        </p:nvSpPr>
        <p:spPr>
          <a:ln cap="flat"/>
        </p:spPr>
      </p:sp>
      <p:sp>
        <p:nvSpPr>
          <p:cNvPr id="110598" name="Rectangle 7"/>
          <p:cNvSpPr>
            <a:spLocks noGrp="1" noChangeArrowheads="1"/>
          </p:cNvSpPr>
          <p:nvPr>
            <p:ph type="body" idx="1"/>
          </p:nvPr>
        </p:nvSpPr>
        <p:spPr>
          <a:noFill/>
          <a:ln w="9525"/>
        </p:spPr>
        <p:txBody>
          <a:bodyPr/>
          <a:lstStyle/>
          <a:p>
            <a:pPr marL="171450" indent="-171450">
              <a:buClr>
                <a:schemeClr val="tx1"/>
              </a:buClr>
              <a:buFont typeface="Arial" pitchFamily="34" charset="0"/>
              <a:buChar char="•"/>
            </a:pPr>
            <a:r>
              <a:rPr lang="en-US" dirty="0" smtClean="0">
                <a:latin typeface="+mn-lt"/>
              </a:rPr>
              <a:t>Processor</a:t>
            </a:r>
            <a:r>
              <a:rPr lang="en-US" baseline="0" dirty="0" smtClean="0">
                <a:latin typeface="+mn-lt"/>
              </a:rPr>
              <a:t> speed is measured in units of hertz (Hz). Hertz is a measurement of machine cycles per second.</a:t>
            </a:r>
          </a:p>
          <a:p>
            <a:pPr marL="171450" indent="-171450">
              <a:buClr>
                <a:schemeClr val="tx1"/>
              </a:buClr>
              <a:buFont typeface="Arial" pitchFamily="34" charset="0"/>
              <a:buChar char="•"/>
            </a:pPr>
            <a:r>
              <a:rPr lang="en-US" baseline="0" dirty="0" smtClean="0">
                <a:latin typeface="+mn-lt"/>
              </a:rPr>
              <a:t>Current systems run at speeds measured in gigahertz (GHz), or billions of machine cycles per second.  Therefore, a 3.8 GHz processor performs work at a rate of 3.8 billion machine cycles per second.</a:t>
            </a:r>
          </a:p>
          <a:p>
            <a:pPr marL="171450" indent="-171450">
              <a:buClr>
                <a:schemeClr val="tx1"/>
              </a:buClr>
              <a:buFont typeface="Arial" pitchFamily="34" charset="0"/>
              <a:buChar char="•"/>
            </a:pPr>
            <a:r>
              <a:rPr lang="en-US" baseline="0" dirty="0" smtClean="0">
                <a:latin typeface="+mn-lt"/>
              </a:rPr>
              <a:t>CPU performance is also affected by the number of cores, or processing paths, the processor has. Processors have been designed that have two, four, and even eight cores.</a:t>
            </a:r>
            <a:endParaRPr lang="en-US" dirty="0" smtClean="0">
              <a:latin typeface="+mn-lt"/>
            </a:endParaRPr>
          </a:p>
        </p:txBody>
      </p:sp>
    </p:spTree>
    <p:extLst>
      <p:ext uri="{BB962C8B-B14F-4D97-AF65-F5344CB8AC3E}">
        <p14:creationId xmlns:p14="http://schemas.microsoft.com/office/powerpoint/2010/main" val="5941220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ChangeArrowheads="1"/>
          </p:cNvSpPr>
          <p:nvPr/>
        </p:nvSpPr>
        <p:spPr bwMode="auto">
          <a:xfrm>
            <a:off x="4459288" y="0"/>
            <a:ext cx="3413125" cy="457200"/>
          </a:xfrm>
          <a:prstGeom prst="rect">
            <a:avLst/>
          </a:prstGeom>
          <a:noFill/>
          <a:ln w="12700">
            <a:noFill/>
            <a:miter lim="800000"/>
            <a:headEnd/>
            <a:tailEnd/>
          </a:ln>
        </p:spPr>
        <p:txBody>
          <a:bodyPr/>
          <a:lstStyle/>
          <a:p>
            <a:pPr eaLnBrk="0" hangingPunct="0"/>
            <a:endParaRPr lang="en-US" dirty="0"/>
          </a:p>
        </p:txBody>
      </p:sp>
      <p:sp>
        <p:nvSpPr>
          <p:cNvPr id="36866" name="Rectangle 3"/>
          <p:cNvSpPr>
            <a:spLocks noChangeArrowheads="1"/>
          </p:cNvSpPr>
          <p:nvPr/>
        </p:nvSpPr>
        <p:spPr bwMode="auto">
          <a:xfrm>
            <a:off x="4459288" y="8685213"/>
            <a:ext cx="3413125" cy="457200"/>
          </a:xfrm>
          <a:prstGeom prst="rect">
            <a:avLst/>
          </a:prstGeom>
          <a:noFill/>
          <a:ln w="12700">
            <a:noFill/>
            <a:miter lim="800000"/>
            <a:headEnd/>
            <a:tailEnd/>
          </a:ln>
        </p:spPr>
        <p:txBody>
          <a:bodyPr lIns="90488" tIns="44450" rIns="90488" bIns="44450" anchor="b"/>
          <a:lstStyle/>
          <a:p>
            <a:pPr algn="r" eaLnBrk="0" hangingPunct="0"/>
            <a:r>
              <a:rPr lang="en-US" sz="1200" dirty="0">
                <a:latin typeface="Arial" charset="0"/>
              </a:rPr>
              <a:t>4</a:t>
            </a:r>
          </a:p>
        </p:txBody>
      </p:sp>
      <p:sp>
        <p:nvSpPr>
          <p:cNvPr id="36867" name="Rectangle 4"/>
          <p:cNvSpPr>
            <a:spLocks noChangeArrowheads="1"/>
          </p:cNvSpPr>
          <p:nvPr/>
        </p:nvSpPr>
        <p:spPr bwMode="auto">
          <a:xfrm>
            <a:off x="0" y="8685213"/>
            <a:ext cx="3411538" cy="457200"/>
          </a:xfrm>
          <a:prstGeom prst="rect">
            <a:avLst/>
          </a:prstGeom>
          <a:noFill/>
          <a:ln w="12700">
            <a:noFill/>
            <a:miter lim="800000"/>
            <a:headEnd/>
            <a:tailEnd/>
          </a:ln>
        </p:spPr>
        <p:txBody>
          <a:bodyPr/>
          <a:lstStyle/>
          <a:p>
            <a:pPr eaLnBrk="0" hangingPunct="0"/>
            <a:endParaRPr lang="en-US" dirty="0"/>
          </a:p>
        </p:txBody>
      </p:sp>
      <p:sp>
        <p:nvSpPr>
          <p:cNvPr id="36868" name="Rectangle 5"/>
          <p:cNvSpPr>
            <a:spLocks noChangeArrowheads="1"/>
          </p:cNvSpPr>
          <p:nvPr/>
        </p:nvSpPr>
        <p:spPr bwMode="auto">
          <a:xfrm>
            <a:off x="0" y="0"/>
            <a:ext cx="3411538" cy="457200"/>
          </a:xfrm>
          <a:prstGeom prst="rect">
            <a:avLst/>
          </a:prstGeom>
          <a:noFill/>
          <a:ln w="12700">
            <a:noFill/>
            <a:miter lim="800000"/>
            <a:headEnd/>
            <a:tailEnd/>
          </a:ln>
        </p:spPr>
        <p:txBody>
          <a:bodyPr/>
          <a:lstStyle/>
          <a:p>
            <a:pPr eaLnBrk="0" hangingPunct="0"/>
            <a:endParaRPr lang="en-US" dirty="0"/>
          </a:p>
        </p:txBody>
      </p:sp>
      <p:sp>
        <p:nvSpPr>
          <p:cNvPr id="36869" name="Rectangle 6"/>
          <p:cNvSpPr>
            <a:spLocks noGrp="1" noRot="1" noChangeAspect="1" noChangeArrowheads="1" noTextEdit="1"/>
          </p:cNvSpPr>
          <p:nvPr>
            <p:ph type="sldImg"/>
          </p:nvPr>
        </p:nvSpPr>
        <p:spPr>
          <a:ln cap="flat"/>
        </p:spPr>
      </p:sp>
      <p:sp>
        <p:nvSpPr>
          <p:cNvPr id="36870" name="Rectangle 7"/>
          <p:cNvSpPr>
            <a:spLocks noGrp="1" noChangeArrowheads="1"/>
          </p:cNvSpPr>
          <p:nvPr>
            <p:ph type="body" idx="1"/>
          </p:nvPr>
        </p:nvSpPr>
        <p:spPr>
          <a:noFill/>
          <a:ln w="9525"/>
        </p:spPr>
        <p:txBody>
          <a:bodyPr/>
          <a:lstStyle/>
          <a:p>
            <a:pPr marL="171450" indent="-171450">
              <a:buFont typeface="Arial" pitchFamily="34" charset="0"/>
              <a:buChar char="•"/>
            </a:pPr>
            <a:r>
              <a:rPr lang="en-US" sz="1200" i="0" kern="1200" dirty="0" smtClean="0">
                <a:solidFill>
                  <a:schemeClr val="tx1"/>
                </a:solidFill>
                <a:effectLst/>
                <a:latin typeface="+mn-lt"/>
                <a:ea typeface="+mn-ea"/>
                <a:cs typeface="+mn-cs"/>
              </a:rPr>
              <a:t>Strictly defined, a </a:t>
            </a:r>
            <a:r>
              <a:rPr lang="en-US" sz="1200" b="0" i="0" u="none" strike="noStrike" kern="1200" dirty="0" smtClean="0">
                <a:solidFill>
                  <a:schemeClr val="tx1"/>
                </a:solidFill>
                <a:effectLst/>
                <a:latin typeface="+mn-lt"/>
                <a:ea typeface="+mn-ea"/>
                <a:cs typeface="+mn-cs"/>
              </a:rPr>
              <a:t>computer</a:t>
            </a:r>
            <a:r>
              <a:rPr lang="en-US" sz="1200" i="0" kern="1200" dirty="0" smtClean="0">
                <a:solidFill>
                  <a:schemeClr val="tx1"/>
                </a:solidFill>
                <a:effectLst/>
                <a:latin typeface="+mn-lt"/>
                <a:ea typeface="+mn-ea"/>
                <a:cs typeface="+mn-cs"/>
              </a:rPr>
              <a:t> is a data processing device that performs four major functions:</a:t>
            </a:r>
          </a:p>
          <a:p>
            <a:pPr lvl="1"/>
            <a:r>
              <a:rPr lang="en-US" sz="1200" b="0" i="0" u="none" strike="noStrike" kern="1200" dirty="0" smtClean="0">
                <a:solidFill>
                  <a:schemeClr val="tx1"/>
                </a:solidFill>
                <a:effectLst/>
                <a:latin typeface="+mn-lt"/>
                <a:ea typeface="+mn-ea"/>
                <a:cs typeface="+mn-cs"/>
              </a:rPr>
              <a:t>1.</a:t>
            </a:r>
            <a:r>
              <a:rPr lang="en-US" sz="1200" i="0" kern="1200" dirty="0" smtClean="0">
                <a:solidFill>
                  <a:schemeClr val="tx1"/>
                </a:solidFill>
                <a:effectLst/>
                <a:latin typeface="+mn-lt"/>
                <a:ea typeface="+mn-ea"/>
                <a:cs typeface="+mn-cs"/>
              </a:rPr>
              <a:t> </a:t>
            </a:r>
            <a:r>
              <a:rPr lang="en-US" sz="1200" b="0" i="1" kern="1200" dirty="0" smtClean="0">
                <a:solidFill>
                  <a:schemeClr val="tx1"/>
                </a:solidFill>
                <a:effectLst/>
                <a:latin typeface="+mn-lt"/>
                <a:ea typeface="+mn-ea"/>
                <a:cs typeface="+mn-cs"/>
              </a:rPr>
              <a:t>Input</a:t>
            </a:r>
            <a:r>
              <a:rPr lang="en-US" sz="1200" b="0" i="0" kern="1200" dirty="0" smtClean="0">
                <a:solidFill>
                  <a:schemeClr val="tx1"/>
                </a:solidFill>
                <a:effectLst/>
                <a:latin typeface="+mn-lt"/>
                <a:ea typeface="+mn-ea"/>
                <a:cs typeface="+mn-cs"/>
              </a:rPr>
              <a:t>: </a:t>
            </a:r>
            <a:r>
              <a:rPr lang="en-US" sz="1200" i="0" kern="1200" dirty="0" smtClean="0">
                <a:solidFill>
                  <a:schemeClr val="tx1"/>
                </a:solidFill>
                <a:effectLst/>
                <a:latin typeface="+mn-lt"/>
                <a:ea typeface="+mn-ea"/>
                <a:cs typeface="+mn-cs"/>
              </a:rPr>
              <a:t>It gathers data, or allows users to enter data.</a:t>
            </a:r>
          </a:p>
          <a:p>
            <a:pPr lvl="1"/>
            <a:r>
              <a:rPr lang="en-US" sz="1200" b="0" i="0" u="none" strike="noStrike" kern="1200" dirty="0" smtClean="0">
                <a:solidFill>
                  <a:schemeClr val="tx1"/>
                </a:solidFill>
                <a:effectLst/>
                <a:latin typeface="+mn-lt"/>
                <a:ea typeface="+mn-ea"/>
                <a:cs typeface="+mn-cs"/>
              </a:rPr>
              <a:t>2.</a:t>
            </a:r>
            <a:r>
              <a:rPr lang="en-US" sz="1200" i="0" kern="1200" dirty="0" smtClean="0">
                <a:solidFill>
                  <a:schemeClr val="tx1"/>
                </a:solidFill>
                <a:effectLst/>
                <a:latin typeface="+mn-lt"/>
                <a:ea typeface="+mn-ea"/>
                <a:cs typeface="+mn-cs"/>
              </a:rPr>
              <a:t> </a:t>
            </a:r>
            <a:r>
              <a:rPr lang="en-US" sz="1200" b="0" i="1" kern="1200" dirty="0" smtClean="0">
                <a:solidFill>
                  <a:schemeClr val="tx1"/>
                </a:solidFill>
                <a:effectLst/>
                <a:latin typeface="+mn-lt"/>
                <a:ea typeface="+mn-ea"/>
                <a:cs typeface="+mn-cs"/>
              </a:rPr>
              <a:t>Process</a:t>
            </a:r>
            <a:r>
              <a:rPr lang="en-US" sz="1200" b="0" i="0" kern="1200" dirty="0" smtClean="0">
                <a:solidFill>
                  <a:schemeClr val="tx1"/>
                </a:solidFill>
                <a:effectLst/>
                <a:latin typeface="+mn-lt"/>
                <a:ea typeface="+mn-ea"/>
                <a:cs typeface="+mn-cs"/>
              </a:rPr>
              <a:t>: </a:t>
            </a:r>
            <a:r>
              <a:rPr lang="en-US" sz="1200" i="0" kern="1200" dirty="0" smtClean="0">
                <a:solidFill>
                  <a:schemeClr val="tx1"/>
                </a:solidFill>
                <a:effectLst/>
                <a:latin typeface="+mn-lt"/>
                <a:ea typeface="+mn-ea"/>
                <a:cs typeface="+mn-cs"/>
              </a:rPr>
              <a:t>It manipulates, calculates, or organizes that data into information.</a:t>
            </a:r>
          </a:p>
          <a:p>
            <a:pPr lvl="1"/>
            <a:r>
              <a:rPr lang="en-US" sz="1200" b="0" i="0" u="none" strike="noStrike" kern="1200" dirty="0" smtClean="0">
                <a:solidFill>
                  <a:schemeClr val="tx1"/>
                </a:solidFill>
                <a:effectLst/>
                <a:latin typeface="+mn-lt"/>
                <a:ea typeface="+mn-ea"/>
                <a:cs typeface="+mn-cs"/>
              </a:rPr>
              <a:t>3.</a:t>
            </a:r>
            <a:r>
              <a:rPr lang="en-US" sz="1200" b="1" i="0" kern="1200" dirty="0" smtClean="0">
                <a:solidFill>
                  <a:schemeClr val="tx1"/>
                </a:solidFill>
                <a:effectLst/>
                <a:latin typeface="+mn-lt"/>
                <a:ea typeface="+mn-ea"/>
                <a:cs typeface="+mn-cs"/>
              </a:rPr>
              <a:t> </a:t>
            </a:r>
            <a:r>
              <a:rPr lang="en-US" sz="1200" b="0" i="1" kern="1200" dirty="0" smtClean="0">
                <a:solidFill>
                  <a:schemeClr val="tx1"/>
                </a:solidFill>
                <a:effectLst/>
                <a:latin typeface="+mn-lt"/>
                <a:ea typeface="+mn-ea"/>
                <a:cs typeface="+mn-cs"/>
              </a:rPr>
              <a:t>Output</a:t>
            </a:r>
            <a:r>
              <a:rPr lang="en-US" sz="1200" b="0" i="0" kern="1200" dirty="0" smtClean="0">
                <a:solidFill>
                  <a:schemeClr val="tx1"/>
                </a:solidFill>
                <a:effectLst/>
                <a:latin typeface="+mn-lt"/>
                <a:ea typeface="+mn-ea"/>
                <a:cs typeface="+mn-cs"/>
              </a:rPr>
              <a:t>: </a:t>
            </a:r>
            <a:r>
              <a:rPr lang="en-US" sz="1200" i="0" kern="1200" dirty="0" smtClean="0">
                <a:solidFill>
                  <a:schemeClr val="tx1"/>
                </a:solidFill>
                <a:effectLst/>
                <a:latin typeface="+mn-lt"/>
                <a:ea typeface="+mn-ea"/>
                <a:cs typeface="+mn-cs"/>
              </a:rPr>
              <a:t>It displays data and information in a form suitable for the user.</a:t>
            </a:r>
          </a:p>
          <a:p>
            <a:pPr lvl="1"/>
            <a:r>
              <a:rPr lang="en-US" sz="1200" b="0" i="0" u="none" strike="noStrike" kern="1200" dirty="0" smtClean="0">
                <a:solidFill>
                  <a:schemeClr val="tx1"/>
                </a:solidFill>
                <a:effectLst/>
                <a:latin typeface="+mn-lt"/>
                <a:ea typeface="+mn-ea"/>
                <a:cs typeface="+mn-cs"/>
              </a:rPr>
              <a:t>4.</a:t>
            </a:r>
            <a:r>
              <a:rPr lang="en-US" sz="1200" i="0" kern="1200" dirty="0" smtClean="0">
                <a:solidFill>
                  <a:schemeClr val="tx1"/>
                </a:solidFill>
                <a:effectLst/>
                <a:latin typeface="+mn-lt"/>
                <a:ea typeface="+mn-ea"/>
                <a:cs typeface="+mn-cs"/>
              </a:rPr>
              <a:t> </a:t>
            </a:r>
            <a:r>
              <a:rPr lang="en-US" sz="1200" b="0" i="1" kern="1200" dirty="0" smtClean="0">
                <a:solidFill>
                  <a:schemeClr val="tx1"/>
                </a:solidFill>
                <a:effectLst/>
                <a:latin typeface="+mn-lt"/>
                <a:ea typeface="+mn-ea"/>
                <a:cs typeface="+mn-cs"/>
              </a:rPr>
              <a:t>Storage</a:t>
            </a:r>
            <a:r>
              <a:rPr lang="en-US" sz="1200" b="0" i="0" kern="1200" dirty="0" smtClean="0">
                <a:solidFill>
                  <a:schemeClr val="tx1"/>
                </a:solidFill>
                <a:effectLst/>
                <a:latin typeface="+mn-lt"/>
                <a:ea typeface="+mn-ea"/>
                <a:cs typeface="+mn-cs"/>
              </a:rPr>
              <a:t>: </a:t>
            </a:r>
            <a:r>
              <a:rPr lang="en-US" sz="1200" i="0" kern="1200" dirty="0" smtClean="0">
                <a:solidFill>
                  <a:schemeClr val="tx1"/>
                </a:solidFill>
                <a:effectLst/>
                <a:latin typeface="+mn-lt"/>
                <a:ea typeface="+mn-ea"/>
                <a:cs typeface="+mn-cs"/>
              </a:rPr>
              <a:t>It saves data and information for later use.</a:t>
            </a:r>
          </a:p>
          <a:p>
            <a:endParaRPr lang="en-US" dirty="0" smtClean="0"/>
          </a:p>
        </p:txBody>
      </p:sp>
    </p:spTree>
    <p:extLst>
      <p:ext uri="{BB962C8B-B14F-4D97-AF65-F5344CB8AC3E}">
        <p14:creationId xmlns:p14="http://schemas.microsoft.com/office/powerpoint/2010/main" val="340577591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2"/>
          <p:cNvSpPr>
            <a:spLocks noChangeArrowheads="1"/>
          </p:cNvSpPr>
          <p:nvPr/>
        </p:nvSpPr>
        <p:spPr bwMode="auto">
          <a:xfrm>
            <a:off x="4459288" y="0"/>
            <a:ext cx="3413125" cy="457200"/>
          </a:xfrm>
          <a:prstGeom prst="rect">
            <a:avLst/>
          </a:prstGeom>
          <a:noFill/>
          <a:ln w="12700">
            <a:noFill/>
            <a:miter lim="800000"/>
            <a:headEnd/>
            <a:tailEnd/>
          </a:ln>
        </p:spPr>
        <p:txBody>
          <a:bodyPr/>
          <a:lstStyle/>
          <a:p>
            <a:pPr eaLnBrk="0" hangingPunct="0"/>
            <a:endParaRPr lang="en-US" dirty="0"/>
          </a:p>
        </p:txBody>
      </p:sp>
      <p:sp>
        <p:nvSpPr>
          <p:cNvPr id="98306" name="Rectangle 3"/>
          <p:cNvSpPr>
            <a:spLocks noChangeArrowheads="1"/>
          </p:cNvSpPr>
          <p:nvPr/>
        </p:nvSpPr>
        <p:spPr bwMode="auto">
          <a:xfrm>
            <a:off x="4459288" y="8685213"/>
            <a:ext cx="3413125" cy="457200"/>
          </a:xfrm>
          <a:prstGeom prst="rect">
            <a:avLst/>
          </a:prstGeom>
          <a:noFill/>
          <a:ln w="12700">
            <a:noFill/>
            <a:miter lim="800000"/>
            <a:headEnd/>
            <a:tailEnd/>
          </a:ln>
        </p:spPr>
        <p:txBody>
          <a:bodyPr lIns="90488" tIns="44450" rIns="90488" bIns="44450" anchor="b"/>
          <a:lstStyle/>
          <a:p>
            <a:pPr algn="r" eaLnBrk="0" hangingPunct="0"/>
            <a:r>
              <a:rPr lang="en-US" sz="1200" dirty="0">
                <a:latin typeface="Arial" charset="0"/>
              </a:rPr>
              <a:t>36</a:t>
            </a:r>
          </a:p>
        </p:txBody>
      </p:sp>
      <p:sp>
        <p:nvSpPr>
          <p:cNvPr id="98307" name="Rectangle 4"/>
          <p:cNvSpPr>
            <a:spLocks noChangeArrowheads="1"/>
          </p:cNvSpPr>
          <p:nvPr/>
        </p:nvSpPr>
        <p:spPr bwMode="auto">
          <a:xfrm>
            <a:off x="0" y="8685213"/>
            <a:ext cx="3411538" cy="457200"/>
          </a:xfrm>
          <a:prstGeom prst="rect">
            <a:avLst/>
          </a:prstGeom>
          <a:noFill/>
          <a:ln w="12700">
            <a:noFill/>
            <a:miter lim="800000"/>
            <a:headEnd/>
            <a:tailEnd/>
          </a:ln>
        </p:spPr>
        <p:txBody>
          <a:bodyPr/>
          <a:lstStyle/>
          <a:p>
            <a:pPr eaLnBrk="0" hangingPunct="0"/>
            <a:endParaRPr lang="en-US" dirty="0"/>
          </a:p>
        </p:txBody>
      </p:sp>
      <p:sp>
        <p:nvSpPr>
          <p:cNvPr id="98308" name="Rectangle 5"/>
          <p:cNvSpPr>
            <a:spLocks noChangeArrowheads="1"/>
          </p:cNvSpPr>
          <p:nvPr/>
        </p:nvSpPr>
        <p:spPr bwMode="auto">
          <a:xfrm>
            <a:off x="0" y="0"/>
            <a:ext cx="3411538" cy="457200"/>
          </a:xfrm>
          <a:prstGeom prst="rect">
            <a:avLst/>
          </a:prstGeom>
          <a:noFill/>
          <a:ln w="12700">
            <a:noFill/>
            <a:miter lim="800000"/>
            <a:headEnd/>
            <a:tailEnd/>
          </a:ln>
        </p:spPr>
        <p:txBody>
          <a:bodyPr/>
          <a:lstStyle/>
          <a:p>
            <a:pPr eaLnBrk="0" hangingPunct="0"/>
            <a:endParaRPr lang="en-US" dirty="0"/>
          </a:p>
        </p:txBody>
      </p:sp>
      <p:sp>
        <p:nvSpPr>
          <p:cNvPr id="98309" name="Rectangle 6"/>
          <p:cNvSpPr>
            <a:spLocks noGrp="1" noRot="1" noChangeAspect="1" noChangeArrowheads="1" noTextEdit="1"/>
          </p:cNvSpPr>
          <p:nvPr>
            <p:ph type="sldImg"/>
          </p:nvPr>
        </p:nvSpPr>
        <p:spPr>
          <a:ln cap="flat"/>
        </p:spPr>
      </p:sp>
      <p:sp>
        <p:nvSpPr>
          <p:cNvPr id="98310" name="Rectangle 7"/>
          <p:cNvSpPr>
            <a:spLocks noGrp="1" noChangeArrowheads="1"/>
          </p:cNvSpPr>
          <p:nvPr>
            <p:ph type="body" idx="1"/>
          </p:nvPr>
        </p:nvSpPr>
        <p:spPr>
          <a:noFill/>
          <a:ln w="9525"/>
        </p:spPr>
        <p:txBody>
          <a:bodyPr/>
          <a:lstStyle/>
          <a:p>
            <a:pPr marL="228600" marR="0" indent="-228600" algn="l" defTabSz="914400" rtl="0" eaLnBrk="0" fontAlgn="base" latinLnBrk="0" hangingPunct="0">
              <a:lnSpc>
                <a:spcPct val="100000"/>
              </a:lnSpc>
              <a:spcBef>
                <a:spcPct val="30000"/>
              </a:spcBef>
              <a:spcAft>
                <a:spcPct val="0"/>
              </a:spcAft>
              <a:buClr>
                <a:schemeClr val="tx1"/>
              </a:buClr>
              <a:buSzTx/>
              <a:buFontTx/>
              <a:buChar char="•"/>
              <a:tabLst/>
              <a:defRPr/>
            </a:pPr>
            <a:r>
              <a:rPr lang="en-US" dirty="0" smtClean="0">
                <a:latin typeface="+mn-lt"/>
                <a:cs typeface="Helvetica" pitchFamily="34" charset="0"/>
              </a:rPr>
              <a:t>The </a:t>
            </a:r>
            <a:r>
              <a:rPr lang="en-US" i="1" dirty="0" smtClean="0">
                <a:latin typeface="+mn-lt"/>
                <a:cs typeface="Helvetica" pitchFamily="34" charset="0"/>
              </a:rPr>
              <a:t>hard disk drive (HDD</a:t>
            </a:r>
            <a:r>
              <a:rPr lang="en-US" dirty="0" smtClean="0">
                <a:latin typeface="+mn-lt"/>
                <a:cs typeface="Helvetica" pitchFamily="34" charset="0"/>
              </a:rPr>
              <a:t>,</a:t>
            </a:r>
            <a:r>
              <a:rPr lang="en-US" baseline="0" dirty="0" smtClean="0">
                <a:latin typeface="+mn-lt"/>
                <a:cs typeface="Helvetica" pitchFamily="34" charset="0"/>
              </a:rPr>
              <a:t> or </a:t>
            </a:r>
            <a:r>
              <a:rPr lang="en-US" i="1" baseline="0" dirty="0" smtClean="0">
                <a:latin typeface="+mn-lt"/>
                <a:cs typeface="Helvetica" pitchFamily="34" charset="0"/>
              </a:rPr>
              <a:t>hard drive</a:t>
            </a:r>
            <a:r>
              <a:rPr lang="en-US" baseline="0" dirty="0" smtClean="0">
                <a:latin typeface="+mn-lt"/>
                <a:cs typeface="Helvetica" pitchFamily="34" charset="0"/>
              </a:rPr>
              <a:t>)</a:t>
            </a:r>
            <a:r>
              <a:rPr lang="en-US" dirty="0" smtClean="0">
                <a:latin typeface="+mn-lt"/>
                <a:cs typeface="Helvetica" pitchFamily="34" charset="0"/>
              </a:rPr>
              <a:t> is your computer’s primary device for permanent storage of software and documents.</a:t>
            </a:r>
          </a:p>
          <a:p>
            <a:pPr marL="228600" indent="-228600">
              <a:buClr>
                <a:schemeClr val="tx1"/>
              </a:buClr>
              <a:buFontTx/>
              <a:buChar char="•"/>
            </a:pPr>
            <a:r>
              <a:rPr lang="en-US" dirty="0" smtClean="0">
                <a:latin typeface="+mn-lt"/>
                <a:cs typeface="Helvetica" pitchFamily="34" charset="0"/>
              </a:rPr>
              <a:t>The hard drive is a nonvolatile storage</a:t>
            </a:r>
            <a:r>
              <a:rPr lang="en-US" b="1" dirty="0" smtClean="0">
                <a:latin typeface="+mn-lt"/>
                <a:cs typeface="Helvetica" pitchFamily="34" charset="0"/>
              </a:rPr>
              <a:t> </a:t>
            </a:r>
            <a:r>
              <a:rPr lang="en-US" dirty="0" smtClean="0">
                <a:latin typeface="+mn-lt"/>
                <a:cs typeface="Helvetica" pitchFamily="34" charset="0"/>
              </a:rPr>
              <a:t>device. </a:t>
            </a:r>
          </a:p>
          <a:p>
            <a:pPr marL="228600" indent="-228600">
              <a:buClr>
                <a:schemeClr val="tx1"/>
              </a:buClr>
              <a:buFontTx/>
              <a:buChar char="•"/>
            </a:pPr>
            <a:r>
              <a:rPr lang="en-US" dirty="0" smtClean="0">
                <a:latin typeface="+mn-lt"/>
                <a:cs typeface="Helvetica" pitchFamily="34" charset="0"/>
              </a:rPr>
              <a:t>An </a:t>
            </a:r>
            <a:r>
              <a:rPr lang="en-US" i="1" dirty="0" smtClean="0">
                <a:latin typeface="+mn-lt"/>
                <a:cs typeface="Helvetica" pitchFamily="34" charset="0"/>
              </a:rPr>
              <a:t>internal hard</a:t>
            </a:r>
            <a:r>
              <a:rPr lang="en-US" i="1" baseline="0" dirty="0" smtClean="0">
                <a:latin typeface="+mn-lt"/>
                <a:cs typeface="Helvetica" pitchFamily="34" charset="0"/>
              </a:rPr>
              <a:t> drive </a:t>
            </a:r>
            <a:r>
              <a:rPr lang="en-US" baseline="0" dirty="0" smtClean="0">
                <a:latin typeface="+mn-lt"/>
                <a:cs typeface="Helvetica" pitchFamily="34" charset="0"/>
              </a:rPr>
              <a:t>resides within the system unit and usually holds all permanently stored programs and data.</a:t>
            </a:r>
          </a:p>
        </p:txBody>
      </p:sp>
    </p:spTree>
    <p:extLst>
      <p:ext uri="{BB962C8B-B14F-4D97-AF65-F5344CB8AC3E}">
        <p14:creationId xmlns:p14="http://schemas.microsoft.com/office/powerpoint/2010/main" val="355015194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2"/>
          <p:cNvSpPr>
            <a:spLocks noChangeArrowheads="1"/>
          </p:cNvSpPr>
          <p:nvPr/>
        </p:nvSpPr>
        <p:spPr bwMode="auto">
          <a:xfrm>
            <a:off x="4459288" y="0"/>
            <a:ext cx="3413125" cy="457200"/>
          </a:xfrm>
          <a:prstGeom prst="rect">
            <a:avLst/>
          </a:prstGeom>
          <a:noFill/>
          <a:ln w="12700">
            <a:noFill/>
            <a:miter lim="800000"/>
            <a:headEnd/>
            <a:tailEnd/>
          </a:ln>
        </p:spPr>
        <p:txBody>
          <a:bodyPr/>
          <a:lstStyle/>
          <a:p>
            <a:pPr eaLnBrk="0" hangingPunct="0"/>
            <a:endParaRPr lang="en-US" dirty="0"/>
          </a:p>
        </p:txBody>
      </p:sp>
      <p:sp>
        <p:nvSpPr>
          <p:cNvPr id="98306" name="Rectangle 3"/>
          <p:cNvSpPr>
            <a:spLocks noChangeArrowheads="1"/>
          </p:cNvSpPr>
          <p:nvPr/>
        </p:nvSpPr>
        <p:spPr bwMode="auto">
          <a:xfrm>
            <a:off x="4459288" y="8685213"/>
            <a:ext cx="3413125" cy="457200"/>
          </a:xfrm>
          <a:prstGeom prst="rect">
            <a:avLst/>
          </a:prstGeom>
          <a:noFill/>
          <a:ln w="12700">
            <a:noFill/>
            <a:miter lim="800000"/>
            <a:headEnd/>
            <a:tailEnd/>
          </a:ln>
        </p:spPr>
        <p:txBody>
          <a:bodyPr lIns="90488" tIns="44450" rIns="90488" bIns="44450" anchor="b"/>
          <a:lstStyle/>
          <a:p>
            <a:pPr algn="r" eaLnBrk="0" hangingPunct="0"/>
            <a:r>
              <a:rPr lang="en-US" sz="1200" dirty="0">
                <a:latin typeface="Arial" charset="0"/>
              </a:rPr>
              <a:t>36</a:t>
            </a:r>
          </a:p>
        </p:txBody>
      </p:sp>
      <p:sp>
        <p:nvSpPr>
          <p:cNvPr id="98307" name="Rectangle 4"/>
          <p:cNvSpPr>
            <a:spLocks noChangeArrowheads="1"/>
          </p:cNvSpPr>
          <p:nvPr/>
        </p:nvSpPr>
        <p:spPr bwMode="auto">
          <a:xfrm>
            <a:off x="0" y="8685213"/>
            <a:ext cx="3411538" cy="457200"/>
          </a:xfrm>
          <a:prstGeom prst="rect">
            <a:avLst/>
          </a:prstGeom>
          <a:noFill/>
          <a:ln w="12700">
            <a:noFill/>
            <a:miter lim="800000"/>
            <a:headEnd/>
            <a:tailEnd/>
          </a:ln>
        </p:spPr>
        <p:txBody>
          <a:bodyPr/>
          <a:lstStyle/>
          <a:p>
            <a:pPr eaLnBrk="0" hangingPunct="0"/>
            <a:endParaRPr lang="en-US" dirty="0"/>
          </a:p>
        </p:txBody>
      </p:sp>
      <p:sp>
        <p:nvSpPr>
          <p:cNvPr id="98308" name="Rectangle 5"/>
          <p:cNvSpPr>
            <a:spLocks noChangeArrowheads="1"/>
          </p:cNvSpPr>
          <p:nvPr/>
        </p:nvSpPr>
        <p:spPr bwMode="auto">
          <a:xfrm>
            <a:off x="0" y="0"/>
            <a:ext cx="3411538" cy="457200"/>
          </a:xfrm>
          <a:prstGeom prst="rect">
            <a:avLst/>
          </a:prstGeom>
          <a:noFill/>
          <a:ln w="12700">
            <a:noFill/>
            <a:miter lim="800000"/>
            <a:headEnd/>
            <a:tailEnd/>
          </a:ln>
        </p:spPr>
        <p:txBody>
          <a:bodyPr/>
          <a:lstStyle/>
          <a:p>
            <a:pPr eaLnBrk="0" hangingPunct="0"/>
            <a:endParaRPr lang="en-US" dirty="0"/>
          </a:p>
        </p:txBody>
      </p:sp>
      <p:sp>
        <p:nvSpPr>
          <p:cNvPr id="98309" name="Rectangle 6"/>
          <p:cNvSpPr>
            <a:spLocks noGrp="1" noRot="1" noChangeAspect="1" noChangeArrowheads="1" noTextEdit="1"/>
          </p:cNvSpPr>
          <p:nvPr>
            <p:ph type="sldImg"/>
          </p:nvPr>
        </p:nvSpPr>
        <p:spPr>
          <a:ln cap="flat"/>
        </p:spPr>
      </p:sp>
      <p:sp>
        <p:nvSpPr>
          <p:cNvPr id="98310" name="Rectangle 7"/>
          <p:cNvSpPr>
            <a:spLocks noGrp="1" noChangeArrowheads="1"/>
          </p:cNvSpPr>
          <p:nvPr>
            <p:ph type="body" idx="1"/>
          </p:nvPr>
        </p:nvSpPr>
        <p:spPr>
          <a:noFill/>
          <a:ln w="9525"/>
        </p:spPr>
        <p:txBody>
          <a:bodyPr/>
          <a:lstStyle/>
          <a:p>
            <a:pPr marL="228600" indent="-228600">
              <a:buClr>
                <a:schemeClr val="tx1"/>
              </a:buClr>
              <a:buFontTx/>
              <a:buChar char="•"/>
            </a:pPr>
            <a:r>
              <a:rPr lang="en-US" i="1" baseline="0" dirty="0" smtClean="0">
                <a:latin typeface="+mn-lt"/>
                <a:cs typeface="Helvetica" pitchFamily="34" charset="0"/>
              </a:rPr>
              <a:t>External hard drives </a:t>
            </a:r>
            <a:r>
              <a:rPr lang="en-US" baseline="0" dirty="0" smtClean="0">
                <a:latin typeface="+mn-lt"/>
                <a:cs typeface="Helvetica" pitchFamily="34" charset="0"/>
              </a:rPr>
              <a:t>offer similar storage capacities but reside outside the system and connect via a USB or FireWire port.</a:t>
            </a:r>
          </a:p>
          <a:p>
            <a:pPr marL="228600" indent="-228600">
              <a:buClr>
                <a:schemeClr val="tx1"/>
              </a:buClr>
              <a:buFontTx/>
              <a:buChar char="•"/>
            </a:pPr>
            <a:r>
              <a:rPr lang="en-US" baseline="0" dirty="0" smtClean="0">
                <a:latin typeface="+mn-lt"/>
                <a:cs typeface="Helvetica" pitchFamily="34" charset="0"/>
              </a:rPr>
              <a:t>The most common type of hard drive has moveable parts—spinning platters, a moving arm with a read/write head—that can fail and lead to disk failure. </a:t>
            </a:r>
          </a:p>
          <a:p>
            <a:pPr marL="228600" indent="-228600">
              <a:buClr>
                <a:schemeClr val="tx1"/>
              </a:buClr>
              <a:buFontTx/>
              <a:buChar char="•"/>
            </a:pPr>
            <a:r>
              <a:rPr lang="en-US" baseline="0" dirty="0" smtClean="0">
                <a:latin typeface="+mn-lt"/>
                <a:cs typeface="Helvetica" pitchFamily="34" charset="0"/>
              </a:rPr>
              <a:t>The </a:t>
            </a:r>
            <a:r>
              <a:rPr lang="en-US" i="1" baseline="0" dirty="0" smtClean="0">
                <a:latin typeface="+mn-lt"/>
                <a:cs typeface="Helvetica" pitchFamily="34" charset="0"/>
              </a:rPr>
              <a:t>solid-state drive (SSD) </a:t>
            </a:r>
            <a:r>
              <a:rPr lang="en-US" baseline="0" dirty="0" smtClean="0">
                <a:latin typeface="+mn-lt"/>
                <a:cs typeface="Helvetica" pitchFamily="34" charset="0"/>
              </a:rPr>
              <a:t>has become a more feasible option for storage.  SSDs have no moving parts so they’re more efficient, run with no noise, emit little heat, and require little power. They’re less likely to fail.</a:t>
            </a:r>
          </a:p>
          <a:p>
            <a:pPr marL="228600" indent="-228600">
              <a:buClr>
                <a:schemeClr val="tx1"/>
              </a:buClr>
              <a:buFontTx/>
              <a:buChar char="•"/>
            </a:pPr>
            <a:endParaRPr lang="en-US" dirty="0" smtClean="0">
              <a:latin typeface="Helvetica" pitchFamily="34" charset="0"/>
              <a:cs typeface="Helvetica" pitchFamily="34" charset="0"/>
            </a:endParaRPr>
          </a:p>
        </p:txBody>
      </p:sp>
    </p:spTree>
    <p:extLst>
      <p:ext uri="{BB962C8B-B14F-4D97-AF65-F5344CB8AC3E}">
        <p14:creationId xmlns:p14="http://schemas.microsoft.com/office/powerpoint/2010/main" val="402478396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2"/>
          <p:cNvSpPr>
            <a:spLocks noChangeArrowheads="1"/>
          </p:cNvSpPr>
          <p:nvPr/>
        </p:nvSpPr>
        <p:spPr bwMode="auto">
          <a:xfrm>
            <a:off x="4459288" y="0"/>
            <a:ext cx="3413125" cy="457200"/>
          </a:xfrm>
          <a:prstGeom prst="rect">
            <a:avLst/>
          </a:prstGeom>
          <a:noFill/>
          <a:ln w="12700">
            <a:noFill/>
            <a:miter lim="800000"/>
            <a:headEnd/>
            <a:tailEnd/>
          </a:ln>
        </p:spPr>
        <p:txBody>
          <a:bodyPr/>
          <a:lstStyle/>
          <a:p>
            <a:pPr eaLnBrk="0" hangingPunct="0"/>
            <a:endParaRPr lang="en-US" dirty="0"/>
          </a:p>
        </p:txBody>
      </p:sp>
      <p:sp>
        <p:nvSpPr>
          <p:cNvPr id="96258" name="Rectangle 3"/>
          <p:cNvSpPr>
            <a:spLocks noChangeArrowheads="1"/>
          </p:cNvSpPr>
          <p:nvPr/>
        </p:nvSpPr>
        <p:spPr bwMode="auto">
          <a:xfrm>
            <a:off x="4459288" y="8685213"/>
            <a:ext cx="3413125" cy="457200"/>
          </a:xfrm>
          <a:prstGeom prst="rect">
            <a:avLst/>
          </a:prstGeom>
          <a:noFill/>
          <a:ln w="12700">
            <a:noFill/>
            <a:miter lim="800000"/>
            <a:headEnd/>
            <a:tailEnd/>
          </a:ln>
        </p:spPr>
        <p:txBody>
          <a:bodyPr lIns="90488" tIns="44450" rIns="90488" bIns="44450" anchor="b"/>
          <a:lstStyle/>
          <a:p>
            <a:pPr algn="r" eaLnBrk="0" hangingPunct="0"/>
            <a:r>
              <a:rPr lang="en-US" sz="1200" dirty="0">
                <a:latin typeface="Arial" charset="0"/>
              </a:rPr>
              <a:t>36</a:t>
            </a:r>
          </a:p>
        </p:txBody>
      </p:sp>
      <p:sp>
        <p:nvSpPr>
          <p:cNvPr id="96259" name="Rectangle 4"/>
          <p:cNvSpPr>
            <a:spLocks noChangeArrowheads="1"/>
          </p:cNvSpPr>
          <p:nvPr/>
        </p:nvSpPr>
        <p:spPr bwMode="auto">
          <a:xfrm>
            <a:off x="0" y="8685213"/>
            <a:ext cx="3411538" cy="457200"/>
          </a:xfrm>
          <a:prstGeom prst="rect">
            <a:avLst/>
          </a:prstGeom>
          <a:noFill/>
          <a:ln w="12700">
            <a:noFill/>
            <a:miter lim="800000"/>
            <a:headEnd/>
            <a:tailEnd/>
          </a:ln>
        </p:spPr>
        <p:txBody>
          <a:bodyPr/>
          <a:lstStyle/>
          <a:p>
            <a:pPr eaLnBrk="0" hangingPunct="0"/>
            <a:endParaRPr lang="en-US" dirty="0"/>
          </a:p>
        </p:txBody>
      </p:sp>
      <p:sp>
        <p:nvSpPr>
          <p:cNvPr id="96260" name="Rectangle 5"/>
          <p:cNvSpPr>
            <a:spLocks noChangeArrowheads="1"/>
          </p:cNvSpPr>
          <p:nvPr/>
        </p:nvSpPr>
        <p:spPr bwMode="auto">
          <a:xfrm>
            <a:off x="0" y="0"/>
            <a:ext cx="3411538" cy="457200"/>
          </a:xfrm>
          <a:prstGeom prst="rect">
            <a:avLst/>
          </a:prstGeom>
          <a:noFill/>
          <a:ln w="12700">
            <a:noFill/>
            <a:miter lim="800000"/>
            <a:headEnd/>
            <a:tailEnd/>
          </a:ln>
        </p:spPr>
        <p:txBody>
          <a:bodyPr/>
          <a:lstStyle/>
          <a:p>
            <a:pPr eaLnBrk="0" hangingPunct="0"/>
            <a:endParaRPr lang="en-US" dirty="0"/>
          </a:p>
        </p:txBody>
      </p:sp>
      <p:sp>
        <p:nvSpPr>
          <p:cNvPr id="96261" name="Rectangle 6"/>
          <p:cNvSpPr>
            <a:spLocks noGrp="1" noRot="1" noChangeAspect="1" noChangeArrowheads="1" noTextEdit="1"/>
          </p:cNvSpPr>
          <p:nvPr>
            <p:ph type="sldImg"/>
          </p:nvPr>
        </p:nvSpPr>
        <p:spPr>
          <a:ln cap="flat"/>
        </p:spPr>
      </p:sp>
      <p:sp>
        <p:nvSpPr>
          <p:cNvPr id="96262" name="Rectangle 7"/>
          <p:cNvSpPr>
            <a:spLocks noGrp="1" noChangeArrowheads="1"/>
          </p:cNvSpPr>
          <p:nvPr>
            <p:ph type="body" idx="1"/>
          </p:nvPr>
        </p:nvSpPr>
        <p:spPr>
          <a:noFill/>
          <a:ln w="9525"/>
        </p:spPr>
        <p:txBody>
          <a:bodyPr/>
          <a:lstStyle/>
          <a:p>
            <a:pPr marL="171450" indent="-171450">
              <a:buFont typeface="Arial" pitchFamily="34" charset="0"/>
              <a:buChar char="•"/>
            </a:pPr>
            <a:r>
              <a:rPr lang="en-US" sz="1200" kern="1200" dirty="0" smtClean="0">
                <a:solidFill>
                  <a:schemeClr val="tx1"/>
                </a:solidFill>
                <a:effectLst/>
                <a:latin typeface="+mn-lt"/>
                <a:ea typeface="+mn-ea"/>
                <a:cs typeface="+mn-cs"/>
              </a:rPr>
              <a:t>Permanent storage devices are located in a computer in a space called a </a:t>
            </a:r>
            <a:r>
              <a:rPr lang="en-US" sz="1200" b="0" i="1" u="none" strike="noStrike" kern="1200" dirty="0" smtClean="0">
                <a:solidFill>
                  <a:schemeClr val="tx1"/>
                </a:solidFill>
                <a:effectLst/>
                <a:latin typeface="+mn-lt"/>
                <a:ea typeface="+mn-ea"/>
                <a:cs typeface="+mn-cs"/>
              </a:rPr>
              <a:t>drive bay</a:t>
            </a:r>
            <a:r>
              <a:rPr lang="en-US" sz="1200" kern="1200" dirty="0" smtClean="0">
                <a:solidFill>
                  <a:schemeClr val="tx1"/>
                </a:solidFill>
                <a:effectLst/>
                <a:latin typeface="+mn-lt"/>
                <a:ea typeface="+mn-ea"/>
                <a:cs typeface="+mn-cs"/>
              </a:rPr>
              <a:t>. There are two kinds of drive bays:</a:t>
            </a:r>
          </a:p>
          <a:p>
            <a:pPr marL="628650" lvl="1" indent="-171450">
              <a:buFont typeface="Arial" pitchFamily="34" charset="0"/>
              <a:buChar char="•"/>
            </a:pPr>
            <a:r>
              <a:rPr lang="en-US" sz="1200" kern="1200" dirty="0" smtClean="0">
                <a:solidFill>
                  <a:schemeClr val="tx1"/>
                </a:solidFill>
                <a:effectLst/>
                <a:latin typeface="+mn-lt"/>
                <a:ea typeface="+mn-ea"/>
                <a:cs typeface="+mn-cs"/>
              </a:rPr>
              <a:t>Internal drive bays cannot be seen or accessed from outside the system unit.</a:t>
            </a:r>
          </a:p>
          <a:p>
            <a:pPr marL="628650" lvl="1" indent="-171450">
              <a:buFont typeface="Arial" pitchFamily="34" charset="0"/>
              <a:buChar char="•"/>
            </a:pPr>
            <a:r>
              <a:rPr lang="en-US" sz="1200" kern="1200" dirty="0" smtClean="0">
                <a:solidFill>
                  <a:schemeClr val="tx1"/>
                </a:solidFill>
                <a:effectLst/>
                <a:latin typeface="+mn-lt"/>
                <a:ea typeface="+mn-ea"/>
                <a:cs typeface="+mn-cs"/>
              </a:rPr>
              <a:t>External drive bays can be seen and accessed from outside the system unit. </a:t>
            </a:r>
          </a:p>
          <a:p>
            <a:pPr marL="171450" indent="-171450">
              <a:buFont typeface="Arial" pitchFamily="34" charset="0"/>
              <a:buChar char="•"/>
            </a:pPr>
            <a:r>
              <a:rPr lang="en-US" sz="1200" kern="1200" dirty="0" smtClean="0">
                <a:solidFill>
                  <a:schemeClr val="tx1"/>
                </a:solidFill>
                <a:effectLst/>
                <a:latin typeface="+mn-lt"/>
                <a:ea typeface="+mn-ea"/>
                <a:cs typeface="+mn-cs"/>
              </a:rPr>
              <a:t>Laptop</a:t>
            </a:r>
            <a:r>
              <a:rPr lang="en-US" sz="1200" kern="1200" baseline="0" dirty="0" smtClean="0">
                <a:solidFill>
                  <a:schemeClr val="tx1"/>
                </a:solidFill>
                <a:effectLst/>
                <a:latin typeface="+mn-lt"/>
                <a:ea typeface="+mn-ea"/>
                <a:cs typeface="+mn-cs"/>
              </a:rPr>
              <a:t> c</a:t>
            </a:r>
            <a:r>
              <a:rPr lang="en-US" sz="1200" kern="1200" dirty="0" smtClean="0">
                <a:solidFill>
                  <a:schemeClr val="tx1"/>
                </a:solidFill>
                <a:effectLst/>
                <a:latin typeface="+mn-lt"/>
                <a:ea typeface="+mn-ea"/>
                <a:cs typeface="+mn-cs"/>
              </a:rPr>
              <a:t>omputers generally do not give you the ability to add additional drives. Expansion is done by attaching an external drive through a USB port.</a:t>
            </a:r>
          </a:p>
          <a:p>
            <a:pPr marL="171450" indent="-171450">
              <a:buFont typeface="Arial" pitchFamily="34" charset="0"/>
              <a:buChar char="•"/>
            </a:pPr>
            <a:endParaRPr lang="en-US" sz="120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104467367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2"/>
          <p:cNvSpPr>
            <a:spLocks noChangeArrowheads="1"/>
          </p:cNvSpPr>
          <p:nvPr/>
        </p:nvSpPr>
        <p:spPr bwMode="auto">
          <a:xfrm>
            <a:off x="4459288" y="0"/>
            <a:ext cx="3413125" cy="457200"/>
          </a:xfrm>
          <a:prstGeom prst="rect">
            <a:avLst/>
          </a:prstGeom>
          <a:noFill/>
          <a:ln w="12700">
            <a:noFill/>
            <a:miter lim="800000"/>
            <a:headEnd/>
            <a:tailEnd/>
          </a:ln>
        </p:spPr>
        <p:txBody>
          <a:bodyPr/>
          <a:lstStyle/>
          <a:p>
            <a:pPr eaLnBrk="0" hangingPunct="0"/>
            <a:endParaRPr lang="en-US" dirty="0"/>
          </a:p>
        </p:txBody>
      </p:sp>
      <p:sp>
        <p:nvSpPr>
          <p:cNvPr id="96258" name="Rectangle 3"/>
          <p:cNvSpPr>
            <a:spLocks noChangeArrowheads="1"/>
          </p:cNvSpPr>
          <p:nvPr/>
        </p:nvSpPr>
        <p:spPr bwMode="auto">
          <a:xfrm>
            <a:off x="4459288" y="8685213"/>
            <a:ext cx="3413125" cy="457200"/>
          </a:xfrm>
          <a:prstGeom prst="rect">
            <a:avLst/>
          </a:prstGeom>
          <a:noFill/>
          <a:ln w="12700">
            <a:noFill/>
            <a:miter lim="800000"/>
            <a:headEnd/>
            <a:tailEnd/>
          </a:ln>
        </p:spPr>
        <p:txBody>
          <a:bodyPr lIns="90488" tIns="44450" rIns="90488" bIns="44450" anchor="b"/>
          <a:lstStyle/>
          <a:p>
            <a:pPr algn="r" eaLnBrk="0" hangingPunct="0"/>
            <a:r>
              <a:rPr lang="en-US" sz="1200" dirty="0">
                <a:latin typeface="Arial" charset="0"/>
              </a:rPr>
              <a:t>36</a:t>
            </a:r>
          </a:p>
        </p:txBody>
      </p:sp>
      <p:sp>
        <p:nvSpPr>
          <p:cNvPr id="96259" name="Rectangle 4"/>
          <p:cNvSpPr>
            <a:spLocks noChangeArrowheads="1"/>
          </p:cNvSpPr>
          <p:nvPr/>
        </p:nvSpPr>
        <p:spPr bwMode="auto">
          <a:xfrm>
            <a:off x="0" y="8685213"/>
            <a:ext cx="3411538" cy="457200"/>
          </a:xfrm>
          <a:prstGeom prst="rect">
            <a:avLst/>
          </a:prstGeom>
          <a:noFill/>
          <a:ln w="12700">
            <a:noFill/>
            <a:miter lim="800000"/>
            <a:headEnd/>
            <a:tailEnd/>
          </a:ln>
        </p:spPr>
        <p:txBody>
          <a:bodyPr/>
          <a:lstStyle/>
          <a:p>
            <a:pPr eaLnBrk="0" hangingPunct="0"/>
            <a:endParaRPr lang="en-US" dirty="0"/>
          </a:p>
        </p:txBody>
      </p:sp>
      <p:sp>
        <p:nvSpPr>
          <p:cNvPr id="96260" name="Rectangle 5"/>
          <p:cNvSpPr>
            <a:spLocks noChangeArrowheads="1"/>
          </p:cNvSpPr>
          <p:nvPr/>
        </p:nvSpPr>
        <p:spPr bwMode="auto">
          <a:xfrm>
            <a:off x="0" y="0"/>
            <a:ext cx="3411538" cy="457200"/>
          </a:xfrm>
          <a:prstGeom prst="rect">
            <a:avLst/>
          </a:prstGeom>
          <a:noFill/>
          <a:ln w="12700">
            <a:noFill/>
            <a:miter lim="800000"/>
            <a:headEnd/>
            <a:tailEnd/>
          </a:ln>
        </p:spPr>
        <p:txBody>
          <a:bodyPr/>
          <a:lstStyle/>
          <a:p>
            <a:pPr eaLnBrk="0" hangingPunct="0"/>
            <a:endParaRPr lang="en-US" dirty="0"/>
          </a:p>
        </p:txBody>
      </p:sp>
      <p:sp>
        <p:nvSpPr>
          <p:cNvPr id="96261" name="Rectangle 6"/>
          <p:cNvSpPr>
            <a:spLocks noGrp="1" noRot="1" noChangeAspect="1" noChangeArrowheads="1" noTextEdit="1"/>
          </p:cNvSpPr>
          <p:nvPr>
            <p:ph type="sldImg"/>
          </p:nvPr>
        </p:nvSpPr>
        <p:spPr>
          <a:ln cap="flat"/>
        </p:spPr>
      </p:sp>
      <p:sp>
        <p:nvSpPr>
          <p:cNvPr id="96262" name="Rectangle 7"/>
          <p:cNvSpPr>
            <a:spLocks noGrp="1" noChangeArrowheads="1"/>
          </p:cNvSpPr>
          <p:nvPr>
            <p:ph type="body" idx="1"/>
          </p:nvPr>
        </p:nvSpPr>
        <p:spPr>
          <a:noFill/>
          <a:ln w="9525"/>
        </p:spPr>
        <p:txBody>
          <a:bodyPr/>
          <a:lstStyle/>
          <a:p>
            <a:pPr marL="171450" indent="-171450">
              <a:buFont typeface="Arial" pitchFamily="34" charset="0"/>
              <a:buChar char="•"/>
            </a:pPr>
            <a:r>
              <a:rPr lang="en-US" sz="1200" kern="1200" dirty="0" smtClean="0">
                <a:solidFill>
                  <a:schemeClr val="tx1"/>
                </a:solidFill>
                <a:effectLst/>
                <a:latin typeface="+mn-lt"/>
                <a:ea typeface="+mn-ea"/>
                <a:cs typeface="+mn-cs"/>
              </a:rPr>
              <a:t>Cloud storage refers to using a service that keeps your files on the Internet</a:t>
            </a:r>
            <a:r>
              <a:rPr lang="en-US" sz="1200" kern="1200" baseline="0" dirty="0" smtClean="0">
                <a:solidFill>
                  <a:schemeClr val="tx1"/>
                </a:solidFill>
                <a:effectLst/>
                <a:latin typeface="+mn-lt"/>
                <a:ea typeface="+mn-ea"/>
                <a:cs typeface="+mn-cs"/>
              </a:rPr>
              <a:t> (in the “cloud”) rather than on a local device.</a:t>
            </a:r>
          </a:p>
          <a:p>
            <a:pPr marL="171450" indent="-171450">
              <a:buFont typeface="Arial" pitchFamily="34" charset="0"/>
              <a:buChar char="•"/>
            </a:pPr>
            <a:r>
              <a:rPr lang="en-US" sz="1200" kern="1200" baseline="0" dirty="0" smtClean="0">
                <a:solidFill>
                  <a:schemeClr val="tx1"/>
                </a:solidFill>
                <a:effectLst/>
                <a:latin typeface="+mn-lt"/>
                <a:ea typeface="+mn-ea"/>
                <a:cs typeface="+mn-cs"/>
              </a:rPr>
              <a:t>Dropbox is a web-based application for storing files in the cloud.</a:t>
            </a:r>
          </a:p>
          <a:p>
            <a:pPr marL="171450" indent="-171450">
              <a:buFont typeface="Arial" pitchFamily="34" charset="0"/>
              <a:buChar char="•"/>
            </a:pPr>
            <a:r>
              <a:rPr lang="en-US" sz="1200" kern="1200" baseline="0" dirty="0" smtClean="0">
                <a:solidFill>
                  <a:schemeClr val="tx1"/>
                </a:solidFill>
                <a:effectLst/>
                <a:latin typeface="+mn-lt"/>
                <a:ea typeface="+mn-ea"/>
                <a:cs typeface="+mn-cs"/>
              </a:rPr>
              <a:t>Any files saved in the Dropbox folder are accessible to all other devices via the Internet. Folders in Dropbox can be shared with other Dropbox users.</a:t>
            </a:r>
          </a:p>
          <a:p>
            <a:pPr marL="171450" indent="-171450">
              <a:buFont typeface="Arial" pitchFamily="34" charset="0"/>
              <a:buChar char="•"/>
            </a:pPr>
            <a:r>
              <a:rPr lang="en-US" sz="1200" kern="1200" baseline="0" dirty="0" smtClean="0">
                <a:solidFill>
                  <a:schemeClr val="tx1"/>
                </a:solidFill>
                <a:effectLst/>
                <a:latin typeface="+mn-lt"/>
                <a:ea typeface="+mn-ea"/>
                <a:cs typeface="+mn-cs"/>
              </a:rPr>
              <a:t>Other cloud storage alternatives include Microsoft </a:t>
            </a:r>
            <a:r>
              <a:rPr lang="en-US" sz="1200" kern="1200" baseline="0" dirty="0" err="1" smtClean="0">
                <a:solidFill>
                  <a:schemeClr val="tx1"/>
                </a:solidFill>
                <a:effectLst/>
                <a:latin typeface="+mn-lt"/>
                <a:ea typeface="+mn-ea"/>
                <a:cs typeface="+mn-cs"/>
              </a:rPr>
              <a:t>OneDrive</a:t>
            </a:r>
            <a:r>
              <a:rPr lang="en-US" sz="1200" kern="1200" baseline="0" dirty="0" smtClean="0">
                <a:solidFill>
                  <a:schemeClr val="tx1"/>
                </a:solidFill>
                <a:effectLst/>
                <a:latin typeface="+mn-lt"/>
                <a:ea typeface="+mn-ea"/>
                <a:cs typeface="+mn-cs"/>
              </a:rPr>
              <a:t>, Apple iCloud, and Google Drive.</a:t>
            </a:r>
            <a:endParaRPr lang="en-US" sz="120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424639924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sz="1200" b="0" kern="1200" dirty="0" smtClean="0">
                <a:solidFill>
                  <a:schemeClr val="tx1"/>
                </a:solidFill>
                <a:effectLst/>
                <a:latin typeface="+mn-lt"/>
                <a:ea typeface="+mn-ea"/>
                <a:cs typeface="+mn-cs"/>
              </a:rPr>
              <a:t>For large portable storage needs, there are portable </a:t>
            </a:r>
            <a:r>
              <a:rPr lang="en-US" sz="1200" b="0" i="0" u="none" strike="noStrike" kern="1200" dirty="0" smtClean="0">
                <a:solidFill>
                  <a:schemeClr val="tx1"/>
                </a:solidFill>
                <a:effectLst/>
                <a:latin typeface="+mn-lt"/>
                <a:ea typeface="+mn-ea"/>
                <a:cs typeface="+mn-cs"/>
              </a:rPr>
              <a:t>external hard drives</a:t>
            </a:r>
            <a:r>
              <a:rPr lang="en-US" sz="1200" b="0" kern="1200" dirty="0" smtClean="0">
                <a:solidFill>
                  <a:schemeClr val="tx1"/>
                </a:solidFill>
                <a:effectLst/>
                <a:latin typeface="+mn-lt"/>
                <a:ea typeface="+mn-ea"/>
                <a:cs typeface="+mn-cs"/>
              </a:rPr>
              <a:t>, which are small enough to fit into your pocket and have storage capacities of 4 TB (or larger). These devices are small and lightweight and are enclosed in a protective case. </a:t>
            </a:r>
          </a:p>
          <a:p>
            <a:pPr marL="171450" indent="-171450">
              <a:buFont typeface="Arial" pitchFamily="34" charset="0"/>
              <a:buChar char="•"/>
            </a:pPr>
            <a:r>
              <a:rPr lang="en-US" sz="1200" b="0" kern="1200" dirty="0" smtClean="0">
                <a:solidFill>
                  <a:schemeClr val="tx1"/>
                </a:solidFill>
                <a:effectLst/>
                <a:latin typeface="+mn-lt"/>
                <a:ea typeface="+mn-ea"/>
                <a:cs typeface="+mn-cs"/>
              </a:rPr>
              <a:t>They attach to your computer via the USB port. </a:t>
            </a:r>
            <a:endParaRPr lang="en-US" sz="1200" b="1"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77E2621-405C-4F83-9120-2E9601611C17}" type="slidenum">
              <a:rPr lang="en-US" smtClean="0"/>
              <a:pPr/>
              <a:t>43</a:t>
            </a:fld>
            <a:endParaRPr lang="en-US"/>
          </a:p>
        </p:txBody>
      </p:sp>
    </p:spTree>
    <p:extLst>
      <p:ext uri="{BB962C8B-B14F-4D97-AF65-F5344CB8AC3E}">
        <p14:creationId xmlns:p14="http://schemas.microsoft.com/office/powerpoint/2010/main" val="134382023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2"/>
          <p:cNvSpPr>
            <a:spLocks noChangeArrowheads="1"/>
          </p:cNvSpPr>
          <p:nvPr/>
        </p:nvSpPr>
        <p:spPr bwMode="auto">
          <a:xfrm>
            <a:off x="4459288" y="0"/>
            <a:ext cx="3413125" cy="457200"/>
          </a:xfrm>
          <a:prstGeom prst="rect">
            <a:avLst/>
          </a:prstGeom>
          <a:noFill/>
          <a:ln w="12700">
            <a:noFill/>
            <a:miter lim="800000"/>
            <a:headEnd/>
            <a:tailEnd/>
          </a:ln>
        </p:spPr>
        <p:txBody>
          <a:bodyPr/>
          <a:lstStyle/>
          <a:p>
            <a:pPr eaLnBrk="0" hangingPunct="0"/>
            <a:endParaRPr lang="en-US" dirty="0"/>
          </a:p>
        </p:txBody>
      </p:sp>
      <p:sp>
        <p:nvSpPr>
          <p:cNvPr id="100354" name="Rectangle 3"/>
          <p:cNvSpPr>
            <a:spLocks noChangeArrowheads="1"/>
          </p:cNvSpPr>
          <p:nvPr/>
        </p:nvSpPr>
        <p:spPr bwMode="auto">
          <a:xfrm>
            <a:off x="4459288" y="8685213"/>
            <a:ext cx="3413125" cy="457200"/>
          </a:xfrm>
          <a:prstGeom prst="rect">
            <a:avLst/>
          </a:prstGeom>
          <a:noFill/>
          <a:ln w="12700">
            <a:noFill/>
            <a:miter lim="800000"/>
            <a:headEnd/>
            <a:tailEnd/>
          </a:ln>
        </p:spPr>
        <p:txBody>
          <a:bodyPr lIns="90488" tIns="44450" rIns="90488" bIns="44450" anchor="b"/>
          <a:lstStyle/>
          <a:p>
            <a:pPr algn="r" eaLnBrk="0" hangingPunct="0"/>
            <a:r>
              <a:rPr lang="en-US" sz="1200" dirty="0">
                <a:latin typeface="Arial" charset="0"/>
              </a:rPr>
              <a:t>38</a:t>
            </a:r>
          </a:p>
        </p:txBody>
      </p:sp>
      <p:sp>
        <p:nvSpPr>
          <p:cNvPr id="100355" name="Rectangle 4"/>
          <p:cNvSpPr>
            <a:spLocks noChangeArrowheads="1"/>
          </p:cNvSpPr>
          <p:nvPr/>
        </p:nvSpPr>
        <p:spPr bwMode="auto">
          <a:xfrm>
            <a:off x="0" y="8685213"/>
            <a:ext cx="3411538" cy="457200"/>
          </a:xfrm>
          <a:prstGeom prst="rect">
            <a:avLst/>
          </a:prstGeom>
          <a:noFill/>
          <a:ln w="12700">
            <a:noFill/>
            <a:miter lim="800000"/>
            <a:headEnd/>
            <a:tailEnd/>
          </a:ln>
        </p:spPr>
        <p:txBody>
          <a:bodyPr/>
          <a:lstStyle/>
          <a:p>
            <a:pPr eaLnBrk="0" hangingPunct="0"/>
            <a:endParaRPr lang="en-US" dirty="0"/>
          </a:p>
        </p:txBody>
      </p:sp>
      <p:sp>
        <p:nvSpPr>
          <p:cNvPr id="100356" name="Rectangle 5"/>
          <p:cNvSpPr>
            <a:spLocks noChangeArrowheads="1"/>
          </p:cNvSpPr>
          <p:nvPr/>
        </p:nvSpPr>
        <p:spPr bwMode="auto">
          <a:xfrm>
            <a:off x="0" y="0"/>
            <a:ext cx="3411538" cy="457200"/>
          </a:xfrm>
          <a:prstGeom prst="rect">
            <a:avLst/>
          </a:prstGeom>
          <a:noFill/>
          <a:ln w="12700">
            <a:noFill/>
            <a:miter lim="800000"/>
            <a:headEnd/>
            <a:tailEnd/>
          </a:ln>
        </p:spPr>
        <p:txBody>
          <a:bodyPr/>
          <a:lstStyle/>
          <a:p>
            <a:pPr eaLnBrk="0" hangingPunct="0"/>
            <a:endParaRPr lang="en-US" dirty="0"/>
          </a:p>
        </p:txBody>
      </p:sp>
      <p:sp>
        <p:nvSpPr>
          <p:cNvPr id="100357" name="Rectangle 6"/>
          <p:cNvSpPr>
            <a:spLocks noGrp="1" noRot="1" noChangeAspect="1" noChangeArrowheads="1" noTextEdit="1"/>
          </p:cNvSpPr>
          <p:nvPr>
            <p:ph type="sldImg"/>
          </p:nvPr>
        </p:nvSpPr>
        <p:spPr>
          <a:ln cap="flat"/>
        </p:spPr>
      </p:sp>
      <p:sp>
        <p:nvSpPr>
          <p:cNvPr id="100358" name="Rectangle 7"/>
          <p:cNvSpPr>
            <a:spLocks noGrp="1" noChangeArrowheads="1"/>
          </p:cNvSpPr>
          <p:nvPr>
            <p:ph type="body" idx="1"/>
          </p:nvPr>
        </p:nvSpPr>
        <p:spPr>
          <a:noFill/>
          <a:ln w="9525"/>
        </p:spPr>
        <p:txBody>
          <a:bodyPr/>
          <a:lstStyle/>
          <a:p>
            <a:pPr marL="171450" marR="0" indent="-171450" algn="l" defTabSz="914400"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1200" kern="1200" dirty="0" smtClean="0">
                <a:solidFill>
                  <a:schemeClr val="tx1"/>
                </a:solidFill>
                <a:effectLst/>
                <a:latin typeface="+mn-lt"/>
                <a:ea typeface="+mn-ea"/>
                <a:cs typeface="+mn-cs"/>
              </a:rPr>
              <a:t>A </a:t>
            </a:r>
            <a:r>
              <a:rPr lang="en-US" sz="1200" i="1" kern="1200" dirty="0" smtClean="0">
                <a:solidFill>
                  <a:schemeClr val="tx1"/>
                </a:solidFill>
                <a:effectLst/>
                <a:latin typeface="+mn-lt"/>
                <a:ea typeface="+mn-ea"/>
                <a:cs typeface="+mn-cs"/>
              </a:rPr>
              <a:t>flash drive </a:t>
            </a:r>
            <a:r>
              <a:rPr lang="en-US" sz="1200" kern="1200" dirty="0" smtClean="0">
                <a:solidFill>
                  <a:schemeClr val="tx1"/>
                </a:solidFill>
                <a:effectLst/>
                <a:latin typeface="+mn-lt"/>
                <a:ea typeface="+mn-ea"/>
                <a:cs typeface="+mn-cs"/>
              </a:rPr>
              <a:t>(sometimes referred to as a </a:t>
            </a:r>
            <a:r>
              <a:rPr lang="en-US" sz="1200" b="0" i="1" u="none" strike="noStrike" kern="1200" dirty="0" smtClean="0">
                <a:solidFill>
                  <a:schemeClr val="tx1"/>
                </a:solidFill>
                <a:effectLst/>
                <a:latin typeface="+mn-lt"/>
                <a:ea typeface="+mn-ea"/>
                <a:cs typeface="+mn-cs"/>
              </a:rPr>
              <a:t>jump drive</a:t>
            </a:r>
            <a:r>
              <a:rPr lang="en-US" sz="1200" kern="1200" dirty="0" smtClean="0">
                <a:solidFill>
                  <a:schemeClr val="tx1"/>
                </a:solidFill>
                <a:effectLst/>
                <a:latin typeface="+mn-lt"/>
                <a:ea typeface="+mn-ea"/>
                <a:cs typeface="+mn-cs"/>
              </a:rPr>
              <a:t>, </a:t>
            </a:r>
            <a:r>
              <a:rPr lang="en-US" sz="1200" b="0" i="1" u="none" strike="noStrike" kern="1200" dirty="0" smtClean="0">
                <a:solidFill>
                  <a:schemeClr val="tx1"/>
                </a:solidFill>
                <a:effectLst/>
                <a:latin typeface="+mn-lt"/>
                <a:ea typeface="+mn-ea"/>
                <a:cs typeface="+mn-cs"/>
              </a:rPr>
              <a:t>USB drive</a:t>
            </a:r>
            <a:r>
              <a:rPr lang="en-US" sz="1200" kern="1200" dirty="0" smtClean="0">
                <a:solidFill>
                  <a:schemeClr val="tx1"/>
                </a:solidFill>
                <a:effectLst/>
                <a:latin typeface="+mn-lt"/>
                <a:ea typeface="+mn-ea"/>
                <a:cs typeface="+mn-cs"/>
              </a:rPr>
              <a:t>, or </a:t>
            </a:r>
            <a:r>
              <a:rPr lang="en-US" sz="1200" b="0" i="1" u="none" strike="noStrike" kern="1200" dirty="0" smtClean="0">
                <a:solidFill>
                  <a:schemeClr val="tx1"/>
                </a:solidFill>
                <a:effectLst/>
                <a:latin typeface="+mn-lt"/>
                <a:ea typeface="+mn-ea"/>
                <a:cs typeface="+mn-cs"/>
              </a:rPr>
              <a:t>thumb drive</a:t>
            </a:r>
            <a:r>
              <a:rPr lang="en-US" sz="1200" b="0" i="0" u="none" strike="noStrike"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 uses solid-state flash memory, storing information on an internal memory chip.  </a:t>
            </a:r>
          </a:p>
          <a:p>
            <a:pPr marL="171450" marR="0" indent="-171450" algn="l" defTabSz="914400"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1200" kern="1200" dirty="0" smtClean="0">
                <a:solidFill>
                  <a:schemeClr val="tx1"/>
                </a:solidFill>
                <a:effectLst/>
                <a:latin typeface="+mn-lt"/>
                <a:ea typeface="+mn-ea"/>
                <a:cs typeface="+mn-cs"/>
              </a:rPr>
              <a:t>When you plug a flash drive into your computer's USB port, it appears in the operating system as another disk drive. You can write or read data from it as you would a hard drive.</a:t>
            </a:r>
          </a:p>
          <a:p>
            <a:pPr marL="171450" marR="0" indent="-171450" algn="l" defTabSz="914400"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1200" kern="1200" baseline="0" dirty="0" smtClean="0">
                <a:solidFill>
                  <a:schemeClr val="tx1"/>
                </a:solidFill>
                <a:effectLst/>
                <a:latin typeface="+mn-lt"/>
                <a:ea typeface="+mn-ea"/>
                <a:cs typeface="+mn-cs"/>
              </a:rPr>
              <a:t>Flash drives can have significant storage capacity, currently as much as 256 GB.</a:t>
            </a:r>
            <a:r>
              <a:rPr lang="en-US" sz="1200" kern="1200" dirty="0" smtClean="0">
                <a:solidFill>
                  <a:schemeClr val="tx1"/>
                </a:solidFill>
                <a:effectLst/>
                <a:latin typeface="+mn-lt"/>
                <a:ea typeface="+mn-ea"/>
                <a:cs typeface="+mn-cs"/>
              </a:rPr>
              <a:t> </a:t>
            </a:r>
          </a:p>
        </p:txBody>
      </p:sp>
    </p:spTree>
    <p:extLst>
      <p:ext uri="{BB962C8B-B14F-4D97-AF65-F5344CB8AC3E}">
        <p14:creationId xmlns:p14="http://schemas.microsoft.com/office/powerpoint/2010/main" val="199549938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2"/>
          <p:cNvSpPr>
            <a:spLocks noChangeArrowheads="1"/>
          </p:cNvSpPr>
          <p:nvPr/>
        </p:nvSpPr>
        <p:spPr bwMode="auto">
          <a:xfrm>
            <a:off x="4459288" y="0"/>
            <a:ext cx="3413125" cy="457200"/>
          </a:xfrm>
          <a:prstGeom prst="rect">
            <a:avLst/>
          </a:prstGeom>
          <a:noFill/>
          <a:ln w="12700">
            <a:noFill/>
            <a:miter lim="800000"/>
            <a:headEnd/>
            <a:tailEnd/>
          </a:ln>
        </p:spPr>
        <p:txBody>
          <a:bodyPr/>
          <a:lstStyle/>
          <a:p>
            <a:pPr eaLnBrk="0" hangingPunct="0"/>
            <a:endParaRPr lang="en-US" dirty="0"/>
          </a:p>
        </p:txBody>
      </p:sp>
      <p:sp>
        <p:nvSpPr>
          <p:cNvPr id="100354" name="Rectangle 3"/>
          <p:cNvSpPr>
            <a:spLocks noChangeArrowheads="1"/>
          </p:cNvSpPr>
          <p:nvPr/>
        </p:nvSpPr>
        <p:spPr bwMode="auto">
          <a:xfrm>
            <a:off x="4459288" y="8685213"/>
            <a:ext cx="3413125" cy="457200"/>
          </a:xfrm>
          <a:prstGeom prst="rect">
            <a:avLst/>
          </a:prstGeom>
          <a:noFill/>
          <a:ln w="12700">
            <a:noFill/>
            <a:miter lim="800000"/>
            <a:headEnd/>
            <a:tailEnd/>
          </a:ln>
        </p:spPr>
        <p:txBody>
          <a:bodyPr lIns="90488" tIns="44450" rIns="90488" bIns="44450" anchor="b"/>
          <a:lstStyle/>
          <a:p>
            <a:pPr algn="r" eaLnBrk="0" hangingPunct="0"/>
            <a:r>
              <a:rPr lang="en-US" sz="1200" dirty="0">
                <a:latin typeface="Arial" charset="0"/>
              </a:rPr>
              <a:t>38</a:t>
            </a:r>
          </a:p>
        </p:txBody>
      </p:sp>
      <p:sp>
        <p:nvSpPr>
          <p:cNvPr id="100355" name="Rectangle 4"/>
          <p:cNvSpPr>
            <a:spLocks noChangeArrowheads="1"/>
          </p:cNvSpPr>
          <p:nvPr/>
        </p:nvSpPr>
        <p:spPr bwMode="auto">
          <a:xfrm>
            <a:off x="0" y="8685213"/>
            <a:ext cx="3411538" cy="457200"/>
          </a:xfrm>
          <a:prstGeom prst="rect">
            <a:avLst/>
          </a:prstGeom>
          <a:noFill/>
          <a:ln w="12700">
            <a:noFill/>
            <a:miter lim="800000"/>
            <a:headEnd/>
            <a:tailEnd/>
          </a:ln>
        </p:spPr>
        <p:txBody>
          <a:bodyPr/>
          <a:lstStyle/>
          <a:p>
            <a:pPr eaLnBrk="0" hangingPunct="0"/>
            <a:endParaRPr lang="en-US" dirty="0"/>
          </a:p>
        </p:txBody>
      </p:sp>
      <p:sp>
        <p:nvSpPr>
          <p:cNvPr id="100356" name="Rectangle 5"/>
          <p:cNvSpPr>
            <a:spLocks noChangeArrowheads="1"/>
          </p:cNvSpPr>
          <p:nvPr/>
        </p:nvSpPr>
        <p:spPr bwMode="auto">
          <a:xfrm>
            <a:off x="0" y="0"/>
            <a:ext cx="3411538" cy="457200"/>
          </a:xfrm>
          <a:prstGeom prst="rect">
            <a:avLst/>
          </a:prstGeom>
          <a:noFill/>
          <a:ln w="12700">
            <a:noFill/>
            <a:miter lim="800000"/>
            <a:headEnd/>
            <a:tailEnd/>
          </a:ln>
        </p:spPr>
        <p:txBody>
          <a:bodyPr/>
          <a:lstStyle/>
          <a:p>
            <a:pPr eaLnBrk="0" hangingPunct="0"/>
            <a:endParaRPr lang="en-US" dirty="0"/>
          </a:p>
        </p:txBody>
      </p:sp>
      <p:sp>
        <p:nvSpPr>
          <p:cNvPr id="100357" name="Rectangle 6"/>
          <p:cNvSpPr>
            <a:spLocks noGrp="1" noRot="1" noChangeAspect="1" noChangeArrowheads="1" noTextEdit="1"/>
          </p:cNvSpPr>
          <p:nvPr>
            <p:ph type="sldImg"/>
          </p:nvPr>
        </p:nvSpPr>
        <p:spPr>
          <a:ln cap="flat"/>
        </p:spPr>
      </p:sp>
      <p:sp>
        <p:nvSpPr>
          <p:cNvPr id="100358" name="Rectangle 7"/>
          <p:cNvSpPr>
            <a:spLocks noGrp="1" noChangeArrowheads="1"/>
          </p:cNvSpPr>
          <p:nvPr>
            <p:ph type="body" idx="1"/>
          </p:nvPr>
        </p:nvSpPr>
        <p:spPr>
          <a:noFill/>
          <a:ln w="9525"/>
        </p:spPr>
        <p:txBody>
          <a:bodyPr/>
          <a:lstStyle/>
          <a:p>
            <a:pPr marL="171450" marR="0" indent="-171450" algn="l" defTabSz="914400"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1200" kern="1200" dirty="0" smtClean="0">
                <a:solidFill>
                  <a:schemeClr val="tx1"/>
                </a:solidFill>
                <a:effectLst/>
                <a:latin typeface="+mn-lt"/>
                <a:ea typeface="+mn-ea"/>
                <a:cs typeface="+mn-cs"/>
              </a:rPr>
              <a:t>New</a:t>
            </a:r>
            <a:r>
              <a:rPr lang="en-US" sz="1200" kern="1200" baseline="0" dirty="0" smtClean="0">
                <a:solidFill>
                  <a:schemeClr val="tx1"/>
                </a:solidFill>
                <a:effectLst/>
                <a:latin typeface="+mn-lt"/>
                <a:ea typeface="+mn-ea"/>
                <a:cs typeface="+mn-cs"/>
              </a:rPr>
              <a:t> wireless flash drives are also appearing on the market to make transferring files from portable devices easier. They look like normal flash drives but they can connect to your portable devices via </a:t>
            </a:r>
            <a:r>
              <a:rPr lang="en-US" sz="1200" kern="1200" baseline="0" dirty="0" err="1" smtClean="0">
                <a:solidFill>
                  <a:schemeClr val="tx1"/>
                </a:solidFill>
                <a:effectLst/>
                <a:latin typeface="+mn-lt"/>
                <a:ea typeface="+mn-ea"/>
                <a:cs typeface="+mn-cs"/>
              </a:rPr>
              <a:t>WiFi</a:t>
            </a:r>
            <a:r>
              <a:rPr lang="en-US" sz="1200" kern="1200" baseline="0" dirty="0" smtClean="0">
                <a:solidFill>
                  <a:schemeClr val="tx1"/>
                </a:solidFill>
                <a:effectLst/>
                <a:latin typeface="+mn-lt"/>
                <a:ea typeface="+mn-ea"/>
                <a:cs typeface="+mn-cs"/>
              </a:rPr>
              <a:t> after installing the appropriate app. Up to eight devices can be connected to the flash drive at once, and the drive can even stream media to three devices simultaneously. </a:t>
            </a:r>
            <a:endParaRPr lang="en-US" sz="120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9377632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2"/>
          <p:cNvSpPr>
            <a:spLocks noChangeArrowheads="1"/>
          </p:cNvSpPr>
          <p:nvPr/>
        </p:nvSpPr>
        <p:spPr bwMode="auto">
          <a:xfrm>
            <a:off x="4459288" y="0"/>
            <a:ext cx="3413125" cy="457200"/>
          </a:xfrm>
          <a:prstGeom prst="rect">
            <a:avLst/>
          </a:prstGeom>
          <a:noFill/>
          <a:ln w="12700">
            <a:noFill/>
            <a:miter lim="800000"/>
            <a:headEnd/>
            <a:tailEnd/>
          </a:ln>
        </p:spPr>
        <p:txBody>
          <a:bodyPr/>
          <a:lstStyle/>
          <a:p>
            <a:pPr eaLnBrk="0" hangingPunct="0"/>
            <a:endParaRPr lang="en-US" dirty="0"/>
          </a:p>
        </p:txBody>
      </p:sp>
      <p:sp>
        <p:nvSpPr>
          <p:cNvPr id="100354" name="Rectangle 3"/>
          <p:cNvSpPr>
            <a:spLocks noChangeArrowheads="1"/>
          </p:cNvSpPr>
          <p:nvPr/>
        </p:nvSpPr>
        <p:spPr bwMode="auto">
          <a:xfrm>
            <a:off x="4459288" y="8685213"/>
            <a:ext cx="3413125" cy="457200"/>
          </a:xfrm>
          <a:prstGeom prst="rect">
            <a:avLst/>
          </a:prstGeom>
          <a:noFill/>
          <a:ln w="12700">
            <a:noFill/>
            <a:miter lim="800000"/>
            <a:headEnd/>
            <a:tailEnd/>
          </a:ln>
        </p:spPr>
        <p:txBody>
          <a:bodyPr lIns="90488" tIns="44450" rIns="90488" bIns="44450" anchor="b"/>
          <a:lstStyle/>
          <a:p>
            <a:pPr algn="r" eaLnBrk="0" hangingPunct="0"/>
            <a:r>
              <a:rPr lang="en-US" sz="1200" dirty="0">
                <a:latin typeface="Arial" charset="0"/>
              </a:rPr>
              <a:t>38</a:t>
            </a:r>
          </a:p>
        </p:txBody>
      </p:sp>
      <p:sp>
        <p:nvSpPr>
          <p:cNvPr id="100355" name="Rectangle 4"/>
          <p:cNvSpPr>
            <a:spLocks noChangeArrowheads="1"/>
          </p:cNvSpPr>
          <p:nvPr/>
        </p:nvSpPr>
        <p:spPr bwMode="auto">
          <a:xfrm>
            <a:off x="0" y="8685213"/>
            <a:ext cx="3411538" cy="457200"/>
          </a:xfrm>
          <a:prstGeom prst="rect">
            <a:avLst/>
          </a:prstGeom>
          <a:noFill/>
          <a:ln w="12700">
            <a:noFill/>
            <a:miter lim="800000"/>
            <a:headEnd/>
            <a:tailEnd/>
          </a:ln>
        </p:spPr>
        <p:txBody>
          <a:bodyPr/>
          <a:lstStyle/>
          <a:p>
            <a:pPr eaLnBrk="0" hangingPunct="0"/>
            <a:endParaRPr lang="en-US" dirty="0"/>
          </a:p>
        </p:txBody>
      </p:sp>
      <p:sp>
        <p:nvSpPr>
          <p:cNvPr id="100356" name="Rectangle 5"/>
          <p:cNvSpPr>
            <a:spLocks noChangeArrowheads="1"/>
          </p:cNvSpPr>
          <p:nvPr/>
        </p:nvSpPr>
        <p:spPr bwMode="auto">
          <a:xfrm>
            <a:off x="0" y="0"/>
            <a:ext cx="3411538" cy="457200"/>
          </a:xfrm>
          <a:prstGeom prst="rect">
            <a:avLst/>
          </a:prstGeom>
          <a:noFill/>
          <a:ln w="12700">
            <a:noFill/>
            <a:miter lim="800000"/>
            <a:headEnd/>
            <a:tailEnd/>
          </a:ln>
        </p:spPr>
        <p:txBody>
          <a:bodyPr/>
          <a:lstStyle/>
          <a:p>
            <a:pPr eaLnBrk="0" hangingPunct="0"/>
            <a:endParaRPr lang="en-US" dirty="0"/>
          </a:p>
        </p:txBody>
      </p:sp>
      <p:sp>
        <p:nvSpPr>
          <p:cNvPr id="100357" name="Rectangle 6"/>
          <p:cNvSpPr>
            <a:spLocks noGrp="1" noRot="1" noChangeAspect="1" noChangeArrowheads="1" noTextEdit="1"/>
          </p:cNvSpPr>
          <p:nvPr>
            <p:ph type="sldImg"/>
          </p:nvPr>
        </p:nvSpPr>
        <p:spPr>
          <a:ln cap="flat"/>
        </p:spPr>
      </p:sp>
      <p:sp>
        <p:nvSpPr>
          <p:cNvPr id="100358" name="Rectangle 7"/>
          <p:cNvSpPr>
            <a:spLocks noGrp="1" noChangeArrowheads="1"/>
          </p:cNvSpPr>
          <p:nvPr>
            <p:ph type="body" idx="1"/>
          </p:nvPr>
        </p:nvSpPr>
        <p:spPr>
          <a:noFill/>
          <a:ln w="9525"/>
        </p:spPr>
        <p:txBody>
          <a:bodyPr/>
          <a:lstStyle/>
          <a:p>
            <a:pPr marL="171450" marR="0" indent="-171450" algn="l" defTabSz="914400"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1200" kern="1200" dirty="0" smtClean="0">
                <a:solidFill>
                  <a:schemeClr val="tx1"/>
                </a:solidFill>
                <a:effectLst/>
                <a:latin typeface="+mn-lt"/>
                <a:ea typeface="+mn-ea"/>
                <a:cs typeface="+mn-cs"/>
              </a:rPr>
              <a:t>A </a:t>
            </a:r>
            <a:r>
              <a:rPr lang="en-US" sz="1200" i="1" kern="1200" dirty="0" smtClean="0">
                <a:solidFill>
                  <a:schemeClr val="tx1"/>
                </a:solidFill>
                <a:effectLst/>
                <a:latin typeface="+mn-lt"/>
                <a:ea typeface="+mn-ea"/>
                <a:cs typeface="+mn-cs"/>
              </a:rPr>
              <a:t>flash</a:t>
            </a:r>
            <a:r>
              <a:rPr lang="en-US" sz="1200" i="1" kern="1200" baseline="0" dirty="0" smtClean="0">
                <a:solidFill>
                  <a:schemeClr val="tx1"/>
                </a:solidFill>
                <a:effectLst/>
                <a:latin typeface="+mn-lt"/>
                <a:ea typeface="+mn-ea"/>
                <a:cs typeface="+mn-cs"/>
              </a:rPr>
              <a:t> memory card</a:t>
            </a:r>
            <a:r>
              <a:rPr lang="en-US" sz="1200" kern="1200" baseline="0" dirty="0" smtClean="0">
                <a:solidFill>
                  <a:schemeClr val="tx1"/>
                </a:solidFill>
                <a:effectLst/>
                <a:latin typeface="+mn-lt"/>
                <a:ea typeface="+mn-ea"/>
                <a:cs typeface="+mn-cs"/>
              </a:rPr>
              <a:t>, such as an SD card, is another convenient means of portable storage. Like the flash drive, memory cards use solid-state flash memory.</a:t>
            </a:r>
          </a:p>
          <a:p>
            <a:pPr marL="171450" marR="0" indent="-171450" algn="l" defTabSz="914400"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1200" kern="1200" baseline="0" dirty="0" smtClean="0">
                <a:solidFill>
                  <a:schemeClr val="tx1"/>
                </a:solidFill>
                <a:effectLst/>
                <a:latin typeface="+mn-lt"/>
                <a:ea typeface="+mn-ea"/>
                <a:cs typeface="+mn-cs"/>
              </a:rPr>
              <a:t>Flash memory cards let you transfer digital data between your computer and devices such as digital cameras, smartphones, video cameras, and printers.</a:t>
            </a:r>
            <a:endParaRPr lang="en-US" sz="120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323637513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p:cNvSpPr>
            <a:spLocks noGrp="1" noChangeArrowheads="1"/>
          </p:cNvSpPr>
          <p:nvPr>
            <p:ph type="sldNum" sz="quarter" idx="5"/>
          </p:nvPr>
        </p:nvSpPr>
        <p:spPr>
          <a:xfrm>
            <a:off x="3884613" y="8685213"/>
            <a:ext cx="2971800" cy="457200"/>
          </a:xfrm>
          <a:prstGeom prst="rect">
            <a:avLst/>
          </a:prstGeom>
          <a:noFill/>
        </p:spPr>
        <p:txBody>
          <a:bodyPr/>
          <a:lstStyle/>
          <a:p>
            <a:fld id="{81447676-5C85-4034-8D26-B214411A0A22}" type="slidenum">
              <a:rPr lang="en-US" smtClean="0"/>
              <a:pPr/>
              <a:t>47</a:t>
            </a:fld>
            <a:endParaRPr lang="en-US" dirty="0" smtClean="0"/>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p:spPr>
        <p:txBody>
          <a:bodyPr/>
          <a:lstStyle/>
          <a:p>
            <a:pPr marL="171450" indent="-171450" eaLnBrk="1" hangingPunct="1">
              <a:buFont typeface="Arial" pitchFamily="34" charset="0"/>
              <a:buChar char="•"/>
            </a:pPr>
            <a:r>
              <a:rPr lang="en-US" sz="1200" kern="1200" dirty="0" smtClean="0">
                <a:solidFill>
                  <a:schemeClr val="tx1"/>
                </a:solidFill>
                <a:effectLst/>
                <a:latin typeface="+mn-lt"/>
                <a:ea typeface="+mn-ea"/>
                <a:cs typeface="+mn-cs"/>
              </a:rPr>
              <a:t>Most desktop and laptop computers include at least one </a:t>
            </a:r>
            <a:r>
              <a:rPr lang="en-US" sz="1200" b="0" i="1" u="none" strike="noStrike" kern="1200" dirty="0" smtClean="0">
                <a:solidFill>
                  <a:schemeClr val="tx1"/>
                </a:solidFill>
                <a:effectLst/>
                <a:latin typeface="+mn-lt"/>
                <a:ea typeface="+mn-ea"/>
                <a:cs typeface="+mn-cs"/>
              </a:rPr>
              <a:t>optical drive</a:t>
            </a:r>
            <a:r>
              <a:rPr lang="en-US" sz="1200" i="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that can read from and maybe even write to CDs, DVDs, or Blu-ray discs. </a:t>
            </a:r>
          </a:p>
          <a:p>
            <a:pPr marL="171450" indent="-171450" eaLnBrk="1" hangingPunct="1">
              <a:buFont typeface="Arial" pitchFamily="34" charset="0"/>
              <a:buChar char="•"/>
            </a:pPr>
            <a:r>
              <a:rPr lang="en-US" sz="1200" i="1" kern="1200" dirty="0" smtClean="0">
                <a:solidFill>
                  <a:schemeClr val="tx1"/>
                </a:solidFill>
                <a:effectLst/>
                <a:latin typeface="+mn-lt"/>
                <a:ea typeface="+mn-ea"/>
                <a:cs typeface="+mn-cs"/>
              </a:rPr>
              <a:t>Compact</a:t>
            </a:r>
            <a:r>
              <a:rPr lang="en-US" sz="1200" i="1" kern="1200" baseline="0" dirty="0" smtClean="0">
                <a:solidFill>
                  <a:schemeClr val="tx1"/>
                </a:solidFill>
                <a:effectLst/>
                <a:latin typeface="+mn-lt"/>
                <a:ea typeface="+mn-ea"/>
                <a:cs typeface="+mn-cs"/>
              </a:rPr>
              <a:t> discs (</a:t>
            </a:r>
            <a:r>
              <a:rPr lang="en-US" sz="1200" i="1" kern="1200" dirty="0" smtClean="0">
                <a:solidFill>
                  <a:schemeClr val="tx1"/>
                </a:solidFill>
                <a:effectLst/>
                <a:latin typeface="+mn-lt"/>
                <a:ea typeface="+mn-ea"/>
                <a:cs typeface="+mn-cs"/>
              </a:rPr>
              <a:t>CDs) </a:t>
            </a:r>
            <a:r>
              <a:rPr lang="en-US" sz="1200" kern="1200" dirty="0" smtClean="0">
                <a:solidFill>
                  <a:schemeClr val="tx1"/>
                </a:solidFill>
                <a:effectLst/>
                <a:latin typeface="+mn-lt"/>
                <a:ea typeface="+mn-ea"/>
                <a:cs typeface="+mn-cs"/>
              </a:rPr>
              <a:t>were initially created to store audio files.</a:t>
            </a:r>
          </a:p>
          <a:p>
            <a:pPr marL="171450" indent="-171450" eaLnBrk="1" hangingPunct="1">
              <a:buFont typeface="Arial" pitchFamily="34" charset="0"/>
              <a:buChar char="•"/>
            </a:pPr>
            <a:r>
              <a:rPr lang="en-US" sz="1200" i="1" kern="1200" dirty="0" smtClean="0">
                <a:solidFill>
                  <a:schemeClr val="tx1"/>
                </a:solidFill>
                <a:effectLst/>
                <a:latin typeface="+mn-lt"/>
                <a:ea typeface="+mn-ea"/>
                <a:cs typeface="+mn-cs"/>
              </a:rPr>
              <a:t>Digital video (or versatile) discs (DVDs) </a:t>
            </a:r>
            <a:r>
              <a:rPr lang="en-US" sz="1200" kern="1200" dirty="0" smtClean="0">
                <a:solidFill>
                  <a:schemeClr val="tx1"/>
                </a:solidFill>
                <a:effectLst/>
                <a:latin typeface="+mn-lt"/>
                <a:ea typeface="+mn-ea"/>
                <a:cs typeface="+mn-cs"/>
              </a:rPr>
              <a:t>are the same size and shape as CDs but can hold up</a:t>
            </a:r>
            <a:r>
              <a:rPr lang="en-US" sz="1200" kern="1200" baseline="0" dirty="0" smtClean="0">
                <a:solidFill>
                  <a:schemeClr val="tx1"/>
                </a:solidFill>
                <a:effectLst/>
                <a:latin typeface="+mn-lt"/>
                <a:ea typeface="+mn-ea"/>
                <a:cs typeface="+mn-cs"/>
              </a:rPr>
              <a:t> to 14 times more data</a:t>
            </a:r>
            <a:r>
              <a:rPr lang="en-US" sz="1200" kern="1200" dirty="0" smtClean="0">
                <a:solidFill>
                  <a:schemeClr val="tx1"/>
                </a:solidFill>
                <a:effectLst/>
                <a:latin typeface="+mn-lt"/>
                <a:ea typeface="+mn-ea"/>
                <a:cs typeface="+mn-cs"/>
              </a:rPr>
              <a:t>.</a:t>
            </a:r>
          </a:p>
          <a:p>
            <a:pPr marL="171450" indent="-171450">
              <a:buFont typeface="Arial" pitchFamily="34" charset="0"/>
              <a:buChar char="•"/>
            </a:pPr>
            <a:r>
              <a:rPr lang="en-US" sz="1200" b="0" i="1" kern="1200" dirty="0" smtClean="0">
                <a:solidFill>
                  <a:schemeClr val="tx1"/>
                </a:solidFill>
                <a:effectLst/>
                <a:latin typeface="+mn-lt"/>
                <a:ea typeface="+mn-ea"/>
                <a:cs typeface="+mn-cs"/>
              </a:rPr>
              <a:t>Blu-ray discs (BDs)</a:t>
            </a:r>
            <a:r>
              <a:rPr lang="en-US" sz="1200" b="0" kern="1200" dirty="0" smtClean="0">
                <a:solidFill>
                  <a:schemeClr val="tx1"/>
                </a:solidFill>
                <a:effectLst/>
                <a:latin typeface="+mn-lt"/>
                <a:ea typeface="+mn-ea"/>
                <a:cs typeface="+mn-cs"/>
              </a:rPr>
              <a:t> can hold as much as 50 GB of data.</a:t>
            </a:r>
            <a:endParaRPr lang="en-US" sz="1200" b="1"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7399672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sz="1200" kern="1200" dirty="0" smtClean="0">
                <a:solidFill>
                  <a:schemeClr val="tx1"/>
                </a:solidFill>
                <a:effectLst/>
                <a:latin typeface="+mn-lt"/>
                <a:ea typeface="+mn-ea"/>
                <a:cs typeface="+mn-cs"/>
              </a:rPr>
              <a:t>We have discussed peripheral devices that input, store, and output data and information. A </a:t>
            </a:r>
            <a:r>
              <a:rPr lang="en-US" sz="1200" b="0" i="1" u="none" strike="noStrike" kern="1200" dirty="0" smtClean="0">
                <a:solidFill>
                  <a:schemeClr val="tx1"/>
                </a:solidFill>
                <a:effectLst/>
                <a:latin typeface="+mn-lt"/>
                <a:ea typeface="+mn-ea"/>
                <a:cs typeface="+mn-cs"/>
              </a:rPr>
              <a:t>port</a:t>
            </a:r>
            <a:r>
              <a:rPr lang="en-US" sz="1200" kern="1200" dirty="0" smtClean="0">
                <a:solidFill>
                  <a:schemeClr val="tx1"/>
                </a:solidFill>
                <a:effectLst/>
                <a:latin typeface="+mn-lt"/>
                <a:ea typeface="+mn-ea"/>
                <a:cs typeface="+mn-cs"/>
              </a:rPr>
              <a:t> is a place through which a peripheral device attaches to the computer so that data can be exchanged between it and the operating system. Although peripherals may connect to devices wirelessly, ports are still often used for connections.</a:t>
            </a:r>
          </a:p>
          <a:p>
            <a:endParaRPr lang="en-US" dirty="0"/>
          </a:p>
        </p:txBody>
      </p:sp>
      <p:sp>
        <p:nvSpPr>
          <p:cNvPr id="4" name="Slide Number Placeholder 3"/>
          <p:cNvSpPr>
            <a:spLocks noGrp="1"/>
          </p:cNvSpPr>
          <p:nvPr>
            <p:ph type="sldNum" sz="quarter" idx="10"/>
          </p:nvPr>
        </p:nvSpPr>
        <p:spPr/>
        <p:txBody>
          <a:bodyPr/>
          <a:lstStyle/>
          <a:p>
            <a:fld id="{277E2621-405C-4F83-9120-2E9601611C17}" type="slidenum">
              <a:rPr lang="en-US" smtClean="0"/>
              <a:pPr/>
              <a:t>48</a:t>
            </a:fld>
            <a:endParaRPr lang="en-US"/>
          </a:p>
        </p:txBody>
      </p:sp>
    </p:spTree>
    <p:extLst>
      <p:ext uri="{BB962C8B-B14F-4D97-AF65-F5344CB8AC3E}">
        <p14:creationId xmlns:p14="http://schemas.microsoft.com/office/powerpoint/2010/main" val="1861872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ChangeArrowheads="1"/>
          </p:cNvSpPr>
          <p:nvPr/>
        </p:nvSpPr>
        <p:spPr bwMode="auto">
          <a:xfrm>
            <a:off x="4459288" y="0"/>
            <a:ext cx="3413125" cy="457200"/>
          </a:xfrm>
          <a:prstGeom prst="rect">
            <a:avLst/>
          </a:prstGeom>
          <a:noFill/>
          <a:ln w="12700">
            <a:noFill/>
            <a:miter lim="800000"/>
            <a:headEnd/>
            <a:tailEnd/>
          </a:ln>
        </p:spPr>
        <p:txBody>
          <a:bodyPr/>
          <a:lstStyle/>
          <a:p>
            <a:pPr eaLnBrk="0" hangingPunct="0"/>
            <a:endParaRPr lang="en-US" dirty="0"/>
          </a:p>
        </p:txBody>
      </p:sp>
      <p:sp>
        <p:nvSpPr>
          <p:cNvPr id="38914" name="Rectangle 3"/>
          <p:cNvSpPr>
            <a:spLocks noChangeArrowheads="1"/>
          </p:cNvSpPr>
          <p:nvPr/>
        </p:nvSpPr>
        <p:spPr bwMode="auto">
          <a:xfrm>
            <a:off x="4459288" y="8685213"/>
            <a:ext cx="3413125" cy="457200"/>
          </a:xfrm>
          <a:prstGeom prst="rect">
            <a:avLst/>
          </a:prstGeom>
          <a:noFill/>
          <a:ln w="12700">
            <a:noFill/>
            <a:miter lim="800000"/>
            <a:headEnd/>
            <a:tailEnd/>
          </a:ln>
        </p:spPr>
        <p:txBody>
          <a:bodyPr lIns="90488" tIns="44450" rIns="90488" bIns="44450" anchor="b"/>
          <a:lstStyle/>
          <a:p>
            <a:pPr algn="r" eaLnBrk="0" hangingPunct="0"/>
            <a:r>
              <a:rPr lang="en-US" sz="1200" dirty="0">
                <a:latin typeface="Arial" charset="0"/>
              </a:rPr>
              <a:t>5</a:t>
            </a:r>
          </a:p>
        </p:txBody>
      </p:sp>
      <p:sp>
        <p:nvSpPr>
          <p:cNvPr id="38915" name="Rectangle 4"/>
          <p:cNvSpPr>
            <a:spLocks noChangeArrowheads="1"/>
          </p:cNvSpPr>
          <p:nvPr/>
        </p:nvSpPr>
        <p:spPr bwMode="auto">
          <a:xfrm>
            <a:off x="0" y="8685213"/>
            <a:ext cx="3411538" cy="457200"/>
          </a:xfrm>
          <a:prstGeom prst="rect">
            <a:avLst/>
          </a:prstGeom>
          <a:noFill/>
          <a:ln w="12700">
            <a:noFill/>
            <a:miter lim="800000"/>
            <a:headEnd/>
            <a:tailEnd/>
          </a:ln>
        </p:spPr>
        <p:txBody>
          <a:bodyPr/>
          <a:lstStyle/>
          <a:p>
            <a:pPr eaLnBrk="0" hangingPunct="0"/>
            <a:endParaRPr lang="en-US" dirty="0"/>
          </a:p>
        </p:txBody>
      </p:sp>
      <p:sp>
        <p:nvSpPr>
          <p:cNvPr id="38916" name="Rectangle 5"/>
          <p:cNvSpPr>
            <a:spLocks noChangeArrowheads="1"/>
          </p:cNvSpPr>
          <p:nvPr/>
        </p:nvSpPr>
        <p:spPr bwMode="auto">
          <a:xfrm>
            <a:off x="0" y="0"/>
            <a:ext cx="3411538" cy="457200"/>
          </a:xfrm>
          <a:prstGeom prst="rect">
            <a:avLst/>
          </a:prstGeom>
          <a:noFill/>
          <a:ln w="12700">
            <a:noFill/>
            <a:miter lim="800000"/>
            <a:headEnd/>
            <a:tailEnd/>
          </a:ln>
        </p:spPr>
        <p:txBody>
          <a:bodyPr/>
          <a:lstStyle/>
          <a:p>
            <a:pPr eaLnBrk="0" hangingPunct="0"/>
            <a:endParaRPr lang="en-US" dirty="0"/>
          </a:p>
        </p:txBody>
      </p:sp>
      <p:sp>
        <p:nvSpPr>
          <p:cNvPr id="38917" name="Rectangle 6"/>
          <p:cNvSpPr>
            <a:spLocks noGrp="1" noRot="1" noChangeAspect="1" noChangeArrowheads="1" noTextEdit="1"/>
          </p:cNvSpPr>
          <p:nvPr>
            <p:ph type="sldImg"/>
          </p:nvPr>
        </p:nvSpPr>
        <p:spPr>
          <a:ln cap="flat"/>
        </p:spPr>
      </p:sp>
      <p:sp>
        <p:nvSpPr>
          <p:cNvPr id="38918" name="Rectangle 7"/>
          <p:cNvSpPr>
            <a:spLocks noGrp="1" noChangeArrowheads="1"/>
          </p:cNvSpPr>
          <p:nvPr>
            <p:ph type="body" idx="1"/>
          </p:nvPr>
        </p:nvSpPr>
        <p:spPr>
          <a:noFill/>
          <a:ln w="9525"/>
        </p:spPr>
        <p:txBody>
          <a:bodyPr/>
          <a:lstStyle/>
          <a:p>
            <a:pPr marL="171450" indent="-171450">
              <a:buFont typeface="Arial" pitchFamily="34" charset="0"/>
              <a:buChar char="•"/>
            </a:pPr>
            <a:r>
              <a:rPr lang="en-US" i="1" dirty="0" smtClean="0">
                <a:latin typeface="+mn-lt"/>
              </a:rPr>
              <a:t>Data</a:t>
            </a:r>
            <a:r>
              <a:rPr lang="en-US" i="0" dirty="0" smtClean="0">
                <a:latin typeface="+mn-lt"/>
              </a:rPr>
              <a:t> is a representation of a fact, figure, or idea. Data can be a number, a word, a picture, or even a recording of sound. For example, the number 7135553297 and the names Zoe and Richardson are pieces of data. </a:t>
            </a:r>
          </a:p>
          <a:p>
            <a:pPr marL="171450" indent="-171450">
              <a:buFont typeface="Arial" pitchFamily="34" charset="0"/>
              <a:buChar char="•"/>
            </a:pPr>
            <a:r>
              <a:rPr lang="en-US" i="1" dirty="0" smtClean="0">
                <a:latin typeface="+mn-lt"/>
              </a:rPr>
              <a:t>Information</a:t>
            </a:r>
            <a:r>
              <a:rPr lang="en-US" i="0" dirty="0" smtClean="0">
                <a:latin typeface="+mn-lt"/>
              </a:rPr>
              <a:t> is data that has been organized or presented in a meaningful fashion. When your computer provides you with a contact listing that indicates Zoe Richardson can be reached by phone at (713) 555-3297, the data becomes useful information.</a:t>
            </a:r>
          </a:p>
          <a:p>
            <a:pPr marL="171450" indent="-171450">
              <a:buFont typeface="Arial" pitchFamily="34" charset="0"/>
              <a:buChar char="•"/>
            </a:pPr>
            <a:r>
              <a:rPr lang="en-US" i="1" dirty="0" smtClean="0">
                <a:latin typeface="+mn-lt"/>
              </a:rPr>
              <a:t>Processing</a:t>
            </a:r>
            <a:r>
              <a:rPr lang="en-US" i="0" dirty="0" smtClean="0">
                <a:latin typeface="+mn-lt"/>
              </a:rPr>
              <a:t> is manipulating, calculating,</a:t>
            </a:r>
            <a:r>
              <a:rPr lang="en-US" i="0" baseline="0" dirty="0" smtClean="0">
                <a:latin typeface="+mn-lt"/>
              </a:rPr>
              <a:t> or organizing data into information.</a:t>
            </a:r>
            <a:endParaRPr lang="en-US" i="0" dirty="0" smtClean="0">
              <a:latin typeface="+mn-lt"/>
            </a:endParaRPr>
          </a:p>
        </p:txBody>
      </p:sp>
    </p:spTree>
    <p:extLst>
      <p:ext uri="{BB962C8B-B14F-4D97-AF65-F5344CB8AC3E}">
        <p14:creationId xmlns:p14="http://schemas.microsoft.com/office/powerpoint/2010/main" val="199940178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effectLst/>
                <a:latin typeface="+mn-lt"/>
                <a:ea typeface="+mn-ea"/>
                <a:cs typeface="+mn-cs"/>
              </a:rPr>
              <a:t>Thunderbolt</a:t>
            </a:r>
            <a:r>
              <a:rPr lang="en-US" sz="1200" kern="1200" baseline="0" dirty="0" smtClean="0">
                <a:solidFill>
                  <a:schemeClr val="tx1"/>
                </a:solidFill>
                <a:effectLst/>
                <a:latin typeface="+mn-lt"/>
                <a:ea typeface="+mn-ea"/>
                <a:cs typeface="+mn-cs"/>
              </a:rPr>
              <a:t> is the newest input/output technology on the market. It was developed by Intel using fiber optic technology and can achieve blazingly fast transfer speeds of up to 10 Gb/s. </a:t>
            </a:r>
            <a:r>
              <a:rPr lang="en-US" sz="1200" i="1" kern="1200" baseline="0" dirty="0" smtClean="0">
                <a:solidFill>
                  <a:schemeClr val="tx1"/>
                </a:solidFill>
                <a:effectLst/>
                <a:latin typeface="+mn-lt"/>
                <a:ea typeface="+mn-ea"/>
                <a:cs typeface="+mn-cs"/>
              </a:rPr>
              <a:t>Thunderbolt ports </a:t>
            </a:r>
            <a:r>
              <a:rPr lang="en-US" sz="1200" kern="1200" baseline="0" dirty="0" smtClean="0">
                <a:solidFill>
                  <a:schemeClr val="tx1"/>
                </a:solidFill>
                <a:effectLst/>
                <a:latin typeface="+mn-lt"/>
                <a:ea typeface="+mn-ea"/>
                <a:cs typeface="+mn-cs"/>
              </a:rPr>
              <a:t>are very useful for laptops and </a:t>
            </a:r>
            <a:r>
              <a:rPr lang="en-US" sz="1200" kern="1200" baseline="0" dirty="0" err="1" smtClean="0">
                <a:solidFill>
                  <a:schemeClr val="tx1"/>
                </a:solidFill>
                <a:effectLst/>
                <a:latin typeface="+mn-lt"/>
                <a:ea typeface="+mn-ea"/>
                <a:cs typeface="+mn-cs"/>
              </a:rPr>
              <a:t>ultrabooks</a:t>
            </a:r>
            <a:r>
              <a:rPr lang="en-US" sz="1200" kern="1200" baseline="0" dirty="0" smtClean="0">
                <a:solidFill>
                  <a:schemeClr val="tx1"/>
                </a:solidFill>
                <a:effectLst/>
                <a:latin typeface="+mn-lt"/>
                <a:ea typeface="+mn-ea"/>
                <a:cs typeface="+mn-cs"/>
              </a:rPr>
              <a:t> because one Thunderbolt port can allow you to connect up to six different peripherals to your computer.</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effectLst/>
                <a:latin typeface="+mn-lt"/>
                <a:ea typeface="+mn-ea"/>
                <a:cs typeface="+mn-cs"/>
              </a:rPr>
              <a:t>Apple was the first computer maker to integrate the ports into their hardware although other manufacturers are now following suit.</a:t>
            </a:r>
            <a:endParaRPr lang="en-US" sz="1200" kern="1200" dirty="0" smtClean="0">
              <a:solidFill>
                <a:schemeClr val="tx1"/>
              </a:solidFill>
              <a:effectLst/>
              <a:latin typeface="+mn-lt"/>
              <a:ea typeface="+mn-ea"/>
              <a:cs typeface="+mn-cs"/>
            </a:endParaRPr>
          </a:p>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277E2621-405C-4F83-9120-2E9601611C17}" type="slidenum">
              <a:rPr lang="en-US" smtClean="0"/>
              <a:pPr/>
              <a:t>49</a:t>
            </a:fld>
            <a:endParaRPr lang="en-US"/>
          </a:p>
        </p:txBody>
      </p:sp>
    </p:spTree>
    <p:extLst>
      <p:ext uri="{BB962C8B-B14F-4D97-AF65-F5344CB8AC3E}">
        <p14:creationId xmlns:p14="http://schemas.microsoft.com/office/powerpoint/2010/main" val="280324352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effectLst/>
                <a:latin typeface="+mn-lt"/>
                <a:ea typeface="+mn-ea"/>
                <a:cs typeface="+mn-cs"/>
              </a:rPr>
              <a:t>A </a:t>
            </a:r>
            <a:r>
              <a:rPr lang="en-US" sz="1200" b="0" i="1" u="none" strike="noStrike" kern="1200" dirty="0" smtClean="0">
                <a:solidFill>
                  <a:schemeClr val="tx1"/>
                </a:solidFill>
                <a:effectLst/>
                <a:latin typeface="+mn-lt"/>
                <a:ea typeface="+mn-ea"/>
                <a:cs typeface="+mn-cs"/>
              </a:rPr>
              <a:t>universal serial bus (USB) port</a:t>
            </a:r>
            <a:r>
              <a:rPr lang="en-US" sz="1200" b="0" i="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is the port type most commonly used to connect input and output devices to the computer. This is mainly because of the ready availability of USB-compatible</a:t>
            </a:r>
            <a:r>
              <a:rPr lang="en-US" sz="1200" kern="1200" baseline="0" dirty="0" smtClean="0">
                <a:solidFill>
                  <a:schemeClr val="tx1"/>
                </a:solidFill>
                <a:effectLst/>
                <a:latin typeface="+mn-lt"/>
                <a:ea typeface="+mn-ea"/>
                <a:cs typeface="+mn-cs"/>
              </a:rPr>
              <a:t> peripherals</a:t>
            </a:r>
            <a:r>
              <a:rPr lang="en-US" sz="1200" kern="1200" dirty="0" smtClean="0">
                <a:solidFill>
                  <a:schemeClr val="tx1"/>
                </a:solidFill>
                <a:effectLst/>
                <a:latin typeface="+mn-lt"/>
                <a:ea typeface="+mn-ea"/>
                <a:cs typeface="+mn-cs"/>
              </a:rPr>
              <a:t>.</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effectLst/>
                <a:latin typeface="+mn-lt"/>
                <a:ea typeface="+mn-ea"/>
                <a:cs typeface="+mn-cs"/>
              </a:rPr>
              <a:t>USB ports can connect a wide</a:t>
            </a:r>
            <a:r>
              <a:rPr lang="en-US" sz="1200" kern="1200" baseline="0" dirty="0" smtClean="0">
                <a:solidFill>
                  <a:schemeClr val="tx1"/>
                </a:solidFill>
                <a:effectLst/>
                <a:latin typeface="+mn-lt"/>
                <a:ea typeface="+mn-ea"/>
                <a:cs typeface="+mn-cs"/>
              </a:rPr>
              <a:t> variety of peripherals, including keyboards, printers, mice, smartphones, external hard drives, flash drives, and digital cameras, to computing devices.</a:t>
            </a:r>
            <a:r>
              <a:rPr lang="en-US" sz="1200" kern="1200" dirty="0" smtClean="0">
                <a:solidFill>
                  <a:schemeClr val="tx1"/>
                </a:solidFill>
                <a:effectLst/>
                <a:latin typeface="+mn-lt"/>
                <a:ea typeface="+mn-ea"/>
                <a:cs typeface="+mn-cs"/>
              </a:rPr>
              <a:t> </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effectLst/>
                <a:latin typeface="+mn-lt"/>
                <a:ea typeface="+mn-ea"/>
                <a:cs typeface="+mn-cs"/>
              </a:rPr>
              <a:t>The current USB 3.0 standard provides transfer speeds of 4.8 </a:t>
            </a:r>
            <a:r>
              <a:rPr lang="en-US" sz="1200" kern="1200" dirty="0" err="1" smtClean="0">
                <a:solidFill>
                  <a:schemeClr val="tx1"/>
                </a:solidFill>
                <a:effectLst/>
                <a:latin typeface="+mn-lt"/>
                <a:ea typeface="+mn-ea"/>
                <a:cs typeface="+mn-cs"/>
              </a:rPr>
              <a:t>Gbps</a:t>
            </a:r>
            <a:r>
              <a:rPr lang="en-US" sz="1200" kern="1200" dirty="0" smtClean="0">
                <a:solidFill>
                  <a:schemeClr val="tx1"/>
                </a:solidFill>
                <a:effectLst/>
                <a:latin typeface="+mn-lt"/>
                <a:ea typeface="+mn-ea"/>
                <a:cs typeface="+mn-cs"/>
              </a:rPr>
              <a:t> and</a:t>
            </a:r>
            <a:r>
              <a:rPr lang="en-US" sz="1200" kern="1200" baseline="0" dirty="0" smtClean="0">
                <a:solidFill>
                  <a:schemeClr val="tx1"/>
                </a:solidFill>
                <a:effectLst/>
                <a:latin typeface="+mn-lt"/>
                <a:ea typeface="+mn-ea"/>
                <a:cs typeface="+mn-cs"/>
              </a:rPr>
              <a:t> c</a:t>
            </a:r>
            <a:r>
              <a:rPr lang="en-US" sz="1200" kern="1200" dirty="0" smtClean="0">
                <a:solidFill>
                  <a:schemeClr val="tx1"/>
                </a:solidFill>
                <a:effectLst/>
                <a:latin typeface="+mn-lt"/>
                <a:ea typeface="+mn-ea"/>
                <a:cs typeface="+mn-cs"/>
              </a:rPr>
              <a:t>harges devices faster than its predecessor. </a:t>
            </a:r>
          </a:p>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277E2621-405C-4F83-9120-2E9601611C17}" type="slidenum">
              <a:rPr lang="en-US" smtClean="0"/>
              <a:pPr/>
              <a:t>50</a:t>
            </a:fld>
            <a:endParaRPr lang="en-US"/>
          </a:p>
        </p:txBody>
      </p:sp>
    </p:spTree>
    <p:extLst>
      <p:ext uri="{BB962C8B-B14F-4D97-AF65-F5344CB8AC3E}">
        <p14:creationId xmlns:p14="http://schemas.microsoft.com/office/powerpoint/2010/main" val="255416076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kern="1200" dirty="0" smtClean="0">
                <a:solidFill>
                  <a:schemeClr val="tx1"/>
                </a:solidFill>
                <a:effectLst/>
                <a:latin typeface="+mn-lt"/>
                <a:ea typeface="+mn-ea"/>
                <a:cs typeface="+mn-cs"/>
              </a:rPr>
              <a:t>You might also see other ports, such as </a:t>
            </a:r>
            <a:r>
              <a:rPr lang="en-US" sz="1200" b="0" i="1" u="none" strike="noStrike" kern="1200" dirty="0" smtClean="0">
                <a:solidFill>
                  <a:schemeClr val="tx1"/>
                </a:solidFill>
                <a:effectLst/>
                <a:latin typeface="+mn-lt"/>
                <a:ea typeface="+mn-ea"/>
                <a:cs typeface="+mn-cs"/>
              </a:rPr>
              <a:t>FireWire 800</a:t>
            </a:r>
            <a:r>
              <a:rPr lang="en-US" sz="1200" b="0" i="0" u="none" strike="noStrike" kern="1200" dirty="0" smtClean="0">
                <a:solidFill>
                  <a:schemeClr val="tx1"/>
                </a:solidFill>
                <a:effectLst/>
                <a:latin typeface="+mn-lt"/>
                <a:ea typeface="+mn-ea"/>
                <a:cs typeface="+mn-cs"/>
              </a:rPr>
              <a:t>,</a:t>
            </a:r>
            <a:r>
              <a:rPr lang="en-US" sz="1200" b="0" i="0" u="none" strike="noStrike" kern="1200" baseline="0" dirty="0" smtClean="0">
                <a:solidFill>
                  <a:schemeClr val="tx1"/>
                </a:solidFill>
                <a:effectLst/>
                <a:latin typeface="+mn-lt"/>
                <a:ea typeface="+mn-ea"/>
                <a:cs typeface="+mn-cs"/>
              </a:rPr>
              <a:t> especially on Apple computers.</a:t>
            </a:r>
            <a:endParaRPr lang="en-US" sz="1200" b="0" i="0"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kern="1200" dirty="0" smtClean="0">
                <a:solidFill>
                  <a:schemeClr val="tx1"/>
                </a:solidFill>
                <a:effectLst/>
                <a:latin typeface="+mn-lt"/>
                <a:ea typeface="+mn-ea"/>
                <a:cs typeface="+mn-cs"/>
              </a:rPr>
              <a:t>The current standard,</a:t>
            </a:r>
            <a:r>
              <a:rPr lang="en-US" sz="1200" b="0" kern="1200" baseline="0" dirty="0" smtClean="0">
                <a:solidFill>
                  <a:schemeClr val="tx1"/>
                </a:solidFill>
                <a:effectLst/>
                <a:latin typeface="+mn-lt"/>
                <a:ea typeface="+mn-ea"/>
                <a:cs typeface="+mn-cs"/>
              </a:rPr>
              <a:t> </a:t>
            </a:r>
            <a:r>
              <a:rPr lang="en-US" sz="1200" b="0" kern="1200" dirty="0" smtClean="0">
                <a:solidFill>
                  <a:schemeClr val="tx1"/>
                </a:solidFill>
                <a:effectLst/>
                <a:latin typeface="+mn-lt"/>
                <a:ea typeface="+mn-ea"/>
                <a:cs typeface="+mn-cs"/>
              </a:rPr>
              <a:t>FireWire 800, provides a fast transfer rate of 800 Mbps. </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kern="1200" dirty="0" smtClean="0">
                <a:solidFill>
                  <a:schemeClr val="tx1"/>
                </a:solidFill>
                <a:effectLst/>
                <a:latin typeface="+mn-lt"/>
                <a:ea typeface="+mn-ea"/>
                <a:cs typeface="+mn-cs"/>
              </a:rPr>
              <a:t>Devices such as external hard drives</a:t>
            </a:r>
            <a:r>
              <a:rPr lang="en-US" sz="1200" b="0" kern="1200" baseline="0" dirty="0" smtClean="0">
                <a:solidFill>
                  <a:schemeClr val="tx1"/>
                </a:solidFill>
                <a:effectLst/>
                <a:latin typeface="+mn-lt"/>
                <a:ea typeface="+mn-ea"/>
                <a:cs typeface="+mn-cs"/>
              </a:rPr>
              <a:t> and </a:t>
            </a:r>
            <a:r>
              <a:rPr lang="en-US" sz="1200" b="0" kern="1200" dirty="0" smtClean="0">
                <a:solidFill>
                  <a:schemeClr val="tx1"/>
                </a:solidFill>
                <a:effectLst/>
                <a:latin typeface="+mn-lt"/>
                <a:ea typeface="+mn-ea"/>
                <a:cs typeface="+mn-cs"/>
              </a:rPr>
              <a:t>digital video cameras benefit from the speedy data transfer capabilities of FireWire. </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kern="1200" dirty="0" smtClean="0">
                <a:solidFill>
                  <a:schemeClr val="tx1"/>
                </a:solidFill>
                <a:effectLst/>
                <a:latin typeface="+mn-lt"/>
                <a:ea typeface="+mn-ea"/>
                <a:cs typeface="+mn-cs"/>
              </a:rPr>
              <a:t>As more peripherals are released with Thunderbolt</a:t>
            </a:r>
            <a:r>
              <a:rPr lang="en-US" sz="1200" b="0" kern="1200" baseline="0" dirty="0" smtClean="0">
                <a:solidFill>
                  <a:schemeClr val="tx1"/>
                </a:solidFill>
                <a:effectLst/>
                <a:latin typeface="+mn-lt"/>
                <a:ea typeface="+mn-ea"/>
                <a:cs typeface="+mn-cs"/>
              </a:rPr>
              <a:t> capabilities, we should see FireWire declining in popularity.</a:t>
            </a:r>
            <a:endParaRPr lang="en-US" sz="1200" b="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77E2621-405C-4F83-9120-2E9601611C17}" type="slidenum">
              <a:rPr lang="en-US" smtClean="0"/>
              <a:pPr/>
              <a:t>51</a:t>
            </a:fld>
            <a:endParaRPr lang="en-US"/>
          </a:p>
        </p:txBody>
      </p:sp>
    </p:spTree>
    <p:extLst>
      <p:ext uri="{BB962C8B-B14F-4D97-AF65-F5344CB8AC3E}">
        <p14:creationId xmlns:p14="http://schemas.microsoft.com/office/powerpoint/2010/main" val="150122253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sz="1200" b="0" kern="1200" dirty="0" smtClean="0">
                <a:solidFill>
                  <a:schemeClr val="tx1"/>
                </a:solidFill>
                <a:effectLst/>
                <a:latin typeface="+mn-lt"/>
                <a:ea typeface="+mn-ea"/>
                <a:cs typeface="+mn-cs"/>
              </a:rPr>
              <a:t>Another set of ports on your computer helps you communicate with other computers. A </a:t>
            </a:r>
            <a:r>
              <a:rPr lang="en-US" sz="1200" b="0" i="1" u="none" strike="noStrike" kern="1200" dirty="0" smtClean="0">
                <a:solidFill>
                  <a:schemeClr val="tx1"/>
                </a:solidFill>
                <a:effectLst/>
                <a:latin typeface="+mn-lt"/>
                <a:ea typeface="+mn-ea"/>
                <a:cs typeface="+mn-cs"/>
              </a:rPr>
              <a:t>connectivity port</a:t>
            </a:r>
            <a:r>
              <a:rPr lang="en-US" sz="1200" b="0" i="1" kern="1200" dirty="0" smtClean="0">
                <a:solidFill>
                  <a:schemeClr val="tx1"/>
                </a:solidFill>
                <a:effectLst/>
                <a:latin typeface="+mn-lt"/>
                <a:ea typeface="+mn-ea"/>
                <a:cs typeface="+mn-cs"/>
              </a:rPr>
              <a:t> </a:t>
            </a:r>
            <a:r>
              <a:rPr lang="en-US" sz="1200" b="0" kern="1200" dirty="0" smtClean="0">
                <a:solidFill>
                  <a:schemeClr val="tx1"/>
                </a:solidFill>
                <a:effectLst/>
                <a:latin typeface="+mn-lt"/>
                <a:ea typeface="+mn-ea"/>
                <a:cs typeface="+mn-cs"/>
              </a:rPr>
              <a:t>can give you access to networks and the Internet. To find a connectivity port, look for a port resembling a phone jack but slightly larger. This port is called an </a:t>
            </a:r>
            <a:r>
              <a:rPr lang="en-US" sz="1200" b="0" i="1" u="none" strike="noStrike" kern="1200" dirty="0" smtClean="0">
                <a:solidFill>
                  <a:schemeClr val="tx1"/>
                </a:solidFill>
                <a:effectLst/>
                <a:latin typeface="+mn-lt"/>
                <a:ea typeface="+mn-ea"/>
                <a:cs typeface="+mn-cs"/>
              </a:rPr>
              <a:t>Ethernet port</a:t>
            </a:r>
            <a:r>
              <a:rPr lang="en-US" sz="1200" b="0" kern="1200" dirty="0" smtClean="0">
                <a:solidFill>
                  <a:schemeClr val="tx1"/>
                </a:solidFill>
                <a:effectLst/>
                <a:latin typeface="+mn-lt"/>
                <a:ea typeface="+mn-ea"/>
                <a:cs typeface="+mn-cs"/>
              </a:rPr>
              <a:t>. Ethernet ports transfer data at speeds up to 10,000 Mbps. You can use an Ethernet port to connect your computer to a cable modem, or a network. </a:t>
            </a:r>
          </a:p>
        </p:txBody>
      </p:sp>
      <p:sp>
        <p:nvSpPr>
          <p:cNvPr id="4" name="Slide Number Placeholder 3"/>
          <p:cNvSpPr>
            <a:spLocks noGrp="1"/>
          </p:cNvSpPr>
          <p:nvPr>
            <p:ph type="sldNum" sz="quarter" idx="10"/>
          </p:nvPr>
        </p:nvSpPr>
        <p:spPr/>
        <p:txBody>
          <a:bodyPr/>
          <a:lstStyle/>
          <a:p>
            <a:fld id="{277E2621-405C-4F83-9120-2E9601611C17}" type="slidenum">
              <a:rPr lang="en-US" smtClean="0"/>
              <a:pPr/>
              <a:t>52</a:t>
            </a:fld>
            <a:endParaRPr lang="en-US"/>
          </a:p>
        </p:txBody>
      </p:sp>
    </p:spTree>
    <p:extLst>
      <p:ext uri="{BB962C8B-B14F-4D97-AF65-F5344CB8AC3E}">
        <p14:creationId xmlns:p14="http://schemas.microsoft.com/office/powerpoint/2010/main" val="291257127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sz="1200" b="0" kern="1200" dirty="0" smtClean="0">
                <a:solidFill>
                  <a:schemeClr val="tx1"/>
                </a:solidFill>
                <a:effectLst/>
                <a:latin typeface="+mn-lt"/>
                <a:ea typeface="+mn-ea"/>
                <a:cs typeface="+mn-cs"/>
              </a:rPr>
              <a:t>Other ports on the back and sides of the computer include the audio and video ports. Audio</a:t>
            </a:r>
            <a:r>
              <a:rPr lang="en-US" sz="1200" b="0" kern="1200" baseline="0" dirty="0" smtClean="0">
                <a:solidFill>
                  <a:schemeClr val="tx1"/>
                </a:solidFill>
                <a:effectLst/>
                <a:latin typeface="+mn-lt"/>
                <a:ea typeface="+mn-ea"/>
                <a:cs typeface="+mn-cs"/>
              </a:rPr>
              <a:t> ports are where you connect headphones, microphones, and speakers to the computer. </a:t>
            </a:r>
            <a:endParaRPr lang="en-US" sz="1200" b="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77E2621-405C-4F83-9120-2E9601611C17}" type="slidenum">
              <a:rPr lang="en-US" smtClean="0"/>
              <a:pPr/>
              <a:t>53</a:t>
            </a:fld>
            <a:endParaRPr lang="en-US"/>
          </a:p>
        </p:txBody>
      </p:sp>
    </p:spTree>
    <p:extLst>
      <p:ext uri="{BB962C8B-B14F-4D97-AF65-F5344CB8AC3E}">
        <p14:creationId xmlns:p14="http://schemas.microsoft.com/office/powerpoint/2010/main" val="286217751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sz="1200" b="0" kern="1200" baseline="0" dirty="0" smtClean="0">
                <a:solidFill>
                  <a:schemeClr val="tx1"/>
                </a:solidFill>
                <a:effectLst/>
                <a:latin typeface="+mn-lt"/>
                <a:ea typeface="+mn-ea"/>
                <a:cs typeface="+mn-cs"/>
              </a:rPr>
              <a:t>A video port is needed to attach a monitor to a desktop computer or a second, larger display to a laptop computer. HDMI ports are now the most common video port on computing devices.</a:t>
            </a:r>
          </a:p>
          <a:p>
            <a:pPr marL="171450" indent="-171450">
              <a:buFont typeface="Arial" pitchFamily="34" charset="0"/>
              <a:buChar char="•"/>
            </a:pPr>
            <a:r>
              <a:rPr lang="en-US" sz="1200" b="0" kern="1200" baseline="0" dirty="0" smtClean="0">
                <a:solidFill>
                  <a:schemeClr val="tx1"/>
                </a:solidFill>
                <a:effectLst/>
                <a:latin typeface="+mn-lt"/>
                <a:ea typeface="+mn-ea"/>
                <a:cs typeface="+mn-cs"/>
              </a:rPr>
              <a:t>A high-definition multimedia interface (HDMI) port is a compact audio-video interface that allows both HD video and uncompressed digital audio to be carried on one cable.</a:t>
            </a:r>
          </a:p>
          <a:p>
            <a:pPr marL="171450" indent="-171450">
              <a:buFont typeface="Arial" pitchFamily="34" charset="0"/>
              <a:buChar char="•"/>
            </a:pPr>
            <a:r>
              <a:rPr lang="en-US" sz="1200" b="0" kern="1200" dirty="0" smtClean="0">
                <a:solidFill>
                  <a:schemeClr val="tx1"/>
                </a:solidFill>
                <a:effectLst/>
                <a:latin typeface="+mn-lt"/>
                <a:ea typeface="+mn-ea"/>
                <a:cs typeface="+mn-cs"/>
              </a:rPr>
              <a:t>All currently available monitors, DVD players, televisions,</a:t>
            </a:r>
            <a:r>
              <a:rPr lang="en-US" sz="1200" b="0" kern="1200" baseline="0" dirty="0" smtClean="0">
                <a:solidFill>
                  <a:schemeClr val="tx1"/>
                </a:solidFill>
                <a:effectLst/>
                <a:latin typeface="+mn-lt"/>
                <a:ea typeface="+mn-ea"/>
                <a:cs typeface="+mn-cs"/>
              </a:rPr>
              <a:t> and game consoles have at least one HDMI port.</a:t>
            </a:r>
            <a:endParaRPr lang="en-US" sz="1200" b="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77E2621-405C-4F83-9120-2E9601611C17}" type="slidenum">
              <a:rPr lang="en-US" smtClean="0"/>
              <a:pPr/>
              <a:t>54</a:t>
            </a:fld>
            <a:endParaRPr lang="en-US"/>
          </a:p>
        </p:txBody>
      </p:sp>
    </p:spTree>
    <p:extLst>
      <p:ext uri="{BB962C8B-B14F-4D97-AF65-F5344CB8AC3E}">
        <p14:creationId xmlns:p14="http://schemas.microsoft.com/office/powerpoint/2010/main" val="291257127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sz="1200" b="0" kern="1200" dirty="0" smtClean="0">
                <a:solidFill>
                  <a:schemeClr val="tx1"/>
                </a:solidFill>
                <a:effectLst/>
                <a:latin typeface="+mn-lt"/>
                <a:ea typeface="+mn-ea"/>
                <a:cs typeface="+mn-cs"/>
              </a:rPr>
              <a:t>The video graphics array (VGA) port</a:t>
            </a:r>
            <a:r>
              <a:rPr lang="en-US" sz="1200" b="0" kern="1200" baseline="0" dirty="0" smtClean="0">
                <a:solidFill>
                  <a:schemeClr val="tx1"/>
                </a:solidFill>
                <a:effectLst/>
                <a:latin typeface="+mn-lt"/>
                <a:ea typeface="+mn-ea"/>
                <a:cs typeface="+mn-cs"/>
              </a:rPr>
              <a:t> and the digital video interface (DVI) port are two ports to which older LCD monitors and televisions connect. </a:t>
            </a:r>
          </a:p>
          <a:p>
            <a:pPr marL="171450" indent="-171450">
              <a:buFont typeface="Arial" pitchFamily="34" charset="0"/>
              <a:buChar char="•"/>
            </a:pPr>
            <a:r>
              <a:rPr lang="en-US" sz="1200" b="0" kern="1200" baseline="0" dirty="0" smtClean="0">
                <a:solidFill>
                  <a:schemeClr val="tx1"/>
                </a:solidFill>
                <a:effectLst/>
                <a:latin typeface="+mn-lt"/>
                <a:ea typeface="+mn-ea"/>
                <a:cs typeface="+mn-cs"/>
              </a:rPr>
              <a:t>Some Apple computers still feature a Mini </a:t>
            </a:r>
            <a:r>
              <a:rPr lang="en-US" sz="1200" b="0" kern="1200" baseline="0" dirty="0" err="1" smtClean="0">
                <a:solidFill>
                  <a:schemeClr val="tx1"/>
                </a:solidFill>
                <a:effectLst/>
                <a:latin typeface="+mn-lt"/>
                <a:ea typeface="+mn-ea"/>
                <a:cs typeface="+mn-cs"/>
              </a:rPr>
              <a:t>DisplayPort</a:t>
            </a:r>
            <a:r>
              <a:rPr lang="en-US" sz="1200" b="0" kern="1200" baseline="0" dirty="0" smtClean="0">
                <a:solidFill>
                  <a:schemeClr val="tx1"/>
                </a:solidFill>
                <a:effectLst/>
                <a:latin typeface="+mn-lt"/>
                <a:ea typeface="+mn-ea"/>
                <a:cs typeface="+mn-cs"/>
              </a:rPr>
              <a:t> for connection of video peripherals. Adapters are available for the Mini </a:t>
            </a:r>
            <a:r>
              <a:rPr lang="en-US" sz="1200" b="0" kern="1200" baseline="0" dirty="0" err="1" smtClean="0">
                <a:solidFill>
                  <a:schemeClr val="tx1"/>
                </a:solidFill>
                <a:effectLst/>
                <a:latin typeface="+mn-lt"/>
                <a:ea typeface="+mn-ea"/>
                <a:cs typeface="+mn-cs"/>
              </a:rPr>
              <a:t>DisplayPort</a:t>
            </a:r>
            <a:r>
              <a:rPr lang="en-US" sz="1200" b="0" kern="1200" baseline="0" dirty="0" smtClean="0">
                <a:solidFill>
                  <a:schemeClr val="tx1"/>
                </a:solidFill>
                <a:effectLst/>
                <a:latin typeface="+mn-lt"/>
                <a:ea typeface="+mn-ea"/>
                <a:cs typeface="+mn-cs"/>
              </a:rPr>
              <a:t> that allow the connection of older DVI and VGA devices.</a:t>
            </a:r>
            <a:endParaRPr lang="en-US" sz="1200" b="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77E2621-405C-4F83-9120-2E9601611C17}" type="slidenum">
              <a:rPr lang="en-US" smtClean="0"/>
              <a:pPr/>
              <a:t>55</a:t>
            </a:fld>
            <a:endParaRPr lang="en-US"/>
          </a:p>
        </p:txBody>
      </p:sp>
    </p:spTree>
    <p:extLst>
      <p:ext uri="{BB962C8B-B14F-4D97-AF65-F5344CB8AC3E}">
        <p14:creationId xmlns:p14="http://schemas.microsoft.com/office/powerpoint/2010/main" val="291257127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7"/>
          <p:cNvSpPr>
            <a:spLocks noGrp="1" noChangeArrowheads="1"/>
          </p:cNvSpPr>
          <p:nvPr>
            <p:ph type="sldNum" sz="quarter" idx="5"/>
          </p:nvPr>
        </p:nvSpPr>
        <p:spPr>
          <a:xfrm>
            <a:off x="3884613" y="8685213"/>
            <a:ext cx="2971800" cy="457200"/>
          </a:xfrm>
          <a:prstGeom prst="rect">
            <a:avLst/>
          </a:prstGeom>
          <a:noFill/>
        </p:spPr>
        <p:txBody>
          <a:bodyPr/>
          <a:lstStyle/>
          <a:p>
            <a:fld id="{73E53876-803A-40F7-AC8F-70CF10901CA3}" type="slidenum">
              <a:rPr lang="en-US" smtClean="0"/>
              <a:pPr/>
              <a:t>56</a:t>
            </a:fld>
            <a:endParaRPr lang="en-US" dirty="0" smtClean="0"/>
          </a:p>
        </p:txBody>
      </p:sp>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a:noFill/>
          <a:ln/>
        </p:spPr>
        <p:txBody>
          <a:bodyPr/>
          <a:lstStyle/>
          <a:p>
            <a:pPr marL="171450" indent="-171450">
              <a:buFont typeface="Arial" pitchFamily="34" charset="0"/>
              <a:buChar char="•"/>
            </a:pPr>
            <a:r>
              <a:rPr lang="en-US" sz="1200" b="0" kern="1200" dirty="0" smtClean="0">
                <a:solidFill>
                  <a:schemeClr val="tx1"/>
                </a:solidFill>
                <a:effectLst/>
                <a:latin typeface="+mn-lt"/>
                <a:ea typeface="+mn-ea"/>
                <a:cs typeface="+mn-cs"/>
              </a:rPr>
              <a:t>If you’re looking to add the newest ports to an older computer or to expand the number of ports on it, you can install special expansion cards into an open expansion slot on the motherboard to provide additional ports. </a:t>
            </a:r>
          </a:p>
          <a:p>
            <a:pPr marL="171450" indent="-171450">
              <a:buFont typeface="Arial" pitchFamily="34" charset="0"/>
              <a:buChar char="•"/>
            </a:pPr>
            <a:r>
              <a:rPr lang="en-US" sz="1200" b="0" kern="1200" dirty="0" smtClean="0">
                <a:solidFill>
                  <a:schemeClr val="tx1"/>
                </a:solidFill>
                <a:effectLst/>
                <a:latin typeface="+mn-lt"/>
                <a:ea typeface="+mn-ea"/>
                <a:cs typeface="+mn-cs"/>
              </a:rPr>
              <a:t>Another alternative is adding an expansion hub, a device that connects to one port, such as a USB port, to provide additional new ports. It works like the </a:t>
            </a:r>
            <a:r>
              <a:rPr lang="en-US" sz="1200" b="0" kern="1200" dirty="0" err="1" smtClean="0">
                <a:solidFill>
                  <a:schemeClr val="tx1"/>
                </a:solidFill>
                <a:effectLst/>
                <a:latin typeface="+mn-lt"/>
                <a:ea typeface="+mn-ea"/>
                <a:cs typeface="+mn-cs"/>
              </a:rPr>
              <a:t>multiplug</a:t>
            </a:r>
            <a:r>
              <a:rPr lang="en-US" sz="1200" b="0" kern="1200" dirty="0" smtClean="0">
                <a:solidFill>
                  <a:schemeClr val="tx1"/>
                </a:solidFill>
                <a:effectLst/>
                <a:latin typeface="+mn-lt"/>
                <a:ea typeface="+mn-ea"/>
                <a:cs typeface="+mn-cs"/>
              </a:rPr>
              <a:t> extension cords used with electrical appliances.</a:t>
            </a:r>
            <a:endParaRPr lang="en-US" sz="1200" b="1"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31247884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2"/>
          <p:cNvSpPr>
            <a:spLocks noChangeArrowheads="1"/>
          </p:cNvSpPr>
          <p:nvPr/>
        </p:nvSpPr>
        <p:spPr bwMode="auto">
          <a:xfrm>
            <a:off x="4459288" y="0"/>
            <a:ext cx="3413125" cy="457200"/>
          </a:xfrm>
          <a:prstGeom prst="rect">
            <a:avLst/>
          </a:prstGeom>
          <a:noFill/>
          <a:ln w="12700">
            <a:noFill/>
            <a:miter lim="800000"/>
            <a:headEnd/>
            <a:tailEnd/>
          </a:ln>
        </p:spPr>
        <p:txBody>
          <a:bodyPr/>
          <a:lstStyle/>
          <a:p>
            <a:pPr eaLnBrk="0" hangingPunct="0"/>
            <a:endParaRPr lang="en-US" dirty="0"/>
          </a:p>
        </p:txBody>
      </p:sp>
      <p:sp>
        <p:nvSpPr>
          <p:cNvPr id="94210" name="Rectangle 3"/>
          <p:cNvSpPr>
            <a:spLocks noChangeArrowheads="1"/>
          </p:cNvSpPr>
          <p:nvPr/>
        </p:nvSpPr>
        <p:spPr bwMode="auto">
          <a:xfrm>
            <a:off x="4459288" y="8685213"/>
            <a:ext cx="3413125" cy="457200"/>
          </a:xfrm>
          <a:prstGeom prst="rect">
            <a:avLst/>
          </a:prstGeom>
          <a:noFill/>
          <a:ln w="12700">
            <a:noFill/>
            <a:miter lim="800000"/>
            <a:headEnd/>
            <a:tailEnd/>
          </a:ln>
        </p:spPr>
        <p:txBody>
          <a:bodyPr lIns="90488" tIns="44450" rIns="90488" bIns="44450" anchor="b"/>
          <a:lstStyle/>
          <a:p>
            <a:pPr algn="r" eaLnBrk="0" hangingPunct="0"/>
            <a:r>
              <a:rPr lang="en-US" sz="1200" dirty="0">
                <a:latin typeface="Arial" charset="0"/>
              </a:rPr>
              <a:t>35</a:t>
            </a:r>
          </a:p>
        </p:txBody>
      </p:sp>
      <p:sp>
        <p:nvSpPr>
          <p:cNvPr id="94211" name="Rectangle 4"/>
          <p:cNvSpPr>
            <a:spLocks noChangeArrowheads="1"/>
          </p:cNvSpPr>
          <p:nvPr/>
        </p:nvSpPr>
        <p:spPr bwMode="auto">
          <a:xfrm>
            <a:off x="0" y="8685213"/>
            <a:ext cx="3411538" cy="457200"/>
          </a:xfrm>
          <a:prstGeom prst="rect">
            <a:avLst/>
          </a:prstGeom>
          <a:noFill/>
          <a:ln w="12700">
            <a:noFill/>
            <a:miter lim="800000"/>
            <a:headEnd/>
            <a:tailEnd/>
          </a:ln>
        </p:spPr>
        <p:txBody>
          <a:bodyPr/>
          <a:lstStyle/>
          <a:p>
            <a:pPr eaLnBrk="0" hangingPunct="0"/>
            <a:endParaRPr lang="en-US" dirty="0"/>
          </a:p>
        </p:txBody>
      </p:sp>
      <p:sp>
        <p:nvSpPr>
          <p:cNvPr id="94212" name="Rectangle 5"/>
          <p:cNvSpPr>
            <a:spLocks noChangeArrowheads="1"/>
          </p:cNvSpPr>
          <p:nvPr/>
        </p:nvSpPr>
        <p:spPr bwMode="auto">
          <a:xfrm>
            <a:off x="0" y="0"/>
            <a:ext cx="3411538" cy="457200"/>
          </a:xfrm>
          <a:prstGeom prst="rect">
            <a:avLst/>
          </a:prstGeom>
          <a:noFill/>
          <a:ln w="12700">
            <a:noFill/>
            <a:miter lim="800000"/>
            <a:headEnd/>
            <a:tailEnd/>
          </a:ln>
        </p:spPr>
        <p:txBody>
          <a:bodyPr/>
          <a:lstStyle/>
          <a:p>
            <a:pPr eaLnBrk="0" hangingPunct="0"/>
            <a:endParaRPr lang="en-US" dirty="0"/>
          </a:p>
        </p:txBody>
      </p:sp>
      <p:sp>
        <p:nvSpPr>
          <p:cNvPr id="94213" name="Rectangle 6"/>
          <p:cNvSpPr>
            <a:spLocks noGrp="1" noRot="1" noChangeAspect="1" noChangeArrowheads="1" noTextEdit="1"/>
          </p:cNvSpPr>
          <p:nvPr>
            <p:ph type="sldImg"/>
          </p:nvPr>
        </p:nvSpPr>
        <p:spPr>
          <a:ln cap="flat"/>
        </p:spPr>
      </p:sp>
      <p:sp>
        <p:nvSpPr>
          <p:cNvPr id="94214" name="Rectangle 7"/>
          <p:cNvSpPr>
            <a:spLocks noGrp="1" noChangeArrowheads="1"/>
          </p:cNvSpPr>
          <p:nvPr>
            <p:ph type="body" idx="1"/>
          </p:nvPr>
        </p:nvSpPr>
        <p:spPr>
          <a:noFill/>
          <a:ln w="9525"/>
        </p:spPr>
        <p:txBody>
          <a:bodyPr/>
          <a:lstStyle/>
          <a:p>
            <a:pPr marL="171450" indent="-171450">
              <a:buFont typeface="Arial" pitchFamily="34" charset="0"/>
              <a:buChar char="•"/>
            </a:pPr>
            <a:r>
              <a:rPr lang="en-US" sz="1200" b="0" kern="1200" dirty="0" smtClean="0">
                <a:solidFill>
                  <a:schemeClr val="tx1"/>
                </a:solidFill>
                <a:effectLst/>
                <a:latin typeface="+mn-lt"/>
                <a:ea typeface="+mn-ea"/>
                <a:cs typeface="+mn-cs"/>
              </a:rPr>
              <a:t>The </a:t>
            </a:r>
            <a:r>
              <a:rPr lang="en-US" sz="1200" b="0" i="1" u="none" strike="noStrike" kern="1200" dirty="0" smtClean="0">
                <a:solidFill>
                  <a:schemeClr val="tx1"/>
                </a:solidFill>
                <a:effectLst/>
                <a:latin typeface="+mn-lt"/>
                <a:ea typeface="+mn-ea"/>
                <a:cs typeface="+mn-cs"/>
              </a:rPr>
              <a:t>power supply</a:t>
            </a:r>
            <a:r>
              <a:rPr lang="en-US" sz="1200" b="0" kern="1200" dirty="0" smtClean="0">
                <a:solidFill>
                  <a:schemeClr val="tx1"/>
                </a:solidFill>
                <a:effectLst/>
                <a:latin typeface="+mn-lt"/>
                <a:ea typeface="+mn-ea"/>
                <a:cs typeface="+mn-cs"/>
              </a:rPr>
              <a:t>,</a:t>
            </a:r>
            <a:r>
              <a:rPr lang="en-US" sz="1200" b="1" kern="1200" dirty="0" smtClean="0">
                <a:solidFill>
                  <a:schemeClr val="tx1"/>
                </a:solidFill>
                <a:effectLst/>
                <a:latin typeface="+mn-lt"/>
                <a:ea typeface="+mn-ea"/>
                <a:cs typeface="+mn-cs"/>
              </a:rPr>
              <a:t> </a:t>
            </a:r>
            <a:r>
              <a:rPr lang="en-US" sz="1200" b="0" kern="1200" dirty="0" smtClean="0">
                <a:solidFill>
                  <a:schemeClr val="tx1"/>
                </a:solidFill>
                <a:effectLst/>
                <a:latin typeface="+mn-lt"/>
                <a:ea typeface="+mn-ea"/>
                <a:cs typeface="+mn-cs"/>
              </a:rPr>
              <a:t>which is housed inside the system unit, transforms the wall voltage to the voltages required by computer chips. </a:t>
            </a:r>
          </a:p>
          <a:p>
            <a:pPr marL="171450" indent="-171450">
              <a:buFont typeface="Arial" pitchFamily="34" charset="0"/>
              <a:buChar char="•"/>
            </a:pPr>
            <a:r>
              <a:rPr lang="en-US" sz="1200" b="0" kern="1200" dirty="0" smtClean="0">
                <a:solidFill>
                  <a:schemeClr val="tx1"/>
                </a:solidFill>
                <a:effectLst/>
                <a:latin typeface="+mn-lt"/>
                <a:ea typeface="+mn-ea"/>
                <a:cs typeface="+mn-cs"/>
              </a:rPr>
              <a:t>Powering on your computer from a completely turned-off state, such as when you start your computer in the morning, is called a</a:t>
            </a:r>
            <a:r>
              <a:rPr lang="en-US" sz="1200" b="1" kern="1200" dirty="0" smtClean="0">
                <a:solidFill>
                  <a:schemeClr val="tx1"/>
                </a:solidFill>
                <a:effectLst/>
                <a:latin typeface="+mn-lt"/>
                <a:ea typeface="+mn-ea"/>
                <a:cs typeface="+mn-cs"/>
              </a:rPr>
              <a:t> </a:t>
            </a:r>
            <a:r>
              <a:rPr lang="en-US" sz="1200" b="0" i="1" u="none" strike="noStrike" kern="1200" dirty="0" smtClean="0">
                <a:solidFill>
                  <a:schemeClr val="tx1"/>
                </a:solidFill>
                <a:effectLst/>
                <a:latin typeface="+mn-lt"/>
                <a:ea typeface="+mn-ea"/>
                <a:cs typeface="+mn-cs"/>
              </a:rPr>
              <a:t>cold boot</a:t>
            </a:r>
            <a:r>
              <a:rPr lang="en-US" sz="1200" b="0" kern="1200" dirty="0" smtClean="0">
                <a:solidFill>
                  <a:schemeClr val="tx1"/>
                </a:solidFill>
                <a:effectLst/>
                <a:latin typeface="+mn-lt"/>
                <a:ea typeface="+mn-ea"/>
                <a:cs typeface="+mn-cs"/>
              </a:rPr>
              <a:t>.</a:t>
            </a:r>
            <a:r>
              <a:rPr lang="en-US" sz="1200" b="1" kern="1200" dirty="0" smtClean="0">
                <a:solidFill>
                  <a:schemeClr val="tx1"/>
                </a:solidFill>
                <a:effectLst/>
                <a:latin typeface="+mn-lt"/>
                <a:ea typeface="+mn-ea"/>
                <a:cs typeface="+mn-cs"/>
              </a:rPr>
              <a:t> </a:t>
            </a:r>
          </a:p>
          <a:p>
            <a:pPr marL="171450" indent="-171450">
              <a:buFont typeface="Arial" pitchFamily="34" charset="0"/>
              <a:buChar char="•"/>
            </a:pPr>
            <a:r>
              <a:rPr lang="en-US" dirty="0" smtClean="0">
                <a:latin typeface="+mn-lt"/>
              </a:rPr>
              <a:t>In Windows 8, you can turn your computer off by pressing the computer’s power</a:t>
            </a:r>
            <a:r>
              <a:rPr lang="en-US" baseline="0" dirty="0" smtClean="0">
                <a:latin typeface="+mn-lt"/>
              </a:rPr>
              <a:t> button or by using the Shut Down option from the power icon found under Settings on the Charms bar.</a:t>
            </a:r>
          </a:p>
          <a:p>
            <a:pPr marL="171450" indent="-171450">
              <a:buFont typeface="Arial" pitchFamily="34" charset="0"/>
              <a:buChar char="•"/>
            </a:pPr>
            <a:endParaRPr lang="en-US" dirty="0" smtClean="0">
              <a:latin typeface="Helvetica" pitchFamily="34" charset="0"/>
            </a:endParaRPr>
          </a:p>
        </p:txBody>
      </p:sp>
    </p:spTree>
    <p:extLst>
      <p:ext uri="{BB962C8B-B14F-4D97-AF65-F5344CB8AC3E}">
        <p14:creationId xmlns:p14="http://schemas.microsoft.com/office/powerpoint/2010/main" val="382238754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2"/>
          <p:cNvSpPr>
            <a:spLocks noChangeArrowheads="1"/>
          </p:cNvSpPr>
          <p:nvPr/>
        </p:nvSpPr>
        <p:spPr bwMode="auto">
          <a:xfrm>
            <a:off x="4459288" y="0"/>
            <a:ext cx="3413125" cy="457200"/>
          </a:xfrm>
          <a:prstGeom prst="rect">
            <a:avLst/>
          </a:prstGeom>
          <a:noFill/>
          <a:ln w="12700">
            <a:noFill/>
            <a:miter lim="800000"/>
            <a:headEnd/>
            <a:tailEnd/>
          </a:ln>
        </p:spPr>
        <p:txBody>
          <a:bodyPr/>
          <a:lstStyle/>
          <a:p>
            <a:pPr eaLnBrk="0" hangingPunct="0"/>
            <a:endParaRPr lang="en-US" dirty="0"/>
          </a:p>
        </p:txBody>
      </p:sp>
      <p:sp>
        <p:nvSpPr>
          <p:cNvPr id="94210" name="Rectangle 3"/>
          <p:cNvSpPr>
            <a:spLocks noChangeArrowheads="1"/>
          </p:cNvSpPr>
          <p:nvPr/>
        </p:nvSpPr>
        <p:spPr bwMode="auto">
          <a:xfrm>
            <a:off x="4459288" y="8685213"/>
            <a:ext cx="3413125" cy="457200"/>
          </a:xfrm>
          <a:prstGeom prst="rect">
            <a:avLst/>
          </a:prstGeom>
          <a:noFill/>
          <a:ln w="12700">
            <a:noFill/>
            <a:miter lim="800000"/>
            <a:headEnd/>
            <a:tailEnd/>
          </a:ln>
        </p:spPr>
        <p:txBody>
          <a:bodyPr lIns="90488" tIns="44450" rIns="90488" bIns="44450" anchor="b"/>
          <a:lstStyle/>
          <a:p>
            <a:pPr algn="r" eaLnBrk="0" hangingPunct="0"/>
            <a:r>
              <a:rPr lang="en-US" sz="1200" dirty="0">
                <a:latin typeface="Arial" charset="0"/>
              </a:rPr>
              <a:t>35</a:t>
            </a:r>
          </a:p>
        </p:txBody>
      </p:sp>
      <p:sp>
        <p:nvSpPr>
          <p:cNvPr id="94211" name="Rectangle 4"/>
          <p:cNvSpPr>
            <a:spLocks noChangeArrowheads="1"/>
          </p:cNvSpPr>
          <p:nvPr/>
        </p:nvSpPr>
        <p:spPr bwMode="auto">
          <a:xfrm>
            <a:off x="0" y="8685213"/>
            <a:ext cx="3411538" cy="457200"/>
          </a:xfrm>
          <a:prstGeom prst="rect">
            <a:avLst/>
          </a:prstGeom>
          <a:noFill/>
          <a:ln w="12700">
            <a:noFill/>
            <a:miter lim="800000"/>
            <a:headEnd/>
            <a:tailEnd/>
          </a:ln>
        </p:spPr>
        <p:txBody>
          <a:bodyPr/>
          <a:lstStyle/>
          <a:p>
            <a:pPr eaLnBrk="0" hangingPunct="0"/>
            <a:endParaRPr lang="en-US" dirty="0"/>
          </a:p>
        </p:txBody>
      </p:sp>
      <p:sp>
        <p:nvSpPr>
          <p:cNvPr id="94212" name="Rectangle 5"/>
          <p:cNvSpPr>
            <a:spLocks noChangeArrowheads="1"/>
          </p:cNvSpPr>
          <p:nvPr/>
        </p:nvSpPr>
        <p:spPr bwMode="auto">
          <a:xfrm>
            <a:off x="0" y="0"/>
            <a:ext cx="3411538" cy="457200"/>
          </a:xfrm>
          <a:prstGeom prst="rect">
            <a:avLst/>
          </a:prstGeom>
          <a:noFill/>
          <a:ln w="12700">
            <a:noFill/>
            <a:miter lim="800000"/>
            <a:headEnd/>
            <a:tailEnd/>
          </a:ln>
        </p:spPr>
        <p:txBody>
          <a:bodyPr/>
          <a:lstStyle/>
          <a:p>
            <a:pPr eaLnBrk="0" hangingPunct="0"/>
            <a:endParaRPr lang="en-US" dirty="0"/>
          </a:p>
        </p:txBody>
      </p:sp>
      <p:sp>
        <p:nvSpPr>
          <p:cNvPr id="94213" name="Rectangle 6"/>
          <p:cNvSpPr>
            <a:spLocks noGrp="1" noRot="1" noChangeAspect="1" noChangeArrowheads="1" noTextEdit="1"/>
          </p:cNvSpPr>
          <p:nvPr>
            <p:ph type="sldImg"/>
          </p:nvPr>
        </p:nvSpPr>
        <p:spPr>
          <a:ln cap="flat"/>
        </p:spPr>
      </p:sp>
      <p:sp>
        <p:nvSpPr>
          <p:cNvPr id="94214" name="Rectangle 7"/>
          <p:cNvSpPr>
            <a:spLocks noGrp="1" noChangeArrowheads="1"/>
          </p:cNvSpPr>
          <p:nvPr>
            <p:ph type="body" idx="1"/>
          </p:nvPr>
        </p:nvSpPr>
        <p:spPr>
          <a:noFill/>
          <a:ln w="9525"/>
        </p:spPr>
        <p:txBody>
          <a:bodyPr/>
          <a:lstStyle/>
          <a:p>
            <a:pPr marL="171450" indent="-171450">
              <a:buFont typeface="Arial" pitchFamily="34" charset="0"/>
              <a:buChar char="•"/>
            </a:pPr>
            <a:r>
              <a:rPr lang="en-US" sz="1200" b="0" kern="1200" dirty="0" smtClean="0">
                <a:solidFill>
                  <a:schemeClr val="tx1"/>
                </a:solidFill>
                <a:effectLst/>
                <a:latin typeface="+mn-lt"/>
                <a:ea typeface="+mn-ea"/>
                <a:cs typeface="+mn-cs"/>
              </a:rPr>
              <a:t>Some people say you</a:t>
            </a:r>
            <a:r>
              <a:rPr lang="en-US" sz="1200" b="0" kern="1200" baseline="0" dirty="0" smtClean="0">
                <a:solidFill>
                  <a:schemeClr val="tx1"/>
                </a:solidFill>
                <a:effectLst/>
                <a:latin typeface="+mn-lt"/>
                <a:ea typeface="+mn-ea"/>
                <a:cs typeface="+mn-cs"/>
              </a:rPr>
              <a:t> should always leave your computer on because turning it off and on causes stress on the computer.</a:t>
            </a:r>
            <a:endParaRPr lang="en-US" baseline="0" dirty="0" smtClean="0">
              <a:latin typeface="+mn-lt"/>
            </a:endParaRPr>
          </a:p>
          <a:p>
            <a:pPr marL="171450" indent="-171450">
              <a:buFont typeface="Arial" pitchFamily="34" charset="0"/>
              <a:buChar char="•"/>
            </a:pPr>
            <a:r>
              <a:rPr lang="en-US" baseline="0" dirty="0" smtClean="0">
                <a:latin typeface="+mn-lt"/>
              </a:rPr>
              <a:t>Others say you should shut down because it is not environmentally friendly and wastes electricity.</a:t>
            </a:r>
          </a:p>
          <a:p>
            <a:pPr marL="171450" indent="-171450">
              <a:buFont typeface="Arial" pitchFamily="34" charset="0"/>
              <a:buChar char="•"/>
            </a:pPr>
            <a:r>
              <a:rPr lang="en-US" baseline="0" dirty="0" smtClean="0">
                <a:latin typeface="+mn-lt"/>
              </a:rPr>
              <a:t>Modern operating systems include power-management settings that allow power-hungry components to shut down after a short idle period. </a:t>
            </a:r>
          </a:p>
          <a:p>
            <a:pPr marL="171450" indent="-171450">
              <a:buFont typeface="Arial" pitchFamily="34" charset="0"/>
              <a:buChar char="•"/>
            </a:pPr>
            <a:r>
              <a:rPr lang="en-US" baseline="0" dirty="0" smtClean="0">
                <a:latin typeface="+mn-lt"/>
              </a:rPr>
              <a:t>With the power-management options of Windows 8, computers only need to be shut down to be repaired, moved or to install hardware. </a:t>
            </a:r>
          </a:p>
          <a:p>
            <a:pPr marL="171450" indent="-171450">
              <a:buFont typeface="Arial" pitchFamily="34" charset="0"/>
              <a:buChar char="•"/>
            </a:pPr>
            <a:endParaRPr lang="en-US" dirty="0" smtClean="0">
              <a:latin typeface="Helvetica" pitchFamily="34" charset="0"/>
            </a:endParaRPr>
          </a:p>
        </p:txBody>
      </p:sp>
    </p:spTree>
    <p:extLst>
      <p:ext uri="{BB962C8B-B14F-4D97-AF65-F5344CB8AC3E}">
        <p14:creationId xmlns:p14="http://schemas.microsoft.com/office/powerpoint/2010/main" val="26276562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ChangeArrowheads="1"/>
          </p:cNvSpPr>
          <p:nvPr/>
        </p:nvSpPr>
        <p:spPr bwMode="auto">
          <a:xfrm>
            <a:off x="4459288" y="0"/>
            <a:ext cx="3413125" cy="457200"/>
          </a:xfrm>
          <a:prstGeom prst="rect">
            <a:avLst/>
          </a:prstGeom>
          <a:noFill/>
          <a:ln w="12700">
            <a:noFill/>
            <a:miter lim="800000"/>
            <a:headEnd/>
            <a:tailEnd/>
          </a:ln>
        </p:spPr>
        <p:txBody>
          <a:bodyPr/>
          <a:lstStyle/>
          <a:p>
            <a:pPr eaLnBrk="0" hangingPunct="0"/>
            <a:endParaRPr lang="en-US" dirty="0"/>
          </a:p>
        </p:txBody>
      </p:sp>
      <p:sp>
        <p:nvSpPr>
          <p:cNvPr id="40962" name="Rectangle 3"/>
          <p:cNvSpPr>
            <a:spLocks noChangeArrowheads="1"/>
          </p:cNvSpPr>
          <p:nvPr/>
        </p:nvSpPr>
        <p:spPr bwMode="auto">
          <a:xfrm>
            <a:off x="4459288" y="8685213"/>
            <a:ext cx="3413125" cy="457200"/>
          </a:xfrm>
          <a:prstGeom prst="rect">
            <a:avLst/>
          </a:prstGeom>
          <a:noFill/>
          <a:ln w="12700">
            <a:noFill/>
            <a:miter lim="800000"/>
            <a:headEnd/>
            <a:tailEnd/>
          </a:ln>
        </p:spPr>
        <p:txBody>
          <a:bodyPr lIns="90488" tIns="44450" rIns="90488" bIns="44450" anchor="b"/>
          <a:lstStyle/>
          <a:p>
            <a:pPr algn="r" eaLnBrk="0" hangingPunct="0"/>
            <a:r>
              <a:rPr lang="en-US" sz="1200" dirty="0">
                <a:latin typeface="Arial" charset="0"/>
              </a:rPr>
              <a:t>6</a:t>
            </a:r>
          </a:p>
        </p:txBody>
      </p:sp>
      <p:sp>
        <p:nvSpPr>
          <p:cNvPr id="40963" name="Rectangle 4"/>
          <p:cNvSpPr>
            <a:spLocks noChangeArrowheads="1"/>
          </p:cNvSpPr>
          <p:nvPr/>
        </p:nvSpPr>
        <p:spPr bwMode="auto">
          <a:xfrm>
            <a:off x="0" y="8685213"/>
            <a:ext cx="3411538" cy="457200"/>
          </a:xfrm>
          <a:prstGeom prst="rect">
            <a:avLst/>
          </a:prstGeom>
          <a:noFill/>
          <a:ln w="12700">
            <a:noFill/>
            <a:miter lim="800000"/>
            <a:headEnd/>
            <a:tailEnd/>
          </a:ln>
        </p:spPr>
        <p:txBody>
          <a:bodyPr/>
          <a:lstStyle/>
          <a:p>
            <a:pPr eaLnBrk="0" hangingPunct="0"/>
            <a:endParaRPr lang="en-US" dirty="0"/>
          </a:p>
        </p:txBody>
      </p:sp>
      <p:sp>
        <p:nvSpPr>
          <p:cNvPr id="40964" name="Rectangle 5"/>
          <p:cNvSpPr>
            <a:spLocks noChangeArrowheads="1"/>
          </p:cNvSpPr>
          <p:nvPr/>
        </p:nvSpPr>
        <p:spPr bwMode="auto">
          <a:xfrm>
            <a:off x="0" y="0"/>
            <a:ext cx="3411538" cy="457200"/>
          </a:xfrm>
          <a:prstGeom prst="rect">
            <a:avLst/>
          </a:prstGeom>
          <a:noFill/>
          <a:ln w="12700">
            <a:noFill/>
            <a:miter lim="800000"/>
            <a:headEnd/>
            <a:tailEnd/>
          </a:ln>
        </p:spPr>
        <p:txBody>
          <a:bodyPr/>
          <a:lstStyle/>
          <a:p>
            <a:pPr eaLnBrk="0" hangingPunct="0"/>
            <a:endParaRPr lang="en-US" dirty="0"/>
          </a:p>
        </p:txBody>
      </p:sp>
      <p:sp>
        <p:nvSpPr>
          <p:cNvPr id="40965" name="Rectangle 6"/>
          <p:cNvSpPr>
            <a:spLocks noGrp="1" noRot="1" noChangeAspect="1" noChangeArrowheads="1" noTextEdit="1"/>
          </p:cNvSpPr>
          <p:nvPr>
            <p:ph type="sldImg"/>
          </p:nvPr>
        </p:nvSpPr>
        <p:spPr>
          <a:ln cap="flat"/>
        </p:spPr>
      </p:sp>
      <p:sp>
        <p:nvSpPr>
          <p:cNvPr id="40966" name="Rectangle 7"/>
          <p:cNvSpPr>
            <a:spLocks noGrp="1" noChangeArrowheads="1"/>
          </p:cNvSpPr>
          <p:nvPr>
            <p:ph type="body" idx="1"/>
          </p:nvPr>
        </p:nvSpPr>
        <p:spPr>
          <a:noFill/>
          <a:ln w="9525"/>
        </p:spPr>
        <p:txBody>
          <a:bodyPr/>
          <a:lstStyle/>
          <a:p>
            <a:pPr marL="171450" indent="-171450">
              <a:buClr>
                <a:schemeClr val="tx1"/>
              </a:buClr>
              <a:buFont typeface="Arial" pitchFamily="34" charset="0"/>
              <a:buChar char="•"/>
            </a:pPr>
            <a:r>
              <a:rPr lang="en-US" dirty="0" smtClean="0">
                <a:latin typeface="+mn-lt"/>
              </a:rPr>
              <a:t>To process data into information, computers need a language they understand. This language, called </a:t>
            </a:r>
            <a:r>
              <a:rPr lang="en-US" i="1" dirty="0" smtClean="0">
                <a:latin typeface="+mn-lt"/>
              </a:rPr>
              <a:t>binary language</a:t>
            </a:r>
            <a:r>
              <a:rPr lang="en-US" dirty="0" smtClean="0">
                <a:latin typeface="+mn-lt"/>
              </a:rPr>
              <a:t>, consists of just two digits: 0 and 1. </a:t>
            </a:r>
          </a:p>
          <a:p>
            <a:pPr marL="171450" indent="-171450">
              <a:buClr>
                <a:schemeClr val="tx1"/>
              </a:buClr>
              <a:buFont typeface="Arial" pitchFamily="34" charset="0"/>
              <a:buChar char="•"/>
            </a:pPr>
            <a:r>
              <a:rPr lang="en-US" sz="1200" kern="1200" dirty="0" smtClean="0">
                <a:solidFill>
                  <a:schemeClr val="tx1"/>
                </a:solidFill>
                <a:effectLst/>
                <a:latin typeface="+mn-lt"/>
                <a:ea typeface="+mn-ea"/>
                <a:cs typeface="+mn-cs"/>
              </a:rPr>
              <a:t>Everything a computer does, such as processing data, printing a report, or editing a photo, is broken down into a series of 0s and 1s. </a:t>
            </a:r>
          </a:p>
          <a:p>
            <a:pPr marL="171450" indent="-171450">
              <a:buClr>
                <a:schemeClr val="tx1"/>
              </a:buClr>
              <a:buFont typeface="Arial" pitchFamily="34" charset="0"/>
              <a:buChar char="•"/>
            </a:pPr>
            <a:r>
              <a:rPr lang="en-US" sz="1200" kern="1200" dirty="0" smtClean="0">
                <a:solidFill>
                  <a:schemeClr val="tx1"/>
                </a:solidFill>
                <a:effectLst/>
                <a:latin typeface="+mn-lt"/>
                <a:ea typeface="+mn-ea"/>
                <a:cs typeface="+mn-cs"/>
              </a:rPr>
              <a:t>Each 0 and 1 is a </a:t>
            </a:r>
            <a:r>
              <a:rPr lang="en-US" sz="1200" b="0" i="1" u="none" strike="noStrike" kern="1200" dirty="0" smtClean="0">
                <a:solidFill>
                  <a:schemeClr val="tx1"/>
                </a:solidFill>
                <a:effectLst/>
                <a:latin typeface="+mn-lt"/>
                <a:ea typeface="+mn-ea"/>
                <a:cs typeface="+mn-cs"/>
              </a:rPr>
              <a:t>binary digit</a:t>
            </a:r>
            <a:r>
              <a:rPr lang="en-US" sz="1200" kern="1200" dirty="0" smtClean="0">
                <a:solidFill>
                  <a:schemeClr val="tx1"/>
                </a:solidFill>
                <a:effectLst/>
                <a:latin typeface="+mn-lt"/>
                <a:ea typeface="+mn-ea"/>
                <a:cs typeface="+mn-cs"/>
              </a:rPr>
              <a:t>, or </a:t>
            </a:r>
            <a:r>
              <a:rPr lang="en-US" sz="1200" b="0" i="1" u="none" strike="noStrike" kern="1200" dirty="0" smtClean="0">
                <a:solidFill>
                  <a:schemeClr val="tx1"/>
                </a:solidFill>
                <a:effectLst/>
                <a:latin typeface="+mn-lt"/>
                <a:ea typeface="+mn-ea"/>
                <a:cs typeface="+mn-cs"/>
              </a:rPr>
              <a:t>bit</a:t>
            </a:r>
            <a:r>
              <a:rPr lang="en-US" sz="1200" kern="1200" dirty="0" smtClean="0">
                <a:solidFill>
                  <a:schemeClr val="tx1"/>
                </a:solidFill>
                <a:effectLst/>
                <a:latin typeface="+mn-lt"/>
                <a:ea typeface="+mn-ea"/>
                <a:cs typeface="+mn-cs"/>
              </a:rPr>
              <a:t> for short. </a:t>
            </a:r>
            <a:r>
              <a:rPr lang="en-US" dirty="0" smtClean="0">
                <a:latin typeface="+mn-lt"/>
              </a:rPr>
              <a:t>Eight binary digits (or bits) combine to create 1 </a:t>
            </a:r>
            <a:r>
              <a:rPr lang="en-US" i="1" dirty="0" smtClean="0">
                <a:latin typeface="+mn-lt"/>
              </a:rPr>
              <a:t>byte</a:t>
            </a:r>
            <a:r>
              <a:rPr lang="en-US" dirty="0" smtClean="0">
                <a:latin typeface="+mn-lt"/>
              </a:rPr>
              <a:t>. </a:t>
            </a:r>
          </a:p>
          <a:p>
            <a:pPr marL="171450" indent="-171450">
              <a:buClr>
                <a:schemeClr val="tx1"/>
              </a:buClr>
              <a:buFont typeface="Arial" pitchFamily="34" charset="0"/>
              <a:buChar char="•"/>
            </a:pPr>
            <a:r>
              <a:rPr lang="en-US" dirty="0" smtClean="0">
                <a:latin typeface="+mn-lt"/>
              </a:rPr>
              <a:t>In computers, each letter, number, and special character (such as the @ sign) consists of a </a:t>
            </a:r>
            <a:r>
              <a:rPr lang="en-US" i="0" dirty="0" smtClean="0">
                <a:latin typeface="+mn-lt"/>
              </a:rPr>
              <a:t>unique</a:t>
            </a:r>
            <a:r>
              <a:rPr lang="en-US" dirty="0" smtClean="0">
                <a:latin typeface="+mn-lt"/>
              </a:rPr>
              <a:t> combination of 8 bits, or a string of eight 0s and 1s.</a:t>
            </a:r>
            <a:r>
              <a:rPr lang="en-US" baseline="0" dirty="0" smtClean="0">
                <a:latin typeface="+mn-lt"/>
              </a:rPr>
              <a:t> </a:t>
            </a:r>
            <a:r>
              <a:rPr lang="en-US" dirty="0" smtClean="0">
                <a:latin typeface="+mn-lt"/>
              </a:rPr>
              <a:t> </a:t>
            </a:r>
          </a:p>
        </p:txBody>
      </p:sp>
    </p:spTree>
    <p:extLst>
      <p:ext uri="{BB962C8B-B14F-4D97-AF65-F5344CB8AC3E}">
        <p14:creationId xmlns:p14="http://schemas.microsoft.com/office/powerpoint/2010/main" val="28060373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sz="1200" kern="1200" dirty="0" smtClean="0">
                <a:solidFill>
                  <a:schemeClr val="tx1"/>
                </a:solidFill>
                <a:effectLst/>
                <a:latin typeface="+mn-lt"/>
                <a:ea typeface="+mn-ea"/>
                <a:cs typeface="+mn-cs"/>
              </a:rPr>
              <a:t>In Windows 8, the main method</a:t>
            </a:r>
            <a:r>
              <a:rPr lang="en-US" sz="1200" kern="1200" baseline="0" dirty="0" smtClean="0">
                <a:solidFill>
                  <a:schemeClr val="tx1"/>
                </a:solidFill>
                <a:effectLst/>
                <a:latin typeface="+mn-lt"/>
                <a:ea typeface="+mn-ea"/>
                <a:cs typeface="+mn-cs"/>
              </a:rPr>
              <a:t> of power management is Sleep. When your computer enters </a:t>
            </a:r>
            <a:r>
              <a:rPr lang="en-US" sz="1200" i="1" kern="1200" baseline="0" dirty="0" smtClean="0">
                <a:solidFill>
                  <a:schemeClr val="tx1"/>
                </a:solidFill>
                <a:effectLst/>
                <a:latin typeface="+mn-lt"/>
                <a:ea typeface="+mn-ea"/>
                <a:cs typeface="+mn-cs"/>
              </a:rPr>
              <a:t>Sleep Mode</a:t>
            </a:r>
            <a:r>
              <a:rPr lang="en-US" sz="1200" kern="1200" baseline="0" dirty="0" smtClean="0">
                <a:solidFill>
                  <a:schemeClr val="tx1"/>
                </a:solidFill>
                <a:effectLst/>
                <a:latin typeface="+mn-lt"/>
                <a:ea typeface="+mn-ea"/>
                <a:cs typeface="+mn-cs"/>
              </a:rPr>
              <a:t>, all of documents, applications, and data remain in RAM (memory).</a:t>
            </a:r>
            <a:endParaRPr lang="en-US" sz="1200" kern="1200" dirty="0" smtClean="0">
              <a:solidFill>
                <a:schemeClr val="tx1"/>
              </a:solidFill>
              <a:effectLst/>
              <a:latin typeface="+mn-lt"/>
              <a:ea typeface="+mn-ea"/>
              <a:cs typeface="+mn-cs"/>
            </a:endParaRPr>
          </a:p>
          <a:p>
            <a:pPr marL="171450" indent="-171450">
              <a:buFont typeface="Arial" pitchFamily="34" charset="0"/>
              <a:buChar char="•"/>
            </a:pPr>
            <a:r>
              <a:rPr lang="en-US" sz="1200" i="0" kern="1200" dirty="0" smtClean="0">
                <a:solidFill>
                  <a:schemeClr val="tx1"/>
                </a:solidFill>
                <a:effectLst/>
                <a:latin typeface="+mn-lt"/>
                <a:ea typeface="+mn-ea"/>
                <a:cs typeface="+mn-cs"/>
              </a:rPr>
              <a:t>The</a:t>
            </a:r>
            <a:r>
              <a:rPr lang="en-US" sz="1200" i="1" kern="1200" dirty="0" smtClean="0">
                <a:solidFill>
                  <a:schemeClr val="tx1"/>
                </a:solidFill>
                <a:effectLst/>
                <a:latin typeface="+mn-lt"/>
                <a:ea typeface="+mn-ea"/>
                <a:cs typeface="+mn-cs"/>
              </a:rPr>
              <a:t> Hibernate</a:t>
            </a:r>
            <a:r>
              <a:rPr lang="en-US" sz="1200" kern="1200" baseline="0" dirty="0" smtClean="0">
                <a:solidFill>
                  <a:schemeClr val="tx1"/>
                </a:solidFill>
                <a:effectLst/>
                <a:latin typeface="+mn-lt"/>
                <a:ea typeface="+mn-ea"/>
                <a:cs typeface="+mn-cs"/>
              </a:rPr>
              <a:t> option is similar to Sleep except data is stored on the hard drive and the computer is powered off. This uses much less battery power than Sleep.</a:t>
            </a:r>
          </a:p>
          <a:p>
            <a:pPr marL="171450" indent="-171450">
              <a:buFont typeface="Arial" pitchFamily="34" charset="0"/>
              <a:buChar char="•"/>
            </a:pPr>
            <a:r>
              <a:rPr lang="en-US" sz="1200" kern="1200" baseline="0" dirty="0" smtClean="0">
                <a:solidFill>
                  <a:schemeClr val="tx1"/>
                </a:solidFill>
                <a:effectLst/>
                <a:latin typeface="+mn-lt"/>
                <a:ea typeface="+mn-ea"/>
                <a:cs typeface="+mn-cs"/>
              </a:rPr>
              <a:t>Restarting the system while it’s on is called a </a:t>
            </a:r>
            <a:r>
              <a:rPr lang="en-US" sz="1200" i="1" kern="1200" baseline="0" dirty="0" smtClean="0">
                <a:solidFill>
                  <a:schemeClr val="tx1"/>
                </a:solidFill>
                <a:effectLst/>
                <a:latin typeface="+mn-lt"/>
                <a:ea typeface="+mn-ea"/>
                <a:cs typeface="+mn-cs"/>
              </a:rPr>
              <a:t>warm boot</a:t>
            </a:r>
            <a:r>
              <a:rPr lang="en-US" sz="1200" kern="1200" baseline="0" dirty="0" smtClean="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77E2621-405C-4F83-9120-2E9601611C17}" type="slidenum">
              <a:rPr lang="en-US" smtClean="0"/>
              <a:pPr/>
              <a:t>59</a:t>
            </a:fld>
            <a:endParaRPr lang="en-US"/>
          </a:p>
        </p:txBody>
      </p:sp>
    </p:spTree>
    <p:extLst>
      <p:ext uri="{BB962C8B-B14F-4D97-AF65-F5344CB8AC3E}">
        <p14:creationId xmlns:p14="http://schemas.microsoft.com/office/powerpoint/2010/main" val="364324047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2"/>
          <p:cNvSpPr>
            <a:spLocks noChangeArrowheads="1"/>
          </p:cNvSpPr>
          <p:nvPr/>
        </p:nvSpPr>
        <p:spPr bwMode="auto">
          <a:xfrm>
            <a:off x="4459288" y="0"/>
            <a:ext cx="3413125" cy="457200"/>
          </a:xfrm>
          <a:prstGeom prst="rect">
            <a:avLst/>
          </a:prstGeom>
          <a:noFill/>
          <a:ln w="12700">
            <a:noFill/>
            <a:miter lim="800000"/>
            <a:headEnd/>
            <a:tailEnd/>
          </a:ln>
        </p:spPr>
        <p:txBody>
          <a:bodyPr/>
          <a:lstStyle/>
          <a:p>
            <a:pPr eaLnBrk="0" hangingPunct="0"/>
            <a:endParaRPr lang="en-US" dirty="0"/>
          </a:p>
        </p:txBody>
      </p:sp>
      <p:sp>
        <p:nvSpPr>
          <p:cNvPr id="118786" name="Rectangle 3"/>
          <p:cNvSpPr>
            <a:spLocks noChangeArrowheads="1"/>
          </p:cNvSpPr>
          <p:nvPr/>
        </p:nvSpPr>
        <p:spPr bwMode="auto">
          <a:xfrm>
            <a:off x="4459288" y="8685213"/>
            <a:ext cx="3413125" cy="457200"/>
          </a:xfrm>
          <a:prstGeom prst="rect">
            <a:avLst/>
          </a:prstGeom>
          <a:noFill/>
          <a:ln w="12700">
            <a:noFill/>
            <a:miter lim="800000"/>
            <a:headEnd/>
            <a:tailEnd/>
          </a:ln>
        </p:spPr>
        <p:txBody>
          <a:bodyPr lIns="90488" tIns="44450" rIns="90488" bIns="44450" anchor="b"/>
          <a:lstStyle/>
          <a:p>
            <a:pPr algn="r" eaLnBrk="0" hangingPunct="0"/>
            <a:r>
              <a:rPr lang="en-US" sz="1200" dirty="0">
                <a:latin typeface="Arial" charset="0"/>
              </a:rPr>
              <a:t>46</a:t>
            </a:r>
          </a:p>
        </p:txBody>
      </p:sp>
      <p:sp>
        <p:nvSpPr>
          <p:cNvPr id="118787" name="Rectangle 4"/>
          <p:cNvSpPr>
            <a:spLocks noChangeArrowheads="1"/>
          </p:cNvSpPr>
          <p:nvPr/>
        </p:nvSpPr>
        <p:spPr bwMode="auto">
          <a:xfrm>
            <a:off x="0" y="8685213"/>
            <a:ext cx="3411538" cy="457200"/>
          </a:xfrm>
          <a:prstGeom prst="rect">
            <a:avLst/>
          </a:prstGeom>
          <a:noFill/>
          <a:ln w="12700">
            <a:noFill/>
            <a:miter lim="800000"/>
            <a:headEnd/>
            <a:tailEnd/>
          </a:ln>
        </p:spPr>
        <p:txBody>
          <a:bodyPr/>
          <a:lstStyle/>
          <a:p>
            <a:pPr eaLnBrk="0" hangingPunct="0"/>
            <a:endParaRPr lang="en-US" dirty="0"/>
          </a:p>
        </p:txBody>
      </p:sp>
      <p:sp>
        <p:nvSpPr>
          <p:cNvPr id="118788" name="Rectangle 5"/>
          <p:cNvSpPr>
            <a:spLocks noChangeArrowheads="1"/>
          </p:cNvSpPr>
          <p:nvPr/>
        </p:nvSpPr>
        <p:spPr bwMode="auto">
          <a:xfrm>
            <a:off x="0" y="0"/>
            <a:ext cx="3411538" cy="457200"/>
          </a:xfrm>
          <a:prstGeom prst="rect">
            <a:avLst/>
          </a:prstGeom>
          <a:noFill/>
          <a:ln w="12700">
            <a:noFill/>
            <a:miter lim="800000"/>
            <a:headEnd/>
            <a:tailEnd/>
          </a:ln>
        </p:spPr>
        <p:txBody>
          <a:bodyPr/>
          <a:lstStyle/>
          <a:p>
            <a:pPr eaLnBrk="0" hangingPunct="0"/>
            <a:endParaRPr lang="en-US" dirty="0"/>
          </a:p>
        </p:txBody>
      </p:sp>
      <p:sp>
        <p:nvSpPr>
          <p:cNvPr id="118789" name="Rectangle 6"/>
          <p:cNvSpPr>
            <a:spLocks noGrp="1" noRot="1" noChangeAspect="1" noChangeArrowheads="1" noTextEdit="1"/>
          </p:cNvSpPr>
          <p:nvPr>
            <p:ph type="sldImg"/>
          </p:nvPr>
        </p:nvSpPr>
        <p:spPr>
          <a:ln cap="flat"/>
        </p:spPr>
      </p:sp>
      <p:sp>
        <p:nvSpPr>
          <p:cNvPr id="118790" name="Rectangle 7"/>
          <p:cNvSpPr>
            <a:spLocks noGrp="1" noChangeArrowheads="1"/>
          </p:cNvSpPr>
          <p:nvPr>
            <p:ph type="body" idx="1"/>
          </p:nvPr>
        </p:nvSpPr>
        <p:spPr>
          <a:noFill/>
          <a:ln w="9525"/>
        </p:spPr>
        <p:txBody>
          <a:bodyPr/>
          <a:lstStyle/>
          <a:p>
            <a:pPr marL="171450" indent="-171450">
              <a:buClr>
                <a:schemeClr val="tx1"/>
              </a:buClr>
              <a:buFont typeface="Arial" pitchFamily="34" charset="0"/>
              <a:buChar char="•"/>
            </a:pPr>
            <a:r>
              <a:rPr lang="en-US" i="1" dirty="0" smtClean="0">
                <a:latin typeface="+mn-lt"/>
              </a:rPr>
              <a:t>Ergonomics</a:t>
            </a:r>
            <a:r>
              <a:rPr lang="en-US" dirty="0" smtClean="0">
                <a:latin typeface="+mn-lt"/>
              </a:rPr>
              <a:t> refers to how you set up your computer to minimize risk of injury or discomfort.</a:t>
            </a:r>
          </a:p>
          <a:p>
            <a:pPr marL="171450" indent="-171450">
              <a:buClr>
                <a:schemeClr val="tx1"/>
              </a:buClr>
              <a:buFont typeface="Arial" pitchFamily="34" charset="0"/>
              <a:buChar char="•"/>
            </a:pPr>
            <a:r>
              <a:rPr lang="en-US" dirty="0" smtClean="0">
                <a:latin typeface="+mn-lt"/>
              </a:rPr>
              <a:t>The following </a:t>
            </a:r>
            <a:r>
              <a:rPr lang="en-US" baseline="0" dirty="0" smtClean="0">
                <a:latin typeface="+mn-lt"/>
              </a:rPr>
              <a:t>guidelines can help keep you comfortable and productive</a:t>
            </a:r>
            <a:r>
              <a:rPr lang="en-US" dirty="0" smtClean="0">
                <a:latin typeface="+mn-lt"/>
              </a:rPr>
              <a:t>:</a:t>
            </a:r>
          </a:p>
          <a:p>
            <a:pPr marL="628650" lvl="1" indent="-171450">
              <a:buClr>
                <a:schemeClr val="tx1"/>
              </a:buClr>
              <a:buFont typeface="Arial" pitchFamily="34" charset="0"/>
              <a:buChar char="•"/>
            </a:pPr>
            <a:r>
              <a:rPr lang="en-US" i="1" dirty="0" smtClean="0">
                <a:latin typeface="+mn-lt"/>
              </a:rPr>
              <a:t>Position your monitor correctly. </a:t>
            </a:r>
            <a:endParaRPr lang="en-US" dirty="0" smtClean="0">
              <a:latin typeface="+mn-lt"/>
            </a:endParaRPr>
          </a:p>
          <a:p>
            <a:pPr marL="628650" lvl="1" indent="-171450">
              <a:buClr>
                <a:schemeClr val="tx1"/>
              </a:buClr>
              <a:buFont typeface="Arial" pitchFamily="34" charset="0"/>
              <a:buChar char="•"/>
            </a:pPr>
            <a:r>
              <a:rPr lang="en-US" i="1" dirty="0" smtClean="0">
                <a:latin typeface="+mn-lt"/>
              </a:rPr>
              <a:t>Purchase an adjustable chair.</a:t>
            </a:r>
            <a:r>
              <a:rPr lang="en-US" b="1" dirty="0" smtClean="0">
                <a:latin typeface="+mn-lt"/>
              </a:rPr>
              <a:t> </a:t>
            </a:r>
            <a:r>
              <a:rPr lang="en-US" dirty="0" smtClean="0">
                <a:latin typeface="+mn-lt"/>
              </a:rPr>
              <a:t>Make sure your feet touch the floor.</a:t>
            </a:r>
          </a:p>
          <a:p>
            <a:pPr marL="628650" lvl="1" indent="-171450">
              <a:buClr>
                <a:schemeClr val="tx1"/>
              </a:buClr>
              <a:buFont typeface="Arial" pitchFamily="34" charset="0"/>
              <a:buChar char="•"/>
            </a:pPr>
            <a:r>
              <a:rPr lang="en-US" i="1" dirty="0" smtClean="0">
                <a:latin typeface="+mn-lt"/>
              </a:rPr>
              <a:t>Assume a proper position while typing.</a:t>
            </a:r>
            <a:r>
              <a:rPr lang="en-US" dirty="0" smtClean="0">
                <a:latin typeface="+mn-lt"/>
              </a:rPr>
              <a:t> Your wrists should be flat with respect to the keyboard, and your forearms should be parallel to the floor.</a:t>
            </a:r>
          </a:p>
          <a:p>
            <a:pPr marL="628650" lvl="1" indent="-171450">
              <a:buClr>
                <a:schemeClr val="tx1"/>
              </a:buClr>
              <a:buFont typeface="Arial" pitchFamily="34" charset="0"/>
              <a:buChar char="•"/>
            </a:pPr>
            <a:r>
              <a:rPr lang="en-US" i="1" dirty="0" smtClean="0">
                <a:latin typeface="+mn-lt"/>
              </a:rPr>
              <a:t>Take breaks.</a:t>
            </a:r>
          </a:p>
          <a:p>
            <a:pPr marL="628650" lvl="1" indent="-171450">
              <a:buClr>
                <a:schemeClr val="tx1"/>
              </a:buClr>
              <a:buFont typeface="Arial" pitchFamily="34" charset="0"/>
              <a:buChar char="•"/>
            </a:pPr>
            <a:r>
              <a:rPr lang="en-US" i="1" dirty="0" smtClean="0">
                <a:latin typeface="+mn-lt"/>
              </a:rPr>
              <a:t>Ensure that the lighting is adequate.</a:t>
            </a:r>
            <a:r>
              <a:rPr lang="en-US" dirty="0" smtClean="0">
                <a:latin typeface="+mn-lt"/>
              </a:rPr>
              <a:t> </a:t>
            </a:r>
          </a:p>
        </p:txBody>
      </p:sp>
    </p:spTree>
    <p:extLst>
      <p:ext uri="{BB962C8B-B14F-4D97-AF65-F5344CB8AC3E}">
        <p14:creationId xmlns:p14="http://schemas.microsoft.com/office/powerpoint/2010/main" val="57297835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2"/>
          <p:cNvSpPr>
            <a:spLocks noChangeArrowheads="1"/>
          </p:cNvSpPr>
          <p:nvPr/>
        </p:nvSpPr>
        <p:spPr bwMode="auto">
          <a:xfrm>
            <a:off x="4459288" y="0"/>
            <a:ext cx="3413125" cy="457200"/>
          </a:xfrm>
          <a:prstGeom prst="rect">
            <a:avLst/>
          </a:prstGeom>
          <a:noFill/>
          <a:ln w="12700">
            <a:noFill/>
            <a:miter lim="800000"/>
            <a:headEnd/>
            <a:tailEnd/>
          </a:ln>
        </p:spPr>
        <p:txBody>
          <a:bodyPr/>
          <a:lstStyle/>
          <a:p>
            <a:pPr eaLnBrk="0" hangingPunct="0"/>
            <a:endParaRPr lang="en-US" dirty="0"/>
          </a:p>
        </p:txBody>
      </p:sp>
      <p:sp>
        <p:nvSpPr>
          <p:cNvPr id="118786" name="Rectangle 3"/>
          <p:cNvSpPr>
            <a:spLocks noChangeArrowheads="1"/>
          </p:cNvSpPr>
          <p:nvPr/>
        </p:nvSpPr>
        <p:spPr bwMode="auto">
          <a:xfrm>
            <a:off x="4459288" y="8685213"/>
            <a:ext cx="3413125" cy="457200"/>
          </a:xfrm>
          <a:prstGeom prst="rect">
            <a:avLst/>
          </a:prstGeom>
          <a:noFill/>
          <a:ln w="12700">
            <a:noFill/>
            <a:miter lim="800000"/>
            <a:headEnd/>
            <a:tailEnd/>
          </a:ln>
        </p:spPr>
        <p:txBody>
          <a:bodyPr lIns="90488" tIns="44450" rIns="90488" bIns="44450" anchor="b"/>
          <a:lstStyle/>
          <a:p>
            <a:pPr algn="r" eaLnBrk="0" hangingPunct="0"/>
            <a:r>
              <a:rPr lang="en-US" sz="1200" dirty="0">
                <a:latin typeface="Arial" charset="0"/>
              </a:rPr>
              <a:t>46</a:t>
            </a:r>
          </a:p>
        </p:txBody>
      </p:sp>
      <p:sp>
        <p:nvSpPr>
          <p:cNvPr id="118787" name="Rectangle 4"/>
          <p:cNvSpPr>
            <a:spLocks noChangeArrowheads="1"/>
          </p:cNvSpPr>
          <p:nvPr/>
        </p:nvSpPr>
        <p:spPr bwMode="auto">
          <a:xfrm>
            <a:off x="0" y="8685213"/>
            <a:ext cx="3411538" cy="457200"/>
          </a:xfrm>
          <a:prstGeom prst="rect">
            <a:avLst/>
          </a:prstGeom>
          <a:noFill/>
          <a:ln w="12700">
            <a:noFill/>
            <a:miter lim="800000"/>
            <a:headEnd/>
            <a:tailEnd/>
          </a:ln>
        </p:spPr>
        <p:txBody>
          <a:bodyPr/>
          <a:lstStyle/>
          <a:p>
            <a:pPr eaLnBrk="0" hangingPunct="0"/>
            <a:endParaRPr lang="en-US" dirty="0"/>
          </a:p>
        </p:txBody>
      </p:sp>
      <p:sp>
        <p:nvSpPr>
          <p:cNvPr id="118788" name="Rectangle 5"/>
          <p:cNvSpPr>
            <a:spLocks noChangeArrowheads="1"/>
          </p:cNvSpPr>
          <p:nvPr/>
        </p:nvSpPr>
        <p:spPr bwMode="auto">
          <a:xfrm>
            <a:off x="0" y="0"/>
            <a:ext cx="3411538" cy="457200"/>
          </a:xfrm>
          <a:prstGeom prst="rect">
            <a:avLst/>
          </a:prstGeom>
          <a:noFill/>
          <a:ln w="12700">
            <a:noFill/>
            <a:miter lim="800000"/>
            <a:headEnd/>
            <a:tailEnd/>
          </a:ln>
        </p:spPr>
        <p:txBody>
          <a:bodyPr/>
          <a:lstStyle/>
          <a:p>
            <a:pPr eaLnBrk="0" hangingPunct="0"/>
            <a:endParaRPr lang="en-US" dirty="0"/>
          </a:p>
        </p:txBody>
      </p:sp>
      <p:sp>
        <p:nvSpPr>
          <p:cNvPr id="118789" name="Rectangle 6"/>
          <p:cNvSpPr>
            <a:spLocks noGrp="1" noRot="1" noChangeAspect="1" noChangeArrowheads="1" noTextEdit="1"/>
          </p:cNvSpPr>
          <p:nvPr>
            <p:ph type="sldImg"/>
          </p:nvPr>
        </p:nvSpPr>
        <p:spPr>
          <a:ln cap="flat"/>
        </p:spPr>
      </p:sp>
      <p:sp>
        <p:nvSpPr>
          <p:cNvPr id="118790" name="Rectangle 7"/>
          <p:cNvSpPr>
            <a:spLocks noGrp="1" noChangeArrowheads="1"/>
          </p:cNvSpPr>
          <p:nvPr>
            <p:ph type="body" idx="1"/>
          </p:nvPr>
        </p:nvSpPr>
        <p:spPr>
          <a:noFill/>
          <a:ln w="9525"/>
        </p:spPr>
        <p:txBody>
          <a:bodyPr/>
          <a:lstStyle/>
          <a:p>
            <a:pPr marL="171450" indent="-171450">
              <a:buClr>
                <a:schemeClr val="tx1"/>
              </a:buClr>
              <a:buFont typeface="Arial" pitchFamily="34" charset="0"/>
              <a:buChar char="•"/>
            </a:pPr>
            <a:r>
              <a:rPr lang="en-US" dirty="0" smtClean="0"/>
              <a:t>Working</a:t>
            </a:r>
            <a:r>
              <a:rPr lang="en-US" baseline="0" dirty="0" smtClean="0"/>
              <a:t> with mobile computing devices presents interesting challenges when it comes to injury prevention.</a:t>
            </a:r>
          </a:p>
          <a:p>
            <a:pPr marL="171450" indent="-171450">
              <a:buClr>
                <a:schemeClr val="tx1"/>
              </a:buClr>
              <a:buFont typeface="Arial" pitchFamily="34" charset="0"/>
              <a:buChar char="•"/>
            </a:pPr>
            <a:r>
              <a:rPr lang="en-US" baseline="0" dirty="0" smtClean="0"/>
              <a:t>The figure above provides guidelines on preventing injuries when computing on the go.</a:t>
            </a:r>
            <a:endParaRPr lang="en-US" dirty="0" smtClean="0"/>
          </a:p>
        </p:txBody>
      </p:sp>
    </p:spTree>
    <p:extLst>
      <p:ext uri="{BB962C8B-B14F-4D97-AF65-F5344CB8AC3E}">
        <p14:creationId xmlns:p14="http://schemas.microsoft.com/office/powerpoint/2010/main" val="330618604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2"/>
          <p:cNvSpPr>
            <a:spLocks noChangeArrowheads="1"/>
          </p:cNvSpPr>
          <p:nvPr/>
        </p:nvSpPr>
        <p:spPr bwMode="auto">
          <a:xfrm>
            <a:off x="4459288" y="0"/>
            <a:ext cx="3413125" cy="457200"/>
          </a:xfrm>
          <a:prstGeom prst="rect">
            <a:avLst/>
          </a:prstGeom>
          <a:noFill/>
          <a:ln w="12700">
            <a:noFill/>
            <a:miter lim="800000"/>
            <a:headEnd/>
            <a:tailEnd/>
          </a:ln>
        </p:spPr>
        <p:txBody>
          <a:bodyPr/>
          <a:lstStyle/>
          <a:p>
            <a:pPr eaLnBrk="0" hangingPunct="0"/>
            <a:endParaRPr lang="en-US" dirty="0"/>
          </a:p>
        </p:txBody>
      </p:sp>
      <p:sp>
        <p:nvSpPr>
          <p:cNvPr id="118786" name="Rectangle 3"/>
          <p:cNvSpPr>
            <a:spLocks noChangeArrowheads="1"/>
          </p:cNvSpPr>
          <p:nvPr/>
        </p:nvSpPr>
        <p:spPr bwMode="auto">
          <a:xfrm>
            <a:off x="4459288" y="8685213"/>
            <a:ext cx="3413125" cy="457200"/>
          </a:xfrm>
          <a:prstGeom prst="rect">
            <a:avLst/>
          </a:prstGeom>
          <a:noFill/>
          <a:ln w="12700">
            <a:noFill/>
            <a:miter lim="800000"/>
            <a:headEnd/>
            <a:tailEnd/>
          </a:ln>
        </p:spPr>
        <p:txBody>
          <a:bodyPr lIns="90488" tIns="44450" rIns="90488" bIns="44450" anchor="b"/>
          <a:lstStyle/>
          <a:p>
            <a:pPr algn="r" eaLnBrk="0" hangingPunct="0"/>
            <a:r>
              <a:rPr lang="en-US" sz="1200" dirty="0">
                <a:latin typeface="Arial" charset="0"/>
              </a:rPr>
              <a:t>46</a:t>
            </a:r>
          </a:p>
        </p:txBody>
      </p:sp>
      <p:sp>
        <p:nvSpPr>
          <p:cNvPr id="118787" name="Rectangle 4"/>
          <p:cNvSpPr>
            <a:spLocks noChangeArrowheads="1"/>
          </p:cNvSpPr>
          <p:nvPr/>
        </p:nvSpPr>
        <p:spPr bwMode="auto">
          <a:xfrm>
            <a:off x="0" y="8685213"/>
            <a:ext cx="3411538" cy="457200"/>
          </a:xfrm>
          <a:prstGeom prst="rect">
            <a:avLst/>
          </a:prstGeom>
          <a:noFill/>
          <a:ln w="12700">
            <a:noFill/>
            <a:miter lim="800000"/>
            <a:headEnd/>
            <a:tailEnd/>
          </a:ln>
        </p:spPr>
        <p:txBody>
          <a:bodyPr/>
          <a:lstStyle/>
          <a:p>
            <a:pPr eaLnBrk="0" hangingPunct="0"/>
            <a:endParaRPr lang="en-US" dirty="0"/>
          </a:p>
        </p:txBody>
      </p:sp>
      <p:sp>
        <p:nvSpPr>
          <p:cNvPr id="118788" name="Rectangle 5"/>
          <p:cNvSpPr>
            <a:spLocks noChangeArrowheads="1"/>
          </p:cNvSpPr>
          <p:nvPr/>
        </p:nvSpPr>
        <p:spPr bwMode="auto">
          <a:xfrm>
            <a:off x="0" y="0"/>
            <a:ext cx="3411538" cy="457200"/>
          </a:xfrm>
          <a:prstGeom prst="rect">
            <a:avLst/>
          </a:prstGeom>
          <a:noFill/>
          <a:ln w="12700">
            <a:noFill/>
            <a:miter lim="800000"/>
            <a:headEnd/>
            <a:tailEnd/>
          </a:ln>
        </p:spPr>
        <p:txBody>
          <a:bodyPr/>
          <a:lstStyle/>
          <a:p>
            <a:pPr eaLnBrk="0" hangingPunct="0"/>
            <a:endParaRPr lang="en-US" dirty="0"/>
          </a:p>
        </p:txBody>
      </p:sp>
      <p:sp>
        <p:nvSpPr>
          <p:cNvPr id="118789" name="Rectangle 6"/>
          <p:cNvSpPr>
            <a:spLocks noGrp="1" noRot="1" noChangeAspect="1" noChangeArrowheads="1" noTextEdit="1"/>
          </p:cNvSpPr>
          <p:nvPr>
            <p:ph type="sldImg"/>
          </p:nvPr>
        </p:nvSpPr>
        <p:spPr>
          <a:ln cap="flat"/>
        </p:spPr>
      </p:sp>
      <p:sp>
        <p:nvSpPr>
          <p:cNvPr id="118790" name="Rectangle 7"/>
          <p:cNvSpPr>
            <a:spLocks noGrp="1" noChangeArrowheads="1"/>
          </p:cNvSpPr>
          <p:nvPr>
            <p:ph type="body" idx="1"/>
          </p:nvPr>
        </p:nvSpPr>
        <p:spPr>
          <a:noFill/>
          <a:ln w="9525"/>
        </p:spPr>
        <p:txBody>
          <a:bodyPr/>
          <a:lstStyle/>
          <a:p>
            <a:pPr marL="171450" indent="-171450">
              <a:buClr>
                <a:schemeClr val="tx1"/>
              </a:buClr>
              <a:buFont typeface="Arial" pitchFamily="34" charset="0"/>
              <a:buChar char="•"/>
            </a:pPr>
            <a:r>
              <a:rPr lang="en-US" dirty="0" smtClean="0"/>
              <a:t>Devices available for people with disabilities include:</a:t>
            </a:r>
          </a:p>
          <a:p>
            <a:pPr marL="628650" lvl="1" indent="-171450">
              <a:buClr>
                <a:schemeClr val="tx1"/>
              </a:buClr>
              <a:buFont typeface="Arial" pitchFamily="34" charset="0"/>
              <a:buChar char="•"/>
            </a:pPr>
            <a:r>
              <a:rPr lang="en-US" baseline="0" dirty="0" smtClean="0"/>
              <a:t>Voice recognition</a:t>
            </a:r>
          </a:p>
          <a:p>
            <a:pPr marL="628650" lvl="1" indent="-171450">
              <a:buClr>
                <a:schemeClr val="tx1"/>
              </a:buClr>
              <a:buFont typeface="Arial" pitchFamily="34" charset="0"/>
              <a:buChar char="•"/>
            </a:pPr>
            <a:r>
              <a:rPr lang="en-US" baseline="0" dirty="0" smtClean="0"/>
              <a:t>Keyboards with larger keys</a:t>
            </a:r>
          </a:p>
          <a:p>
            <a:pPr marL="628650" lvl="1" indent="-171450">
              <a:buClr>
                <a:schemeClr val="tx1"/>
              </a:buClr>
              <a:buFont typeface="Arial" pitchFamily="34" charset="0"/>
              <a:buChar char="•"/>
            </a:pPr>
            <a:r>
              <a:rPr lang="en-US" baseline="0" dirty="0" smtClean="0"/>
              <a:t>Keyboards that display on a touch screen or specialized input consoles</a:t>
            </a:r>
          </a:p>
          <a:p>
            <a:pPr marL="628650" lvl="1" indent="-171450">
              <a:buClr>
                <a:schemeClr val="tx1"/>
              </a:buClr>
              <a:buFont typeface="Arial" pitchFamily="34" charset="0"/>
              <a:buChar char="•"/>
            </a:pPr>
            <a:r>
              <a:rPr lang="en-US" baseline="0" dirty="0" smtClean="0"/>
              <a:t>Keyboards designed for individuals who can only use one hand</a:t>
            </a:r>
          </a:p>
          <a:p>
            <a:pPr marL="628650" lvl="1" indent="-171450">
              <a:buClr>
                <a:schemeClr val="tx1"/>
              </a:buClr>
              <a:buFont typeface="Arial" pitchFamily="34" charset="0"/>
              <a:buChar char="•"/>
            </a:pPr>
            <a:r>
              <a:rPr lang="en-US" baseline="0" dirty="0" smtClean="0"/>
              <a:t>Special trackballs that can be manipulated with one finger</a:t>
            </a:r>
          </a:p>
          <a:p>
            <a:pPr marL="628650" lvl="1" indent="-171450">
              <a:buClr>
                <a:schemeClr val="tx1"/>
              </a:buClr>
              <a:buFont typeface="Arial" pitchFamily="34" charset="0"/>
              <a:buChar char="•"/>
            </a:pPr>
            <a:r>
              <a:rPr lang="en-US" baseline="0" dirty="0" smtClean="0"/>
              <a:t>Head-mounted pointing devices.</a:t>
            </a:r>
            <a:endParaRPr lang="en-US" dirty="0" smtClean="0"/>
          </a:p>
        </p:txBody>
      </p:sp>
    </p:spTree>
    <p:extLst>
      <p:ext uri="{BB962C8B-B14F-4D97-AF65-F5344CB8AC3E}">
        <p14:creationId xmlns:p14="http://schemas.microsoft.com/office/powerpoint/2010/main" val="13456269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2"/>
          <p:cNvSpPr>
            <a:spLocks noChangeArrowheads="1"/>
          </p:cNvSpPr>
          <p:nvPr/>
        </p:nvSpPr>
        <p:spPr bwMode="auto">
          <a:xfrm>
            <a:off x="4459288" y="0"/>
            <a:ext cx="3413125" cy="457200"/>
          </a:xfrm>
          <a:prstGeom prst="rect">
            <a:avLst/>
          </a:prstGeom>
          <a:noFill/>
          <a:ln w="12700">
            <a:noFill/>
            <a:miter lim="800000"/>
            <a:headEnd/>
            <a:tailEnd/>
          </a:ln>
        </p:spPr>
        <p:txBody>
          <a:bodyPr/>
          <a:lstStyle/>
          <a:p>
            <a:pPr eaLnBrk="0" hangingPunct="0"/>
            <a:endParaRPr lang="en-US" dirty="0"/>
          </a:p>
        </p:txBody>
      </p:sp>
      <p:sp>
        <p:nvSpPr>
          <p:cNvPr id="122882" name="Rectangle 3"/>
          <p:cNvSpPr>
            <a:spLocks noChangeArrowheads="1"/>
          </p:cNvSpPr>
          <p:nvPr/>
        </p:nvSpPr>
        <p:spPr bwMode="auto">
          <a:xfrm>
            <a:off x="4459288" y="8685213"/>
            <a:ext cx="3413125" cy="457200"/>
          </a:xfrm>
          <a:prstGeom prst="rect">
            <a:avLst/>
          </a:prstGeom>
          <a:noFill/>
          <a:ln w="12700">
            <a:noFill/>
            <a:miter lim="800000"/>
            <a:headEnd/>
            <a:tailEnd/>
          </a:ln>
        </p:spPr>
        <p:txBody>
          <a:bodyPr lIns="90488" tIns="44450" rIns="90488" bIns="44450" anchor="b"/>
          <a:lstStyle/>
          <a:p>
            <a:pPr algn="r" eaLnBrk="0" hangingPunct="0"/>
            <a:r>
              <a:rPr lang="en-US" sz="1200" dirty="0">
                <a:latin typeface="Arial" charset="0"/>
              </a:rPr>
              <a:t>47</a:t>
            </a:r>
          </a:p>
        </p:txBody>
      </p:sp>
      <p:sp>
        <p:nvSpPr>
          <p:cNvPr id="122883" name="Rectangle 4"/>
          <p:cNvSpPr>
            <a:spLocks noChangeArrowheads="1"/>
          </p:cNvSpPr>
          <p:nvPr/>
        </p:nvSpPr>
        <p:spPr bwMode="auto">
          <a:xfrm>
            <a:off x="0" y="8685213"/>
            <a:ext cx="3411538" cy="457200"/>
          </a:xfrm>
          <a:prstGeom prst="rect">
            <a:avLst/>
          </a:prstGeom>
          <a:noFill/>
          <a:ln w="12700">
            <a:noFill/>
            <a:miter lim="800000"/>
            <a:headEnd/>
            <a:tailEnd/>
          </a:ln>
        </p:spPr>
        <p:txBody>
          <a:bodyPr/>
          <a:lstStyle/>
          <a:p>
            <a:pPr eaLnBrk="0" hangingPunct="0"/>
            <a:endParaRPr lang="en-US" dirty="0"/>
          </a:p>
        </p:txBody>
      </p:sp>
      <p:sp>
        <p:nvSpPr>
          <p:cNvPr id="122884" name="Rectangle 5"/>
          <p:cNvSpPr>
            <a:spLocks noChangeArrowheads="1"/>
          </p:cNvSpPr>
          <p:nvPr/>
        </p:nvSpPr>
        <p:spPr bwMode="auto">
          <a:xfrm>
            <a:off x="0" y="0"/>
            <a:ext cx="3411538" cy="457200"/>
          </a:xfrm>
          <a:prstGeom prst="rect">
            <a:avLst/>
          </a:prstGeom>
          <a:noFill/>
          <a:ln w="12700">
            <a:noFill/>
            <a:miter lim="800000"/>
            <a:headEnd/>
            <a:tailEnd/>
          </a:ln>
        </p:spPr>
        <p:txBody>
          <a:bodyPr/>
          <a:lstStyle/>
          <a:p>
            <a:pPr eaLnBrk="0" hangingPunct="0"/>
            <a:endParaRPr lang="en-US" dirty="0"/>
          </a:p>
        </p:txBody>
      </p:sp>
      <p:sp>
        <p:nvSpPr>
          <p:cNvPr id="122885" name="Rectangle 6"/>
          <p:cNvSpPr>
            <a:spLocks noGrp="1" noRot="1" noChangeAspect="1" noChangeArrowheads="1" noTextEdit="1"/>
          </p:cNvSpPr>
          <p:nvPr>
            <p:ph type="sldImg"/>
          </p:nvPr>
        </p:nvSpPr>
        <p:spPr>
          <a:ln cap="flat"/>
        </p:spPr>
      </p:sp>
      <p:sp>
        <p:nvSpPr>
          <p:cNvPr id="122886" name="Rectangle 7"/>
          <p:cNvSpPr>
            <a:spLocks noGrp="1" noChangeArrowheads="1"/>
          </p:cNvSpPr>
          <p:nvPr>
            <p:ph type="body" idx="1"/>
          </p:nvPr>
        </p:nvSpPr>
        <p:spPr>
          <a:noFill/>
          <a:ln w="9525"/>
        </p:spPr>
        <p:txBody>
          <a:bodyPr/>
          <a:lstStyle/>
          <a:p>
            <a:r>
              <a:rPr lang="en-US" sz="1200" kern="1200" dirty="0" smtClean="0">
                <a:solidFill>
                  <a:schemeClr val="tx1"/>
                </a:solidFill>
                <a:effectLst/>
                <a:latin typeface="+mn-lt"/>
                <a:ea typeface="+mn-ea"/>
                <a:cs typeface="+mn-cs"/>
              </a:rPr>
              <a:t>Computers are devices that process data. They help organize, sort, and categorize data to turn it into information. The computer’s four major functions are as follows: </a:t>
            </a:r>
          </a:p>
          <a:p>
            <a:pPr marL="628650" lvl="1" indent="-171450">
              <a:buFont typeface="Arial" pitchFamily="34" charset="0"/>
              <a:buChar char="•"/>
            </a:pPr>
            <a:r>
              <a:rPr lang="en-US" sz="1200" kern="1200" dirty="0" smtClean="0">
                <a:solidFill>
                  <a:schemeClr val="tx1"/>
                </a:solidFill>
                <a:effectLst/>
                <a:latin typeface="+mn-lt"/>
                <a:ea typeface="+mn-ea"/>
                <a:cs typeface="+mn-cs"/>
              </a:rPr>
              <a:t>Input: Gather data, or allow users to enter data. </a:t>
            </a:r>
          </a:p>
          <a:p>
            <a:pPr marL="628650" lvl="1" indent="-171450">
              <a:buFont typeface="Arial" pitchFamily="34" charset="0"/>
              <a:buChar char="•"/>
            </a:pPr>
            <a:r>
              <a:rPr lang="en-US" sz="1200" kern="1200" dirty="0" smtClean="0">
                <a:solidFill>
                  <a:schemeClr val="tx1"/>
                </a:solidFill>
                <a:effectLst/>
                <a:latin typeface="+mn-lt"/>
                <a:ea typeface="+mn-ea"/>
                <a:cs typeface="+mn-cs"/>
              </a:rPr>
              <a:t>Process: Manipulate, calculate, or organize that data.</a:t>
            </a:r>
          </a:p>
          <a:p>
            <a:pPr marL="628650" lvl="1" indent="-171450">
              <a:buFont typeface="Arial" pitchFamily="34" charset="0"/>
              <a:buChar char="•"/>
            </a:pPr>
            <a:r>
              <a:rPr lang="en-US" sz="1200" kern="1200" dirty="0" smtClean="0">
                <a:solidFill>
                  <a:schemeClr val="tx1"/>
                </a:solidFill>
                <a:effectLst/>
                <a:latin typeface="+mn-lt"/>
                <a:ea typeface="+mn-ea"/>
                <a:cs typeface="+mn-cs"/>
              </a:rPr>
              <a:t>Output: Display data and information in a form suitable for the user.</a:t>
            </a:r>
          </a:p>
          <a:p>
            <a:pPr marL="628650" lvl="1" indent="-171450">
              <a:buFont typeface="Arial" pitchFamily="34" charset="0"/>
              <a:buChar char="•"/>
            </a:pPr>
            <a:r>
              <a:rPr lang="en-US" sz="1200" kern="1200" dirty="0" smtClean="0">
                <a:solidFill>
                  <a:schemeClr val="tx1"/>
                </a:solidFill>
                <a:effectLst/>
                <a:latin typeface="+mn-lt"/>
                <a:ea typeface="+mn-ea"/>
                <a:cs typeface="+mn-cs"/>
              </a:rPr>
              <a:t>Storage: Save data and information for later use.</a:t>
            </a:r>
            <a:endParaRPr lang="en-US" dirty="0" smtClean="0"/>
          </a:p>
        </p:txBody>
      </p:sp>
    </p:spTree>
    <p:extLst>
      <p:ext uri="{BB962C8B-B14F-4D97-AF65-F5344CB8AC3E}">
        <p14:creationId xmlns:p14="http://schemas.microsoft.com/office/powerpoint/2010/main" val="169556706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2"/>
          <p:cNvSpPr>
            <a:spLocks noChangeArrowheads="1"/>
          </p:cNvSpPr>
          <p:nvPr/>
        </p:nvSpPr>
        <p:spPr bwMode="auto">
          <a:xfrm>
            <a:off x="4459288" y="0"/>
            <a:ext cx="3413125" cy="457200"/>
          </a:xfrm>
          <a:prstGeom prst="rect">
            <a:avLst/>
          </a:prstGeom>
          <a:noFill/>
          <a:ln w="12700">
            <a:noFill/>
            <a:miter lim="800000"/>
            <a:headEnd/>
            <a:tailEnd/>
          </a:ln>
        </p:spPr>
        <p:txBody>
          <a:bodyPr/>
          <a:lstStyle/>
          <a:p>
            <a:pPr eaLnBrk="0" hangingPunct="0"/>
            <a:endParaRPr lang="en-US" dirty="0"/>
          </a:p>
        </p:txBody>
      </p:sp>
      <p:sp>
        <p:nvSpPr>
          <p:cNvPr id="124930" name="Rectangle 3"/>
          <p:cNvSpPr>
            <a:spLocks noChangeArrowheads="1"/>
          </p:cNvSpPr>
          <p:nvPr/>
        </p:nvSpPr>
        <p:spPr bwMode="auto">
          <a:xfrm>
            <a:off x="4459288" y="8685213"/>
            <a:ext cx="3413125" cy="457200"/>
          </a:xfrm>
          <a:prstGeom prst="rect">
            <a:avLst/>
          </a:prstGeom>
          <a:noFill/>
          <a:ln w="12700">
            <a:noFill/>
            <a:miter lim="800000"/>
            <a:headEnd/>
            <a:tailEnd/>
          </a:ln>
        </p:spPr>
        <p:txBody>
          <a:bodyPr lIns="90488" tIns="44450" rIns="90488" bIns="44450" anchor="b"/>
          <a:lstStyle/>
          <a:p>
            <a:pPr algn="r" eaLnBrk="0" hangingPunct="0"/>
            <a:r>
              <a:rPr lang="en-US" sz="1200" dirty="0">
                <a:latin typeface="Arial" charset="0"/>
              </a:rPr>
              <a:t>48</a:t>
            </a:r>
          </a:p>
        </p:txBody>
      </p:sp>
      <p:sp>
        <p:nvSpPr>
          <p:cNvPr id="124931" name="Rectangle 4"/>
          <p:cNvSpPr>
            <a:spLocks noChangeArrowheads="1"/>
          </p:cNvSpPr>
          <p:nvPr/>
        </p:nvSpPr>
        <p:spPr bwMode="auto">
          <a:xfrm>
            <a:off x="0" y="8685213"/>
            <a:ext cx="3411538" cy="457200"/>
          </a:xfrm>
          <a:prstGeom prst="rect">
            <a:avLst/>
          </a:prstGeom>
          <a:noFill/>
          <a:ln w="12700">
            <a:noFill/>
            <a:miter lim="800000"/>
            <a:headEnd/>
            <a:tailEnd/>
          </a:ln>
        </p:spPr>
        <p:txBody>
          <a:bodyPr/>
          <a:lstStyle/>
          <a:p>
            <a:pPr eaLnBrk="0" hangingPunct="0"/>
            <a:endParaRPr lang="en-US" dirty="0"/>
          </a:p>
        </p:txBody>
      </p:sp>
      <p:sp>
        <p:nvSpPr>
          <p:cNvPr id="124932" name="Rectangle 5"/>
          <p:cNvSpPr>
            <a:spLocks noChangeArrowheads="1"/>
          </p:cNvSpPr>
          <p:nvPr/>
        </p:nvSpPr>
        <p:spPr bwMode="auto">
          <a:xfrm>
            <a:off x="0" y="0"/>
            <a:ext cx="3411538" cy="457200"/>
          </a:xfrm>
          <a:prstGeom prst="rect">
            <a:avLst/>
          </a:prstGeom>
          <a:noFill/>
          <a:ln w="12700">
            <a:noFill/>
            <a:miter lim="800000"/>
            <a:headEnd/>
            <a:tailEnd/>
          </a:ln>
        </p:spPr>
        <p:txBody>
          <a:bodyPr/>
          <a:lstStyle/>
          <a:p>
            <a:pPr eaLnBrk="0" hangingPunct="0"/>
            <a:endParaRPr lang="en-US" dirty="0"/>
          </a:p>
        </p:txBody>
      </p:sp>
      <p:sp>
        <p:nvSpPr>
          <p:cNvPr id="124933" name="Rectangle 6"/>
          <p:cNvSpPr>
            <a:spLocks noGrp="1" noRot="1" noChangeAspect="1" noChangeArrowheads="1" noTextEdit="1"/>
          </p:cNvSpPr>
          <p:nvPr>
            <p:ph type="sldImg"/>
          </p:nvPr>
        </p:nvSpPr>
        <p:spPr>
          <a:ln cap="flat"/>
        </p:spPr>
      </p:sp>
      <p:sp>
        <p:nvSpPr>
          <p:cNvPr id="124934" name="Rectangle 7"/>
          <p:cNvSpPr>
            <a:spLocks noGrp="1" noChangeArrowheads="1"/>
          </p:cNvSpPr>
          <p:nvPr>
            <p:ph type="body" idx="1"/>
          </p:nvPr>
        </p:nvSpPr>
        <p:spPr>
          <a:noFill/>
          <a:ln w="9525"/>
        </p:spPr>
        <p:txBody>
          <a:bodyPr/>
          <a:lstStyle/>
          <a:p>
            <a:r>
              <a:rPr lang="en-US" sz="1200" kern="1200" dirty="0" smtClean="0">
                <a:solidFill>
                  <a:schemeClr val="tx1"/>
                </a:solidFill>
                <a:effectLst/>
                <a:latin typeface="+mn-lt"/>
                <a:ea typeface="+mn-ea"/>
                <a:cs typeface="+mn-cs"/>
              </a:rPr>
              <a:t>Data is a representation of a fact or idea. The number 3 and the words </a:t>
            </a:r>
            <a:r>
              <a:rPr lang="en-US" sz="1200" i="1" kern="1200" dirty="0" smtClean="0">
                <a:solidFill>
                  <a:schemeClr val="tx1"/>
                </a:solidFill>
                <a:effectLst/>
                <a:latin typeface="+mn-lt"/>
                <a:ea typeface="+mn-ea"/>
                <a:cs typeface="+mn-cs"/>
              </a:rPr>
              <a:t>televisions</a:t>
            </a:r>
            <a:r>
              <a:rPr lang="en-US" sz="1200" kern="1200" dirty="0" smtClean="0">
                <a:solidFill>
                  <a:schemeClr val="tx1"/>
                </a:solidFill>
                <a:effectLst/>
                <a:latin typeface="+mn-lt"/>
                <a:ea typeface="+mn-ea"/>
                <a:cs typeface="+mn-cs"/>
              </a:rPr>
              <a:t> and </a:t>
            </a:r>
            <a:r>
              <a:rPr lang="en-US" sz="1200" i="1" kern="1200" dirty="0" smtClean="0">
                <a:solidFill>
                  <a:schemeClr val="tx1"/>
                </a:solidFill>
                <a:effectLst/>
                <a:latin typeface="+mn-lt"/>
                <a:ea typeface="+mn-ea"/>
                <a:cs typeface="+mn-cs"/>
              </a:rPr>
              <a:t>Sony</a:t>
            </a:r>
            <a:r>
              <a:rPr lang="en-US" sz="1200" kern="1200" dirty="0" smtClean="0">
                <a:solidFill>
                  <a:schemeClr val="tx1"/>
                </a:solidFill>
                <a:effectLst/>
                <a:latin typeface="+mn-lt"/>
                <a:ea typeface="+mn-ea"/>
                <a:cs typeface="+mn-cs"/>
              </a:rPr>
              <a:t> are pieces of data. Information is data that has been organized or presented in a meaningful fashion. An inventory list that indicates that “three Sony televisions” are in stock is processed information. It allows a retail clerk to answer a customer query about the availability of merchandise. Information is more powerful than raw data.</a:t>
            </a:r>
          </a:p>
        </p:txBody>
      </p:sp>
    </p:spTree>
    <p:extLst>
      <p:ext uri="{BB962C8B-B14F-4D97-AF65-F5344CB8AC3E}">
        <p14:creationId xmlns:p14="http://schemas.microsoft.com/office/powerpoint/2010/main" val="59149547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ChangeArrowheads="1"/>
          </p:cNvSpPr>
          <p:nvPr/>
        </p:nvSpPr>
        <p:spPr bwMode="auto">
          <a:xfrm>
            <a:off x="4459288" y="0"/>
            <a:ext cx="3413125" cy="457200"/>
          </a:xfrm>
          <a:prstGeom prst="rect">
            <a:avLst/>
          </a:prstGeom>
          <a:noFill/>
          <a:ln w="12700">
            <a:noFill/>
            <a:miter lim="800000"/>
            <a:headEnd/>
            <a:tailEnd/>
          </a:ln>
        </p:spPr>
        <p:txBody>
          <a:bodyPr/>
          <a:lstStyle/>
          <a:p>
            <a:pPr eaLnBrk="0" hangingPunct="0"/>
            <a:endParaRPr lang="en-US" dirty="0"/>
          </a:p>
        </p:txBody>
      </p:sp>
      <p:sp>
        <p:nvSpPr>
          <p:cNvPr id="126978" name="Rectangle 3"/>
          <p:cNvSpPr>
            <a:spLocks noChangeArrowheads="1"/>
          </p:cNvSpPr>
          <p:nvPr/>
        </p:nvSpPr>
        <p:spPr bwMode="auto">
          <a:xfrm>
            <a:off x="4459288" y="8685213"/>
            <a:ext cx="3413125" cy="457200"/>
          </a:xfrm>
          <a:prstGeom prst="rect">
            <a:avLst/>
          </a:prstGeom>
          <a:noFill/>
          <a:ln w="12700">
            <a:noFill/>
            <a:miter lim="800000"/>
            <a:headEnd/>
            <a:tailEnd/>
          </a:ln>
        </p:spPr>
        <p:txBody>
          <a:bodyPr lIns="90488" tIns="44450" rIns="90488" bIns="44450" anchor="b"/>
          <a:lstStyle/>
          <a:p>
            <a:pPr algn="r" eaLnBrk="0" hangingPunct="0"/>
            <a:r>
              <a:rPr lang="en-US" sz="1200" dirty="0">
                <a:latin typeface="Arial" charset="0"/>
              </a:rPr>
              <a:t>49</a:t>
            </a:r>
          </a:p>
        </p:txBody>
      </p:sp>
      <p:sp>
        <p:nvSpPr>
          <p:cNvPr id="126979" name="Rectangle 4"/>
          <p:cNvSpPr>
            <a:spLocks noChangeArrowheads="1"/>
          </p:cNvSpPr>
          <p:nvPr/>
        </p:nvSpPr>
        <p:spPr bwMode="auto">
          <a:xfrm>
            <a:off x="0" y="8685213"/>
            <a:ext cx="3411538" cy="457200"/>
          </a:xfrm>
          <a:prstGeom prst="rect">
            <a:avLst/>
          </a:prstGeom>
          <a:noFill/>
          <a:ln w="12700">
            <a:noFill/>
            <a:miter lim="800000"/>
            <a:headEnd/>
            <a:tailEnd/>
          </a:ln>
        </p:spPr>
        <p:txBody>
          <a:bodyPr/>
          <a:lstStyle/>
          <a:p>
            <a:pPr eaLnBrk="0" hangingPunct="0"/>
            <a:endParaRPr lang="en-US" dirty="0"/>
          </a:p>
        </p:txBody>
      </p:sp>
      <p:sp>
        <p:nvSpPr>
          <p:cNvPr id="126980" name="Rectangle 5"/>
          <p:cNvSpPr>
            <a:spLocks noChangeArrowheads="1"/>
          </p:cNvSpPr>
          <p:nvPr/>
        </p:nvSpPr>
        <p:spPr bwMode="auto">
          <a:xfrm>
            <a:off x="0" y="0"/>
            <a:ext cx="3411538" cy="457200"/>
          </a:xfrm>
          <a:prstGeom prst="rect">
            <a:avLst/>
          </a:prstGeom>
          <a:noFill/>
          <a:ln w="12700">
            <a:noFill/>
            <a:miter lim="800000"/>
            <a:headEnd/>
            <a:tailEnd/>
          </a:ln>
        </p:spPr>
        <p:txBody>
          <a:bodyPr/>
          <a:lstStyle/>
          <a:p>
            <a:pPr eaLnBrk="0" hangingPunct="0"/>
            <a:endParaRPr lang="en-US" dirty="0"/>
          </a:p>
        </p:txBody>
      </p:sp>
      <p:sp>
        <p:nvSpPr>
          <p:cNvPr id="126981" name="Rectangle 6"/>
          <p:cNvSpPr>
            <a:spLocks noGrp="1" noRot="1" noChangeAspect="1" noChangeArrowheads="1" noTextEdit="1"/>
          </p:cNvSpPr>
          <p:nvPr>
            <p:ph type="sldImg"/>
          </p:nvPr>
        </p:nvSpPr>
        <p:spPr>
          <a:ln cap="flat"/>
        </p:spPr>
      </p:sp>
      <p:sp>
        <p:nvSpPr>
          <p:cNvPr id="126982" name="Rectangle 7"/>
          <p:cNvSpPr>
            <a:spLocks noGrp="1" noChangeArrowheads="1"/>
          </p:cNvSpPr>
          <p:nvPr>
            <p:ph type="body" idx="1"/>
          </p:nvPr>
        </p:nvSpPr>
        <p:spPr>
          <a:noFill/>
          <a:ln w="9525"/>
        </p:spPr>
        <p:txBody>
          <a:bodyPr/>
          <a:lstStyle/>
          <a:p>
            <a:r>
              <a:rPr lang="en-US" sz="1200" kern="1200" dirty="0" smtClean="0">
                <a:solidFill>
                  <a:schemeClr val="tx1"/>
                </a:solidFill>
                <a:effectLst/>
                <a:latin typeface="+mn-lt"/>
                <a:ea typeface="+mn-ea"/>
                <a:cs typeface="+mn-cs"/>
              </a:rPr>
              <a:t>The language computers use to process data is called </a:t>
            </a:r>
            <a:r>
              <a:rPr lang="en-US" sz="1200" i="1" kern="1200" dirty="0" smtClean="0">
                <a:solidFill>
                  <a:schemeClr val="tx1"/>
                </a:solidFill>
                <a:effectLst/>
                <a:latin typeface="+mn-lt"/>
                <a:ea typeface="+mn-ea"/>
                <a:cs typeface="+mn-cs"/>
              </a:rPr>
              <a:t>binary language</a:t>
            </a:r>
            <a:r>
              <a:rPr lang="en-US" sz="1200" kern="1200" dirty="0" smtClean="0">
                <a:solidFill>
                  <a:schemeClr val="tx1"/>
                </a:solidFill>
                <a:effectLst/>
                <a:latin typeface="+mn-lt"/>
                <a:ea typeface="+mn-ea"/>
                <a:cs typeface="+mn-cs"/>
              </a:rPr>
              <a:t>, consists of two numbers: 0 and 1. Each 0 and each 1 is a binary digit, or bit. Eight bits create one byte. In computers, each letter of the alphabet, each number, and each special character consists of a unique combination of eight bits (one byte)—a string of eight 0s and 1s. For describing large amounts of storage capacity, the terms </a:t>
            </a:r>
            <a:r>
              <a:rPr lang="en-US" sz="1200" i="1" kern="1200" dirty="0" smtClean="0">
                <a:solidFill>
                  <a:schemeClr val="tx1"/>
                </a:solidFill>
                <a:effectLst/>
                <a:latin typeface="+mn-lt"/>
                <a:ea typeface="+mn-ea"/>
                <a:cs typeface="+mn-cs"/>
              </a:rPr>
              <a:t>megabyte</a:t>
            </a:r>
            <a:r>
              <a:rPr lang="en-US" sz="1200" kern="1200" dirty="0" smtClean="0">
                <a:solidFill>
                  <a:schemeClr val="tx1"/>
                </a:solidFill>
                <a:effectLst/>
                <a:latin typeface="+mn-lt"/>
                <a:ea typeface="+mn-ea"/>
                <a:cs typeface="+mn-cs"/>
              </a:rPr>
              <a:t>, </a:t>
            </a:r>
            <a:r>
              <a:rPr lang="en-US" sz="1200" i="1" kern="1200" dirty="0" smtClean="0">
                <a:solidFill>
                  <a:schemeClr val="tx1"/>
                </a:solidFill>
                <a:effectLst/>
                <a:latin typeface="+mn-lt"/>
                <a:ea typeface="+mn-ea"/>
                <a:cs typeface="+mn-cs"/>
              </a:rPr>
              <a:t>gigabyte</a:t>
            </a:r>
            <a:r>
              <a:rPr lang="en-US" sz="1200" kern="1200" dirty="0" smtClean="0">
                <a:solidFill>
                  <a:schemeClr val="tx1"/>
                </a:solidFill>
                <a:effectLst/>
                <a:latin typeface="+mn-lt"/>
                <a:ea typeface="+mn-ea"/>
                <a:cs typeface="+mn-cs"/>
              </a:rPr>
              <a:t>, </a:t>
            </a:r>
            <a:r>
              <a:rPr lang="en-US" sz="1200" i="1" kern="1200" dirty="0" smtClean="0">
                <a:solidFill>
                  <a:schemeClr val="tx1"/>
                </a:solidFill>
                <a:effectLst/>
                <a:latin typeface="+mn-lt"/>
                <a:ea typeface="+mn-ea"/>
                <a:cs typeface="+mn-cs"/>
              </a:rPr>
              <a:t>terabyte</a:t>
            </a:r>
            <a:r>
              <a:rPr lang="en-US" sz="1200" kern="1200" dirty="0" smtClean="0">
                <a:solidFill>
                  <a:schemeClr val="tx1"/>
                </a:solidFill>
                <a:effectLst/>
                <a:latin typeface="+mn-lt"/>
                <a:ea typeface="+mn-ea"/>
                <a:cs typeface="+mn-cs"/>
              </a:rPr>
              <a:t>, and </a:t>
            </a:r>
            <a:r>
              <a:rPr lang="en-US" sz="1200" i="1" kern="1200" dirty="0" smtClean="0">
                <a:solidFill>
                  <a:schemeClr val="tx1"/>
                </a:solidFill>
                <a:effectLst/>
                <a:latin typeface="+mn-lt"/>
                <a:ea typeface="+mn-ea"/>
                <a:cs typeface="+mn-cs"/>
              </a:rPr>
              <a:t>petabyte</a:t>
            </a:r>
            <a:r>
              <a:rPr lang="en-US" sz="1200" kern="1200" dirty="0" smtClean="0">
                <a:solidFill>
                  <a:schemeClr val="tx1"/>
                </a:solidFill>
                <a:effectLst/>
                <a:latin typeface="+mn-lt"/>
                <a:ea typeface="+mn-ea"/>
                <a:cs typeface="+mn-cs"/>
              </a:rPr>
              <a:t> are used.</a:t>
            </a:r>
          </a:p>
        </p:txBody>
      </p:sp>
    </p:spTree>
    <p:extLst>
      <p:ext uri="{BB962C8B-B14F-4D97-AF65-F5344CB8AC3E}">
        <p14:creationId xmlns:p14="http://schemas.microsoft.com/office/powerpoint/2010/main" val="184483063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2"/>
          <p:cNvSpPr>
            <a:spLocks noChangeArrowheads="1"/>
          </p:cNvSpPr>
          <p:nvPr/>
        </p:nvSpPr>
        <p:spPr bwMode="auto">
          <a:xfrm>
            <a:off x="4459288" y="0"/>
            <a:ext cx="3413125" cy="457200"/>
          </a:xfrm>
          <a:prstGeom prst="rect">
            <a:avLst/>
          </a:prstGeom>
          <a:noFill/>
          <a:ln w="12700">
            <a:noFill/>
            <a:miter lim="800000"/>
            <a:headEnd/>
            <a:tailEnd/>
          </a:ln>
        </p:spPr>
        <p:txBody>
          <a:bodyPr/>
          <a:lstStyle/>
          <a:p>
            <a:pPr eaLnBrk="0" hangingPunct="0"/>
            <a:endParaRPr lang="en-US" dirty="0"/>
          </a:p>
        </p:txBody>
      </p:sp>
      <p:sp>
        <p:nvSpPr>
          <p:cNvPr id="129026" name="Rectangle 3"/>
          <p:cNvSpPr>
            <a:spLocks noChangeArrowheads="1"/>
          </p:cNvSpPr>
          <p:nvPr/>
        </p:nvSpPr>
        <p:spPr bwMode="auto">
          <a:xfrm>
            <a:off x="4459288" y="8685213"/>
            <a:ext cx="3413125" cy="457200"/>
          </a:xfrm>
          <a:prstGeom prst="rect">
            <a:avLst/>
          </a:prstGeom>
          <a:noFill/>
          <a:ln w="12700">
            <a:noFill/>
            <a:miter lim="800000"/>
            <a:headEnd/>
            <a:tailEnd/>
          </a:ln>
        </p:spPr>
        <p:txBody>
          <a:bodyPr lIns="90488" tIns="44450" rIns="90488" bIns="44450" anchor="b"/>
          <a:lstStyle/>
          <a:p>
            <a:pPr algn="r" eaLnBrk="0" hangingPunct="0"/>
            <a:r>
              <a:rPr lang="en-US" sz="1200" dirty="0">
                <a:latin typeface="Arial" charset="0"/>
              </a:rPr>
              <a:t>50</a:t>
            </a:r>
          </a:p>
        </p:txBody>
      </p:sp>
      <p:sp>
        <p:nvSpPr>
          <p:cNvPr id="129027" name="Rectangle 4"/>
          <p:cNvSpPr>
            <a:spLocks noChangeArrowheads="1"/>
          </p:cNvSpPr>
          <p:nvPr/>
        </p:nvSpPr>
        <p:spPr bwMode="auto">
          <a:xfrm>
            <a:off x="0" y="8685213"/>
            <a:ext cx="3411538" cy="457200"/>
          </a:xfrm>
          <a:prstGeom prst="rect">
            <a:avLst/>
          </a:prstGeom>
          <a:noFill/>
          <a:ln w="12700">
            <a:noFill/>
            <a:miter lim="800000"/>
            <a:headEnd/>
            <a:tailEnd/>
          </a:ln>
        </p:spPr>
        <p:txBody>
          <a:bodyPr/>
          <a:lstStyle/>
          <a:p>
            <a:pPr eaLnBrk="0" hangingPunct="0"/>
            <a:endParaRPr lang="en-US" dirty="0"/>
          </a:p>
        </p:txBody>
      </p:sp>
      <p:sp>
        <p:nvSpPr>
          <p:cNvPr id="129028" name="Rectangle 5"/>
          <p:cNvSpPr>
            <a:spLocks noChangeArrowheads="1"/>
          </p:cNvSpPr>
          <p:nvPr/>
        </p:nvSpPr>
        <p:spPr bwMode="auto">
          <a:xfrm>
            <a:off x="0" y="0"/>
            <a:ext cx="3411538" cy="457200"/>
          </a:xfrm>
          <a:prstGeom prst="rect">
            <a:avLst/>
          </a:prstGeom>
          <a:noFill/>
          <a:ln w="12700">
            <a:noFill/>
            <a:miter lim="800000"/>
            <a:headEnd/>
            <a:tailEnd/>
          </a:ln>
        </p:spPr>
        <p:txBody>
          <a:bodyPr/>
          <a:lstStyle/>
          <a:p>
            <a:pPr eaLnBrk="0" hangingPunct="0"/>
            <a:endParaRPr lang="en-US" dirty="0"/>
          </a:p>
        </p:txBody>
      </p:sp>
      <p:sp>
        <p:nvSpPr>
          <p:cNvPr id="129029" name="Rectangle 6"/>
          <p:cNvSpPr>
            <a:spLocks noGrp="1" noRot="1" noChangeAspect="1" noChangeArrowheads="1" noTextEdit="1"/>
          </p:cNvSpPr>
          <p:nvPr>
            <p:ph type="sldImg"/>
          </p:nvPr>
        </p:nvSpPr>
        <p:spPr>
          <a:ln cap="flat"/>
        </p:spPr>
      </p:sp>
      <p:sp>
        <p:nvSpPr>
          <p:cNvPr id="129030" name="Rectangle 7"/>
          <p:cNvSpPr>
            <a:spLocks noGrp="1" noChangeArrowheads="1"/>
          </p:cNvSpPr>
          <p:nvPr>
            <p:ph type="body" idx="1"/>
          </p:nvPr>
        </p:nvSpPr>
        <p:spPr>
          <a:noFill/>
          <a:ln w="9525"/>
        </p:spPr>
        <p:txBody>
          <a:bodyPr/>
          <a:lstStyle/>
          <a:p>
            <a:r>
              <a:rPr lang="en-US" sz="1200" kern="1200" dirty="0" smtClean="0">
                <a:solidFill>
                  <a:schemeClr val="tx1"/>
                </a:solidFill>
                <a:effectLst/>
                <a:latin typeface="+mn-lt"/>
                <a:ea typeface="+mn-ea"/>
                <a:cs typeface="+mn-cs"/>
              </a:rPr>
              <a:t>An input device enables you to enter data and instructions. You use keyboards to enter typed data and commands, whereas you use the mouse to enter user responses and commands. Touch screens are display screens that respond to commands initiated by a touch with a finger or a stylus. Images are input into the computer with scanners, digital cameras, camcorders, and smartphones. Live video is captured with webcams and digital video recorders. Microphones capture sounds. There are many different types of microphones, including</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desktop, headset, and clip-on models.</a:t>
            </a:r>
          </a:p>
        </p:txBody>
      </p:sp>
    </p:spTree>
    <p:extLst>
      <p:ext uri="{BB962C8B-B14F-4D97-AF65-F5344CB8AC3E}">
        <p14:creationId xmlns:p14="http://schemas.microsoft.com/office/powerpoint/2010/main" val="386242957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2"/>
          <p:cNvSpPr>
            <a:spLocks noChangeArrowheads="1"/>
          </p:cNvSpPr>
          <p:nvPr/>
        </p:nvSpPr>
        <p:spPr bwMode="auto">
          <a:xfrm>
            <a:off x="4459288" y="0"/>
            <a:ext cx="3413125" cy="457200"/>
          </a:xfrm>
          <a:prstGeom prst="rect">
            <a:avLst/>
          </a:prstGeom>
          <a:noFill/>
          <a:ln w="12700">
            <a:noFill/>
            <a:miter lim="800000"/>
            <a:headEnd/>
            <a:tailEnd/>
          </a:ln>
        </p:spPr>
        <p:txBody>
          <a:bodyPr/>
          <a:lstStyle/>
          <a:p>
            <a:pPr eaLnBrk="0" hangingPunct="0"/>
            <a:endParaRPr lang="en-US" dirty="0"/>
          </a:p>
        </p:txBody>
      </p:sp>
      <p:sp>
        <p:nvSpPr>
          <p:cNvPr id="131074" name="Rectangle 3"/>
          <p:cNvSpPr>
            <a:spLocks noChangeArrowheads="1"/>
          </p:cNvSpPr>
          <p:nvPr/>
        </p:nvSpPr>
        <p:spPr bwMode="auto">
          <a:xfrm>
            <a:off x="4459288" y="8685213"/>
            <a:ext cx="3413125" cy="457200"/>
          </a:xfrm>
          <a:prstGeom prst="rect">
            <a:avLst/>
          </a:prstGeom>
          <a:noFill/>
          <a:ln w="12700">
            <a:noFill/>
            <a:miter lim="800000"/>
            <a:headEnd/>
            <a:tailEnd/>
          </a:ln>
        </p:spPr>
        <p:txBody>
          <a:bodyPr lIns="90488" tIns="44450" rIns="90488" bIns="44450" anchor="b"/>
          <a:lstStyle/>
          <a:p>
            <a:pPr algn="r" eaLnBrk="0" hangingPunct="0"/>
            <a:r>
              <a:rPr lang="en-US" sz="1200" dirty="0">
                <a:latin typeface="Arial" charset="0"/>
              </a:rPr>
              <a:t>51</a:t>
            </a:r>
          </a:p>
        </p:txBody>
      </p:sp>
      <p:sp>
        <p:nvSpPr>
          <p:cNvPr id="131075" name="Rectangle 4"/>
          <p:cNvSpPr>
            <a:spLocks noChangeArrowheads="1"/>
          </p:cNvSpPr>
          <p:nvPr/>
        </p:nvSpPr>
        <p:spPr bwMode="auto">
          <a:xfrm>
            <a:off x="0" y="8685213"/>
            <a:ext cx="3411538" cy="457200"/>
          </a:xfrm>
          <a:prstGeom prst="rect">
            <a:avLst/>
          </a:prstGeom>
          <a:noFill/>
          <a:ln w="12700">
            <a:noFill/>
            <a:miter lim="800000"/>
            <a:headEnd/>
            <a:tailEnd/>
          </a:ln>
        </p:spPr>
        <p:txBody>
          <a:bodyPr/>
          <a:lstStyle/>
          <a:p>
            <a:pPr eaLnBrk="0" hangingPunct="0"/>
            <a:endParaRPr lang="en-US" dirty="0"/>
          </a:p>
        </p:txBody>
      </p:sp>
      <p:sp>
        <p:nvSpPr>
          <p:cNvPr id="131076" name="Rectangle 5"/>
          <p:cNvSpPr>
            <a:spLocks noChangeArrowheads="1"/>
          </p:cNvSpPr>
          <p:nvPr/>
        </p:nvSpPr>
        <p:spPr bwMode="auto">
          <a:xfrm>
            <a:off x="0" y="0"/>
            <a:ext cx="3411538" cy="457200"/>
          </a:xfrm>
          <a:prstGeom prst="rect">
            <a:avLst/>
          </a:prstGeom>
          <a:noFill/>
          <a:ln w="12700">
            <a:noFill/>
            <a:miter lim="800000"/>
            <a:headEnd/>
            <a:tailEnd/>
          </a:ln>
        </p:spPr>
        <p:txBody>
          <a:bodyPr/>
          <a:lstStyle/>
          <a:p>
            <a:pPr eaLnBrk="0" hangingPunct="0"/>
            <a:endParaRPr lang="en-US" dirty="0"/>
          </a:p>
        </p:txBody>
      </p:sp>
      <p:sp>
        <p:nvSpPr>
          <p:cNvPr id="131077" name="Rectangle 6"/>
          <p:cNvSpPr>
            <a:spLocks noGrp="1" noRot="1" noChangeAspect="1" noChangeArrowheads="1" noTextEdit="1"/>
          </p:cNvSpPr>
          <p:nvPr>
            <p:ph type="sldImg"/>
          </p:nvPr>
        </p:nvSpPr>
        <p:spPr>
          <a:ln cap="flat"/>
        </p:spPr>
      </p:sp>
      <p:sp>
        <p:nvSpPr>
          <p:cNvPr id="131078" name="Rectangle 7"/>
          <p:cNvSpPr>
            <a:spLocks noGrp="1" noChangeArrowheads="1"/>
          </p:cNvSpPr>
          <p:nvPr>
            <p:ph type="body" idx="1"/>
          </p:nvPr>
        </p:nvSpPr>
        <p:spPr>
          <a:noFill/>
          <a:ln w="9525"/>
        </p:spPr>
        <p:txBody>
          <a:bodyPr/>
          <a:lstStyle/>
          <a:p>
            <a:r>
              <a:rPr lang="en-US" sz="1200" b="0" i="0" u="none" strike="noStrike" kern="1200" baseline="0" dirty="0" smtClean="0">
                <a:solidFill>
                  <a:schemeClr val="tx1"/>
                </a:solidFill>
                <a:latin typeface="+mn-lt"/>
                <a:ea typeface="+mn-ea"/>
                <a:cs typeface="+mn-cs"/>
              </a:rPr>
              <a:t>Output devices enable you to send processed data out of your computer. It can take the form of text, pictures, sounds, or video. Monitors display soft copies of text, graphics, and video, whereas printers create hard copies of text and graphics. There are two primary categories of printers: inkjet and laser. Specialty printers are also available. These include all-in-one printers, plotters, and thermal printers. When choosing a printer, you should think about factors such as speed, resolution, color output, and cost. Speakers are the output devices for sound.</a:t>
            </a:r>
            <a:endParaRPr lang="en-US" sz="120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138193949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2"/>
          <p:cNvSpPr>
            <a:spLocks noChangeArrowheads="1"/>
          </p:cNvSpPr>
          <p:nvPr/>
        </p:nvSpPr>
        <p:spPr bwMode="auto">
          <a:xfrm>
            <a:off x="4459288" y="0"/>
            <a:ext cx="3413125" cy="457200"/>
          </a:xfrm>
          <a:prstGeom prst="rect">
            <a:avLst/>
          </a:prstGeom>
          <a:noFill/>
          <a:ln w="12700">
            <a:noFill/>
            <a:miter lim="800000"/>
            <a:headEnd/>
            <a:tailEnd/>
          </a:ln>
        </p:spPr>
        <p:txBody>
          <a:bodyPr/>
          <a:lstStyle/>
          <a:p>
            <a:pPr eaLnBrk="0" hangingPunct="0"/>
            <a:endParaRPr lang="en-US" dirty="0"/>
          </a:p>
        </p:txBody>
      </p:sp>
      <p:sp>
        <p:nvSpPr>
          <p:cNvPr id="133122" name="Rectangle 3"/>
          <p:cNvSpPr>
            <a:spLocks noChangeArrowheads="1"/>
          </p:cNvSpPr>
          <p:nvPr/>
        </p:nvSpPr>
        <p:spPr bwMode="auto">
          <a:xfrm>
            <a:off x="4459288" y="8685213"/>
            <a:ext cx="3413125" cy="457200"/>
          </a:xfrm>
          <a:prstGeom prst="rect">
            <a:avLst/>
          </a:prstGeom>
          <a:noFill/>
          <a:ln w="12700">
            <a:noFill/>
            <a:miter lim="800000"/>
            <a:headEnd/>
            <a:tailEnd/>
          </a:ln>
        </p:spPr>
        <p:txBody>
          <a:bodyPr lIns="90488" tIns="44450" rIns="90488" bIns="44450" anchor="b"/>
          <a:lstStyle/>
          <a:p>
            <a:pPr algn="r" eaLnBrk="0" hangingPunct="0"/>
            <a:r>
              <a:rPr lang="en-US" sz="1200" dirty="0">
                <a:latin typeface="Arial" charset="0"/>
              </a:rPr>
              <a:t>52</a:t>
            </a:r>
          </a:p>
        </p:txBody>
      </p:sp>
      <p:sp>
        <p:nvSpPr>
          <p:cNvPr id="133123" name="Rectangle 4"/>
          <p:cNvSpPr>
            <a:spLocks noChangeArrowheads="1"/>
          </p:cNvSpPr>
          <p:nvPr/>
        </p:nvSpPr>
        <p:spPr bwMode="auto">
          <a:xfrm>
            <a:off x="0" y="8685213"/>
            <a:ext cx="3411538" cy="457200"/>
          </a:xfrm>
          <a:prstGeom prst="rect">
            <a:avLst/>
          </a:prstGeom>
          <a:noFill/>
          <a:ln w="12700">
            <a:noFill/>
            <a:miter lim="800000"/>
            <a:headEnd/>
            <a:tailEnd/>
          </a:ln>
        </p:spPr>
        <p:txBody>
          <a:bodyPr/>
          <a:lstStyle/>
          <a:p>
            <a:pPr eaLnBrk="0" hangingPunct="0"/>
            <a:endParaRPr lang="en-US" dirty="0"/>
          </a:p>
        </p:txBody>
      </p:sp>
      <p:sp>
        <p:nvSpPr>
          <p:cNvPr id="133124" name="Rectangle 5"/>
          <p:cNvSpPr>
            <a:spLocks noChangeArrowheads="1"/>
          </p:cNvSpPr>
          <p:nvPr/>
        </p:nvSpPr>
        <p:spPr bwMode="auto">
          <a:xfrm>
            <a:off x="0" y="0"/>
            <a:ext cx="3411538" cy="457200"/>
          </a:xfrm>
          <a:prstGeom prst="rect">
            <a:avLst/>
          </a:prstGeom>
          <a:noFill/>
          <a:ln w="12700">
            <a:noFill/>
            <a:miter lim="800000"/>
            <a:headEnd/>
            <a:tailEnd/>
          </a:ln>
        </p:spPr>
        <p:txBody>
          <a:bodyPr/>
          <a:lstStyle/>
          <a:p>
            <a:pPr eaLnBrk="0" hangingPunct="0"/>
            <a:endParaRPr lang="en-US" dirty="0"/>
          </a:p>
        </p:txBody>
      </p:sp>
      <p:sp>
        <p:nvSpPr>
          <p:cNvPr id="133125" name="Rectangle 6"/>
          <p:cNvSpPr>
            <a:spLocks noGrp="1" noRot="1" noChangeAspect="1" noChangeArrowheads="1" noTextEdit="1"/>
          </p:cNvSpPr>
          <p:nvPr>
            <p:ph type="sldImg"/>
          </p:nvPr>
        </p:nvSpPr>
        <p:spPr>
          <a:ln cap="flat"/>
        </p:spPr>
      </p:sp>
      <p:sp>
        <p:nvSpPr>
          <p:cNvPr id="133126" name="Rectangle 7"/>
          <p:cNvSpPr>
            <a:spLocks noGrp="1" noChangeArrowheads="1"/>
          </p:cNvSpPr>
          <p:nvPr>
            <p:ph type="body" idx="1"/>
          </p:nvPr>
        </p:nvSpPr>
        <p:spPr>
          <a:noFill/>
          <a:ln w="9525"/>
        </p:spPr>
        <p:txBody>
          <a:bodyPr/>
          <a:lstStyle/>
          <a:p>
            <a:r>
              <a:rPr lang="en-US" sz="1200" kern="1200" dirty="0" smtClean="0">
                <a:solidFill>
                  <a:schemeClr val="tx1"/>
                </a:solidFill>
                <a:effectLst/>
                <a:latin typeface="+mn-lt"/>
                <a:ea typeface="+mn-ea"/>
                <a:cs typeface="+mn-cs"/>
              </a:rPr>
              <a:t>The motherboard</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contains the CPU, </a:t>
            </a:r>
            <a:r>
              <a:rPr lang="en-US" sz="1200" b="0" i="0" u="none" strike="noStrike" kern="1200" baseline="0" dirty="0" smtClean="0">
                <a:solidFill>
                  <a:schemeClr val="tx1"/>
                </a:solidFill>
                <a:latin typeface="+mn-lt"/>
                <a:ea typeface="+mn-ea"/>
                <a:cs typeface="+mn-cs"/>
              </a:rPr>
              <a:t>which coordinates the functions of all other devices on the computer. CPU performance is affected by the speed of the processor, the amount of cache memory, and the number of processing cores. RAM is also located on the motherboard. RAM is where all the data and instructions are held while the computer is running. ROM is responsible for housing instructions to help start up a computer. The motherboard also houses slots for expansion cards, which have specific functions that augment the computer’s basic functions. Typical expansion cards are sound and video cards.</a:t>
            </a:r>
            <a:endParaRPr lang="en-US" sz="120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36943608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sz="1200" b="0" kern="1200" dirty="0" smtClean="0">
                <a:solidFill>
                  <a:schemeClr val="tx1"/>
                </a:solidFill>
                <a:effectLst/>
                <a:latin typeface="+mn-lt"/>
                <a:ea typeface="+mn-ea"/>
                <a:cs typeface="+mn-cs"/>
              </a:rPr>
              <a:t>Files and applications can be quite large, containing thousands or millions of bytes.</a:t>
            </a:r>
            <a:endParaRPr lang="en-US" sz="1200" b="1" kern="1200" dirty="0" smtClean="0">
              <a:solidFill>
                <a:schemeClr val="tx1"/>
              </a:solidFill>
              <a:effectLst/>
              <a:latin typeface="+mn-lt"/>
              <a:ea typeface="+mn-ea"/>
              <a:cs typeface="+mn-cs"/>
            </a:endParaRPr>
          </a:p>
          <a:p>
            <a:pPr marL="171450" indent="-171450">
              <a:buFont typeface="Arial" pitchFamily="34" charset="0"/>
              <a:buChar char="•"/>
            </a:pPr>
            <a:r>
              <a:rPr lang="en-US" sz="1200" kern="1200" dirty="0" smtClean="0">
                <a:solidFill>
                  <a:schemeClr val="tx1"/>
                </a:solidFill>
                <a:effectLst/>
                <a:latin typeface="+mn-lt"/>
                <a:ea typeface="+mn-ea"/>
                <a:cs typeface="+mn-cs"/>
              </a:rPr>
              <a:t>To make it easier to measure the size of files, we need units of measure larger than a byte. Kilobytes, megabytes, and gigabytes are therefore simply larger bytes. As shown in the table, a </a:t>
            </a:r>
            <a:r>
              <a:rPr lang="en-US" sz="1200" b="0" i="1" u="none" strike="noStrike" kern="1200" dirty="0" smtClean="0">
                <a:solidFill>
                  <a:schemeClr val="tx1"/>
                </a:solidFill>
                <a:effectLst/>
                <a:latin typeface="+mn-lt"/>
                <a:ea typeface="+mn-ea"/>
                <a:cs typeface="+mn-cs"/>
              </a:rPr>
              <a:t>kilobyte (KB)</a:t>
            </a:r>
            <a:r>
              <a:rPr lang="en-US" sz="1200" b="0" i="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is approximately 1,000 bytes, a </a:t>
            </a:r>
            <a:r>
              <a:rPr lang="en-US" sz="1200" b="0" i="1" u="none" strike="noStrike" kern="1200" dirty="0" smtClean="0">
                <a:solidFill>
                  <a:schemeClr val="tx1"/>
                </a:solidFill>
                <a:effectLst/>
                <a:latin typeface="+mn-lt"/>
                <a:ea typeface="+mn-ea"/>
                <a:cs typeface="+mn-cs"/>
              </a:rPr>
              <a:t>megabyte (MB)</a:t>
            </a:r>
            <a:r>
              <a:rPr lang="en-US" sz="1200" b="0" i="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is about 1 million bytes, and a </a:t>
            </a:r>
            <a:r>
              <a:rPr lang="en-US" sz="1200" b="0" i="1" u="none" strike="noStrike" kern="1200" dirty="0" smtClean="0">
                <a:solidFill>
                  <a:schemeClr val="tx1"/>
                </a:solidFill>
                <a:effectLst/>
                <a:latin typeface="+mn-lt"/>
                <a:ea typeface="+mn-ea"/>
                <a:cs typeface="+mn-cs"/>
              </a:rPr>
              <a:t>gigabyte (GB)</a:t>
            </a:r>
            <a:r>
              <a:rPr lang="en-US" sz="1200" b="0" i="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is around 1 billion bytes.  </a:t>
            </a:r>
          </a:p>
          <a:p>
            <a:pPr marL="171450" indent="-171450">
              <a:buFont typeface="Arial" pitchFamily="34" charset="0"/>
              <a:buChar char="•"/>
            </a:pPr>
            <a:r>
              <a:rPr lang="en-US" sz="1200" kern="1200" dirty="0" smtClean="0">
                <a:solidFill>
                  <a:schemeClr val="tx1"/>
                </a:solidFill>
                <a:effectLst/>
                <a:latin typeface="+mn-lt"/>
                <a:ea typeface="+mn-ea"/>
                <a:cs typeface="+mn-cs"/>
              </a:rPr>
              <a:t>Today</a:t>
            </a:r>
            <a:r>
              <a:rPr lang="en-US" sz="1200" kern="1200" baseline="0" dirty="0" smtClean="0">
                <a:solidFill>
                  <a:schemeClr val="tx1"/>
                </a:solidFill>
                <a:effectLst/>
                <a:latin typeface="+mn-lt"/>
                <a:ea typeface="+mn-ea"/>
                <a:cs typeface="+mn-cs"/>
              </a:rPr>
              <a:t>, personal computers are capable of storing </a:t>
            </a:r>
            <a:r>
              <a:rPr lang="en-US" sz="1200" i="1" kern="1200" baseline="0" dirty="0" smtClean="0">
                <a:solidFill>
                  <a:schemeClr val="tx1"/>
                </a:solidFill>
                <a:effectLst/>
                <a:latin typeface="+mn-lt"/>
                <a:ea typeface="+mn-ea"/>
                <a:cs typeface="+mn-cs"/>
              </a:rPr>
              <a:t>terabytes (TB) </a:t>
            </a:r>
            <a:r>
              <a:rPr lang="en-US" sz="1200" kern="1200" baseline="0" dirty="0" smtClean="0">
                <a:solidFill>
                  <a:schemeClr val="tx1"/>
                </a:solidFill>
                <a:effectLst/>
                <a:latin typeface="+mn-lt"/>
                <a:ea typeface="+mn-ea"/>
                <a:cs typeface="+mn-cs"/>
              </a:rPr>
              <a:t>of data (around 1 trillion bytes), and many business computers can store up to a </a:t>
            </a:r>
            <a:r>
              <a:rPr lang="en-US" sz="1200" i="1" kern="1200" baseline="0" dirty="0" smtClean="0">
                <a:solidFill>
                  <a:schemeClr val="tx1"/>
                </a:solidFill>
                <a:effectLst/>
                <a:latin typeface="+mn-lt"/>
                <a:ea typeface="+mn-ea"/>
                <a:cs typeface="+mn-cs"/>
              </a:rPr>
              <a:t>petabyte (PB) </a:t>
            </a:r>
            <a:r>
              <a:rPr lang="en-US" sz="1200" kern="1200" baseline="0" dirty="0" smtClean="0">
                <a:solidFill>
                  <a:schemeClr val="tx1"/>
                </a:solidFill>
                <a:effectLst/>
                <a:latin typeface="+mn-lt"/>
                <a:ea typeface="+mn-ea"/>
                <a:cs typeface="+mn-cs"/>
              </a:rPr>
              <a:t>(1,000 terabytes) of data.</a:t>
            </a:r>
            <a:r>
              <a:rPr lang="en-US" sz="1200" kern="1200" dirty="0" smtClean="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277E2621-405C-4F83-9120-2E9601611C17}" type="slidenum">
              <a:rPr lang="en-US" smtClean="0"/>
              <a:pPr/>
              <a:t>6</a:t>
            </a:fld>
            <a:endParaRPr lang="en-US"/>
          </a:p>
        </p:txBody>
      </p:sp>
    </p:spTree>
    <p:extLst>
      <p:ext uri="{BB962C8B-B14F-4D97-AF65-F5344CB8AC3E}">
        <p14:creationId xmlns:p14="http://schemas.microsoft.com/office/powerpoint/2010/main" val="71047929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Rectangle 2"/>
          <p:cNvSpPr>
            <a:spLocks noChangeArrowheads="1"/>
          </p:cNvSpPr>
          <p:nvPr/>
        </p:nvSpPr>
        <p:spPr bwMode="auto">
          <a:xfrm>
            <a:off x="4459288" y="0"/>
            <a:ext cx="3413125" cy="457200"/>
          </a:xfrm>
          <a:prstGeom prst="rect">
            <a:avLst/>
          </a:prstGeom>
          <a:noFill/>
          <a:ln w="12700">
            <a:noFill/>
            <a:miter lim="800000"/>
            <a:headEnd/>
            <a:tailEnd/>
          </a:ln>
        </p:spPr>
        <p:txBody>
          <a:bodyPr/>
          <a:lstStyle/>
          <a:p>
            <a:pPr eaLnBrk="0" hangingPunct="0"/>
            <a:endParaRPr lang="en-US" dirty="0"/>
          </a:p>
        </p:txBody>
      </p:sp>
      <p:sp>
        <p:nvSpPr>
          <p:cNvPr id="135170" name="Rectangle 3"/>
          <p:cNvSpPr>
            <a:spLocks noChangeArrowheads="1"/>
          </p:cNvSpPr>
          <p:nvPr/>
        </p:nvSpPr>
        <p:spPr bwMode="auto">
          <a:xfrm>
            <a:off x="4459288" y="8685213"/>
            <a:ext cx="3413125" cy="457200"/>
          </a:xfrm>
          <a:prstGeom prst="rect">
            <a:avLst/>
          </a:prstGeom>
          <a:noFill/>
          <a:ln w="12700">
            <a:noFill/>
            <a:miter lim="800000"/>
            <a:headEnd/>
            <a:tailEnd/>
          </a:ln>
        </p:spPr>
        <p:txBody>
          <a:bodyPr lIns="90488" tIns="44450" rIns="90488" bIns="44450" anchor="b"/>
          <a:lstStyle/>
          <a:p>
            <a:pPr algn="r" eaLnBrk="0" hangingPunct="0"/>
            <a:r>
              <a:rPr lang="en-US" sz="1200" dirty="0">
                <a:latin typeface="Arial" charset="0"/>
              </a:rPr>
              <a:t>53</a:t>
            </a:r>
          </a:p>
        </p:txBody>
      </p:sp>
      <p:sp>
        <p:nvSpPr>
          <p:cNvPr id="135171" name="Rectangle 4"/>
          <p:cNvSpPr>
            <a:spLocks noChangeArrowheads="1"/>
          </p:cNvSpPr>
          <p:nvPr/>
        </p:nvSpPr>
        <p:spPr bwMode="auto">
          <a:xfrm>
            <a:off x="0" y="8685213"/>
            <a:ext cx="3411538" cy="457200"/>
          </a:xfrm>
          <a:prstGeom prst="rect">
            <a:avLst/>
          </a:prstGeom>
          <a:noFill/>
          <a:ln w="12700">
            <a:noFill/>
            <a:miter lim="800000"/>
            <a:headEnd/>
            <a:tailEnd/>
          </a:ln>
        </p:spPr>
        <p:txBody>
          <a:bodyPr/>
          <a:lstStyle/>
          <a:p>
            <a:pPr eaLnBrk="0" hangingPunct="0"/>
            <a:endParaRPr lang="en-US" dirty="0"/>
          </a:p>
        </p:txBody>
      </p:sp>
      <p:sp>
        <p:nvSpPr>
          <p:cNvPr id="135172" name="Rectangle 5"/>
          <p:cNvSpPr>
            <a:spLocks noChangeArrowheads="1"/>
          </p:cNvSpPr>
          <p:nvPr/>
        </p:nvSpPr>
        <p:spPr bwMode="auto">
          <a:xfrm>
            <a:off x="0" y="0"/>
            <a:ext cx="3411538" cy="457200"/>
          </a:xfrm>
          <a:prstGeom prst="rect">
            <a:avLst/>
          </a:prstGeom>
          <a:noFill/>
          <a:ln w="12700">
            <a:noFill/>
            <a:miter lim="800000"/>
            <a:headEnd/>
            <a:tailEnd/>
          </a:ln>
        </p:spPr>
        <p:txBody>
          <a:bodyPr/>
          <a:lstStyle/>
          <a:p>
            <a:pPr eaLnBrk="0" hangingPunct="0"/>
            <a:endParaRPr lang="en-US" dirty="0"/>
          </a:p>
        </p:txBody>
      </p:sp>
      <p:sp>
        <p:nvSpPr>
          <p:cNvPr id="135173" name="Rectangle 6"/>
          <p:cNvSpPr>
            <a:spLocks noGrp="1" noRot="1" noChangeAspect="1" noChangeArrowheads="1" noTextEdit="1"/>
          </p:cNvSpPr>
          <p:nvPr>
            <p:ph type="sldImg"/>
          </p:nvPr>
        </p:nvSpPr>
        <p:spPr>
          <a:ln cap="flat"/>
        </p:spPr>
      </p:sp>
      <p:sp>
        <p:nvSpPr>
          <p:cNvPr id="135174" name="Rectangle 7"/>
          <p:cNvSpPr>
            <a:spLocks noGrp="1" noChangeArrowheads="1"/>
          </p:cNvSpPr>
          <p:nvPr>
            <p:ph type="body" idx="1"/>
          </p:nvPr>
        </p:nvSpPr>
        <p:spPr>
          <a:noFill/>
          <a:ln w="9525"/>
        </p:spPr>
        <p:txBody>
          <a:bodyPr/>
          <a:lstStyle/>
          <a:p>
            <a:r>
              <a:rPr lang="en-US" sz="1200" b="0" i="0" u="none" strike="noStrike" kern="1200" baseline="0" dirty="0" smtClean="0">
                <a:solidFill>
                  <a:schemeClr val="tx1"/>
                </a:solidFill>
                <a:latin typeface="+mn-lt"/>
                <a:ea typeface="+mn-ea"/>
                <a:cs typeface="+mn-cs"/>
              </a:rPr>
              <a:t>To save programs and information permanently, you need to save them to the hard drive, another permanent storage device, or to the cloud. The hard drive is your computer’s primary device for permanent storage. Mechanical hard drives have spinning platters, whereas solid-state drives use solid-state memory. External hard drives are essentially internal hard drives that have been made portable by enclosing them in a protective case. Cloud storage refers to nonvolatile storage locations that are maintained on the Internet. Optical drives are another means of permanent, portable storage. Flash drives are another portable means of storing data. </a:t>
            </a:r>
            <a:endParaRPr lang="en-US" sz="120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142125398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Rectangle 2"/>
          <p:cNvSpPr>
            <a:spLocks noChangeArrowheads="1"/>
          </p:cNvSpPr>
          <p:nvPr/>
        </p:nvSpPr>
        <p:spPr bwMode="auto">
          <a:xfrm>
            <a:off x="4459288" y="0"/>
            <a:ext cx="3413125" cy="457200"/>
          </a:xfrm>
          <a:prstGeom prst="rect">
            <a:avLst/>
          </a:prstGeom>
          <a:noFill/>
          <a:ln w="12700">
            <a:noFill/>
            <a:miter lim="800000"/>
            <a:headEnd/>
            <a:tailEnd/>
          </a:ln>
        </p:spPr>
        <p:txBody>
          <a:bodyPr/>
          <a:lstStyle/>
          <a:p>
            <a:pPr eaLnBrk="0" hangingPunct="0"/>
            <a:endParaRPr lang="en-US" dirty="0"/>
          </a:p>
        </p:txBody>
      </p:sp>
      <p:sp>
        <p:nvSpPr>
          <p:cNvPr id="137218" name="Rectangle 3"/>
          <p:cNvSpPr>
            <a:spLocks noChangeArrowheads="1"/>
          </p:cNvSpPr>
          <p:nvPr/>
        </p:nvSpPr>
        <p:spPr bwMode="auto">
          <a:xfrm>
            <a:off x="4459288" y="8685213"/>
            <a:ext cx="3413125" cy="457200"/>
          </a:xfrm>
          <a:prstGeom prst="rect">
            <a:avLst/>
          </a:prstGeom>
          <a:noFill/>
          <a:ln w="12700">
            <a:noFill/>
            <a:miter lim="800000"/>
            <a:headEnd/>
            <a:tailEnd/>
          </a:ln>
        </p:spPr>
        <p:txBody>
          <a:bodyPr lIns="90488" tIns="44450" rIns="90488" bIns="44450" anchor="b"/>
          <a:lstStyle/>
          <a:p>
            <a:pPr algn="r" eaLnBrk="0" hangingPunct="0"/>
            <a:r>
              <a:rPr lang="en-US" sz="1200" dirty="0">
                <a:latin typeface="Arial" charset="0"/>
              </a:rPr>
              <a:t>54</a:t>
            </a:r>
          </a:p>
        </p:txBody>
      </p:sp>
      <p:sp>
        <p:nvSpPr>
          <p:cNvPr id="137219" name="Rectangle 4"/>
          <p:cNvSpPr>
            <a:spLocks noChangeArrowheads="1"/>
          </p:cNvSpPr>
          <p:nvPr/>
        </p:nvSpPr>
        <p:spPr bwMode="auto">
          <a:xfrm>
            <a:off x="0" y="8685213"/>
            <a:ext cx="3411538" cy="457200"/>
          </a:xfrm>
          <a:prstGeom prst="rect">
            <a:avLst/>
          </a:prstGeom>
          <a:noFill/>
          <a:ln w="12700">
            <a:noFill/>
            <a:miter lim="800000"/>
            <a:headEnd/>
            <a:tailEnd/>
          </a:ln>
        </p:spPr>
        <p:txBody>
          <a:bodyPr/>
          <a:lstStyle/>
          <a:p>
            <a:pPr eaLnBrk="0" hangingPunct="0"/>
            <a:endParaRPr lang="en-US" dirty="0"/>
          </a:p>
        </p:txBody>
      </p:sp>
      <p:sp>
        <p:nvSpPr>
          <p:cNvPr id="137220" name="Rectangle 5"/>
          <p:cNvSpPr>
            <a:spLocks noChangeArrowheads="1"/>
          </p:cNvSpPr>
          <p:nvPr/>
        </p:nvSpPr>
        <p:spPr bwMode="auto">
          <a:xfrm>
            <a:off x="0" y="0"/>
            <a:ext cx="3411538" cy="457200"/>
          </a:xfrm>
          <a:prstGeom prst="rect">
            <a:avLst/>
          </a:prstGeom>
          <a:noFill/>
          <a:ln w="12700">
            <a:noFill/>
            <a:miter lim="800000"/>
            <a:headEnd/>
            <a:tailEnd/>
          </a:ln>
        </p:spPr>
        <p:txBody>
          <a:bodyPr/>
          <a:lstStyle/>
          <a:p>
            <a:pPr eaLnBrk="0" hangingPunct="0"/>
            <a:endParaRPr lang="en-US" dirty="0"/>
          </a:p>
        </p:txBody>
      </p:sp>
      <p:sp>
        <p:nvSpPr>
          <p:cNvPr id="137221" name="Rectangle 6"/>
          <p:cNvSpPr>
            <a:spLocks noGrp="1" noRot="1" noChangeAspect="1" noChangeArrowheads="1" noTextEdit="1"/>
          </p:cNvSpPr>
          <p:nvPr>
            <p:ph type="sldImg"/>
          </p:nvPr>
        </p:nvSpPr>
        <p:spPr>
          <a:ln cap="flat"/>
        </p:spPr>
      </p:sp>
      <p:sp>
        <p:nvSpPr>
          <p:cNvPr id="137222" name="Rectangle 7"/>
          <p:cNvSpPr>
            <a:spLocks noGrp="1" noChangeArrowheads="1"/>
          </p:cNvSpPr>
          <p:nvPr>
            <p:ph type="body" idx="1"/>
          </p:nvPr>
        </p:nvSpPr>
        <p:spPr>
          <a:noFill/>
          <a:ln w="9525"/>
        </p:spPr>
        <p:txBody>
          <a:bodyPr/>
          <a:lstStyle/>
          <a:p>
            <a:r>
              <a:rPr lang="en-US" sz="1200" b="0" kern="1200" dirty="0" smtClean="0">
                <a:solidFill>
                  <a:schemeClr val="tx1"/>
                </a:solidFill>
                <a:effectLst/>
                <a:latin typeface="+mn-lt"/>
                <a:ea typeface="+mn-ea"/>
                <a:cs typeface="+mn-cs"/>
              </a:rPr>
              <a:t>There is a wide variety of ports that allow you to hook up peripheral devices. The fastest type of port is the Thunderbolt port. The most common type of port used is the USB port. FireWire ports provide additional options for data transfer. Connectivity ports, such as Ethernet ports, give you access to networks and the Internet. HDMI ports are the most common multimedia port. They are used to connect monitors, TVs, and gaming consoles to computing devices and handle both audio and video data.</a:t>
            </a:r>
            <a:r>
              <a:rPr lang="en-US" sz="1200" b="0" kern="1200" baseline="0" dirty="0" smtClean="0">
                <a:solidFill>
                  <a:schemeClr val="tx1"/>
                </a:solidFill>
                <a:effectLst/>
                <a:latin typeface="+mn-lt"/>
                <a:ea typeface="+mn-ea"/>
                <a:cs typeface="+mn-cs"/>
              </a:rPr>
              <a:t> </a:t>
            </a:r>
            <a:r>
              <a:rPr lang="en-US" sz="1200" b="0" kern="1200" dirty="0" smtClean="0">
                <a:solidFill>
                  <a:schemeClr val="tx1"/>
                </a:solidFill>
                <a:effectLst/>
                <a:latin typeface="+mn-lt"/>
                <a:ea typeface="+mn-ea"/>
                <a:cs typeface="+mn-cs"/>
              </a:rPr>
              <a:t>Audio ports are where you connect headphones, microphones, and speakers to computing devices.</a:t>
            </a:r>
          </a:p>
        </p:txBody>
      </p:sp>
    </p:spTree>
    <p:extLst>
      <p:ext uri="{BB962C8B-B14F-4D97-AF65-F5344CB8AC3E}">
        <p14:creationId xmlns:p14="http://schemas.microsoft.com/office/powerpoint/2010/main" val="303028152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Rectangle 2"/>
          <p:cNvSpPr>
            <a:spLocks noChangeArrowheads="1"/>
          </p:cNvSpPr>
          <p:nvPr/>
        </p:nvSpPr>
        <p:spPr bwMode="auto">
          <a:xfrm>
            <a:off x="4459288" y="0"/>
            <a:ext cx="3413125" cy="457200"/>
          </a:xfrm>
          <a:prstGeom prst="rect">
            <a:avLst/>
          </a:prstGeom>
          <a:noFill/>
          <a:ln w="12700">
            <a:noFill/>
            <a:miter lim="800000"/>
            <a:headEnd/>
            <a:tailEnd/>
          </a:ln>
        </p:spPr>
        <p:txBody>
          <a:bodyPr/>
          <a:lstStyle/>
          <a:p>
            <a:pPr eaLnBrk="0" hangingPunct="0"/>
            <a:endParaRPr lang="en-US" dirty="0"/>
          </a:p>
        </p:txBody>
      </p:sp>
      <p:sp>
        <p:nvSpPr>
          <p:cNvPr id="137218" name="Rectangle 3"/>
          <p:cNvSpPr>
            <a:spLocks noChangeArrowheads="1"/>
          </p:cNvSpPr>
          <p:nvPr/>
        </p:nvSpPr>
        <p:spPr bwMode="auto">
          <a:xfrm>
            <a:off x="4459288" y="8685213"/>
            <a:ext cx="3413125" cy="457200"/>
          </a:xfrm>
          <a:prstGeom prst="rect">
            <a:avLst/>
          </a:prstGeom>
          <a:noFill/>
          <a:ln w="12700">
            <a:noFill/>
            <a:miter lim="800000"/>
            <a:headEnd/>
            <a:tailEnd/>
          </a:ln>
        </p:spPr>
        <p:txBody>
          <a:bodyPr lIns="90488" tIns="44450" rIns="90488" bIns="44450" anchor="b"/>
          <a:lstStyle/>
          <a:p>
            <a:pPr algn="r" eaLnBrk="0" hangingPunct="0"/>
            <a:r>
              <a:rPr lang="en-US" sz="1200" dirty="0">
                <a:latin typeface="Arial" charset="0"/>
              </a:rPr>
              <a:t>54</a:t>
            </a:r>
          </a:p>
        </p:txBody>
      </p:sp>
      <p:sp>
        <p:nvSpPr>
          <p:cNvPr id="137219" name="Rectangle 4"/>
          <p:cNvSpPr>
            <a:spLocks noChangeArrowheads="1"/>
          </p:cNvSpPr>
          <p:nvPr/>
        </p:nvSpPr>
        <p:spPr bwMode="auto">
          <a:xfrm>
            <a:off x="0" y="8685213"/>
            <a:ext cx="3411538" cy="457200"/>
          </a:xfrm>
          <a:prstGeom prst="rect">
            <a:avLst/>
          </a:prstGeom>
          <a:noFill/>
          <a:ln w="12700">
            <a:noFill/>
            <a:miter lim="800000"/>
            <a:headEnd/>
            <a:tailEnd/>
          </a:ln>
        </p:spPr>
        <p:txBody>
          <a:bodyPr/>
          <a:lstStyle/>
          <a:p>
            <a:pPr eaLnBrk="0" hangingPunct="0"/>
            <a:endParaRPr lang="en-US" dirty="0"/>
          </a:p>
        </p:txBody>
      </p:sp>
      <p:sp>
        <p:nvSpPr>
          <p:cNvPr id="137220" name="Rectangle 5"/>
          <p:cNvSpPr>
            <a:spLocks noChangeArrowheads="1"/>
          </p:cNvSpPr>
          <p:nvPr/>
        </p:nvSpPr>
        <p:spPr bwMode="auto">
          <a:xfrm>
            <a:off x="0" y="0"/>
            <a:ext cx="3411538" cy="457200"/>
          </a:xfrm>
          <a:prstGeom prst="rect">
            <a:avLst/>
          </a:prstGeom>
          <a:noFill/>
          <a:ln w="12700">
            <a:noFill/>
            <a:miter lim="800000"/>
            <a:headEnd/>
            <a:tailEnd/>
          </a:ln>
        </p:spPr>
        <p:txBody>
          <a:bodyPr/>
          <a:lstStyle/>
          <a:p>
            <a:pPr eaLnBrk="0" hangingPunct="0"/>
            <a:endParaRPr lang="en-US" dirty="0"/>
          </a:p>
        </p:txBody>
      </p:sp>
      <p:sp>
        <p:nvSpPr>
          <p:cNvPr id="137221" name="Rectangle 6"/>
          <p:cNvSpPr>
            <a:spLocks noGrp="1" noRot="1" noChangeAspect="1" noChangeArrowheads="1" noTextEdit="1"/>
          </p:cNvSpPr>
          <p:nvPr>
            <p:ph type="sldImg"/>
          </p:nvPr>
        </p:nvSpPr>
        <p:spPr>
          <a:ln cap="flat"/>
        </p:spPr>
      </p:sp>
      <p:sp>
        <p:nvSpPr>
          <p:cNvPr id="137222" name="Rectangle 7"/>
          <p:cNvSpPr>
            <a:spLocks noGrp="1" noChangeArrowheads="1"/>
          </p:cNvSpPr>
          <p:nvPr>
            <p:ph type="body" idx="1"/>
          </p:nvPr>
        </p:nvSpPr>
        <p:spPr>
          <a:noFill/>
          <a:ln w="9525"/>
        </p:spPr>
        <p:txBody>
          <a:bodyPr/>
          <a:lstStyle/>
          <a:p>
            <a:r>
              <a:rPr lang="en-US" dirty="0" smtClean="0">
                <a:effectLst/>
              </a:rPr>
              <a:t>Power your computer on from a completely turned-off state. In Windows 8, you can turn your computer off by pressing the computer’s power button or by using the Shut Down option from the power icon found under Settings on the Charms bar. With the power-management options of Windows 8 you only need to shut down your computer completely when you need to repair or install hardware in the system unit or move it to another location. If you use your computer for only a little while each day, it would be best to power it off completely after each use.</a:t>
            </a:r>
          </a:p>
        </p:txBody>
      </p:sp>
    </p:spTree>
    <p:extLst>
      <p:ext uri="{BB962C8B-B14F-4D97-AF65-F5344CB8AC3E}">
        <p14:creationId xmlns:p14="http://schemas.microsoft.com/office/powerpoint/2010/main" val="154584356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Rectangle 2"/>
          <p:cNvSpPr>
            <a:spLocks noChangeArrowheads="1"/>
          </p:cNvSpPr>
          <p:nvPr/>
        </p:nvSpPr>
        <p:spPr bwMode="auto">
          <a:xfrm>
            <a:off x="4459288" y="0"/>
            <a:ext cx="3413125" cy="457200"/>
          </a:xfrm>
          <a:prstGeom prst="rect">
            <a:avLst/>
          </a:prstGeom>
          <a:noFill/>
          <a:ln w="12700">
            <a:noFill/>
            <a:miter lim="800000"/>
            <a:headEnd/>
            <a:tailEnd/>
          </a:ln>
        </p:spPr>
        <p:txBody>
          <a:bodyPr/>
          <a:lstStyle/>
          <a:p>
            <a:pPr eaLnBrk="0" hangingPunct="0"/>
            <a:endParaRPr lang="en-US" dirty="0"/>
          </a:p>
        </p:txBody>
      </p:sp>
      <p:sp>
        <p:nvSpPr>
          <p:cNvPr id="139266" name="Rectangle 3"/>
          <p:cNvSpPr>
            <a:spLocks noChangeArrowheads="1"/>
          </p:cNvSpPr>
          <p:nvPr/>
        </p:nvSpPr>
        <p:spPr bwMode="auto">
          <a:xfrm>
            <a:off x="4459288" y="8685213"/>
            <a:ext cx="3413125" cy="457200"/>
          </a:xfrm>
          <a:prstGeom prst="rect">
            <a:avLst/>
          </a:prstGeom>
          <a:noFill/>
          <a:ln w="12700">
            <a:noFill/>
            <a:miter lim="800000"/>
            <a:headEnd/>
            <a:tailEnd/>
          </a:ln>
        </p:spPr>
        <p:txBody>
          <a:bodyPr lIns="90488" tIns="44450" rIns="90488" bIns="44450" anchor="b"/>
          <a:lstStyle/>
          <a:p>
            <a:pPr algn="r" eaLnBrk="0" hangingPunct="0"/>
            <a:r>
              <a:rPr lang="en-US" sz="1200" dirty="0">
                <a:latin typeface="Arial" charset="0"/>
              </a:rPr>
              <a:t>55</a:t>
            </a:r>
          </a:p>
        </p:txBody>
      </p:sp>
      <p:sp>
        <p:nvSpPr>
          <p:cNvPr id="139267" name="Rectangle 4"/>
          <p:cNvSpPr>
            <a:spLocks noChangeArrowheads="1"/>
          </p:cNvSpPr>
          <p:nvPr/>
        </p:nvSpPr>
        <p:spPr bwMode="auto">
          <a:xfrm>
            <a:off x="0" y="8685213"/>
            <a:ext cx="3411538" cy="457200"/>
          </a:xfrm>
          <a:prstGeom prst="rect">
            <a:avLst/>
          </a:prstGeom>
          <a:noFill/>
          <a:ln w="12700">
            <a:noFill/>
            <a:miter lim="800000"/>
            <a:headEnd/>
            <a:tailEnd/>
          </a:ln>
        </p:spPr>
        <p:txBody>
          <a:bodyPr/>
          <a:lstStyle/>
          <a:p>
            <a:pPr eaLnBrk="0" hangingPunct="0"/>
            <a:endParaRPr lang="en-US" dirty="0"/>
          </a:p>
        </p:txBody>
      </p:sp>
      <p:sp>
        <p:nvSpPr>
          <p:cNvPr id="139268" name="Rectangle 5"/>
          <p:cNvSpPr>
            <a:spLocks noChangeArrowheads="1"/>
          </p:cNvSpPr>
          <p:nvPr/>
        </p:nvSpPr>
        <p:spPr bwMode="auto">
          <a:xfrm>
            <a:off x="0" y="0"/>
            <a:ext cx="3411538" cy="457200"/>
          </a:xfrm>
          <a:prstGeom prst="rect">
            <a:avLst/>
          </a:prstGeom>
          <a:noFill/>
          <a:ln w="12700">
            <a:noFill/>
            <a:miter lim="800000"/>
            <a:headEnd/>
            <a:tailEnd/>
          </a:ln>
        </p:spPr>
        <p:txBody>
          <a:bodyPr/>
          <a:lstStyle/>
          <a:p>
            <a:pPr eaLnBrk="0" hangingPunct="0"/>
            <a:endParaRPr lang="en-US" dirty="0"/>
          </a:p>
        </p:txBody>
      </p:sp>
      <p:sp>
        <p:nvSpPr>
          <p:cNvPr id="139269" name="Rectangle 6"/>
          <p:cNvSpPr>
            <a:spLocks noGrp="1" noRot="1" noChangeAspect="1" noChangeArrowheads="1" noTextEdit="1"/>
          </p:cNvSpPr>
          <p:nvPr>
            <p:ph type="sldImg"/>
          </p:nvPr>
        </p:nvSpPr>
        <p:spPr>
          <a:ln cap="flat"/>
        </p:spPr>
      </p:sp>
      <p:sp>
        <p:nvSpPr>
          <p:cNvPr id="139270" name="Rectangle 7"/>
          <p:cNvSpPr>
            <a:spLocks noGrp="1" noChangeArrowheads="1"/>
          </p:cNvSpPr>
          <p:nvPr>
            <p:ph type="body" idx="1"/>
          </p:nvPr>
        </p:nvSpPr>
        <p:spPr>
          <a:noFill/>
          <a:ln w="9525"/>
        </p:spPr>
        <p:txBody>
          <a:bodyPr/>
          <a:lstStyle/>
          <a:p>
            <a:r>
              <a:rPr lang="en-US" sz="1200" i="1" kern="1200" dirty="0" smtClean="0">
                <a:solidFill>
                  <a:schemeClr val="tx1"/>
                </a:solidFill>
                <a:effectLst/>
                <a:latin typeface="+mn-lt"/>
                <a:ea typeface="+mn-ea"/>
                <a:cs typeface="+mn-cs"/>
              </a:rPr>
              <a:t>Ergonomics </a:t>
            </a:r>
            <a:r>
              <a:rPr lang="en-US" sz="1200" i="0" kern="1200" dirty="0" smtClean="0">
                <a:solidFill>
                  <a:schemeClr val="tx1"/>
                </a:solidFill>
                <a:effectLst/>
                <a:latin typeface="+mn-lt"/>
                <a:ea typeface="+mn-ea"/>
                <a:cs typeface="+mn-cs"/>
              </a:rPr>
              <a:t>refers to how you arrange your computer and equipment to minimize your risk of injury or discomfort. Ergonomics includes positioning your monitor correctly, buying an adjustable chair, assuming a proper position while typing, making sure the lighting is adequate, and not looking at the screen for long periods. Other good practices include taking frequent breaks and using specially designed equipment such as ergonomic keyboards. Ergonomics is also important to consider when using mobile devices.</a:t>
            </a:r>
            <a:endParaRPr lang="en-US" i="0" dirty="0" smtClean="0"/>
          </a:p>
        </p:txBody>
      </p:sp>
    </p:spTree>
    <p:extLst>
      <p:ext uri="{BB962C8B-B14F-4D97-AF65-F5344CB8AC3E}">
        <p14:creationId xmlns:p14="http://schemas.microsoft.com/office/powerpoint/2010/main" val="143356186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Rectangle 2"/>
          <p:cNvSpPr>
            <a:spLocks noGrp="1" noRot="1" noChangeAspect="1" noChangeArrowheads="1" noTextEdit="1"/>
          </p:cNvSpPr>
          <p:nvPr>
            <p:ph type="sldImg"/>
          </p:nvPr>
        </p:nvSpPr>
        <p:spPr>
          <a:xfrm>
            <a:off x="1150938" y="692150"/>
            <a:ext cx="4556125" cy="3416300"/>
          </a:xfrm>
          <a:ln/>
        </p:spPr>
      </p:sp>
      <p:sp>
        <p:nvSpPr>
          <p:cNvPr id="146434"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11782525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ChangeArrowheads="1"/>
          </p:cNvSpPr>
          <p:nvPr/>
        </p:nvSpPr>
        <p:spPr bwMode="auto">
          <a:xfrm>
            <a:off x="4459288" y="0"/>
            <a:ext cx="3413125" cy="457200"/>
          </a:xfrm>
          <a:prstGeom prst="rect">
            <a:avLst/>
          </a:prstGeom>
          <a:noFill/>
          <a:ln w="12700">
            <a:noFill/>
            <a:miter lim="800000"/>
            <a:headEnd/>
            <a:tailEnd/>
          </a:ln>
        </p:spPr>
        <p:txBody>
          <a:bodyPr/>
          <a:lstStyle/>
          <a:p>
            <a:pPr eaLnBrk="0" hangingPunct="0"/>
            <a:endParaRPr lang="en-US" dirty="0"/>
          </a:p>
        </p:txBody>
      </p:sp>
      <p:sp>
        <p:nvSpPr>
          <p:cNvPr id="47106" name="Rectangle 3"/>
          <p:cNvSpPr>
            <a:spLocks noChangeArrowheads="1"/>
          </p:cNvSpPr>
          <p:nvPr/>
        </p:nvSpPr>
        <p:spPr bwMode="auto">
          <a:xfrm>
            <a:off x="4459288" y="8685213"/>
            <a:ext cx="3413125" cy="457200"/>
          </a:xfrm>
          <a:prstGeom prst="rect">
            <a:avLst/>
          </a:prstGeom>
          <a:noFill/>
          <a:ln w="12700">
            <a:noFill/>
            <a:miter lim="800000"/>
            <a:headEnd/>
            <a:tailEnd/>
          </a:ln>
        </p:spPr>
        <p:txBody>
          <a:bodyPr lIns="90488" tIns="44450" rIns="90488" bIns="44450" anchor="b"/>
          <a:lstStyle/>
          <a:p>
            <a:pPr algn="r" eaLnBrk="0" hangingPunct="0"/>
            <a:r>
              <a:rPr lang="en-US" sz="1200" dirty="0">
                <a:latin typeface="Arial" charset="0"/>
              </a:rPr>
              <a:t>11</a:t>
            </a:r>
          </a:p>
        </p:txBody>
      </p:sp>
      <p:sp>
        <p:nvSpPr>
          <p:cNvPr id="47107" name="Rectangle 4"/>
          <p:cNvSpPr>
            <a:spLocks noChangeArrowheads="1"/>
          </p:cNvSpPr>
          <p:nvPr/>
        </p:nvSpPr>
        <p:spPr bwMode="auto">
          <a:xfrm>
            <a:off x="0" y="8685213"/>
            <a:ext cx="3411538" cy="457200"/>
          </a:xfrm>
          <a:prstGeom prst="rect">
            <a:avLst/>
          </a:prstGeom>
          <a:noFill/>
          <a:ln w="12700">
            <a:noFill/>
            <a:miter lim="800000"/>
            <a:headEnd/>
            <a:tailEnd/>
          </a:ln>
        </p:spPr>
        <p:txBody>
          <a:bodyPr/>
          <a:lstStyle/>
          <a:p>
            <a:pPr eaLnBrk="0" hangingPunct="0"/>
            <a:endParaRPr lang="en-US" dirty="0"/>
          </a:p>
        </p:txBody>
      </p:sp>
      <p:sp>
        <p:nvSpPr>
          <p:cNvPr id="47108" name="Rectangle 5"/>
          <p:cNvSpPr>
            <a:spLocks noChangeArrowheads="1"/>
          </p:cNvSpPr>
          <p:nvPr/>
        </p:nvSpPr>
        <p:spPr bwMode="auto">
          <a:xfrm>
            <a:off x="0" y="0"/>
            <a:ext cx="3411538" cy="457200"/>
          </a:xfrm>
          <a:prstGeom prst="rect">
            <a:avLst/>
          </a:prstGeom>
          <a:noFill/>
          <a:ln w="12700">
            <a:noFill/>
            <a:miter lim="800000"/>
            <a:headEnd/>
            <a:tailEnd/>
          </a:ln>
        </p:spPr>
        <p:txBody>
          <a:bodyPr/>
          <a:lstStyle/>
          <a:p>
            <a:pPr eaLnBrk="0" hangingPunct="0"/>
            <a:endParaRPr lang="en-US" dirty="0"/>
          </a:p>
        </p:txBody>
      </p:sp>
      <p:sp>
        <p:nvSpPr>
          <p:cNvPr id="47109" name="Rectangle 6"/>
          <p:cNvSpPr>
            <a:spLocks noGrp="1" noRot="1" noChangeAspect="1" noChangeArrowheads="1" noTextEdit="1"/>
          </p:cNvSpPr>
          <p:nvPr>
            <p:ph type="sldImg"/>
          </p:nvPr>
        </p:nvSpPr>
        <p:spPr>
          <a:ln cap="flat"/>
        </p:spPr>
      </p:sp>
      <p:sp>
        <p:nvSpPr>
          <p:cNvPr id="47110" name="Rectangle 7"/>
          <p:cNvSpPr>
            <a:spLocks noGrp="1" noChangeArrowheads="1"/>
          </p:cNvSpPr>
          <p:nvPr>
            <p:ph type="body" idx="1"/>
          </p:nvPr>
        </p:nvSpPr>
        <p:spPr>
          <a:noFill/>
          <a:ln w="9525"/>
        </p:spPr>
        <p:txBody>
          <a:bodyPr/>
          <a:lstStyle/>
          <a:p>
            <a:pPr marL="171450" indent="-171450">
              <a:buFont typeface="Arial" pitchFamily="34" charset="0"/>
              <a:buChar char="•"/>
            </a:pPr>
            <a:r>
              <a:rPr lang="en-US" sz="1200" b="0" kern="1200" dirty="0" smtClean="0">
                <a:solidFill>
                  <a:schemeClr val="tx1"/>
                </a:solidFill>
                <a:effectLst/>
                <a:latin typeface="+mn-lt"/>
                <a:ea typeface="+mn-ea"/>
                <a:cs typeface="+mn-cs"/>
              </a:rPr>
              <a:t>Computers use </a:t>
            </a:r>
            <a:r>
              <a:rPr lang="en-US" sz="1200" b="0" i="0" kern="1200" dirty="0" smtClean="0">
                <a:solidFill>
                  <a:schemeClr val="tx1"/>
                </a:solidFill>
                <a:effectLst/>
                <a:latin typeface="+mn-lt"/>
                <a:ea typeface="+mn-ea"/>
                <a:cs typeface="+mn-cs"/>
              </a:rPr>
              <a:t>hardware</a:t>
            </a:r>
            <a:r>
              <a:rPr lang="en-US" sz="1200" b="0" kern="1200" dirty="0" smtClean="0">
                <a:solidFill>
                  <a:schemeClr val="tx1"/>
                </a:solidFill>
                <a:effectLst/>
                <a:latin typeface="+mn-lt"/>
                <a:ea typeface="+mn-ea"/>
                <a:cs typeface="+mn-cs"/>
              </a:rPr>
              <a:t> and </a:t>
            </a:r>
            <a:r>
              <a:rPr lang="en-US" sz="1200" b="0" i="0" kern="1200" dirty="0" smtClean="0">
                <a:solidFill>
                  <a:schemeClr val="tx1"/>
                </a:solidFill>
                <a:effectLst/>
                <a:latin typeface="+mn-lt"/>
                <a:ea typeface="+mn-ea"/>
                <a:cs typeface="+mn-cs"/>
              </a:rPr>
              <a:t>software</a:t>
            </a:r>
            <a:r>
              <a:rPr lang="en-US" sz="1200" b="0" kern="1200" dirty="0" smtClean="0">
                <a:solidFill>
                  <a:schemeClr val="tx1"/>
                </a:solidFill>
                <a:effectLst/>
                <a:latin typeface="+mn-lt"/>
                <a:ea typeface="+mn-ea"/>
                <a:cs typeface="+mn-cs"/>
              </a:rPr>
              <a:t> to process data into information. </a:t>
            </a:r>
          </a:p>
          <a:p>
            <a:pPr marL="171450" indent="-171450">
              <a:buFont typeface="Arial" pitchFamily="34" charset="0"/>
              <a:buChar char="•"/>
            </a:pPr>
            <a:r>
              <a:rPr lang="en-US" sz="1200" b="0" i="1" kern="1200" dirty="0" smtClean="0">
                <a:solidFill>
                  <a:schemeClr val="tx1"/>
                </a:solidFill>
                <a:effectLst/>
                <a:latin typeface="+mn-lt"/>
                <a:ea typeface="+mn-ea"/>
                <a:cs typeface="+mn-cs"/>
              </a:rPr>
              <a:t>H</a:t>
            </a:r>
            <a:r>
              <a:rPr lang="en-US" sz="1200" b="0" i="1" u="none" strike="noStrike" kern="1200" dirty="0" smtClean="0">
                <a:solidFill>
                  <a:schemeClr val="tx1"/>
                </a:solidFill>
                <a:effectLst/>
                <a:latin typeface="+mn-lt"/>
                <a:ea typeface="+mn-ea"/>
                <a:cs typeface="+mn-cs"/>
              </a:rPr>
              <a:t>ardware</a:t>
            </a:r>
            <a:r>
              <a:rPr lang="en-US" sz="1200" b="0" kern="1200" dirty="0" smtClean="0">
                <a:solidFill>
                  <a:schemeClr val="tx1"/>
                </a:solidFill>
                <a:effectLst/>
                <a:latin typeface="+mn-lt"/>
                <a:ea typeface="+mn-ea"/>
                <a:cs typeface="+mn-cs"/>
              </a:rPr>
              <a:t> is any part of the computer you can touch. </a:t>
            </a:r>
          </a:p>
        </p:txBody>
      </p:sp>
    </p:spTree>
    <p:extLst>
      <p:ext uri="{BB962C8B-B14F-4D97-AF65-F5344CB8AC3E}">
        <p14:creationId xmlns:p14="http://schemas.microsoft.com/office/powerpoint/2010/main" val="39783586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ChangeArrowheads="1"/>
          </p:cNvSpPr>
          <p:nvPr/>
        </p:nvSpPr>
        <p:spPr bwMode="auto">
          <a:xfrm>
            <a:off x="4459288" y="0"/>
            <a:ext cx="3413125" cy="457200"/>
          </a:xfrm>
          <a:prstGeom prst="rect">
            <a:avLst/>
          </a:prstGeom>
          <a:noFill/>
          <a:ln w="12700">
            <a:noFill/>
            <a:miter lim="800000"/>
            <a:headEnd/>
            <a:tailEnd/>
          </a:ln>
        </p:spPr>
        <p:txBody>
          <a:bodyPr/>
          <a:lstStyle/>
          <a:p>
            <a:pPr eaLnBrk="0" hangingPunct="0"/>
            <a:endParaRPr lang="en-US" dirty="0"/>
          </a:p>
        </p:txBody>
      </p:sp>
      <p:sp>
        <p:nvSpPr>
          <p:cNvPr id="47106" name="Rectangle 3"/>
          <p:cNvSpPr>
            <a:spLocks noChangeArrowheads="1"/>
          </p:cNvSpPr>
          <p:nvPr/>
        </p:nvSpPr>
        <p:spPr bwMode="auto">
          <a:xfrm>
            <a:off x="4459288" y="8685213"/>
            <a:ext cx="3413125" cy="457200"/>
          </a:xfrm>
          <a:prstGeom prst="rect">
            <a:avLst/>
          </a:prstGeom>
          <a:noFill/>
          <a:ln w="12700">
            <a:noFill/>
            <a:miter lim="800000"/>
            <a:headEnd/>
            <a:tailEnd/>
          </a:ln>
        </p:spPr>
        <p:txBody>
          <a:bodyPr lIns="90488" tIns="44450" rIns="90488" bIns="44450" anchor="b"/>
          <a:lstStyle/>
          <a:p>
            <a:pPr algn="r" eaLnBrk="0" hangingPunct="0"/>
            <a:r>
              <a:rPr lang="en-US" sz="1200" dirty="0">
                <a:latin typeface="Arial" charset="0"/>
              </a:rPr>
              <a:t>11</a:t>
            </a:r>
          </a:p>
        </p:txBody>
      </p:sp>
      <p:sp>
        <p:nvSpPr>
          <p:cNvPr id="47107" name="Rectangle 4"/>
          <p:cNvSpPr>
            <a:spLocks noChangeArrowheads="1"/>
          </p:cNvSpPr>
          <p:nvPr/>
        </p:nvSpPr>
        <p:spPr bwMode="auto">
          <a:xfrm>
            <a:off x="0" y="8685213"/>
            <a:ext cx="3411538" cy="457200"/>
          </a:xfrm>
          <a:prstGeom prst="rect">
            <a:avLst/>
          </a:prstGeom>
          <a:noFill/>
          <a:ln w="12700">
            <a:noFill/>
            <a:miter lim="800000"/>
            <a:headEnd/>
            <a:tailEnd/>
          </a:ln>
        </p:spPr>
        <p:txBody>
          <a:bodyPr/>
          <a:lstStyle/>
          <a:p>
            <a:pPr eaLnBrk="0" hangingPunct="0"/>
            <a:endParaRPr lang="en-US" dirty="0"/>
          </a:p>
        </p:txBody>
      </p:sp>
      <p:sp>
        <p:nvSpPr>
          <p:cNvPr id="47108" name="Rectangle 5"/>
          <p:cNvSpPr>
            <a:spLocks noChangeArrowheads="1"/>
          </p:cNvSpPr>
          <p:nvPr/>
        </p:nvSpPr>
        <p:spPr bwMode="auto">
          <a:xfrm>
            <a:off x="0" y="0"/>
            <a:ext cx="3411538" cy="457200"/>
          </a:xfrm>
          <a:prstGeom prst="rect">
            <a:avLst/>
          </a:prstGeom>
          <a:noFill/>
          <a:ln w="12700">
            <a:noFill/>
            <a:miter lim="800000"/>
            <a:headEnd/>
            <a:tailEnd/>
          </a:ln>
        </p:spPr>
        <p:txBody>
          <a:bodyPr/>
          <a:lstStyle/>
          <a:p>
            <a:pPr eaLnBrk="0" hangingPunct="0"/>
            <a:endParaRPr lang="en-US" dirty="0"/>
          </a:p>
        </p:txBody>
      </p:sp>
      <p:sp>
        <p:nvSpPr>
          <p:cNvPr id="47109" name="Rectangle 6"/>
          <p:cNvSpPr>
            <a:spLocks noGrp="1" noRot="1" noChangeAspect="1" noChangeArrowheads="1" noTextEdit="1"/>
          </p:cNvSpPr>
          <p:nvPr>
            <p:ph type="sldImg"/>
          </p:nvPr>
        </p:nvSpPr>
        <p:spPr>
          <a:ln cap="flat"/>
        </p:spPr>
      </p:sp>
      <p:sp>
        <p:nvSpPr>
          <p:cNvPr id="47110" name="Rectangle 7"/>
          <p:cNvSpPr>
            <a:spLocks noGrp="1" noChangeArrowheads="1"/>
          </p:cNvSpPr>
          <p:nvPr>
            <p:ph type="body" idx="1"/>
          </p:nvPr>
        </p:nvSpPr>
        <p:spPr>
          <a:noFill/>
          <a:ln w="9525"/>
        </p:spPr>
        <p:txBody>
          <a:bodyPr/>
          <a:lstStyle/>
          <a:p>
            <a:pPr marL="171450" indent="-171450">
              <a:buFont typeface="Arial" pitchFamily="34" charset="0"/>
              <a:buChar char="•"/>
            </a:pPr>
            <a:r>
              <a:rPr lang="en-US" sz="1200" i="1" kern="1200" dirty="0" smtClean="0">
                <a:solidFill>
                  <a:schemeClr val="tx1"/>
                </a:solidFill>
                <a:effectLst/>
                <a:latin typeface="+mn-lt"/>
                <a:ea typeface="+mn-ea"/>
                <a:cs typeface="+mn-cs"/>
              </a:rPr>
              <a:t>Software</a:t>
            </a:r>
            <a:r>
              <a:rPr lang="en-US" sz="1200" kern="1200" dirty="0" smtClean="0">
                <a:solidFill>
                  <a:schemeClr val="tx1"/>
                </a:solidFill>
                <a:effectLst/>
                <a:latin typeface="+mn-lt"/>
                <a:ea typeface="+mn-ea"/>
                <a:cs typeface="+mn-cs"/>
              </a:rPr>
              <a:t> is the set of computer programs that enables the hardware to perform tasks. There are two categories of software: application software and system software.</a:t>
            </a:r>
          </a:p>
          <a:p>
            <a:pPr marL="171450" indent="-171450">
              <a:buFont typeface="Arial" pitchFamily="34" charset="0"/>
              <a:buChar char="•"/>
            </a:pPr>
            <a:r>
              <a:rPr lang="en-US" sz="1200" b="0" i="1" u="none" strike="noStrike" kern="1200" dirty="0" smtClean="0">
                <a:solidFill>
                  <a:schemeClr val="tx1"/>
                </a:solidFill>
                <a:effectLst/>
                <a:latin typeface="+mn-lt"/>
                <a:ea typeface="+mn-ea"/>
                <a:cs typeface="+mn-cs"/>
              </a:rPr>
              <a:t>Application software</a:t>
            </a:r>
            <a:r>
              <a:rPr lang="en-US" sz="1200" b="0" i="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is the set of programs to help you carry out tasks such as writing a research paper.</a:t>
            </a:r>
          </a:p>
          <a:p>
            <a:pPr marL="171450" indent="-171450">
              <a:buFont typeface="Arial" pitchFamily="34" charset="0"/>
              <a:buChar char="•"/>
            </a:pPr>
            <a:r>
              <a:rPr lang="en-US" sz="1200" b="0" i="1" u="none" strike="noStrike" kern="1200" dirty="0" smtClean="0">
                <a:solidFill>
                  <a:schemeClr val="tx1"/>
                </a:solidFill>
                <a:effectLst/>
                <a:latin typeface="+mn-lt"/>
                <a:ea typeface="+mn-ea"/>
                <a:cs typeface="+mn-cs"/>
              </a:rPr>
              <a:t>System software</a:t>
            </a:r>
            <a:r>
              <a:rPr lang="en-US" sz="1200" b="0" i="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is the set of programs that enables your computer’s hardware devices and application software to work together. The most common type is the </a:t>
            </a:r>
            <a:r>
              <a:rPr lang="en-US" sz="1200" b="0" i="1" u="none" strike="noStrike" kern="1200" dirty="0" smtClean="0">
                <a:solidFill>
                  <a:schemeClr val="tx1"/>
                </a:solidFill>
                <a:effectLst/>
                <a:latin typeface="+mn-lt"/>
                <a:ea typeface="+mn-ea"/>
                <a:cs typeface="+mn-cs"/>
              </a:rPr>
              <a:t>operating system (OS)</a:t>
            </a:r>
            <a:r>
              <a:rPr lang="en-US" sz="1200" b="0"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the program that controls how your computer system functions.</a:t>
            </a: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6537965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print">
            <a:lum/>
          </a:blip>
          <a:srcRect/>
          <a:stretch>
            <a:fillRect t="-2000" b="-2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defRPr lang="en-US" sz="4400" kern="1200" dirty="0">
                <a:solidFill>
                  <a:srgbClr val="004578"/>
                </a:solidFill>
                <a:effectLst>
                  <a:outerShdw blurRad="38100" dist="38100" dir="2700000" algn="tl">
                    <a:srgbClr val="000000">
                      <a:alpha val="43137"/>
                    </a:srgbClr>
                  </a:outerShdw>
                </a:effectLst>
                <a:latin typeface="Arial" pitchFamily="34" charset="0"/>
                <a:ea typeface="+mj-ea"/>
                <a:cs typeface="Arial"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5" name="Footer Placeholder 4"/>
          <p:cNvSpPr>
            <a:spLocks noGrp="1"/>
          </p:cNvSpPr>
          <p:nvPr>
            <p:ph type="ftr" sz="quarter" idx="11"/>
          </p:nvPr>
        </p:nvSpPr>
        <p:spPr/>
        <p:txBody>
          <a:bodyPr/>
          <a:lstStyle/>
          <a:p>
            <a:r>
              <a:rPr lang="en-US" smtClean="0"/>
              <a:t>Copyright © 2015 Pearson Education, Inc.</a:t>
            </a:r>
            <a:endParaRPr lang="en-US" dirty="0"/>
          </a:p>
        </p:txBody>
      </p:sp>
      <p:sp>
        <p:nvSpPr>
          <p:cNvPr id="6" name="Slide Number Placeholder 5"/>
          <p:cNvSpPr>
            <a:spLocks noGrp="1"/>
          </p:cNvSpPr>
          <p:nvPr>
            <p:ph type="sldNum" sz="quarter" idx="12"/>
          </p:nvPr>
        </p:nvSpPr>
        <p:spPr/>
        <p:txBody>
          <a:bodyPr/>
          <a:lstStyle/>
          <a:p>
            <a:fld id="{3C5A0288-DE65-4327-81AA-3D0ED474C7D0}" type="slidenum">
              <a:rPr lang="en-US" smtClean="0"/>
              <a:pPr/>
              <a:t>‹#›</a:t>
            </a:fld>
            <a:endParaRPr lang="en-US"/>
          </a:p>
        </p:txBody>
      </p:sp>
    </p:spTree>
    <p:extLst>
      <p:ext uri="{BB962C8B-B14F-4D97-AF65-F5344CB8AC3E}">
        <p14:creationId xmlns:p14="http://schemas.microsoft.com/office/powerpoint/2010/main" val="1897869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lnSpc>
                <a:spcPct val="114000"/>
              </a:lnSpc>
              <a:defRPr/>
            </a:lvl1pPr>
            <a:lvl2pPr>
              <a:lnSpc>
                <a:spcPct val="114000"/>
              </a:lnSpc>
              <a:defRPr/>
            </a:lvl2pPr>
            <a:lvl3pPr>
              <a:lnSpc>
                <a:spcPct val="114000"/>
              </a:lnSpc>
              <a:defRPr/>
            </a:lvl3pPr>
            <a:lvl4pPr>
              <a:lnSpc>
                <a:spcPct val="114000"/>
              </a:lnSpc>
              <a:defRPr/>
            </a:lvl4pPr>
            <a:lvl5pPr>
              <a:lnSpc>
                <a:spcPct val="114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p:txBody>
          <a:bodyPr/>
          <a:lstStyle/>
          <a:p>
            <a:r>
              <a:rPr lang="en-US" smtClean="0"/>
              <a:t>Copyright © 2015 Pearson Education, Inc.</a:t>
            </a:r>
            <a:endParaRPr lang="en-US"/>
          </a:p>
        </p:txBody>
      </p:sp>
      <p:sp>
        <p:nvSpPr>
          <p:cNvPr id="6" name="Slide Number Placeholder 5"/>
          <p:cNvSpPr>
            <a:spLocks noGrp="1"/>
          </p:cNvSpPr>
          <p:nvPr>
            <p:ph type="sldNum" sz="quarter" idx="12"/>
          </p:nvPr>
        </p:nvSpPr>
        <p:spPr/>
        <p:txBody>
          <a:bodyPr/>
          <a:lstStyle/>
          <a:p>
            <a:fld id="{3C5A0288-DE65-4327-81AA-3D0ED474C7D0}" type="slidenum">
              <a:rPr lang="en-US" smtClean="0"/>
              <a:pPr/>
              <a:t>‹#›</a:t>
            </a:fld>
            <a:endParaRPr lang="en-US"/>
          </a:p>
        </p:txBody>
      </p:sp>
    </p:spTree>
    <p:extLst>
      <p:ext uri="{BB962C8B-B14F-4D97-AF65-F5344CB8AC3E}">
        <p14:creationId xmlns:p14="http://schemas.microsoft.com/office/powerpoint/2010/main" val="1007542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1"/>
          </p:nvPr>
        </p:nvSpPr>
        <p:spPr/>
        <p:txBody>
          <a:bodyPr/>
          <a:lstStyle/>
          <a:p>
            <a:r>
              <a:rPr lang="en-US" smtClean="0"/>
              <a:t>Copyright © 2015 Pearson Education, Inc.</a:t>
            </a:r>
            <a:endParaRPr lang="en-US"/>
          </a:p>
        </p:txBody>
      </p:sp>
      <p:sp>
        <p:nvSpPr>
          <p:cNvPr id="7" name="Slide Number Placeholder 6"/>
          <p:cNvSpPr>
            <a:spLocks noGrp="1"/>
          </p:cNvSpPr>
          <p:nvPr>
            <p:ph type="sldNum" sz="quarter" idx="12"/>
          </p:nvPr>
        </p:nvSpPr>
        <p:spPr/>
        <p:txBody>
          <a:bodyPr/>
          <a:lstStyle/>
          <a:p>
            <a:fld id="{3C5A0288-DE65-4327-81AA-3D0ED474C7D0}" type="slidenum">
              <a:rPr lang="en-US" smtClean="0"/>
              <a:pPr/>
              <a:t>‹#›</a:t>
            </a:fld>
            <a:endParaRPr lang="en-US"/>
          </a:p>
        </p:txBody>
      </p:sp>
    </p:spTree>
    <p:extLst>
      <p:ext uri="{BB962C8B-B14F-4D97-AF65-F5344CB8AC3E}">
        <p14:creationId xmlns:p14="http://schemas.microsoft.com/office/powerpoint/2010/main" val="123550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7"/>
          <p:cNvSpPr>
            <a:spLocks noGrp="1"/>
          </p:cNvSpPr>
          <p:nvPr>
            <p:ph type="ftr" sz="quarter" idx="11"/>
          </p:nvPr>
        </p:nvSpPr>
        <p:spPr/>
        <p:txBody>
          <a:bodyPr/>
          <a:lstStyle/>
          <a:p>
            <a:r>
              <a:rPr lang="en-US" smtClean="0"/>
              <a:t>Copyright © 2015 Pearson Education, Inc.</a:t>
            </a:r>
            <a:endParaRPr lang="en-US"/>
          </a:p>
        </p:txBody>
      </p:sp>
      <p:sp>
        <p:nvSpPr>
          <p:cNvPr id="9" name="Slide Number Placeholder 8"/>
          <p:cNvSpPr>
            <a:spLocks noGrp="1"/>
          </p:cNvSpPr>
          <p:nvPr>
            <p:ph type="sldNum" sz="quarter" idx="12"/>
          </p:nvPr>
        </p:nvSpPr>
        <p:spPr/>
        <p:txBody>
          <a:bodyPr/>
          <a:lstStyle/>
          <a:p>
            <a:fld id="{3C5A0288-DE65-4327-81AA-3D0ED474C7D0}" type="slidenum">
              <a:rPr lang="en-US" smtClean="0"/>
              <a:pPr/>
              <a:t>‹#›</a:t>
            </a:fld>
            <a:endParaRPr lang="en-US"/>
          </a:p>
        </p:txBody>
      </p:sp>
    </p:spTree>
    <p:extLst>
      <p:ext uri="{BB962C8B-B14F-4D97-AF65-F5344CB8AC3E}">
        <p14:creationId xmlns:p14="http://schemas.microsoft.com/office/powerpoint/2010/main" val="738296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p>
            <a:r>
              <a:rPr lang="en-US" smtClean="0"/>
              <a:t>Copyright © 2015 Pearson Education, Inc.</a:t>
            </a:r>
            <a:endParaRPr lang="en-US"/>
          </a:p>
        </p:txBody>
      </p:sp>
      <p:sp>
        <p:nvSpPr>
          <p:cNvPr id="5" name="Slide Number Placeholder 4"/>
          <p:cNvSpPr>
            <a:spLocks noGrp="1"/>
          </p:cNvSpPr>
          <p:nvPr>
            <p:ph type="sldNum" sz="quarter" idx="12"/>
          </p:nvPr>
        </p:nvSpPr>
        <p:spPr/>
        <p:txBody>
          <a:bodyPr/>
          <a:lstStyle/>
          <a:p>
            <a:fld id="{3C5A0288-DE65-4327-81AA-3D0ED474C7D0}" type="slidenum">
              <a:rPr lang="en-US" smtClean="0"/>
              <a:pPr/>
              <a:t>‹#›</a:t>
            </a:fld>
            <a:endParaRPr lang="en-US"/>
          </a:p>
        </p:txBody>
      </p:sp>
    </p:spTree>
    <p:extLst>
      <p:ext uri="{BB962C8B-B14F-4D97-AF65-F5344CB8AC3E}">
        <p14:creationId xmlns:p14="http://schemas.microsoft.com/office/powerpoint/2010/main" val="1039111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dirty="0"/>
          </a:p>
        </p:txBody>
      </p:sp>
      <p:sp>
        <p:nvSpPr>
          <p:cNvPr id="4" name="Footer Placeholder 3"/>
          <p:cNvSpPr>
            <a:spLocks noGrp="1"/>
          </p:cNvSpPr>
          <p:nvPr>
            <p:ph type="ftr" sz="quarter" idx="10"/>
          </p:nvPr>
        </p:nvSpPr>
        <p:spPr/>
        <p:txBody>
          <a:bodyPr/>
          <a:lstStyle>
            <a:lvl1pPr>
              <a:defRPr/>
            </a:lvl1pPr>
          </a:lstStyle>
          <a:p>
            <a:pPr>
              <a:defRPr/>
            </a:pPr>
            <a:r>
              <a:rPr lang="en-US" smtClean="0"/>
              <a:t>Copyright © 2015 Pearson Education, Inc.</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8EE202F5-DFD7-4A13-B177-C17ED1210866}"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pPr>
              <a:defRPr/>
            </a:pPr>
            <a:r>
              <a:rPr lang="en-US" smtClean="0"/>
              <a:t>Copyright © 2015 Pearson Education, Inc.</a:t>
            </a:r>
            <a:endParaRPr lang="en-US" dirty="0"/>
          </a:p>
        </p:txBody>
      </p:sp>
      <p:sp>
        <p:nvSpPr>
          <p:cNvPr id="7" name="Slide Number Placeholder 6"/>
          <p:cNvSpPr>
            <a:spLocks noGrp="1"/>
          </p:cNvSpPr>
          <p:nvPr>
            <p:ph type="sldNum" sz="quarter" idx="12"/>
          </p:nvPr>
        </p:nvSpPr>
        <p:spPr/>
        <p:txBody>
          <a:bodyPr/>
          <a:lstStyle>
            <a:lvl1pPr>
              <a:defRPr/>
            </a:lvl1pPr>
          </a:lstStyle>
          <a:p>
            <a:pPr>
              <a:defRPr/>
            </a:pPr>
            <a:fld id="{2E26AD14-6888-4082-8D03-7EC78B7C0D0A}"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bg>
      <p:bgPr>
        <a:blipFill dpi="0" rotWithShape="1">
          <a:blip r:embed="rId2" cstate="print">
            <a:lum/>
          </a:blip>
          <a:srcRect/>
          <a:stretch>
            <a:fillRect t="-2000" b="-2000"/>
          </a:stretch>
        </a:blip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9" cstate="print">
            <a:lum/>
          </a:blip>
          <a:srcRect/>
          <a:stretch>
            <a:fillRect t="-2000" b="-2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28600"/>
            <a:ext cx="8382000" cy="10668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3"/>
          </p:nvPr>
        </p:nvSpPr>
        <p:spPr>
          <a:xfrm>
            <a:off x="533400" y="6583680"/>
            <a:ext cx="6400800" cy="274320"/>
          </a:xfrm>
          <a:prstGeom prst="rect">
            <a:avLst/>
          </a:prstGeom>
        </p:spPr>
        <p:txBody>
          <a:bodyPr vert="horz" lIns="91440" tIns="45720" rIns="91440" bIns="45720" rtlCol="0" anchor="ctr"/>
          <a:lstStyle>
            <a:lvl1pPr algn="l">
              <a:defRPr sz="1200">
                <a:solidFill>
                  <a:schemeClr val="bg1"/>
                </a:solidFill>
                <a:latin typeface="+mj-lt"/>
                <a:cs typeface="Arial" pitchFamily="34" charset="0"/>
              </a:defRPr>
            </a:lvl1pPr>
          </a:lstStyle>
          <a:p>
            <a:r>
              <a:rPr lang="en-US" smtClean="0"/>
              <a:t>Copyright © 2015 Pearson Education, Inc.</a:t>
            </a:r>
            <a:endParaRPr lang="en-US" dirty="0"/>
          </a:p>
        </p:txBody>
      </p:sp>
      <p:sp>
        <p:nvSpPr>
          <p:cNvPr id="6" name="Slide Number Placeholder 5"/>
          <p:cNvSpPr>
            <a:spLocks noGrp="1"/>
          </p:cNvSpPr>
          <p:nvPr>
            <p:ph type="sldNum" sz="quarter" idx="4"/>
          </p:nvPr>
        </p:nvSpPr>
        <p:spPr>
          <a:xfrm>
            <a:off x="7315200" y="6583680"/>
            <a:ext cx="1371600" cy="274320"/>
          </a:xfrm>
          <a:prstGeom prst="rect">
            <a:avLst/>
          </a:prstGeom>
        </p:spPr>
        <p:txBody>
          <a:bodyPr vert="horz" lIns="91440" tIns="45720" rIns="91440" bIns="45720" rtlCol="0" anchor="ctr"/>
          <a:lstStyle>
            <a:lvl1pPr algn="r">
              <a:defRPr sz="1400">
                <a:solidFill>
                  <a:schemeClr val="bg1"/>
                </a:solidFill>
                <a:latin typeface="Arial" pitchFamily="34" charset="0"/>
                <a:cs typeface="Arial" pitchFamily="34" charset="0"/>
              </a:defRPr>
            </a:lvl1pPr>
          </a:lstStyle>
          <a:p>
            <a:fld id="{3C5A0288-DE65-4327-81AA-3D0ED474C7D0}" type="slidenum">
              <a:rPr lang="en-US" smtClean="0"/>
              <a:pPr/>
              <a:t>‹#›</a:t>
            </a:fld>
            <a:endParaRPr lang="en-US" dirty="0"/>
          </a:p>
        </p:txBody>
      </p:sp>
    </p:spTree>
    <p:extLst>
      <p:ext uri="{BB962C8B-B14F-4D97-AF65-F5344CB8AC3E}">
        <p14:creationId xmlns:p14="http://schemas.microsoft.com/office/powerpoint/2010/main" val="19676786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7" r:id="rId6"/>
    <p:sldLayoutId id="2147483658" r:id="rId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ctr" defTabSz="914400" rtl="0" eaLnBrk="1" latinLnBrk="0" hangingPunct="1">
        <a:spcBef>
          <a:spcPct val="0"/>
        </a:spcBef>
        <a:buNone/>
        <a:defRPr sz="4400" kern="1200">
          <a:solidFill>
            <a:srgbClr val="004578"/>
          </a:solidFill>
          <a:effectLst>
            <a:outerShdw blurRad="38100" dist="38100" dir="2700000" algn="tl">
              <a:srgbClr val="000000">
                <a:alpha val="43137"/>
              </a:srgbClr>
            </a:outerShdw>
          </a:effectLst>
          <a:latin typeface="Arial" pitchFamily="34" charset="0"/>
          <a:ea typeface="+mj-ea"/>
          <a:cs typeface="Arial" pitchFamily="34" charset="0"/>
        </a:defRPr>
      </a:lvl1pPr>
    </p:titleStyle>
    <p:bodyStyle>
      <a:lvl1pPr marL="342900" indent="-342900" algn="l" defTabSz="914400" rtl="0" eaLnBrk="1" latinLnBrk="0" hangingPunct="1">
        <a:lnSpc>
          <a:spcPct val="114000"/>
        </a:lnSpc>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lnSpc>
          <a:spcPct val="114000"/>
        </a:lnSpc>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lnSpc>
          <a:spcPct val="114000"/>
        </a:lnSpc>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lnSpc>
          <a:spcPct val="114000"/>
        </a:lnSpc>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lnSpc>
          <a:spcPct val="114000"/>
        </a:lnSpc>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2000" b="-2000"/>
          </a:stretch>
        </a:blipFill>
        <a:effectLst/>
      </p:bgPr>
    </p:bg>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bwMode="auto">
          <a:xfrm>
            <a:off x="457200" y="381000"/>
            <a:ext cx="8229600" cy="1371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48483" name="Rectangle 3"/>
          <p:cNvSpPr>
            <a:spLocks noGrp="1" noChangeArrowheads="1"/>
          </p:cNvSpPr>
          <p:nvPr>
            <p:ph type="body" idx="1"/>
          </p:nvPr>
        </p:nvSpPr>
        <p:spPr bwMode="auto">
          <a:xfrm>
            <a:off x="457200" y="1981200"/>
            <a:ext cx="82296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dk2" tx1="lt1" bg2="dk1" tx2="lt2" accent1="accent1" accent2="accent2" accent3="accent3" accent4="accent4" accent5="accent5" accent6="accent6" hlink="hlink" folHlink="folHlink"/>
  <p:sldLayoutIdLst>
    <p:sldLayoutId id="2147483656" r:id="rId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dt="0"/>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cs typeface="Arial"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cs typeface="Arial"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cs typeface="Arial"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cs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cs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cs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cs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cs typeface="Arial" charset="0"/>
        </a:defRPr>
      </a:lvl9pPr>
    </p:titleStyle>
    <p:bodyStyle>
      <a:lvl1pPr marL="342900" indent="-342900" algn="l" rtl="0" eaLnBrk="0" fontAlgn="base" hangingPunct="0">
        <a:spcBef>
          <a:spcPct val="20000"/>
        </a:spcBef>
        <a:spcAft>
          <a:spcPct val="0"/>
        </a:spcAft>
        <a:buClr>
          <a:schemeClr val="bg1"/>
        </a:buClr>
        <a:buSzPct val="65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bg1"/>
        </a:buClr>
        <a:buSzPct val="65000"/>
        <a:buFont typeface="Wingdings" pitchFamily="2" charset="2"/>
        <a:buChar char="n"/>
        <a:defRPr sz="2800">
          <a:solidFill>
            <a:schemeClr val="tx1"/>
          </a:solidFill>
          <a:effectLst>
            <a:outerShdw blurRad="38100" dist="38100" dir="2700000" algn="tl">
              <a:srgbClr val="000000"/>
            </a:outerShdw>
          </a:effectLst>
          <a:latin typeface="+mn-lt"/>
          <a:cs typeface="+mn-cs"/>
        </a:defRPr>
      </a:lvl2pPr>
      <a:lvl3pPr marL="1143000" indent="-228600" algn="l" rtl="0" eaLnBrk="0" fontAlgn="base" hangingPunct="0">
        <a:spcBef>
          <a:spcPct val="20000"/>
        </a:spcBef>
        <a:spcAft>
          <a:spcPct val="0"/>
        </a:spcAft>
        <a:buClr>
          <a:schemeClr val="bg1"/>
        </a:buClr>
        <a:buSzPct val="65000"/>
        <a:buFont typeface="Wingdings" pitchFamily="2" charset="2"/>
        <a:buChar char="n"/>
        <a:defRPr sz="2400">
          <a:solidFill>
            <a:schemeClr val="tx1"/>
          </a:solidFill>
          <a:effectLst>
            <a:outerShdw blurRad="38100" dist="38100" dir="2700000" algn="tl">
              <a:srgbClr val="000000"/>
            </a:outerShdw>
          </a:effectLst>
          <a:latin typeface="+mn-lt"/>
          <a:cs typeface="+mn-cs"/>
        </a:defRPr>
      </a:lvl3pPr>
      <a:lvl4pPr marL="1600200" indent="-228600" algn="l" rtl="0" eaLnBrk="0" fontAlgn="base" hangingPunct="0">
        <a:spcBef>
          <a:spcPct val="20000"/>
        </a:spcBef>
        <a:spcAft>
          <a:spcPct val="0"/>
        </a:spcAft>
        <a:buClr>
          <a:schemeClr val="bg1"/>
        </a:buClr>
        <a:buSzPct val="65000"/>
        <a:buFont typeface="Wingdings" pitchFamily="2" charset="2"/>
        <a:buChar char="n"/>
        <a:defRPr sz="2000">
          <a:solidFill>
            <a:schemeClr val="tx1"/>
          </a:solidFill>
          <a:effectLst>
            <a:outerShdw blurRad="38100" dist="38100" dir="2700000" algn="tl">
              <a:srgbClr val="000000"/>
            </a:outerShdw>
          </a:effectLst>
          <a:latin typeface="+mn-lt"/>
          <a:cs typeface="+mn-cs"/>
        </a:defRPr>
      </a:lvl4pPr>
      <a:lvl5pPr marL="2057400" indent="-228600" algn="l" rtl="0" eaLnBrk="0" fontAlgn="base" hangingPunct="0">
        <a:spcBef>
          <a:spcPct val="20000"/>
        </a:spcBef>
        <a:spcAft>
          <a:spcPct val="0"/>
        </a:spcAft>
        <a:buClr>
          <a:schemeClr val="bg1"/>
        </a:buClr>
        <a:buSzPct val="65000"/>
        <a:buFont typeface="Wingdings" pitchFamily="2" charset="2"/>
        <a:buChar char="n"/>
        <a:defRPr sz="2000">
          <a:solidFill>
            <a:schemeClr val="tx1"/>
          </a:solidFill>
          <a:effectLst>
            <a:outerShdw blurRad="38100" dist="38100" dir="2700000" algn="tl">
              <a:srgbClr val="000000"/>
            </a:outerShdw>
          </a:effectLst>
          <a:latin typeface="+mn-lt"/>
          <a:cs typeface="+mn-cs"/>
        </a:defRPr>
      </a:lvl5pPr>
      <a:lvl6pPr marL="2514600" indent="-228600" algn="l" rtl="0" fontAlgn="base">
        <a:spcBef>
          <a:spcPct val="20000"/>
        </a:spcBef>
        <a:spcAft>
          <a:spcPct val="0"/>
        </a:spcAft>
        <a:buClr>
          <a:schemeClr val="bg1"/>
        </a:buClr>
        <a:buSzPct val="65000"/>
        <a:buFont typeface="Wingdings" pitchFamily="2" charset="2"/>
        <a:buChar char="n"/>
        <a:defRPr sz="2000">
          <a:solidFill>
            <a:schemeClr val="tx1"/>
          </a:solidFill>
          <a:effectLst>
            <a:outerShdw blurRad="38100" dist="38100" dir="2700000" algn="tl">
              <a:srgbClr val="000000"/>
            </a:outerShdw>
          </a:effectLst>
          <a:latin typeface="+mn-lt"/>
          <a:cs typeface="+mn-cs"/>
        </a:defRPr>
      </a:lvl6pPr>
      <a:lvl7pPr marL="2971800" indent="-228600" algn="l" rtl="0" fontAlgn="base">
        <a:spcBef>
          <a:spcPct val="20000"/>
        </a:spcBef>
        <a:spcAft>
          <a:spcPct val="0"/>
        </a:spcAft>
        <a:buClr>
          <a:schemeClr val="bg1"/>
        </a:buClr>
        <a:buSzPct val="65000"/>
        <a:buFont typeface="Wingdings" pitchFamily="2" charset="2"/>
        <a:buChar char="n"/>
        <a:defRPr sz="2000">
          <a:solidFill>
            <a:schemeClr val="tx1"/>
          </a:solidFill>
          <a:effectLst>
            <a:outerShdw blurRad="38100" dist="38100" dir="2700000" algn="tl">
              <a:srgbClr val="000000"/>
            </a:outerShdw>
          </a:effectLst>
          <a:latin typeface="+mn-lt"/>
          <a:cs typeface="+mn-cs"/>
        </a:defRPr>
      </a:lvl7pPr>
      <a:lvl8pPr marL="3429000" indent="-228600" algn="l" rtl="0" fontAlgn="base">
        <a:spcBef>
          <a:spcPct val="20000"/>
        </a:spcBef>
        <a:spcAft>
          <a:spcPct val="0"/>
        </a:spcAft>
        <a:buClr>
          <a:schemeClr val="bg1"/>
        </a:buClr>
        <a:buSzPct val="65000"/>
        <a:buFont typeface="Wingdings" pitchFamily="2" charset="2"/>
        <a:buChar char="n"/>
        <a:defRPr sz="2000">
          <a:solidFill>
            <a:schemeClr val="tx1"/>
          </a:solidFill>
          <a:effectLst>
            <a:outerShdw blurRad="38100" dist="38100" dir="2700000" algn="tl">
              <a:srgbClr val="000000"/>
            </a:outerShdw>
          </a:effectLst>
          <a:latin typeface="+mn-lt"/>
          <a:cs typeface="+mn-cs"/>
        </a:defRPr>
      </a:lvl8pPr>
      <a:lvl9pPr marL="3886200" indent="-228600" algn="l" rtl="0" fontAlgn="base">
        <a:spcBef>
          <a:spcPct val="20000"/>
        </a:spcBef>
        <a:spcAft>
          <a:spcPct val="0"/>
        </a:spcAft>
        <a:buClr>
          <a:schemeClr val="bg1"/>
        </a:buClr>
        <a:buSzPct val="65000"/>
        <a:buFont typeface="Wingdings" pitchFamily="2" charset="2"/>
        <a:buChar char="n"/>
        <a:defRPr sz="2000">
          <a:solidFill>
            <a:schemeClr val="tx1"/>
          </a:solidFill>
          <a:effectLst>
            <a:outerShdw blurRad="38100" dist="38100" dir="2700000" algn="tl">
              <a:srgbClr val="000000"/>
            </a:outerShdw>
          </a:effectLst>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13.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16.jpeg"/><Relationship Id="rId4" Type="http://schemas.openxmlformats.org/officeDocument/2006/relationships/image" Target="../media/image15.jpe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5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74.xml"/><Relationship Id="rId1" Type="http://schemas.openxmlformats.org/officeDocument/2006/relationships/slideLayout" Target="../slideLayouts/slideLayout8.xml"/><Relationship Id="rId4" Type="http://schemas.openxmlformats.org/officeDocument/2006/relationships/image" Target="cid:3287383400_2177562"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4876800" y="1416268"/>
            <a:ext cx="4038600" cy="3954929"/>
          </a:xfrm>
          <a:prstGeom prst="rect">
            <a:avLst/>
          </a:prstGeom>
          <a:noFill/>
          <a:ln w="9525" algn="ctr">
            <a:noFill/>
            <a:miter lim="800000"/>
            <a:headEnd/>
            <a:tailEnd/>
          </a:ln>
        </p:spPr>
        <p:txBody>
          <a:bodyPr wrap="square">
            <a:spAutoFit/>
          </a:bodyPr>
          <a:lstStyle/>
          <a:p>
            <a:pPr algn="ctr">
              <a:spcBef>
                <a:spcPct val="50000"/>
              </a:spcBef>
              <a:spcAft>
                <a:spcPts val="3600"/>
              </a:spcAft>
            </a:pPr>
            <a:r>
              <a:rPr lang="en-US" sz="4400" b="1" i="1" dirty="0">
                <a:solidFill>
                  <a:srgbClr val="003B78"/>
                </a:solidFill>
                <a:effectLst>
                  <a:outerShdw blurRad="38100" dist="38100" dir="2700000" algn="tl">
                    <a:srgbClr val="000000">
                      <a:alpha val="43137"/>
                    </a:srgbClr>
                  </a:outerShdw>
                </a:effectLst>
              </a:rPr>
              <a:t>Technology</a:t>
            </a:r>
            <a:br>
              <a:rPr lang="en-US" sz="4400" b="1" i="1" dirty="0">
                <a:solidFill>
                  <a:srgbClr val="003B78"/>
                </a:solidFill>
                <a:effectLst>
                  <a:outerShdw blurRad="38100" dist="38100" dir="2700000" algn="tl">
                    <a:srgbClr val="000000">
                      <a:alpha val="43137"/>
                    </a:srgbClr>
                  </a:outerShdw>
                </a:effectLst>
              </a:rPr>
            </a:br>
            <a:r>
              <a:rPr lang="en-US" sz="4400" b="1" i="1" dirty="0">
                <a:solidFill>
                  <a:srgbClr val="003B78"/>
                </a:solidFill>
                <a:effectLst>
                  <a:outerShdw blurRad="38100" dist="38100" dir="2700000" algn="tl">
                    <a:srgbClr val="000000">
                      <a:alpha val="43137"/>
                    </a:srgbClr>
                  </a:outerShdw>
                </a:effectLst>
              </a:rPr>
              <a:t>in Action</a:t>
            </a:r>
          </a:p>
          <a:p>
            <a:pPr algn="ctr">
              <a:spcBef>
                <a:spcPct val="50000"/>
              </a:spcBef>
            </a:pPr>
            <a:r>
              <a:rPr lang="en-US" sz="2400" spc="-150" dirty="0">
                <a:solidFill>
                  <a:prstClr val="black"/>
                </a:solidFill>
              </a:rPr>
              <a:t>Alan Evans  </a:t>
            </a:r>
            <a:r>
              <a:rPr lang="en-US" sz="2400" b="1" spc="-150" dirty="0">
                <a:solidFill>
                  <a:srgbClr val="F5834D"/>
                </a:solidFill>
              </a:rPr>
              <a:t>•</a:t>
            </a:r>
            <a:r>
              <a:rPr lang="en-US" sz="2400" spc="-150" dirty="0">
                <a:solidFill>
                  <a:srgbClr val="0070C0"/>
                </a:solidFill>
              </a:rPr>
              <a:t> </a:t>
            </a:r>
            <a:r>
              <a:rPr lang="en-US" sz="2400" spc="-150" dirty="0">
                <a:solidFill>
                  <a:prstClr val="black"/>
                </a:solidFill>
              </a:rPr>
              <a:t> Kendall Martin</a:t>
            </a:r>
          </a:p>
          <a:p>
            <a:pPr algn="ctr">
              <a:spcBef>
                <a:spcPct val="50000"/>
              </a:spcBef>
              <a:spcAft>
                <a:spcPts val="3000"/>
              </a:spcAft>
            </a:pPr>
            <a:r>
              <a:rPr lang="en-US" sz="2400" spc="-150" dirty="0">
                <a:solidFill>
                  <a:prstClr val="black"/>
                </a:solidFill>
              </a:rPr>
              <a:t>Mary Anne Poatsy</a:t>
            </a:r>
          </a:p>
          <a:p>
            <a:pPr algn="ctr">
              <a:spcBef>
                <a:spcPct val="50000"/>
              </a:spcBef>
            </a:pPr>
            <a:r>
              <a:rPr lang="en-US" sz="2400" spc="-150" dirty="0" smtClean="0">
                <a:solidFill>
                  <a:prstClr val="black"/>
                </a:solidFill>
              </a:rPr>
              <a:t>Eleventh </a:t>
            </a:r>
            <a:r>
              <a:rPr lang="en-US" sz="2400" spc="-150" dirty="0">
                <a:solidFill>
                  <a:prstClr val="black"/>
                </a:solidFill>
              </a:rPr>
              <a:t>Edition</a:t>
            </a:r>
            <a:endParaRPr lang="en-US" sz="3200" spc="-150" dirty="0">
              <a:solidFill>
                <a:prstClr val="black"/>
              </a:solidFill>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1216" y="571106"/>
            <a:ext cx="4135347" cy="5258587"/>
          </a:xfrm>
          <a:prstGeom prst="rect">
            <a:avLst/>
          </a:prstGeom>
        </p:spPr>
      </p:pic>
      <p:sp>
        <p:nvSpPr>
          <p:cNvPr id="6" name="Footer Placeholder 3"/>
          <p:cNvSpPr>
            <a:spLocks noGrp="1"/>
          </p:cNvSpPr>
          <p:nvPr>
            <p:ph type="ftr" sz="quarter" idx="11"/>
          </p:nvPr>
        </p:nvSpPr>
        <p:spPr>
          <a:xfrm>
            <a:off x="533400" y="6583680"/>
            <a:ext cx="6400800" cy="274320"/>
          </a:xfrm>
        </p:spPr>
        <p:txBody>
          <a:bodyPr/>
          <a:lstStyle/>
          <a:p>
            <a:r>
              <a:rPr lang="en-US" dirty="0" smtClean="0"/>
              <a:t>Copyright © 2015 Pearson Education, Inc.</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5"/>
          <p:cNvSpPr>
            <a:spLocks noGrp="1" noChangeArrowheads="1"/>
          </p:cNvSpPr>
          <p:nvPr>
            <p:ph type="title"/>
          </p:nvPr>
        </p:nvSpPr>
        <p:spPr>
          <a:xfrm>
            <a:off x="381000" y="228600"/>
            <a:ext cx="8382000" cy="1066800"/>
          </a:xfrm>
        </p:spPr>
        <p:txBody>
          <a:bodyPr>
            <a:normAutofit fontScale="90000"/>
          </a:bodyPr>
          <a:lstStyle/>
          <a:p>
            <a:pPr>
              <a:defRPr/>
            </a:pPr>
            <a:r>
              <a:rPr lang="en-US" sz="3100" dirty="0"/>
              <a:t>Understanding Your </a:t>
            </a:r>
            <a:r>
              <a:rPr lang="en-US" sz="3100" dirty="0" smtClean="0"/>
              <a:t>Computer:</a:t>
            </a:r>
            <a:r>
              <a:rPr lang="en-US" dirty="0" smtClean="0"/>
              <a:t/>
            </a:r>
            <a:br>
              <a:rPr lang="en-US" dirty="0" smtClean="0"/>
            </a:br>
            <a:r>
              <a:rPr lang="en-US" dirty="0" smtClean="0"/>
              <a:t>Types of Computers</a:t>
            </a:r>
            <a:endParaRPr lang="en-US" dirty="0"/>
          </a:p>
        </p:txBody>
      </p:sp>
      <p:sp>
        <p:nvSpPr>
          <p:cNvPr id="18438" name="Rectangle 6"/>
          <p:cNvSpPr>
            <a:spLocks noGrp="1" noChangeArrowheads="1"/>
          </p:cNvSpPr>
          <p:nvPr>
            <p:ph type="body" idx="1"/>
          </p:nvPr>
        </p:nvSpPr>
        <p:spPr>
          <a:xfrm>
            <a:off x="457200" y="1600200"/>
            <a:ext cx="8229600" cy="4876800"/>
          </a:xfrm>
        </p:spPr>
        <p:txBody>
          <a:bodyPr>
            <a:normAutofit/>
          </a:bodyPr>
          <a:lstStyle/>
          <a:p>
            <a:pPr>
              <a:defRPr/>
            </a:pPr>
            <a:r>
              <a:rPr lang="en-US" sz="3500" dirty="0" smtClean="0">
                <a:effectLst/>
              </a:rPr>
              <a:t>Portable</a:t>
            </a:r>
          </a:p>
          <a:p>
            <a:pPr lvl="1">
              <a:defRPr/>
            </a:pPr>
            <a:r>
              <a:rPr lang="en-US" sz="2600" dirty="0" smtClean="0"/>
              <a:t>Tablet computers</a:t>
            </a:r>
            <a:endParaRPr lang="en-US" sz="2600" dirty="0"/>
          </a:p>
          <a:p>
            <a:pPr lvl="1">
              <a:defRPr/>
            </a:pPr>
            <a:r>
              <a:rPr lang="en-US" sz="2600" dirty="0" smtClean="0">
                <a:effectLst/>
              </a:rPr>
              <a:t>Laptop or notebook computers</a:t>
            </a:r>
          </a:p>
          <a:p>
            <a:pPr lvl="1">
              <a:defRPr/>
            </a:pPr>
            <a:r>
              <a:rPr lang="en-US" sz="2600" dirty="0" smtClean="0">
                <a:effectLst/>
              </a:rPr>
              <a:t>Netbooks</a:t>
            </a:r>
            <a:endParaRPr lang="en-US" sz="2600" dirty="0"/>
          </a:p>
          <a:p>
            <a:pPr lvl="1">
              <a:defRPr/>
            </a:pPr>
            <a:r>
              <a:rPr lang="en-US" sz="2600" dirty="0" err="1" smtClean="0"/>
              <a:t>Ultrabooks</a:t>
            </a:r>
            <a:endParaRPr lang="en-US" sz="2600" dirty="0"/>
          </a:p>
          <a:p>
            <a:pPr lvl="1">
              <a:defRPr/>
            </a:pPr>
            <a:r>
              <a:rPr lang="en-US" sz="2600" dirty="0" smtClean="0"/>
              <a:t>Tablet (convertible) PCs</a:t>
            </a:r>
            <a:endParaRPr lang="en-US" sz="2600" dirty="0" smtClean="0">
              <a:effectLst/>
            </a:endParaRPr>
          </a:p>
        </p:txBody>
      </p:sp>
      <p:sp>
        <p:nvSpPr>
          <p:cNvPr id="2" name="Footer Placeholder 1"/>
          <p:cNvSpPr>
            <a:spLocks noGrp="1"/>
          </p:cNvSpPr>
          <p:nvPr>
            <p:ph type="ftr" sz="quarter" idx="11"/>
          </p:nvPr>
        </p:nvSpPr>
        <p:spPr/>
        <p:txBody>
          <a:bodyPr/>
          <a:lstStyle/>
          <a:p>
            <a:r>
              <a:rPr lang="en-US" smtClean="0"/>
              <a:t>Copyright © 2015 Pearson Education, Inc.</a:t>
            </a:r>
            <a:endParaRPr lang="en-US" dirty="0"/>
          </a:p>
        </p:txBody>
      </p:sp>
      <p:sp>
        <p:nvSpPr>
          <p:cNvPr id="3" name="Slide Number Placeholder 2"/>
          <p:cNvSpPr>
            <a:spLocks noGrp="1"/>
          </p:cNvSpPr>
          <p:nvPr>
            <p:ph type="sldNum" sz="quarter" idx="12"/>
          </p:nvPr>
        </p:nvSpPr>
        <p:spPr/>
        <p:txBody>
          <a:bodyPr/>
          <a:lstStyle/>
          <a:p>
            <a:fld id="{3C5A0288-DE65-4327-81AA-3D0ED474C7D0}" type="slidenum">
              <a:rPr lang="en-US" smtClean="0"/>
              <a:pPr/>
              <a:t>9</a:t>
            </a:fld>
            <a:endParaRPr lang="en-US"/>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57800" y="3932342"/>
            <a:ext cx="2871216" cy="2008632"/>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43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43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43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43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438">
                                            <p:txEl>
                                              <p:pRg st="5" end="5"/>
                                            </p:txEl>
                                          </p:spTgt>
                                        </p:tgtEl>
                                        <p:attrNameLst>
                                          <p:attrName>style.visibility</p:attrName>
                                        </p:attrNameLst>
                                      </p:cBhvr>
                                      <p:to>
                                        <p:strVal val="visible"/>
                                      </p:to>
                                    </p:set>
                                  </p:childTnLst>
                                </p:cTn>
                              </p:par>
                            </p:childTnLst>
                          </p:cTn>
                        </p:par>
                        <p:par>
                          <p:cTn id="17" fill="hold">
                            <p:stCondLst>
                              <p:cond delay="0"/>
                            </p:stCondLst>
                            <p:childTnLst>
                              <p:par>
                                <p:cTn id="18" presetID="10" presetClass="entr" presetSubtype="0"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8"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5"/>
          <p:cNvSpPr>
            <a:spLocks noGrp="1" noChangeArrowheads="1"/>
          </p:cNvSpPr>
          <p:nvPr>
            <p:ph type="title"/>
          </p:nvPr>
        </p:nvSpPr>
        <p:spPr/>
        <p:txBody>
          <a:bodyPr>
            <a:normAutofit fontScale="90000"/>
          </a:bodyPr>
          <a:lstStyle/>
          <a:p>
            <a:pPr>
              <a:defRPr/>
            </a:pPr>
            <a:r>
              <a:rPr lang="en-US" sz="3100" dirty="0"/>
              <a:t>Understanding Your </a:t>
            </a:r>
            <a:r>
              <a:rPr lang="en-US" sz="3100" dirty="0" smtClean="0"/>
              <a:t>Computer:</a:t>
            </a:r>
            <a:r>
              <a:rPr lang="en-US" dirty="0" smtClean="0"/>
              <a:t/>
            </a:r>
            <a:br>
              <a:rPr lang="en-US" dirty="0" smtClean="0"/>
            </a:br>
            <a:r>
              <a:rPr lang="en-US" dirty="0" smtClean="0"/>
              <a:t>Types of Computers (cont.)</a:t>
            </a:r>
            <a:endParaRPr lang="en-US" dirty="0"/>
          </a:p>
        </p:txBody>
      </p:sp>
      <p:sp>
        <p:nvSpPr>
          <p:cNvPr id="18438" name="Rectangle 6"/>
          <p:cNvSpPr>
            <a:spLocks noGrp="1" noChangeArrowheads="1"/>
          </p:cNvSpPr>
          <p:nvPr>
            <p:ph idx="1"/>
          </p:nvPr>
        </p:nvSpPr>
        <p:spPr/>
        <p:txBody>
          <a:bodyPr>
            <a:normAutofit/>
          </a:bodyPr>
          <a:lstStyle/>
          <a:p>
            <a:pPr>
              <a:defRPr/>
            </a:pPr>
            <a:r>
              <a:rPr lang="en-US" sz="3600" dirty="0" smtClean="0">
                <a:effectLst/>
              </a:rPr>
              <a:t>Stationary</a:t>
            </a:r>
          </a:p>
          <a:p>
            <a:pPr lvl="1">
              <a:defRPr/>
            </a:pPr>
            <a:r>
              <a:rPr lang="en-US" dirty="0" smtClean="0">
                <a:effectLst/>
              </a:rPr>
              <a:t>Desktop computers</a:t>
            </a:r>
          </a:p>
          <a:p>
            <a:pPr lvl="1">
              <a:defRPr/>
            </a:pPr>
            <a:r>
              <a:rPr lang="en-US" dirty="0" smtClean="0"/>
              <a:t>All-in-one computers</a:t>
            </a:r>
            <a:endParaRPr lang="en-US" dirty="0" smtClean="0">
              <a:effectLst/>
            </a:endParaRPr>
          </a:p>
        </p:txBody>
      </p:sp>
      <p:sp>
        <p:nvSpPr>
          <p:cNvPr id="2" name="Footer Placeholder 1"/>
          <p:cNvSpPr>
            <a:spLocks noGrp="1"/>
          </p:cNvSpPr>
          <p:nvPr>
            <p:ph type="ftr" sz="quarter" idx="11"/>
          </p:nvPr>
        </p:nvSpPr>
        <p:spPr/>
        <p:txBody>
          <a:bodyPr/>
          <a:lstStyle/>
          <a:p>
            <a:r>
              <a:rPr lang="en-US" smtClean="0"/>
              <a:t>Copyright © 2015 Pearson Education, Inc.</a:t>
            </a:r>
            <a:endParaRPr lang="en-US" dirty="0"/>
          </a:p>
        </p:txBody>
      </p:sp>
      <p:sp>
        <p:nvSpPr>
          <p:cNvPr id="3" name="Slide Number Placeholder 2"/>
          <p:cNvSpPr>
            <a:spLocks noGrp="1"/>
          </p:cNvSpPr>
          <p:nvPr>
            <p:ph type="sldNum" sz="quarter" idx="12"/>
          </p:nvPr>
        </p:nvSpPr>
        <p:spPr/>
        <p:txBody>
          <a:bodyPr/>
          <a:lstStyle/>
          <a:p>
            <a:fld id="{3C5A0288-DE65-4327-81AA-3D0ED474C7D0}" type="slidenum">
              <a:rPr lang="en-US" smtClean="0"/>
              <a:pPr/>
              <a:t>10</a:t>
            </a:fld>
            <a:endParaRPr lang="en-US"/>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52473" y="3453063"/>
            <a:ext cx="3135537" cy="2514600"/>
          </a:xfrm>
          <a:prstGeom prst="rect">
            <a:avLst/>
          </a:prstGeom>
        </p:spPr>
      </p:pic>
    </p:spTree>
    <p:extLst>
      <p:ext uri="{BB962C8B-B14F-4D97-AF65-F5344CB8AC3E}">
        <p14:creationId xmlns:p14="http://schemas.microsoft.com/office/powerpoint/2010/main" val="4273819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43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438">
                                            <p:txEl>
                                              <p:pRg st="2" end="2"/>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8"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5"/>
          <p:cNvSpPr>
            <a:spLocks noGrp="1" noChangeArrowheads="1"/>
          </p:cNvSpPr>
          <p:nvPr>
            <p:ph type="title"/>
          </p:nvPr>
        </p:nvSpPr>
        <p:spPr>
          <a:xfrm>
            <a:off x="381000" y="228600"/>
            <a:ext cx="8382000" cy="1066800"/>
          </a:xfrm>
        </p:spPr>
        <p:txBody>
          <a:bodyPr>
            <a:normAutofit fontScale="90000"/>
          </a:bodyPr>
          <a:lstStyle/>
          <a:p>
            <a:pPr>
              <a:defRPr/>
            </a:pPr>
            <a:r>
              <a:rPr lang="en-US" sz="3100" dirty="0"/>
              <a:t>Understanding Your </a:t>
            </a:r>
            <a:r>
              <a:rPr lang="en-US" sz="3100" dirty="0" smtClean="0"/>
              <a:t>Computer:</a:t>
            </a:r>
            <a:r>
              <a:rPr lang="en-US" dirty="0" smtClean="0"/>
              <a:t/>
            </a:r>
            <a:br>
              <a:rPr lang="en-US" dirty="0" smtClean="0"/>
            </a:br>
            <a:r>
              <a:rPr lang="en-US" dirty="0" smtClean="0"/>
              <a:t>Types of Computers (cont.)</a:t>
            </a:r>
            <a:endParaRPr lang="en-US" dirty="0"/>
          </a:p>
        </p:txBody>
      </p:sp>
      <p:sp>
        <p:nvSpPr>
          <p:cNvPr id="18438" name="Rectangle 6"/>
          <p:cNvSpPr>
            <a:spLocks noGrp="1" noChangeArrowheads="1"/>
          </p:cNvSpPr>
          <p:nvPr>
            <p:ph idx="1"/>
          </p:nvPr>
        </p:nvSpPr>
        <p:spPr>
          <a:xfrm>
            <a:off x="457200" y="1600200"/>
            <a:ext cx="8229600" cy="4953000"/>
          </a:xfrm>
        </p:spPr>
        <p:txBody>
          <a:bodyPr>
            <a:normAutofit/>
          </a:bodyPr>
          <a:lstStyle/>
          <a:p>
            <a:pPr>
              <a:lnSpc>
                <a:spcPct val="120000"/>
              </a:lnSpc>
              <a:defRPr/>
            </a:pPr>
            <a:r>
              <a:rPr lang="en-US" sz="3500" dirty="0" smtClean="0">
                <a:effectLst/>
              </a:rPr>
              <a:t>Mainframe</a:t>
            </a:r>
          </a:p>
          <a:p>
            <a:pPr lvl="1">
              <a:lnSpc>
                <a:spcPct val="120000"/>
              </a:lnSpc>
              <a:defRPr/>
            </a:pPr>
            <a:r>
              <a:rPr lang="en-US" sz="3000" dirty="0" smtClean="0">
                <a:effectLst/>
              </a:rPr>
              <a:t>Many users simultaneously</a:t>
            </a:r>
          </a:p>
          <a:p>
            <a:pPr>
              <a:lnSpc>
                <a:spcPct val="120000"/>
              </a:lnSpc>
              <a:defRPr/>
            </a:pPr>
            <a:r>
              <a:rPr lang="en-US" sz="3500" dirty="0" smtClean="0">
                <a:effectLst/>
              </a:rPr>
              <a:t>Supercomputer</a:t>
            </a:r>
          </a:p>
          <a:p>
            <a:pPr lvl="1">
              <a:lnSpc>
                <a:spcPct val="120000"/>
              </a:lnSpc>
              <a:defRPr/>
            </a:pPr>
            <a:r>
              <a:rPr lang="en-US" sz="3000" dirty="0" smtClean="0">
                <a:effectLst/>
              </a:rPr>
              <a:t>Complex calculations</a:t>
            </a:r>
          </a:p>
        </p:txBody>
      </p:sp>
      <p:sp>
        <p:nvSpPr>
          <p:cNvPr id="2" name="Footer Placeholder 1"/>
          <p:cNvSpPr>
            <a:spLocks noGrp="1"/>
          </p:cNvSpPr>
          <p:nvPr>
            <p:ph type="ftr" sz="quarter" idx="11"/>
          </p:nvPr>
        </p:nvSpPr>
        <p:spPr/>
        <p:txBody>
          <a:bodyPr/>
          <a:lstStyle/>
          <a:p>
            <a:r>
              <a:rPr lang="en-US" smtClean="0"/>
              <a:t>Copyright © 2015 Pearson Education, Inc.</a:t>
            </a:r>
            <a:endParaRPr lang="en-US" dirty="0"/>
          </a:p>
        </p:txBody>
      </p:sp>
      <p:sp>
        <p:nvSpPr>
          <p:cNvPr id="3" name="Slide Number Placeholder 2"/>
          <p:cNvSpPr>
            <a:spLocks noGrp="1"/>
          </p:cNvSpPr>
          <p:nvPr>
            <p:ph type="sldNum" sz="quarter" idx="12"/>
          </p:nvPr>
        </p:nvSpPr>
        <p:spPr/>
        <p:txBody>
          <a:bodyPr/>
          <a:lstStyle/>
          <a:p>
            <a:fld id="{3C5A0288-DE65-4327-81AA-3D0ED474C7D0}" type="slidenum">
              <a:rPr lang="en-US" smtClean="0"/>
              <a:pPr/>
              <a:t>11</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43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438">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43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8"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5"/>
          <p:cNvSpPr>
            <a:spLocks noGrp="1" noChangeArrowheads="1"/>
          </p:cNvSpPr>
          <p:nvPr>
            <p:ph type="title"/>
          </p:nvPr>
        </p:nvSpPr>
        <p:spPr>
          <a:xfrm>
            <a:off x="381000" y="228600"/>
            <a:ext cx="8382000" cy="1066800"/>
          </a:xfrm>
        </p:spPr>
        <p:txBody>
          <a:bodyPr>
            <a:normAutofit fontScale="90000"/>
          </a:bodyPr>
          <a:lstStyle/>
          <a:p>
            <a:pPr>
              <a:defRPr/>
            </a:pPr>
            <a:r>
              <a:rPr lang="en-US" sz="3100" dirty="0"/>
              <a:t>Understanding Your </a:t>
            </a:r>
            <a:r>
              <a:rPr lang="en-US" sz="3100" dirty="0" smtClean="0"/>
              <a:t>Computer:</a:t>
            </a:r>
            <a:r>
              <a:rPr lang="en-US" dirty="0" smtClean="0"/>
              <a:t/>
            </a:r>
            <a:br>
              <a:rPr lang="en-US" dirty="0" smtClean="0"/>
            </a:br>
            <a:r>
              <a:rPr lang="en-US" dirty="0" smtClean="0"/>
              <a:t>Types of Computers (cont.)</a:t>
            </a:r>
            <a:endParaRPr lang="en-US" dirty="0"/>
          </a:p>
        </p:txBody>
      </p:sp>
      <p:sp>
        <p:nvSpPr>
          <p:cNvPr id="18438" name="Rectangle 6"/>
          <p:cNvSpPr>
            <a:spLocks noGrp="1" noChangeArrowheads="1"/>
          </p:cNvSpPr>
          <p:nvPr>
            <p:ph idx="1"/>
          </p:nvPr>
        </p:nvSpPr>
        <p:spPr>
          <a:xfrm>
            <a:off x="457200" y="1600200"/>
            <a:ext cx="8229600" cy="4953000"/>
          </a:xfrm>
        </p:spPr>
        <p:txBody>
          <a:bodyPr>
            <a:normAutofit/>
          </a:bodyPr>
          <a:lstStyle/>
          <a:p>
            <a:pPr>
              <a:lnSpc>
                <a:spcPct val="120000"/>
              </a:lnSpc>
              <a:defRPr/>
            </a:pPr>
            <a:r>
              <a:rPr lang="en-US" sz="3500" dirty="0" smtClean="0">
                <a:effectLst/>
              </a:rPr>
              <a:t>Embedded</a:t>
            </a:r>
          </a:p>
          <a:p>
            <a:pPr lvl="1">
              <a:lnSpc>
                <a:spcPct val="120000"/>
              </a:lnSpc>
              <a:defRPr/>
            </a:pPr>
            <a:r>
              <a:rPr lang="en-US" sz="3000" dirty="0" smtClean="0">
                <a:effectLst/>
              </a:rPr>
              <a:t>Self-contained</a:t>
            </a:r>
          </a:p>
          <a:p>
            <a:pPr lvl="1">
              <a:lnSpc>
                <a:spcPct val="120000"/>
              </a:lnSpc>
              <a:defRPr/>
            </a:pPr>
            <a:r>
              <a:rPr lang="en-US" sz="3000" dirty="0" smtClean="0"/>
              <a:t>Example: electronic thermostat</a:t>
            </a:r>
            <a:endParaRPr lang="en-US" sz="3000" dirty="0" smtClean="0">
              <a:effectLst/>
            </a:endParaRPr>
          </a:p>
          <a:p>
            <a:pPr>
              <a:lnSpc>
                <a:spcPct val="120000"/>
              </a:lnSpc>
              <a:defRPr/>
            </a:pPr>
            <a:r>
              <a:rPr lang="en-US" sz="3400" dirty="0" smtClean="0"/>
              <a:t>Smartphone</a:t>
            </a:r>
            <a:endParaRPr lang="en-US" sz="3400" dirty="0" smtClean="0">
              <a:effectLst/>
            </a:endParaRPr>
          </a:p>
        </p:txBody>
      </p:sp>
      <p:sp>
        <p:nvSpPr>
          <p:cNvPr id="2" name="Footer Placeholder 1"/>
          <p:cNvSpPr>
            <a:spLocks noGrp="1"/>
          </p:cNvSpPr>
          <p:nvPr>
            <p:ph type="ftr" sz="quarter" idx="11"/>
          </p:nvPr>
        </p:nvSpPr>
        <p:spPr/>
        <p:txBody>
          <a:bodyPr/>
          <a:lstStyle/>
          <a:p>
            <a:r>
              <a:rPr lang="en-US" smtClean="0"/>
              <a:t>Copyright © 2015 Pearson Education, Inc.</a:t>
            </a:r>
            <a:endParaRPr lang="en-US" dirty="0"/>
          </a:p>
        </p:txBody>
      </p:sp>
      <p:sp>
        <p:nvSpPr>
          <p:cNvPr id="3" name="Slide Number Placeholder 2"/>
          <p:cNvSpPr>
            <a:spLocks noGrp="1"/>
          </p:cNvSpPr>
          <p:nvPr>
            <p:ph type="sldNum" sz="quarter" idx="12"/>
          </p:nvPr>
        </p:nvSpPr>
        <p:spPr/>
        <p:txBody>
          <a:bodyPr/>
          <a:lstStyle/>
          <a:p>
            <a:fld id="{3C5A0288-DE65-4327-81AA-3D0ED474C7D0}" type="slidenum">
              <a:rPr lang="en-US" smtClean="0"/>
              <a:pPr/>
              <a:t>12</a:t>
            </a:fld>
            <a:endParaRPr lang="en-US"/>
          </a:p>
        </p:txBody>
      </p:sp>
    </p:spTree>
    <p:extLst>
      <p:ext uri="{BB962C8B-B14F-4D97-AF65-F5344CB8AC3E}">
        <p14:creationId xmlns:p14="http://schemas.microsoft.com/office/powerpoint/2010/main" val="3883756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43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43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43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8"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5"/>
          <p:cNvSpPr>
            <a:spLocks noGrp="1" noChangeArrowheads="1"/>
          </p:cNvSpPr>
          <p:nvPr>
            <p:ph type="title"/>
          </p:nvPr>
        </p:nvSpPr>
        <p:spPr>
          <a:xfrm>
            <a:off x="381000" y="228600"/>
            <a:ext cx="8382000" cy="1066800"/>
          </a:xfrm>
        </p:spPr>
        <p:txBody>
          <a:bodyPr>
            <a:normAutofit/>
          </a:bodyPr>
          <a:lstStyle/>
          <a:p>
            <a:pPr>
              <a:defRPr/>
            </a:pPr>
            <a:r>
              <a:rPr lang="en-US" sz="4000" dirty="0"/>
              <a:t>Input Devices</a:t>
            </a:r>
          </a:p>
        </p:txBody>
      </p:sp>
      <p:sp>
        <p:nvSpPr>
          <p:cNvPr id="26630" name="Rectangle 6"/>
          <p:cNvSpPr>
            <a:spLocks noGrp="1" noChangeArrowheads="1"/>
          </p:cNvSpPr>
          <p:nvPr>
            <p:ph idx="1"/>
          </p:nvPr>
        </p:nvSpPr>
        <p:spPr>
          <a:xfrm>
            <a:off x="457200" y="1600200"/>
            <a:ext cx="8686800" cy="4876800"/>
          </a:xfrm>
        </p:spPr>
        <p:txBody>
          <a:bodyPr>
            <a:normAutofit/>
          </a:bodyPr>
          <a:lstStyle/>
          <a:p>
            <a:pPr>
              <a:lnSpc>
                <a:spcPct val="90000"/>
              </a:lnSpc>
              <a:defRPr/>
            </a:pPr>
            <a:r>
              <a:rPr lang="en-US" dirty="0" smtClean="0">
                <a:effectLst/>
              </a:rPr>
              <a:t>Enter data and </a:t>
            </a:r>
            <a:r>
              <a:rPr lang="en-US" dirty="0">
                <a:effectLst/>
              </a:rPr>
              <a:t>instructions </a:t>
            </a:r>
            <a:endParaRPr lang="en-US" dirty="0" smtClean="0">
              <a:effectLst/>
            </a:endParaRPr>
          </a:p>
          <a:p>
            <a:pPr>
              <a:lnSpc>
                <a:spcPct val="90000"/>
              </a:lnSpc>
              <a:defRPr/>
            </a:pPr>
            <a:r>
              <a:rPr lang="en-US" dirty="0" smtClean="0"/>
              <a:t>Input devices</a:t>
            </a:r>
            <a:endParaRPr lang="en-US" dirty="0">
              <a:effectLst/>
            </a:endParaRPr>
          </a:p>
          <a:p>
            <a:pPr lvl="1">
              <a:lnSpc>
                <a:spcPct val="90000"/>
              </a:lnSpc>
              <a:defRPr/>
            </a:pPr>
            <a:r>
              <a:rPr lang="en-US" dirty="0" smtClean="0">
                <a:effectLst/>
              </a:rPr>
              <a:t>Keyboards</a:t>
            </a:r>
            <a:endParaRPr lang="en-US" dirty="0">
              <a:effectLst/>
            </a:endParaRPr>
          </a:p>
          <a:p>
            <a:pPr lvl="1">
              <a:lnSpc>
                <a:spcPct val="90000"/>
              </a:lnSpc>
              <a:defRPr/>
            </a:pPr>
            <a:r>
              <a:rPr lang="en-US" dirty="0" smtClean="0">
                <a:effectLst/>
              </a:rPr>
              <a:t>Mouse</a:t>
            </a:r>
            <a:endParaRPr lang="en-US" dirty="0">
              <a:effectLst/>
            </a:endParaRPr>
          </a:p>
          <a:p>
            <a:pPr lvl="1">
              <a:lnSpc>
                <a:spcPct val="90000"/>
              </a:lnSpc>
              <a:defRPr/>
            </a:pPr>
            <a:r>
              <a:rPr lang="en-US" dirty="0" smtClean="0">
                <a:effectLst/>
              </a:rPr>
              <a:t>Microphone</a:t>
            </a:r>
          </a:p>
          <a:p>
            <a:pPr lvl="1">
              <a:lnSpc>
                <a:spcPct val="90000"/>
              </a:lnSpc>
              <a:defRPr/>
            </a:pPr>
            <a:r>
              <a:rPr lang="en-US" dirty="0" smtClean="0">
                <a:effectLst/>
              </a:rPr>
              <a:t>Scanner</a:t>
            </a:r>
          </a:p>
          <a:p>
            <a:pPr lvl="1">
              <a:lnSpc>
                <a:spcPct val="90000"/>
              </a:lnSpc>
              <a:defRPr/>
            </a:pPr>
            <a:r>
              <a:rPr lang="en-US" dirty="0" smtClean="0">
                <a:effectLst/>
              </a:rPr>
              <a:t>Digital camera</a:t>
            </a:r>
          </a:p>
          <a:p>
            <a:pPr lvl="1">
              <a:lnSpc>
                <a:spcPct val="90000"/>
              </a:lnSpc>
              <a:defRPr/>
            </a:pPr>
            <a:r>
              <a:rPr lang="en-US" dirty="0" smtClean="0">
                <a:effectLst/>
              </a:rPr>
              <a:t>Stylus</a:t>
            </a:r>
          </a:p>
        </p:txBody>
      </p:sp>
      <p:sp>
        <p:nvSpPr>
          <p:cNvPr id="2" name="Footer Placeholder 1"/>
          <p:cNvSpPr>
            <a:spLocks noGrp="1"/>
          </p:cNvSpPr>
          <p:nvPr>
            <p:ph type="ftr" sz="quarter" idx="11"/>
          </p:nvPr>
        </p:nvSpPr>
        <p:spPr/>
        <p:txBody>
          <a:bodyPr/>
          <a:lstStyle/>
          <a:p>
            <a:r>
              <a:rPr lang="en-US" smtClean="0"/>
              <a:t>Copyright © 2015 Pearson Education, Inc.</a:t>
            </a:r>
            <a:endParaRPr lang="en-US" dirty="0"/>
          </a:p>
        </p:txBody>
      </p:sp>
      <p:sp>
        <p:nvSpPr>
          <p:cNvPr id="3" name="Slide Number Placeholder 2"/>
          <p:cNvSpPr>
            <a:spLocks noGrp="1"/>
          </p:cNvSpPr>
          <p:nvPr>
            <p:ph type="sldNum" sz="quarter" idx="12"/>
          </p:nvPr>
        </p:nvSpPr>
        <p:spPr/>
        <p:txBody>
          <a:bodyPr/>
          <a:lstStyle/>
          <a:p>
            <a:fld id="{3C5A0288-DE65-4327-81AA-3D0ED474C7D0}" type="slidenum">
              <a:rPr lang="en-US" smtClean="0"/>
              <a:pPr/>
              <a:t>13</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630">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630">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630">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630">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630">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630">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63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0"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8" name="Rectangle 6"/>
          <p:cNvSpPr>
            <a:spLocks noGrp="1" noChangeArrowheads="1"/>
          </p:cNvSpPr>
          <p:nvPr>
            <p:ph type="title"/>
          </p:nvPr>
        </p:nvSpPr>
        <p:spPr>
          <a:xfrm>
            <a:off x="381000" y="228600"/>
            <a:ext cx="8382000" cy="1066800"/>
          </a:xfrm>
        </p:spPr>
        <p:txBody>
          <a:bodyPr>
            <a:normAutofit fontScale="90000"/>
          </a:bodyPr>
          <a:lstStyle/>
          <a:p>
            <a:pPr>
              <a:defRPr/>
            </a:pPr>
            <a:r>
              <a:rPr lang="en-US" sz="3100" dirty="0" smtClean="0"/>
              <a:t>Input Devices:</a:t>
            </a:r>
            <a:r>
              <a:rPr lang="en-US" dirty="0" smtClean="0"/>
              <a:t/>
            </a:r>
            <a:br>
              <a:rPr lang="en-US" dirty="0" smtClean="0"/>
            </a:br>
            <a:r>
              <a:rPr lang="en-US" dirty="0" smtClean="0"/>
              <a:t>Keyboards</a:t>
            </a:r>
            <a:endParaRPr lang="en-US" dirty="0"/>
          </a:p>
        </p:txBody>
      </p:sp>
      <p:sp>
        <p:nvSpPr>
          <p:cNvPr id="28679" name="Rectangle 7"/>
          <p:cNvSpPr>
            <a:spLocks noGrp="1" noChangeArrowheads="1"/>
          </p:cNvSpPr>
          <p:nvPr>
            <p:ph idx="1"/>
          </p:nvPr>
        </p:nvSpPr>
        <p:spPr>
          <a:xfrm>
            <a:off x="457200" y="1600200"/>
            <a:ext cx="8229600" cy="4876800"/>
          </a:xfrm>
        </p:spPr>
        <p:txBody>
          <a:bodyPr>
            <a:normAutofit/>
          </a:bodyPr>
          <a:lstStyle/>
          <a:p>
            <a:pPr>
              <a:defRPr/>
            </a:pPr>
            <a:r>
              <a:rPr lang="en-US" dirty="0" smtClean="0">
                <a:effectLst/>
              </a:rPr>
              <a:t>Touch screen keyboards</a:t>
            </a:r>
          </a:p>
          <a:p>
            <a:pPr>
              <a:defRPr/>
            </a:pPr>
            <a:r>
              <a:rPr lang="en-US" dirty="0" smtClean="0">
                <a:effectLst/>
              </a:rPr>
              <a:t>QWERTY layout</a:t>
            </a:r>
          </a:p>
          <a:p>
            <a:pPr>
              <a:defRPr/>
            </a:pPr>
            <a:r>
              <a:rPr lang="en-US" dirty="0" smtClean="0"/>
              <a:t>Wireless keyboards </a:t>
            </a:r>
          </a:p>
          <a:p>
            <a:pPr>
              <a:defRPr/>
            </a:pPr>
            <a:r>
              <a:rPr lang="en-US" dirty="0" smtClean="0"/>
              <a:t>Bluetooth technology </a:t>
            </a:r>
          </a:p>
          <a:p>
            <a:pPr>
              <a:defRPr/>
            </a:pPr>
            <a:r>
              <a:rPr lang="en-US" dirty="0" smtClean="0">
                <a:effectLst/>
              </a:rPr>
              <a:t>Alternative keyboards</a:t>
            </a:r>
          </a:p>
        </p:txBody>
      </p:sp>
      <p:sp>
        <p:nvSpPr>
          <p:cNvPr id="2" name="Footer Placeholder 1"/>
          <p:cNvSpPr>
            <a:spLocks noGrp="1"/>
          </p:cNvSpPr>
          <p:nvPr>
            <p:ph type="ftr" sz="quarter" idx="11"/>
          </p:nvPr>
        </p:nvSpPr>
        <p:spPr/>
        <p:txBody>
          <a:bodyPr/>
          <a:lstStyle/>
          <a:p>
            <a:r>
              <a:rPr lang="en-US" smtClean="0"/>
              <a:t>Copyright © 2015 Pearson Education, Inc.</a:t>
            </a:r>
            <a:endParaRPr lang="en-US" dirty="0"/>
          </a:p>
        </p:txBody>
      </p:sp>
      <p:sp>
        <p:nvSpPr>
          <p:cNvPr id="3" name="Slide Number Placeholder 2"/>
          <p:cNvSpPr>
            <a:spLocks noGrp="1"/>
          </p:cNvSpPr>
          <p:nvPr>
            <p:ph type="sldNum" sz="quarter" idx="12"/>
          </p:nvPr>
        </p:nvSpPr>
        <p:spPr/>
        <p:txBody>
          <a:bodyPr/>
          <a:lstStyle/>
          <a:p>
            <a:fld id="{3C5A0288-DE65-4327-81AA-3D0ED474C7D0}" type="slidenum">
              <a:rPr lang="en-US" smtClean="0"/>
              <a:pPr/>
              <a:t>14</a:t>
            </a:fld>
            <a:endParaRPr lang="en-US"/>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05400" y="3429000"/>
            <a:ext cx="3048000" cy="289129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6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67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67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679">
                                            <p:txEl>
                                              <p:pRg st="4" end="4"/>
                                            </p:txEl>
                                          </p:spTgt>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nodeType="afterEffect">
                                  <p:stCondLst>
                                    <p:cond delay="0"/>
                                  </p:stCondLst>
                                  <p:childTnLst>
                                    <p:set>
                                      <p:cBhvr>
                                        <p:cTn id="25"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9"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1066800"/>
          </a:xfrm>
        </p:spPr>
        <p:txBody>
          <a:bodyPr>
            <a:normAutofit fontScale="90000"/>
          </a:bodyPr>
          <a:lstStyle/>
          <a:p>
            <a:r>
              <a:rPr lang="en-US" sz="3100" dirty="0" smtClean="0"/>
              <a:t>Input Devices:</a:t>
            </a:r>
            <a:r>
              <a:rPr lang="en-US" dirty="0" smtClean="0"/>
              <a:t/>
            </a:r>
            <a:br>
              <a:rPr lang="en-US" dirty="0" smtClean="0"/>
            </a:br>
            <a:r>
              <a:rPr lang="en-US" dirty="0" smtClean="0"/>
              <a:t>Mice and Other Pointing Devices</a:t>
            </a:r>
            <a:endParaRPr lang="en-US" dirty="0"/>
          </a:p>
        </p:txBody>
      </p:sp>
      <p:sp>
        <p:nvSpPr>
          <p:cNvPr id="3" name="Content Placeholder 2"/>
          <p:cNvSpPr>
            <a:spLocks noGrp="1"/>
          </p:cNvSpPr>
          <p:nvPr>
            <p:ph idx="1"/>
          </p:nvPr>
        </p:nvSpPr>
        <p:spPr>
          <a:xfrm>
            <a:off x="457200" y="1600200"/>
            <a:ext cx="8229600" cy="4724400"/>
          </a:xfrm>
        </p:spPr>
        <p:txBody>
          <a:bodyPr>
            <a:normAutofit/>
          </a:bodyPr>
          <a:lstStyle/>
          <a:p>
            <a:r>
              <a:rPr lang="en-US" dirty="0" smtClean="0"/>
              <a:t>Optical mouse</a:t>
            </a:r>
          </a:p>
          <a:p>
            <a:r>
              <a:rPr lang="en-US" dirty="0" smtClean="0"/>
              <a:t>Wireless mouse</a:t>
            </a:r>
          </a:p>
          <a:p>
            <a:r>
              <a:rPr lang="en-US" dirty="0" smtClean="0"/>
              <a:t>Touch pad or </a:t>
            </a:r>
            <a:r>
              <a:rPr lang="en-US" dirty="0" err="1" smtClean="0"/>
              <a:t>trackpad</a:t>
            </a:r>
            <a:endParaRPr lang="en-US" dirty="0" smtClean="0"/>
          </a:p>
        </p:txBody>
      </p:sp>
      <p:sp>
        <p:nvSpPr>
          <p:cNvPr id="4" name="Footer Placeholder 3"/>
          <p:cNvSpPr>
            <a:spLocks noGrp="1"/>
          </p:cNvSpPr>
          <p:nvPr>
            <p:ph type="ftr" sz="quarter" idx="11"/>
          </p:nvPr>
        </p:nvSpPr>
        <p:spPr/>
        <p:txBody>
          <a:bodyPr/>
          <a:lstStyle/>
          <a:p>
            <a:r>
              <a:rPr lang="en-US" smtClean="0"/>
              <a:t>Copyright © 2015 Pearson Education, Inc.</a:t>
            </a:r>
            <a:endParaRPr lang="en-US" dirty="0"/>
          </a:p>
        </p:txBody>
      </p:sp>
      <p:sp>
        <p:nvSpPr>
          <p:cNvPr id="5" name="Slide Number Placeholder 4"/>
          <p:cNvSpPr>
            <a:spLocks noGrp="1"/>
          </p:cNvSpPr>
          <p:nvPr>
            <p:ph type="sldNum" sz="quarter" idx="12"/>
          </p:nvPr>
        </p:nvSpPr>
        <p:spPr/>
        <p:txBody>
          <a:bodyPr/>
          <a:lstStyle/>
          <a:p>
            <a:fld id="{3C5A0288-DE65-4327-81AA-3D0ED474C7D0}" type="slidenum">
              <a:rPr lang="en-US" smtClean="0"/>
              <a:pPr/>
              <a:t>15</a:t>
            </a:fld>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81600" y="2667000"/>
            <a:ext cx="3087624" cy="3233928"/>
          </a:xfrm>
          <a:prstGeom prst="rect">
            <a:avLst/>
          </a:prstGeom>
        </p:spPr>
      </p:pic>
    </p:spTree>
    <p:extLst>
      <p:ext uri="{BB962C8B-B14F-4D97-AF65-F5344CB8AC3E}">
        <p14:creationId xmlns:p14="http://schemas.microsoft.com/office/powerpoint/2010/main" val="3860686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par>
                          <p:cTn id="15" fill="hold">
                            <p:stCondLst>
                              <p:cond delay="0"/>
                            </p:stCondLst>
                            <p:childTnLst>
                              <p:par>
                                <p:cTn id="16" presetID="10" presetClass="entr" presetSubtype="0" fill="hold"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3"/>
          <p:cNvSpPr>
            <a:spLocks noGrp="1" noChangeArrowheads="1"/>
          </p:cNvSpPr>
          <p:nvPr>
            <p:ph type="title"/>
          </p:nvPr>
        </p:nvSpPr>
        <p:spPr>
          <a:xfrm>
            <a:off x="381000" y="228600"/>
            <a:ext cx="8382000" cy="1066800"/>
          </a:xfrm>
        </p:spPr>
        <p:txBody>
          <a:bodyPr>
            <a:normAutofit fontScale="90000"/>
          </a:bodyPr>
          <a:lstStyle/>
          <a:p>
            <a:pPr>
              <a:defRPr/>
            </a:pPr>
            <a:r>
              <a:rPr lang="en-US" sz="3100" dirty="0" smtClean="0"/>
              <a:t>Input Devices:</a:t>
            </a:r>
            <a:r>
              <a:rPr lang="en-US" dirty="0" smtClean="0"/>
              <a:t/>
            </a:r>
            <a:br>
              <a:rPr lang="en-US" dirty="0" smtClean="0"/>
            </a:br>
            <a:r>
              <a:rPr lang="en-US" sz="4000" dirty="0" smtClean="0"/>
              <a:t>Mice and Other Pointing Devices (cont.)</a:t>
            </a:r>
            <a:endParaRPr lang="en-US" sz="4000" dirty="0"/>
          </a:p>
        </p:txBody>
      </p:sp>
      <p:sp>
        <p:nvSpPr>
          <p:cNvPr id="122884" name="Rectangle 4"/>
          <p:cNvSpPr>
            <a:spLocks noGrp="1" noChangeArrowheads="1"/>
          </p:cNvSpPr>
          <p:nvPr>
            <p:ph idx="1"/>
          </p:nvPr>
        </p:nvSpPr>
        <p:spPr>
          <a:xfrm>
            <a:off x="457200" y="1600200"/>
            <a:ext cx="8229600" cy="4525963"/>
          </a:xfrm>
        </p:spPr>
        <p:txBody>
          <a:bodyPr/>
          <a:lstStyle/>
          <a:p>
            <a:pPr>
              <a:defRPr/>
            </a:pPr>
            <a:r>
              <a:rPr lang="en-US" dirty="0" smtClean="0">
                <a:effectLst/>
              </a:rPr>
              <a:t>Game controllers</a:t>
            </a:r>
          </a:p>
          <a:p>
            <a:pPr lvl="1">
              <a:defRPr/>
            </a:pPr>
            <a:r>
              <a:rPr lang="en-US" dirty="0" smtClean="0"/>
              <a:t>Joysticks</a:t>
            </a:r>
          </a:p>
          <a:p>
            <a:pPr lvl="1">
              <a:defRPr/>
            </a:pPr>
            <a:r>
              <a:rPr lang="en-US" dirty="0" smtClean="0">
                <a:effectLst/>
              </a:rPr>
              <a:t>Game pads</a:t>
            </a:r>
          </a:p>
          <a:p>
            <a:pPr lvl="1">
              <a:defRPr/>
            </a:pPr>
            <a:r>
              <a:rPr lang="en-US" dirty="0" smtClean="0"/>
              <a:t>Steering wheels</a:t>
            </a:r>
            <a:endParaRPr lang="en-US" dirty="0" smtClean="0">
              <a:effectLst/>
            </a:endParaRPr>
          </a:p>
          <a:p>
            <a:pPr>
              <a:defRPr/>
            </a:pPr>
            <a:r>
              <a:rPr lang="en-US" dirty="0" smtClean="0"/>
              <a:t>Most are wireless</a:t>
            </a:r>
            <a:endParaRPr lang="en-US" dirty="0" smtClean="0">
              <a:effectLst/>
            </a:endParaRPr>
          </a:p>
        </p:txBody>
      </p:sp>
      <p:sp>
        <p:nvSpPr>
          <p:cNvPr id="2" name="Footer Placeholder 1"/>
          <p:cNvSpPr>
            <a:spLocks noGrp="1"/>
          </p:cNvSpPr>
          <p:nvPr>
            <p:ph type="ftr" sz="quarter" idx="11"/>
          </p:nvPr>
        </p:nvSpPr>
        <p:spPr/>
        <p:txBody>
          <a:bodyPr/>
          <a:lstStyle/>
          <a:p>
            <a:r>
              <a:rPr lang="en-US" smtClean="0"/>
              <a:t>Copyright © 2015 Pearson Education, Inc.</a:t>
            </a:r>
            <a:endParaRPr lang="en-US" dirty="0"/>
          </a:p>
        </p:txBody>
      </p:sp>
      <p:sp>
        <p:nvSpPr>
          <p:cNvPr id="3" name="Slide Number Placeholder 2"/>
          <p:cNvSpPr>
            <a:spLocks noGrp="1"/>
          </p:cNvSpPr>
          <p:nvPr>
            <p:ph type="sldNum" sz="quarter" idx="12"/>
          </p:nvPr>
        </p:nvSpPr>
        <p:spPr/>
        <p:txBody>
          <a:bodyPr/>
          <a:lstStyle/>
          <a:p>
            <a:fld id="{3C5A0288-DE65-4327-81AA-3D0ED474C7D0}" type="slidenum">
              <a:rPr lang="en-US" smtClean="0"/>
              <a:pPr/>
              <a:t>16</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88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288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288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288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288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1066800"/>
          </a:xfrm>
        </p:spPr>
        <p:txBody>
          <a:bodyPr>
            <a:normAutofit fontScale="90000"/>
          </a:bodyPr>
          <a:lstStyle/>
          <a:p>
            <a:r>
              <a:rPr lang="en-US" sz="3100" dirty="0" smtClean="0"/>
              <a:t>Input Devices:</a:t>
            </a:r>
            <a:r>
              <a:rPr lang="en-US" dirty="0" smtClean="0"/>
              <a:t/>
            </a:r>
            <a:br>
              <a:rPr lang="en-US" dirty="0" smtClean="0"/>
            </a:br>
            <a:r>
              <a:rPr lang="en-US" dirty="0" smtClean="0"/>
              <a:t>Image Input</a:t>
            </a:r>
            <a:endParaRPr lang="en-US" dirty="0"/>
          </a:p>
        </p:txBody>
      </p:sp>
      <p:sp>
        <p:nvSpPr>
          <p:cNvPr id="3" name="Content Placeholder 2"/>
          <p:cNvSpPr>
            <a:spLocks noGrp="1"/>
          </p:cNvSpPr>
          <p:nvPr>
            <p:ph idx="1"/>
          </p:nvPr>
        </p:nvSpPr>
        <p:spPr>
          <a:xfrm>
            <a:off x="457200" y="1600200"/>
            <a:ext cx="8686800" cy="4724400"/>
          </a:xfrm>
        </p:spPr>
        <p:txBody>
          <a:bodyPr>
            <a:normAutofit/>
          </a:bodyPr>
          <a:lstStyle/>
          <a:p>
            <a:pPr>
              <a:lnSpc>
                <a:spcPct val="124000"/>
              </a:lnSpc>
              <a:defRPr/>
            </a:pPr>
            <a:r>
              <a:rPr lang="en-US" dirty="0" smtClean="0"/>
              <a:t>Digital </a:t>
            </a:r>
            <a:r>
              <a:rPr lang="en-US" dirty="0"/>
              <a:t>cameras, camcorders, </a:t>
            </a:r>
            <a:r>
              <a:rPr lang="en-US" dirty="0" smtClean="0"/>
              <a:t>cell </a:t>
            </a:r>
            <a:r>
              <a:rPr lang="en-US" dirty="0"/>
              <a:t>phones</a:t>
            </a:r>
          </a:p>
          <a:p>
            <a:pPr>
              <a:lnSpc>
                <a:spcPct val="124000"/>
              </a:lnSpc>
              <a:defRPr/>
            </a:pPr>
            <a:r>
              <a:rPr lang="en-US" dirty="0" smtClean="0"/>
              <a:t>Scanners</a:t>
            </a:r>
          </a:p>
          <a:p>
            <a:pPr>
              <a:lnSpc>
                <a:spcPct val="124000"/>
              </a:lnSpc>
              <a:defRPr/>
            </a:pPr>
            <a:r>
              <a:rPr lang="en-US" dirty="0" smtClean="0"/>
              <a:t>Webcams</a:t>
            </a:r>
            <a:endParaRPr lang="en-US" dirty="0"/>
          </a:p>
        </p:txBody>
      </p:sp>
      <p:sp>
        <p:nvSpPr>
          <p:cNvPr id="4" name="Footer Placeholder 3"/>
          <p:cNvSpPr>
            <a:spLocks noGrp="1"/>
          </p:cNvSpPr>
          <p:nvPr>
            <p:ph type="ftr" sz="quarter" idx="11"/>
          </p:nvPr>
        </p:nvSpPr>
        <p:spPr/>
        <p:txBody>
          <a:bodyPr/>
          <a:lstStyle/>
          <a:p>
            <a:r>
              <a:rPr lang="en-US" smtClean="0"/>
              <a:t>Copyright © 2015 Pearson Education, Inc.</a:t>
            </a:r>
            <a:endParaRPr lang="en-US" dirty="0"/>
          </a:p>
        </p:txBody>
      </p:sp>
      <p:sp>
        <p:nvSpPr>
          <p:cNvPr id="5" name="Slide Number Placeholder 4"/>
          <p:cNvSpPr>
            <a:spLocks noGrp="1"/>
          </p:cNvSpPr>
          <p:nvPr>
            <p:ph type="sldNum" sz="quarter" idx="12"/>
          </p:nvPr>
        </p:nvSpPr>
        <p:spPr/>
        <p:txBody>
          <a:bodyPr/>
          <a:lstStyle/>
          <a:p>
            <a:fld id="{3C5A0288-DE65-4327-81AA-3D0ED474C7D0}" type="slidenum">
              <a:rPr lang="en-US" smtClean="0"/>
              <a:pPr/>
              <a:t>17</a:t>
            </a:fld>
            <a:endParaRPr lang="en-US"/>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294896" y="2574468"/>
            <a:ext cx="4008547" cy="32929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5595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Rectangle 3"/>
          <p:cNvSpPr>
            <a:spLocks noGrp="1" noChangeArrowheads="1"/>
          </p:cNvSpPr>
          <p:nvPr>
            <p:ph type="title"/>
          </p:nvPr>
        </p:nvSpPr>
        <p:spPr>
          <a:xfrm>
            <a:off x="381000" y="228600"/>
            <a:ext cx="8382000" cy="1066800"/>
          </a:xfrm>
        </p:spPr>
        <p:txBody>
          <a:bodyPr>
            <a:normAutofit fontScale="90000"/>
          </a:bodyPr>
          <a:lstStyle/>
          <a:p>
            <a:pPr>
              <a:defRPr/>
            </a:pPr>
            <a:r>
              <a:rPr lang="en-US" sz="3100" dirty="0" smtClean="0"/>
              <a:t>Input Devices:</a:t>
            </a:r>
            <a:r>
              <a:rPr lang="en-US" dirty="0" smtClean="0"/>
              <a:t/>
            </a:r>
            <a:br>
              <a:rPr lang="en-US" dirty="0" smtClean="0"/>
            </a:br>
            <a:r>
              <a:rPr lang="en-US" dirty="0" smtClean="0"/>
              <a:t>Sound Input</a:t>
            </a:r>
            <a:endParaRPr lang="en-US" dirty="0"/>
          </a:p>
        </p:txBody>
      </p:sp>
      <p:sp>
        <p:nvSpPr>
          <p:cNvPr id="124932" name="Rectangle 4"/>
          <p:cNvSpPr>
            <a:spLocks noGrp="1" noChangeArrowheads="1"/>
          </p:cNvSpPr>
          <p:nvPr>
            <p:ph idx="1"/>
          </p:nvPr>
        </p:nvSpPr>
        <p:spPr>
          <a:xfrm>
            <a:off x="457200" y="1600200"/>
            <a:ext cx="8229600" cy="4876800"/>
          </a:xfrm>
        </p:spPr>
        <p:txBody>
          <a:bodyPr>
            <a:normAutofit/>
          </a:bodyPr>
          <a:lstStyle/>
          <a:p>
            <a:pPr>
              <a:lnSpc>
                <a:spcPct val="124000"/>
              </a:lnSpc>
              <a:defRPr/>
            </a:pPr>
            <a:r>
              <a:rPr lang="en-US" dirty="0" smtClean="0">
                <a:effectLst/>
              </a:rPr>
              <a:t>Microphone (</a:t>
            </a:r>
            <a:r>
              <a:rPr lang="en-US" dirty="0" err="1" smtClean="0">
                <a:effectLst/>
              </a:rPr>
              <a:t>mic</a:t>
            </a:r>
            <a:r>
              <a:rPr lang="en-US" dirty="0" smtClean="0">
                <a:effectLst/>
              </a:rPr>
              <a:t>)</a:t>
            </a:r>
          </a:p>
          <a:p>
            <a:pPr>
              <a:lnSpc>
                <a:spcPct val="124000"/>
              </a:lnSpc>
              <a:defRPr/>
            </a:pPr>
            <a:r>
              <a:rPr lang="en-US" dirty="0" smtClean="0"/>
              <a:t>Types of microphones</a:t>
            </a:r>
            <a:endParaRPr lang="en-US" dirty="0" smtClean="0">
              <a:effectLst/>
            </a:endParaRPr>
          </a:p>
          <a:p>
            <a:pPr lvl="1">
              <a:lnSpc>
                <a:spcPct val="124000"/>
              </a:lnSpc>
              <a:defRPr/>
            </a:pPr>
            <a:r>
              <a:rPr lang="en-US" dirty="0" smtClean="0"/>
              <a:t>Close talk</a:t>
            </a:r>
          </a:p>
          <a:p>
            <a:pPr lvl="1">
              <a:lnSpc>
                <a:spcPct val="124000"/>
              </a:lnSpc>
              <a:defRPr/>
            </a:pPr>
            <a:r>
              <a:rPr lang="en-US" dirty="0" smtClean="0">
                <a:effectLst/>
              </a:rPr>
              <a:t>Omnidirectional</a:t>
            </a:r>
          </a:p>
          <a:p>
            <a:pPr lvl="1">
              <a:lnSpc>
                <a:spcPct val="124000"/>
              </a:lnSpc>
              <a:defRPr/>
            </a:pPr>
            <a:r>
              <a:rPr lang="en-US" dirty="0" smtClean="0"/>
              <a:t>Unidirectional</a:t>
            </a:r>
          </a:p>
          <a:p>
            <a:pPr lvl="1">
              <a:lnSpc>
                <a:spcPct val="124000"/>
              </a:lnSpc>
              <a:defRPr/>
            </a:pPr>
            <a:r>
              <a:rPr lang="en-US" dirty="0" smtClean="0">
                <a:effectLst/>
              </a:rPr>
              <a:t>Clip-on (</a:t>
            </a:r>
            <a:r>
              <a:rPr lang="en-US" dirty="0" err="1"/>
              <a:t>l</a:t>
            </a:r>
            <a:r>
              <a:rPr lang="en-US" dirty="0" err="1" smtClean="0">
                <a:effectLst/>
              </a:rPr>
              <a:t>avalier</a:t>
            </a:r>
            <a:r>
              <a:rPr lang="en-US" dirty="0" smtClean="0">
                <a:effectLst/>
              </a:rPr>
              <a:t>)</a:t>
            </a:r>
          </a:p>
        </p:txBody>
      </p:sp>
      <p:sp>
        <p:nvSpPr>
          <p:cNvPr id="2" name="Footer Placeholder 1"/>
          <p:cNvSpPr>
            <a:spLocks noGrp="1"/>
          </p:cNvSpPr>
          <p:nvPr>
            <p:ph type="ftr" sz="quarter" idx="11"/>
          </p:nvPr>
        </p:nvSpPr>
        <p:spPr/>
        <p:txBody>
          <a:bodyPr/>
          <a:lstStyle/>
          <a:p>
            <a:r>
              <a:rPr lang="en-US" smtClean="0"/>
              <a:t>Copyright © 2015 Pearson Education, Inc.</a:t>
            </a:r>
            <a:endParaRPr lang="en-US" dirty="0"/>
          </a:p>
        </p:txBody>
      </p:sp>
      <p:sp>
        <p:nvSpPr>
          <p:cNvPr id="3" name="Slide Number Placeholder 2"/>
          <p:cNvSpPr>
            <a:spLocks noGrp="1"/>
          </p:cNvSpPr>
          <p:nvPr>
            <p:ph type="sldNum" sz="quarter" idx="12"/>
          </p:nvPr>
        </p:nvSpPr>
        <p:spPr/>
        <p:txBody>
          <a:bodyPr/>
          <a:lstStyle/>
          <a:p>
            <a:fld id="{3C5A0288-DE65-4327-81AA-3D0ED474C7D0}" type="slidenum">
              <a:rPr lang="en-US" smtClean="0"/>
              <a:pPr/>
              <a:t>18</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493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493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493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493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4932">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493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2"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00200"/>
            <a:ext cx="7772400" cy="1470025"/>
          </a:xfrm>
        </p:spPr>
        <p:txBody>
          <a:bodyPr/>
          <a:lstStyle/>
          <a:p>
            <a:r>
              <a:rPr lang="en-US" dirty="0" smtClean="0"/>
              <a:t>Technology in Action</a:t>
            </a:r>
            <a:endParaRPr lang="en-US" dirty="0"/>
          </a:p>
        </p:txBody>
      </p:sp>
      <p:sp>
        <p:nvSpPr>
          <p:cNvPr id="3" name="Subtitle 2"/>
          <p:cNvSpPr>
            <a:spLocks noGrp="1"/>
          </p:cNvSpPr>
          <p:nvPr>
            <p:ph type="subTitle" idx="1"/>
          </p:nvPr>
        </p:nvSpPr>
        <p:spPr>
          <a:xfrm>
            <a:off x="1371600" y="3505200"/>
            <a:ext cx="6400800" cy="1752600"/>
          </a:xfrm>
        </p:spPr>
        <p:txBody>
          <a:bodyPr>
            <a:normAutofit lnSpcReduction="10000"/>
          </a:bodyPr>
          <a:lstStyle/>
          <a:p>
            <a:r>
              <a:rPr lang="en-US" dirty="0" smtClean="0">
                <a:solidFill>
                  <a:schemeClr val="tx1"/>
                </a:solidFill>
              </a:rPr>
              <a:t>Chapter 2</a:t>
            </a:r>
          </a:p>
          <a:p>
            <a:r>
              <a:rPr lang="en-US" dirty="0">
                <a:solidFill>
                  <a:schemeClr val="tx1"/>
                </a:solidFill>
              </a:rPr>
              <a:t>Looking at </a:t>
            </a:r>
            <a:r>
              <a:rPr lang="en-US" dirty="0" smtClean="0">
                <a:solidFill>
                  <a:schemeClr val="tx1"/>
                </a:solidFill>
              </a:rPr>
              <a:t>Computers: </a:t>
            </a:r>
            <a:r>
              <a:rPr lang="en-US" dirty="0">
                <a:solidFill>
                  <a:schemeClr val="tx1"/>
                </a:solidFill>
              </a:rPr>
              <a:t>Understanding the Parts</a:t>
            </a:r>
            <a:endParaRPr lang="en-US" dirty="0" smtClean="0">
              <a:solidFill>
                <a:schemeClr val="tx1"/>
              </a:solidFill>
            </a:endParaRPr>
          </a:p>
          <a:p>
            <a:endParaRPr lang="en-US" dirty="0"/>
          </a:p>
        </p:txBody>
      </p:sp>
      <p:sp>
        <p:nvSpPr>
          <p:cNvPr id="4" name="Footer Placeholder 3"/>
          <p:cNvSpPr>
            <a:spLocks noGrp="1"/>
          </p:cNvSpPr>
          <p:nvPr>
            <p:ph type="ftr" sz="quarter" idx="11"/>
          </p:nvPr>
        </p:nvSpPr>
        <p:spPr/>
        <p:txBody>
          <a:bodyPr/>
          <a:lstStyle/>
          <a:p>
            <a:r>
              <a:rPr lang="en-US" dirty="0" smtClean="0"/>
              <a:t>Copyright © 2015 Pearson Education, Inc.</a:t>
            </a:r>
            <a:endParaRPr lang="en-US" dirty="0"/>
          </a:p>
        </p:txBody>
      </p:sp>
    </p:spTree>
    <p:extLst>
      <p:ext uri="{BB962C8B-B14F-4D97-AF65-F5344CB8AC3E}">
        <p14:creationId xmlns:p14="http://schemas.microsoft.com/office/powerpoint/2010/main" val="4093345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7" name="Rectangle 5"/>
          <p:cNvSpPr>
            <a:spLocks noGrp="1" noChangeArrowheads="1"/>
          </p:cNvSpPr>
          <p:nvPr>
            <p:ph type="title"/>
          </p:nvPr>
        </p:nvSpPr>
        <p:spPr>
          <a:xfrm>
            <a:off x="381000" y="228600"/>
            <a:ext cx="8382000" cy="1066800"/>
          </a:xfrm>
        </p:spPr>
        <p:txBody>
          <a:bodyPr/>
          <a:lstStyle/>
          <a:p>
            <a:pPr>
              <a:defRPr/>
            </a:pPr>
            <a:r>
              <a:rPr lang="en-US" dirty="0"/>
              <a:t>Output Devices</a:t>
            </a:r>
          </a:p>
        </p:txBody>
      </p:sp>
      <p:sp>
        <p:nvSpPr>
          <p:cNvPr id="49158" name="Rectangle 6"/>
          <p:cNvSpPr>
            <a:spLocks noGrp="1" noChangeArrowheads="1"/>
          </p:cNvSpPr>
          <p:nvPr>
            <p:ph type="body" sz="half" idx="1"/>
          </p:nvPr>
        </p:nvSpPr>
        <p:spPr>
          <a:xfrm>
            <a:off x="457200" y="1600200"/>
            <a:ext cx="8229600" cy="4525963"/>
          </a:xfrm>
        </p:spPr>
        <p:txBody>
          <a:bodyPr>
            <a:normAutofit fontScale="92500" lnSpcReduction="10000"/>
          </a:bodyPr>
          <a:lstStyle/>
          <a:p>
            <a:pPr>
              <a:defRPr/>
            </a:pPr>
            <a:r>
              <a:rPr lang="en-US" dirty="0" smtClean="0">
                <a:effectLst/>
                <a:latin typeface="Helvetica" pitchFamily="34" charset="0"/>
              </a:rPr>
              <a:t>Send data out of the computer</a:t>
            </a:r>
          </a:p>
          <a:p>
            <a:pPr lvl="1">
              <a:defRPr/>
            </a:pPr>
            <a:r>
              <a:rPr lang="en-US" dirty="0" smtClean="0">
                <a:effectLst/>
                <a:latin typeface="Helvetica" pitchFamily="34" charset="0"/>
              </a:rPr>
              <a:t>Text</a:t>
            </a:r>
          </a:p>
          <a:p>
            <a:pPr lvl="1">
              <a:defRPr/>
            </a:pPr>
            <a:r>
              <a:rPr lang="en-US" dirty="0" smtClean="0">
                <a:effectLst/>
                <a:latin typeface="Helvetica" pitchFamily="34" charset="0"/>
              </a:rPr>
              <a:t>Pictures</a:t>
            </a:r>
          </a:p>
          <a:p>
            <a:pPr lvl="1">
              <a:defRPr/>
            </a:pPr>
            <a:r>
              <a:rPr lang="en-US" dirty="0" smtClean="0">
                <a:effectLst/>
                <a:latin typeface="Helvetica" pitchFamily="34" charset="0"/>
              </a:rPr>
              <a:t>Sounds</a:t>
            </a:r>
          </a:p>
          <a:p>
            <a:pPr lvl="1">
              <a:defRPr/>
            </a:pPr>
            <a:r>
              <a:rPr lang="en-US" dirty="0">
                <a:latin typeface="Helvetica" pitchFamily="34" charset="0"/>
              </a:rPr>
              <a:t>V</a:t>
            </a:r>
            <a:r>
              <a:rPr lang="en-US" dirty="0" smtClean="0">
                <a:effectLst/>
                <a:latin typeface="Helvetica" pitchFamily="34" charset="0"/>
              </a:rPr>
              <a:t>ideo</a:t>
            </a:r>
          </a:p>
          <a:p>
            <a:pPr>
              <a:defRPr/>
            </a:pPr>
            <a:r>
              <a:rPr lang="en-US" dirty="0" smtClean="0">
                <a:effectLst/>
              </a:rPr>
              <a:t>Monitors</a:t>
            </a:r>
          </a:p>
          <a:p>
            <a:pPr>
              <a:defRPr/>
            </a:pPr>
            <a:r>
              <a:rPr lang="en-US" dirty="0" smtClean="0">
                <a:effectLst/>
              </a:rPr>
              <a:t>Printers</a:t>
            </a:r>
          </a:p>
          <a:p>
            <a:pPr>
              <a:defRPr/>
            </a:pPr>
            <a:r>
              <a:rPr lang="en-US" dirty="0" smtClean="0"/>
              <a:t>Speakers and earphones</a:t>
            </a:r>
            <a:endParaRPr lang="en-US" dirty="0" smtClean="0">
              <a:effectLst/>
            </a:endParaRPr>
          </a:p>
        </p:txBody>
      </p:sp>
      <p:sp>
        <p:nvSpPr>
          <p:cNvPr id="2" name="Footer Placeholder 1"/>
          <p:cNvSpPr>
            <a:spLocks noGrp="1"/>
          </p:cNvSpPr>
          <p:nvPr>
            <p:ph type="ftr" sz="quarter" idx="10"/>
          </p:nvPr>
        </p:nvSpPr>
        <p:spPr/>
        <p:txBody>
          <a:bodyPr/>
          <a:lstStyle/>
          <a:p>
            <a:pPr>
              <a:defRPr/>
            </a:pPr>
            <a:r>
              <a:rPr lang="en-US" smtClean="0"/>
              <a:t>Copyright © 2015 Pearson Education, Inc.</a:t>
            </a:r>
            <a:endParaRPr lang="en-US" dirty="0"/>
          </a:p>
        </p:txBody>
      </p:sp>
      <p:sp>
        <p:nvSpPr>
          <p:cNvPr id="3" name="Slide Number Placeholder 2"/>
          <p:cNvSpPr>
            <a:spLocks noGrp="1"/>
          </p:cNvSpPr>
          <p:nvPr>
            <p:ph type="sldNum" sz="quarter" idx="12"/>
          </p:nvPr>
        </p:nvSpPr>
        <p:spPr/>
        <p:txBody>
          <a:bodyPr/>
          <a:lstStyle/>
          <a:p>
            <a:pPr>
              <a:defRPr/>
            </a:pPr>
            <a:fld id="{2E26AD14-6888-4082-8D03-7EC78B7C0D0A}" type="slidenum">
              <a:rPr lang="en-US" smtClean="0"/>
              <a:pPr>
                <a:defRPr/>
              </a:pPr>
              <a:t>19</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15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915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915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915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915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9158">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9158">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915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8"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7" name="Rectangle 5"/>
          <p:cNvSpPr>
            <a:spLocks noGrp="1" noChangeArrowheads="1"/>
          </p:cNvSpPr>
          <p:nvPr>
            <p:ph type="title"/>
          </p:nvPr>
        </p:nvSpPr>
        <p:spPr>
          <a:xfrm>
            <a:off x="381000" y="228600"/>
            <a:ext cx="8382000" cy="1066800"/>
          </a:xfrm>
        </p:spPr>
        <p:txBody>
          <a:bodyPr>
            <a:normAutofit fontScale="90000"/>
          </a:bodyPr>
          <a:lstStyle/>
          <a:p>
            <a:pPr>
              <a:defRPr/>
            </a:pPr>
            <a:r>
              <a:rPr lang="en-US" sz="3100" dirty="0" smtClean="0"/>
              <a:t>Output Devices:</a:t>
            </a:r>
            <a:r>
              <a:rPr lang="en-US" dirty="0" smtClean="0"/>
              <a:t/>
            </a:r>
            <a:br>
              <a:rPr lang="en-US" dirty="0" smtClean="0"/>
            </a:br>
            <a:r>
              <a:rPr lang="en-US" dirty="0" smtClean="0"/>
              <a:t>Monitors</a:t>
            </a:r>
            <a:endParaRPr lang="en-US" dirty="0"/>
          </a:p>
        </p:txBody>
      </p:sp>
      <p:sp>
        <p:nvSpPr>
          <p:cNvPr id="49158" name="Rectangle 6"/>
          <p:cNvSpPr>
            <a:spLocks noGrp="1" noChangeArrowheads="1"/>
          </p:cNvSpPr>
          <p:nvPr>
            <p:ph type="body" sz="half" idx="1"/>
          </p:nvPr>
        </p:nvSpPr>
        <p:spPr>
          <a:xfrm>
            <a:off x="457200" y="1600200"/>
            <a:ext cx="8001000" cy="4876800"/>
          </a:xfrm>
        </p:spPr>
        <p:txBody>
          <a:bodyPr>
            <a:normAutofit/>
          </a:bodyPr>
          <a:lstStyle/>
          <a:p>
            <a:pPr>
              <a:defRPr/>
            </a:pPr>
            <a:r>
              <a:rPr lang="en-US" dirty="0" smtClean="0">
                <a:effectLst/>
                <a:latin typeface="Helvetica" pitchFamily="34" charset="0"/>
              </a:rPr>
              <a:t>Liquid crystal </a:t>
            </a:r>
            <a:r>
              <a:rPr lang="en-US" dirty="0" smtClean="0">
                <a:latin typeface="Helvetica" pitchFamily="34" charset="0"/>
              </a:rPr>
              <a:t>display (LCD) </a:t>
            </a:r>
            <a:endParaRPr lang="en-US" dirty="0" smtClean="0">
              <a:effectLst/>
              <a:latin typeface="Helvetica" pitchFamily="34" charset="0"/>
            </a:endParaRPr>
          </a:p>
          <a:p>
            <a:pPr>
              <a:defRPr/>
            </a:pPr>
            <a:r>
              <a:rPr lang="en-US" dirty="0" smtClean="0">
                <a:effectLst/>
              </a:rPr>
              <a:t>Light-emitting </a:t>
            </a:r>
            <a:r>
              <a:rPr lang="en-US" dirty="0" smtClean="0"/>
              <a:t>diode (LED) </a:t>
            </a:r>
            <a:endParaRPr lang="en-US" dirty="0" smtClean="0">
              <a:effectLst/>
            </a:endParaRPr>
          </a:p>
          <a:p>
            <a:pPr marL="0" indent="0">
              <a:buNone/>
              <a:defRPr/>
            </a:pPr>
            <a:endParaRPr lang="en-US" dirty="0" smtClean="0">
              <a:effectLst/>
            </a:endParaRPr>
          </a:p>
        </p:txBody>
      </p:sp>
      <p:sp>
        <p:nvSpPr>
          <p:cNvPr id="2" name="Footer Placeholder 1"/>
          <p:cNvSpPr>
            <a:spLocks noGrp="1"/>
          </p:cNvSpPr>
          <p:nvPr>
            <p:ph type="ftr" sz="quarter" idx="10"/>
          </p:nvPr>
        </p:nvSpPr>
        <p:spPr/>
        <p:txBody>
          <a:bodyPr/>
          <a:lstStyle/>
          <a:p>
            <a:pPr>
              <a:defRPr/>
            </a:pPr>
            <a:r>
              <a:rPr lang="en-US" smtClean="0"/>
              <a:t>Copyright © 2015 Pearson Education, Inc.</a:t>
            </a:r>
            <a:endParaRPr lang="en-US" dirty="0"/>
          </a:p>
        </p:txBody>
      </p:sp>
      <p:sp>
        <p:nvSpPr>
          <p:cNvPr id="3" name="Slide Number Placeholder 2"/>
          <p:cNvSpPr>
            <a:spLocks noGrp="1"/>
          </p:cNvSpPr>
          <p:nvPr>
            <p:ph type="sldNum" sz="quarter" idx="12"/>
          </p:nvPr>
        </p:nvSpPr>
        <p:spPr/>
        <p:txBody>
          <a:bodyPr/>
          <a:lstStyle/>
          <a:p>
            <a:pPr>
              <a:defRPr/>
            </a:pPr>
            <a:fld id="{2E26AD14-6888-4082-8D03-7EC78B7C0D0A}" type="slidenum">
              <a:rPr lang="en-US" smtClean="0"/>
              <a:pPr>
                <a:defRPr/>
              </a:pPr>
              <a:t>20</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15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15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8"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7" name="Rectangle 5"/>
          <p:cNvSpPr>
            <a:spLocks noGrp="1" noChangeArrowheads="1"/>
          </p:cNvSpPr>
          <p:nvPr>
            <p:ph type="title"/>
          </p:nvPr>
        </p:nvSpPr>
        <p:spPr>
          <a:xfrm>
            <a:off x="381000" y="228600"/>
            <a:ext cx="8382000" cy="1066800"/>
          </a:xfrm>
        </p:spPr>
        <p:txBody>
          <a:bodyPr>
            <a:normAutofit fontScale="90000"/>
          </a:bodyPr>
          <a:lstStyle/>
          <a:p>
            <a:pPr>
              <a:defRPr/>
            </a:pPr>
            <a:r>
              <a:rPr lang="en-US" sz="3100" dirty="0" smtClean="0"/>
              <a:t>Output Devices:</a:t>
            </a:r>
            <a:r>
              <a:rPr lang="en-US" dirty="0" smtClean="0"/>
              <a:t/>
            </a:r>
            <a:br>
              <a:rPr lang="en-US" dirty="0" smtClean="0"/>
            </a:br>
            <a:r>
              <a:rPr lang="en-US" dirty="0" smtClean="0"/>
              <a:t>Monitors (cont.)</a:t>
            </a:r>
            <a:endParaRPr lang="en-US" dirty="0"/>
          </a:p>
        </p:txBody>
      </p:sp>
      <p:sp>
        <p:nvSpPr>
          <p:cNvPr id="49158" name="Rectangle 6"/>
          <p:cNvSpPr>
            <a:spLocks noGrp="1" noChangeArrowheads="1"/>
          </p:cNvSpPr>
          <p:nvPr>
            <p:ph type="body" sz="half" idx="1"/>
          </p:nvPr>
        </p:nvSpPr>
        <p:spPr>
          <a:xfrm>
            <a:off x="457200" y="1600200"/>
            <a:ext cx="8001000" cy="4876800"/>
          </a:xfrm>
        </p:spPr>
        <p:txBody>
          <a:bodyPr>
            <a:normAutofit/>
          </a:bodyPr>
          <a:lstStyle/>
          <a:p>
            <a:pPr>
              <a:defRPr/>
            </a:pPr>
            <a:r>
              <a:rPr lang="en-US" dirty="0" smtClean="0">
                <a:effectLst/>
              </a:rPr>
              <a:t>Organic light-emitting diode (OLED)</a:t>
            </a:r>
          </a:p>
        </p:txBody>
      </p:sp>
      <p:sp>
        <p:nvSpPr>
          <p:cNvPr id="2" name="Footer Placeholder 1"/>
          <p:cNvSpPr>
            <a:spLocks noGrp="1"/>
          </p:cNvSpPr>
          <p:nvPr>
            <p:ph type="ftr" sz="quarter" idx="10"/>
          </p:nvPr>
        </p:nvSpPr>
        <p:spPr/>
        <p:txBody>
          <a:bodyPr/>
          <a:lstStyle/>
          <a:p>
            <a:pPr>
              <a:defRPr/>
            </a:pPr>
            <a:r>
              <a:rPr lang="en-US" smtClean="0"/>
              <a:t>Copyright © 2015 Pearson Education, Inc.</a:t>
            </a:r>
            <a:endParaRPr lang="en-US" dirty="0"/>
          </a:p>
        </p:txBody>
      </p:sp>
      <p:sp>
        <p:nvSpPr>
          <p:cNvPr id="3" name="Slide Number Placeholder 2"/>
          <p:cNvSpPr>
            <a:spLocks noGrp="1"/>
          </p:cNvSpPr>
          <p:nvPr>
            <p:ph type="sldNum" sz="quarter" idx="12"/>
          </p:nvPr>
        </p:nvSpPr>
        <p:spPr/>
        <p:txBody>
          <a:bodyPr/>
          <a:lstStyle/>
          <a:p>
            <a:pPr>
              <a:defRPr/>
            </a:pPr>
            <a:fld id="{2E26AD14-6888-4082-8D03-7EC78B7C0D0A}" type="slidenum">
              <a:rPr lang="en-US" smtClean="0"/>
              <a:pPr>
                <a:defRPr/>
              </a:pPr>
              <a:t>21</a:t>
            </a:fld>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51947" y="2667000"/>
            <a:ext cx="3112008" cy="3133344"/>
          </a:xfrm>
          <a:prstGeom prst="rect">
            <a:avLst/>
          </a:prstGeom>
        </p:spPr>
      </p:pic>
    </p:spTree>
    <p:extLst>
      <p:ext uri="{BB962C8B-B14F-4D97-AF65-F5344CB8AC3E}">
        <p14:creationId xmlns:p14="http://schemas.microsoft.com/office/powerpoint/2010/main" val="550298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158">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750"/>
                                  </p:stCondLst>
                                  <p:childTnLst>
                                    <p:set>
                                      <p:cBhvr>
                                        <p:cTn id="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8"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3" name="Rectangle 5"/>
          <p:cNvSpPr>
            <a:spLocks noGrp="1" noChangeArrowheads="1"/>
          </p:cNvSpPr>
          <p:nvPr>
            <p:ph type="title"/>
          </p:nvPr>
        </p:nvSpPr>
        <p:spPr/>
        <p:txBody>
          <a:bodyPr>
            <a:normAutofit fontScale="90000"/>
          </a:bodyPr>
          <a:lstStyle/>
          <a:p>
            <a:pPr>
              <a:defRPr/>
            </a:pPr>
            <a:r>
              <a:rPr lang="en-US" sz="3100" dirty="0" smtClean="0"/>
              <a:t>Output Devices:</a:t>
            </a:r>
            <a:r>
              <a:rPr lang="en-US" dirty="0" smtClean="0"/>
              <a:t/>
            </a:r>
            <a:br>
              <a:rPr lang="en-US" dirty="0" smtClean="0"/>
            </a:br>
            <a:r>
              <a:rPr lang="en-US" dirty="0" smtClean="0"/>
              <a:t>Monitors (cont.)</a:t>
            </a:r>
            <a:endParaRPr lang="en-US" dirty="0"/>
          </a:p>
        </p:txBody>
      </p:sp>
      <p:sp>
        <p:nvSpPr>
          <p:cNvPr id="53254" name="Rectangle 6"/>
          <p:cNvSpPr>
            <a:spLocks noGrp="1" noChangeArrowheads="1"/>
          </p:cNvSpPr>
          <p:nvPr>
            <p:ph type="body" idx="1"/>
          </p:nvPr>
        </p:nvSpPr>
        <p:spPr>
          <a:xfrm>
            <a:off x="457200" y="1600200"/>
            <a:ext cx="8229600" cy="4876800"/>
          </a:xfrm>
        </p:spPr>
        <p:txBody>
          <a:bodyPr>
            <a:normAutofit/>
          </a:bodyPr>
          <a:lstStyle/>
          <a:p>
            <a:pPr>
              <a:spcBef>
                <a:spcPct val="35000"/>
              </a:spcBef>
              <a:defRPr/>
            </a:pPr>
            <a:r>
              <a:rPr lang="en-US" dirty="0" smtClean="0"/>
              <a:t>How </a:t>
            </a:r>
            <a:r>
              <a:rPr lang="en-US" dirty="0"/>
              <a:t>LCD </a:t>
            </a:r>
            <a:r>
              <a:rPr lang="en-US" dirty="0" smtClean="0"/>
              <a:t>monitors </a:t>
            </a:r>
            <a:r>
              <a:rPr lang="en-US" dirty="0"/>
              <a:t>work </a:t>
            </a:r>
          </a:p>
          <a:p>
            <a:pPr lvl="1">
              <a:spcBef>
                <a:spcPct val="35000"/>
              </a:spcBef>
              <a:defRPr/>
            </a:pPr>
            <a:r>
              <a:rPr lang="en-US" dirty="0" smtClean="0">
                <a:effectLst/>
              </a:rPr>
              <a:t>Made up of pixels</a:t>
            </a:r>
            <a:endParaRPr lang="en-US" b="1" dirty="0" smtClean="0">
              <a:effectLst/>
            </a:endParaRPr>
          </a:p>
          <a:p>
            <a:pPr lvl="1">
              <a:spcBef>
                <a:spcPct val="30000"/>
              </a:spcBef>
              <a:defRPr/>
            </a:pPr>
            <a:r>
              <a:rPr lang="en-US" dirty="0" smtClean="0">
                <a:effectLst/>
              </a:rPr>
              <a:t>Two or more sheets of material</a:t>
            </a:r>
          </a:p>
          <a:p>
            <a:pPr lvl="1">
              <a:spcBef>
                <a:spcPct val="30000"/>
              </a:spcBef>
              <a:defRPr/>
            </a:pPr>
            <a:r>
              <a:rPr lang="en-US" dirty="0" smtClean="0">
                <a:effectLst/>
              </a:rPr>
              <a:t>Liquid crystal solution</a:t>
            </a:r>
          </a:p>
          <a:p>
            <a:pPr lvl="1">
              <a:spcBef>
                <a:spcPct val="30000"/>
              </a:spcBef>
              <a:defRPr/>
            </a:pPr>
            <a:r>
              <a:rPr lang="en-US" dirty="0" smtClean="0"/>
              <a:t>Crystals block or let light through</a:t>
            </a:r>
            <a:endParaRPr lang="en-US" dirty="0" smtClean="0">
              <a:effectLst/>
            </a:endParaRPr>
          </a:p>
        </p:txBody>
      </p:sp>
      <p:sp>
        <p:nvSpPr>
          <p:cNvPr id="2" name="Footer Placeholder 1"/>
          <p:cNvSpPr>
            <a:spLocks noGrp="1"/>
          </p:cNvSpPr>
          <p:nvPr>
            <p:ph type="ftr" sz="quarter" idx="11"/>
          </p:nvPr>
        </p:nvSpPr>
        <p:spPr/>
        <p:txBody>
          <a:bodyPr/>
          <a:lstStyle/>
          <a:p>
            <a:r>
              <a:rPr lang="en-US" smtClean="0"/>
              <a:t>Copyright © 2015 Pearson Education, Inc.</a:t>
            </a:r>
            <a:endParaRPr lang="en-US" dirty="0"/>
          </a:p>
        </p:txBody>
      </p:sp>
      <p:sp>
        <p:nvSpPr>
          <p:cNvPr id="3" name="Slide Number Placeholder 2"/>
          <p:cNvSpPr>
            <a:spLocks noGrp="1"/>
          </p:cNvSpPr>
          <p:nvPr>
            <p:ph type="sldNum" sz="quarter" idx="12"/>
          </p:nvPr>
        </p:nvSpPr>
        <p:spPr/>
        <p:txBody>
          <a:bodyPr/>
          <a:lstStyle/>
          <a:p>
            <a:fld id="{3C5A0288-DE65-4327-81AA-3D0ED474C7D0}" type="slidenum">
              <a:rPr lang="en-US" smtClean="0"/>
              <a:pPr/>
              <a:t>22</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25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325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325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325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325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4"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1" name="Rectangle 5"/>
          <p:cNvSpPr>
            <a:spLocks noGrp="1" noChangeArrowheads="1"/>
          </p:cNvSpPr>
          <p:nvPr>
            <p:ph type="title"/>
          </p:nvPr>
        </p:nvSpPr>
        <p:spPr/>
        <p:txBody>
          <a:bodyPr>
            <a:normAutofit fontScale="90000"/>
          </a:bodyPr>
          <a:lstStyle/>
          <a:p>
            <a:pPr>
              <a:defRPr/>
            </a:pPr>
            <a:r>
              <a:rPr lang="en-US" sz="3100" dirty="0" smtClean="0"/>
              <a:t>Output Devices:</a:t>
            </a:r>
            <a:r>
              <a:rPr lang="en-US" dirty="0" smtClean="0"/>
              <a:t/>
            </a:r>
            <a:br>
              <a:rPr lang="en-US" dirty="0" smtClean="0"/>
            </a:br>
            <a:r>
              <a:rPr lang="en-US" dirty="0" smtClean="0"/>
              <a:t>Monitors (cont.)</a:t>
            </a:r>
            <a:endParaRPr lang="en-US" dirty="0"/>
          </a:p>
        </p:txBody>
      </p:sp>
      <p:sp>
        <p:nvSpPr>
          <p:cNvPr id="55302" name="Rectangle 6"/>
          <p:cNvSpPr>
            <a:spLocks noGrp="1" noChangeArrowheads="1"/>
          </p:cNvSpPr>
          <p:nvPr>
            <p:ph sz="half" idx="1"/>
          </p:nvPr>
        </p:nvSpPr>
        <p:spPr>
          <a:xfrm>
            <a:off x="457200" y="1600200"/>
            <a:ext cx="8229600" cy="5257800"/>
          </a:xfrm>
        </p:spPr>
        <p:txBody>
          <a:bodyPr>
            <a:noAutofit/>
          </a:bodyPr>
          <a:lstStyle/>
          <a:p>
            <a:pPr>
              <a:spcBef>
                <a:spcPts val="0"/>
              </a:spcBef>
              <a:defRPr/>
            </a:pPr>
            <a:r>
              <a:rPr lang="en-US" sz="3200" dirty="0"/>
              <a:t>Q</a:t>
            </a:r>
            <a:r>
              <a:rPr lang="en-US" sz="3200" dirty="0" smtClean="0"/>
              <a:t>uality of an LCD</a:t>
            </a:r>
            <a:endParaRPr lang="en-US" sz="3200" dirty="0"/>
          </a:p>
          <a:p>
            <a:pPr lvl="1">
              <a:spcBef>
                <a:spcPts val="0"/>
              </a:spcBef>
              <a:defRPr/>
            </a:pPr>
            <a:r>
              <a:rPr lang="en-US" sz="2800" dirty="0" smtClean="0">
                <a:effectLst/>
              </a:rPr>
              <a:t>Aspect ratio</a:t>
            </a:r>
          </a:p>
          <a:p>
            <a:pPr lvl="1">
              <a:spcBef>
                <a:spcPts val="0"/>
              </a:spcBef>
              <a:defRPr/>
            </a:pPr>
            <a:r>
              <a:rPr lang="en-US" sz="2800" dirty="0" smtClean="0">
                <a:effectLst/>
              </a:rPr>
              <a:t>Resolution </a:t>
            </a:r>
            <a:endParaRPr lang="en-US" sz="2800" dirty="0">
              <a:effectLst/>
            </a:endParaRPr>
          </a:p>
          <a:p>
            <a:pPr lvl="1">
              <a:spcBef>
                <a:spcPts val="0"/>
              </a:spcBef>
              <a:defRPr/>
            </a:pPr>
            <a:r>
              <a:rPr lang="en-US" sz="2800" dirty="0" smtClean="0">
                <a:effectLst/>
              </a:rPr>
              <a:t>Contrast ratio</a:t>
            </a:r>
          </a:p>
          <a:p>
            <a:pPr lvl="1">
              <a:spcBef>
                <a:spcPts val="0"/>
              </a:spcBef>
              <a:defRPr/>
            </a:pPr>
            <a:r>
              <a:rPr lang="en-US" sz="2800" dirty="0" smtClean="0">
                <a:effectLst/>
              </a:rPr>
              <a:t>Viewing angle</a:t>
            </a:r>
          </a:p>
          <a:p>
            <a:pPr lvl="1">
              <a:spcBef>
                <a:spcPts val="0"/>
              </a:spcBef>
              <a:defRPr/>
            </a:pPr>
            <a:r>
              <a:rPr lang="en-US" sz="2800" dirty="0" smtClean="0"/>
              <a:t>Brightness</a:t>
            </a:r>
            <a:endParaRPr lang="en-US" sz="2800" dirty="0"/>
          </a:p>
          <a:p>
            <a:pPr lvl="1">
              <a:spcBef>
                <a:spcPts val="0"/>
              </a:spcBef>
              <a:defRPr/>
            </a:pPr>
            <a:r>
              <a:rPr lang="en-US" sz="2800" dirty="0"/>
              <a:t>Response </a:t>
            </a:r>
            <a:r>
              <a:rPr lang="en-US" sz="2800" dirty="0" smtClean="0"/>
              <a:t>time</a:t>
            </a:r>
            <a:endParaRPr lang="en-US" sz="2800" dirty="0">
              <a:effectLst/>
            </a:endParaRPr>
          </a:p>
        </p:txBody>
      </p:sp>
      <p:sp>
        <p:nvSpPr>
          <p:cNvPr id="2" name="Footer Placeholder 1"/>
          <p:cNvSpPr>
            <a:spLocks noGrp="1"/>
          </p:cNvSpPr>
          <p:nvPr>
            <p:ph type="ftr" sz="quarter" idx="11"/>
          </p:nvPr>
        </p:nvSpPr>
        <p:spPr/>
        <p:txBody>
          <a:bodyPr/>
          <a:lstStyle/>
          <a:p>
            <a:r>
              <a:rPr lang="en-US" smtClean="0"/>
              <a:t>Copyright © 2015 Pearson Education, Inc.</a:t>
            </a:r>
            <a:endParaRPr lang="en-US" dirty="0"/>
          </a:p>
        </p:txBody>
      </p:sp>
      <p:sp>
        <p:nvSpPr>
          <p:cNvPr id="3" name="Slide Number Placeholder 2"/>
          <p:cNvSpPr>
            <a:spLocks noGrp="1"/>
          </p:cNvSpPr>
          <p:nvPr>
            <p:ph type="sldNum" sz="quarter" idx="12"/>
          </p:nvPr>
        </p:nvSpPr>
        <p:spPr/>
        <p:txBody>
          <a:bodyPr/>
          <a:lstStyle/>
          <a:p>
            <a:fld id="{3C5A0288-DE65-4327-81AA-3D0ED474C7D0}" type="slidenum">
              <a:rPr lang="en-US" smtClean="0"/>
              <a:pPr/>
              <a:t>23</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30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30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530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530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5302">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5302">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530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2"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7" name="Rectangle 5"/>
          <p:cNvSpPr>
            <a:spLocks noGrp="1" noChangeArrowheads="1"/>
          </p:cNvSpPr>
          <p:nvPr>
            <p:ph type="title"/>
          </p:nvPr>
        </p:nvSpPr>
        <p:spPr/>
        <p:txBody>
          <a:bodyPr>
            <a:normAutofit fontScale="90000"/>
          </a:bodyPr>
          <a:lstStyle/>
          <a:p>
            <a:pPr>
              <a:defRPr/>
            </a:pPr>
            <a:r>
              <a:rPr lang="en-US" sz="3100" dirty="0" smtClean="0"/>
              <a:t>Output Devices:</a:t>
            </a:r>
            <a:r>
              <a:rPr lang="en-US" dirty="0" smtClean="0"/>
              <a:t/>
            </a:r>
            <a:br>
              <a:rPr lang="en-US" dirty="0" smtClean="0"/>
            </a:br>
            <a:r>
              <a:rPr lang="en-US" dirty="0" smtClean="0"/>
              <a:t>Monitors (cont.)</a:t>
            </a:r>
            <a:endParaRPr lang="en-US" dirty="0"/>
          </a:p>
        </p:txBody>
      </p:sp>
      <p:sp>
        <p:nvSpPr>
          <p:cNvPr id="59398" name="Rectangle 6"/>
          <p:cNvSpPr>
            <a:spLocks noGrp="1" noChangeArrowheads="1"/>
          </p:cNvSpPr>
          <p:nvPr>
            <p:ph type="body" idx="1"/>
          </p:nvPr>
        </p:nvSpPr>
        <p:spPr>
          <a:xfrm>
            <a:off x="457200" y="1600200"/>
            <a:ext cx="8229600" cy="4876800"/>
          </a:xfrm>
        </p:spPr>
        <p:txBody>
          <a:bodyPr>
            <a:normAutofit/>
          </a:bodyPr>
          <a:lstStyle/>
          <a:p>
            <a:pPr>
              <a:defRPr/>
            </a:pPr>
            <a:r>
              <a:rPr lang="en-US" dirty="0" smtClean="0">
                <a:effectLst/>
              </a:rPr>
              <a:t>27-inch monitor</a:t>
            </a:r>
            <a:endParaRPr lang="en-US" dirty="0">
              <a:effectLst/>
            </a:endParaRPr>
          </a:p>
          <a:p>
            <a:pPr lvl="1">
              <a:defRPr/>
            </a:pPr>
            <a:r>
              <a:rPr lang="en-US" dirty="0" smtClean="0">
                <a:effectLst/>
              </a:rPr>
              <a:t>2560 </a:t>
            </a:r>
            <a:r>
              <a:rPr lang="en-US" dirty="0"/>
              <a:t>× </a:t>
            </a:r>
            <a:r>
              <a:rPr lang="en-US" dirty="0" smtClean="0">
                <a:effectLst/>
              </a:rPr>
              <a:t>1440 pixels</a:t>
            </a:r>
          </a:p>
          <a:p>
            <a:pPr>
              <a:defRPr/>
            </a:pPr>
            <a:r>
              <a:rPr lang="en-US" dirty="0" smtClean="0">
                <a:effectLst/>
              </a:rPr>
              <a:t>21.5-inch monitor </a:t>
            </a:r>
            <a:endParaRPr lang="en-US" dirty="0">
              <a:effectLst/>
            </a:endParaRPr>
          </a:p>
          <a:p>
            <a:pPr lvl="1">
              <a:defRPr/>
            </a:pPr>
            <a:r>
              <a:rPr lang="en-US" dirty="0" smtClean="0">
                <a:effectLst/>
              </a:rPr>
              <a:t>1680 </a:t>
            </a:r>
            <a:r>
              <a:rPr lang="en-US" dirty="0">
                <a:effectLst/>
              </a:rPr>
              <a:t>× </a:t>
            </a:r>
            <a:r>
              <a:rPr lang="en-US" dirty="0" smtClean="0">
                <a:effectLst/>
              </a:rPr>
              <a:t>1050 pixels</a:t>
            </a:r>
          </a:p>
          <a:p>
            <a:pPr>
              <a:defRPr/>
            </a:pPr>
            <a:r>
              <a:rPr lang="en-US" dirty="0" smtClean="0">
                <a:effectLst/>
              </a:rPr>
              <a:t>Blu-ray movies</a:t>
            </a:r>
          </a:p>
          <a:p>
            <a:pPr lvl="1">
              <a:defRPr/>
            </a:pPr>
            <a:r>
              <a:rPr lang="en-US" dirty="0" smtClean="0">
                <a:effectLst/>
              </a:rPr>
              <a:t>Require at least 1920 </a:t>
            </a:r>
            <a:r>
              <a:rPr lang="en-US" dirty="0">
                <a:effectLst/>
              </a:rPr>
              <a:t>× </a:t>
            </a:r>
            <a:r>
              <a:rPr lang="en-US" dirty="0" smtClean="0">
                <a:effectLst/>
              </a:rPr>
              <a:t>1080 pixels</a:t>
            </a:r>
            <a:endParaRPr lang="en-US" dirty="0">
              <a:effectLst/>
            </a:endParaRPr>
          </a:p>
        </p:txBody>
      </p:sp>
      <p:sp>
        <p:nvSpPr>
          <p:cNvPr id="2" name="Footer Placeholder 1"/>
          <p:cNvSpPr>
            <a:spLocks noGrp="1"/>
          </p:cNvSpPr>
          <p:nvPr>
            <p:ph type="ftr" sz="quarter" idx="11"/>
          </p:nvPr>
        </p:nvSpPr>
        <p:spPr/>
        <p:txBody>
          <a:bodyPr/>
          <a:lstStyle/>
          <a:p>
            <a:r>
              <a:rPr lang="en-US" smtClean="0"/>
              <a:t>Copyright © 2015 Pearson Education, Inc.</a:t>
            </a:r>
            <a:endParaRPr lang="en-US" dirty="0"/>
          </a:p>
        </p:txBody>
      </p:sp>
      <p:sp>
        <p:nvSpPr>
          <p:cNvPr id="3" name="Slide Number Placeholder 2"/>
          <p:cNvSpPr>
            <a:spLocks noGrp="1"/>
          </p:cNvSpPr>
          <p:nvPr>
            <p:ph type="sldNum" sz="quarter" idx="12"/>
          </p:nvPr>
        </p:nvSpPr>
        <p:spPr/>
        <p:txBody>
          <a:bodyPr/>
          <a:lstStyle/>
          <a:p>
            <a:fld id="{3C5A0288-DE65-4327-81AA-3D0ED474C7D0}" type="slidenum">
              <a:rPr lang="en-US" smtClean="0"/>
              <a:pPr/>
              <a:t>24</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39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939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9398">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939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398">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939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8"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7" name="Rectangle 5"/>
          <p:cNvSpPr>
            <a:spLocks noGrp="1" noChangeArrowheads="1"/>
          </p:cNvSpPr>
          <p:nvPr>
            <p:ph type="title"/>
          </p:nvPr>
        </p:nvSpPr>
        <p:spPr/>
        <p:txBody>
          <a:bodyPr>
            <a:normAutofit fontScale="90000"/>
          </a:bodyPr>
          <a:lstStyle/>
          <a:p>
            <a:pPr>
              <a:defRPr/>
            </a:pPr>
            <a:r>
              <a:rPr lang="en-US" sz="3100" dirty="0" smtClean="0"/>
              <a:t>Output Devices:</a:t>
            </a:r>
            <a:r>
              <a:rPr lang="en-US" dirty="0" smtClean="0"/>
              <a:t/>
            </a:r>
            <a:br>
              <a:rPr lang="en-US" dirty="0" smtClean="0"/>
            </a:br>
            <a:r>
              <a:rPr lang="en-US" dirty="0" smtClean="0"/>
              <a:t>Monitors (cont.)</a:t>
            </a:r>
            <a:endParaRPr lang="en-US" dirty="0"/>
          </a:p>
        </p:txBody>
      </p:sp>
      <p:sp>
        <p:nvSpPr>
          <p:cNvPr id="59398" name="Rectangle 6"/>
          <p:cNvSpPr>
            <a:spLocks noGrp="1" noChangeArrowheads="1"/>
          </p:cNvSpPr>
          <p:nvPr>
            <p:ph type="body" idx="1"/>
          </p:nvPr>
        </p:nvSpPr>
        <p:spPr>
          <a:xfrm>
            <a:off x="457200" y="1600200"/>
            <a:ext cx="8229600" cy="4876800"/>
          </a:xfrm>
        </p:spPr>
        <p:txBody>
          <a:bodyPr>
            <a:normAutofit/>
          </a:bodyPr>
          <a:lstStyle/>
          <a:p>
            <a:pPr>
              <a:defRPr/>
            </a:pPr>
            <a:r>
              <a:rPr lang="en-US" dirty="0" smtClean="0">
                <a:effectLst/>
              </a:rPr>
              <a:t>Built-in features</a:t>
            </a:r>
          </a:p>
          <a:p>
            <a:pPr lvl="1">
              <a:defRPr/>
            </a:pPr>
            <a:r>
              <a:rPr lang="en-US" dirty="0" smtClean="0"/>
              <a:t>Speakers</a:t>
            </a:r>
          </a:p>
          <a:p>
            <a:pPr lvl="1">
              <a:defRPr/>
            </a:pPr>
            <a:r>
              <a:rPr lang="en-US" dirty="0" smtClean="0">
                <a:effectLst/>
              </a:rPr>
              <a:t>Webcams</a:t>
            </a:r>
          </a:p>
          <a:p>
            <a:pPr lvl="1">
              <a:defRPr/>
            </a:pPr>
            <a:r>
              <a:rPr lang="en-US" dirty="0" smtClean="0"/>
              <a:t>Microphones</a:t>
            </a:r>
          </a:p>
          <a:p>
            <a:pPr lvl="1">
              <a:defRPr/>
            </a:pPr>
            <a:r>
              <a:rPr lang="en-US" dirty="0" err="1" smtClean="0">
                <a:effectLst/>
              </a:rPr>
              <a:t>Multiformat</a:t>
            </a:r>
            <a:r>
              <a:rPr lang="en-US" dirty="0" smtClean="0">
                <a:effectLst/>
              </a:rPr>
              <a:t> memory card reader</a:t>
            </a:r>
          </a:p>
          <a:p>
            <a:pPr lvl="1">
              <a:defRPr/>
            </a:pPr>
            <a:r>
              <a:rPr lang="en-US" dirty="0" smtClean="0"/>
              <a:t>USB port</a:t>
            </a:r>
            <a:endParaRPr lang="en-US" dirty="0">
              <a:effectLst/>
            </a:endParaRPr>
          </a:p>
        </p:txBody>
      </p:sp>
      <p:sp>
        <p:nvSpPr>
          <p:cNvPr id="2" name="Footer Placeholder 1"/>
          <p:cNvSpPr>
            <a:spLocks noGrp="1"/>
          </p:cNvSpPr>
          <p:nvPr>
            <p:ph type="ftr" sz="quarter" idx="11"/>
          </p:nvPr>
        </p:nvSpPr>
        <p:spPr/>
        <p:txBody>
          <a:bodyPr/>
          <a:lstStyle/>
          <a:p>
            <a:r>
              <a:rPr lang="en-US" smtClean="0"/>
              <a:t>Copyright © 2015 Pearson Education, Inc.</a:t>
            </a:r>
            <a:endParaRPr lang="en-US" dirty="0"/>
          </a:p>
        </p:txBody>
      </p:sp>
      <p:sp>
        <p:nvSpPr>
          <p:cNvPr id="3" name="Slide Number Placeholder 2"/>
          <p:cNvSpPr>
            <a:spLocks noGrp="1"/>
          </p:cNvSpPr>
          <p:nvPr>
            <p:ph type="sldNum" sz="quarter" idx="12"/>
          </p:nvPr>
        </p:nvSpPr>
        <p:spPr/>
        <p:txBody>
          <a:bodyPr/>
          <a:lstStyle/>
          <a:p>
            <a:fld id="{3C5A0288-DE65-4327-81AA-3D0ED474C7D0}" type="slidenum">
              <a:rPr lang="en-US" smtClean="0"/>
              <a:pPr/>
              <a:t>25</a:t>
            </a:fld>
            <a:endParaRPr lang="en-US"/>
          </a:p>
        </p:txBody>
      </p:sp>
    </p:spTree>
    <p:extLst>
      <p:ext uri="{BB962C8B-B14F-4D97-AF65-F5344CB8AC3E}">
        <p14:creationId xmlns:p14="http://schemas.microsoft.com/office/powerpoint/2010/main" val="2538855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3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398">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9398">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9398">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9398">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939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8"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7" name="Rectangle 5"/>
          <p:cNvSpPr>
            <a:spLocks noGrp="1" noChangeArrowheads="1"/>
          </p:cNvSpPr>
          <p:nvPr>
            <p:ph type="title"/>
          </p:nvPr>
        </p:nvSpPr>
        <p:spPr/>
        <p:txBody>
          <a:bodyPr>
            <a:normAutofit fontScale="90000"/>
          </a:bodyPr>
          <a:lstStyle/>
          <a:p>
            <a:pPr>
              <a:defRPr/>
            </a:pPr>
            <a:r>
              <a:rPr lang="en-US" sz="3100" dirty="0" smtClean="0"/>
              <a:t>Output Devices:</a:t>
            </a:r>
            <a:r>
              <a:rPr lang="en-US" dirty="0" smtClean="0"/>
              <a:t/>
            </a:r>
            <a:br>
              <a:rPr lang="en-US" dirty="0" smtClean="0"/>
            </a:br>
            <a:r>
              <a:rPr lang="en-US" dirty="0" smtClean="0"/>
              <a:t>Monitors (cont.)</a:t>
            </a:r>
            <a:endParaRPr lang="en-US" dirty="0"/>
          </a:p>
        </p:txBody>
      </p:sp>
      <p:sp>
        <p:nvSpPr>
          <p:cNvPr id="59398" name="Rectangle 6"/>
          <p:cNvSpPr>
            <a:spLocks noGrp="1" noChangeArrowheads="1"/>
          </p:cNvSpPr>
          <p:nvPr>
            <p:ph type="body" idx="1"/>
          </p:nvPr>
        </p:nvSpPr>
        <p:spPr>
          <a:xfrm>
            <a:off x="457200" y="1600200"/>
            <a:ext cx="8229600" cy="4876800"/>
          </a:xfrm>
        </p:spPr>
        <p:txBody>
          <a:bodyPr>
            <a:normAutofit/>
          </a:bodyPr>
          <a:lstStyle/>
          <a:p>
            <a:pPr>
              <a:defRPr/>
            </a:pPr>
            <a:r>
              <a:rPr lang="en-US" dirty="0" smtClean="0">
                <a:effectLst/>
              </a:rPr>
              <a:t>Projector</a:t>
            </a:r>
            <a:endParaRPr lang="en-US" dirty="0" smtClean="0"/>
          </a:p>
          <a:p>
            <a:pPr>
              <a:defRPr/>
            </a:pPr>
            <a:r>
              <a:rPr lang="en-US" dirty="0" smtClean="0">
                <a:effectLst/>
              </a:rPr>
              <a:t>Entertainment projectors</a:t>
            </a:r>
          </a:p>
        </p:txBody>
      </p:sp>
      <p:sp>
        <p:nvSpPr>
          <p:cNvPr id="2" name="Footer Placeholder 1"/>
          <p:cNvSpPr>
            <a:spLocks noGrp="1"/>
          </p:cNvSpPr>
          <p:nvPr>
            <p:ph type="ftr" sz="quarter" idx="11"/>
          </p:nvPr>
        </p:nvSpPr>
        <p:spPr/>
        <p:txBody>
          <a:bodyPr/>
          <a:lstStyle/>
          <a:p>
            <a:r>
              <a:rPr lang="en-US" smtClean="0"/>
              <a:t>Copyright © 2015 Pearson Education, Inc.</a:t>
            </a:r>
            <a:endParaRPr lang="en-US" dirty="0"/>
          </a:p>
        </p:txBody>
      </p:sp>
      <p:sp>
        <p:nvSpPr>
          <p:cNvPr id="3" name="Slide Number Placeholder 2"/>
          <p:cNvSpPr>
            <a:spLocks noGrp="1"/>
          </p:cNvSpPr>
          <p:nvPr>
            <p:ph type="sldNum" sz="quarter" idx="12"/>
          </p:nvPr>
        </p:nvSpPr>
        <p:spPr/>
        <p:txBody>
          <a:bodyPr/>
          <a:lstStyle/>
          <a:p>
            <a:fld id="{3C5A0288-DE65-4327-81AA-3D0ED474C7D0}" type="slidenum">
              <a:rPr lang="en-US" smtClean="0"/>
              <a:pPr/>
              <a:t>26</a:t>
            </a:fld>
            <a:endParaRPr lang="en-US"/>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77340" y="3733800"/>
            <a:ext cx="5989320" cy="2139696"/>
          </a:xfrm>
          <a:prstGeom prst="rect">
            <a:avLst/>
          </a:prstGeom>
        </p:spPr>
      </p:pic>
    </p:spTree>
    <p:extLst>
      <p:ext uri="{BB962C8B-B14F-4D97-AF65-F5344CB8AC3E}">
        <p14:creationId xmlns:p14="http://schemas.microsoft.com/office/powerpoint/2010/main" val="1177337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3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398">
                                            <p:txEl>
                                              <p:pRg st="1" end="1"/>
                                            </p:txEl>
                                          </p:spTgt>
                                        </p:tgtEl>
                                        <p:attrNameLst>
                                          <p:attrName>style.visibility</p:attrName>
                                        </p:attrNameLst>
                                      </p:cBhvr>
                                      <p:to>
                                        <p:strVal val="visible"/>
                                      </p:to>
                                    </p:set>
                                  </p:childTnLst>
                                </p:cTn>
                              </p:par>
                            </p:childTnLst>
                          </p:cTn>
                        </p:par>
                        <p:par>
                          <p:cTn id="11" fill="hold">
                            <p:stCondLst>
                              <p:cond delay="0"/>
                            </p:stCondLst>
                            <p:childTnLst>
                              <p:par>
                                <p:cTn id="12" presetID="10" presetClass="entr" presetSubtype="0" fill="hold" nodeType="afterEffect">
                                  <p:stCondLst>
                                    <p:cond delay="75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8"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Freeform 6"/>
          <p:cNvSpPr>
            <a:spLocks/>
          </p:cNvSpPr>
          <p:nvPr/>
        </p:nvSpPr>
        <p:spPr bwMode="auto">
          <a:xfrm>
            <a:off x="7467600" y="4876800"/>
            <a:ext cx="1144588" cy="915988"/>
          </a:xfrm>
          <a:custGeom>
            <a:avLst/>
            <a:gdLst>
              <a:gd name="T0" fmla="*/ 0 w 721"/>
              <a:gd name="T1" fmla="*/ 228600 h 577"/>
              <a:gd name="T2" fmla="*/ 652463 w 721"/>
              <a:gd name="T3" fmla="*/ 0 h 577"/>
              <a:gd name="T4" fmla="*/ 1143000 w 721"/>
              <a:gd name="T5" fmla="*/ 762000 h 577"/>
              <a:gd name="T6" fmla="*/ 490538 w 721"/>
              <a:gd name="T7" fmla="*/ 914400 h 577"/>
              <a:gd name="T8" fmla="*/ 0 w 721"/>
              <a:gd name="T9" fmla="*/ 228600 h 577"/>
              <a:gd name="T10" fmla="*/ 0 60000 65536"/>
              <a:gd name="T11" fmla="*/ 0 60000 65536"/>
              <a:gd name="T12" fmla="*/ 0 60000 65536"/>
              <a:gd name="T13" fmla="*/ 0 60000 65536"/>
              <a:gd name="T14" fmla="*/ 0 60000 65536"/>
              <a:gd name="T15" fmla="*/ 0 w 721"/>
              <a:gd name="T16" fmla="*/ 0 h 577"/>
              <a:gd name="T17" fmla="*/ 721 w 721"/>
              <a:gd name="T18" fmla="*/ 577 h 577"/>
            </a:gdLst>
            <a:ahLst/>
            <a:cxnLst>
              <a:cxn ang="T10">
                <a:pos x="T0" y="T1"/>
              </a:cxn>
              <a:cxn ang="T11">
                <a:pos x="T2" y="T3"/>
              </a:cxn>
              <a:cxn ang="T12">
                <a:pos x="T4" y="T5"/>
              </a:cxn>
              <a:cxn ang="T13">
                <a:pos x="T6" y="T7"/>
              </a:cxn>
              <a:cxn ang="T14">
                <a:pos x="T8" y="T9"/>
              </a:cxn>
            </a:cxnLst>
            <a:rect l="T15" t="T16" r="T17" b="T18"/>
            <a:pathLst>
              <a:path w="721" h="577">
                <a:moveTo>
                  <a:pt x="0" y="144"/>
                </a:moveTo>
                <a:lnTo>
                  <a:pt x="411" y="0"/>
                </a:lnTo>
                <a:lnTo>
                  <a:pt x="720" y="480"/>
                </a:lnTo>
                <a:lnTo>
                  <a:pt x="309" y="576"/>
                </a:lnTo>
                <a:lnTo>
                  <a:pt x="0" y="144"/>
                </a:lnTo>
              </a:path>
            </a:pathLst>
          </a:custGeom>
          <a:solidFill>
            <a:schemeClr val="bg1"/>
          </a:solidFill>
          <a:ln w="12700" cap="rnd">
            <a:noFill/>
            <a:round/>
            <a:headEnd/>
            <a:tailEnd/>
          </a:ln>
        </p:spPr>
        <p:txBody>
          <a:bodyPr/>
          <a:lstStyle/>
          <a:p>
            <a:pPr eaLnBrk="0" hangingPunct="0"/>
            <a:endParaRPr lang="en-US" dirty="0"/>
          </a:p>
        </p:txBody>
      </p:sp>
      <p:sp>
        <p:nvSpPr>
          <p:cNvPr id="61450" name="Rectangle 10"/>
          <p:cNvSpPr>
            <a:spLocks noGrp="1" noChangeArrowheads="1"/>
          </p:cNvSpPr>
          <p:nvPr>
            <p:ph type="title"/>
          </p:nvPr>
        </p:nvSpPr>
        <p:spPr/>
        <p:txBody>
          <a:bodyPr>
            <a:normAutofit fontScale="90000"/>
          </a:bodyPr>
          <a:lstStyle/>
          <a:p>
            <a:pPr>
              <a:defRPr/>
            </a:pPr>
            <a:r>
              <a:rPr lang="en-US" sz="3100" dirty="0" smtClean="0"/>
              <a:t>Output Devices:</a:t>
            </a:r>
            <a:r>
              <a:rPr lang="en-US" dirty="0" smtClean="0"/>
              <a:t/>
            </a:r>
            <a:br>
              <a:rPr lang="en-US" dirty="0" smtClean="0"/>
            </a:br>
            <a:r>
              <a:rPr lang="en-US" dirty="0" smtClean="0"/>
              <a:t>Printers</a:t>
            </a:r>
            <a:endParaRPr lang="en-US" dirty="0"/>
          </a:p>
        </p:txBody>
      </p:sp>
      <p:sp>
        <p:nvSpPr>
          <p:cNvPr id="61458" name="Rectangle 18"/>
          <p:cNvSpPr>
            <a:spLocks noGrp="1" noChangeArrowheads="1"/>
          </p:cNvSpPr>
          <p:nvPr>
            <p:ph idx="1"/>
          </p:nvPr>
        </p:nvSpPr>
        <p:spPr>
          <a:xfrm>
            <a:off x="457200" y="1600200"/>
            <a:ext cx="8229600" cy="4876800"/>
          </a:xfrm>
        </p:spPr>
        <p:txBody>
          <a:bodyPr>
            <a:normAutofit/>
          </a:bodyPr>
          <a:lstStyle/>
          <a:p>
            <a:pPr>
              <a:defRPr/>
            </a:pPr>
            <a:r>
              <a:rPr lang="en-US" dirty="0" smtClean="0">
                <a:effectLst/>
              </a:rPr>
              <a:t>Inkjet printers</a:t>
            </a:r>
          </a:p>
          <a:p>
            <a:pPr>
              <a:defRPr/>
            </a:pPr>
            <a:r>
              <a:rPr lang="en-US" dirty="0" smtClean="0">
                <a:effectLst/>
              </a:rPr>
              <a:t>Laser printers</a:t>
            </a:r>
          </a:p>
          <a:p>
            <a:pPr>
              <a:defRPr/>
            </a:pPr>
            <a:r>
              <a:rPr lang="en-US" dirty="0" smtClean="0"/>
              <a:t>Nonimpact </a:t>
            </a:r>
            <a:r>
              <a:rPr lang="en-US" dirty="0"/>
              <a:t>printers have replaced impact printers almost entirely</a:t>
            </a:r>
          </a:p>
          <a:p>
            <a:pPr lvl="1">
              <a:defRPr/>
            </a:pPr>
            <a:endParaRPr lang="en-US" dirty="0" smtClean="0">
              <a:effectLst/>
            </a:endParaRPr>
          </a:p>
        </p:txBody>
      </p:sp>
      <p:sp>
        <p:nvSpPr>
          <p:cNvPr id="2" name="Footer Placeholder 1"/>
          <p:cNvSpPr>
            <a:spLocks noGrp="1"/>
          </p:cNvSpPr>
          <p:nvPr>
            <p:ph type="ftr" sz="quarter" idx="11"/>
          </p:nvPr>
        </p:nvSpPr>
        <p:spPr/>
        <p:txBody>
          <a:bodyPr/>
          <a:lstStyle/>
          <a:p>
            <a:r>
              <a:rPr lang="en-US" smtClean="0"/>
              <a:t>Copyright © 2015 Pearson Education, Inc.</a:t>
            </a:r>
            <a:endParaRPr lang="en-US" dirty="0"/>
          </a:p>
        </p:txBody>
      </p:sp>
      <p:sp>
        <p:nvSpPr>
          <p:cNvPr id="3" name="Slide Number Placeholder 2"/>
          <p:cNvSpPr>
            <a:spLocks noGrp="1"/>
          </p:cNvSpPr>
          <p:nvPr>
            <p:ph type="sldNum" sz="quarter" idx="12"/>
          </p:nvPr>
        </p:nvSpPr>
        <p:spPr/>
        <p:txBody>
          <a:bodyPr/>
          <a:lstStyle/>
          <a:p>
            <a:fld id="{3C5A0288-DE65-4327-81AA-3D0ED474C7D0}" type="slidenum">
              <a:rPr lang="en-US" smtClean="0"/>
              <a:pPr/>
              <a:t>27</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5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5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5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58"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972689" y="1554147"/>
            <a:ext cx="2763410" cy="2223148"/>
          </a:xfrm>
          <a:prstGeom prst="rect">
            <a:avLst/>
          </a:prstGeom>
          <a:noFill/>
          <a:extLst>
            <a:ext uri="{909E8E84-426E-40DD-AFC4-6F175D3DCCD1}">
              <a14:hiddenFill xmlns:a14="http://schemas.microsoft.com/office/drawing/2010/main">
                <a:solidFill>
                  <a:srgbClr val="FFFFFF"/>
                </a:solidFill>
              </a14:hiddenFill>
            </a:ext>
          </a:extLst>
        </p:spPr>
      </p:pic>
      <p:sp>
        <p:nvSpPr>
          <p:cNvPr id="63493" name="Rectangle 5"/>
          <p:cNvSpPr>
            <a:spLocks noGrp="1" noChangeArrowheads="1"/>
          </p:cNvSpPr>
          <p:nvPr>
            <p:ph type="title"/>
          </p:nvPr>
        </p:nvSpPr>
        <p:spPr/>
        <p:txBody>
          <a:bodyPr>
            <a:normAutofit fontScale="90000"/>
          </a:bodyPr>
          <a:lstStyle/>
          <a:p>
            <a:pPr>
              <a:defRPr/>
            </a:pPr>
            <a:r>
              <a:rPr lang="en-US" sz="3100" dirty="0" smtClean="0"/>
              <a:t>Output Devices:</a:t>
            </a:r>
            <a:r>
              <a:rPr lang="en-US" dirty="0" smtClean="0"/>
              <a:t/>
            </a:r>
            <a:br>
              <a:rPr lang="en-US" dirty="0" smtClean="0"/>
            </a:br>
            <a:r>
              <a:rPr lang="en-US" dirty="0" smtClean="0"/>
              <a:t>Printers (cont.)</a:t>
            </a:r>
            <a:endParaRPr lang="en-US" dirty="0"/>
          </a:p>
        </p:txBody>
      </p:sp>
      <p:sp>
        <p:nvSpPr>
          <p:cNvPr id="63494" name="Rectangle 6"/>
          <p:cNvSpPr>
            <a:spLocks noGrp="1" noChangeArrowheads="1"/>
          </p:cNvSpPr>
          <p:nvPr>
            <p:ph type="body" sz="half" idx="1"/>
          </p:nvPr>
        </p:nvSpPr>
        <p:spPr>
          <a:xfrm>
            <a:off x="457200" y="1295400"/>
            <a:ext cx="4038600" cy="2547255"/>
          </a:xfrm>
        </p:spPr>
        <p:txBody>
          <a:bodyPr>
            <a:normAutofit/>
          </a:bodyPr>
          <a:lstStyle/>
          <a:p>
            <a:pPr>
              <a:defRPr/>
            </a:pPr>
            <a:r>
              <a:rPr lang="en-US" sz="3500" dirty="0" smtClean="0">
                <a:effectLst/>
              </a:rPr>
              <a:t>Inkjet</a:t>
            </a:r>
            <a:endParaRPr lang="en-US" sz="3500" dirty="0">
              <a:effectLst/>
            </a:endParaRPr>
          </a:p>
          <a:p>
            <a:pPr lvl="1">
              <a:defRPr/>
            </a:pPr>
            <a:r>
              <a:rPr lang="en-US" sz="3000" dirty="0" smtClean="0">
                <a:effectLst/>
              </a:rPr>
              <a:t>Affordable</a:t>
            </a:r>
            <a:endParaRPr lang="en-US" sz="3000" dirty="0">
              <a:effectLst/>
            </a:endParaRPr>
          </a:p>
          <a:p>
            <a:pPr lvl="1">
              <a:defRPr/>
            </a:pPr>
            <a:r>
              <a:rPr lang="en-US" sz="3000" dirty="0" smtClean="0">
                <a:effectLst/>
              </a:rPr>
              <a:t>High-quality color </a:t>
            </a:r>
          </a:p>
          <a:p>
            <a:pPr lvl="1">
              <a:defRPr/>
            </a:pPr>
            <a:r>
              <a:rPr lang="en-US" sz="3000" dirty="0" smtClean="0"/>
              <a:t>Quick and quiet</a:t>
            </a:r>
            <a:endParaRPr lang="en-US" sz="3000" dirty="0">
              <a:effectLst/>
            </a:endParaRPr>
          </a:p>
        </p:txBody>
      </p:sp>
      <p:sp>
        <p:nvSpPr>
          <p:cNvPr id="63495" name="Rectangle 7"/>
          <p:cNvSpPr>
            <a:spLocks noGrp="1" noChangeArrowheads="1"/>
          </p:cNvSpPr>
          <p:nvPr>
            <p:ph type="body" sz="half" idx="2"/>
          </p:nvPr>
        </p:nvSpPr>
        <p:spPr>
          <a:xfrm>
            <a:off x="4572000" y="4038600"/>
            <a:ext cx="4114800" cy="2590800"/>
          </a:xfrm>
        </p:spPr>
        <p:txBody>
          <a:bodyPr>
            <a:normAutofit lnSpcReduction="10000"/>
          </a:bodyPr>
          <a:lstStyle/>
          <a:p>
            <a:pPr>
              <a:lnSpc>
                <a:spcPct val="90000"/>
              </a:lnSpc>
              <a:defRPr/>
            </a:pPr>
            <a:r>
              <a:rPr lang="en-US" sz="3200" dirty="0">
                <a:effectLst/>
              </a:rPr>
              <a:t>Laser</a:t>
            </a:r>
          </a:p>
          <a:p>
            <a:pPr lvl="1">
              <a:lnSpc>
                <a:spcPct val="90000"/>
              </a:lnSpc>
              <a:defRPr/>
            </a:pPr>
            <a:r>
              <a:rPr lang="en-US" sz="2800" dirty="0"/>
              <a:t>Faster printing </a:t>
            </a:r>
            <a:r>
              <a:rPr lang="en-US" sz="2800" dirty="0" smtClean="0"/>
              <a:t>speed</a:t>
            </a:r>
          </a:p>
          <a:p>
            <a:pPr lvl="1">
              <a:lnSpc>
                <a:spcPct val="90000"/>
              </a:lnSpc>
              <a:defRPr/>
            </a:pPr>
            <a:r>
              <a:rPr lang="en-US" sz="2800" dirty="0" smtClean="0"/>
              <a:t>Higher quality printouts</a:t>
            </a:r>
            <a:endParaRPr lang="en-US" sz="2800" dirty="0"/>
          </a:p>
          <a:p>
            <a:pPr lvl="1">
              <a:lnSpc>
                <a:spcPct val="90000"/>
              </a:lnSpc>
              <a:defRPr/>
            </a:pPr>
            <a:r>
              <a:rPr lang="en-US" sz="2800" dirty="0" smtClean="0">
                <a:effectLst/>
              </a:rPr>
              <a:t>More expensive</a:t>
            </a:r>
            <a:endParaRPr lang="en-US" sz="2800" dirty="0">
              <a:effectLst/>
            </a:endParaRPr>
          </a:p>
        </p:txBody>
      </p:sp>
      <p:sp>
        <p:nvSpPr>
          <p:cNvPr id="2" name="Footer Placeholder 1"/>
          <p:cNvSpPr>
            <a:spLocks noGrp="1"/>
          </p:cNvSpPr>
          <p:nvPr>
            <p:ph type="ftr" sz="quarter" idx="11"/>
          </p:nvPr>
        </p:nvSpPr>
        <p:spPr/>
        <p:txBody>
          <a:bodyPr/>
          <a:lstStyle/>
          <a:p>
            <a:r>
              <a:rPr lang="en-US" smtClean="0"/>
              <a:t>Copyright © 2015 Pearson Education, Inc.</a:t>
            </a:r>
            <a:endParaRPr lang="en-US" dirty="0"/>
          </a:p>
        </p:txBody>
      </p:sp>
      <p:sp>
        <p:nvSpPr>
          <p:cNvPr id="3" name="Slide Number Placeholder 2"/>
          <p:cNvSpPr>
            <a:spLocks noGrp="1"/>
          </p:cNvSpPr>
          <p:nvPr>
            <p:ph type="sldNum" sz="quarter" idx="12"/>
          </p:nvPr>
        </p:nvSpPr>
        <p:spPr/>
        <p:txBody>
          <a:bodyPr/>
          <a:lstStyle/>
          <a:p>
            <a:fld id="{3C5A0288-DE65-4327-81AA-3D0ED474C7D0}" type="slidenum">
              <a:rPr lang="en-US" smtClean="0"/>
              <a:pPr/>
              <a:t>28</a:t>
            </a:fld>
            <a:endParaRPr lang="en-US"/>
          </a:p>
        </p:txBody>
      </p:sp>
      <p:cxnSp>
        <p:nvCxnSpPr>
          <p:cNvPr id="5" name="Straight Connector 4"/>
          <p:cNvCxnSpPr/>
          <p:nvPr/>
        </p:nvCxnSpPr>
        <p:spPr>
          <a:xfrm>
            <a:off x="990600" y="3886200"/>
            <a:ext cx="7226073" cy="0"/>
          </a:xfrm>
          <a:prstGeom prst="line">
            <a:avLst/>
          </a:prstGeom>
        </p:spPr>
        <p:style>
          <a:lnRef idx="1">
            <a:schemeClr val="accent1"/>
          </a:lnRef>
          <a:fillRef idx="0">
            <a:schemeClr val="accent1"/>
          </a:fillRef>
          <a:effectRef idx="0">
            <a:schemeClr val="accent1"/>
          </a:effectRef>
          <a:fontRef idx="minor">
            <a:schemeClr val="tx1"/>
          </a:fontRef>
        </p:style>
      </p:cxnSp>
      <p:pic>
        <p:nvPicPr>
          <p:cNvPr id="6147"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1466347" y="3932830"/>
            <a:ext cx="2374009" cy="241110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49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349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349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349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3495">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3495">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3495">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349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4" grpId="0" build="p"/>
      <p:bldP spid="6349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5"/>
          <p:cNvSpPr>
            <a:spLocks noGrp="1" noChangeArrowheads="1"/>
          </p:cNvSpPr>
          <p:nvPr>
            <p:ph type="title"/>
          </p:nvPr>
        </p:nvSpPr>
        <p:spPr/>
        <p:txBody>
          <a:bodyPr/>
          <a:lstStyle/>
          <a:p>
            <a:pPr>
              <a:defRPr/>
            </a:pPr>
            <a:r>
              <a:rPr lang="en-US" dirty="0"/>
              <a:t>Chapter Topics</a:t>
            </a:r>
          </a:p>
        </p:txBody>
      </p:sp>
      <p:sp>
        <p:nvSpPr>
          <p:cNvPr id="8198" name="Rectangle 6"/>
          <p:cNvSpPr>
            <a:spLocks noGrp="1" noChangeArrowheads="1"/>
          </p:cNvSpPr>
          <p:nvPr>
            <p:ph type="body" idx="1"/>
          </p:nvPr>
        </p:nvSpPr>
        <p:spPr>
          <a:xfrm>
            <a:off x="457200" y="1600200"/>
            <a:ext cx="8229600" cy="4800600"/>
          </a:xfrm>
        </p:spPr>
        <p:txBody>
          <a:bodyPr>
            <a:normAutofit/>
          </a:bodyPr>
          <a:lstStyle/>
          <a:p>
            <a:pPr>
              <a:lnSpc>
                <a:spcPct val="150000"/>
              </a:lnSpc>
              <a:defRPr/>
            </a:pPr>
            <a:r>
              <a:rPr lang="en-US" dirty="0" smtClean="0">
                <a:effectLst/>
              </a:rPr>
              <a:t>Understanding Your Computer</a:t>
            </a:r>
            <a:endParaRPr lang="en-US" dirty="0">
              <a:effectLst/>
            </a:endParaRPr>
          </a:p>
          <a:p>
            <a:pPr>
              <a:lnSpc>
                <a:spcPct val="150000"/>
              </a:lnSpc>
              <a:defRPr/>
            </a:pPr>
            <a:r>
              <a:rPr lang="en-US" dirty="0" smtClean="0">
                <a:effectLst/>
              </a:rPr>
              <a:t>Input Devices and Output Devices</a:t>
            </a:r>
            <a:endParaRPr lang="en-US" dirty="0">
              <a:effectLst/>
            </a:endParaRPr>
          </a:p>
          <a:p>
            <a:pPr>
              <a:lnSpc>
                <a:spcPct val="150000"/>
              </a:lnSpc>
              <a:defRPr/>
            </a:pPr>
            <a:r>
              <a:rPr lang="en-US" dirty="0" smtClean="0">
                <a:effectLst/>
              </a:rPr>
              <a:t>Processing, Memory, and Storage</a:t>
            </a:r>
          </a:p>
          <a:p>
            <a:pPr>
              <a:lnSpc>
                <a:spcPct val="150000"/>
              </a:lnSpc>
              <a:defRPr/>
            </a:pPr>
            <a:r>
              <a:rPr lang="en-US" dirty="0" smtClean="0"/>
              <a:t>Ports and Power Controls</a:t>
            </a:r>
          </a:p>
          <a:p>
            <a:pPr>
              <a:lnSpc>
                <a:spcPct val="150000"/>
              </a:lnSpc>
              <a:defRPr/>
            </a:pPr>
            <a:r>
              <a:rPr lang="en-US" dirty="0" smtClean="0">
                <a:effectLst/>
              </a:rPr>
              <a:t>Setting It All Up</a:t>
            </a:r>
            <a:endParaRPr lang="en-US" dirty="0">
              <a:effectLst/>
            </a:endParaRPr>
          </a:p>
        </p:txBody>
      </p:sp>
      <p:sp>
        <p:nvSpPr>
          <p:cNvPr id="2" name="Footer Placeholder 1"/>
          <p:cNvSpPr>
            <a:spLocks noGrp="1"/>
          </p:cNvSpPr>
          <p:nvPr>
            <p:ph type="ftr" sz="quarter" idx="11"/>
          </p:nvPr>
        </p:nvSpPr>
        <p:spPr/>
        <p:txBody>
          <a:bodyPr/>
          <a:lstStyle/>
          <a:p>
            <a:r>
              <a:rPr lang="en-US" smtClean="0"/>
              <a:t>Copyright © 2015 Pearson Education, Inc.</a:t>
            </a:r>
            <a:endParaRPr lang="en-US" dirty="0"/>
          </a:p>
        </p:txBody>
      </p:sp>
      <p:sp>
        <p:nvSpPr>
          <p:cNvPr id="3" name="Slide Number Placeholder 2"/>
          <p:cNvSpPr>
            <a:spLocks noGrp="1"/>
          </p:cNvSpPr>
          <p:nvPr>
            <p:ph type="sldNum" sz="quarter" idx="12"/>
          </p:nvPr>
        </p:nvSpPr>
        <p:spPr/>
        <p:txBody>
          <a:bodyPr/>
          <a:lstStyle/>
          <a:p>
            <a:fld id="{3C5A0288-DE65-4327-81AA-3D0ED474C7D0}" type="slidenum">
              <a:rPr lang="en-US" smtClean="0"/>
              <a:pPr/>
              <a:t>2</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9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19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19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dirty="0" smtClean="0"/>
              <a:t>Output Devices:</a:t>
            </a:r>
            <a:r>
              <a:rPr lang="en-US" dirty="0" smtClean="0"/>
              <a:t/>
            </a:r>
            <a:br>
              <a:rPr lang="en-US" dirty="0" smtClean="0"/>
            </a:br>
            <a:r>
              <a:rPr lang="en-US" dirty="0" smtClean="0"/>
              <a:t>Printers (cont.)</a:t>
            </a:r>
            <a:endParaRPr lang="en-US" dirty="0"/>
          </a:p>
        </p:txBody>
      </p:sp>
      <p:sp>
        <p:nvSpPr>
          <p:cNvPr id="4" name="Footer Placeholder 3"/>
          <p:cNvSpPr>
            <a:spLocks noGrp="1"/>
          </p:cNvSpPr>
          <p:nvPr>
            <p:ph type="ftr" sz="quarter" idx="11"/>
          </p:nvPr>
        </p:nvSpPr>
        <p:spPr/>
        <p:txBody>
          <a:bodyPr/>
          <a:lstStyle/>
          <a:p>
            <a:r>
              <a:rPr lang="en-US" smtClean="0"/>
              <a:t>Copyright © 2015 Pearson Education, Inc.</a:t>
            </a:r>
            <a:endParaRPr lang="en-US" dirty="0"/>
          </a:p>
        </p:txBody>
      </p:sp>
      <p:sp>
        <p:nvSpPr>
          <p:cNvPr id="5" name="Slide Number Placeholder 4"/>
          <p:cNvSpPr>
            <a:spLocks noGrp="1"/>
          </p:cNvSpPr>
          <p:nvPr>
            <p:ph type="sldNum" sz="quarter" idx="12"/>
          </p:nvPr>
        </p:nvSpPr>
        <p:spPr/>
        <p:txBody>
          <a:bodyPr/>
          <a:lstStyle/>
          <a:p>
            <a:fld id="{3C5A0288-DE65-4327-81AA-3D0ED474C7D0}" type="slidenum">
              <a:rPr lang="en-US" smtClean="0"/>
              <a:pPr/>
              <a:t>29</a:t>
            </a:fld>
            <a:endParaRPr lang="en-US"/>
          </a:p>
        </p:txBody>
      </p:sp>
      <p:sp>
        <p:nvSpPr>
          <p:cNvPr id="3" name="Content Placeholder 2"/>
          <p:cNvSpPr>
            <a:spLocks noGrp="1"/>
          </p:cNvSpPr>
          <p:nvPr>
            <p:ph idx="1"/>
          </p:nvPr>
        </p:nvSpPr>
        <p:spPr>
          <a:xfrm>
            <a:off x="457200" y="1600200"/>
            <a:ext cx="8153400" cy="4525963"/>
          </a:xfrm>
        </p:spPr>
        <p:txBody>
          <a:bodyPr>
            <a:normAutofit/>
          </a:bodyPr>
          <a:lstStyle/>
          <a:p>
            <a:r>
              <a:rPr lang="en-US" dirty="0" smtClean="0"/>
              <a:t>Wireless printer</a:t>
            </a:r>
          </a:p>
          <a:p>
            <a:pPr lvl="1"/>
            <a:r>
              <a:rPr lang="en-US" dirty="0" smtClean="0"/>
              <a:t>No wires</a:t>
            </a:r>
          </a:p>
          <a:p>
            <a:pPr lvl="1"/>
            <a:r>
              <a:rPr lang="en-US" dirty="0" smtClean="0"/>
              <a:t>Print to same printer from different places</a:t>
            </a:r>
          </a:p>
          <a:p>
            <a:pPr lvl="1"/>
            <a:r>
              <a:rPr lang="en-US" dirty="0" smtClean="0"/>
              <a:t>Two types</a:t>
            </a:r>
          </a:p>
          <a:p>
            <a:pPr lvl="2"/>
            <a:r>
              <a:rPr lang="en-US" dirty="0" err="1" smtClean="0"/>
              <a:t>WiFi</a:t>
            </a:r>
            <a:endParaRPr lang="en-US" dirty="0" smtClean="0"/>
          </a:p>
          <a:p>
            <a:pPr lvl="2"/>
            <a:r>
              <a:rPr lang="en-US" dirty="0" smtClean="0"/>
              <a:t>Bluetooth</a:t>
            </a:r>
          </a:p>
          <a:p>
            <a:pPr lvl="1"/>
            <a:r>
              <a:rPr lang="en-US" dirty="0" smtClean="0"/>
              <a:t>Print from portable devices</a:t>
            </a:r>
          </a:p>
        </p:txBody>
      </p:sp>
    </p:spTree>
    <p:extLst>
      <p:ext uri="{BB962C8B-B14F-4D97-AF65-F5344CB8AC3E}">
        <p14:creationId xmlns:p14="http://schemas.microsoft.com/office/powerpoint/2010/main" val="2861104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dirty="0" smtClean="0"/>
              <a:t>Output Devices:</a:t>
            </a:r>
            <a:r>
              <a:rPr lang="en-US" dirty="0" smtClean="0"/>
              <a:t/>
            </a:r>
            <a:br>
              <a:rPr lang="en-US" dirty="0" smtClean="0"/>
            </a:br>
            <a:r>
              <a:rPr lang="en-US" dirty="0" smtClean="0"/>
              <a:t>Printers (cont.)</a:t>
            </a:r>
            <a:endParaRPr lang="en-US" dirty="0"/>
          </a:p>
        </p:txBody>
      </p:sp>
      <p:sp>
        <p:nvSpPr>
          <p:cNvPr id="4" name="Footer Placeholder 3"/>
          <p:cNvSpPr>
            <a:spLocks noGrp="1"/>
          </p:cNvSpPr>
          <p:nvPr>
            <p:ph type="ftr" sz="quarter" idx="11"/>
          </p:nvPr>
        </p:nvSpPr>
        <p:spPr/>
        <p:txBody>
          <a:bodyPr/>
          <a:lstStyle/>
          <a:p>
            <a:r>
              <a:rPr lang="en-US" smtClean="0"/>
              <a:t>Copyright © 2015 Pearson Education, Inc.</a:t>
            </a:r>
            <a:endParaRPr lang="en-US" dirty="0"/>
          </a:p>
        </p:txBody>
      </p:sp>
      <p:sp>
        <p:nvSpPr>
          <p:cNvPr id="5" name="Slide Number Placeholder 4"/>
          <p:cNvSpPr>
            <a:spLocks noGrp="1"/>
          </p:cNvSpPr>
          <p:nvPr>
            <p:ph type="sldNum" sz="quarter" idx="12"/>
          </p:nvPr>
        </p:nvSpPr>
        <p:spPr/>
        <p:txBody>
          <a:bodyPr/>
          <a:lstStyle/>
          <a:p>
            <a:fld id="{3C5A0288-DE65-4327-81AA-3D0ED474C7D0}" type="slidenum">
              <a:rPr lang="en-US" smtClean="0"/>
              <a:pPr/>
              <a:t>30</a:t>
            </a:fld>
            <a:endParaRPr lang="en-US"/>
          </a:p>
        </p:txBody>
      </p:sp>
      <p:sp>
        <p:nvSpPr>
          <p:cNvPr id="3" name="Content Placeholder 2"/>
          <p:cNvSpPr>
            <a:spLocks noGrp="1"/>
          </p:cNvSpPr>
          <p:nvPr>
            <p:ph idx="1"/>
          </p:nvPr>
        </p:nvSpPr>
        <p:spPr>
          <a:xfrm>
            <a:off x="457200" y="1600200"/>
            <a:ext cx="8534400" cy="4525963"/>
          </a:xfrm>
        </p:spPr>
        <p:txBody>
          <a:bodyPr>
            <a:normAutofit/>
          </a:bodyPr>
          <a:lstStyle/>
          <a:p>
            <a:r>
              <a:rPr lang="en-US" dirty="0" smtClean="0"/>
              <a:t>All-in-one printer</a:t>
            </a:r>
          </a:p>
          <a:p>
            <a:pPr lvl="1"/>
            <a:r>
              <a:rPr lang="en-US" dirty="0" smtClean="0"/>
              <a:t>Printer, scanner, copier, and fax</a:t>
            </a:r>
          </a:p>
          <a:p>
            <a:r>
              <a:rPr lang="en-US" dirty="0" smtClean="0"/>
              <a:t>Plotter</a:t>
            </a:r>
          </a:p>
          <a:p>
            <a:pPr lvl="1"/>
            <a:r>
              <a:rPr lang="en-US" dirty="0" smtClean="0"/>
              <a:t>Prints oversize images</a:t>
            </a:r>
          </a:p>
          <a:p>
            <a:r>
              <a:rPr lang="en-US" dirty="0" smtClean="0"/>
              <a:t>Thermal printer</a:t>
            </a:r>
          </a:p>
        </p:txBody>
      </p:sp>
      <p:grpSp>
        <p:nvGrpSpPr>
          <p:cNvPr id="8" name="Group 7"/>
          <p:cNvGrpSpPr/>
          <p:nvPr/>
        </p:nvGrpSpPr>
        <p:grpSpPr>
          <a:xfrm>
            <a:off x="5434780" y="3371382"/>
            <a:ext cx="3183618" cy="2980953"/>
            <a:chOff x="5434780" y="3371382"/>
            <a:chExt cx="3183618" cy="2980953"/>
          </a:xfrm>
        </p:grpSpPr>
        <p:pic>
          <p:nvPicPr>
            <p:cNvPr id="7170"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5499556" y="4610912"/>
              <a:ext cx="1728934" cy="174142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34780" y="3371382"/>
              <a:ext cx="1962969" cy="1214071"/>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39000" y="3926050"/>
              <a:ext cx="1379398" cy="2205080"/>
            </a:xfrm>
            <a:prstGeom prst="rect">
              <a:avLst/>
            </a:prstGeom>
          </p:spPr>
        </p:pic>
      </p:grpSp>
    </p:spTree>
    <p:extLst>
      <p:ext uri="{BB962C8B-B14F-4D97-AF65-F5344CB8AC3E}">
        <p14:creationId xmlns:p14="http://schemas.microsoft.com/office/powerpoint/2010/main" val="2498708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5"/>
          <p:cNvSpPr>
            <a:spLocks noGrp="1" noChangeArrowheads="1"/>
          </p:cNvSpPr>
          <p:nvPr>
            <p:ph type="title"/>
          </p:nvPr>
        </p:nvSpPr>
        <p:spPr/>
        <p:txBody>
          <a:bodyPr>
            <a:normAutofit fontScale="90000"/>
          </a:bodyPr>
          <a:lstStyle/>
          <a:p>
            <a:pPr>
              <a:defRPr/>
            </a:pPr>
            <a:r>
              <a:rPr lang="en-US" sz="3100" dirty="0" smtClean="0"/>
              <a:t>Output Devices:</a:t>
            </a:r>
            <a:r>
              <a:rPr lang="en-US" dirty="0" smtClean="0"/>
              <a:t/>
            </a:r>
            <a:br>
              <a:rPr lang="en-US" dirty="0" smtClean="0"/>
            </a:br>
            <a:r>
              <a:rPr lang="en-US" dirty="0" smtClean="0"/>
              <a:t>Printers (cont.)</a:t>
            </a:r>
            <a:endParaRPr lang="en-US" dirty="0"/>
          </a:p>
        </p:txBody>
      </p:sp>
      <p:sp>
        <p:nvSpPr>
          <p:cNvPr id="65542" name="Rectangle 6"/>
          <p:cNvSpPr>
            <a:spLocks noGrp="1" noChangeArrowheads="1"/>
          </p:cNvSpPr>
          <p:nvPr>
            <p:ph type="body" idx="1"/>
          </p:nvPr>
        </p:nvSpPr>
        <p:spPr/>
        <p:txBody>
          <a:bodyPr/>
          <a:lstStyle/>
          <a:p>
            <a:pPr>
              <a:defRPr/>
            </a:pPr>
            <a:r>
              <a:rPr lang="en-US" dirty="0" smtClean="0"/>
              <a:t>Selecting </a:t>
            </a:r>
            <a:r>
              <a:rPr lang="en-US" dirty="0"/>
              <a:t>a </a:t>
            </a:r>
            <a:r>
              <a:rPr lang="en-US" dirty="0" smtClean="0"/>
              <a:t>printer </a:t>
            </a:r>
            <a:endParaRPr lang="en-US" dirty="0"/>
          </a:p>
          <a:p>
            <a:pPr lvl="1">
              <a:defRPr/>
            </a:pPr>
            <a:r>
              <a:rPr lang="en-US" dirty="0" smtClean="0">
                <a:effectLst/>
              </a:rPr>
              <a:t>Primary printing need first</a:t>
            </a:r>
          </a:p>
          <a:p>
            <a:pPr lvl="2">
              <a:defRPr/>
            </a:pPr>
            <a:r>
              <a:rPr lang="en-US" dirty="0" smtClean="0">
                <a:effectLst/>
              </a:rPr>
              <a:t>Speed </a:t>
            </a:r>
            <a:r>
              <a:rPr lang="en-US" dirty="0">
                <a:effectLst/>
              </a:rPr>
              <a:t>(</a:t>
            </a:r>
            <a:r>
              <a:rPr lang="en-US" dirty="0" smtClean="0">
                <a:effectLst/>
              </a:rPr>
              <a:t>pages per minute)</a:t>
            </a:r>
            <a:endParaRPr lang="en-US" dirty="0">
              <a:effectLst/>
            </a:endParaRPr>
          </a:p>
          <a:p>
            <a:pPr lvl="2">
              <a:defRPr/>
            </a:pPr>
            <a:r>
              <a:rPr lang="en-US" dirty="0">
                <a:effectLst/>
              </a:rPr>
              <a:t>Resolution (</a:t>
            </a:r>
            <a:r>
              <a:rPr lang="en-US" dirty="0" smtClean="0">
                <a:effectLst/>
              </a:rPr>
              <a:t>dots per inch)</a:t>
            </a:r>
            <a:endParaRPr lang="en-US" dirty="0">
              <a:effectLst/>
            </a:endParaRPr>
          </a:p>
          <a:p>
            <a:pPr lvl="2">
              <a:defRPr/>
            </a:pPr>
            <a:r>
              <a:rPr lang="en-US" dirty="0">
                <a:effectLst/>
              </a:rPr>
              <a:t>Color output</a:t>
            </a:r>
          </a:p>
          <a:p>
            <a:pPr lvl="2">
              <a:defRPr/>
            </a:pPr>
            <a:r>
              <a:rPr lang="en-US" dirty="0" smtClean="0">
                <a:effectLst/>
              </a:rPr>
              <a:t>Cost </a:t>
            </a:r>
            <a:r>
              <a:rPr lang="en-US" dirty="0">
                <a:effectLst/>
              </a:rPr>
              <a:t>of consumables</a:t>
            </a:r>
          </a:p>
        </p:txBody>
      </p:sp>
      <p:sp>
        <p:nvSpPr>
          <p:cNvPr id="2" name="Footer Placeholder 1"/>
          <p:cNvSpPr>
            <a:spLocks noGrp="1"/>
          </p:cNvSpPr>
          <p:nvPr>
            <p:ph type="ftr" sz="quarter" idx="11"/>
          </p:nvPr>
        </p:nvSpPr>
        <p:spPr/>
        <p:txBody>
          <a:bodyPr/>
          <a:lstStyle/>
          <a:p>
            <a:r>
              <a:rPr lang="en-US" smtClean="0"/>
              <a:t>Copyright © 2015 Pearson Education, Inc.</a:t>
            </a:r>
            <a:endParaRPr lang="en-US" dirty="0"/>
          </a:p>
        </p:txBody>
      </p:sp>
      <p:sp>
        <p:nvSpPr>
          <p:cNvPr id="3" name="Slide Number Placeholder 2"/>
          <p:cNvSpPr>
            <a:spLocks noGrp="1"/>
          </p:cNvSpPr>
          <p:nvPr>
            <p:ph type="sldNum" sz="quarter" idx="12"/>
          </p:nvPr>
        </p:nvSpPr>
        <p:spPr/>
        <p:txBody>
          <a:bodyPr/>
          <a:lstStyle/>
          <a:p>
            <a:fld id="{3C5A0288-DE65-4327-81AA-3D0ED474C7D0}" type="slidenum">
              <a:rPr lang="en-US" smtClean="0"/>
              <a:pPr/>
              <a:t>31</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54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554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554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554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5542">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554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2"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Sound Output</a:t>
            </a:r>
            <a:endParaRPr lang="en-US" dirty="0"/>
          </a:p>
        </p:txBody>
      </p:sp>
      <p:sp>
        <p:nvSpPr>
          <p:cNvPr id="3" name="Content Placeholder 2"/>
          <p:cNvSpPr>
            <a:spLocks noGrp="1"/>
          </p:cNvSpPr>
          <p:nvPr>
            <p:ph idx="1"/>
          </p:nvPr>
        </p:nvSpPr>
        <p:spPr/>
        <p:txBody>
          <a:bodyPr/>
          <a:lstStyle/>
          <a:p>
            <a:r>
              <a:rPr lang="en-US" dirty="0" smtClean="0"/>
              <a:t>Speaker</a:t>
            </a:r>
          </a:p>
          <a:p>
            <a:pPr lvl="1"/>
            <a:r>
              <a:rPr lang="en-US" dirty="0"/>
              <a:t>O</a:t>
            </a:r>
            <a:r>
              <a:rPr lang="en-US" dirty="0" smtClean="0"/>
              <a:t>utput device for sound</a:t>
            </a:r>
          </a:p>
          <a:p>
            <a:pPr lvl="1"/>
            <a:r>
              <a:rPr lang="en-US" dirty="0" smtClean="0"/>
              <a:t>Surround-sound speakers </a:t>
            </a:r>
          </a:p>
          <a:p>
            <a:pPr lvl="1"/>
            <a:r>
              <a:rPr lang="en-US" dirty="0" smtClean="0"/>
              <a:t>Wireless speaker systems	</a:t>
            </a:r>
          </a:p>
          <a:p>
            <a:r>
              <a:rPr lang="en-US" dirty="0" smtClean="0"/>
              <a:t>Headphones or </a:t>
            </a:r>
            <a:r>
              <a:rPr lang="en-US" dirty="0" err="1" smtClean="0"/>
              <a:t>earbuds</a:t>
            </a:r>
            <a:endParaRPr lang="en-US" dirty="0"/>
          </a:p>
        </p:txBody>
      </p:sp>
      <p:sp>
        <p:nvSpPr>
          <p:cNvPr id="4" name="Footer Placeholder 3"/>
          <p:cNvSpPr>
            <a:spLocks noGrp="1"/>
          </p:cNvSpPr>
          <p:nvPr>
            <p:ph type="ftr" sz="quarter" idx="11"/>
          </p:nvPr>
        </p:nvSpPr>
        <p:spPr/>
        <p:txBody>
          <a:bodyPr/>
          <a:lstStyle/>
          <a:p>
            <a:r>
              <a:rPr lang="en-US" smtClean="0"/>
              <a:t>Copyright © 2015 Pearson Education, Inc.</a:t>
            </a:r>
            <a:endParaRPr lang="en-US" dirty="0"/>
          </a:p>
        </p:txBody>
      </p:sp>
      <p:sp>
        <p:nvSpPr>
          <p:cNvPr id="5" name="Slide Number Placeholder 4"/>
          <p:cNvSpPr>
            <a:spLocks noGrp="1"/>
          </p:cNvSpPr>
          <p:nvPr>
            <p:ph type="sldNum" sz="quarter" idx="12"/>
          </p:nvPr>
        </p:nvSpPr>
        <p:spPr/>
        <p:txBody>
          <a:bodyPr/>
          <a:lstStyle/>
          <a:p>
            <a:fld id="{3C5A0288-DE65-4327-81AA-3D0ED474C7D0}" type="slidenum">
              <a:rPr lang="en-US" smtClean="0"/>
              <a:pPr/>
              <a:t>32</a:t>
            </a:fld>
            <a:endParaRPr lang="en-US"/>
          </a:p>
        </p:txBody>
      </p:sp>
    </p:spTree>
    <p:extLst>
      <p:ext uri="{BB962C8B-B14F-4D97-AF65-F5344CB8AC3E}">
        <p14:creationId xmlns:p14="http://schemas.microsoft.com/office/powerpoint/2010/main" val="747657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sz="3200" dirty="0" smtClean="0"/>
              <a:t>Processing and Memory on the Motherboard</a:t>
            </a:r>
            <a:endParaRPr lang="en-US" sz="3200" dirty="0"/>
          </a:p>
        </p:txBody>
      </p:sp>
      <p:sp>
        <p:nvSpPr>
          <p:cNvPr id="88070" name="Rectangle 6"/>
          <p:cNvSpPr>
            <a:spLocks noGrp="1" noChangeArrowheads="1"/>
          </p:cNvSpPr>
          <p:nvPr>
            <p:ph sz="half" idx="1"/>
          </p:nvPr>
        </p:nvSpPr>
        <p:spPr>
          <a:xfrm>
            <a:off x="457200" y="1600200"/>
            <a:ext cx="4038600" cy="4525963"/>
          </a:xfrm>
        </p:spPr>
        <p:txBody>
          <a:bodyPr>
            <a:noAutofit/>
          </a:bodyPr>
          <a:lstStyle/>
          <a:p>
            <a:pPr>
              <a:defRPr/>
            </a:pPr>
            <a:r>
              <a:rPr lang="en-US" sz="3200" dirty="0" smtClean="0">
                <a:effectLst/>
              </a:rPr>
              <a:t>Motherboard</a:t>
            </a:r>
          </a:p>
          <a:p>
            <a:pPr>
              <a:defRPr/>
            </a:pPr>
            <a:r>
              <a:rPr lang="en-US" sz="3200" dirty="0" smtClean="0">
                <a:effectLst/>
              </a:rPr>
              <a:t>CPU</a:t>
            </a:r>
            <a:endParaRPr lang="en-US" sz="3200" dirty="0">
              <a:effectLst/>
            </a:endParaRPr>
          </a:p>
          <a:p>
            <a:pPr>
              <a:defRPr/>
            </a:pPr>
            <a:r>
              <a:rPr lang="en-US" sz="3200" dirty="0" smtClean="0">
                <a:effectLst/>
              </a:rPr>
              <a:t>ROM, RAM, and cache</a:t>
            </a:r>
            <a:endParaRPr lang="en-US" sz="3200" dirty="0">
              <a:effectLst/>
            </a:endParaRPr>
          </a:p>
        </p:txBody>
      </p:sp>
      <p:pic>
        <p:nvPicPr>
          <p:cNvPr id="7" name="Content Placeholder 6"/>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4648200" y="2492313"/>
            <a:ext cx="4038599" cy="2741736"/>
          </a:xfrm>
        </p:spPr>
      </p:pic>
      <p:sp>
        <p:nvSpPr>
          <p:cNvPr id="2" name="Footer Placeholder 1"/>
          <p:cNvSpPr>
            <a:spLocks noGrp="1"/>
          </p:cNvSpPr>
          <p:nvPr>
            <p:ph type="ftr" sz="quarter" idx="11"/>
          </p:nvPr>
        </p:nvSpPr>
        <p:spPr/>
        <p:txBody>
          <a:bodyPr/>
          <a:lstStyle/>
          <a:p>
            <a:r>
              <a:rPr lang="en-US" smtClean="0"/>
              <a:t>Copyright © 2015 Pearson Education, Inc.</a:t>
            </a:r>
            <a:endParaRPr lang="en-US" dirty="0"/>
          </a:p>
        </p:txBody>
      </p:sp>
      <p:sp>
        <p:nvSpPr>
          <p:cNvPr id="3" name="Slide Number Placeholder 2"/>
          <p:cNvSpPr>
            <a:spLocks noGrp="1"/>
          </p:cNvSpPr>
          <p:nvPr>
            <p:ph type="sldNum" sz="quarter" idx="12"/>
          </p:nvPr>
        </p:nvSpPr>
        <p:spPr/>
        <p:txBody>
          <a:bodyPr/>
          <a:lstStyle/>
          <a:p>
            <a:fld id="{3C5A0288-DE65-4327-81AA-3D0ED474C7D0}" type="slidenum">
              <a:rPr lang="en-US" smtClean="0"/>
              <a:pPr/>
              <a:t>33</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07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807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807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70"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sz="3200" dirty="0" smtClean="0"/>
              <a:t>Processing and Memory on the Motherboard (cont.)</a:t>
            </a:r>
            <a:endParaRPr lang="en-US" sz="3200" dirty="0"/>
          </a:p>
        </p:txBody>
      </p:sp>
      <p:sp>
        <p:nvSpPr>
          <p:cNvPr id="88070" name="Rectangle 6"/>
          <p:cNvSpPr>
            <a:spLocks noGrp="1" noChangeArrowheads="1"/>
          </p:cNvSpPr>
          <p:nvPr>
            <p:ph sz="half" idx="1"/>
          </p:nvPr>
        </p:nvSpPr>
        <p:spPr>
          <a:xfrm>
            <a:off x="457200" y="1600200"/>
            <a:ext cx="4038600" cy="4525963"/>
          </a:xfrm>
        </p:spPr>
        <p:txBody>
          <a:bodyPr>
            <a:noAutofit/>
          </a:bodyPr>
          <a:lstStyle/>
          <a:p>
            <a:pPr>
              <a:defRPr/>
            </a:pPr>
            <a:r>
              <a:rPr lang="en-US" sz="3200" dirty="0" smtClean="0">
                <a:effectLst/>
              </a:rPr>
              <a:t>Slots for expansion cards</a:t>
            </a:r>
          </a:p>
          <a:p>
            <a:pPr>
              <a:defRPr/>
            </a:pPr>
            <a:r>
              <a:rPr lang="en-US" sz="3200" dirty="0" smtClean="0"/>
              <a:t>Network interface card (NIC)</a:t>
            </a:r>
            <a:endParaRPr lang="en-US" sz="3200" dirty="0">
              <a:effectLst/>
            </a:endParaRPr>
          </a:p>
        </p:txBody>
      </p:sp>
      <p:pic>
        <p:nvPicPr>
          <p:cNvPr id="7" name="Content Placeholder 6"/>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4648200" y="2492313"/>
            <a:ext cx="4038599" cy="2741736"/>
          </a:xfrm>
        </p:spPr>
      </p:pic>
      <p:sp>
        <p:nvSpPr>
          <p:cNvPr id="2" name="Footer Placeholder 1"/>
          <p:cNvSpPr>
            <a:spLocks noGrp="1"/>
          </p:cNvSpPr>
          <p:nvPr>
            <p:ph type="ftr" sz="quarter" idx="11"/>
          </p:nvPr>
        </p:nvSpPr>
        <p:spPr/>
        <p:txBody>
          <a:bodyPr/>
          <a:lstStyle/>
          <a:p>
            <a:r>
              <a:rPr lang="en-US" smtClean="0"/>
              <a:t>Copyright © 2015 Pearson Education, Inc.</a:t>
            </a:r>
            <a:endParaRPr lang="en-US" dirty="0"/>
          </a:p>
        </p:txBody>
      </p:sp>
      <p:sp>
        <p:nvSpPr>
          <p:cNvPr id="3" name="Slide Number Placeholder 2"/>
          <p:cNvSpPr>
            <a:spLocks noGrp="1"/>
          </p:cNvSpPr>
          <p:nvPr>
            <p:ph type="sldNum" sz="quarter" idx="12"/>
          </p:nvPr>
        </p:nvSpPr>
        <p:spPr/>
        <p:txBody>
          <a:bodyPr/>
          <a:lstStyle/>
          <a:p>
            <a:fld id="{3C5A0288-DE65-4327-81AA-3D0ED474C7D0}" type="slidenum">
              <a:rPr lang="en-US" smtClean="0"/>
              <a:pPr/>
              <a:t>34</a:t>
            </a:fld>
            <a:endParaRPr lang="en-US"/>
          </a:p>
        </p:txBody>
      </p:sp>
    </p:spTree>
    <p:extLst>
      <p:ext uri="{BB962C8B-B14F-4D97-AF65-F5344CB8AC3E}">
        <p14:creationId xmlns:p14="http://schemas.microsoft.com/office/powerpoint/2010/main" val="3719938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07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807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70"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sz="3100" dirty="0" smtClean="0"/>
              <a:t>Processing and Memory on the Motherboard:</a:t>
            </a:r>
            <a:br>
              <a:rPr lang="en-US" sz="3100" dirty="0" smtClean="0"/>
            </a:br>
            <a:r>
              <a:rPr lang="en-US" dirty="0" smtClean="0"/>
              <a:t>Memory</a:t>
            </a:r>
            <a:endParaRPr lang="en-US" dirty="0"/>
          </a:p>
        </p:txBody>
      </p:sp>
      <p:sp>
        <p:nvSpPr>
          <p:cNvPr id="8" name="Content Placeholder 7"/>
          <p:cNvSpPr>
            <a:spLocks noGrp="1"/>
          </p:cNvSpPr>
          <p:nvPr>
            <p:ph idx="1"/>
          </p:nvPr>
        </p:nvSpPr>
        <p:spPr/>
        <p:txBody>
          <a:bodyPr/>
          <a:lstStyle/>
          <a:p>
            <a:r>
              <a:rPr lang="en-US" smtClean="0"/>
              <a:t>RAM—Random access memory</a:t>
            </a:r>
          </a:p>
          <a:p>
            <a:pPr lvl="1"/>
            <a:r>
              <a:rPr lang="en-US" smtClean="0"/>
              <a:t>Stores instructions and data</a:t>
            </a:r>
          </a:p>
          <a:p>
            <a:pPr lvl="1"/>
            <a:r>
              <a:rPr lang="en-US" smtClean="0"/>
              <a:t>Series of several memory cards or modules</a:t>
            </a:r>
          </a:p>
          <a:p>
            <a:pPr lvl="1"/>
            <a:r>
              <a:rPr lang="en-US" smtClean="0"/>
              <a:t>Temporary (volatile) storage</a:t>
            </a:r>
            <a:endParaRPr lang="en-US" dirty="0"/>
          </a:p>
        </p:txBody>
      </p:sp>
      <p:sp>
        <p:nvSpPr>
          <p:cNvPr id="4" name="Footer Placeholder 3"/>
          <p:cNvSpPr>
            <a:spLocks noGrp="1"/>
          </p:cNvSpPr>
          <p:nvPr>
            <p:ph type="ftr" sz="quarter" idx="11"/>
          </p:nvPr>
        </p:nvSpPr>
        <p:spPr/>
        <p:txBody>
          <a:bodyPr/>
          <a:lstStyle/>
          <a:p>
            <a:r>
              <a:rPr lang="en-US" smtClean="0"/>
              <a:t>Copyright © 2015 Pearson Education, Inc.</a:t>
            </a:r>
            <a:endParaRPr lang="en-US" dirty="0"/>
          </a:p>
        </p:txBody>
      </p:sp>
      <p:sp>
        <p:nvSpPr>
          <p:cNvPr id="5" name="Slide Number Placeholder 4"/>
          <p:cNvSpPr>
            <a:spLocks noGrp="1"/>
          </p:cNvSpPr>
          <p:nvPr>
            <p:ph type="sldNum" sz="quarter" idx="12"/>
          </p:nvPr>
        </p:nvSpPr>
        <p:spPr/>
        <p:txBody>
          <a:bodyPr/>
          <a:lstStyle/>
          <a:p>
            <a:fld id="{3C5A0288-DE65-4327-81AA-3D0ED474C7D0}" type="slidenum">
              <a:rPr lang="en-US" smtClean="0"/>
              <a:pPr/>
              <a:t>35</a:t>
            </a:fld>
            <a:endParaRPr lang="en-US"/>
          </a:p>
        </p:txBody>
      </p:sp>
    </p:spTree>
    <p:extLst>
      <p:ext uri="{BB962C8B-B14F-4D97-AF65-F5344CB8AC3E}">
        <p14:creationId xmlns:p14="http://schemas.microsoft.com/office/powerpoint/2010/main" val="605661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sz="3100" dirty="0" smtClean="0"/>
              <a:t>Processing and Memory on the Motherboard:</a:t>
            </a:r>
            <a:br>
              <a:rPr lang="en-US" sz="3100" dirty="0" smtClean="0"/>
            </a:br>
            <a:r>
              <a:rPr lang="en-US" dirty="0" smtClean="0"/>
              <a:t>Memory (cont.)</a:t>
            </a:r>
            <a:endParaRPr lang="en-US" dirty="0"/>
          </a:p>
        </p:txBody>
      </p:sp>
      <p:sp>
        <p:nvSpPr>
          <p:cNvPr id="10" name="Content Placeholder 9"/>
          <p:cNvSpPr>
            <a:spLocks noGrp="1"/>
          </p:cNvSpPr>
          <p:nvPr>
            <p:ph idx="1"/>
          </p:nvPr>
        </p:nvSpPr>
        <p:spPr/>
        <p:txBody>
          <a:bodyPr/>
          <a:lstStyle/>
          <a:p>
            <a:r>
              <a:rPr lang="en-US" dirty="0" smtClean="0"/>
              <a:t>ROM—Read-only memory</a:t>
            </a:r>
          </a:p>
          <a:p>
            <a:pPr lvl="1"/>
            <a:r>
              <a:rPr lang="en-US" dirty="0" smtClean="0"/>
              <a:t>Stores startup instructions</a:t>
            </a:r>
          </a:p>
          <a:p>
            <a:pPr lvl="1"/>
            <a:r>
              <a:rPr lang="en-US" dirty="0" smtClean="0"/>
              <a:t>Permanent (nonvolatile) storage</a:t>
            </a:r>
          </a:p>
          <a:p>
            <a:endParaRPr lang="en-US" dirty="0"/>
          </a:p>
        </p:txBody>
      </p:sp>
      <p:sp>
        <p:nvSpPr>
          <p:cNvPr id="4" name="Footer Placeholder 3"/>
          <p:cNvSpPr>
            <a:spLocks noGrp="1"/>
          </p:cNvSpPr>
          <p:nvPr>
            <p:ph type="ftr" sz="quarter" idx="11"/>
          </p:nvPr>
        </p:nvSpPr>
        <p:spPr/>
        <p:txBody>
          <a:bodyPr/>
          <a:lstStyle/>
          <a:p>
            <a:r>
              <a:rPr lang="en-US" smtClean="0"/>
              <a:t>Copyright © 2015 Pearson Education, Inc.</a:t>
            </a:r>
            <a:endParaRPr lang="en-US" dirty="0"/>
          </a:p>
        </p:txBody>
      </p:sp>
      <p:sp>
        <p:nvSpPr>
          <p:cNvPr id="5" name="Slide Number Placeholder 4"/>
          <p:cNvSpPr>
            <a:spLocks noGrp="1"/>
          </p:cNvSpPr>
          <p:nvPr>
            <p:ph type="sldNum" sz="quarter" idx="12"/>
          </p:nvPr>
        </p:nvSpPr>
        <p:spPr/>
        <p:txBody>
          <a:bodyPr/>
          <a:lstStyle/>
          <a:p>
            <a:fld id="{3C5A0288-DE65-4327-81AA-3D0ED474C7D0}" type="slidenum">
              <a:rPr lang="en-US" smtClean="0"/>
              <a:pPr/>
              <a:t>36</a:t>
            </a:fld>
            <a:endParaRPr lang="en-US"/>
          </a:p>
        </p:txBody>
      </p:sp>
    </p:spTree>
    <p:extLst>
      <p:ext uri="{BB962C8B-B14F-4D97-AF65-F5344CB8AC3E}">
        <p14:creationId xmlns:p14="http://schemas.microsoft.com/office/powerpoint/2010/main" val="3310371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4"/>
          <p:cNvSpPr>
            <a:spLocks noChangeArrowheads="1"/>
          </p:cNvSpPr>
          <p:nvPr/>
        </p:nvSpPr>
        <p:spPr bwMode="auto">
          <a:xfrm>
            <a:off x="3124200" y="6245225"/>
            <a:ext cx="2895600" cy="476250"/>
          </a:xfrm>
          <a:prstGeom prst="rect">
            <a:avLst/>
          </a:prstGeom>
          <a:noFill/>
          <a:ln w="12700">
            <a:noFill/>
            <a:miter lim="800000"/>
            <a:headEnd/>
            <a:tailEnd/>
          </a:ln>
        </p:spPr>
        <p:txBody>
          <a:bodyPr/>
          <a:lstStyle/>
          <a:p>
            <a:pPr eaLnBrk="0" hangingPunct="0"/>
            <a:endParaRPr lang="en-US" dirty="0"/>
          </a:p>
        </p:txBody>
      </p:sp>
      <p:sp>
        <p:nvSpPr>
          <p:cNvPr id="90117" name="Rectangle 5"/>
          <p:cNvSpPr>
            <a:spLocks noGrp="1" noChangeArrowheads="1"/>
          </p:cNvSpPr>
          <p:nvPr>
            <p:ph type="title"/>
          </p:nvPr>
        </p:nvSpPr>
        <p:spPr/>
        <p:txBody>
          <a:bodyPr>
            <a:normAutofit fontScale="90000"/>
          </a:bodyPr>
          <a:lstStyle/>
          <a:p>
            <a:pPr>
              <a:defRPr/>
            </a:pPr>
            <a:r>
              <a:rPr lang="en-US" sz="3100" dirty="0"/>
              <a:t>Processing and Memory on </a:t>
            </a:r>
            <a:r>
              <a:rPr lang="en-US" sz="3100" dirty="0" smtClean="0"/>
              <a:t>the Motherboard:</a:t>
            </a:r>
            <a:r>
              <a:rPr lang="en-US" dirty="0" smtClean="0"/>
              <a:t/>
            </a:r>
            <a:br>
              <a:rPr lang="en-US" dirty="0" smtClean="0"/>
            </a:br>
            <a:r>
              <a:rPr lang="en-US" dirty="0" smtClean="0"/>
              <a:t>Processing</a:t>
            </a:r>
            <a:endParaRPr lang="en-US" dirty="0"/>
          </a:p>
        </p:txBody>
      </p:sp>
      <p:sp>
        <p:nvSpPr>
          <p:cNvPr id="90118" name="Rectangle 6"/>
          <p:cNvSpPr>
            <a:spLocks noGrp="1" noChangeArrowheads="1"/>
          </p:cNvSpPr>
          <p:nvPr>
            <p:ph idx="1"/>
          </p:nvPr>
        </p:nvSpPr>
        <p:spPr>
          <a:xfrm>
            <a:off x="457200" y="1600200"/>
            <a:ext cx="8229600" cy="4883150"/>
          </a:xfrm>
        </p:spPr>
        <p:txBody>
          <a:bodyPr>
            <a:normAutofit/>
          </a:bodyPr>
          <a:lstStyle/>
          <a:p>
            <a:pPr>
              <a:defRPr/>
            </a:pPr>
            <a:r>
              <a:rPr lang="en-US" dirty="0" smtClean="0"/>
              <a:t>Central </a:t>
            </a:r>
            <a:r>
              <a:rPr lang="en-US" dirty="0"/>
              <a:t>Processing Unit</a:t>
            </a:r>
          </a:p>
          <a:p>
            <a:pPr lvl="1">
              <a:defRPr/>
            </a:pPr>
            <a:r>
              <a:rPr lang="en-US" dirty="0" smtClean="0">
                <a:effectLst/>
              </a:rPr>
              <a:t>CPU or processor</a:t>
            </a:r>
          </a:p>
          <a:p>
            <a:pPr lvl="1">
              <a:defRPr/>
            </a:pPr>
            <a:r>
              <a:rPr lang="en-US" dirty="0" smtClean="0">
                <a:effectLst/>
              </a:rPr>
              <a:t>“Brains</a:t>
            </a:r>
            <a:r>
              <a:rPr lang="en-US" dirty="0">
                <a:effectLst/>
              </a:rPr>
              <a:t>” of the computer</a:t>
            </a:r>
          </a:p>
          <a:p>
            <a:pPr lvl="1">
              <a:defRPr/>
            </a:pPr>
            <a:r>
              <a:rPr lang="en-US" dirty="0">
                <a:effectLst/>
              </a:rPr>
              <a:t>Controls all functions </a:t>
            </a:r>
            <a:r>
              <a:rPr lang="en-US" dirty="0" smtClean="0">
                <a:effectLst/>
              </a:rPr>
              <a:t>of the computer’s components</a:t>
            </a:r>
            <a:endParaRPr lang="en-US" dirty="0">
              <a:effectLst/>
            </a:endParaRPr>
          </a:p>
          <a:p>
            <a:pPr lvl="1">
              <a:defRPr/>
            </a:pPr>
            <a:r>
              <a:rPr lang="en-US" dirty="0">
                <a:effectLst/>
              </a:rPr>
              <a:t>Processes all commands and instructions</a:t>
            </a:r>
          </a:p>
          <a:p>
            <a:pPr lvl="1">
              <a:defRPr/>
            </a:pPr>
            <a:r>
              <a:rPr lang="en-US" dirty="0" smtClean="0">
                <a:effectLst/>
              </a:rPr>
              <a:t>Billions </a:t>
            </a:r>
            <a:r>
              <a:rPr lang="en-US" dirty="0">
                <a:effectLst/>
              </a:rPr>
              <a:t>of tasks per second </a:t>
            </a:r>
          </a:p>
        </p:txBody>
      </p:sp>
      <p:sp>
        <p:nvSpPr>
          <p:cNvPr id="2" name="Footer Placeholder 1"/>
          <p:cNvSpPr>
            <a:spLocks noGrp="1"/>
          </p:cNvSpPr>
          <p:nvPr>
            <p:ph type="ftr" sz="quarter" idx="11"/>
          </p:nvPr>
        </p:nvSpPr>
        <p:spPr/>
        <p:txBody>
          <a:bodyPr/>
          <a:lstStyle/>
          <a:p>
            <a:r>
              <a:rPr lang="en-US" smtClean="0"/>
              <a:t>Copyright © 2015 Pearson Education, Inc.</a:t>
            </a:r>
            <a:endParaRPr lang="en-US" dirty="0"/>
          </a:p>
        </p:txBody>
      </p:sp>
      <p:sp>
        <p:nvSpPr>
          <p:cNvPr id="3" name="Slide Number Placeholder 2"/>
          <p:cNvSpPr>
            <a:spLocks noGrp="1"/>
          </p:cNvSpPr>
          <p:nvPr>
            <p:ph type="sldNum" sz="quarter" idx="12"/>
          </p:nvPr>
        </p:nvSpPr>
        <p:spPr/>
        <p:txBody>
          <a:bodyPr/>
          <a:lstStyle/>
          <a:p>
            <a:fld id="{3C5A0288-DE65-4327-81AA-3D0ED474C7D0}" type="slidenum">
              <a:rPr lang="en-US" smtClean="0"/>
              <a:pPr/>
              <a:t>37</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011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0118">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0118">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0118">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0118">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011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8"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4"/>
          <p:cNvSpPr>
            <a:spLocks noChangeArrowheads="1"/>
          </p:cNvSpPr>
          <p:nvPr/>
        </p:nvSpPr>
        <p:spPr bwMode="auto">
          <a:xfrm>
            <a:off x="3124200" y="6245225"/>
            <a:ext cx="2895600" cy="476250"/>
          </a:xfrm>
          <a:prstGeom prst="rect">
            <a:avLst/>
          </a:prstGeom>
          <a:noFill/>
          <a:ln w="12700">
            <a:noFill/>
            <a:miter lim="800000"/>
            <a:headEnd/>
            <a:tailEnd/>
          </a:ln>
        </p:spPr>
        <p:txBody>
          <a:bodyPr/>
          <a:lstStyle/>
          <a:p>
            <a:pPr eaLnBrk="0" hangingPunct="0"/>
            <a:endParaRPr lang="en-US" dirty="0"/>
          </a:p>
        </p:txBody>
      </p:sp>
      <p:sp>
        <p:nvSpPr>
          <p:cNvPr id="90117" name="Rectangle 5"/>
          <p:cNvSpPr>
            <a:spLocks noGrp="1" noChangeArrowheads="1"/>
          </p:cNvSpPr>
          <p:nvPr>
            <p:ph type="title"/>
          </p:nvPr>
        </p:nvSpPr>
        <p:spPr>
          <a:xfrm>
            <a:off x="381000" y="228600"/>
            <a:ext cx="8382000" cy="1066800"/>
          </a:xfrm>
        </p:spPr>
        <p:txBody>
          <a:bodyPr>
            <a:normAutofit fontScale="90000"/>
          </a:bodyPr>
          <a:lstStyle/>
          <a:p>
            <a:pPr>
              <a:defRPr/>
            </a:pPr>
            <a:r>
              <a:rPr lang="en-US" sz="3100" dirty="0"/>
              <a:t>Processing and Memory on </a:t>
            </a:r>
            <a:r>
              <a:rPr lang="en-US" sz="3100" dirty="0" smtClean="0"/>
              <a:t>the Motherboard:</a:t>
            </a:r>
            <a:r>
              <a:rPr lang="en-US" dirty="0" smtClean="0"/>
              <a:t/>
            </a:r>
            <a:br>
              <a:rPr lang="en-US" dirty="0" smtClean="0"/>
            </a:br>
            <a:r>
              <a:rPr lang="en-US" dirty="0" smtClean="0"/>
              <a:t>Processing (cont.)</a:t>
            </a:r>
            <a:endParaRPr lang="en-US" dirty="0"/>
          </a:p>
        </p:txBody>
      </p:sp>
      <p:sp>
        <p:nvSpPr>
          <p:cNvPr id="90118" name="Rectangle 6"/>
          <p:cNvSpPr>
            <a:spLocks noGrp="1" noChangeArrowheads="1"/>
          </p:cNvSpPr>
          <p:nvPr>
            <p:ph idx="1"/>
          </p:nvPr>
        </p:nvSpPr>
        <p:spPr>
          <a:xfrm>
            <a:off x="443552" y="1600201"/>
            <a:ext cx="8229600" cy="4242772"/>
          </a:xfrm>
        </p:spPr>
        <p:txBody>
          <a:bodyPr>
            <a:normAutofit/>
          </a:bodyPr>
          <a:lstStyle/>
          <a:p>
            <a:pPr>
              <a:defRPr/>
            </a:pPr>
            <a:r>
              <a:rPr lang="en-US" dirty="0" smtClean="0"/>
              <a:t>CPU </a:t>
            </a:r>
            <a:r>
              <a:rPr lang="en-US" dirty="0"/>
              <a:t>Performance Measures</a:t>
            </a:r>
          </a:p>
          <a:p>
            <a:pPr lvl="1">
              <a:defRPr/>
            </a:pPr>
            <a:r>
              <a:rPr lang="en-US" dirty="0" smtClean="0">
                <a:effectLst/>
              </a:rPr>
              <a:t>Processor speed measured in hertz (Hz)</a:t>
            </a:r>
          </a:p>
          <a:p>
            <a:pPr lvl="2">
              <a:defRPr/>
            </a:pPr>
            <a:r>
              <a:rPr lang="en-US" dirty="0" smtClean="0">
                <a:effectLst/>
              </a:rPr>
              <a:t>Megahertz (MHz) or gigahertz (GHz)</a:t>
            </a:r>
          </a:p>
          <a:p>
            <a:pPr lvl="1">
              <a:defRPr/>
            </a:pPr>
            <a:r>
              <a:rPr lang="en-US" dirty="0" smtClean="0">
                <a:effectLst/>
              </a:rPr>
              <a:t>Number of cores</a:t>
            </a:r>
          </a:p>
          <a:p>
            <a:pPr lvl="2">
              <a:defRPr/>
            </a:pPr>
            <a:r>
              <a:rPr lang="en-US" dirty="0" smtClean="0">
                <a:effectLst/>
              </a:rPr>
              <a:t>Single</a:t>
            </a:r>
          </a:p>
          <a:p>
            <a:pPr lvl="2">
              <a:defRPr/>
            </a:pPr>
            <a:r>
              <a:rPr lang="en-US" dirty="0" smtClean="0">
                <a:effectLst/>
              </a:rPr>
              <a:t>Dual</a:t>
            </a:r>
          </a:p>
          <a:p>
            <a:pPr lvl="2">
              <a:defRPr/>
            </a:pPr>
            <a:r>
              <a:rPr lang="en-US" dirty="0" smtClean="0">
                <a:effectLst/>
              </a:rPr>
              <a:t>Quad</a:t>
            </a:r>
          </a:p>
          <a:p>
            <a:pPr lvl="2">
              <a:defRPr/>
            </a:pPr>
            <a:r>
              <a:rPr lang="en-US" dirty="0" smtClean="0"/>
              <a:t>Eight </a:t>
            </a:r>
            <a:endParaRPr lang="en-US" dirty="0">
              <a:effectLst/>
            </a:endParaRPr>
          </a:p>
        </p:txBody>
      </p:sp>
      <p:sp>
        <p:nvSpPr>
          <p:cNvPr id="2" name="Footer Placeholder 1"/>
          <p:cNvSpPr>
            <a:spLocks noGrp="1"/>
          </p:cNvSpPr>
          <p:nvPr>
            <p:ph type="ftr" sz="quarter" idx="11"/>
          </p:nvPr>
        </p:nvSpPr>
        <p:spPr/>
        <p:txBody>
          <a:bodyPr/>
          <a:lstStyle/>
          <a:p>
            <a:r>
              <a:rPr lang="en-US" smtClean="0"/>
              <a:t>Copyright © 2015 Pearson Education, Inc.</a:t>
            </a:r>
            <a:endParaRPr lang="en-US" dirty="0"/>
          </a:p>
        </p:txBody>
      </p:sp>
      <p:sp>
        <p:nvSpPr>
          <p:cNvPr id="3" name="Slide Number Placeholder 2"/>
          <p:cNvSpPr>
            <a:spLocks noGrp="1"/>
          </p:cNvSpPr>
          <p:nvPr>
            <p:ph type="sldNum" sz="quarter" idx="12"/>
          </p:nvPr>
        </p:nvSpPr>
        <p:spPr/>
        <p:txBody>
          <a:bodyPr/>
          <a:lstStyle/>
          <a:p>
            <a:fld id="{3C5A0288-DE65-4327-81AA-3D0ED474C7D0}" type="slidenum">
              <a:rPr lang="en-US" smtClean="0"/>
              <a:pPr/>
              <a:t>38</a:t>
            </a:fld>
            <a:endParaRPr lang="en-US"/>
          </a:p>
        </p:txBody>
      </p:sp>
      <p:pic>
        <p:nvPicPr>
          <p:cNvPr id="9218"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575046" y="3307781"/>
            <a:ext cx="3891637" cy="301681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011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0118">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0118">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0118">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0118">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0118">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0118">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011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8"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5"/>
          <p:cNvSpPr>
            <a:spLocks noGrp="1" noChangeArrowheads="1"/>
          </p:cNvSpPr>
          <p:nvPr>
            <p:ph type="title"/>
          </p:nvPr>
        </p:nvSpPr>
        <p:spPr>
          <a:xfrm>
            <a:off x="381000" y="228600"/>
            <a:ext cx="8382000" cy="1066800"/>
          </a:xfrm>
        </p:spPr>
        <p:txBody>
          <a:bodyPr>
            <a:normAutofit fontScale="90000"/>
          </a:bodyPr>
          <a:lstStyle/>
          <a:p>
            <a:pPr>
              <a:defRPr/>
            </a:pPr>
            <a:r>
              <a:rPr lang="en-US" sz="3100" dirty="0" smtClean="0"/>
              <a:t>Understanding Your Computer:</a:t>
            </a:r>
            <a:r>
              <a:rPr lang="en-US" dirty="0" smtClean="0"/>
              <a:t/>
            </a:r>
            <a:br>
              <a:rPr lang="en-US" dirty="0" smtClean="0"/>
            </a:br>
            <a:r>
              <a:rPr lang="en-US" sz="3600" dirty="0" smtClean="0"/>
              <a:t>Computers are Data Processing Devices</a:t>
            </a:r>
            <a:endParaRPr lang="en-US" dirty="0"/>
          </a:p>
        </p:txBody>
      </p:sp>
      <p:sp>
        <p:nvSpPr>
          <p:cNvPr id="10246" name="Rectangle 6"/>
          <p:cNvSpPr>
            <a:spLocks noGrp="1" noChangeArrowheads="1"/>
          </p:cNvSpPr>
          <p:nvPr>
            <p:ph idx="1"/>
          </p:nvPr>
        </p:nvSpPr>
        <p:spPr>
          <a:xfrm>
            <a:off x="457200" y="1600200"/>
            <a:ext cx="8229600" cy="4800600"/>
          </a:xfrm>
        </p:spPr>
        <p:txBody>
          <a:bodyPr>
            <a:normAutofit/>
          </a:bodyPr>
          <a:lstStyle/>
          <a:p>
            <a:pPr>
              <a:defRPr/>
            </a:pPr>
            <a:r>
              <a:rPr lang="en-US" dirty="0" smtClean="0"/>
              <a:t>Perform </a:t>
            </a:r>
            <a:r>
              <a:rPr lang="en-US" dirty="0"/>
              <a:t>four major </a:t>
            </a:r>
            <a:r>
              <a:rPr lang="en-US" dirty="0" smtClean="0"/>
              <a:t>functions</a:t>
            </a:r>
            <a:endParaRPr lang="en-US" dirty="0"/>
          </a:p>
          <a:p>
            <a:pPr lvl="1">
              <a:defRPr/>
            </a:pPr>
            <a:r>
              <a:rPr lang="en-US" dirty="0"/>
              <a:t>Input: </a:t>
            </a:r>
            <a:r>
              <a:rPr lang="en-US" dirty="0" smtClean="0"/>
              <a:t>Gather </a:t>
            </a:r>
            <a:r>
              <a:rPr lang="en-US" dirty="0"/>
              <a:t>data, e</a:t>
            </a:r>
            <a:r>
              <a:rPr lang="en-US" dirty="0" smtClean="0"/>
              <a:t>nter </a:t>
            </a:r>
            <a:r>
              <a:rPr lang="en-US" dirty="0"/>
              <a:t>data</a:t>
            </a:r>
          </a:p>
          <a:p>
            <a:pPr lvl="1">
              <a:defRPr/>
            </a:pPr>
            <a:r>
              <a:rPr lang="en-US" dirty="0"/>
              <a:t>Process: Manipulates, calculates, or organizes </a:t>
            </a:r>
            <a:r>
              <a:rPr lang="en-US" dirty="0" smtClean="0"/>
              <a:t>data</a:t>
            </a:r>
            <a:endParaRPr lang="en-US" dirty="0"/>
          </a:p>
          <a:p>
            <a:pPr lvl="1">
              <a:defRPr/>
            </a:pPr>
            <a:r>
              <a:rPr lang="en-US" dirty="0"/>
              <a:t>Output: Displays data and information </a:t>
            </a:r>
          </a:p>
          <a:p>
            <a:pPr lvl="1">
              <a:defRPr/>
            </a:pPr>
            <a:r>
              <a:rPr lang="en-US" dirty="0"/>
              <a:t>Storage: Saves data and </a:t>
            </a:r>
            <a:r>
              <a:rPr lang="en-US" dirty="0" smtClean="0"/>
              <a:t>information</a:t>
            </a:r>
            <a:endParaRPr lang="en-US" dirty="0"/>
          </a:p>
        </p:txBody>
      </p:sp>
      <p:sp>
        <p:nvSpPr>
          <p:cNvPr id="2" name="Footer Placeholder 1"/>
          <p:cNvSpPr>
            <a:spLocks noGrp="1"/>
          </p:cNvSpPr>
          <p:nvPr>
            <p:ph type="ftr" sz="quarter" idx="11"/>
          </p:nvPr>
        </p:nvSpPr>
        <p:spPr/>
        <p:txBody>
          <a:bodyPr/>
          <a:lstStyle/>
          <a:p>
            <a:r>
              <a:rPr lang="en-US" smtClean="0"/>
              <a:t>Copyright © 2015 Pearson Education, Inc.</a:t>
            </a:r>
            <a:endParaRPr lang="en-US" dirty="0"/>
          </a:p>
        </p:txBody>
      </p:sp>
      <p:sp>
        <p:nvSpPr>
          <p:cNvPr id="3" name="Slide Number Placeholder 2"/>
          <p:cNvSpPr>
            <a:spLocks noGrp="1"/>
          </p:cNvSpPr>
          <p:nvPr>
            <p:ph type="sldNum" sz="quarter" idx="12"/>
          </p:nvPr>
        </p:nvSpPr>
        <p:spPr/>
        <p:txBody>
          <a:bodyPr/>
          <a:lstStyle/>
          <a:p>
            <a:fld id="{3C5A0288-DE65-4327-81AA-3D0ED474C7D0}" type="slidenum">
              <a:rPr lang="en-US" smtClean="0"/>
              <a:pPr/>
              <a:t>3</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4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24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246">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24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6"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9" name="Rectangle 3"/>
          <p:cNvSpPr>
            <a:spLocks noGrp="1" noChangeArrowheads="1"/>
          </p:cNvSpPr>
          <p:nvPr>
            <p:ph type="title"/>
          </p:nvPr>
        </p:nvSpPr>
        <p:spPr/>
        <p:txBody>
          <a:bodyPr>
            <a:normAutofit fontScale="90000"/>
          </a:bodyPr>
          <a:lstStyle/>
          <a:p>
            <a:pPr>
              <a:defRPr/>
            </a:pPr>
            <a:r>
              <a:rPr lang="en-US" sz="3100" dirty="0"/>
              <a:t>Storing Data and </a:t>
            </a:r>
            <a:r>
              <a:rPr lang="en-US" sz="3100" dirty="0" smtClean="0"/>
              <a:t>Information:</a:t>
            </a:r>
            <a:r>
              <a:rPr lang="en-US" dirty="0" smtClean="0"/>
              <a:t/>
            </a:r>
            <a:br>
              <a:rPr lang="en-US" dirty="0" smtClean="0"/>
            </a:br>
            <a:r>
              <a:rPr lang="en-US" dirty="0" smtClean="0"/>
              <a:t>Hard Drives</a:t>
            </a:r>
            <a:endParaRPr lang="en-US" dirty="0"/>
          </a:p>
        </p:txBody>
      </p:sp>
      <p:sp>
        <p:nvSpPr>
          <p:cNvPr id="126980" name="Rectangle 4"/>
          <p:cNvSpPr>
            <a:spLocks noGrp="1" noChangeArrowheads="1"/>
          </p:cNvSpPr>
          <p:nvPr>
            <p:ph sz="half" idx="1"/>
          </p:nvPr>
        </p:nvSpPr>
        <p:spPr>
          <a:xfrm>
            <a:off x="457200" y="1600200"/>
            <a:ext cx="8686800" cy="4876800"/>
          </a:xfrm>
        </p:spPr>
        <p:txBody>
          <a:bodyPr>
            <a:normAutofit/>
          </a:bodyPr>
          <a:lstStyle/>
          <a:p>
            <a:pPr>
              <a:defRPr/>
            </a:pPr>
            <a:r>
              <a:rPr lang="en-US" sz="3200" dirty="0" smtClean="0">
                <a:effectLst/>
              </a:rPr>
              <a:t>Primary device for permanent storage</a:t>
            </a:r>
          </a:p>
          <a:p>
            <a:pPr>
              <a:defRPr/>
            </a:pPr>
            <a:r>
              <a:rPr lang="en-US" sz="3200" dirty="0"/>
              <a:t>S</a:t>
            </a:r>
            <a:r>
              <a:rPr lang="en-US" sz="3200" dirty="0" smtClean="0">
                <a:effectLst/>
              </a:rPr>
              <a:t>tored programs and data</a:t>
            </a:r>
          </a:p>
          <a:p>
            <a:pPr lvl="1">
              <a:defRPr/>
            </a:pPr>
            <a:r>
              <a:rPr lang="en-US" dirty="0" smtClean="0"/>
              <a:t>Internal hard drive</a:t>
            </a:r>
          </a:p>
        </p:txBody>
      </p:sp>
      <p:sp>
        <p:nvSpPr>
          <p:cNvPr id="2" name="Footer Placeholder 1"/>
          <p:cNvSpPr>
            <a:spLocks noGrp="1"/>
          </p:cNvSpPr>
          <p:nvPr>
            <p:ph type="ftr" sz="quarter" idx="11"/>
          </p:nvPr>
        </p:nvSpPr>
        <p:spPr/>
        <p:txBody>
          <a:bodyPr/>
          <a:lstStyle/>
          <a:p>
            <a:r>
              <a:rPr lang="en-US" smtClean="0"/>
              <a:t>Copyright © 2015 Pearson Education, Inc.</a:t>
            </a:r>
            <a:endParaRPr lang="en-US" dirty="0"/>
          </a:p>
        </p:txBody>
      </p:sp>
      <p:sp>
        <p:nvSpPr>
          <p:cNvPr id="3" name="Slide Number Placeholder 2"/>
          <p:cNvSpPr>
            <a:spLocks noGrp="1"/>
          </p:cNvSpPr>
          <p:nvPr>
            <p:ph type="sldNum" sz="quarter" idx="12"/>
          </p:nvPr>
        </p:nvSpPr>
        <p:spPr/>
        <p:txBody>
          <a:bodyPr/>
          <a:lstStyle/>
          <a:p>
            <a:fld id="{3C5A0288-DE65-4327-81AA-3D0ED474C7D0}" type="slidenum">
              <a:rPr lang="en-US" smtClean="0"/>
              <a:pPr/>
              <a:t>39</a:t>
            </a:fld>
            <a:endParaRPr lang="en-US"/>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04611" y="2971800"/>
            <a:ext cx="2514600" cy="3139177"/>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698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6980">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698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80"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9" name="Rectangle 3"/>
          <p:cNvSpPr>
            <a:spLocks noGrp="1" noChangeArrowheads="1"/>
          </p:cNvSpPr>
          <p:nvPr>
            <p:ph type="title"/>
          </p:nvPr>
        </p:nvSpPr>
        <p:spPr/>
        <p:txBody>
          <a:bodyPr>
            <a:normAutofit fontScale="90000"/>
          </a:bodyPr>
          <a:lstStyle/>
          <a:p>
            <a:pPr>
              <a:defRPr/>
            </a:pPr>
            <a:r>
              <a:rPr lang="en-US" sz="3100" dirty="0"/>
              <a:t>Storing Data and </a:t>
            </a:r>
            <a:r>
              <a:rPr lang="en-US" sz="3100" dirty="0" smtClean="0"/>
              <a:t>Information:</a:t>
            </a:r>
            <a:r>
              <a:rPr lang="en-US" dirty="0" smtClean="0"/>
              <a:t/>
            </a:r>
            <a:br>
              <a:rPr lang="en-US" dirty="0" smtClean="0"/>
            </a:br>
            <a:r>
              <a:rPr lang="en-US" dirty="0" smtClean="0"/>
              <a:t>Hard Drives (cont.)</a:t>
            </a:r>
            <a:endParaRPr lang="en-US" dirty="0"/>
          </a:p>
        </p:txBody>
      </p:sp>
      <p:sp>
        <p:nvSpPr>
          <p:cNvPr id="126980" name="Rectangle 4"/>
          <p:cNvSpPr>
            <a:spLocks noGrp="1" noChangeArrowheads="1"/>
          </p:cNvSpPr>
          <p:nvPr>
            <p:ph sz="half" idx="1"/>
          </p:nvPr>
        </p:nvSpPr>
        <p:spPr>
          <a:xfrm>
            <a:off x="457200" y="1600200"/>
            <a:ext cx="8229600" cy="4876800"/>
          </a:xfrm>
        </p:spPr>
        <p:txBody>
          <a:bodyPr>
            <a:normAutofit fontScale="92500" lnSpcReduction="20000"/>
          </a:bodyPr>
          <a:lstStyle/>
          <a:p>
            <a:pPr>
              <a:defRPr/>
            </a:pPr>
            <a:r>
              <a:rPr lang="en-US" sz="3500" dirty="0" smtClean="0"/>
              <a:t>External hard drive</a:t>
            </a:r>
          </a:p>
          <a:p>
            <a:pPr lvl="1">
              <a:defRPr/>
            </a:pPr>
            <a:r>
              <a:rPr lang="en-US" sz="3000" dirty="0" smtClean="0"/>
              <a:t>Outside the system</a:t>
            </a:r>
          </a:p>
          <a:p>
            <a:pPr lvl="1">
              <a:defRPr/>
            </a:pPr>
            <a:r>
              <a:rPr lang="en-US" sz="3000" dirty="0" smtClean="0"/>
              <a:t>USB or FireWire port</a:t>
            </a:r>
          </a:p>
          <a:p>
            <a:pPr>
              <a:defRPr/>
            </a:pPr>
            <a:r>
              <a:rPr lang="en-US" sz="3500" dirty="0" smtClean="0"/>
              <a:t>Solid-State Drive (SSD)</a:t>
            </a:r>
          </a:p>
          <a:p>
            <a:pPr lvl="1">
              <a:defRPr/>
            </a:pPr>
            <a:r>
              <a:rPr lang="en-US" sz="3000" dirty="0" smtClean="0"/>
              <a:t>No moving parts</a:t>
            </a:r>
          </a:p>
          <a:p>
            <a:pPr lvl="1">
              <a:defRPr/>
            </a:pPr>
            <a:r>
              <a:rPr lang="en-US" sz="3000" dirty="0" smtClean="0"/>
              <a:t>No noise</a:t>
            </a:r>
          </a:p>
          <a:p>
            <a:pPr lvl="1">
              <a:defRPr/>
            </a:pPr>
            <a:r>
              <a:rPr lang="en-US" sz="3000" dirty="0" smtClean="0"/>
              <a:t>Emits little heat</a:t>
            </a:r>
          </a:p>
          <a:p>
            <a:pPr lvl="1">
              <a:defRPr/>
            </a:pPr>
            <a:r>
              <a:rPr lang="en-US" sz="3000" dirty="0" smtClean="0"/>
              <a:t>Requires little power</a:t>
            </a:r>
          </a:p>
          <a:p>
            <a:pPr lvl="1">
              <a:defRPr/>
            </a:pPr>
            <a:r>
              <a:rPr lang="en-US" sz="3000" dirty="0" smtClean="0"/>
              <a:t>Less likely to fail</a:t>
            </a:r>
            <a:endParaRPr lang="en-US" sz="3000" dirty="0" smtClean="0">
              <a:effectLst/>
            </a:endParaRPr>
          </a:p>
          <a:p>
            <a:pPr>
              <a:defRPr/>
            </a:pPr>
            <a:endParaRPr lang="en-US" sz="3200" dirty="0">
              <a:effectLst/>
            </a:endParaRPr>
          </a:p>
        </p:txBody>
      </p:sp>
      <p:sp>
        <p:nvSpPr>
          <p:cNvPr id="2" name="Footer Placeholder 1"/>
          <p:cNvSpPr>
            <a:spLocks noGrp="1"/>
          </p:cNvSpPr>
          <p:nvPr>
            <p:ph type="ftr" sz="quarter" idx="11"/>
          </p:nvPr>
        </p:nvSpPr>
        <p:spPr/>
        <p:txBody>
          <a:bodyPr/>
          <a:lstStyle/>
          <a:p>
            <a:r>
              <a:rPr lang="en-US" smtClean="0"/>
              <a:t>Copyright © 2015 Pearson Education, Inc.</a:t>
            </a:r>
            <a:endParaRPr lang="en-US" dirty="0"/>
          </a:p>
        </p:txBody>
      </p:sp>
      <p:sp>
        <p:nvSpPr>
          <p:cNvPr id="3" name="Slide Number Placeholder 2"/>
          <p:cNvSpPr>
            <a:spLocks noGrp="1"/>
          </p:cNvSpPr>
          <p:nvPr>
            <p:ph type="sldNum" sz="quarter" idx="12"/>
          </p:nvPr>
        </p:nvSpPr>
        <p:spPr/>
        <p:txBody>
          <a:bodyPr/>
          <a:lstStyle/>
          <a:p>
            <a:fld id="{3C5A0288-DE65-4327-81AA-3D0ED474C7D0}" type="slidenum">
              <a:rPr lang="en-US" smtClean="0"/>
              <a:pPr/>
              <a:t>40</a:t>
            </a:fld>
            <a:endParaRPr lang="en-US"/>
          </a:p>
        </p:txBody>
      </p:sp>
    </p:spTree>
    <p:extLst>
      <p:ext uri="{BB962C8B-B14F-4D97-AF65-F5344CB8AC3E}">
        <p14:creationId xmlns:p14="http://schemas.microsoft.com/office/powerpoint/2010/main" val="3884199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698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698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698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6980">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6980">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6980">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6980">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6980">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698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80"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1" name="Rectangle 5"/>
          <p:cNvSpPr>
            <a:spLocks noGrp="1" noChangeArrowheads="1"/>
          </p:cNvSpPr>
          <p:nvPr>
            <p:ph type="title"/>
          </p:nvPr>
        </p:nvSpPr>
        <p:spPr>
          <a:xfrm>
            <a:off x="381000" y="228600"/>
            <a:ext cx="8382000" cy="1066800"/>
          </a:xfrm>
        </p:spPr>
        <p:txBody>
          <a:bodyPr>
            <a:normAutofit fontScale="90000"/>
          </a:bodyPr>
          <a:lstStyle/>
          <a:p>
            <a:pPr>
              <a:defRPr/>
            </a:pPr>
            <a:r>
              <a:rPr lang="en-US" sz="3100" dirty="0"/>
              <a:t>Storing Data and </a:t>
            </a:r>
            <a:r>
              <a:rPr lang="en-US" sz="3100" dirty="0" smtClean="0"/>
              <a:t>Information:</a:t>
            </a:r>
            <a:r>
              <a:rPr lang="en-US" dirty="0" smtClean="0"/>
              <a:t/>
            </a:r>
            <a:br>
              <a:rPr lang="en-US" dirty="0" smtClean="0"/>
            </a:br>
            <a:r>
              <a:rPr lang="en-US" dirty="0" smtClean="0"/>
              <a:t>Hard Drives (cont.)</a:t>
            </a:r>
            <a:endParaRPr lang="en-US" dirty="0"/>
          </a:p>
        </p:txBody>
      </p:sp>
      <p:sp>
        <p:nvSpPr>
          <p:cNvPr id="75782" name="Rectangle 6"/>
          <p:cNvSpPr>
            <a:spLocks noGrp="1" noChangeArrowheads="1"/>
          </p:cNvSpPr>
          <p:nvPr>
            <p:ph sz="half" idx="1"/>
          </p:nvPr>
        </p:nvSpPr>
        <p:spPr>
          <a:xfrm>
            <a:off x="457200" y="1447800"/>
            <a:ext cx="8229600" cy="4724400"/>
          </a:xfrm>
        </p:spPr>
        <p:txBody>
          <a:bodyPr>
            <a:normAutofit/>
          </a:bodyPr>
          <a:lstStyle/>
          <a:p>
            <a:r>
              <a:rPr lang="en-US" sz="3200" dirty="0" smtClean="0">
                <a:effectLst/>
              </a:rPr>
              <a:t>Internal drive bays</a:t>
            </a:r>
          </a:p>
          <a:p>
            <a:r>
              <a:rPr lang="en-US" sz="3200" dirty="0" smtClean="0">
                <a:effectLst/>
              </a:rPr>
              <a:t>External drive bays</a:t>
            </a:r>
          </a:p>
          <a:p>
            <a:pPr lvl="1"/>
            <a:r>
              <a:rPr lang="en-US" sz="2800" dirty="0" smtClean="0">
                <a:effectLst/>
              </a:rPr>
              <a:t>House CD or DVD drives</a:t>
            </a:r>
          </a:p>
          <a:p>
            <a:pPr lvl="1"/>
            <a:r>
              <a:rPr lang="en-US" sz="2800" dirty="0" smtClean="0"/>
              <a:t>Laptop expansion</a:t>
            </a:r>
          </a:p>
          <a:p>
            <a:pPr lvl="2"/>
            <a:r>
              <a:rPr lang="en-US" sz="2800" dirty="0" smtClean="0"/>
              <a:t>Attach external drive</a:t>
            </a:r>
            <a:endParaRPr lang="en-US" sz="2800" dirty="0" smtClean="0">
              <a:effectLst/>
            </a:endParaRPr>
          </a:p>
        </p:txBody>
      </p:sp>
      <p:sp>
        <p:nvSpPr>
          <p:cNvPr id="2" name="Footer Placeholder 1"/>
          <p:cNvSpPr>
            <a:spLocks noGrp="1"/>
          </p:cNvSpPr>
          <p:nvPr>
            <p:ph type="ftr" sz="quarter" idx="11"/>
          </p:nvPr>
        </p:nvSpPr>
        <p:spPr/>
        <p:txBody>
          <a:bodyPr/>
          <a:lstStyle/>
          <a:p>
            <a:r>
              <a:rPr lang="en-US" smtClean="0"/>
              <a:t>Copyright © 2015 Pearson Education, Inc.</a:t>
            </a:r>
            <a:endParaRPr lang="en-US" dirty="0"/>
          </a:p>
        </p:txBody>
      </p:sp>
      <p:sp>
        <p:nvSpPr>
          <p:cNvPr id="3" name="Slide Number Placeholder 2"/>
          <p:cNvSpPr>
            <a:spLocks noGrp="1"/>
          </p:cNvSpPr>
          <p:nvPr>
            <p:ph type="sldNum" sz="quarter" idx="12"/>
          </p:nvPr>
        </p:nvSpPr>
        <p:spPr/>
        <p:txBody>
          <a:bodyPr/>
          <a:lstStyle/>
          <a:p>
            <a:fld id="{3C5A0288-DE65-4327-81AA-3D0ED474C7D0}" type="slidenum">
              <a:rPr lang="en-US" smtClean="0"/>
              <a:pPr/>
              <a:t>41</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78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578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78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578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578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2"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1" name="Rectangle 5"/>
          <p:cNvSpPr>
            <a:spLocks noGrp="1" noChangeArrowheads="1"/>
          </p:cNvSpPr>
          <p:nvPr>
            <p:ph type="title"/>
          </p:nvPr>
        </p:nvSpPr>
        <p:spPr>
          <a:xfrm>
            <a:off x="381000" y="228600"/>
            <a:ext cx="8382000" cy="1066800"/>
          </a:xfrm>
        </p:spPr>
        <p:txBody>
          <a:bodyPr>
            <a:normAutofit fontScale="90000"/>
          </a:bodyPr>
          <a:lstStyle/>
          <a:p>
            <a:pPr>
              <a:defRPr/>
            </a:pPr>
            <a:r>
              <a:rPr lang="en-US" sz="3100" dirty="0"/>
              <a:t>Storing Data and </a:t>
            </a:r>
            <a:r>
              <a:rPr lang="en-US" sz="3100" dirty="0" smtClean="0"/>
              <a:t>Information:</a:t>
            </a:r>
            <a:r>
              <a:rPr lang="en-US" dirty="0" smtClean="0"/>
              <a:t/>
            </a:r>
            <a:br>
              <a:rPr lang="en-US" dirty="0" smtClean="0"/>
            </a:br>
            <a:r>
              <a:rPr lang="en-US" dirty="0" smtClean="0"/>
              <a:t>Cloud Storage</a:t>
            </a:r>
            <a:endParaRPr lang="en-US" dirty="0"/>
          </a:p>
        </p:txBody>
      </p:sp>
      <p:sp>
        <p:nvSpPr>
          <p:cNvPr id="75782" name="Rectangle 6"/>
          <p:cNvSpPr>
            <a:spLocks noGrp="1" noChangeArrowheads="1"/>
          </p:cNvSpPr>
          <p:nvPr>
            <p:ph sz="half" idx="1"/>
          </p:nvPr>
        </p:nvSpPr>
        <p:spPr>
          <a:xfrm>
            <a:off x="457200" y="1447800"/>
            <a:ext cx="8229600" cy="4724400"/>
          </a:xfrm>
        </p:spPr>
        <p:txBody>
          <a:bodyPr>
            <a:normAutofit/>
          </a:bodyPr>
          <a:lstStyle/>
          <a:p>
            <a:r>
              <a:rPr lang="en-US" dirty="0" smtClean="0"/>
              <a:t>Types of Cloud Storage</a:t>
            </a:r>
          </a:p>
          <a:p>
            <a:pPr lvl="1"/>
            <a:r>
              <a:rPr lang="en-US" sz="2400" dirty="0" smtClean="0">
                <a:effectLst/>
              </a:rPr>
              <a:t>Dropbox</a:t>
            </a:r>
          </a:p>
          <a:p>
            <a:pPr lvl="1"/>
            <a:r>
              <a:rPr lang="en-US" dirty="0" err="1" smtClean="0"/>
              <a:t>OneDrive</a:t>
            </a:r>
            <a:endParaRPr lang="en-US" dirty="0" smtClean="0"/>
          </a:p>
          <a:p>
            <a:pPr lvl="1"/>
            <a:r>
              <a:rPr lang="en-US" sz="2400" dirty="0" smtClean="0">
                <a:effectLst/>
              </a:rPr>
              <a:t>iCloud</a:t>
            </a:r>
          </a:p>
          <a:p>
            <a:pPr lvl="1"/>
            <a:r>
              <a:rPr lang="en-US" dirty="0" smtClean="0"/>
              <a:t>Google Drive</a:t>
            </a:r>
            <a:endParaRPr lang="en-US" sz="2400" dirty="0" smtClean="0">
              <a:effectLst/>
            </a:endParaRPr>
          </a:p>
        </p:txBody>
      </p:sp>
      <p:sp>
        <p:nvSpPr>
          <p:cNvPr id="2" name="Footer Placeholder 1"/>
          <p:cNvSpPr>
            <a:spLocks noGrp="1"/>
          </p:cNvSpPr>
          <p:nvPr>
            <p:ph type="ftr" sz="quarter" idx="11"/>
          </p:nvPr>
        </p:nvSpPr>
        <p:spPr/>
        <p:txBody>
          <a:bodyPr/>
          <a:lstStyle/>
          <a:p>
            <a:r>
              <a:rPr lang="en-US" smtClean="0"/>
              <a:t>Copyright © 2015 Pearson Education, Inc.</a:t>
            </a:r>
            <a:endParaRPr lang="en-US" dirty="0"/>
          </a:p>
        </p:txBody>
      </p:sp>
      <p:sp>
        <p:nvSpPr>
          <p:cNvPr id="3" name="Slide Number Placeholder 2"/>
          <p:cNvSpPr>
            <a:spLocks noGrp="1"/>
          </p:cNvSpPr>
          <p:nvPr>
            <p:ph type="sldNum" sz="quarter" idx="12"/>
          </p:nvPr>
        </p:nvSpPr>
        <p:spPr/>
        <p:txBody>
          <a:bodyPr/>
          <a:lstStyle/>
          <a:p>
            <a:fld id="{3C5A0288-DE65-4327-81AA-3D0ED474C7D0}" type="slidenum">
              <a:rPr lang="en-US" smtClean="0"/>
              <a:pPr/>
              <a:t>42</a:t>
            </a:fld>
            <a:endParaRPr lang="en-US"/>
          </a:p>
        </p:txBody>
      </p:sp>
    </p:spTree>
    <p:extLst>
      <p:ext uri="{BB962C8B-B14F-4D97-AF65-F5344CB8AC3E}">
        <p14:creationId xmlns:p14="http://schemas.microsoft.com/office/powerpoint/2010/main" val="2482308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78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578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78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578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578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2"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507918" y="3124200"/>
            <a:ext cx="4099335" cy="284372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fontScale="90000"/>
          </a:bodyPr>
          <a:lstStyle/>
          <a:p>
            <a:r>
              <a:rPr lang="en-US" sz="3100" dirty="0"/>
              <a:t>Storing Data and </a:t>
            </a:r>
            <a:r>
              <a:rPr lang="en-US" sz="3100" dirty="0" smtClean="0"/>
              <a:t>Information:</a:t>
            </a:r>
            <a:r>
              <a:rPr lang="en-US" dirty="0" smtClean="0"/>
              <a:t/>
            </a:r>
            <a:br>
              <a:rPr lang="en-US" dirty="0" smtClean="0"/>
            </a:br>
            <a:r>
              <a:rPr lang="en-US" dirty="0" smtClean="0"/>
              <a:t>Flash Storage</a:t>
            </a:r>
            <a:endParaRPr lang="en-US" dirty="0"/>
          </a:p>
        </p:txBody>
      </p:sp>
      <p:sp>
        <p:nvSpPr>
          <p:cNvPr id="3" name="Content Placeholder 2"/>
          <p:cNvSpPr>
            <a:spLocks noGrp="1"/>
          </p:cNvSpPr>
          <p:nvPr>
            <p:ph idx="1"/>
          </p:nvPr>
        </p:nvSpPr>
        <p:spPr>
          <a:xfrm>
            <a:off x="457200" y="1600200"/>
            <a:ext cx="4343400" cy="4525963"/>
          </a:xfrm>
        </p:spPr>
        <p:txBody>
          <a:bodyPr/>
          <a:lstStyle/>
          <a:p>
            <a:r>
              <a:rPr lang="en-US" dirty="0" smtClean="0"/>
              <a:t>External hard drives</a:t>
            </a:r>
          </a:p>
          <a:p>
            <a:pPr lvl="1"/>
            <a:r>
              <a:rPr lang="en-US" dirty="0" smtClean="0"/>
              <a:t>Large portable storage needs</a:t>
            </a:r>
          </a:p>
          <a:p>
            <a:pPr lvl="1"/>
            <a:r>
              <a:rPr lang="en-US" dirty="0" smtClean="0"/>
              <a:t>Small and lightweight</a:t>
            </a:r>
          </a:p>
          <a:p>
            <a:pPr lvl="1"/>
            <a:r>
              <a:rPr lang="en-US" dirty="0" smtClean="0"/>
              <a:t>USB port</a:t>
            </a:r>
          </a:p>
        </p:txBody>
      </p:sp>
      <p:sp>
        <p:nvSpPr>
          <p:cNvPr id="4" name="Footer Placeholder 3"/>
          <p:cNvSpPr>
            <a:spLocks noGrp="1"/>
          </p:cNvSpPr>
          <p:nvPr>
            <p:ph type="ftr" sz="quarter" idx="11"/>
          </p:nvPr>
        </p:nvSpPr>
        <p:spPr/>
        <p:txBody>
          <a:bodyPr/>
          <a:lstStyle/>
          <a:p>
            <a:r>
              <a:rPr lang="en-US" smtClean="0"/>
              <a:t>Copyright © 2015 Pearson Education, Inc.</a:t>
            </a:r>
            <a:endParaRPr lang="en-US" dirty="0"/>
          </a:p>
        </p:txBody>
      </p:sp>
      <p:sp>
        <p:nvSpPr>
          <p:cNvPr id="5" name="Slide Number Placeholder 4"/>
          <p:cNvSpPr>
            <a:spLocks noGrp="1"/>
          </p:cNvSpPr>
          <p:nvPr>
            <p:ph type="sldNum" sz="quarter" idx="12"/>
          </p:nvPr>
        </p:nvSpPr>
        <p:spPr/>
        <p:txBody>
          <a:bodyPr/>
          <a:lstStyle/>
          <a:p>
            <a:fld id="{3C5A0288-DE65-4327-81AA-3D0ED474C7D0}" type="slidenum">
              <a:rPr lang="en-US" smtClean="0"/>
              <a:pPr/>
              <a:t>43</a:t>
            </a:fld>
            <a:endParaRPr lang="en-US"/>
          </a:p>
        </p:txBody>
      </p:sp>
    </p:spTree>
    <p:extLst>
      <p:ext uri="{BB962C8B-B14F-4D97-AF65-F5344CB8AC3E}">
        <p14:creationId xmlns:p14="http://schemas.microsoft.com/office/powerpoint/2010/main" val="280754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7" name="Rectangle 5"/>
          <p:cNvSpPr>
            <a:spLocks noGrp="1" noChangeArrowheads="1"/>
          </p:cNvSpPr>
          <p:nvPr>
            <p:ph type="title"/>
          </p:nvPr>
        </p:nvSpPr>
        <p:spPr/>
        <p:txBody>
          <a:bodyPr>
            <a:normAutofit fontScale="90000"/>
          </a:bodyPr>
          <a:lstStyle/>
          <a:p>
            <a:pPr>
              <a:defRPr/>
            </a:pPr>
            <a:r>
              <a:rPr lang="en-US" sz="3100" dirty="0"/>
              <a:t>Storing Data and </a:t>
            </a:r>
            <a:r>
              <a:rPr lang="en-US" sz="3100" dirty="0" smtClean="0"/>
              <a:t>Information:</a:t>
            </a:r>
            <a:r>
              <a:rPr lang="en-US" dirty="0" smtClean="0"/>
              <a:t/>
            </a:r>
            <a:br>
              <a:rPr lang="en-US" dirty="0" smtClean="0"/>
            </a:br>
            <a:r>
              <a:rPr lang="en-US" dirty="0" smtClean="0"/>
              <a:t>Flash Storage (cont.)</a:t>
            </a:r>
            <a:endParaRPr lang="en-US" dirty="0"/>
          </a:p>
        </p:txBody>
      </p:sp>
      <p:sp>
        <p:nvSpPr>
          <p:cNvPr id="79878" name="Rectangle 6"/>
          <p:cNvSpPr>
            <a:spLocks noGrp="1" noChangeArrowheads="1"/>
          </p:cNvSpPr>
          <p:nvPr>
            <p:ph type="body" idx="1"/>
          </p:nvPr>
        </p:nvSpPr>
        <p:spPr>
          <a:xfrm>
            <a:off x="457200" y="2667000"/>
            <a:ext cx="4953000" cy="3810000"/>
          </a:xfrm>
        </p:spPr>
        <p:txBody>
          <a:bodyPr>
            <a:normAutofit/>
          </a:bodyPr>
          <a:lstStyle/>
          <a:p>
            <a:pPr lvl="1">
              <a:lnSpc>
                <a:spcPct val="90000"/>
              </a:lnSpc>
              <a:defRPr/>
            </a:pPr>
            <a:r>
              <a:rPr lang="en-US" dirty="0" smtClean="0">
                <a:effectLst/>
              </a:rPr>
              <a:t>Solid-state flash memory</a:t>
            </a:r>
          </a:p>
          <a:p>
            <a:pPr lvl="1">
              <a:lnSpc>
                <a:spcPct val="90000"/>
              </a:lnSpc>
              <a:defRPr/>
            </a:pPr>
            <a:r>
              <a:rPr lang="en-US" dirty="0" smtClean="0"/>
              <a:t>No moving parts</a:t>
            </a:r>
          </a:p>
          <a:p>
            <a:pPr lvl="1">
              <a:lnSpc>
                <a:spcPct val="90000"/>
              </a:lnSpc>
              <a:defRPr/>
            </a:pPr>
            <a:r>
              <a:rPr lang="en-US" dirty="0" smtClean="0">
                <a:effectLst/>
              </a:rPr>
              <a:t>Significant storage capacity</a:t>
            </a:r>
          </a:p>
          <a:p>
            <a:pPr lvl="1">
              <a:lnSpc>
                <a:spcPct val="90000"/>
              </a:lnSpc>
              <a:defRPr/>
            </a:pPr>
            <a:r>
              <a:rPr lang="en-US" dirty="0" smtClean="0"/>
              <a:t>USB </a:t>
            </a:r>
          </a:p>
          <a:p>
            <a:pPr lvl="1">
              <a:lnSpc>
                <a:spcPct val="90000"/>
              </a:lnSpc>
              <a:defRPr/>
            </a:pPr>
            <a:r>
              <a:rPr lang="en-US" dirty="0" smtClean="0">
                <a:effectLst/>
              </a:rPr>
              <a:t>Appears as another disk drive</a:t>
            </a:r>
          </a:p>
        </p:txBody>
      </p:sp>
      <p:sp>
        <p:nvSpPr>
          <p:cNvPr id="2" name="Footer Placeholder 1"/>
          <p:cNvSpPr>
            <a:spLocks noGrp="1"/>
          </p:cNvSpPr>
          <p:nvPr>
            <p:ph type="ftr" sz="quarter" idx="11"/>
          </p:nvPr>
        </p:nvSpPr>
        <p:spPr/>
        <p:txBody>
          <a:bodyPr/>
          <a:lstStyle/>
          <a:p>
            <a:r>
              <a:rPr lang="en-US" smtClean="0"/>
              <a:t>Copyright © 2015 Pearson Education, Inc.</a:t>
            </a:r>
            <a:endParaRPr lang="en-US" dirty="0"/>
          </a:p>
        </p:txBody>
      </p:sp>
      <p:sp>
        <p:nvSpPr>
          <p:cNvPr id="3" name="Slide Number Placeholder 2"/>
          <p:cNvSpPr>
            <a:spLocks noGrp="1"/>
          </p:cNvSpPr>
          <p:nvPr>
            <p:ph type="sldNum" sz="quarter" idx="12"/>
          </p:nvPr>
        </p:nvSpPr>
        <p:spPr/>
        <p:txBody>
          <a:bodyPr/>
          <a:lstStyle/>
          <a:p>
            <a:fld id="{3C5A0288-DE65-4327-81AA-3D0ED474C7D0}" type="slidenum">
              <a:rPr lang="en-US" smtClean="0"/>
              <a:pPr/>
              <a:t>44</a:t>
            </a:fld>
            <a:endParaRPr lang="en-US"/>
          </a:p>
        </p:txBody>
      </p:sp>
      <p:sp>
        <p:nvSpPr>
          <p:cNvPr id="4" name="TextBox 3"/>
          <p:cNvSpPr txBox="1"/>
          <p:nvPr/>
        </p:nvSpPr>
        <p:spPr>
          <a:xfrm>
            <a:off x="435591" y="1600200"/>
            <a:ext cx="8686800" cy="1015663"/>
          </a:xfrm>
          <a:prstGeom prst="rect">
            <a:avLst/>
          </a:prstGeom>
          <a:noFill/>
        </p:spPr>
        <p:txBody>
          <a:bodyPr wrap="square" rtlCol="0">
            <a:spAutoFit/>
          </a:bodyPr>
          <a:lstStyle/>
          <a:p>
            <a:pPr marL="457200" indent="-457200">
              <a:buFont typeface="Arial" pitchFamily="34" charset="0"/>
              <a:buChar char="•"/>
            </a:pPr>
            <a:r>
              <a:rPr lang="en-US" sz="3000" dirty="0" smtClean="0">
                <a:latin typeface="Arial" pitchFamily="34" charset="0"/>
                <a:cs typeface="Arial" pitchFamily="34" charset="0"/>
              </a:rPr>
              <a:t>Flash drive—jump drive, USB drive, thumb drive</a:t>
            </a:r>
            <a:endParaRPr lang="en-US" sz="3000" dirty="0">
              <a:latin typeface="Arial" pitchFamily="34" charset="0"/>
              <a:cs typeface="Arial" pitchFamily="34" charset="0"/>
            </a:endParaRPr>
          </a:p>
        </p:txBody>
      </p:sp>
      <p:pic>
        <p:nvPicPr>
          <p:cNvPr id="11266"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5259516" y="2623687"/>
            <a:ext cx="3396993" cy="320611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9878">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9878">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9878">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9878">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987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8" grpId="0" uiExpand="1" build="p"/>
      <p:bldP spid="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7" name="Rectangle 5"/>
          <p:cNvSpPr>
            <a:spLocks noGrp="1" noChangeArrowheads="1"/>
          </p:cNvSpPr>
          <p:nvPr>
            <p:ph type="title"/>
          </p:nvPr>
        </p:nvSpPr>
        <p:spPr/>
        <p:txBody>
          <a:bodyPr>
            <a:normAutofit fontScale="90000"/>
          </a:bodyPr>
          <a:lstStyle/>
          <a:p>
            <a:r>
              <a:rPr lang="en-US" sz="3100" dirty="0" smtClean="0"/>
              <a:t>Storing Data and Information:</a:t>
            </a:r>
            <a:br>
              <a:rPr lang="en-US" sz="3100" dirty="0" smtClean="0"/>
            </a:br>
            <a:r>
              <a:rPr lang="en-US" dirty="0" smtClean="0"/>
              <a:t>Flash Storage (cont.)</a:t>
            </a:r>
            <a:endParaRPr lang="en-US" dirty="0"/>
          </a:p>
        </p:txBody>
      </p:sp>
      <p:sp>
        <p:nvSpPr>
          <p:cNvPr id="14" name="Content Placeholder 13"/>
          <p:cNvSpPr>
            <a:spLocks noGrp="1"/>
          </p:cNvSpPr>
          <p:nvPr>
            <p:ph idx="1"/>
          </p:nvPr>
        </p:nvSpPr>
        <p:spPr/>
        <p:txBody>
          <a:bodyPr/>
          <a:lstStyle/>
          <a:p>
            <a:r>
              <a:rPr lang="en-US" dirty="0" smtClean="0"/>
              <a:t>Wireless flash drives</a:t>
            </a:r>
            <a:endParaRPr lang="en-US" dirty="0"/>
          </a:p>
        </p:txBody>
      </p:sp>
      <p:sp>
        <p:nvSpPr>
          <p:cNvPr id="2" name="Footer Placeholder 1"/>
          <p:cNvSpPr>
            <a:spLocks noGrp="1"/>
          </p:cNvSpPr>
          <p:nvPr>
            <p:ph type="ftr" sz="quarter" idx="11"/>
          </p:nvPr>
        </p:nvSpPr>
        <p:spPr/>
        <p:txBody>
          <a:bodyPr/>
          <a:lstStyle/>
          <a:p>
            <a:r>
              <a:rPr lang="en-US" smtClean="0"/>
              <a:t>Copyright © 2015 Pearson Education, Inc.</a:t>
            </a:r>
            <a:endParaRPr lang="en-US" dirty="0"/>
          </a:p>
        </p:txBody>
      </p:sp>
      <p:sp>
        <p:nvSpPr>
          <p:cNvPr id="3" name="Slide Number Placeholder 2"/>
          <p:cNvSpPr>
            <a:spLocks noGrp="1"/>
          </p:cNvSpPr>
          <p:nvPr>
            <p:ph type="sldNum" sz="quarter" idx="12"/>
          </p:nvPr>
        </p:nvSpPr>
        <p:spPr/>
        <p:txBody>
          <a:bodyPr/>
          <a:lstStyle/>
          <a:p>
            <a:fld id="{3C5A0288-DE65-4327-81AA-3D0ED474C7D0}" type="slidenum">
              <a:rPr lang="en-US" smtClean="0"/>
              <a:pPr/>
              <a:t>45</a:t>
            </a:fld>
            <a:endParaRPr lang="en-US"/>
          </a:p>
        </p:txBody>
      </p:sp>
    </p:spTree>
    <p:extLst>
      <p:ext uri="{BB962C8B-B14F-4D97-AF65-F5344CB8AC3E}">
        <p14:creationId xmlns:p14="http://schemas.microsoft.com/office/powerpoint/2010/main" val="3056543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7" name="Rectangle 5"/>
          <p:cNvSpPr>
            <a:spLocks noGrp="1" noChangeArrowheads="1"/>
          </p:cNvSpPr>
          <p:nvPr>
            <p:ph type="title"/>
          </p:nvPr>
        </p:nvSpPr>
        <p:spPr/>
        <p:txBody>
          <a:bodyPr>
            <a:normAutofit fontScale="90000"/>
          </a:bodyPr>
          <a:lstStyle/>
          <a:p>
            <a:pPr>
              <a:defRPr/>
            </a:pPr>
            <a:r>
              <a:rPr lang="en-US" sz="3100" dirty="0"/>
              <a:t>Storing Data and </a:t>
            </a:r>
            <a:r>
              <a:rPr lang="en-US" sz="3100" dirty="0" smtClean="0"/>
              <a:t>Information:</a:t>
            </a:r>
            <a:br>
              <a:rPr lang="en-US" sz="3100" dirty="0" smtClean="0"/>
            </a:br>
            <a:r>
              <a:rPr lang="en-US" dirty="0" smtClean="0"/>
              <a:t>Flash Memory (cont.)</a:t>
            </a:r>
            <a:endParaRPr lang="en-US" dirty="0"/>
          </a:p>
        </p:txBody>
      </p:sp>
      <p:sp>
        <p:nvSpPr>
          <p:cNvPr id="2" name="Footer Placeholder 1"/>
          <p:cNvSpPr>
            <a:spLocks noGrp="1"/>
          </p:cNvSpPr>
          <p:nvPr>
            <p:ph type="ftr" sz="quarter" idx="11"/>
          </p:nvPr>
        </p:nvSpPr>
        <p:spPr/>
        <p:txBody>
          <a:bodyPr/>
          <a:lstStyle/>
          <a:p>
            <a:r>
              <a:rPr lang="en-US" smtClean="0"/>
              <a:t>Copyright © 2015 Pearson Education, Inc.</a:t>
            </a:r>
            <a:endParaRPr lang="en-US" dirty="0"/>
          </a:p>
        </p:txBody>
      </p:sp>
      <p:sp>
        <p:nvSpPr>
          <p:cNvPr id="3" name="Slide Number Placeholder 2"/>
          <p:cNvSpPr>
            <a:spLocks noGrp="1"/>
          </p:cNvSpPr>
          <p:nvPr>
            <p:ph type="sldNum" sz="quarter" idx="12"/>
          </p:nvPr>
        </p:nvSpPr>
        <p:spPr/>
        <p:txBody>
          <a:bodyPr/>
          <a:lstStyle/>
          <a:p>
            <a:fld id="{3C5A0288-DE65-4327-81AA-3D0ED474C7D0}" type="slidenum">
              <a:rPr lang="en-US" smtClean="0"/>
              <a:pPr/>
              <a:t>46</a:t>
            </a:fld>
            <a:endParaRPr lang="en-US"/>
          </a:p>
        </p:txBody>
      </p:sp>
      <p:sp>
        <p:nvSpPr>
          <p:cNvPr id="6" name="Content Placeholder 5"/>
          <p:cNvSpPr>
            <a:spLocks noGrp="1"/>
          </p:cNvSpPr>
          <p:nvPr>
            <p:ph idx="1"/>
          </p:nvPr>
        </p:nvSpPr>
        <p:spPr/>
        <p:txBody>
          <a:bodyPr/>
          <a:lstStyle/>
          <a:p>
            <a:r>
              <a:rPr lang="en-US" dirty="0" smtClean="0"/>
              <a:t>Flash memory card</a:t>
            </a:r>
          </a:p>
          <a:p>
            <a:pPr lvl="1"/>
            <a:r>
              <a:rPr lang="en-US" dirty="0" smtClean="0"/>
              <a:t>Convenient </a:t>
            </a:r>
          </a:p>
          <a:p>
            <a:pPr lvl="1"/>
            <a:r>
              <a:rPr lang="en-US" dirty="0" smtClean="0"/>
              <a:t>Portable</a:t>
            </a:r>
          </a:p>
          <a:p>
            <a:pPr lvl="1"/>
            <a:r>
              <a:rPr lang="en-US" dirty="0" smtClean="0"/>
              <a:t>Solid-state flash memory</a:t>
            </a:r>
          </a:p>
          <a:p>
            <a:pPr lvl="1"/>
            <a:r>
              <a:rPr lang="en-US" dirty="0"/>
              <a:t>T</a:t>
            </a:r>
            <a:r>
              <a:rPr lang="en-US" dirty="0" smtClean="0"/>
              <a:t>ransfer data between devices</a:t>
            </a:r>
            <a:endParaRPr lang="en-US" dirty="0"/>
          </a:p>
        </p:txBody>
      </p:sp>
    </p:spTree>
    <p:extLst>
      <p:ext uri="{BB962C8B-B14F-4D97-AF65-F5344CB8AC3E}">
        <p14:creationId xmlns:p14="http://schemas.microsoft.com/office/powerpoint/2010/main" val="3098913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normAutofit fontScale="90000"/>
          </a:bodyPr>
          <a:lstStyle/>
          <a:p>
            <a:pPr>
              <a:defRPr/>
            </a:pPr>
            <a:r>
              <a:rPr lang="en-US" sz="3100" dirty="0"/>
              <a:t>Storing Data and </a:t>
            </a:r>
            <a:r>
              <a:rPr lang="en-US" sz="3100" dirty="0" smtClean="0"/>
              <a:t>Information:</a:t>
            </a:r>
            <a:r>
              <a:rPr lang="en-US" dirty="0" smtClean="0"/>
              <a:t/>
            </a:r>
            <a:br>
              <a:rPr lang="en-US" dirty="0" smtClean="0"/>
            </a:br>
            <a:r>
              <a:rPr lang="en-US" dirty="0" smtClean="0"/>
              <a:t>Optical Storage</a:t>
            </a:r>
            <a:endParaRPr lang="en-US" dirty="0"/>
          </a:p>
        </p:txBody>
      </p:sp>
      <p:sp>
        <p:nvSpPr>
          <p:cNvPr id="115715" name="Rectangle 3"/>
          <p:cNvSpPr>
            <a:spLocks noGrp="1" noChangeArrowheads="1"/>
          </p:cNvSpPr>
          <p:nvPr>
            <p:ph idx="1"/>
          </p:nvPr>
        </p:nvSpPr>
        <p:spPr/>
        <p:txBody>
          <a:bodyPr/>
          <a:lstStyle/>
          <a:p>
            <a:pPr eaLnBrk="1" hangingPunct="1">
              <a:defRPr/>
            </a:pPr>
            <a:r>
              <a:rPr lang="en-US" dirty="0" smtClean="0">
                <a:effectLst/>
              </a:rPr>
              <a:t>Compact discs (CDs)</a:t>
            </a:r>
          </a:p>
          <a:p>
            <a:pPr lvl="1">
              <a:defRPr/>
            </a:pPr>
            <a:r>
              <a:rPr lang="en-US" dirty="0" smtClean="0"/>
              <a:t>Audio files</a:t>
            </a:r>
            <a:endParaRPr lang="en-US" dirty="0" smtClean="0">
              <a:effectLst/>
            </a:endParaRPr>
          </a:p>
          <a:p>
            <a:pPr eaLnBrk="1" hangingPunct="1">
              <a:defRPr/>
            </a:pPr>
            <a:r>
              <a:rPr lang="en-US" dirty="0" smtClean="0">
                <a:effectLst/>
              </a:rPr>
              <a:t>Digital video discs (DVDs)</a:t>
            </a:r>
          </a:p>
          <a:p>
            <a:pPr lvl="1">
              <a:defRPr/>
            </a:pPr>
            <a:r>
              <a:rPr lang="en-US" dirty="0" smtClean="0"/>
              <a:t>Store more data than CDs</a:t>
            </a:r>
            <a:endParaRPr lang="en-US" dirty="0" smtClean="0">
              <a:effectLst/>
            </a:endParaRPr>
          </a:p>
          <a:p>
            <a:pPr>
              <a:defRPr/>
            </a:pPr>
            <a:r>
              <a:rPr lang="en-US" dirty="0" smtClean="0">
                <a:effectLst/>
              </a:rPr>
              <a:t>Blu-ray discs (BDs)</a:t>
            </a:r>
          </a:p>
        </p:txBody>
      </p:sp>
      <p:sp>
        <p:nvSpPr>
          <p:cNvPr id="2" name="Footer Placeholder 1"/>
          <p:cNvSpPr>
            <a:spLocks noGrp="1"/>
          </p:cNvSpPr>
          <p:nvPr>
            <p:ph type="ftr" sz="quarter" idx="11"/>
          </p:nvPr>
        </p:nvSpPr>
        <p:spPr/>
        <p:txBody>
          <a:bodyPr/>
          <a:lstStyle/>
          <a:p>
            <a:r>
              <a:rPr lang="en-US" smtClean="0"/>
              <a:t>Copyright © 2015 Pearson Education, Inc.</a:t>
            </a:r>
            <a:endParaRPr lang="en-US" dirty="0"/>
          </a:p>
        </p:txBody>
      </p:sp>
      <p:sp>
        <p:nvSpPr>
          <p:cNvPr id="3" name="Slide Number Placeholder 2"/>
          <p:cNvSpPr>
            <a:spLocks noGrp="1"/>
          </p:cNvSpPr>
          <p:nvPr>
            <p:ph type="sldNum" sz="quarter" idx="12"/>
          </p:nvPr>
        </p:nvSpPr>
        <p:spPr/>
        <p:txBody>
          <a:bodyPr/>
          <a:lstStyle/>
          <a:p>
            <a:fld id="{3C5A0288-DE65-4327-81AA-3D0ED474C7D0}" type="slidenum">
              <a:rPr lang="en-US" smtClean="0"/>
              <a:pPr/>
              <a:t>47</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57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571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571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571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57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5"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Connecting Peripherals to the Computer</a:t>
            </a:r>
            <a:endParaRPr lang="en-US" sz="3600" dirty="0"/>
          </a:p>
        </p:txBody>
      </p:sp>
      <p:sp>
        <p:nvSpPr>
          <p:cNvPr id="3" name="Content Placeholder 2"/>
          <p:cNvSpPr>
            <a:spLocks noGrp="1"/>
          </p:cNvSpPr>
          <p:nvPr>
            <p:ph idx="1"/>
          </p:nvPr>
        </p:nvSpPr>
        <p:spPr/>
        <p:txBody>
          <a:bodyPr/>
          <a:lstStyle/>
          <a:p>
            <a:r>
              <a:rPr lang="en-US" dirty="0" smtClean="0"/>
              <a:t>Port </a:t>
            </a:r>
          </a:p>
          <a:p>
            <a:pPr lvl="1"/>
            <a:r>
              <a:rPr lang="en-US" dirty="0" smtClean="0"/>
              <a:t>Attaches peripherals</a:t>
            </a:r>
          </a:p>
        </p:txBody>
      </p:sp>
      <p:sp>
        <p:nvSpPr>
          <p:cNvPr id="4" name="Footer Placeholder 3"/>
          <p:cNvSpPr>
            <a:spLocks noGrp="1"/>
          </p:cNvSpPr>
          <p:nvPr>
            <p:ph type="ftr" sz="quarter" idx="11"/>
          </p:nvPr>
        </p:nvSpPr>
        <p:spPr/>
        <p:txBody>
          <a:bodyPr/>
          <a:lstStyle/>
          <a:p>
            <a:r>
              <a:rPr lang="en-US" smtClean="0"/>
              <a:t>Copyright © 2015 Pearson Education, Inc.</a:t>
            </a:r>
            <a:endParaRPr lang="en-US" dirty="0"/>
          </a:p>
        </p:txBody>
      </p:sp>
      <p:sp>
        <p:nvSpPr>
          <p:cNvPr id="5" name="Slide Number Placeholder 4"/>
          <p:cNvSpPr>
            <a:spLocks noGrp="1"/>
          </p:cNvSpPr>
          <p:nvPr>
            <p:ph type="sldNum" sz="quarter" idx="12"/>
          </p:nvPr>
        </p:nvSpPr>
        <p:spPr/>
        <p:txBody>
          <a:bodyPr/>
          <a:lstStyle/>
          <a:p>
            <a:fld id="{3C5A0288-DE65-4327-81AA-3D0ED474C7D0}" type="slidenum">
              <a:rPr lang="en-US" smtClean="0"/>
              <a:pPr/>
              <a:t>48</a:t>
            </a:fld>
            <a:endParaRPr lang="en-US"/>
          </a:p>
        </p:txBody>
      </p:sp>
    </p:spTree>
    <p:extLst>
      <p:ext uri="{BB962C8B-B14F-4D97-AF65-F5344CB8AC3E}">
        <p14:creationId xmlns:p14="http://schemas.microsoft.com/office/powerpoint/2010/main" val="1516069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5"/>
          <p:cNvSpPr>
            <a:spLocks noGrp="1" noChangeArrowheads="1"/>
          </p:cNvSpPr>
          <p:nvPr>
            <p:ph type="title"/>
          </p:nvPr>
        </p:nvSpPr>
        <p:spPr>
          <a:xfrm>
            <a:off x="381000" y="228600"/>
            <a:ext cx="8382000" cy="1066800"/>
          </a:xfrm>
        </p:spPr>
        <p:txBody>
          <a:bodyPr>
            <a:normAutofit fontScale="90000"/>
          </a:bodyPr>
          <a:lstStyle/>
          <a:p>
            <a:pPr>
              <a:defRPr/>
            </a:pPr>
            <a:r>
              <a:rPr lang="en-US" sz="3100" dirty="0"/>
              <a:t>Understanding Your </a:t>
            </a:r>
            <a:r>
              <a:rPr lang="en-US" sz="3100" dirty="0" smtClean="0"/>
              <a:t>Computer:</a:t>
            </a:r>
            <a:r>
              <a:rPr lang="en-US" dirty="0" smtClean="0"/>
              <a:t/>
            </a:r>
            <a:br>
              <a:rPr lang="en-US" dirty="0" smtClean="0"/>
            </a:br>
            <a:r>
              <a:rPr lang="en-US" sz="3100" dirty="0" smtClean="0"/>
              <a:t>Computers are Data Processing Devices (cont.)</a:t>
            </a:r>
            <a:endParaRPr lang="en-US" sz="3100" dirty="0"/>
          </a:p>
        </p:txBody>
      </p:sp>
      <p:sp>
        <p:nvSpPr>
          <p:cNvPr id="12294" name="Rectangle 6"/>
          <p:cNvSpPr>
            <a:spLocks noGrp="1" noChangeArrowheads="1"/>
          </p:cNvSpPr>
          <p:nvPr>
            <p:ph type="body" idx="1"/>
          </p:nvPr>
        </p:nvSpPr>
        <p:spPr>
          <a:xfrm>
            <a:off x="457200" y="1600200"/>
            <a:ext cx="8229600" cy="4221163"/>
          </a:xfrm>
        </p:spPr>
        <p:txBody>
          <a:bodyPr>
            <a:normAutofit/>
          </a:bodyPr>
          <a:lstStyle/>
          <a:p>
            <a:pPr>
              <a:defRPr/>
            </a:pPr>
            <a:r>
              <a:rPr lang="en-US" sz="2800" dirty="0" smtClean="0">
                <a:effectLst/>
              </a:rPr>
              <a:t>Data</a:t>
            </a:r>
          </a:p>
          <a:p>
            <a:pPr>
              <a:defRPr/>
            </a:pPr>
            <a:r>
              <a:rPr lang="en-US" sz="2800" dirty="0" smtClean="0">
                <a:effectLst/>
              </a:rPr>
              <a:t>Information</a:t>
            </a:r>
          </a:p>
          <a:p>
            <a:pPr>
              <a:defRPr/>
            </a:pPr>
            <a:r>
              <a:rPr lang="en-US" sz="2800" dirty="0" smtClean="0"/>
              <a:t>Processing</a:t>
            </a:r>
            <a:endParaRPr lang="en-US" dirty="0" smtClean="0">
              <a:effectLst/>
            </a:endParaRPr>
          </a:p>
        </p:txBody>
      </p:sp>
      <p:sp>
        <p:nvSpPr>
          <p:cNvPr id="2" name="Footer Placeholder 1"/>
          <p:cNvSpPr>
            <a:spLocks noGrp="1"/>
          </p:cNvSpPr>
          <p:nvPr>
            <p:ph type="ftr" sz="quarter" idx="11"/>
          </p:nvPr>
        </p:nvSpPr>
        <p:spPr/>
        <p:txBody>
          <a:bodyPr/>
          <a:lstStyle/>
          <a:p>
            <a:r>
              <a:rPr lang="en-US" smtClean="0"/>
              <a:t>Copyright © 2015 Pearson Education, Inc.</a:t>
            </a:r>
            <a:endParaRPr lang="en-US" dirty="0"/>
          </a:p>
        </p:txBody>
      </p:sp>
      <p:sp>
        <p:nvSpPr>
          <p:cNvPr id="3" name="Slide Number Placeholder 2"/>
          <p:cNvSpPr>
            <a:spLocks noGrp="1"/>
          </p:cNvSpPr>
          <p:nvPr>
            <p:ph type="sldNum" sz="quarter" idx="12"/>
          </p:nvPr>
        </p:nvSpPr>
        <p:spPr/>
        <p:txBody>
          <a:bodyPr/>
          <a:lstStyle/>
          <a:p>
            <a:fld id="{3C5A0288-DE65-4327-81AA-3D0ED474C7D0}" type="slidenum">
              <a:rPr lang="en-US" smtClean="0"/>
              <a:pPr/>
              <a:t>4</a:t>
            </a:fld>
            <a:endParaRPr lang="en-US"/>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290558" y="3810000"/>
            <a:ext cx="6425407" cy="247539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2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29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4"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dirty="0"/>
              <a:t>Connecting Peripherals to the </a:t>
            </a:r>
            <a:r>
              <a:rPr lang="en-US" sz="3100" dirty="0" smtClean="0"/>
              <a:t>Computer:</a:t>
            </a:r>
            <a:r>
              <a:rPr lang="en-US" dirty="0" smtClean="0"/>
              <a:t/>
            </a:r>
            <a:br>
              <a:rPr lang="en-US" dirty="0" smtClean="0"/>
            </a:br>
            <a:r>
              <a:rPr lang="en-US" sz="4000" dirty="0" smtClean="0"/>
              <a:t>High-Speed and Data Transfer Ports</a:t>
            </a:r>
            <a:endParaRPr lang="en-US" dirty="0"/>
          </a:p>
        </p:txBody>
      </p:sp>
      <p:sp>
        <p:nvSpPr>
          <p:cNvPr id="3" name="Content Placeholder 2"/>
          <p:cNvSpPr>
            <a:spLocks noGrp="1"/>
          </p:cNvSpPr>
          <p:nvPr>
            <p:ph idx="1"/>
          </p:nvPr>
        </p:nvSpPr>
        <p:spPr>
          <a:xfrm>
            <a:off x="457200" y="1676400"/>
            <a:ext cx="8229600" cy="5029199"/>
          </a:xfrm>
        </p:spPr>
        <p:txBody>
          <a:bodyPr>
            <a:normAutofit/>
          </a:bodyPr>
          <a:lstStyle/>
          <a:p>
            <a:r>
              <a:rPr lang="en-US" dirty="0" smtClean="0"/>
              <a:t>Thunderbolt Ports </a:t>
            </a:r>
          </a:p>
          <a:p>
            <a:pPr lvl="1"/>
            <a:r>
              <a:rPr lang="en-US" dirty="0" smtClean="0"/>
              <a:t>Developed by Intel</a:t>
            </a:r>
          </a:p>
          <a:p>
            <a:pPr lvl="1"/>
            <a:r>
              <a:rPr lang="en-US" dirty="0" smtClean="0"/>
              <a:t>Fiber optic technology</a:t>
            </a:r>
          </a:p>
          <a:p>
            <a:pPr lvl="1"/>
            <a:r>
              <a:rPr lang="en-US" dirty="0" smtClean="0"/>
              <a:t>Transfer speeds up to 10 GB/s</a:t>
            </a:r>
            <a:endParaRPr lang="en-US" dirty="0"/>
          </a:p>
        </p:txBody>
      </p:sp>
      <p:sp>
        <p:nvSpPr>
          <p:cNvPr id="4" name="Footer Placeholder 3"/>
          <p:cNvSpPr>
            <a:spLocks noGrp="1"/>
          </p:cNvSpPr>
          <p:nvPr>
            <p:ph type="ftr" sz="quarter" idx="11"/>
          </p:nvPr>
        </p:nvSpPr>
        <p:spPr/>
        <p:txBody>
          <a:bodyPr/>
          <a:lstStyle/>
          <a:p>
            <a:r>
              <a:rPr lang="en-US" smtClean="0"/>
              <a:t>Copyright © 2015 Pearson Education, Inc.</a:t>
            </a:r>
            <a:endParaRPr lang="en-US" dirty="0"/>
          </a:p>
        </p:txBody>
      </p:sp>
      <p:sp>
        <p:nvSpPr>
          <p:cNvPr id="5" name="Slide Number Placeholder 4"/>
          <p:cNvSpPr>
            <a:spLocks noGrp="1"/>
          </p:cNvSpPr>
          <p:nvPr>
            <p:ph type="sldNum" sz="quarter" idx="12"/>
          </p:nvPr>
        </p:nvSpPr>
        <p:spPr/>
        <p:txBody>
          <a:bodyPr/>
          <a:lstStyle/>
          <a:p>
            <a:fld id="{3C5A0288-DE65-4327-81AA-3D0ED474C7D0}" type="slidenum">
              <a:rPr lang="en-US" smtClean="0"/>
              <a:pPr/>
              <a:t>49</a:t>
            </a:fld>
            <a:endParaRPr lang="en-US"/>
          </a:p>
        </p:txBody>
      </p:sp>
    </p:spTree>
    <p:extLst>
      <p:ext uri="{BB962C8B-B14F-4D97-AF65-F5344CB8AC3E}">
        <p14:creationId xmlns:p14="http://schemas.microsoft.com/office/powerpoint/2010/main" val="847923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dirty="0"/>
              <a:t>Connecting Peripherals to the </a:t>
            </a:r>
            <a:r>
              <a:rPr lang="en-US" sz="3100" dirty="0" smtClean="0"/>
              <a:t>Computer:</a:t>
            </a:r>
            <a:r>
              <a:rPr lang="en-US" dirty="0" smtClean="0"/>
              <a:t/>
            </a:r>
            <a:br>
              <a:rPr lang="en-US" dirty="0" smtClean="0"/>
            </a:br>
            <a:r>
              <a:rPr lang="en-US" sz="4000" dirty="0" smtClean="0"/>
              <a:t>High-Speed and Data Transfer Ports</a:t>
            </a:r>
            <a:endParaRPr lang="en-US" dirty="0"/>
          </a:p>
        </p:txBody>
      </p:sp>
      <p:sp>
        <p:nvSpPr>
          <p:cNvPr id="3" name="Content Placeholder 2"/>
          <p:cNvSpPr>
            <a:spLocks noGrp="1"/>
          </p:cNvSpPr>
          <p:nvPr>
            <p:ph idx="1"/>
          </p:nvPr>
        </p:nvSpPr>
        <p:spPr>
          <a:xfrm>
            <a:off x="457200" y="1676400"/>
            <a:ext cx="8229600" cy="5029199"/>
          </a:xfrm>
        </p:spPr>
        <p:txBody>
          <a:bodyPr>
            <a:normAutofit/>
          </a:bodyPr>
          <a:lstStyle/>
          <a:p>
            <a:r>
              <a:rPr lang="en-US" dirty="0" smtClean="0"/>
              <a:t>Universal serial bus (USB)</a:t>
            </a:r>
          </a:p>
          <a:p>
            <a:r>
              <a:rPr lang="en-US" dirty="0" smtClean="0"/>
              <a:t>USB 3.0 standard port</a:t>
            </a:r>
          </a:p>
          <a:p>
            <a:pPr lvl="1"/>
            <a:r>
              <a:rPr lang="en-US" dirty="0" smtClean="0"/>
              <a:t>Transfer speeds of 4.8 </a:t>
            </a:r>
            <a:r>
              <a:rPr lang="en-US" dirty="0" err="1" smtClean="0"/>
              <a:t>Gbps</a:t>
            </a:r>
            <a:r>
              <a:rPr lang="en-US" dirty="0" smtClean="0"/>
              <a:t> </a:t>
            </a:r>
          </a:p>
        </p:txBody>
      </p:sp>
      <p:sp>
        <p:nvSpPr>
          <p:cNvPr id="4" name="Footer Placeholder 3"/>
          <p:cNvSpPr>
            <a:spLocks noGrp="1"/>
          </p:cNvSpPr>
          <p:nvPr>
            <p:ph type="ftr" sz="quarter" idx="11"/>
          </p:nvPr>
        </p:nvSpPr>
        <p:spPr/>
        <p:txBody>
          <a:bodyPr/>
          <a:lstStyle/>
          <a:p>
            <a:r>
              <a:rPr lang="en-US" smtClean="0"/>
              <a:t>Copyright © 2015 Pearson Education, Inc.</a:t>
            </a:r>
            <a:endParaRPr lang="en-US" dirty="0"/>
          </a:p>
        </p:txBody>
      </p:sp>
      <p:sp>
        <p:nvSpPr>
          <p:cNvPr id="5" name="Slide Number Placeholder 4"/>
          <p:cNvSpPr>
            <a:spLocks noGrp="1"/>
          </p:cNvSpPr>
          <p:nvPr>
            <p:ph type="sldNum" sz="quarter" idx="12"/>
          </p:nvPr>
        </p:nvSpPr>
        <p:spPr/>
        <p:txBody>
          <a:bodyPr/>
          <a:lstStyle/>
          <a:p>
            <a:fld id="{3C5A0288-DE65-4327-81AA-3D0ED474C7D0}" type="slidenum">
              <a:rPr lang="en-US" smtClean="0"/>
              <a:pPr/>
              <a:t>50</a:t>
            </a:fld>
            <a:endParaRPr lang="en-US"/>
          </a:p>
        </p:txBody>
      </p:sp>
    </p:spTree>
    <p:extLst>
      <p:ext uri="{BB962C8B-B14F-4D97-AF65-F5344CB8AC3E}">
        <p14:creationId xmlns:p14="http://schemas.microsoft.com/office/powerpoint/2010/main" val="3065304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dirty="0"/>
              <a:t>Connecting Peripherals to the </a:t>
            </a:r>
            <a:r>
              <a:rPr lang="en-US" sz="3100" dirty="0" smtClean="0"/>
              <a:t>Computer:</a:t>
            </a:r>
            <a:r>
              <a:rPr lang="en-US" dirty="0" smtClean="0"/>
              <a:t/>
            </a:r>
            <a:br>
              <a:rPr lang="en-US" dirty="0" smtClean="0"/>
            </a:br>
            <a:r>
              <a:rPr lang="en-US" sz="3600" dirty="0" smtClean="0"/>
              <a:t>High-Speed and Data Transfer Ports (cont.)</a:t>
            </a:r>
            <a:endParaRPr lang="en-US" sz="3600" dirty="0"/>
          </a:p>
        </p:txBody>
      </p:sp>
      <p:sp>
        <p:nvSpPr>
          <p:cNvPr id="3" name="Content Placeholder 2"/>
          <p:cNvSpPr>
            <a:spLocks noGrp="1"/>
          </p:cNvSpPr>
          <p:nvPr>
            <p:ph idx="1"/>
          </p:nvPr>
        </p:nvSpPr>
        <p:spPr>
          <a:xfrm>
            <a:off x="457200" y="1676401"/>
            <a:ext cx="8229600" cy="4648200"/>
          </a:xfrm>
        </p:spPr>
        <p:txBody>
          <a:bodyPr>
            <a:normAutofit/>
          </a:bodyPr>
          <a:lstStyle/>
          <a:p>
            <a:r>
              <a:rPr lang="en-US" dirty="0" smtClean="0"/>
              <a:t>FireWire 800</a:t>
            </a:r>
          </a:p>
          <a:p>
            <a:pPr lvl="1"/>
            <a:r>
              <a:rPr lang="en-US" dirty="0" smtClean="0"/>
              <a:t>Doubles rate to 800 Mbps</a:t>
            </a:r>
          </a:p>
          <a:p>
            <a:r>
              <a:rPr lang="en-US" dirty="0" smtClean="0"/>
              <a:t>Declining in popularity</a:t>
            </a:r>
            <a:endParaRPr lang="en-US" dirty="0"/>
          </a:p>
        </p:txBody>
      </p:sp>
      <p:sp>
        <p:nvSpPr>
          <p:cNvPr id="4" name="Footer Placeholder 3"/>
          <p:cNvSpPr>
            <a:spLocks noGrp="1"/>
          </p:cNvSpPr>
          <p:nvPr>
            <p:ph type="ftr" sz="quarter" idx="11"/>
          </p:nvPr>
        </p:nvSpPr>
        <p:spPr/>
        <p:txBody>
          <a:bodyPr/>
          <a:lstStyle/>
          <a:p>
            <a:r>
              <a:rPr lang="en-US" smtClean="0"/>
              <a:t>Copyright © 2015 Pearson Education, Inc.</a:t>
            </a:r>
            <a:endParaRPr lang="en-US" dirty="0"/>
          </a:p>
        </p:txBody>
      </p:sp>
      <p:sp>
        <p:nvSpPr>
          <p:cNvPr id="5" name="Slide Number Placeholder 4"/>
          <p:cNvSpPr>
            <a:spLocks noGrp="1"/>
          </p:cNvSpPr>
          <p:nvPr>
            <p:ph type="sldNum" sz="quarter" idx="12"/>
          </p:nvPr>
        </p:nvSpPr>
        <p:spPr/>
        <p:txBody>
          <a:bodyPr/>
          <a:lstStyle/>
          <a:p>
            <a:fld id="{3C5A0288-DE65-4327-81AA-3D0ED474C7D0}" type="slidenum">
              <a:rPr lang="en-US" smtClean="0"/>
              <a:pPr/>
              <a:t>51</a:t>
            </a:fld>
            <a:endParaRPr lang="en-US"/>
          </a:p>
        </p:txBody>
      </p:sp>
    </p:spTree>
    <p:extLst>
      <p:ext uri="{BB962C8B-B14F-4D97-AF65-F5344CB8AC3E}">
        <p14:creationId xmlns:p14="http://schemas.microsoft.com/office/powerpoint/2010/main" val="810791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dirty="0"/>
              <a:t>Connecting Peripherals to the </a:t>
            </a:r>
            <a:r>
              <a:rPr lang="en-US" sz="3100" dirty="0" smtClean="0"/>
              <a:t>Computer:</a:t>
            </a:r>
            <a:r>
              <a:rPr lang="en-US" b="1" dirty="0" smtClean="0"/>
              <a:t/>
            </a:r>
            <a:br>
              <a:rPr lang="en-US" b="1" dirty="0" smtClean="0"/>
            </a:br>
            <a:r>
              <a:rPr lang="en-US" sz="4000" dirty="0" smtClean="0"/>
              <a:t>Connectivity and Multimedia Ports</a:t>
            </a:r>
            <a:endParaRPr lang="en-US" sz="4000" dirty="0"/>
          </a:p>
        </p:txBody>
      </p:sp>
      <p:sp>
        <p:nvSpPr>
          <p:cNvPr id="3" name="Content Placeholder 2"/>
          <p:cNvSpPr>
            <a:spLocks noGrp="1"/>
          </p:cNvSpPr>
          <p:nvPr>
            <p:ph idx="1"/>
          </p:nvPr>
        </p:nvSpPr>
        <p:spPr>
          <a:xfrm>
            <a:off x="457200" y="1676400"/>
            <a:ext cx="8229600" cy="4800599"/>
          </a:xfrm>
        </p:spPr>
        <p:txBody>
          <a:bodyPr>
            <a:normAutofit/>
          </a:bodyPr>
          <a:lstStyle/>
          <a:p>
            <a:r>
              <a:rPr lang="en-US" dirty="0" smtClean="0"/>
              <a:t>Connectivity port </a:t>
            </a:r>
          </a:p>
          <a:p>
            <a:pPr lvl="1"/>
            <a:r>
              <a:rPr lang="en-US" dirty="0" smtClean="0"/>
              <a:t>Access to networks and the Internet</a:t>
            </a:r>
          </a:p>
          <a:p>
            <a:pPr lvl="2"/>
            <a:r>
              <a:rPr lang="en-US" dirty="0" smtClean="0"/>
              <a:t>Ethernet port</a:t>
            </a:r>
          </a:p>
          <a:p>
            <a:pPr lvl="2"/>
            <a:r>
              <a:rPr lang="en-US" dirty="0" smtClean="0"/>
              <a:t>Modem port</a:t>
            </a:r>
          </a:p>
        </p:txBody>
      </p:sp>
      <p:sp>
        <p:nvSpPr>
          <p:cNvPr id="4" name="Footer Placeholder 3"/>
          <p:cNvSpPr>
            <a:spLocks noGrp="1"/>
          </p:cNvSpPr>
          <p:nvPr>
            <p:ph type="ftr" sz="quarter" idx="11"/>
          </p:nvPr>
        </p:nvSpPr>
        <p:spPr/>
        <p:txBody>
          <a:bodyPr/>
          <a:lstStyle/>
          <a:p>
            <a:r>
              <a:rPr lang="en-US" smtClean="0"/>
              <a:t>Copyright © 2015 Pearson Education, Inc.</a:t>
            </a:r>
            <a:endParaRPr lang="en-US" dirty="0"/>
          </a:p>
        </p:txBody>
      </p:sp>
      <p:sp>
        <p:nvSpPr>
          <p:cNvPr id="5" name="Slide Number Placeholder 4"/>
          <p:cNvSpPr>
            <a:spLocks noGrp="1"/>
          </p:cNvSpPr>
          <p:nvPr>
            <p:ph type="sldNum" sz="quarter" idx="12"/>
          </p:nvPr>
        </p:nvSpPr>
        <p:spPr/>
        <p:txBody>
          <a:bodyPr/>
          <a:lstStyle/>
          <a:p>
            <a:fld id="{3C5A0288-DE65-4327-81AA-3D0ED474C7D0}" type="slidenum">
              <a:rPr lang="en-US" smtClean="0"/>
              <a:pPr/>
              <a:t>52</a:t>
            </a:fld>
            <a:endParaRPr lang="en-US"/>
          </a:p>
        </p:txBody>
      </p:sp>
    </p:spTree>
    <p:extLst>
      <p:ext uri="{BB962C8B-B14F-4D97-AF65-F5344CB8AC3E}">
        <p14:creationId xmlns:p14="http://schemas.microsoft.com/office/powerpoint/2010/main" val="21592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dirty="0"/>
              <a:t>Connecting Peripherals to the </a:t>
            </a:r>
            <a:r>
              <a:rPr lang="en-US" sz="3100" dirty="0" smtClean="0"/>
              <a:t>Computer:</a:t>
            </a:r>
            <a:r>
              <a:rPr lang="en-US" b="1" dirty="0" smtClean="0"/>
              <a:t/>
            </a:r>
            <a:br>
              <a:rPr lang="en-US" b="1" dirty="0" smtClean="0"/>
            </a:br>
            <a:r>
              <a:rPr lang="en-US" sz="3900" dirty="0" smtClean="0"/>
              <a:t>Connectivity and Multimedia Ports (cont.)</a:t>
            </a:r>
            <a:endParaRPr lang="en-US" sz="3900" dirty="0"/>
          </a:p>
        </p:txBody>
      </p:sp>
      <p:sp>
        <p:nvSpPr>
          <p:cNvPr id="3" name="Content Placeholder 2"/>
          <p:cNvSpPr>
            <a:spLocks noGrp="1"/>
          </p:cNvSpPr>
          <p:nvPr>
            <p:ph idx="1"/>
          </p:nvPr>
        </p:nvSpPr>
        <p:spPr>
          <a:xfrm>
            <a:off x="457200" y="1676400"/>
            <a:ext cx="8229600" cy="4800599"/>
          </a:xfrm>
        </p:spPr>
        <p:txBody>
          <a:bodyPr>
            <a:normAutofit/>
          </a:bodyPr>
          <a:lstStyle/>
          <a:p>
            <a:r>
              <a:rPr lang="en-US" dirty="0" smtClean="0"/>
              <a:t>Audio </a:t>
            </a:r>
            <a:r>
              <a:rPr lang="en-US" dirty="0"/>
              <a:t>ports</a:t>
            </a:r>
          </a:p>
          <a:p>
            <a:pPr lvl="1"/>
            <a:r>
              <a:rPr lang="en-US" dirty="0"/>
              <a:t>Connect headphones, microphones, </a:t>
            </a:r>
            <a:r>
              <a:rPr lang="en-US" dirty="0" smtClean="0"/>
              <a:t>speakers</a:t>
            </a:r>
            <a:endParaRPr lang="en-US" dirty="0"/>
          </a:p>
        </p:txBody>
      </p:sp>
      <p:sp>
        <p:nvSpPr>
          <p:cNvPr id="4" name="Footer Placeholder 3"/>
          <p:cNvSpPr>
            <a:spLocks noGrp="1"/>
          </p:cNvSpPr>
          <p:nvPr>
            <p:ph type="ftr" sz="quarter" idx="11"/>
          </p:nvPr>
        </p:nvSpPr>
        <p:spPr/>
        <p:txBody>
          <a:bodyPr/>
          <a:lstStyle/>
          <a:p>
            <a:r>
              <a:rPr lang="en-US" smtClean="0"/>
              <a:t>Copyright © 2015 Pearson Education, Inc.</a:t>
            </a:r>
            <a:endParaRPr lang="en-US" dirty="0"/>
          </a:p>
        </p:txBody>
      </p:sp>
      <p:sp>
        <p:nvSpPr>
          <p:cNvPr id="5" name="Slide Number Placeholder 4"/>
          <p:cNvSpPr>
            <a:spLocks noGrp="1"/>
          </p:cNvSpPr>
          <p:nvPr>
            <p:ph type="sldNum" sz="quarter" idx="12"/>
          </p:nvPr>
        </p:nvSpPr>
        <p:spPr/>
        <p:txBody>
          <a:bodyPr/>
          <a:lstStyle/>
          <a:p>
            <a:fld id="{3C5A0288-DE65-4327-81AA-3D0ED474C7D0}" type="slidenum">
              <a:rPr lang="en-US" smtClean="0"/>
              <a:pPr/>
              <a:t>53</a:t>
            </a:fld>
            <a:endParaRPr lang="en-US"/>
          </a:p>
        </p:txBody>
      </p:sp>
    </p:spTree>
    <p:extLst>
      <p:ext uri="{BB962C8B-B14F-4D97-AF65-F5344CB8AC3E}">
        <p14:creationId xmlns:p14="http://schemas.microsoft.com/office/powerpoint/2010/main" val="3054082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dirty="0"/>
              <a:t>Connecting Peripherals to the </a:t>
            </a:r>
            <a:r>
              <a:rPr lang="en-US" sz="3100" dirty="0" smtClean="0"/>
              <a:t>Computer:</a:t>
            </a:r>
            <a:r>
              <a:rPr lang="en-US" b="1" dirty="0" smtClean="0"/>
              <a:t/>
            </a:r>
            <a:br>
              <a:rPr lang="en-US" b="1" dirty="0" smtClean="0"/>
            </a:br>
            <a:r>
              <a:rPr lang="en-US" sz="3800" dirty="0"/>
              <a:t>Connectivity and Multimedia Ports (cont.)</a:t>
            </a:r>
          </a:p>
        </p:txBody>
      </p:sp>
      <p:sp>
        <p:nvSpPr>
          <p:cNvPr id="3" name="Content Placeholder 2"/>
          <p:cNvSpPr>
            <a:spLocks noGrp="1"/>
          </p:cNvSpPr>
          <p:nvPr>
            <p:ph idx="1"/>
          </p:nvPr>
        </p:nvSpPr>
        <p:spPr>
          <a:xfrm>
            <a:off x="457200" y="1676400"/>
            <a:ext cx="8229600" cy="4800599"/>
          </a:xfrm>
        </p:spPr>
        <p:txBody>
          <a:bodyPr>
            <a:normAutofit/>
          </a:bodyPr>
          <a:lstStyle/>
          <a:p>
            <a:r>
              <a:rPr lang="en-US" dirty="0" smtClean="0"/>
              <a:t>Video ports</a:t>
            </a:r>
          </a:p>
          <a:p>
            <a:pPr lvl="1"/>
            <a:r>
              <a:rPr lang="en-US" dirty="0" smtClean="0"/>
              <a:t>Connect monitors and multimedia devices</a:t>
            </a:r>
          </a:p>
          <a:p>
            <a:pPr lvl="1"/>
            <a:r>
              <a:rPr lang="en-US" dirty="0" smtClean="0"/>
              <a:t>HDMI</a:t>
            </a:r>
          </a:p>
        </p:txBody>
      </p:sp>
      <p:sp>
        <p:nvSpPr>
          <p:cNvPr id="4" name="Footer Placeholder 3"/>
          <p:cNvSpPr>
            <a:spLocks noGrp="1"/>
          </p:cNvSpPr>
          <p:nvPr>
            <p:ph type="ftr" sz="quarter" idx="11"/>
          </p:nvPr>
        </p:nvSpPr>
        <p:spPr/>
        <p:txBody>
          <a:bodyPr/>
          <a:lstStyle/>
          <a:p>
            <a:r>
              <a:rPr lang="en-US" smtClean="0"/>
              <a:t>Copyright © 2015 Pearson Education, Inc.</a:t>
            </a:r>
            <a:endParaRPr lang="en-US" dirty="0"/>
          </a:p>
        </p:txBody>
      </p:sp>
      <p:sp>
        <p:nvSpPr>
          <p:cNvPr id="5" name="Slide Number Placeholder 4"/>
          <p:cNvSpPr>
            <a:spLocks noGrp="1"/>
          </p:cNvSpPr>
          <p:nvPr>
            <p:ph type="sldNum" sz="quarter" idx="12"/>
          </p:nvPr>
        </p:nvSpPr>
        <p:spPr/>
        <p:txBody>
          <a:bodyPr/>
          <a:lstStyle/>
          <a:p>
            <a:fld id="{3C5A0288-DE65-4327-81AA-3D0ED474C7D0}" type="slidenum">
              <a:rPr lang="en-US" smtClean="0"/>
              <a:pPr/>
              <a:t>54</a:t>
            </a:fld>
            <a:endParaRPr lang="en-US"/>
          </a:p>
        </p:txBody>
      </p:sp>
    </p:spTree>
    <p:extLst>
      <p:ext uri="{BB962C8B-B14F-4D97-AF65-F5344CB8AC3E}">
        <p14:creationId xmlns:p14="http://schemas.microsoft.com/office/powerpoint/2010/main" val="485740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dirty="0"/>
              <a:t>Connecting Peripherals to the </a:t>
            </a:r>
            <a:r>
              <a:rPr lang="en-US" sz="3100" dirty="0" smtClean="0"/>
              <a:t>Computer:</a:t>
            </a:r>
            <a:r>
              <a:rPr lang="en-US" dirty="0" smtClean="0"/>
              <a:t/>
            </a:r>
            <a:br>
              <a:rPr lang="en-US" dirty="0" smtClean="0"/>
            </a:br>
            <a:r>
              <a:rPr lang="en-US" sz="3600" dirty="0" smtClean="0"/>
              <a:t>Connectivity and Multimedia Ports (cont.)</a:t>
            </a:r>
            <a:endParaRPr lang="en-US" sz="3600" dirty="0"/>
          </a:p>
        </p:txBody>
      </p:sp>
      <p:sp>
        <p:nvSpPr>
          <p:cNvPr id="3" name="Content Placeholder 2"/>
          <p:cNvSpPr>
            <a:spLocks noGrp="1"/>
          </p:cNvSpPr>
          <p:nvPr>
            <p:ph idx="1"/>
          </p:nvPr>
        </p:nvSpPr>
        <p:spPr>
          <a:xfrm>
            <a:off x="457200" y="1676400"/>
            <a:ext cx="8229600" cy="4876799"/>
          </a:xfrm>
        </p:spPr>
        <p:txBody>
          <a:bodyPr/>
          <a:lstStyle/>
          <a:p>
            <a:r>
              <a:rPr lang="en-US" dirty="0" smtClean="0"/>
              <a:t>Video graphics array (VGA) &amp; digital video interface (DVI): </a:t>
            </a:r>
          </a:p>
          <a:p>
            <a:pPr lvl="1"/>
            <a:r>
              <a:rPr lang="en-US" dirty="0" smtClean="0"/>
              <a:t>Older LCD monitors and other multimedia devices</a:t>
            </a:r>
          </a:p>
          <a:p>
            <a:r>
              <a:rPr lang="en-US" dirty="0" smtClean="0"/>
              <a:t>Mini </a:t>
            </a:r>
            <a:r>
              <a:rPr lang="en-US" dirty="0" err="1" smtClean="0"/>
              <a:t>DisplayPort</a:t>
            </a:r>
            <a:r>
              <a:rPr lang="en-US" dirty="0" smtClean="0"/>
              <a:t>: </a:t>
            </a:r>
          </a:p>
          <a:p>
            <a:pPr lvl="1"/>
            <a:r>
              <a:rPr lang="en-US" dirty="0" smtClean="0"/>
              <a:t>Older Apple computers</a:t>
            </a:r>
          </a:p>
        </p:txBody>
      </p:sp>
      <p:sp>
        <p:nvSpPr>
          <p:cNvPr id="4" name="Footer Placeholder 3"/>
          <p:cNvSpPr>
            <a:spLocks noGrp="1"/>
          </p:cNvSpPr>
          <p:nvPr>
            <p:ph type="ftr" sz="quarter" idx="11"/>
          </p:nvPr>
        </p:nvSpPr>
        <p:spPr/>
        <p:txBody>
          <a:bodyPr/>
          <a:lstStyle/>
          <a:p>
            <a:r>
              <a:rPr lang="en-US" smtClean="0"/>
              <a:t>Copyright © 2015 Pearson Education, Inc.</a:t>
            </a:r>
            <a:endParaRPr lang="en-US" dirty="0"/>
          </a:p>
        </p:txBody>
      </p:sp>
      <p:sp>
        <p:nvSpPr>
          <p:cNvPr id="5" name="Slide Number Placeholder 4"/>
          <p:cNvSpPr>
            <a:spLocks noGrp="1"/>
          </p:cNvSpPr>
          <p:nvPr>
            <p:ph type="sldNum" sz="quarter" idx="12"/>
          </p:nvPr>
        </p:nvSpPr>
        <p:spPr/>
        <p:txBody>
          <a:bodyPr/>
          <a:lstStyle/>
          <a:p>
            <a:fld id="{3C5A0288-DE65-4327-81AA-3D0ED474C7D0}" type="slidenum">
              <a:rPr lang="en-US" smtClean="0"/>
              <a:pPr/>
              <a:t>55</a:t>
            </a:fld>
            <a:endParaRPr lang="en-US"/>
          </a:p>
        </p:txBody>
      </p:sp>
    </p:spTree>
    <p:extLst>
      <p:ext uri="{BB962C8B-B14F-4D97-AF65-F5344CB8AC3E}">
        <p14:creationId xmlns:p14="http://schemas.microsoft.com/office/powerpoint/2010/main" val="4194609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5799450" y="1957552"/>
            <a:ext cx="2448163" cy="1871131"/>
          </a:xfrm>
          <a:prstGeom prst="rect">
            <a:avLst/>
          </a:prstGeom>
          <a:noFill/>
          <a:extLst>
            <a:ext uri="{909E8E84-426E-40DD-AFC4-6F175D3DCCD1}">
              <a14:hiddenFill xmlns:a14="http://schemas.microsoft.com/office/drawing/2010/main">
                <a:solidFill>
                  <a:srgbClr val="FFFFFF"/>
                </a:solidFill>
              </a14:hiddenFill>
            </a:ext>
          </a:extLst>
        </p:spPr>
      </p:pic>
      <p:sp>
        <p:nvSpPr>
          <p:cNvPr id="125956" name="Rectangle 4"/>
          <p:cNvSpPr>
            <a:spLocks noGrp="1" noChangeArrowheads="1"/>
          </p:cNvSpPr>
          <p:nvPr>
            <p:ph type="title"/>
          </p:nvPr>
        </p:nvSpPr>
        <p:spPr/>
        <p:txBody>
          <a:bodyPr>
            <a:normAutofit fontScale="90000"/>
          </a:bodyPr>
          <a:lstStyle/>
          <a:p>
            <a:pPr>
              <a:defRPr/>
            </a:pPr>
            <a:r>
              <a:rPr lang="en-US" sz="3100" dirty="0"/>
              <a:t>Connecting Peripherals to the </a:t>
            </a:r>
            <a:r>
              <a:rPr lang="en-US" sz="3100" dirty="0" smtClean="0"/>
              <a:t>Computer:</a:t>
            </a:r>
            <a:r>
              <a:rPr lang="en-US" dirty="0" smtClean="0"/>
              <a:t/>
            </a:r>
            <a:br>
              <a:rPr lang="en-US" dirty="0" smtClean="0"/>
            </a:br>
            <a:r>
              <a:rPr lang="en-US" sz="3600" dirty="0" smtClean="0"/>
              <a:t>Adding Ports: Expansion Cards and Hubs</a:t>
            </a:r>
            <a:endParaRPr lang="en-US" dirty="0"/>
          </a:p>
        </p:txBody>
      </p:sp>
      <p:sp>
        <p:nvSpPr>
          <p:cNvPr id="2" name="Footer Placeholder 1"/>
          <p:cNvSpPr>
            <a:spLocks noGrp="1"/>
          </p:cNvSpPr>
          <p:nvPr>
            <p:ph type="ftr" sz="quarter" idx="11"/>
          </p:nvPr>
        </p:nvSpPr>
        <p:spPr/>
        <p:txBody>
          <a:bodyPr/>
          <a:lstStyle/>
          <a:p>
            <a:r>
              <a:rPr lang="en-US" smtClean="0"/>
              <a:t>Copyright © 2015 Pearson Education, Inc.</a:t>
            </a:r>
            <a:endParaRPr lang="en-US" dirty="0"/>
          </a:p>
        </p:txBody>
      </p:sp>
      <p:sp>
        <p:nvSpPr>
          <p:cNvPr id="3" name="Slide Number Placeholder 2"/>
          <p:cNvSpPr>
            <a:spLocks noGrp="1"/>
          </p:cNvSpPr>
          <p:nvPr>
            <p:ph type="sldNum" sz="quarter" idx="12"/>
          </p:nvPr>
        </p:nvSpPr>
        <p:spPr/>
        <p:txBody>
          <a:bodyPr/>
          <a:lstStyle/>
          <a:p>
            <a:fld id="{3C5A0288-DE65-4327-81AA-3D0ED474C7D0}" type="slidenum">
              <a:rPr lang="en-US" smtClean="0"/>
              <a:pPr/>
              <a:t>56</a:t>
            </a:fld>
            <a:endParaRPr lang="en-US"/>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04361" y="4172898"/>
            <a:ext cx="3147355" cy="2095142"/>
          </a:xfrm>
          <a:prstGeom prst="rect">
            <a:avLst/>
          </a:prstGeom>
        </p:spPr>
      </p:pic>
      <p:sp>
        <p:nvSpPr>
          <p:cNvPr id="125957" name="Rectangle 5"/>
          <p:cNvSpPr>
            <a:spLocks noGrp="1" noChangeArrowheads="1"/>
          </p:cNvSpPr>
          <p:nvPr>
            <p:ph type="body" idx="1"/>
          </p:nvPr>
        </p:nvSpPr>
        <p:spPr>
          <a:xfrm>
            <a:off x="457200" y="1676400"/>
            <a:ext cx="4876800" cy="3816033"/>
          </a:xfrm>
        </p:spPr>
        <p:txBody>
          <a:bodyPr>
            <a:normAutofit/>
          </a:bodyPr>
          <a:lstStyle/>
          <a:p>
            <a:pPr eaLnBrk="1" hangingPunct="1">
              <a:defRPr/>
            </a:pPr>
            <a:r>
              <a:rPr lang="en-US" dirty="0" smtClean="0">
                <a:effectLst/>
              </a:rPr>
              <a:t>Expansion cards</a:t>
            </a:r>
            <a:endParaRPr lang="en-US" dirty="0">
              <a:effectLst/>
            </a:endParaRPr>
          </a:p>
          <a:p>
            <a:pPr lvl="1" eaLnBrk="1" hangingPunct="1">
              <a:defRPr/>
            </a:pPr>
            <a:r>
              <a:rPr lang="en-US" dirty="0">
                <a:effectLst/>
              </a:rPr>
              <a:t>New port standards</a:t>
            </a:r>
          </a:p>
          <a:p>
            <a:pPr eaLnBrk="1" hangingPunct="1">
              <a:defRPr/>
            </a:pPr>
            <a:r>
              <a:rPr lang="en-US" dirty="0">
                <a:effectLst/>
              </a:rPr>
              <a:t>Expansion </a:t>
            </a:r>
            <a:r>
              <a:rPr lang="en-US" dirty="0" smtClean="0">
                <a:effectLst/>
              </a:rPr>
              <a:t>hubs</a:t>
            </a:r>
            <a:endParaRPr lang="en-US" dirty="0">
              <a:effectLst/>
            </a:endParaRPr>
          </a:p>
          <a:p>
            <a:pPr lvl="1" eaLnBrk="1" hangingPunct="1">
              <a:defRPr/>
            </a:pPr>
            <a:r>
              <a:rPr lang="en-US" dirty="0" smtClean="0"/>
              <a:t>Connect</a:t>
            </a:r>
            <a:r>
              <a:rPr lang="en-US" dirty="0" smtClean="0">
                <a:effectLst/>
              </a:rPr>
              <a:t> </a:t>
            </a:r>
            <a:r>
              <a:rPr lang="en-US" dirty="0">
                <a:effectLst/>
              </a:rPr>
              <a:t>several devices </a:t>
            </a:r>
            <a:r>
              <a:rPr lang="en-US" dirty="0" smtClean="0">
                <a:effectLst/>
              </a:rPr>
              <a:t>to </a:t>
            </a:r>
            <a:r>
              <a:rPr lang="en-US" dirty="0">
                <a:effectLst/>
              </a:rPr>
              <a:t>a port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595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595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595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595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7"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3" name="Rectangle 5"/>
          <p:cNvSpPr>
            <a:spLocks noGrp="1" noChangeArrowheads="1"/>
          </p:cNvSpPr>
          <p:nvPr>
            <p:ph type="title"/>
          </p:nvPr>
        </p:nvSpPr>
        <p:spPr/>
        <p:txBody>
          <a:bodyPr/>
          <a:lstStyle/>
          <a:p>
            <a:pPr>
              <a:defRPr/>
            </a:pPr>
            <a:r>
              <a:rPr lang="en-US" dirty="0"/>
              <a:t>Power Controls</a:t>
            </a:r>
          </a:p>
        </p:txBody>
      </p:sp>
      <p:sp>
        <p:nvSpPr>
          <p:cNvPr id="73734" name="Rectangle 6"/>
          <p:cNvSpPr>
            <a:spLocks noGrp="1" noChangeArrowheads="1"/>
          </p:cNvSpPr>
          <p:nvPr>
            <p:ph idx="1"/>
          </p:nvPr>
        </p:nvSpPr>
        <p:spPr>
          <a:xfrm>
            <a:off x="457200" y="1676400"/>
            <a:ext cx="8229600" cy="4449763"/>
          </a:xfrm>
        </p:spPr>
        <p:txBody>
          <a:bodyPr>
            <a:normAutofit/>
          </a:bodyPr>
          <a:lstStyle/>
          <a:p>
            <a:pPr>
              <a:defRPr/>
            </a:pPr>
            <a:r>
              <a:rPr lang="en-US" dirty="0" smtClean="0">
                <a:effectLst/>
              </a:rPr>
              <a:t>Powe</a:t>
            </a:r>
            <a:r>
              <a:rPr lang="en-US" dirty="0" smtClean="0"/>
              <a:t>r supply</a:t>
            </a:r>
          </a:p>
          <a:p>
            <a:pPr>
              <a:defRPr/>
            </a:pPr>
            <a:r>
              <a:rPr lang="en-US" dirty="0" smtClean="0">
                <a:effectLst/>
              </a:rPr>
              <a:t>Cold boot</a:t>
            </a:r>
            <a:endParaRPr lang="en-US" dirty="0">
              <a:effectLst/>
            </a:endParaRPr>
          </a:p>
        </p:txBody>
      </p:sp>
      <p:sp>
        <p:nvSpPr>
          <p:cNvPr id="2" name="Footer Placeholder 1"/>
          <p:cNvSpPr>
            <a:spLocks noGrp="1"/>
          </p:cNvSpPr>
          <p:nvPr>
            <p:ph type="ftr" sz="quarter" idx="11"/>
          </p:nvPr>
        </p:nvSpPr>
        <p:spPr/>
        <p:txBody>
          <a:bodyPr/>
          <a:lstStyle/>
          <a:p>
            <a:pPr>
              <a:defRPr/>
            </a:pPr>
            <a:r>
              <a:rPr lang="en-US" smtClean="0"/>
              <a:t>Copyright © 2015 Pearson Education, Inc.</a:t>
            </a:r>
            <a:endParaRPr lang="en-US" dirty="0"/>
          </a:p>
        </p:txBody>
      </p:sp>
      <p:sp>
        <p:nvSpPr>
          <p:cNvPr id="3" name="Slide Number Placeholder 2"/>
          <p:cNvSpPr>
            <a:spLocks noGrp="1"/>
          </p:cNvSpPr>
          <p:nvPr>
            <p:ph type="sldNum" sz="quarter" idx="12"/>
          </p:nvPr>
        </p:nvSpPr>
        <p:spPr/>
        <p:txBody>
          <a:bodyPr/>
          <a:lstStyle/>
          <a:p>
            <a:pPr>
              <a:defRPr/>
            </a:pPr>
            <a:fld id="{2E26AD14-6888-4082-8D03-7EC78B7C0D0A}" type="slidenum">
              <a:rPr lang="en-US" smtClean="0"/>
              <a:pPr>
                <a:defRPr/>
              </a:pPr>
              <a:t>57</a:t>
            </a:fld>
            <a:endParaRPr lang="en-US" dirty="0"/>
          </a:p>
        </p:txBody>
      </p:sp>
      <p:pic>
        <p:nvPicPr>
          <p:cNvPr id="13314"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2287392" y="3194998"/>
            <a:ext cx="4874017" cy="308658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73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373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4"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3" name="Rectangle 5"/>
          <p:cNvSpPr>
            <a:spLocks noGrp="1" noChangeArrowheads="1"/>
          </p:cNvSpPr>
          <p:nvPr>
            <p:ph type="title"/>
          </p:nvPr>
        </p:nvSpPr>
        <p:spPr/>
        <p:txBody>
          <a:bodyPr/>
          <a:lstStyle/>
          <a:p>
            <a:pPr>
              <a:defRPr/>
            </a:pPr>
            <a:r>
              <a:rPr lang="en-US" dirty="0"/>
              <a:t>Power Controls</a:t>
            </a:r>
          </a:p>
        </p:txBody>
      </p:sp>
      <p:sp>
        <p:nvSpPr>
          <p:cNvPr id="73734" name="Rectangle 6"/>
          <p:cNvSpPr>
            <a:spLocks noGrp="1" noChangeArrowheads="1"/>
          </p:cNvSpPr>
          <p:nvPr>
            <p:ph idx="1"/>
          </p:nvPr>
        </p:nvSpPr>
        <p:spPr>
          <a:xfrm>
            <a:off x="457200" y="1676400"/>
            <a:ext cx="8229600" cy="4449763"/>
          </a:xfrm>
        </p:spPr>
        <p:txBody>
          <a:bodyPr>
            <a:normAutofit/>
          </a:bodyPr>
          <a:lstStyle/>
          <a:p>
            <a:pPr>
              <a:defRPr/>
            </a:pPr>
            <a:r>
              <a:rPr lang="en-US" dirty="0" smtClean="0"/>
              <a:t>Turning off your computer</a:t>
            </a:r>
          </a:p>
          <a:p>
            <a:pPr lvl="1">
              <a:defRPr/>
            </a:pPr>
            <a:r>
              <a:rPr lang="en-US" dirty="0" smtClean="0"/>
              <a:t>Stress on computer vs. wasting electricity</a:t>
            </a:r>
          </a:p>
          <a:p>
            <a:pPr lvl="1">
              <a:defRPr/>
            </a:pPr>
            <a:r>
              <a:rPr lang="en-US" dirty="0" smtClean="0"/>
              <a:t>Power-management settings</a:t>
            </a:r>
          </a:p>
          <a:p>
            <a:pPr lvl="1">
              <a:defRPr/>
            </a:pPr>
            <a:r>
              <a:rPr lang="en-US" dirty="0" smtClean="0">
                <a:effectLst/>
              </a:rPr>
              <a:t>Windows 8 power-management options</a:t>
            </a:r>
            <a:endParaRPr lang="en-US" dirty="0">
              <a:effectLst/>
            </a:endParaRPr>
          </a:p>
        </p:txBody>
      </p:sp>
      <p:sp>
        <p:nvSpPr>
          <p:cNvPr id="2" name="Footer Placeholder 1"/>
          <p:cNvSpPr>
            <a:spLocks noGrp="1"/>
          </p:cNvSpPr>
          <p:nvPr>
            <p:ph type="ftr" sz="quarter" idx="11"/>
          </p:nvPr>
        </p:nvSpPr>
        <p:spPr/>
        <p:txBody>
          <a:bodyPr/>
          <a:lstStyle/>
          <a:p>
            <a:pPr>
              <a:defRPr/>
            </a:pPr>
            <a:r>
              <a:rPr lang="en-US" smtClean="0"/>
              <a:t>Copyright © 2015 Pearson Education, Inc.</a:t>
            </a:r>
            <a:endParaRPr lang="en-US" dirty="0"/>
          </a:p>
        </p:txBody>
      </p:sp>
      <p:sp>
        <p:nvSpPr>
          <p:cNvPr id="3" name="Slide Number Placeholder 2"/>
          <p:cNvSpPr>
            <a:spLocks noGrp="1"/>
          </p:cNvSpPr>
          <p:nvPr>
            <p:ph type="sldNum" sz="quarter" idx="12"/>
          </p:nvPr>
        </p:nvSpPr>
        <p:spPr/>
        <p:txBody>
          <a:bodyPr/>
          <a:lstStyle/>
          <a:p>
            <a:pPr>
              <a:defRPr/>
            </a:pPr>
            <a:fld id="{2E26AD14-6888-4082-8D03-7EC78B7C0D0A}" type="slidenum">
              <a:rPr lang="en-US" smtClean="0"/>
              <a:pPr>
                <a:defRPr/>
              </a:pPr>
              <a:t>58</a:t>
            </a:fld>
            <a:endParaRPr lang="en-US" dirty="0"/>
          </a:p>
        </p:txBody>
      </p:sp>
    </p:spTree>
    <p:extLst>
      <p:ext uri="{BB962C8B-B14F-4D97-AF65-F5344CB8AC3E}">
        <p14:creationId xmlns:p14="http://schemas.microsoft.com/office/powerpoint/2010/main" val="3581730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73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373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373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373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4"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5"/>
          <p:cNvSpPr>
            <a:spLocks noGrp="1" noChangeArrowheads="1"/>
          </p:cNvSpPr>
          <p:nvPr>
            <p:ph type="title"/>
          </p:nvPr>
        </p:nvSpPr>
        <p:spPr>
          <a:xfrm>
            <a:off x="381000" y="228600"/>
            <a:ext cx="8382000" cy="1066800"/>
          </a:xfrm>
        </p:spPr>
        <p:txBody>
          <a:bodyPr>
            <a:normAutofit fontScale="90000"/>
          </a:bodyPr>
          <a:lstStyle/>
          <a:p>
            <a:pPr>
              <a:defRPr/>
            </a:pPr>
            <a:r>
              <a:rPr lang="en-US" sz="3100" dirty="0"/>
              <a:t>Understanding Your </a:t>
            </a:r>
            <a:r>
              <a:rPr lang="en-US" sz="3100" dirty="0" smtClean="0"/>
              <a:t>Computer:</a:t>
            </a:r>
            <a:r>
              <a:rPr lang="en-US" dirty="0" smtClean="0"/>
              <a:t/>
            </a:r>
            <a:br>
              <a:rPr lang="en-US" dirty="0" smtClean="0"/>
            </a:br>
            <a:r>
              <a:rPr lang="en-US" sz="3600" dirty="0" smtClean="0"/>
              <a:t>Bits and Bytes: The Language of Computers</a:t>
            </a:r>
            <a:endParaRPr lang="en-US" sz="3600" dirty="0"/>
          </a:p>
        </p:txBody>
      </p:sp>
      <p:sp>
        <p:nvSpPr>
          <p:cNvPr id="39940" name="Rectangle 6"/>
          <p:cNvSpPr>
            <a:spLocks noGrp="1" noChangeArrowheads="1"/>
          </p:cNvSpPr>
          <p:nvPr>
            <p:ph idx="1"/>
          </p:nvPr>
        </p:nvSpPr>
        <p:spPr>
          <a:xfrm>
            <a:off x="457200" y="1600200"/>
            <a:ext cx="8229600" cy="4343400"/>
          </a:xfrm>
        </p:spPr>
        <p:txBody>
          <a:bodyPr>
            <a:normAutofit/>
          </a:bodyPr>
          <a:lstStyle/>
          <a:p>
            <a:r>
              <a:rPr lang="en-US" dirty="0" smtClean="0">
                <a:effectLst/>
              </a:rPr>
              <a:t>Bit</a:t>
            </a:r>
          </a:p>
          <a:p>
            <a:pPr lvl="2"/>
            <a:r>
              <a:rPr lang="en-US" dirty="0" smtClean="0">
                <a:effectLst/>
              </a:rPr>
              <a:t>Binary digit</a:t>
            </a:r>
          </a:p>
          <a:p>
            <a:pPr lvl="2"/>
            <a:r>
              <a:rPr lang="en-US" dirty="0" smtClean="0">
                <a:effectLst/>
              </a:rPr>
              <a:t>0 or 1</a:t>
            </a:r>
          </a:p>
          <a:p>
            <a:r>
              <a:rPr lang="en-US" dirty="0" smtClean="0">
                <a:effectLst/>
              </a:rPr>
              <a:t>Byte</a:t>
            </a:r>
          </a:p>
          <a:p>
            <a:pPr lvl="2"/>
            <a:r>
              <a:rPr lang="en-US" dirty="0" smtClean="0">
                <a:effectLst/>
              </a:rPr>
              <a:t>8 bits</a:t>
            </a:r>
          </a:p>
          <a:p>
            <a:r>
              <a:rPr lang="en-US" dirty="0" smtClean="0">
                <a:effectLst/>
              </a:rPr>
              <a:t>Unique combinations of 8 bits of 0s and 1s</a:t>
            </a:r>
          </a:p>
        </p:txBody>
      </p:sp>
      <p:sp>
        <p:nvSpPr>
          <p:cNvPr id="2" name="Footer Placeholder 1"/>
          <p:cNvSpPr>
            <a:spLocks noGrp="1"/>
          </p:cNvSpPr>
          <p:nvPr>
            <p:ph type="ftr" sz="quarter" idx="11"/>
          </p:nvPr>
        </p:nvSpPr>
        <p:spPr/>
        <p:txBody>
          <a:bodyPr/>
          <a:lstStyle/>
          <a:p>
            <a:r>
              <a:rPr lang="en-US" smtClean="0"/>
              <a:t>Copyright © 2015 Pearson Education, Inc.</a:t>
            </a:r>
            <a:endParaRPr lang="en-US" dirty="0"/>
          </a:p>
        </p:txBody>
      </p:sp>
      <p:sp>
        <p:nvSpPr>
          <p:cNvPr id="3" name="Slide Number Placeholder 2"/>
          <p:cNvSpPr>
            <a:spLocks noGrp="1"/>
          </p:cNvSpPr>
          <p:nvPr>
            <p:ph type="sldNum" sz="quarter" idx="12"/>
          </p:nvPr>
        </p:nvSpPr>
        <p:spPr/>
        <p:txBody>
          <a:bodyPr/>
          <a:lstStyle/>
          <a:p>
            <a:fld id="{3C5A0288-DE65-4327-81AA-3D0ED474C7D0}" type="slidenum">
              <a:rPr lang="en-US" smtClean="0"/>
              <a:pPr/>
              <a:t>5</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4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94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994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940">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9940">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994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0"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Power Controls (cont.)</a:t>
            </a:r>
            <a:endParaRPr lang="en-US" dirty="0"/>
          </a:p>
        </p:txBody>
      </p:sp>
      <p:sp>
        <p:nvSpPr>
          <p:cNvPr id="5" name="Footer Placeholder 4"/>
          <p:cNvSpPr>
            <a:spLocks noGrp="1"/>
          </p:cNvSpPr>
          <p:nvPr>
            <p:ph type="ftr" sz="quarter" idx="11"/>
          </p:nvPr>
        </p:nvSpPr>
        <p:spPr/>
        <p:txBody>
          <a:bodyPr/>
          <a:lstStyle/>
          <a:p>
            <a:pPr>
              <a:defRPr/>
            </a:pPr>
            <a:r>
              <a:rPr lang="en-US" smtClean="0"/>
              <a:t>Copyright © 2015 Pearson Education, Inc.</a:t>
            </a:r>
            <a:endParaRPr lang="en-US" dirty="0"/>
          </a:p>
        </p:txBody>
      </p:sp>
      <p:sp>
        <p:nvSpPr>
          <p:cNvPr id="6" name="Slide Number Placeholder 5"/>
          <p:cNvSpPr>
            <a:spLocks noGrp="1"/>
          </p:cNvSpPr>
          <p:nvPr>
            <p:ph type="sldNum" sz="quarter" idx="12"/>
          </p:nvPr>
        </p:nvSpPr>
        <p:spPr/>
        <p:txBody>
          <a:bodyPr/>
          <a:lstStyle/>
          <a:p>
            <a:pPr>
              <a:defRPr/>
            </a:pPr>
            <a:fld id="{2E26AD14-6888-4082-8D03-7EC78B7C0D0A}" type="slidenum">
              <a:rPr lang="en-US" smtClean="0"/>
              <a:pPr>
                <a:defRPr/>
              </a:pPr>
              <a:t>59</a:t>
            </a:fld>
            <a:endParaRPr lang="en-US" dirty="0"/>
          </a:p>
        </p:txBody>
      </p:sp>
      <p:sp>
        <p:nvSpPr>
          <p:cNvPr id="8" name="Rectangle 6"/>
          <p:cNvSpPr txBox="1">
            <a:spLocks noChangeArrowheads="1"/>
          </p:cNvSpPr>
          <p:nvPr/>
        </p:nvSpPr>
        <p:spPr>
          <a:xfrm>
            <a:off x="457200" y="1600200"/>
            <a:ext cx="8229600" cy="4876800"/>
          </a:xfrm>
          <a:prstGeom prst="rect">
            <a:avLst/>
          </a:prstGeom>
        </p:spPr>
        <p:txBody>
          <a:bodyPr>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US" sz="3500" dirty="0" smtClean="0"/>
              <a:t>Sleep Mode</a:t>
            </a:r>
          </a:p>
          <a:p>
            <a:pPr lvl="1">
              <a:defRPr/>
            </a:pPr>
            <a:r>
              <a:rPr lang="en-US" sz="3000" dirty="0" smtClean="0"/>
              <a:t>Windows 8 power management</a:t>
            </a:r>
          </a:p>
          <a:p>
            <a:pPr lvl="1">
              <a:defRPr/>
            </a:pPr>
            <a:r>
              <a:rPr lang="en-US" sz="3000" dirty="0"/>
              <a:t>D</a:t>
            </a:r>
            <a:r>
              <a:rPr lang="en-US" sz="3000" dirty="0" smtClean="0"/>
              <a:t>ocuments, applications, data remain in RAM</a:t>
            </a:r>
          </a:p>
          <a:p>
            <a:pPr>
              <a:defRPr/>
            </a:pPr>
            <a:r>
              <a:rPr lang="en-US" sz="3500" dirty="0" smtClean="0"/>
              <a:t>Hibernate</a:t>
            </a:r>
          </a:p>
          <a:p>
            <a:pPr lvl="1">
              <a:defRPr/>
            </a:pPr>
            <a:r>
              <a:rPr lang="en-US" sz="3000" dirty="0" smtClean="0"/>
              <a:t>Similar to Sleep</a:t>
            </a:r>
          </a:p>
          <a:p>
            <a:pPr lvl="1">
              <a:defRPr/>
            </a:pPr>
            <a:r>
              <a:rPr lang="en-US" sz="3000" dirty="0" smtClean="0"/>
              <a:t>Data stored on hard drive</a:t>
            </a:r>
          </a:p>
          <a:p>
            <a:pPr lvl="1">
              <a:defRPr/>
            </a:pPr>
            <a:r>
              <a:rPr lang="en-US" sz="3000" dirty="0" smtClean="0"/>
              <a:t>Computer is powered off</a:t>
            </a:r>
          </a:p>
          <a:p>
            <a:pPr>
              <a:defRPr/>
            </a:pPr>
            <a:r>
              <a:rPr lang="en-US" sz="3500" dirty="0" smtClean="0"/>
              <a:t>Warm boot</a:t>
            </a:r>
          </a:p>
        </p:txBody>
      </p:sp>
    </p:spTree>
    <p:extLst>
      <p:ext uri="{BB962C8B-B14F-4D97-AF65-F5344CB8AC3E}">
        <p14:creationId xmlns:p14="http://schemas.microsoft.com/office/powerpoint/2010/main" val="1153252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2" name="Rectangle 6"/>
          <p:cNvSpPr>
            <a:spLocks noGrp="1" noChangeArrowheads="1"/>
          </p:cNvSpPr>
          <p:nvPr>
            <p:ph type="title"/>
          </p:nvPr>
        </p:nvSpPr>
        <p:spPr/>
        <p:txBody>
          <a:bodyPr/>
          <a:lstStyle/>
          <a:p>
            <a:pPr>
              <a:defRPr/>
            </a:pPr>
            <a:r>
              <a:rPr lang="en-US" dirty="0"/>
              <a:t>Setting It All </a:t>
            </a:r>
            <a:r>
              <a:rPr lang="en-US" dirty="0" smtClean="0"/>
              <a:t>Up </a:t>
            </a:r>
            <a:endParaRPr lang="en-US" dirty="0"/>
          </a:p>
        </p:txBody>
      </p:sp>
      <p:sp>
        <p:nvSpPr>
          <p:cNvPr id="96263" name="Rectangle 7"/>
          <p:cNvSpPr>
            <a:spLocks noGrp="1" noChangeArrowheads="1"/>
          </p:cNvSpPr>
          <p:nvPr>
            <p:ph type="body" idx="1"/>
          </p:nvPr>
        </p:nvSpPr>
        <p:spPr>
          <a:xfrm>
            <a:off x="457200" y="1676400"/>
            <a:ext cx="8229600" cy="5029200"/>
          </a:xfrm>
        </p:spPr>
        <p:txBody>
          <a:bodyPr>
            <a:normAutofit/>
          </a:bodyPr>
          <a:lstStyle/>
          <a:p>
            <a:r>
              <a:rPr lang="en-US" sz="3500" dirty="0" smtClean="0">
                <a:effectLst/>
              </a:rPr>
              <a:t>Ergonomics </a:t>
            </a:r>
          </a:p>
          <a:p>
            <a:r>
              <a:rPr lang="en-US" sz="3500" dirty="0" smtClean="0">
                <a:effectLst/>
              </a:rPr>
              <a:t>Guidelines to follow</a:t>
            </a:r>
          </a:p>
          <a:p>
            <a:pPr lvl="1"/>
            <a:r>
              <a:rPr lang="en-US" sz="3000" dirty="0" smtClean="0">
                <a:effectLst/>
              </a:rPr>
              <a:t>Monitor position </a:t>
            </a:r>
          </a:p>
          <a:p>
            <a:pPr lvl="1"/>
            <a:r>
              <a:rPr lang="en-US" sz="3000" dirty="0" smtClean="0">
                <a:effectLst/>
              </a:rPr>
              <a:t>Adjustable chair</a:t>
            </a:r>
          </a:p>
          <a:p>
            <a:pPr lvl="1"/>
            <a:r>
              <a:rPr lang="en-US" sz="3000" dirty="0" smtClean="0">
                <a:effectLst/>
              </a:rPr>
              <a:t>Proper position while typing</a:t>
            </a:r>
          </a:p>
          <a:p>
            <a:pPr lvl="1"/>
            <a:r>
              <a:rPr lang="en-US" sz="3000" dirty="0" smtClean="0">
                <a:effectLst/>
              </a:rPr>
              <a:t>Take breaks</a:t>
            </a:r>
          </a:p>
          <a:p>
            <a:pPr lvl="1"/>
            <a:r>
              <a:rPr lang="en-US" sz="3000" dirty="0" smtClean="0">
                <a:effectLst/>
              </a:rPr>
              <a:t>Adequate </a:t>
            </a:r>
            <a:r>
              <a:rPr lang="en-US" sz="3000" dirty="0" smtClean="0"/>
              <a:t>lighting</a:t>
            </a:r>
            <a:endParaRPr lang="en-US" sz="3000" dirty="0" smtClean="0">
              <a:effectLst/>
            </a:endParaRPr>
          </a:p>
        </p:txBody>
      </p:sp>
      <p:sp>
        <p:nvSpPr>
          <p:cNvPr id="2" name="Footer Placeholder 1"/>
          <p:cNvSpPr>
            <a:spLocks noGrp="1"/>
          </p:cNvSpPr>
          <p:nvPr>
            <p:ph type="ftr" sz="quarter" idx="11"/>
          </p:nvPr>
        </p:nvSpPr>
        <p:spPr/>
        <p:txBody>
          <a:bodyPr/>
          <a:lstStyle/>
          <a:p>
            <a:r>
              <a:rPr lang="en-US" smtClean="0"/>
              <a:t>Copyright © 2015 Pearson Education, Inc.</a:t>
            </a:r>
            <a:endParaRPr lang="en-US" dirty="0"/>
          </a:p>
        </p:txBody>
      </p:sp>
      <p:sp>
        <p:nvSpPr>
          <p:cNvPr id="3" name="Slide Number Placeholder 2"/>
          <p:cNvSpPr>
            <a:spLocks noGrp="1"/>
          </p:cNvSpPr>
          <p:nvPr>
            <p:ph type="sldNum" sz="quarter" idx="12"/>
          </p:nvPr>
        </p:nvSpPr>
        <p:spPr/>
        <p:txBody>
          <a:bodyPr/>
          <a:lstStyle/>
          <a:p>
            <a:fld id="{3C5A0288-DE65-4327-81AA-3D0ED474C7D0}" type="slidenum">
              <a:rPr lang="en-US" smtClean="0"/>
              <a:pPr/>
              <a:t>60</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2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626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626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626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626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626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626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2" name="Rectangle 6"/>
          <p:cNvSpPr>
            <a:spLocks noGrp="1" noChangeArrowheads="1"/>
          </p:cNvSpPr>
          <p:nvPr>
            <p:ph type="title"/>
          </p:nvPr>
        </p:nvSpPr>
        <p:spPr/>
        <p:txBody>
          <a:bodyPr/>
          <a:lstStyle/>
          <a:p>
            <a:pPr>
              <a:defRPr/>
            </a:pPr>
            <a:r>
              <a:rPr lang="en-US" dirty="0" smtClean="0"/>
              <a:t>Setting It All Up (cont.)</a:t>
            </a:r>
            <a:endParaRPr lang="en-US" dirty="0"/>
          </a:p>
        </p:txBody>
      </p:sp>
      <p:sp>
        <p:nvSpPr>
          <p:cNvPr id="96263" name="Rectangle 7"/>
          <p:cNvSpPr>
            <a:spLocks noGrp="1" noChangeArrowheads="1"/>
          </p:cNvSpPr>
          <p:nvPr>
            <p:ph type="body" idx="1"/>
          </p:nvPr>
        </p:nvSpPr>
        <p:spPr>
          <a:xfrm>
            <a:off x="457200" y="1600201"/>
            <a:ext cx="8229600" cy="1143000"/>
          </a:xfrm>
        </p:spPr>
        <p:txBody>
          <a:bodyPr>
            <a:normAutofit/>
          </a:bodyPr>
          <a:lstStyle/>
          <a:p>
            <a:r>
              <a:rPr lang="en-US" dirty="0" smtClean="0">
                <a:effectLst/>
              </a:rPr>
              <a:t>Mobile computing and injury prevention</a:t>
            </a:r>
          </a:p>
        </p:txBody>
      </p:sp>
      <p:sp>
        <p:nvSpPr>
          <p:cNvPr id="2" name="Footer Placeholder 1"/>
          <p:cNvSpPr>
            <a:spLocks noGrp="1"/>
          </p:cNvSpPr>
          <p:nvPr>
            <p:ph type="ftr" sz="quarter" idx="11"/>
          </p:nvPr>
        </p:nvSpPr>
        <p:spPr/>
        <p:txBody>
          <a:bodyPr/>
          <a:lstStyle/>
          <a:p>
            <a:r>
              <a:rPr lang="en-US" smtClean="0"/>
              <a:t>Copyright © 2015 Pearson Education, Inc.</a:t>
            </a:r>
            <a:endParaRPr lang="en-US" dirty="0"/>
          </a:p>
        </p:txBody>
      </p:sp>
      <p:sp>
        <p:nvSpPr>
          <p:cNvPr id="3" name="Slide Number Placeholder 2"/>
          <p:cNvSpPr>
            <a:spLocks noGrp="1"/>
          </p:cNvSpPr>
          <p:nvPr>
            <p:ph type="sldNum" sz="quarter" idx="12"/>
          </p:nvPr>
        </p:nvSpPr>
        <p:spPr/>
        <p:txBody>
          <a:bodyPr/>
          <a:lstStyle/>
          <a:p>
            <a:fld id="{3C5A0288-DE65-4327-81AA-3D0ED474C7D0}" type="slidenum">
              <a:rPr lang="en-US" smtClean="0"/>
              <a:pPr/>
              <a:t>61</a:t>
            </a:fld>
            <a:endParaRPr lang="en-US"/>
          </a:p>
        </p:txBody>
      </p:sp>
      <p:pic>
        <p:nvPicPr>
          <p:cNvPr id="14338"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938039" y="2832984"/>
            <a:ext cx="5201956" cy="3401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7446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26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2" name="Rectangle 6"/>
          <p:cNvSpPr>
            <a:spLocks noGrp="1" noChangeArrowheads="1"/>
          </p:cNvSpPr>
          <p:nvPr>
            <p:ph type="title"/>
          </p:nvPr>
        </p:nvSpPr>
        <p:spPr/>
        <p:txBody>
          <a:bodyPr>
            <a:normAutofit/>
          </a:bodyPr>
          <a:lstStyle/>
          <a:p>
            <a:pPr>
              <a:defRPr/>
            </a:pPr>
            <a:r>
              <a:rPr lang="en-US" dirty="0" smtClean="0"/>
              <a:t>Setting It All Up (cont.)</a:t>
            </a:r>
            <a:endParaRPr lang="en-US" dirty="0"/>
          </a:p>
        </p:txBody>
      </p:sp>
      <p:sp>
        <p:nvSpPr>
          <p:cNvPr id="96263" name="Rectangle 7"/>
          <p:cNvSpPr>
            <a:spLocks noGrp="1" noChangeArrowheads="1"/>
          </p:cNvSpPr>
          <p:nvPr>
            <p:ph type="body" idx="1"/>
          </p:nvPr>
        </p:nvSpPr>
        <p:spPr>
          <a:xfrm>
            <a:off x="457200" y="1676400"/>
            <a:ext cx="8229600" cy="4800600"/>
          </a:xfrm>
        </p:spPr>
        <p:txBody>
          <a:bodyPr>
            <a:normAutofit/>
          </a:bodyPr>
          <a:lstStyle/>
          <a:p>
            <a:r>
              <a:rPr lang="en-US" dirty="0"/>
              <a:t>Devices for People with Disabilities </a:t>
            </a:r>
          </a:p>
          <a:p>
            <a:pPr lvl="1"/>
            <a:r>
              <a:rPr lang="en-US" dirty="0" smtClean="0"/>
              <a:t>Voice recognition</a:t>
            </a:r>
          </a:p>
          <a:p>
            <a:pPr lvl="1"/>
            <a:r>
              <a:rPr lang="en-US" dirty="0" smtClean="0"/>
              <a:t>Keyboards with </a:t>
            </a:r>
            <a:r>
              <a:rPr lang="en-US" smtClean="0"/>
              <a:t>larger keys</a:t>
            </a:r>
            <a:endParaRPr lang="en-US" dirty="0" smtClean="0"/>
          </a:p>
          <a:p>
            <a:pPr lvl="1"/>
            <a:r>
              <a:rPr lang="en-US" dirty="0" smtClean="0"/>
              <a:t>Display screen keyboards</a:t>
            </a:r>
          </a:p>
          <a:p>
            <a:pPr lvl="1"/>
            <a:r>
              <a:rPr lang="en-US" dirty="0" smtClean="0">
                <a:effectLst/>
              </a:rPr>
              <a:t>Specialized input consoles</a:t>
            </a:r>
          </a:p>
          <a:p>
            <a:pPr lvl="1"/>
            <a:r>
              <a:rPr lang="en-US" dirty="0" smtClean="0"/>
              <a:t>Keyboards designed for one hand</a:t>
            </a:r>
          </a:p>
          <a:p>
            <a:pPr lvl="1"/>
            <a:r>
              <a:rPr lang="en-US" dirty="0" smtClean="0">
                <a:effectLst/>
              </a:rPr>
              <a:t>Special trackballs</a:t>
            </a:r>
          </a:p>
          <a:p>
            <a:pPr lvl="1"/>
            <a:r>
              <a:rPr lang="en-US" dirty="0" smtClean="0"/>
              <a:t>Head-mounted pointing devices</a:t>
            </a:r>
            <a:endParaRPr lang="en-US" dirty="0" smtClean="0">
              <a:effectLst/>
            </a:endParaRPr>
          </a:p>
        </p:txBody>
      </p:sp>
      <p:sp>
        <p:nvSpPr>
          <p:cNvPr id="2" name="Footer Placeholder 1"/>
          <p:cNvSpPr>
            <a:spLocks noGrp="1"/>
          </p:cNvSpPr>
          <p:nvPr>
            <p:ph type="ftr" sz="quarter" idx="11"/>
          </p:nvPr>
        </p:nvSpPr>
        <p:spPr/>
        <p:txBody>
          <a:bodyPr/>
          <a:lstStyle/>
          <a:p>
            <a:r>
              <a:rPr lang="en-US" smtClean="0"/>
              <a:t>Copyright © 2015 Pearson Education, Inc.</a:t>
            </a:r>
            <a:endParaRPr lang="en-US" dirty="0"/>
          </a:p>
        </p:txBody>
      </p:sp>
      <p:sp>
        <p:nvSpPr>
          <p:cNvPr id="3" name="Slide Number Placeholder 2"/>
          <p:cNvSpPr>
            <a:spLocks noGrp="1"/>
          </p:cNvSpPr>
          <p:nvPr>
            <p:ph type="sldNum" sz="quarter" idx="12"/>
          </p:nvPr>
        </p:nvSpPr>
        <p:spPr/>
        <p:txBody>
          <a:bodyPr/>
          <a:lstStyle/>
          <a:p>
            <a:fld id="{3C5A0288-DE65-4327-81AA-3D0ED474C7D0}" type="slidenum">
              <a:rPr lang="en-US" smtClean="0"/>
              <a:pPr/>
              <a:t>62</a:t>
            </a:fld>
            <a:endParaRPr lang="en-US"/>
          </a:p>
        </p:txBody>
      </p:sp>
    </p:spTree>
    <p:extLst>
      <p:ext uri="{BB962C8B-B14F-4D97-AF65-F5344CB8AC3E}">
        <p14:creationId xmlns:p14="http://schemas.microsoft.com/office/powerpoint/2010/main" val="2119433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2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626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626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626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626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626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626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626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3" grpId="0" uiExpand="1"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9" name="Rectangle 5"/>
          <p:cNvSpPr>
            <a:spLocks noGrp="1" noChangeArrowheads="1"/>
          </p:cNvSpPr>
          <p:nvPr>
            <p:ph type="title"/>
          </p:nvPr>
        </p:nvSpPr>
        <p:spPr/>
        <p:txBody>
          <a:bodyPr/>
          <a:lstStyle/>
          <a:p>
            <a:pPr>
              <a:defRPr/>
            </a:pPr>
            <a:r>
              <a:rPr lang="en-US" dirty="0"/>
              <a:t>Chapter 2 Summary Questions</a:t>
            </a:r>
          </a:p>
        </p:txBody>
      </p:sp>
      <p:sp>
        <p:nvSpPr>
          <p:cNvPr id="98310" name="Rectangle 6"/>
          <p:cNvSpPr>
            <a:spLocks noGrp="1" noChangeArrowheads="1"/>
          </p:cNvSpPr>
          <p:nvPr>
            <p:ph type="body" idx="1"/>
          </p:nvPr>
        </p:nvSpPr>
        <p:spPr>
          <a:xfrm>
            <a:off x="457200" y="1676400"/>
            <a:ext cx="8229600" cy="4449763"/>
          </a:xfrm>
        </p:spPr>
        <p:txBody>
          <a:bodyPr/>
          <a:lstStyle/>
          <a:p>
            <a:pPr marL="514350" indent="-514350">
              <a:buFont typeface="+mj-lt"/>
              <a:buAutoNum type="arabicPeriod"/>
              <a:defRPr/>
            </a:pPr>
            <a:r>
              <a:rPr lang="en-US" dirty="0">
                <a:effectLst/>
              </a:rPr>
              <a:t>What exactly is a computer, and what are its four main functions? </a:t>
            </a:r>
          </a:p>
        </p:txBody>
      </p:sp>
      <p:sp>
        <p:nvSpPr>
          <p:cNvPr id="2" name="Footer Placeholder 1"/>
          <p:cNvSpPr>
            <a:spLocks noGrp="1"/>
          </p:cNvSpPr>
          <p:nvPr>
            <p:ph type="ftr" sz="quarter" idx="11"/>
          </p:nvPr>
        </p:nvSpPr>
        <p:spPr/>
        <p:txBody>
          <a:bodyPr/>
          <a:lstStyle/>
          <a:p>
            <a:r>
              <a:rPr lang="en-US" smtClean="0"/>
              <a:t>Copyright © 2015 Pearson Education, Inc.</a:t>
            </a:r>
            <a:endParaRPr lang="en-US" dirty="0"/>
          </a:p>
        </p:txBody>
      </p:sp>
      <p:sp>
        <p:nvSpPr>
          <p:cNvPr id="3" name="Slide Number Placeholder 2"/>
          <p:cNvSpPr>
            <a:spLocks noGrp="1"/>
          </p:cNvSpPr>
          <p:nvPr>
            <p:ph type="sldNum" sz="quarter" idx="12"/>
          </p:nvPr>
        </p:nvSpPr>
        <p:spPr/>
        <p:txBody>
          <a:bodyPr/>
          <a:lstStyle/>
          <a:p>
            <a:fld id="{3C5A0288-DE65-4327-81AA-3D0ED474C7D0}" type="slidenum">
              <a:rPr lang="en-US" smtClean="0"/>
              <a:pPr/>
              <a:t>63</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8310">
                                            <p:txEl>
                                              <p:pRg st="0" end="0"/>
                                            </p:txEl>
                                          </p:spTgt>
                                        </p:tgtEl>
                                        <p:attrNameLst>
                                          <p:attrName>style.visibility</p:attrName>
                                        </p:attrNameLst>
                                      </p:cBhvr>
                                      <p:to>
                                        <p:strVal val="visible"/>
                                      </p:to>
                                    </p:set>
                                    <p:animEffect transition="in" filter="wipe(left)">
                                      <p:cBhvr>
                                        <p:cTn id="7" dur="1000"/>
                                        <p:tgtEl>
                                          <p:spTgt spid="983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10"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7" name="Rectangle 5"/>
          <p:cNvSpPr>
            <a:spLocks noGrp="1" noChangeArrowheads="1"/>
          </p:cNvSpPr>
          <p:nvPr>
            <p:ph type="title"/>
          </p:nvPr>
        </p:nvSpPr>
        <p:spPr/>
        <p:txBody>
          <a:bodyPr/>
          <a:lstStyle/>
          <a:p>
            <a:pPr>
              <a:defRPr/>
            </a:pPr>
            <a:r>
              <a:rPr lang="en-US" dirty="0"/>
              <a:t>Chapter 2 Summary Questions</a:t>
            </a:r>
          </a:p>
        </p:txBody>
      </p:sp>
      <p:sp>
        <p:nvSpPr>
          <p:cNvPr id="100358" name="Rectangle 6"/>
          <p:cNvSpPr>
            <a:spLocks noGrp="1" noChangeArrowheads="1"/>
          </p:cNvSpPr>
          <p:nvPr>
            <p:ph type="body" idx="1"/>
          </p:nvPr>
        </p:nvSpPr>
        <p:spPr>
          <a:xfrm>
            <a:off x="457200" y="1676400"/>
            <a:ext cx="8229600" cy="4449763"/>
          </a:xfrm>
        </p:spPr>
        <p:txBody>
          <a:bodyPr/>
          <a:lstStyle/>
          <a:p>
            <a:pPr marL="514350" indent="-514350">
              <a:buFont typeface="+mj-lt"/>
              <a:buAutoNum type="arabicPeriod" startAt="2"/>
              <a:defRPr/>
            </a:pPr>
            <a:r>
              <a:rPr lang="en-US" dirty="0">
                <a:effectLst/>
              </a:rPr>
              <a:t>What is the difference between data and information?</a:t>
            </a:r>
          </a:p>
        </p:txBody>
      </p:sp>
      <p:sp>
        <p:nvSpPr>
          <p:cNvPr id="2" name="Footer Placeholder 1"/>
          <p:cNvSpPr>
            <a:spLocks noGrp="1"/>
          </p:cNvSpPr>
          <p:nvPr>
            <p:ph type="ftr" sz="quarter" idx="11"/>
          </p:nvPr>
        </p:nvSpPr>
        <p:spPr/>
        <p:txBody>
          <a:bodyPr/>
          <a:lstStyle/>
          <a:p>
            <a:r>
              <a:rPr lang="en-US" smtClean="0"/>
              <a:t>Copyright © 2015 Pearson Education, Inc.</a:t>
            </a:r>
            <a:endParaRPr lang="en-US" dirty="0"/>
          </a:p>
        </p:txBody>
      </p:sp>
      <p:sp>
        <p:nvSpPr>
          <p:cNvPr id="3" name="Slide Number Placeholder 2"/>
          <p:cNvSpPr>
            <a:spLocks noGrp="1"/>
          </p:cNvSpPr>
          <p:nvPr>
            <p:ph type="sldNum" sz="quarter" idx="12"/>
          </p:nvPr>
        </p:nvSpPr>
        <p:spPr/>
        <p:txBody>
          <a:bodyPr/>
          <a:lstStyle/>
          <a:p>
            <a:fld id="{3C5A0288-DE65-4327-81AA-3D0ED474C7D0}" type="slidenum">
              <a:rPr lang="en-US" smtClean="0"/>
              <a:pPr/>
              <a:t>64</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0358">
                                            <p:txEl>
                                              <p:pRg st="0" end="0"/>
                                            </p:txEl>
                                          </p:spTgt>
                                        </p:tgtEl>
                                        <p:attrNameLst>
                                          <p:attrName>style.visibility</p:attrName>
                                        </p:attrNameLst>
                                      </p:cBhvr>
                                      <p:to>
                                        <p:strVal val="visible"/>
                                      </p:to>
                                    </p:set>
                                    <p:animEffect transition="in" filter="wipe(left)">
                                      <p:cBhvr>
                                        <p:cTn id="7" dur="1000"/>
                                        <p:tgtEl>
                                          <p:spTgt spid="10035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8"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5" name="Rectangle 5"/>
          <p:cNvSpPr>
            <a:spLocks noGrp="1" noChangeArrowheads="1"/>
          </p:cNvSpPr>
          <p:nvPr>
            <p:ph type="title"/>
          </p:nvPr>
        </p:nvSpPr>
        <p:spPr/>
        <p:txBody>
          <a:bodyPr/>
          <a:lstStyle/>
          <a:p>
            <a:pPr>
              <a:defRPr/>
            </a:pPr>
            <a:r>
              <a:rPr lang="en-US" dirty="0"/>
              <a:t>Chapter 2 Summary Questions</a:t>
            </a:r>
          </a:p>
        </p:txBody>
      </p:sp>
      <p:sp>
        <p:nvSpPr>
          <p:cNvPr id="102406" name="Rectangle 6"/>
          <p:cNvSpPr>
            <a:spLocks noGrp="1" noChangeArrowheads="1"/>
          </p:cNvSpPr>
          <p:nvPr>
            <p:ph type="body" idx="1"/>
          </p:nvPr>
        </p:nvSpPr>
        <p:spPr>
          <a:xfrm>
            <a:off x="457200" y="1676400"/>
            <a:ext cx="8229600" cy="4449763"/>
          </a:xfrm>
        </p:spPr>
        <p:txBody>
          <a:bodyPr/>
          <a:lstStyle/>
          <a:p>
            <a:pPr marL="514350" indent="-514350">
              <a:buFont typeface="+mj-lt"/>
              <a:buAutoNum type="arabicPeriod" startAt="3"/>
              <a:defRPr/>
            </a:pPr>
            <a:r>
              <a:rPr lang="en-US" dirty="0">
                <a:effectLst/>
              </a:rPr>
              <a:t>What are bits and bytes, and how are they measured? </a:t>
            </a:r>
          </a:p>
        </p:txBody>
      </p:sp>
      <p:sp>
        <p:nvSpPr>
          <p:cNvPr id="2" name="Footer Placeholder 1"/>
          <p:cNvSpPr>
            <a:spLocks noGrp="1"/>
          </p:cNvSpPr>
          <p:nvPr>
            <p:ph type="ftr" sz="quarter" idx="11"/>
          </p:nvPr>
        </p:nvSpPr>
        <p:spPr/>
        <p:txBody>
          <a:bodyPr/>
          <a:lstStyle/>
          <a:p>
            <a:r>
              <a:rPr lang="en-US" smtClean="0"/>
              <a:t>Copyright © 2015 Pearson Education, Inc.</a:t>
            </a:r>
            <a:endParaRPr lang="en-US" dirty="0"/>
          </a:p>
        </p:txBody>
      </p:sp>
      <p:sp>
        <p:nvSpPr>
          <p:cNvPr id="3" name="Slide Number Placeholder 2"/>
          <p:cNvSpPr>
            <a:spLocks noGrp="1"/>
          </p:cNvSpPr>
          <p:nvPr>
            <p:ph type="sldNum" sz="quarter" idx="12"/>
          </p:nvPr>
        </p:nvSpPr>
        <p:spPr/>
        <p:txBody>
          <a:bodyPr/>
          <a:lstStyle/>
          <a:p>
            <a:fld id="{3C5A0288-DE65-4327-81AA-3D0ED474C7D0}" type="slidenum">
              <a:rPr lang="en-US" smtClean="0"/>
              <a:pPr/>
              <a:t>65</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2406">
                                            <p:txEl>
                                              <p:pRg st="0" end="0"/>
                                            </p:txEl>
                                          </p:spTgt>
                                        </p:tgtEl>
                                        <p:attrNameLst>
                                          <p:attrName>style.visibility</p:attrName>
                                        </p:attrNameLst>
                                      </p:cBhvr>
                                      <p:to>
                                        <p:strVal val="visible"/>
                                      </p:to>
                                    </p:set>
                                    <p:animEffect transition="in" filter="wipe(left)">
                                      <p:cBhvr>
                                        <p:cTn id="7" dur="1000"/>
                                        <p:tgtEl>
                                          <p:spTgt spid="10240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6"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3" name="Rectangle 5"/>
          <p:cNvSpPr>
            <a:spLocks noGrp="1" noChangeArrowheads="1"/>
          </p:cNvSpPr>
          <p:nvPr>
            <p:ph type="title"/>
          </p:nvPr>
        </p:nvSpPr>
        <p:spPr/>
        <p:txBody>
          <a:bodyPr/>
          <a:lstStyle/>
          <a:p>
            <a:pPr>
              <a:defRPr/>
            </a:pPr>
            <a:r>
              <a:rPr lang="en-US" dirty="0"/>
              <a:t>Chapter 2 Summary Questions</a:t>
            </a:r>
          </a:p>
        </p:txBody>
      </p:sp>
      <p:sp>
        <p:nvSpPr>
          <p:cNvPr id="104454" name="Rectangle 6"/>
          <p:cNvSpPr>
            <a:spLocks noGrp="1" noChangeArrowheads="1"/>
          </p:cNvSpPr>
          <p:nvPr>
            <p:ph type="body" idx="1"/>
          </p:nvPr>
        </p:nvSpPr>
        <p:spPr>
          <a:xfrm>
            <a:off x="457200" y="1676400"/>
            <a:ext cx="8229600" cy="4449763"/>
          </a:xfrm>
        </p:spPr>
        <p:txBody>
          <a:bodyPr/>
          <a:lstStyle/>
          <a:p>
            <a:pPr marL="514350" indent="-514350">
              <a:buFont typeface="+mj-lt"/>
              <a:buAutoNum type="arabicPeriod" startAt="4"/>
              <a:defRPr/>
            </a:pPr>
            <a:r>
              <a:rPr lang="en-US" dirty="0">
                <a:effectLst/>
              </a:rPr>
              <a:t>What devices </a:t>
            </a:r>
            <a:r>
              <a:rPr lang="en-US" dirty="0" smtClean="0">
                <a:effectLst/>
              </a:rPr>
              <a:t>can I </a:t>
            </a:r>
            <a:r>
              <a:rPr lang="en-US" dirty="0">
                <a:effectLst/>
              </a:rPr>
              <a:t>use to get data into the computer?</a:t>
            </a:r>
          </a:p>
        </p:txBody>
      </p:sp>
      <p:sp>
        <p:nvSpPr>
          <p:cNvPr id="2" name="Footer Placeholder 1"/>
          <p:cNvSpPr>
            <a:spLocks noGrp="1"/>
          </p:cNvSpPr>
          <p:nvPr>
            <p:ph type="ftr" sz="quarter" idx="11"/>
          </p:nvPr>
        </p:nvSpPr>
        <p:spPr/>
        <p:txBody>
          <a:bodyPr/>
          <a:lstStyle/>
          <a:p>
            <a:r>
              <a:rPr lang="en-US" smtClean="0"/>
              <a:t>Copyright © 2015 Pearson Education, Inc.</a:t>
            </a:r>
            <a:endParaRPr lang="en-US" dirty="0"/>
          </a:p>
        </p:txBody>
      </p:sp>
      <p:sp>
        <p:nvSpPr>
          <p:cNvPr id="3" name="Slide Number Placeholder 2"/>
          <p:cNvSpPr>
            <a:spLocks noGrp="1"/>
          </p:cNvSpPr>
          <p:nvPr>
            <p:ph type="sldNum" sz="quarter" idx="12"/>
          </p:nvPr>
        </p:nvSpPr>
        <p:spPr/>
        <p:txBody>
          <a:bodyPr/>
          <a:lstStyle/>
          <a:p>
            <a:fld id="{3C5A0288-DE65-4327-81AA-3D0ED474C7D0}" type="slidenum">
              <a:rPr lang="en-US" smtClean="0"/>
              <a:pPr/>
              <a:t>66</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4454">
                                            <p:txEl>
                                              <p:pRg st="0" end="0"/>
                                            </p:txEl>
                                          </p:spTgt>
                                        </p:tgtEl>
                                        <p:attrNameLst>
                                          <p:attrName>style.visibility</p:attrName>
                                        </p:attrNameLst>
                                      </p:cBhvr>
                                      <p:to>
                                        <p:strVal val="visible"/>
                                      </p:to>
                                    </p:set>
                                    <p:animEffect transition="in" filter="wipe(left)">
                                      <p:cBhvr>
                                        <p:cTn id="7" dur="1000"/>
                                        <p:tgtEl>
                                          <p:spTgt spid="10445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4"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01" name="Rectangle 5"/>
          <p:cNvSpPr>
            <a:spLocks noGrp="1" noChangeArrowheads="1"/>
          </p:cNvSpPr>
          <p:nvPr>
            <p:ph type="title"/>
          </p:nvPr>
        </p:nvSpPr>
        <p:spPr/>
        <p:txBody>
          <a:bodyPr/>
          <a:lstStyle/>
          <a:p>
            <a:pPr>
              <a:defRPr/>
            </a:pPr>
            <a:r>
              <a:rPr lang="en-US" dirty="0"/>
              <a:t>Chapter 2 Summary Questions</a:t>
            </a:r>
          </a:p>
        </p:txBody>
      </p:sp>
      <p:sp>
        <p:nvSpPr>
          <p:cNvPr id="106502" name="Rectangle 6"/>
          <p:cNvSpPr>
            <a:spLocks noGrp="1" noChangeArrowheads="1"/>
          </p:cNvSpPr>
          <p:nvPr>
            <p:ph type="body" idx="1"/>
          </p:nvPr>
        </p:nvSpPr>
        <p:spPr>
          <a:xfrm>
            <a:off x="457200" y="1676400"/>
            <a:ext cx="8229600" cy="4449763"/>
          </a:xfrm>
        </p:spPr>
        <p:txBody>
          <a:bodyPr/>
          <a:lstStyle/>
          <a:p>
            <a:pPr marL="514350" indent="-514350">
              <a:buFont typeface="+mj-lt"/>
              <a:buAutoNum type="arabicPeriod" startAt="5"/>
              <a:defRPr/>
            </a:pPr>
            <a:r>
              <a:rPr lang="en-US" dirty="0">
                <a:effectLst/>
              </a:rPr>
              <a:t>What devices </a:t>
            </a:r>
            <a:r>
              <a:rPr lang="en-US" dirty="0" smtClean="0">
                <a:effectLst/>
              </a:rPr>
              <a:t>can I </a:t>
            </a:r>
            <a:r>
              <a:rPr lang="en-US" dirty="0">
                <a:effectLst/>
              </a:rPr>
              <a:t>use to get information out of the computer?</a:t>
            </a:r>
          </a:p>
        </p:txBody>
      </p:sp>
      <p:sp>
        <p:nvSpPr>
          <p:cNvPr id="2" name="Footer Placeholder 1"/>
          <p:cNvSpPr>
            <a:spLocks noGrp="1"/>
          </p:cNvSpPr>
          <p:nvPr>
            <p:ph type="ftr" sz="quarter" idx="11"/>
          </p:nvPr>
        </p:nvSpPr>
        <p:spPr/>
        <p:txBody>
          <a:bodyPr/>
          <a:lstStyle/>
          <a:p>
            <a:r>
              <a:rPr lang="en-US" smtClean="0"/>
              <a:t>Copyright © 2015 Pearson Education, Inc.</a:t>
            </a:r>
            <a:endParaRPr lang="en-US" dirty="0"/>
          </a:p>
        </p:txBody>
      </p:sp>
      <p:sp>
        <p:nvSpPr>
          <p:cNvPr id="3" name="Slide Number Placeholder 2"/>
          <p:cNvSpPr>
            <a:spLocks noGrp="1"/>
          </p:cNvSpPr>
          <p:nvPr>
            <p:ph type="sldNum" sz="quarter" idx="12"/>
          </p:nvPr>
        </p:nvSpPr>
        <p:spPr/>
        <p:txBody>
          <a:bodyPr/>
          <a:lstStyle/>
          <a:p>
            <a:fld id="{3C5A0288-DE65-4327-81AA-3D0ED474C7D0}" type="slidenum">
              <a:rPr lang="en-US" smtClean="0"/>
              <a:pPr/>
              <a:t>67</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6502">
                                            <p:txEl>
                                              <p:pRg st="0" end="0"/>
                                            </p:txEl>
                                          </p:spTgt>
                                        </p:tgtEl>
                                        <p:attrNameLst>
                                          <p:attrName>style.visibility</p:attrName>
                                        </p:attrNameLst>
                                      </p:cBhvr>
                                      <p:to>
                                        <p:strVal val="visible"/>
                                      </p:to>
                                    </p:set>
                                    <p:animEffect transition="in" filter="wipe(left)">
                                      <p:cBhvr>
                                        <p:cTn id="7" dur="1000"/>
                                        <p:tgtEl>
                                          <p:spTgt spid="10650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02"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9" name="Rectangle 5"/>
          <p:cNvSpPr>
            <a:spLocks noGrp="1" noChangeArrowheads="1"/>
          </p:cNvSpPr>
          <p:nvPr>
            <p:ph type="title"/>
          </p:nvPr>
        </p:nvSpPr>
        <p:spPr/>
        <p:txBody>
          <a:bodyPr/>
          <a:lstStyle/>
          <a:p>
            <a:pPr>
              <a:defRPr/>
            </a:pPr>
            <a:r>
              <a:rPr lang="en-US" dirty="0"/>
              <a:t>Chapter 2 Summary Questions</a:t>
            </a:r>
          </a:p>
        </p:txBody>
      </p:sp>
      <p:sp>
        <p:nvSpPr>
          <p:cNvPr id="108550" name="Rectangle 6"/>
          <p:cNvSpPr>
            <a:spLocks noGrp="1" noChangeArrowheads="1"/>
          </p:cNvSpPr>
          <p:nvPr>
            <p:ph type="body" idx="1"/>
          </p:nvPr>
        </p:nvSpPr>
        <p:spPr>
          <a:xfrm>
            <a:off x="457200" y="1676400"/>
            <a:ext cx="8229600" cy="4449763"/>
          </a:xfrm>
        </p:spPr>
        <p:txBody>
          <a:bodyPr/>
          <a:lstStyle/>
          <a:p>
            <a:pPr marL="514350" indent="-514350">
              <a:buFont typeface="+mj-lt"/>
              <a:buAutoNum type="arabicPeriod" startAt="6"/>
              <a:defRPr/>
            </a:pPr>
            <a:r>
              <a:rPr lang="en-US" dirty="0">
                <a:effectLst/>
              </a:rPr>
              <a:t>What’s on the </a:t>
            </a:r>
            <a:r>
              <a:rPr lang="en-US" dirty="0" smtClean="0">
                <a:effectLst/>
              </a:rPr>
              <a:t>motherboard?</a:t>
            </a:r>
            <a:endParaRPr lang="en-US" dirty="0">
              <a:effectLst/>
            </a:endParaRPr>
          </a:p>
        </p:txBody>
      </p:sp>
      <p:sp>
        <p:nvSpPr>
          <p:cNvPr id="2" name="Footer Placeholder 1"/>
          <p:cNvSpPr>
            <a:spLocks noGrp="1"/>
          </p:cNvSpPr>
          <p:nvPr>
            <p:ph type="ftr" sz="quarter" idx="11"/>
          </p:nvPr>
        </p:nvSpPr>
        <p:spPr/>
        <p:txBody>
          <a:bodyPr/>
          <a:lstStyle/>
          <a:p>
            <a:r>
              <a:rPr lang="en-US" smtClean="0"/>
              <a:t>Copyright © 2015 Pearson Education, Inc.</a:t>
            </a:r>
            <a:endParaRPr lang="en-US" dirty="0"/>
          </a:p>
        </p:txBody>
      </p:sp>
      <p:sp>
        <p:nvSpPr>
          <p:cNvPr id="3" name="Slide Number Placeholder 2"/>
          <p:cNvSpPr>
            <a:spLocks noGrp="1"/>
          </p:cNvSpPr>
          <p:nvPr>
            <p:ph type="sldNum" sz="quarter" idx="12"/>
          </p:nvPr>
        </p:nvSpPr>
        <p:spPr/>
        <p:txBody>
          <a:bodyPr/>
          <a:lstStyle/>
          <a:p>
            <a:fld id="{3C5A0288-DE65-4327-81AA-3D0ED474C7D0}" type="slidenum">
              <a:rPr lang="en-US" smtClean="0"/>
              <a:pPr/>
              <a:t>68</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8550">
                                            <p:txEl>
                                              <p:pRg st="0" end="0"/>
                                            </p:txEl>
                                          </p:spTgt>
                                        </p:tgtEl>
                                        <p:attrNameLst>
                                          <p:attrName>style.visibility</p:attrName>
                                        </p:attrNameLst>
                                      </p:cBhvr>
                                      <p:to>
                                        <p:strVal val="visible"/>
                                      </p:to>
                                    </p:set>
                                    <p:animEffect transition="in" filter="wipe(left)">
                                      <p:cBhvr>
                                        <p:cTn id="7" dur="1000"/>
                                        <p:tgtEl>
                                          <p:spTgt spid="10855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5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1066800"/>
          </a:xfrm>
        </p:spPr>
        <p:txBody>
          <a:bodyPr>
            <a:normAutofit/>
          </a:bodyPr>
          <a:lstStyle/>
          <a:p>
            <a:r>
              <a:rPr lang="en-US" sz="3100" dirty="0"/>
              <a:t>Understanding Your </a:t>
            </a:r>
            <a:r>
              <a:rPr lang="en-US" sz="3100" dirty="0" smtClean="0"/>
              <a:t>Computer:</a:t>
            </a:r>
            <a:r>
              <a:rPr lang="en-US" dirty="0" smtClean="0"/>
              <a:t/>
            </a:r>
            <a:br>
              <a:rPr lang="en-US" dirty="0" smtClean="0"/>
            </a:br>
            <a:r>
              <a:rPr lang="en-US" sz="2700" dirty="0" smtClean="0"/>
              <a:t>Bits and Bytes: The Language of Computers (cont.)</a:t>
            </a:r>
            <a:endParaRPr lang="en-US" sz="2700" dirty="0"/>
          </a:p>
        </p:txBody>
      </p:sp>
      <p:graphicFrame>
        <p:nvGraphicFramePr>
          <p:cNvPr id="6" name="Table Placeholder 5"/>
          <p:cNvGraphicFramePr>
            <a:graphicFrameLocks noGrp="1"/>
          </p:cNvGraphicFramePr>
          <p:nvPr>
            <p:ph type="tbl" idx="1"/>
            <p:extLst>
              <p:ext uri="{D42A27DB-BD31-4B8C-83A1-F6EECF244321}">
                <p14:modId xmlns:p14="http://schemas.microsoft.com/office/powerpoint/2010/main" val="3533320975"/>
              </p:ext>
            </p:extLst>
          </p:nvPr>
        </p:nvGraphicFramePr>
        <p:xfrm>
          <a:off x="571500" y="1843880"/>
          <a:ext cx="8001000" cy="4038602"/>
        </p:xfrm>
        <a:graphic>
          <a:graphicData uri="http://schemas.openxmlformats.org/drawingml/2006/table">
            <a:tbl>
              <a:tblPr firstRow="1" bandRow="1">
                <a:tableStyleId>{2D5ABB26-0587-4C30-8999-92F81FD0307C}</a:tableStyleId>
              </a:tblPr>
              <a:tblGrid>
                <a:gridCol w="1237268"/>
                <a:gridCol w="1601025"/>
                <a:gridCol w="5162707"/>
              </a:tblGrid>
              <a:tr h="601480">
                <a:tc>
                  <a:txBody>
                    <a:bodyPr/>
                    <a:lstStyle/>
                    <a:p>
                      <a:pPr marL="0" marR="0" algn="ctr">
                        <a:spcBef>
                          <a:spcPts val="0"/>
                        </a:spcBef>
                        <a:spcAft>
                          <a:spcPts val="0"/>
                        </a:spcAft>
                      </a:pPr>
                      <a:r>
                        <a:rPr lang="en-US" sz="1800" b="1" dirty="0">
                          <a:solidFill>
                            <a:schemeClr val="tx1"/>
                          </a:solidFill>
                          <a:effectLst/>
                          <a:latin typeface="Arial" pitchFamily="34" charset="0"/>
                          <a:ea typeface="Times New Roman"/>
                          <a:cs typeface="Arial" pitchFamily="34" charset="0"/>
                        </a:rPr>
                        <a:t>Name</a:t>
                      </a:r>
                      <a:endParaRPr lang="en-US" sz="2800" dirty="0">
                        <a:solidFill>
                          <a:schemeClr val="tx1"/>
                        </a:solidFill>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800" b="1" dirty="0">
                          <a:solidFill>
                            <a:schemeClr val="tx1"/>
                          </a:solidFill>
                          <a:effectLst/>
                          <a:latin typeface="Arial" pitchFamily="34" charset="0"/>
                          <a:ea typeface="Times New Roman"/>
                          <a:cs typeface="Arial" pitchFamily="34" charset="0"/>
                        </a:rPr>
                        <a:t>Abbreviation</a:t>
                      </a:r>
                      <a:endParaRPr lang="en-US" sz="2800" dirty="0">
                        <a:solidFill>
                          <a:schemeClr val="tx1"/>
                        </a:solidFill>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800" b="1" dirty="0">
                          <a:solidFill>
                            <a:schemeClr val="tx1"/>
                          </a:solidFill>
                          <a:effectLst/>
                          <a:latin typeface="Arial" pitchFamily="34" charset="0"/>
                          <a:ea typeface="Times New Roman"/>
                          <a:cs typeface="Arial" pitchFamily="34" charset="0"/>
                        </a:rPr>
                        <a:t>Number of Bytes</a:t>
                      </a:r>
                      <a:endParaRPr lang="en-US" sz="2800" dirty="0">
                        <a:solidFill>
                          <a:schemeClr val="tx1"/>
                        </a:solidFill>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5669">
                <a:tc>
                  <a:txBody>
                    <a:bodyPr/>
                    <a:lstStyle/>
                    <a:p>
                      <a:pPr marL="0" marR="0">
                        <a:spcBef>
                          <a:spcPts val="0"/>
                        </a:spcBef>
                        <a:spcAft>
                          <a:spcPts val="0"/>
                        </a:spcAft>
                      </a:pPr>
                      <a:r>
                        <a:rPr lang="en-US" sz="1800" dirty="0">
                          <a:solidFill>
                            <a:schemeClr val="tx1"/>
                          </a:solidFill>
                          <a:effectLst/>
                          <a:latin typeface="+mn-lt"/>
                          <a:ea typeface="Times New Roman"/>
                          <a:cs typeface="Arial" pitchFamily="34" charset="0"/>
                        </a:rPr>
                        <a:t>Byte</a:t>
                      </a:r>
                      <a:endParaRPr lang="en-US" sz="2800" dirty="0">
                        <a:solidFill>
                          <a:schemeClr val="tx1"/>
                        </a:solidFill>
                        <a:effectLst/>
                        <a:latin typeface="+mn-lt"/>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800" dirty="0">
                          <a:solidFill>
                            <a:schemeClr val="tx1"/>
                          </a:solidFill>
                          <a:effectLst/>
                          <a:latin typeface="+mn-lt"/>
                          <a:ea typeface="Times New Roman"/>
                          <a:cs typeface="Arial" pitchFamily="34" charset="0"/>
                        </a:rPr>
                        <a:t>B</a:t>
                      </a:r>
                      <a:endParaRPr lang="en-US" sz="2800" dirty="0">
                        <a:solidFill>
                          <a:schemeClr val="tx1"/>
                        </a:solidFill>
                        <a:effectLst/>
                        <a:latin typeface="+mn-lt"/>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dirty="0">
                          <a:solidFill>
                            <a:schemeClr val="tx1"/>
                          </a:solidFill>
                          <a:effectLst/>
                          <a:latin typeface="+mn-lt"/>
                          <a:ea typeface="Times New Roman"/>
                          <a:cs typeface="Arial" pitchFamily="34" charset="0"/>
                        </a:rPr>
                        <a:t>1 byte</a:t>
                      </a:r>
                      <a:endParaRPr lang="en-US" sz="2800" dirty="0">
                        <a:solidFill>
                          <a:schemeClr val="tx1"/>
                        </a:solidFill>
                        <a:effectLst/>
                        <a:latin typeface="+mn-lt"/>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5669">
                <a:tc>
                  <a:txBody>
                    <a:bodyPr/>
                    <a:lstStyle/>
                    <a:p>
                      <a:pPr marL="0" marR="0">
                        <a:spcBef>
                          <a:spcPts val="0"/>
                        </a:spcBef>
                        <a:spcAft>
                          <a:spcPts val="0"/>
                        </a:spcAft>
                      </a:pPr>
                      <a:r>
                        <a:rPr lang="en-US" sz="1800" dirty="0">
                          <a:solidFill>
                            <a:schemeClr val="tx1"/>
                          </a:solidFill>
                          <a:effectLst/>
                          <a:latin typeface="+mn-lt"/>
                          <a:ea typeface="Times New Roman"/>
                          <a:cs typeface="Arial" pitchFamily="34" charset="0"/>
                        </a:rPr>
                        <a:t>Kilobyte</a:t>
                      </a:r>
                      <a:endParaRPr lang="en-US" sz="2800" dirty="0">
                        <a:solidFill>
                          <a:schemeClr val="tx1"/>
                        </a:solidFill>
                        <a:effectLst/>
                        <a:latin typeface="+mn-lt"/>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800" dirty="0">
                          <a:solidFill>
                            <a:schemeClr val="tx1"/>
                          </a:solidFill>
                          <a:effectLst/>
                          <a:latin typeface="+mn-lt"/>
                          <a:ea typeface="Times New Roman"/>
                          <a:cs typeface="Arial" pitchFamily="34" charset="0"/>
                        </a:rPr>
                        <a:t>KB</a:t>
                      </a:r>
                      <a:endParaRPr lang="en-US" sz="2800" dirty="0">
                        <a:solidFill>
                          <a:schemeClr val="tx1"/>
                        </a:solidFill>
                        <a:effectLst/>
                        <a:latin typeface="+mn-lt"/>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dirty="0">
                          <a:solidFill>
                            <a:schemeClr val="tx1"/>
                          </a:solidFill>
                          <a:effectLst/>
                          <a:latin typeface="+mn-lt"/>
                          <a:ea typeface="Times New Roman"/>
                          <a:cs typeface="Arial" pitchFamily="34" charset="0"/>
                        </a:rPr>
                        <a:t>1,024 bytes (2</a:t>
                      </a:r>
                      <a:r>
                        <a:rPr lang="en-US" sz="1800" baseline="30000" dirty="0">
                          <a:solidFill>
                            <a:schemeClr val="tx1"/>
                          </a:solidFill>
                          <a:effectLst/>
                          <a:latin typeface="+mn-lt"/>
                          <a:ea typeface="Times New Roman"/>
                          <a:cs typeface="Arial" pitchFamily="34" charset="0"/>
                        </a:rPr>
                        <a:t>10</a:t>
                      </a:r>
                      <a:r>
                        <a:rPr lang="en-US" sz="1800" dirty="0">
                          <a:solidFill>
                            <a:schemeClr val="tx1"/>
                          </a:solidFill>
                          <a:effectLst/>
                          <a:latin typeface="+mn-lt"/>
                          <a:ea typeface="Times New Roman"/>
                          <a:cs typeface="Arial" pitchFamily="34" charset="0"/>
                        </a:rPr>
                        <a:t>)</a:t>
                      </a:r>
                      <a:endParaRPr lang="en-US" sz="2800" dirty="0">
                        <a:solidFill>
                          <a:schemeClr val="tx1"/>
                        </a:solidFill>
                        <a:effectLst/>
                        <a:latin typeface="+mn-lt"/>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5669">
                <a:tc>
                  <a:txBody>
                    <a:bodyPr/>
                    <a:lstStyle/>
                    <a:p>
                      <a:pPr marL="0" marR="0">
                        <a:spcBef>
                          <a:spcPts val="0"/>
                        </a:spcBef>
                        <a:spcAft>
                          <a:spcPts val="0"/>
                        </a:spcAft>
                      </a:pPr>
                      <a:r>
                        <a:rPr lang="en-US" sz="1800">
                          <a:solidFill>
                            <a:schemeClr val="tx1"/>
                          </a:solidFill>
                          <a:effectLst/>
                          <a:latin typeface="+mn-lt"/>
                          <a:ea typeface="Times New Roman"/>
                          <a:cs typeface="Arial" pitchFamily="34" charset="0"/>
                        </a:rPr>
                        <a:t>Megabyte</a:t>
                      </a:r>
                      <a:endParaRPr lang="en-US" sz="2800">
                        <a:solidFill>
                          <a:schemeClr val="tx1"/>
                        </a:solidFill>
                        <a:effectLst/>
                        <a:latin typeface="+mn-lt"/>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800" dirty="0">
                          <a:solidFill>
                            <a:schemeClr val="tx1"/>
                          </a:solidFill>
                          <a:effectLst/>
                          <a:latin typeface="+mn-lt"/>
                          <a:ea typeface="Times New Roman"/>
                          <a:cs typeface="Arial" pitchFamily="34" charset="0"/>
                        </a:rPr>
                        <a:t>MB</a:t>
                      </a:r>
                      <a:endParaRPr lang="en-US" sz="2800" dirty="0">
                        <a:solidFill>
                          <a:schemeClr val="tx1"/>
                        </a:solidFill>
                        <a:effectLst/>
                        <a:latin typeface="+mn-lt"/>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dirty="0">
                          <a:solidFill>
                            <a:schemeClr val="tx1"/>
                          </a:solidFill>
                          <a:effectLst/>
                          <a:latin typeface="+mn-lt"/>
                          <a:ea typeface="Times New Roman"/>
                          <a:cs typeface="Arial" pitchFamily="34" charset="0"/>
                        </a:rPr>
                        <a:t>1,048,576 bytes (2</a:t>
                      </a:r>
                      <a:r>
                        <a:rPr lang="en-US" sz="1800" baseline="30000" dirty="0">
                          <a:solidFill>
                            <a:schemeClr val="tx1"/>
                          </a:solidFill>
                          <a:effectLst/>
                          <a:latin typeface="+mn-lt"/>
                          <a:ea typeface="Times New Roman"/>
                          <a:cs typeface="Arial" pitchFamily="34" charset="0"/>
                        </a:rPr>
                        <a:t>20</a:t>
                      </a:r>
                      <a:r>
                        <a:rPr lang="en-US" sz="1800" dirty="0">
                          <a:solidFill>
                            <a:schemeClr val="tx1"/>
                          </a:solidFill>
                          <a:effectLst/>
                          <a:latin typeface="+mn-lt"/>
                          <a:ea typeface="Times New Roman"/>
                          <a:cs typeface="Arial" pitchFamily="34" charset="0"/>
                        </a:rPr>
                        <a:t> bytes)</a:t>
                      </a:r>
                      <a:endParaRPr lang="en-US" sz="2800" dirty="0">
                        <a:solidFill>
                          <a:schemeClr val="tx1"/>
                        </a:solidFill>
                        <a:effectLst/>
                        <a:latin typeface="+mn-lt"/>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5669">
                <a:tc>
                  <a:txBody>
                    <a:bodyPr/>
                    <a:lstStyle/>
                    <a:p>
                      <a:pPr marL="0" marR="0">
                        <a:spcBef>
                          <a:spcPts val="0"/>
                        </a:spcBef>
                        <a:spcAft>
                          <a:spcPts val="0"/>
                        </a:spcAft>
                      </a:pPr>
                      <a:r>
                        <a:rPr lang="en-US" sz="1800" dirty="0">
                          <a:solidFill>
                            <a:schemeClr val="tx1"/>
                          </a:solidFill>
                          <a:effectLst/>
                          <a:latin typeface="+mn-lt"/>
                          <a:ea typeface="Times New Roman"/>
                          <a:cs typeface="Arial" pitchFamily="34" charset="0"/>
                        </a:rPr>
                        <a:t>Gigabyte</a:t>
                      </a:r>
                      <a:endParaRPr lang="en-US" sz="2800" dirty="0">
                        <a:solidFill>
                          <a:schemeClr val="tx1"/>
                        </a:solidFill>
                        <a:effectLst/>
                        <a:latin typeface="+mn-lt"/>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800" dirty="0">
                          <a:solidFill>
                            <a:schemeClr val="tx1"/>
                          </a:solidFill>
                          <a:effectLst/>
                          <a:latin typeface="+mn-lt"/>
                          <a:ea typeface="Times New Roman"/>
                          <a:cs typeface="Arial" pitchFamily="34" charset="0"/>
                        </a:rPr>
                        <a:t>GB</a:t>
                      </a:r>
                      <a:endParaRPr lang="en-US" sz="2800" dirty="0">
                        <a:solidFill>
                          <a:schemeClr val="tx1"/>
                        </a:solidFill>
                        <a:effectLst/>
                        <a:latin typeface="+mn-lt"/>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dirty="0">
                          <a:solidFill>
                            <a:schemeClr val="tx1"/>
                          </a:solidFill>
                          <a:effectLst/>
                          <a:latin typeface="+mn-lt"/>
                          <a:ea typeface="Times New Roman"/>
                          <a:cs typeface="Arial" pitchFamily="34" charset="0"/>
                        </a:rPr>
                        <a:t>1,073,741,824 bytes (2</a:t>
                      </a:r>
                      <a:r>
                        <a:rPr lang="en-US" sz="1800" baseline="30000" dirty="0">
                          <a:solidFill>
                            <a:schemeClr val="tx1"/>
                          </a:solidFill>
                          <a:effectLst/>
                          <a:latin typeface="+mn-lt"/>
                          <a:ea typeface="Times New Roman"/>
                          <a:cs typeface="Arial" pitchFamily="34" charset="0"/>
                        </a:rPr>
                        <a:t>30</a:t>
                      </a:r>
                      <a:r>
                        <a:rPr lang="en-US" sz="1800" dirty="0">
                          <a:solidFill>
                            <a:schemeClr val="tx1"/>
                          </a:solidFill>
                          <a:effectLst/>
                          <a:latin typeface="+mn-lt"/>
                          <a:ea typeface="Times New Roman"/>
                          <a:cs typeface="Arial" pitchFamily="34" charset="0"/>
                        </a:rPr>
                        <a:t> bytes)</a:t>
                      </a:r>
                      <a:endParaRPr lang="en-US" sz="2800" dirty="0">
                        <a:solidFill>
                          <a:schemeClr val="tx1"/>
                        </a:solidFill>
                        <a:effectLst/>
                        <a:latin typeface="+mn-lt"/>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5669">
                <a:tc>
                  <a:txBody>
                    <a:bodyPr/>
                    <a:lstStyle/>
                    <a:p>
                      <a:pPr marL="0" marR="0">
                        <a:spcBef>
                          <a:spcPts val="0"/>
                        </a:spcBef>
                        <a:spcAft>
                          <a:spcPts val="0"/>
                        </a:spcAft>
                      </a:pPr>
                      <a:r>
                        <a:rPr lang="en-US" sz="1800">
                          <a:solidFill>
                            <a:schemeClr val="tx1"/>
                          </a:solidFill>
                          <a:effectLst/>
                          <a:latin typeface="+mn-lt"/>
                          <a:ea typeface="Times New Roman"/>
                          <a:cs typeface="Arial" pitchFamily="34" charset="0"/>
                        </a:rPr>
                        <a:t>Terabyte</a:t>
                      </a:r>
                      <a:endParaRPr lang="en-US" sz="2800">
                        <a:solidFill>
                          <a:schemeClr val="tx1"/>
                        </a:solidFill>
                        <a:effectLst/>
                        <a:latin typeface="+mn-lt"/>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800" dirty="0">
                          <a:solidFill>
                            <a:schemeClr val="tx1"/>
                          </a:solidFill>
                          <a:effectLst/>
                          <a:latin typeface="+mn-lt"/>
                          <a:ea typeface="Times New Roman"/>
                          <a:cs typeface="Arial" pitchFamily="34" charset="0"/>
                        </a:rPr>
                        <a:t>TB</a:t>
                      </a:r>
                      <a:endParaRPr lang="en-US" sz="2800" dirty="0">
                        <a:solidFill>
                          <a:schemeClr val="tx1"/>
                        </a:solidFill>
                        <a:effectLst/>
                        <a:latin typeface="+mn-lt"/>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dirty="0">
                          <a:solidFill>
                            <a:schemeClr val="tx1"/>
                          </a:solidFill>
                          <a:effectLst/>
                          <a:latin typeface="+mn-lt"/>
                          <a:ea typeface="Times New Roman"/>
                          <a:cs typeface="Arial" pitchFamily="34" charset="0"/>
                        </a:rPr>
                        <a:t>1,099,511,627,776 bytes (2</a:t>
                      </a:r>
                      <a:r>
                        <a:rPr lang="en-US" sz="1800" baseline="30000" dirty="0">
                          <a:solidFill>
                            <a:schemeClr val="tx1"/>
                          </a:solidFill>
                          <a:effectLst/>
                          <a:latin typeface="+mn-lt"/>
                          <a:ea typeface="Times New Roman"/>
                          <a:cs typeface="Arial" pitchFamily="34" charset="0"/>
                        </a:rPr>
                        <a:t>40</a:t>
                      </a:r>
                      <a:r>
                        <a:rPr lang="en-US" sz="1800" dirty="0">
                          <a:solidFill>
                            <a:schemeClr val="tx1"/>
                          </a:solidFill>
                          <a:effectLst/>
                          <a:latin typeface="+mn-lt"/>
                          <a:ea typeface="Times New Roman"/>
                          <a:cs typeface="Arial" pitchFamily="34" charset="0"/>
                        </a:rPr>
                        <a:t> bytes)</a:t>
                      </a:r>
                      <a:endParaRPr lang="en-US" sz="2800" dirty="0">
                        <a:solidFill>
                          <a:schemeClr val="tx1"/>
                        </a:solidFill>
                        <a:effectLst/>
                        <a:latin typeface="+mn-lt"/>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5669">
                <a:tc>
                  <a:txBody>
                    <a:bodyPr/>
                    <a:lstStyle/>
                    <a:p>
                      <a:pPr marL="0" marR="0">
                        <a:spcBef>
                          <a:spcPts val="0"/>
                        </a:spcBef>
                        <a:spcAft>
                          <a:spcPts val="0"/>
                        </a:spcAft>
                      </a:pPr>
                      <a:r>
                        <a:rPr lang="en-US" sz="1800">
                          <a:solidFill>
                            <a:schemeClr val="tx1"/>
                          </a:solidFill>
                          <a:effectLst/>
                          <a:latin typeface="+mn-lt"/>
                          <a:ea typeface="Times New Roman"/>
                          <a:cs typeface="Arial" pitchFamily="34" charset="0"/>
                        </a:rPr>
                        <a:t>Petabyte</a:t>
                      </a:r>
                      <a:endParaRPr lang="en-US" sz="2800">
                        <a:solidFill>
                          <a:schemeClr val="tx1"/>
                        </a:solidFill>
                        <a:effectLst/>
                        <a:latin typeface="+mn-lt"/>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800" dirty="0">
                          <a:solidFill>
                            <a:schemeClr val="tx1"/>
                          </a:solidFill>
                          <a:effectLst/>
                          <a:latin typeface="+mn-lt"/>
                          <a:ea typeface="Times New Roman"/>
                          <a:cs typeface="Arial" pitchFamily="34" charset="0"/>
                        </a:rPr>
                        <a:t>PB</a:t>
                      </a:r>
                      <a:endParaRPr lang="en-US" sz="2800" dirty="0">
                        <a:solidFill>
                          <a:schemeClr val="tx1"/>
                        </a:solidFill>
                        <a:effectLst/>
                        <a:latin typeface="+mn-lt"/>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dirty="0">
                          <a:solidFill>
                            <a:schemeClr val="tx1"/>
                          </a:solidFill>
                          <a:effectLst/>
                          <a:latin typeface="+mn-lt"/>
                          <a:ea typeface="Times New Roman"/>
                          <a:cs typeface="Arial" pitchFamily="34" charset="0"/>
                        </a:rPr>
                        <a:t>1,125,899,906,842,62 bytes (2</a:t>
                      </a:r>
                      <a:r>
                        <a:rPr lang="en-US" sz="1800" baseline="30000" dirty="0">
                          <a:solidFill>
                            <a:schemeClr val="tx1"/>
                          </a:solidFill>
                          <a:effectLst/>
                          <a:latin typeface="+mn-lt"/>
                          <a:ea typeface="Times New Roman"/>
                          <a:cs typeface="Arial" pitchFamily="34" charset="0"/>
                        </a:rPr>
                        <a:t>50</a:t>
                      </a:r>
                      <a:r>
                        <a:rPr lang="en-US" sz="1800" dirty="0">
                          <a:solidFill>
                            <a:schemeClr val="tx1"/>
                          </a:solidFill>
                          <a:effectLst/>
                          <a:latin typeface="+mn-lt"/>
                          <a:ea typeface="Times New Roman"/>
                          <a:cs typeface="Arial" pitchFamily="34" charset="0"/>
                        </a:rPr>
                        <a:t> bytes)</a:t>
                      </a:r>
                      <a:endParaRPr lang="en-US" sz="2800" dirty="0">
                        <a:solidFill>
                          <a:schemeClr val="tx1"/>
                        </a:solidFill>
                        <a:effectLst/>
                        <a:latin typeface="+mn-lt"/>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5669">
                <a:tc>
                  <a:txBody>
                    <a:bodyPr/>
                    <a:lstStyle/>
                    <a:p>
                      <a:pPr marL="0" marR="0">
                        <a:spcBef>
                          <a:spcPts val="0"/>
                        </a:spcBef>
                        <a:spcAft>
                          <a:spcPts val="0"/>
                        </a:spcAft>
                      </a:pPr>
                      <a:r>
                        <a:rPr lang="en-US" sz="1800">
                          <a:solidFill>
                            <a:schemeClr val="tx1"/>
                          </a:solidFill>
                          <a:effectLst/>
                          <a:latin typeface="+mn-lt"/>
                          <a:ea typeface="Times New Roman"/>
                          <a:cs typeface="Arial" pitchFamily="34" charset="0"/>
                        </a:rPr>
                        <a:t>Exabyte</a:t>
                      </a:r>
                      <a:endParaRPr lang="en-US" sz="2800">
                        <a:solidFill>
                          <a:schemeClr val="tx1"/>
                        </a:solidFill>
                        <a:effectLst/>
                        <a:latin typeface="+mn-lt"/>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800" dirty="0">
                          <a:solidFill>
                            <a:schemeClr val="tx1"/>
                          </a:solidFill>
                          <a:effectLst/>
                          <a:latin typeface="+mn-lt"/>
                          <a:ea typeface="Times New Roman"/>
                          <a:cs typeface="Arial" pitchFamily="34" charset="0"/>
                        </a:rPr>
                        <a:t>EB</a:t>
                      </a:r>
                      <a:endParaRPr lang="en-US" sz="2800" dirty="0">
                        <a:solidFill>
                          <a:schemeClr val="tx1"/>
                        </a:solidFill>
                        <a:effectLst/>
                        <a:latin typeface="+mn-lt"/>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dirty="0">
                          <a:solidFill>
                            <a:schemeClr val="tx1"/>
                          </a:solidFill>
                          <a:effectLst/>
                          <a:latin typeface="+mn-lt"/>
                          <a:ea typeface="Times New Roman"/>
                          <a:cs typeface="Arial" pitchFamily="34" charset="0"/>
                        </a:rPr>
                        <a:t>1,152,921,504,606,846,976 bytes (2</a:t>
                      </a:r>
                      <a:r>
                        <a:rPr lang="en-US" sz="1800" baseline="30000" dirty="0">
                          <a:solidFill>
                            <a:schemeClr val="tx1"/>
                          </a:solidFill>
                          <a:effectLst/>
                          <a:latin typeface="+mn-lt"/>
                          <a:ea typeface="Times New Roman"/>
                          <a:cs typeface="Arial" pitchFamily="34" charset="0"/>
                        </a:rPr>
                        <a:t>60</a:t>
                      </a:r>
                      <a:r>
                        <a:rPr lang="en-US" sz="1800" dirty="0">
                          <a:solidFill>
                            <a:schemeClr val="tx1"/>
                          </a:solidFill>
                          <a:effectLst/>
                          <a:latin typeface="+mn-lt"/>
                          <a:ea typeface="Times New Roman"/>
                          <a:cs typeface="Arial" pitchFamily="34" charset="0"/>
                        </a:rPr>
                        <a:t> bytes)</a:t>
                      </a:r>
                      <a:endParaRPr lang="en-US" sz="2800" dirty="0">
                        <a:solidFill>
                          <a:schemeClr val="tx1"/>
                        </a:solidFill>
                        <a:effectLst/>
                        <a:latin typeface="+mn-lt"/>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97439">
                <a:tc>
                  <a:txBody>
                    <a:bodyPr/>
                    <a:lstStyle/>
                    <a:p>
                      <a:pPr marL="0" marR="0">
                        <a:spcBef>
                          <a:spcPts val="0"/>
                        </a:spcBef>
                        <a:spcAft>
                          <a:spcPts val="0"/>
                        </a:spcAft>
                      </a:pPr>
                      <a:r>
                        <a:rPr lang="en-US" sz="1800" dirty="0" err="1">
                          <a:solidFill>
                            <a:schemeClr val="tx1"/>
                          </a:solidFill>
                          <a:effectLst/>
                          <a:latin typeface="+mn-lt"/>
                          <a:ea typeface="Times New Roman"/>
                          <a:cs typeface="Arial" pitchFamily="34" charset="0"/>
                        </a:rPr>
                        <a:t>Zettabyte</a:t>
                      </a:r>
                      <a:endParaRPr lang="en-US" sz="2800" dirty="0">
                        <a:solidFill>
                          <a:schemeClr val="tx1"/>
                        </a:solidFill>
                        <a:effectLst/>
                        <a:latin typeface="+mn-lt"/>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800" dirty="0">
                          <a:solidFill>
                            <a:schemeClr val="tx1"/>
                          </a:solidFill>
                          <a:effectLst/>
                          <a:latin typeface="+mn-lt"/>
                          <a:ea typeface="Times New Roman"/>
                          <a:cs typeface="Arial" pitchFamily="34" charset="0"/>
                        </a:rPr>
                        <a:t>ZB</a:t>
                      </a:r>
                      <a:endParaRPr lang="en-US" sz="2800" dirty="0">
                        <a:solidFill>
                          <a:schemeClr val="tx1"/>
                        </a:solidFill>
                        <a:effectLst/>
                        <a:latin typeface="+mn-lt"/>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dirty="0">
                          <a:solidFill>
                            <a:schemeClr val="tx1"/>
                          </a:solidFill>
                          <a:effectLst/>
                          <a:latin typeface="+mn-lt"/>
                          <a:ea typeface="Times New Roman"/>
                          <a:cs typeface="Arial" pitchFamily="34" charset="0"/>
                        </a:rPr>
                        <a:t>1,180,591,620,717,411,303,424 bytes (2</a:t>
                      </a:r>
                      <a:r>
                        <a:rPr lang="en-US" sz="1800" baseline="30000" dirty="0">
                          <a:solidFill>
                            <a:schemeClr val="tx1"/>
                          </a:solidFill>
                          <a:effectLst/>
                          <a:latin typeface="+mn-lt"/>
                          <a:ea typeface="Times New Roman"/>
                          <a:cs typeface="Arial" pitchFamily="34" charset="0"/>
                        </a:rPr>
                        <a:t>70</a:t>
                      </a:r>
                      <a:r>
                        <a:rPr lang="en-US" sz="1800" dirty="0">
                          <a:solidFill>
                            <a:schemeClr val="tx1"/>
                          </a:solidFill>
                          <a:effectLst/>
                          <a:latin typeface="+mn-lt"/>
                          <a:ea typeface="Times New Roman"/>
                          <a:cs typeface="Arial" pitchFamily="34" charset="0"/>
                        </a:rPr>
                        <a:t> bytes)</a:t>
                      </a:r>
                      <a:endParaRPr lang="en-US" sz="2800" dirty="0">
                        <a:solidFill>
                          <a:schemeClr val="tx1"/>
                        </a:solidFill>
                        <a:effectLst/>
                        <a:latin typeface="+mn-lt"/>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Footer Placeholder 3"/>
          <p:cNvSpPr>
            <a:spLocks noGrp="1"/>
          </p:cNvSpPr>
          <p:nvPr>
            <p:ph type="ftr" sz="quarter" idx="10"/>
          </p:nvPr>
        </p:nvSpPr>
        <p:spPr/>
        <p:txBody>
          <a:bodyPr/>
          <a:lstStyle/>
          <a:p>
            <a:pPr>
              <a:defRPr/>
            </a:pPr>
            <a:r>
              <a:rPr lang="en-US" smtClean="0"/>
              <a:t>Copyright © 2015 Pearson Education, Inc.</a:t>
            </a:r>
            <a:endParaRPr lang="en-US" dirty="0"/>
          </a:p>
        </p:txBody>
      </p:sp>
      <p:sp>
        <p:nvSpPr>
          <p:cNvPr id="5" name="Slide Number Placeholder 4"/>
          <p:cNvSpPr>
            <a:spLocks noGrp="1"/>
          </p:cNvSpPr>
          <p:nvPr>
            <p:ph type="sldNum" sz="quarter" idx="12"/>
          </p:nvPr>
        </p:nvSpPr>
        <p:spPr/>
        <p:txBody>
          <a:bodyPr/>
          <a:lstStyle/>
          <a:p>
            <a:pPr>
              <a:defRPr/>
            </a:pPr>
            <a:fld id="{8EE202F5-DFD7-4A13-B177-C17ED1210866}" type="slidenum">
              <a:rPr lang="en-US" smtClean="0"/>
              <a:pPr>
                <a:defRPr/>
              </a:pPr>
              <a:t>6</a:t>
            </a:fld>
            <a:endParaRPr lang="en-US" dirty="0"/>
          </a:p>
        </p:txBody>
      </p:sp>
      <p:sp>
        <p:nvSpPr>
          <p:cNvPr id="7" name="Rectangle 6"/>
          <p:cNvSpPr txBox="1">
            <a:spLocks noChangeArrowheads="1"/>
          </p:cNvSpPr>
          <p:nvPr/>
        </p:nvSpPr>
        <p:spPr>
          <a:xfrm>
            <a:off x="457200" y="16002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80000"/>
              </a:lnSpc>
              <a:buFont typeface="Arial" pitchFamily="34" charset="0"/>
              <a:buNone/>
            </a:pPr>
            <a:endParaRPr lang="en-US" sz="3000" b="1" dirty="0" smtClean="0"/>
          </a:p>
        </p:txBody>
      </p:sp>
    </p:spTree>
    <p:extLst>
      <p:ext uri="{BB962C8B-B14F-4D97-AF65-F5344CB8AC3E}">
        <p14:creationId xmlns:p14="http://schemas.microsoft.com/office/powerpoint/2010/main" val="3080389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7" name="Rectangle 5"/>
          <p:cNvSpPr>
            <a:spLocks noGrp="1" noChangeArrowheads="1"/>
          </p:cNvSpPr>
          <p:nvPr>
            <p:ph type="title"/>
          </p:nvPr>
        </p:nvSpPr>
        <p:spPr/>
        <p:txBody>
          <a:bodyPr/>
          <a:lstStyle/>
          <a:p>
            <a:pPr>
              <a:defRPr/>
            </a:pPr>
            <a:r>
              <a:rPr lang="en-US" dirty="0"/>
              <a:t>Chapter 2 Summary Questions</a:t>
            </a:r>
          </a:p>
        </p:txBody>
      </p:sp>
      <p:sp>
        <p:nvSpPr>
          <p:cNvPr id="110598" name="Rectangle 6"/>
          <p:cNvSpPr>
            <a:spLocks noGrp="1" noChangeArrowheads="1"/>
          </p:cNvSpPr>
          <p:nvPr>
            <p:ph type="body" idx="1"/>
          </p:nvPr>
        </p:nvSpPr>
        <p:spPr>
          <a:xfrm>
            <a:off x="457200" y="1676400"/>
            <a:ext cx="8229600" cy="4449763"/>
          </a:xfrm>
        </p:spPr>
        <p:txBody>
          <a:bodyPr/>
          <a:lstStyle/>
          <a:p>
            <a:pPr marL="514350" indent="-514350">
              <a:buFont typeface="+mj-lt"/>
              <a:buAutoNum type="arabicPeriod" startAt="7"/>
              <a:defRPr/>
            </a:pPr>
            <a:r>
              <a:rPr lang="en-US" dirty="0" smtClean="0">
                <a:effectLst/>
              </a:rPr>
              <a:t>Where are information and programs stored?</a:t>
            </a:r>
            <a:endParaRPr lang="en-US" dirty="0">
              <a:effectLst/>
            </a:endParaRPr>
          </a:p>
        </p:txBody>
      </p:sp>
      <p:sp>
        <p:nvSpPr>
          <p:cNvPr id="2" name="Footer Placeholder 1"/>
          <p:cNvSpPr>
            <a:spLocks noGrp="1"/>
          </p:cNvSpPr>
          <p:nvPr>
            <p:ph type="ftr" sz="quarter" idx="11"/>
          </p:nvPr>
        </p:nvSpPr>
        <p:spPr/>
        <p:txBody>
          <a:bodyPr/>
          <a:lstStyle/>
          <a:p>
            <a:r>
              <a:rPr lang="en-US" smtClean="0"/>
              <a:t>Copyright © 2015 Pearson Education, Inc.</a:t>
            </a:r>
            <a:endParaRPr lang="en-US" dirty="0"/>
          </a:p>
        </p:txBody>
      </p:sp>
      <p:sp>
        <p:nvSpPr>
          <p:cNvPr id="3" name="Slide Number Placeholder 2"/>
          <p:cNvSpPr>
            <a:spLocks noGrp="1"/>
          </p:cNvSpPr>
          <p:nvPr>
            <p:ph type="sldNum" sz="quarter" idx="12"/>
          </p:nvPr>
        </p:nvSpPr>
        <p:spPr/>
        <p:txBody>
          <a:bodyPr/>
          <a:lstStyle/>
          <a:p>
            <a:fld id="{3C5A0288-DE65-4327-81AA-3D0ED474C7D0}" type="slidenum">
              <a:rPr lang="en-US" smtClean="0"/>
              <a:pPr/>
              <a:t>69</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0598">
                                            <p:txEl>
                                              <p:pRg st="0" end="0"/>
                                            </p:txEl>
                                          </p:spTgt>
                                        </p:tgtEl>
                                        <p:attrNameLst>
                                          <p:attrName>style.visibility</p:attrName>
                                        </p:attrNameLst>
                                      </p:cBhvr>
                                      <p:to>
                                        <p:strVal val="visible"/>
                                      </p:to>
                                    </p:set>
                                    <p:animEffect transition="in" filter="wipe(left)">
                                      <p:cBhvr>
                                        <p:cTn id="7" dur="1000"/>
                                        <p:tgtEl>
                                          <p:spTgt spid="11059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8"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5" name="Rectangle 5"/>
          <p:cNvSpPr>
            <a:spLocks noGrp="1" noChangeArrowheads="1"/>
          </p:cNvSpPr>
          <p:nvPr>
            <p:ph type="title"/>
          </p:nvPr>
        </p:nvSpPr>
        <p:spPr/>
        <p:txBody>
          <a:bodyPr/>
          <a:lstStyle/>
          <a:p>
            <a:pPr>
              <a:defRPr/>
            </a:pPr>
            <a:r>
              <a:rPr lang="en-US" dirty="0"/>
              <a:t>Chapter 2 Summary Questions</a:t>
            </a:r>
          </a:p>
        </p:txBody>
      </p:sp>
      <p:sp>
        <p:nvSpPr>
          <p:cNvPr id="112646" name="Rectangle 6"/>
          <p:cNvSpPr>
            <a:spLocks noGrp="1" noChangeArrowheads="1"/>
          </p:cNvSpPr>
          <p:nvPr>
            <p:ph type="body" idx="1"/>
          </p:nvPr>
        </p:nvSpPr>
        <p:spPr>
          <a:xfrm>
            <a:off x="457200" y="1676400"/>
            <a:ext cx="8229600" cy="4449763"/>
          </a:xfrm>
        </p:spPr>
        <p:txBody>
          <a:bodyPr/>
          <a:lstStyle/>
          <a:p>
            <a:pPr marL="514350" indent="-514350">
              <a:buFont typeface="+mj-lt"/>
              <a:buAutoNum type="arabicPeriod" startAt="8"/>
              <a:defRPr/>
            </a:pPr>
            <a:r>
              <a:rPr lang="en-US" dirty="0" smtClean="0">
                <a:effectLst/>
              </a:rPr>
              <a:t>How are devices connected to the computer?</a:t>
            </a:r>
            <a:endParaRPr lang="en-US" dirty="0">
              <a:effectLst/>
            </a:endParaRPr>
          </a:p>
        </p:txBody>
      </p:sp>
      <p:sp>
        <p:nvSpPr>
          <p:cNvPr id="2" name="Footer Placeholder 1"/>
          <p:cNvSpPr>
            <a:spLocks noGrp="1"/>
          </p:cNvSpPr>
          <p:nvPr>
            <p:ph type="ftr" sz="quarter" idx="11"/>
          </p:nvPr>
        </p:nvSpPr>
        <p:spPr/>
        <p:txBody>
          <a:bodyPr/>
          <a:lstStyle/>
          <a:p>
            <a:r>
              <a:rPr lang="en-US" smtClean="0"/>
              <a:t>Copyright © 2015 Pearson Education, Inc.</a:t>
            </a:r>
            <a:endParaRPr lang="en-US" dirty="0"/>
          </a:p>
        </p:txBody>
      </p:sp>
      <p:sp>
        <p:nvSpPr>
          <p:cNvPr id="3" name="Slide Number Placeholder 2"/>
          <p:cNvSpPr>
            <a:spLocks noGrp="1"/>
          </p:cNvSpPr>
          <p:nvPr>
            <p:ph type="sldNum" sz="quarter" idx="12"/>
          </p:nvPr>
        </p:nvSpPr>
        <p:spPr/>
        <p:txBody>
          <a:bodyPr/>
          <a:lstStyle/>
          <a:p>
            <a:fld id="{3C5A0288-DE65-4327-81AA-3D0ED474C7D0}" type="slidenum">
              <a:rPr lang="en-US" smtClean="0"/>
              <a:pPr/>
              <a:t>70</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2646">
                                            <p:txEl>
                                              <p:pRg st="0" end="0"/>
                                            </p:txEl>
                                          </p:spTgt>
                                        </p:tgtEl>
                                        <p:attrNameLst>
                                          <p:attrName>style.visibility</p:attrName>
                                        </p:attrNameLst>
                                      </p:cBhvr>
                                      <p:to>
                                        <p:strVal val="visible"/>
                                      </p:to>
                                    </p:set>
                                    <p:animEffect transition="in" filter="wipe(left)">
                                      <p:cBhvr>
                                        <p:cTn id="7" dur="1000"/>
                                        <p:tgtEl>
                                          <p:spTgt spid="11264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6"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5" name="Rectangle 5"/>
          <p:cNvSpPr>
            <a:spLocks noGrp="1" noChangeArrowheads="1"/>
          </p:cNvSpPr>
          <p:nvPr>
            <p:ph type="title"/>
          </p:nvPr>
        </p:nvSpPr>
        <p:spPr/>
        <p:txBody>
          <a:bodyPr/>
          <a:lstStyle/>
          <a:p>
            <a:pPr>
              <a:defRPr/>
            </a:pPr>
            <a:r>
              <a:rPr lang="en-US" dirty="0"/>
              <a:t>Chapter 2 Summary Questions</a:t>
            </a:r>
          </a:p>
        </p:txBody>
      </p:sp>
      <p:sp>
        <p:nvSpPr>
          <p:cNvPr id="112646" name="Rectangle 6"/>
          <p:cNvSpPr>
            <a:spLocks noGrp="1" noChangeArrowheads="1"/>
          </p:cNvSpPr>
          <p:nvPr>
            <p:ph type="body" idx="1"/>
          </p:nvPr>
        </p:nvSpPr>
        <p:spPr>
          <a:xfrm>
            <a:off x="457200" y="1676400"/>
            <a:ext cx="8229600" cy="4449763"/>
          </a:xfrm>
        </p:spPr>
        <p:txBody>
          <a:bodyPr/>
          <a:lstStyle/>
          <a:p>
            <a:pPr marL="514350" indent="-514350">
              <a:buFont typeface="+mj-lt"/>
              <a:buAutoNum type="arabicPeriod" startAt="9"/>
              <a:defRPr/>
            </a:pPr>
            <a:r>
              <a:rPr lang="en-US" dirty="0" smtClean="0">
                <a:effectLst/>
              </a:rPr>
              <a:t>What’s th</a:t>
            </a:r>
            <a:r>
              <a:rPr lang="en-US" dirty="0" smtClean="0"/>
              <a:t>e best way to turn my computer on and off and when should it be done?</a:t>
            </a:r>
            <a:endParaRPr lang="en-US" dirty="0">
              <a:effectLst/>
            </a:endParaRPr>
          </a:p>
        </p:txBody>
      </p:sp>
      <p:sp>
        <p:nvSpPr>
          <p:cNvPr id="2" name="Footer Placeholder 1"/>
          <p:cNvSpPr>
            <a:spLocks noGrp="1"/>
          </p:cNvSpPr>
          <p:nvPr>
            <p:ph type="ftr" sz="quarter" idx="11"/>
          </p:nvPr>
        </p:nvSpPr>
        <p:spPr/>
        <p:txBody>
          <a:bodyPr/>
          <a:lstStyle/>
          <a:p>
            <a:r>
              <a:rPr lang="en-US" smtClean="0"/>
              <a:t>Copyright © 2015 Pearson Education, Inc.</a:t>
            </a:r>
            <a:endParaRPr lang="en-US" dirty="0"/>
          </a:p>
        </p:txBody>
      </p:sp>
      <p:sp>
        <p:nvSpPr>
          <p:cNvPr id="3" name="Slide Number Placeholder 2"/>
          <p:cNvSpPr>
            <a:spLocks noGrp="1"/>
          </p:cNvSpPr>
          <p:nvPr>
            <p:ph type="sldNum" sz="quarter" idx="12"/>
          </p:nvPr>
        </p:nvSpPr>
        <p:spPr/>
        <p:txBody>
          <a:bodyPr/>
          <a:lstStyle/>
          <a:p>
            <a:fld id="{3C5A0288-DE65-4327-81AA-3D0ED474C7D0}" type="slidenum">
              <a:rPr lang="en-US" smtClean="0"/>
              <a:pPr/>
              <a:t>71</a:t>
            </a:fld>
            <a:endParaRPr lang="en-US"/>
          </a:p>
        </p:txBody>
      </p:sp>
    </p:spTree>
    <p:extLst>
      <p:ext uri="{BB962C8B-B14F-4D97-AF65-F5344CB8AC3E}">
        <p14:creationId xmlns:p14="http://schemas.microsoft.com/office/powerpoint/2010/main" val="1672782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2646">
                                            <p:txEl>
                                              <p:pRg st="0" end="0"/>
                                            </p:txEl>
                                          </p:spTgt>
                                        </p:tgtEl>
                                        <p:attrNameLst>
                                          <p:attrName>style.visibility</p:attrName>
                                        </p:attrNameLst>
                                      </p:cBhvr>
                                      <p:to>
                                        <p:strVal val="visible"/>
                                      </p:to>
                                    </p:set>
                                    <p:animEffect transition="in" filter="wipe(left)">
                                      <p:cBhvr>
                                        <p:cTn id="7" dur="1000"/>
                                        <p:tgtEl>
                                          <p:spTgt spid="11264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6"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3" name="Rectangle 5"/>
          <p:cNvSpPr>
            <a:spLocks noGrp="1" noChangeArrowheads="1"/>
          </p:cNvSpPr>
          <p:nvPr>
            <p:ph type="title"/>
          </p:nvPr>
        </p:nvSpPr>
        <p:spPr/>
        <p:txBody>
          <a:bodyPr/>
          <a:lstStyle/>
          <a:p>
            <a:pPr>
              <a:defRPr/>
            </a:pPr>
            <a:r>
              <a:rPr lang="en-US" dirty="0"/>
              <a:t>Chapter 2 Summary Questions</a:t>
            </a:r>
          </a:p>
        </p:txBody>
      </p:sp>
      <p:sp>
        <p:nvSpPr>
          <p:cNvPr id="114694" name="Rectangle 6"/>
          <p:cNvSpPr>
            <a:spLocks noGrp="1" noChangeArrowheads="1"/>
          </p:cNvSpPr>
          <p:nvPr>
            <p:ph type="body" idx="1"/>
          </p:nvPr>
        </p:nvSpPr>
        <p:spPr>
          <a:xfrm>
            <a:off x="457200" y="1676400"/>
            <a:ext cx="8229600" cy="4449763"/>
          </a:xfrm>
        </p:spPr>
        <p:txBody>
          <a:bodyPr/>
          <a:lstStyle/>
          <a:p>
            <a:pPr marL="514350" indent="-514350">
              <a:buFont typeface="+mj-lt"/>
              <a:buAutoNum type="arabicPeriod" startAt="10"/>
              <a:defRPr/>
            </a:pPr>
            <a:r>
              <a:rPr lang="en-US" dirty="0" smtClean="0">
                <a:effectLst/>
              </a:rPr>
              <a:t> How </a:t>
            </a:r>
            <a:r>
              <a:rPr lang="en-US" dirty="0">
                <a:effectLst/>
              </a:rPr>
              <a:t>do </a:t>
            </a:r>
            <a:r>
              <a:rPr lang="en-US" dirty="0" smtClean="0">
                <a:effectLst/>
              </a:rPr>
              <a:t>I </a:t>
            </a:r>
            <a:r>
              <a:rPr lang="en-US" dirty="0">
                <a:effectLst/>
              </a:rPr>
              <a:t>set up </a:t>
            </a:r>
            <a:r>
              <a:rPr lang="en-US" dirty="0" smtClean="0">
                <a:effectLst/>
              </a:rPr>
              <a:t>my </a:t>
            </a:r>
            <a:r>
              <a:rPr lang="en-US" dirty="0">
                <a:effectLst/>
              </a:rPr>
              <a:t>computer to avoid strain and injury?</a:t>
            </a:r>
          </a:p>
        </p:txBody>
      </p:sp>
      <p:sp>
        <p:nvSpPr>
          <p:cNvPr id="2" name="Footer Placeholder 1"/>
          <p:cNvSpPr>
            <a:spLocks noGrp="1"/>
          </p:cNvSpPr>
          <p:nvPr>
            <p:ph type="ftr" sz="quarter" idx="11"/>
          </p:nvPr>
        </p:nvSpPr>
        <p:spPr/>
        <p:txBody>
          <a:bodyPr/>
          <a:lstStyle/>
          <a:p>
            <a:r>
              <a:rPr lang="en-US" smtClean="0"/>
              <a:t>Copyright © 2015 Pearson Education, Inc.</a:t>
            </a:r>
            <a:endParaRPr lang="en-US" dirty="0"/>
          </a:p>
        </p:txBody>
      </p:sp>
      <p:sp>
        <p:nvSpPr>
          <p:cNvPr id="3" name="Slide Number Placeholder 2"/>
          <p:cNvSpPr>
            <a:spLocks noGrp="1"/>
          </p:cNvSpPr>
          <p:nvPr>
            <p:ph type="sldNum" sz="quarter" idx="12"/>
          </p:nvPr>
        </p:nvSpPr>
        <p:spPr/>
        <p:txBody>
          <a:bodyPr/>
          <a:lstStyle/>
          <a:p>
            <a:fld id="{3C5A0288-DE65-4327-81AA-3D0ED474C7D0}" type="slidenum">
              <a:rPr lang="en-US" smtClean="0"/>
              <a:pPr/>
              <a:t>72</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4694">
                                            <p:txEl>
                                              <p:pRg st="0" end="0"/>
                                            </p:txEl>
                                          </p:spTgt>
                                        </p:tgtEl>
                                        <p:attrNameLst>
                                          <p:attrName>style.visibility</p:attrName>
                                        </p:attrNameLst>
                                      </p:cBhvr>
                                      <p:to>
                                        <p:strVal val="visible"/>
                                      </p:to>
                                    </p:set>
                                    <p:animEffect transition="in" filter="wipe(left)">
                                      <p:cBhvr>
                                        <p:cTn id="7" dur="1000"/>
                                        <p:tgtEl>
                                          <p:spTgt spid="11469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4" grpId="0" build="p"/>
    </p:bld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Rectangle 6"/>
          <p:cNvSpPr txBox="1">
            <a:spLocks noGrp="1" noChangeArrowheads="1"/>
          </p:cNvSpPr>
          <p:nvPr/>
        </p:nvSpPr>
        <p:spPr bwMode="auto">
          <a:xfrm>
            <a:off x="6553200" y="6245225"/>
            <a:ext cx="2133600" cy="476250"/>
          </a:xfrm>
          <a:prstGeom prst="rect">
            <a:avLst/>
          </a:prstGeom>
          <a:noFill/>
          <a:ln>
            <a:miter lim="800000"/>
            <a:headEnd/>
            <a:tailEnd/>
          </a:ln>
        </p:spPr>
        <p:txBody>
          <a:bodyPr anchor="b"/>
          <a:lstStyle/>
          <a:p>
            <a:pPr algn="ctr" fontAlgn="base">
              <a:spcBef>
                <a:spcPct val="0"/>
              </a:spcBef>
              <a:spcAft>
                <a:spcPct val="0"/>
              </a:spcAft>
              <a:defRPr/>
            </a:pPr>
            <a:endParaRPr lang="en-US" sz="1400" dirty="0">
              <a:solidFill>
                <a:srgbClr val="000000"/>
              </a:solidFill>
              <a:effectLst>
                <a:outerShdw blurRad="38100" dist="38100" dir="2700000" algn="tl">
                  <a:srgbClr val="FFFFFF"/>
                </a:outerShdw>
              </a:effectLst>
              <a:latin typeface="Arial" charset="0"/>
            </a:endParaRPr>
          </a:p>
        </p:txBody>
      </p:sp>
      <p:sp>
        <p:nvSpPr>
          <p:cNvPr id="145410" name="Rectangle 4"/>
          <p:cNvSpPr>
            <a:spLocks noChangeArrowheads="1"/>
          </p:cNvSpPr>
          <p:nvPr/>
        </p:nvSpPr>
        <p:spPr bwMode="auto">
          <a:xfrm>
            <a:off x="-3725863" y="2297113"/>
            <a:ext cx="9144001" cy="0"/>
          </a:xfrm>
          <a:prstGeom prst="rect">
            <a:avLst/>
          </a:prstGeom>
          <a:noFill/>
          <a:ln w="25400">
            <a:noFill/>
            <a:miter lim="800000"/>
            <a:headEnd/>
            <a:tailEnd/>
          </a:ln>
        </p:spPr>
        <p:txBody>
          <a:bodyPr wrap="none" anchor="ctr">
            <a:spAutoFit/>
          </a:bodyPr>
          <a:lstStyle/>
          <a:p>
            <a:pPr algn="ctr" fontAlgn="base">
              <a:spcBef>
                <a:spcPct val="0"/>
              </a:spcBef>
              <a:spcAft>
                <a:spcPct val="0"/>
              </a:spcAft>
            </a:pPr>
            <a:endParaRPr lang="en-US" sz="4400">
              <a:solidFill>
                <a:srgbClr val="E5FFFF"/>
              </a:solidFill>
              <a:latin typeface="Arial" charset="0"/>
            </a:endParaRPr>
          </a:p>
        </p:txBody>
      </p:sp>
      <p:pic>
        <p:nvPicPr>
          <p:cNvPr id="145411" name="Picture 5" descr="cid:3287383400_2177562"/>
          <p:cNvPicPr>
            <a:picLocks noChangeAspect="1" noChangeArrowheads="1"/>
          </p:cNvPicPr>
          <p:nvPr/>
        </p:nvPicPr>
        <p:blipFill>
          <a:blip r:embed="rId3" r:link="rId4" cstate="print"/>
          <a:srcRect/>
          <a:stretch>
            <a:fillRect/>
          </a:stretch>
        </p:blipFill>
        <p:spPr bwMode="auto">
          <a:xfrm>
            <a:off x="457201" y="971550"/>
            <a:ext cx="8229600" cy="2747963"/>
          </a:xfrm>
          <a:prstGeom prst="rect">
            <a:avLst/>
          </a:prstGeom>
          <a:solidFill>
            <a:schemeClr val="hlink"/>
          </a:solidFill>
          <a:ln w="9525">
            <a:solidFill>
              <a:schemeClr val="bg1"/>
            </a:solidFill>
            <a:miter lim="800000"/>
            <a:headEnd/>
            <a:tailEnd/>
          </a:ln>
        </p:spPr>
      </p:pic>
      <p:sp>
        <p:nvSpPr>
          <p:cNvPr id="145412" name="Rectangle 6"/>
          <p:cNvSpPr>
            <a:spLocks noChangeArrowheads="1"/>
          </p:cNvSpPr>
          <p:nvPr/>
        </p:nvSpPr>
        <p:spPr bwMode="auto">
          <a:xfrm>
            <a:off x="708025" y="3894138"/>
            <a:ext cx="7589838" cy="1069975"/>
          </a:xfrm>
          <a:prstGeom prst="rect">
            <a:avLst/>
          </a:prstGeom>
          <a:noFill/>
          <a:ln w="25400">
            <a:noFill/>
            <a:miter lim="800000"/>
            <a:headEnd/>
            <a:tailEnd/>
          </a:ln>
        </p:spPr>
        <p:txBody>
          <a:bodyPr anchor="ctr">
            <a:spAutoFit/>
          </a:bodyPr>
          <a:lstStyle/>
          <a:p>
            <a:pPr algn="ctr" fontAlgn="base">
              <a:spcBef>
                <a:spcPct val="0"/>
              </a:spcBef>
              <a:spcAft>
                <a:spcPct val="0"/>
              </a:spcAft>
            </a:pPr>
            <a:r>
              <a:rPr lang="en-US" sz="1600" dirty="0">
                <a:solidFill>
                  <a:srgbClr val="000000"/>
                </a:solidFill>
                <a:latin typeface="Arial" charset="0"/>
                <a:cs typeface="Times New Roman" pitchFamily="18" charset="0"/>
              </a:rPr>
              <a:t>All rights reserved. No part of this publication may be reproduced, stored in a retrieval system, or transmitted, in any form or by any means, electronic, mechanical, photocopying, recording, or otherwise, without the prior written permission of the publisher. Printed in the United States of America.</a:t>
            </a:r>
          </a:p>
        </p:txBody>
      </p:sp>
      <p:sp>
        <p:nvSpPr>
          <p:cNvPr id="7" name="Rectangle 5"/>
          <p:cNvSpPr txBox="1">
            <a:spLocks noGrp="1" noChangeArrowheads="1"/>
          </p:cNvSpPr>
          <p:nvPr/>
        </p:nvSpPr>
        <p:spPr bwMode="auto">
          <a:xfrm>
            <a:off x="738188" y="5327650"/>
            <a:ext cx="7845425" cy="636588"/>
          </a:xfrm>
          <a:prstGeom prst="rect">
            <a:avLst/>
          </a:prstGeom>
          <a:noFill/>
          <a:ln>
            <a:miter lim="800000"/>
            <a:headEnd/>
            <a:tailEnd/>
          </a:ln>
        </p:spPr>
        <p:txBody>
          <a:bodyPr anchor="t"/>
          <a:lstStyle/>
          <a:p>
            <a:pPr algn="ctr">
              <a:defRPr/>
            </a:pPr>
            <a:r>
              <a:rPr lang="en-US" sz="1800" dirty="0">
                <a:solidFill>
                  <a:srgbClr val="000000"/>
                </a:solidFill>
                <a:effectLst>
                  <a:outerShdw blurRad="38100" dist="38100" dir="2700000" algn="tl">
                    <a:srgbClr val="FFFFFF"/>
                  </a:outerShdw>
                </a:effectLst>
                <a:latin typeface="Tahoma"/>
                <a:cs typeface="Arial"/>
              </a:rPr>
              <a:t>Copyright © </a:t>
            </a:r>
            <a:r>
              <a:rPr lang="en-US" sz="1800" dirty="0" smtClean="0">
                <a:solidFill>
                  <a:srgbClr val="000000"/>
                </a:solidFill>
                <a:effectLst>
                  <a:outerShdw blurRad="38100" dist="38100" dir="2700000" algn="tl">
                    <a:srgbClr val="FFFFFF"/>
                  </a:outerShdw>
                </a:effectLst>
                <a:latin typeface="Tahoma"/>
                <a:cs typeface="Arial"/>
              </a:rPr>
              <a:t>2015 Pearson </a:t>
            </a:r>
            <a:r>
              <a:rPr lang="en-US" sz="1800" dirty="0">
                <a:solidFill>
                  <a:srgbClr val="000000"/>
                </a:solidFill>
                <a:effectLst>
                  <a:outerShdw blurRad="38100" dist="38100" dir="2700000" algn="tl">
                    <a:srgbClr val="FFFFFF"/>
                  </a:outerShdw>
                </a:effectLst>
                <a:latin typeface="Tahoma"/>
                <a:cs typeface="Arial"/>
              </a:rPr>
              <a:t>Education, Inc</a:t>
            </a:r>
            <a:r>
              <a:rPr lang="en-US" sz="1800" dirty="0" smtClean="0">
                <a:solidFill>
                  <a:srgbClr val="000000"/>
                </a:solidFill>
                <a:effectLst>
                  <a:outerShdw blurRad="38100" dist="38100" dir="2700000" algn="tl">
                    <a:srgbClr val="FFFFFF"/>
                  </a:outerShdw>
                </a:effectLst>
                <a:latin typeface="Tahoma"/>
                <a:cs typeface="Arial"/>
              </a:rPr>
              <a:t>.</a:t>
            </a:r>
            <a:endParaRPr lang="en-US" sz="1800" dirty="0">
              <a:solidFill>
                <a:srgbClr val="000000"/>
              </a:solidFill>
              <a:effectLst>
                <a:outerShdw blurRad="38100" dist="38100" dir="2700000" algn="tl">
                  <a:srgbClr val="FFFFFF"/>
                </a:outerShdw>
              </a:effectLst>
              <a:latin typeface="Tahoma"/>
              <a:cs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5"/>
          <p:cNvSpPr>
            <a:spLocks noGrp="1" noChangeArrowheads="1"/>
          </p:cNvSpPr>
          <p:nvPr>
            <p:ph type="title"/>
          </p:nvPr>
        </p:nvSpPr>
        <p:spPr>
          <a:xfrm>
            <a:off x="381000" y="228600"/>
            <a:ext cx="8382000" cy="1066800"/>
          </a:xfrm>
        </p:spPr>
        <p:txBody>
          <a:bodyPr>
            <a:normAutofit fontScale="90000"/>
          </a:bodyPr>
          <a:lstStyle/>
          <a:p>
            <a:pPr>
              <a:defRPr/>
            </a:pPr>
            <a:r>
              <a:rPr lang="en-US" sz="3100" dirty="0"/>
              <a:t>Understanding Your </a:t>
            </a:r>
            <a:r>
              <a:rPr lang="en-US" sz="3100" dirty="0" smtClean="0"/>
              <a:t>Computer:</a:t>
            </a:r>
            <a:r>
              <a:rPr lang="en-US" dirty="0" smtClean="0"/>
              <a:t/>
            </a:r>
            <a:br>
              <a:rPr lang="en-US" dirty="0" smtClean="0"/>
            </a:br>
            <a:r>
              <a:rPr lang="en-US" sz="3100" dirty="0" smtClean="0"/>
              <a:t>Bits and Bytes: The Language of Computers (cont.)</a:t>
            </a:r>
            <a:endParaRPr lang="en-US" sz="3100" dirty="0"/>
          </a:p>
        </p:txBody>
      </p:sp>
      <p:sp>
        <p:nvSpPr>
          <p:cNvPr id="7" name="Content Placeholder 6"/>
          <p:cNvSpPr>
            <a:spLocks noGrp="1"/>
          </p:cNvSpPr>
          <p:nvPr>
            <p:ph idx="1"/>
          </p:nvPr>
        </p:nvSpPr>
        <p:spPr>
          <a:xfrm>
            <a:off x="457200" y="1600200"/>
            <a:ext cx="8229600" cy="4800600"/>
          </a:xfrm>
        </p:spPr>
        <p:txBody>
          <a:bodyPr>
            <a:normAutofit/>
          </a:bodyPr>
          <a:lstStyle/>
          <a:p>
            <a:r>
              <a:rPr lang="en-US" dirty="0" smtClean="0">
                <a:effectLst/>
              </a:rPr>
              <a:t>Hardware</a:t>
            </a:r>
          </a:p>
        </p:txBody>
      </p:sp>
      <p:sp>
        <p:nvSpPr>
          <p:cNvPr id="2" name="Footer Placeholder 1"/>
          <p:cNvSpPr>
            <a:spLocks noGrp="1"/>
          </p:cNvSpPr>
          <p:nvPr>
            <p:ph type="ftr" sz="quarter" idx="11"/>
          </p:nvPr>
        </p:nvSpPr>
        <p:spPr/>
        <p:txBody>
          <a:bodyPr/>
          <a:lstStyle/>
          <a:p>
            <a:r>
              <a:rPr lang="en-US" smtClean="0"/>
              <a:t>Copyright © 2015 Pearson Education, Inc.</a:t>
            </a:r>
            <a:endParaRPr lang="en-US" dirty="0"/>
          </a:p>
        </p:txBody>
      </p:sp>
      <p:sp>
        <p:nvSpPr>
          <p:cNvPr id="3" name="Slide Number Placeholder 2"/>
          <p:cNvSpPr>
            <a:spLocks noGrp="1"/>
          </p:cNvSpPr>
          <p:nvPr>
            <p:ph type="sldNum" sz="quarter" idx="12"/>
          </p:nvPr>
        </p:nvSpPr>
        <p:spPr/>
        <p:txBody>
          <a:bodyPr/>
          <a:lstStyle/>
          <a:p>
            <a:fld id="{3C5A0288-DE65-4327-81AA-3D0ED474C7D0}" type="slidenum">
              <a:rPr lang="en-US" smtClean="0"/>
              <a:pPr/>
              <a:t>7</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5"/>
          <p:cNvSpPr>
            <a:spLocks noGrp="1" noChangeArrowheads="1"/>
          </p:cNvSpPr>
          <p:nvPr>
            <p:ph type="title"/>
          </p:nvPr>
        </p:nvSpPr>
        <p:spPr>
          <a:xfrm>
            <a:off x="381000" y="228600"/>
            <a:ext cx="8382000" cy="1066800"/>
          </a:xfrm>
        </p:spPr>
        <p:txBody>
          <a:bodyPr>
            <a:normAutofit fontScale="90000"/>
          </a:bodyPr>
          <a:lstStyle/>
          <a:p>
            <a:pPr>
              <a:defRPr/>
            </a:pPr>
            <a:r>
              <a:rPr lang="en-US" sz="3100" dirty="0"/>
              <a:t>Understanding Your </a:t>
            </a:r>
            <a:r>
              <a:rPr lang="en-US" sz="3100" dirty="0" smtClean="0"/>
              <a:t>Computer:</a:t>
            </a:r>
            <a:r>
              <a:rPr lang="en-US" dirty="0" smtClean="0"/>
              <a:t/>
            </a:r>
            <a:br>
              <a:rPr lang="en-US" dirty="0" smtClean="0"/>
            </a:br>
            <a:r>
              <a:rPr lang="en-US" sz="3100" dirty="0" smtClean="0"/>
              <a:t>Bits and Bytes: The Language of Computers (cont.)</a:t>
            </a:r>
            <a:endParaRPr lang="en-US" sz="3100" dirty="0"/>
          </a:p>
        </p:txBody>
      </p:sp>
      <p:sp>
        <p:nvSpPr>
          <p:cNvPr id="7" name="Content Placeholder 6"/>
          <p:cNvSpPr>
            <a:spLocks noGrp="1"/>
          </p:cNvSpPr>
          <p:nvPr>
            <p:ph idx="1"/>
          </p:nvPr>
        </p:nvSpPr>
        <p:spPr>
          <a:xfrm>
            <a:off x="457200" y="1600200"/>
            <a:ext cx="8229600" cy="4800600"/>
          </a:xfrm>
        </p:spPr>
        <p:txBody>
          <a:bodyPr>
            <a:normAutofit/>
          </a:bodyPr>
          <a:lstStyle/>
          <a:p>
            <a:r>
              <a:rPr lang="en-US" dirty="0" smtClean="0"/>
              <a:t>Software</a:t>
            </a:r>
          </a:p>
          <a:p>
            <a:pPr lvl="1"/>
            <a:r>
              <a:rPr lang="en-US" dirty="0" smtClean="0">
                <a:effectLst/>
              </a:rPr>
              <a:t>Application softwar</a:t>
            </a:r>
            <a:r>
              <a:rPr lang="en-US" dirty="0" smtClean="0"/>
              <a:t>e</a:t>
            </a:r>
          </a:p>
          <a:p>
            <a:pPr lvl="1"/>
            <a:r>
              <a:rPr lang="en-US" dirty="0" smtClean="0">
                <a:effectLst/>
              </a:rPr>
              <a:t>System software </a:t>
            </a:r>
          </a:p>
          <a:p>
            <a:pPr lvl="2"/>
            <a:r>
              <a:rPr lang="en-US" dirty="0" smtClean="0">
                <a:effectLst/>
              </a:rPr>
              <a:t>Operating system (OS)</a:t>
            </a:r>
            <a:endParaRPr lang="en-US" dirty="0">
              <a:effectLst/>
            </a:endParaRPr>
          </a:p>
        </p:txBody>
      </p:sp>
      <p:sp>
        <p:nvSpPr>
          <p:cNvPr id="2" name="Footer Placeholder 1"/>
          <p:cNvSpPr>
            <a:spLocks noGrp="1"/>
          </p:cNvSpPr>
          <p:nvPr>
            <p:ph type="ftr" sz="quarter" idx="11"/>
          </p:nvPr>
        </p:nvSpPr>
        <p:spPr/>
        <p:txBody>
          <a:bodyPr/>
          <a:lstStyle/>
          <a:p>
            <a:r>
              <a:rPr lang="en-US" smtClean="0"/>
              <a:t>Copyright © 2015 Pearson Education, Inc.</a:t>
            </a:r>
            <a:endParaRPr lang="en-US" dirty="0"/>
          </a:p>
        </p:txBody>
      </p:sp>
      <p:sp>
        <p:nvSpPr>
          <p:cNvPr id="3" name="Slide Number Placeholder 2"/>
          <p:cNvSpPr>
            <a:spLocks noGrp="1"/>
          </p:cNvSpPr>
          <p:nvPr>
            <p:ph type="sldNum" sz="quarter" idx="12"/>
          </p:nvPr>
        </p:nvSpPr>
        <p:spPr/>
        <p:txBody>
          <a:bodyPr/>
          <a:lstStyle/>
          <a:p>
            <a:fld id="{3C5A0288-DE65-4327-81AA-3D0ED474C7D0}" type="slidenum">
              <a:rPr lang="en-US" smtClean="0"/>
              <a:pPr/>
              <a:t>8</a:t>
            </a:fld>
            <a:endParaRPr lang="en-US"/>
          </a:p>
        </p:txBody>
      </p:sp>
    </p:spTree>
    <p:extLst>
      <p:ext uri="{BB962C8B-B14F-4D97-AF65-F5344CB8AC3E}">
        <p14:creationId xmlns:p14="http://schemas.microsoft.com/office/powerpoint/2010/main" val="1621432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xtured">
  <a:themeElements>
    <a:clrScheme name="Textured 5">
      <a:dk1>
        <a:srgbClr val="003366"/>
      </a:dk1>
      <a:lt1>
        <a:srgbClr val="FFFFFF"/>
      </a:lt1>
      <a:dk2>
        <a:srgbClr val="2B5481"/>
      </a:dk2>
      <a:lt2>
        <a:srgbClr val="E5FFFF"/>
      </a:lt2>
      <a:accent1>
        <a:srgbClr val="009999"/>
      </a:accent1>
      <a:accent2>
        <a:srgbClr val="336699"/>
      </a:accent2>
      <a:accent3>
        <a:srgbClr val="ACB3C1"/>
      </a:accent3>
      <a:accent4>
        <a:srgbClr val="DADADA"/>
      </a:accent4>
      <a:accent5>
        <a:srgbClr val="AACACA"/>
      </a:accent5>
      <a:accent6>
        <a:srgbClr val="2D5C8A"/>
      </a:accent6>
      <a:hlink>
        <a:srgbClr val="00CCFF"/>
      </a:hlink>
      <a:folHlink>
        <a:srgbClr val="FFCC00"/>
      </a:folHlink>
    </a:clrScheme>
    <a:fontScheme name="Textured">
      <a:majorFont>
        <a:latin typeface="Tahoma"/>
        <a:ea typeface=""/>
        <a:cs typeface="Arial"/>
      </a:majorFont>
      <a:minorFont>
        <a:latin typeface="Tahom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rgbClr val="990000"/>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cs typeface="Arial" charset="0"/>
          </a:defRPr>
        </a:defPPr>
      </a:lstStyle>
    </a:spDef>
    <a:lnDef>
      <a:spPr bwMode="auto">
        <a:xfrm>
          <a:off x="0" y="0"/>
          <a:ext cx="1" cy="1"/>
        </a:xfrm>
        <a:custGeom>
          <a:avLst/>
          <a:gdLst/>
          <a:ahLst/>
          <a:cxnLst/>
          <a:rect l="0" t="0" r="0" b="0"/>
          <a:pathLst/>
        </a:custGeom>
        <a:noFill/>
        <a:ln w="25400" cap="flat" cmpd="sng" algn="ctr">
          <a:solidFill>
            <a:srgbClr val="990000"/>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cs typeface="Arial" charset="0"/>
          </a:defRPr>
        </a:defPPr>
      </a:lstStyle>
    </a:lnDef>
  </a:objectDefaults>
  <a:extraClrSchemeLst>
    <a:extraClrScheme>
      <a:clrScheme name="Textured 1">
        <a:dk1>
          <a:srgbClr val="660000"/>
        </a:dk1>
        <a:lt1>
          <a:srgbClr val="FFFFFF"/>
        </a:lt1>
        <a:dk2>
          <a:srgbClr val="800000"/>
        </a:dk2>
        <a:lt2>
          <a:srgbClr val="FFFFCC"/>
        </a:lt2>
        <a:accent1>
          <a:srgbClr val="BE7960"/>
        </a:accent1>
        <a:accent2>
          <a:srgbClr val="CC6600"/>
        </a:accent2>
        <a:accent3>
          <a:srgbClr val="C0AAAA"/>
        </a:accent3>
        <a:accent4>
          <a:srgbClr val="DADADA"/>
        </a:accent4>
        <a:accent5>
          <a:srgbClr val="DBBEB6"/>
        </a:accent5>
        <a:accent6>
          <a:srgbClr val="B95C00"/>
        </a:accent6>
        <a:hlink>
          <a:srgbClr val="FFCC66"/>
        </a:hlink>
        <a:folHlink>
          <a:srgbClr val="CC3300"/>
        </a:folHlink>
      </a:clrScheme>
      <a:clrMap bg1="dk2" tx1="lt1" bg2="dk1" tx2="lt2" accent1="accent1" accent2="accent2" accent3="accent3" accent4="accent4" accent5="accent5" accent6="accent6" hlink="hlink" folHlink="folHlink"/>
    </a:extraClrScheme>
    <a:extraClrScheme>
      <a:clrScheme name="Textured 2">
        <a:dk1>
          <a:srgbClr val="003300"/>
        </a:dk1>
        <a:lt1>
          <a:srgbClr val="FFFFFF"/>
        </a:lt1>
        <a:dk2>
          <a:srgbClr val="4D6A2A"/>
        </a:dk2>
        <a:lt2>
          <a:srgbClr val="CCFF99"/>
        </a:lt2>
        <a:accent1>
          <a:srgbClr val="33CC33"/>
        </a:accent1>
        <a:accent2>
          <a:srgbClr val="46562A"/>
        </a:accent2>
        <a:accent3>
          <a:srgbClr val="B2B9AC"/>
        </a:accent3>
        <a:accent4>
          <a:srgbClr val="DADADA"/>
        </a:accent4>
        <a:accent5>
          <a:srgbClr val="ADE2AD"/>
        </a:accent5>
        <a:accent6>
          <a:srgbClr val="3F4D25"/>
        </a:accent6>
        <a:hlink>
          <a:srgbClr val="009999"/>
        </a:hlink>
        <a:folHlink>
          <a:srgbClr val="CCCC00"/>
        </a:folHlink>
      </a:clrScheme>
      <a:clrMap bg1="dk2" tx1="lt1" bg2="dk1" tx2="lt2" accent1="accent1" accent2="accent2" accent3="accent3" accent4="accent4" accent5="accent5" accent6="accent6" hlink="hlink" folHlink="folHlink"/>
    </a:extraClrScheme>
    <a:extraClrScheme>
      <a:clrScheme name="Textured 3">
        <a:dk1>
          <a:srgbClr val="4E4E74"/>
        </a:dk1>
        <a:lt1>
          <a:srgbClr val="FFFFFF"/>
        </a:lt1>
        <a:dk2>
          <a:srgbClr val="666699"/>
        </a:dk2>
        <a:lt2>
          <a:srgbClr val="FFFFCC"/>
        </a:lt2>
        <a:accent1>
          <a:srgbClr val="5E5884"/>
        </a:accent1>
        <a:accent2>
          <a:srgbClr val="8AB29D"/>
        </a:accent2>
        <a:accent3>
          <a:srgbClr val="B8B8CA"/>
        </a:accent3>
        <a:accent4>
          <a:srgbClr val="DADADA"/>
        </a:accent4>
        <a:accent5>
          <a:srgbClr val="B6B4C2"/>
        </a:accent5>
        <a:accent6>
          <a:srgbClr val="7DA18E"/>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Textured 4">
        <a:dk1>
          <a:srgbClr val="004E4C"/>
        </a:dk1>
        <a:lt1>
          <a:srgbClr val="FFFFFF"/>
        </a:lt1>
        <a:dk2>
          <a:srgbClr val="006666"/>
        </a:dk2>
        <a:lt2>
          <a:srgbClr val="FFFFCC"/>
        </a:lt2>
        <a:accent1>
          <a:srgbClr val="FFCC00"/>
        </a:accent1>
        <a:accent2>
          <a:srgbClr val="00B0AC"/>
        </a:accent2>
        <a:accent3>
          <a:srgbClr val="AAB8B8"/>
        </a:accent3>
        <a:accent4>
          <a:srgbClr val="DADADA"/>
        </a:accent4>
        <a:accent5>
          <a:srgbClr val="FFE2AA"/>
        </a:accent5>
        <a:accent6>
          <a:srgbClr val="009F9B"/>
        </a:accent6>
        <a:hlink>
          <a:srgbClr val="BA7C3E"/>
        </a:hlink>
        <a:folHlink>
          <a:srgbClr val="724C00"/>
        </a:folHlink>
      </a:clrScheme>
      <a:clrMap bg1="dk2" tx1="lt1" bg2="dk1" tx2="lt2" accent1="accent1" accent2="accent2" accent3="accent3" accent4="accent4" accent5="accent5" accent6="accent6" hlink="hlink" folHlink="folHlink"/>
    </a:extraClrScheme>
    <a:extraClrScheme>
      <a:clrScheme name="Textured 5">
        <a:dk1>
          <a:srgbClr val="003366"/>
        </a:dk1>
        <a:lt1>
          <a:srgbClr val="FFFFFF"/>
        </a:lt1>
        <a:dk2>
          <a:srgbClr val="2B5481"/>
        </a:dk2>
        <a:lt2>
          <a:srgbClr val="E5FFFF"/>
        </a:lt2>
        <a:accent1>
          <a:srgbClr val="009999"/>
        </a:accent1>
        <a:accent2>
          <a:srgbClr val="336699"/>
        </a:accent2>
        <a:accent3>
          <a:srgbClr val="ACB3C1"/>
        </a:accent3>
        <a:accent4>
          <a:srgbClr val="DADADA"/>
        </a:accent4>
        <a:accent5>
          <a:srgbClr val="AACACA"/>
        </a:accent5>
        <a:accent6>
          <a:srgbClr val="2D5C8A"/>
        </a:accent6>
        <a:hlink>
          <a:srgbClr val="00CCFF"/>
        </a:hlink>
        <a:folHlink>
          <a:srgbClr val="FFCC00"/>
        </a:folHlink>
      </a:clrScheme>
      <a:clrMap bg1="dk2" tx1="lt1" bg2="dk1" tx2="lt2" accent1="accent1" accent2="accent2" accent3="accent3" accent4="accent4" accent5="accent5" accent6="accent6" hlink="hlink" folHlink="folHlink"/>
    </a:extraClrScheme>
    <a:extraClrScheme>
      <a:clrScheme name="Textured 6">
        <a:dk1>
          <a:srgbClr val="080808"/>
        </a:dk1>
        <a:lt1>
          <a:srgbClr val="FFFFFF"/>
        </a:lt1>
        <a:dk2>
          <a:srgbClr val="4D4D4D"/>
        </a:dk2>
        <a:lt2>
          <a:srgbClr val="FFFFFF"/>
        </a:lt2>
        <a:accent1>
          <a:srgbClr val="666699"/>
        </a:accent1>
        <a:accent2>
          <a:srgbClr val="3366CC"/>
        </a:accent2>
        <a:accent3>
          <a:srgbClr val="B2B2B2"/>
        </a:accent3>
        <a:accent4>
          <a:srgbClr val="DADADA"/>
        </a:accent4>
        <a:accent5>
          <a:srgbClr val="B8B8CA"/>
        </a:accent5>
        <a:accent6>
          <a:srgbClr val="2D5CB9"/>
        </a:accent6>
        <a:hlink>
          <a:srgbClr val="00CCFF"/>
        </a:hlink>
        <a:folHlink>
          <a:srgbClr val="CCCCFF"/>
        </a:folHlink>
      </a:clrScheme>
      <a:clrMap bg1="dk2" tx1="lt1" bg2="dk1" tx2="lt2" accent1="accent1" accent2="accent2" accent3="accent3" accent4="accent4" accent5="accent5" accent6="accent6" hlink="hlink" folHlink="folHlink"/>
    </a:extraClrScheme>
    <a:extraClrScheme>
      <a:clrScheme name="Textured 7">
        <a:dk1>
          <a:srgbClr val="000000"/>
        </a:dk1>
        <a:lt1>
          <a:srgbClr val="DBDAC2"/>
        </a:lt1>
        <a:dk2>
          <a:srgbClr val="827F4C"/>
        </a:dk2>
        <a:lt2>
          <a:srgbClr val="C0BC94"/>
        </a:lt2>
        <a:accent1>
          <a:srgbClr val="AAA578"/>
        </a:accent1>
        <a:accent2>
          <a:srgbClr val="A2A4AC"/>
        </a:accent2>
        <a:accent3>
          <a:srgbClr val="EAEADD"/>
        </a:accent3>
        <a:accent4>
          <a:srgbClr val="000000"/>
        </a:accent4>
        <a:accent5>
          <a:srgbClr val="D2CFBE"/>
        </a:accent5>
        <a:accent6>
          <a:srgbClr val="92949B"/>
        </a:accent6>
        <a:hlink>
          <a:srgbClr val="5B8800"/>
        </a:hlink>
        <a:folHlink>
          <a:srgbClr val="686532"/>
        </a:folHlink>
      </a:clrScheme>
      <a:clrMap bg1="lt1" tx1="dk1" bg2="lt2" tx2="dk2" accent1="accent1" accent2="accent2" accent3="accent3" accent4="accent4" accent5="accent5" accent6="accent6" hlink="hlink" folHlink="folHlink"/>
    </a:extraClrScheme>
    <a:extraClrScheme>
      <a:clrScheme name="Textured 8">
        <a:dk1>
          <a:srgbClr val="000000"/>
        </a:dk1>
        <a:lt1>
          <a:srgbClr val="DCE8F4"/>
        </a:lt1>
        <a:dk2>
          <a:srgbClr val="7B9CB5"/>
        </a:dk2>
        <a:lt2>
          <a:srgbClr val="969696"/>
        </a:lt2>
        <a:accent1>
          <a:srgbClr val="FFFFFF"/>
        </a:accent1>
        <a:accent2>
          <a:srgbClr val="00BAB6"/>
        </a:accent2>
        <a:accent3>
          <a:srgbClr val="EBF2F8"/>
        </a:accent3>
        <a:accent4>
          <a:srgbClr val="000000"/>
        </a:accent4>
        <a:accent5>
          <a:srgbClr val="FFFFFF"/>
        </a:accent5>
        <a:accent6>
          <a:srgbClr val="00A8A5"/>
        </a:accent6>
        <a:hlink>
          <a:srgbClr val="8A8AD8"/>
        </a:hlink>
        <a:folHlink>
          <a:srgbClr val="24249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5951</TotalTime>
  <Words>8074</Words>
  <Application>Microsoft Office PowerPoint</Application>
  <PresentationFormat>On-screen Show (4:3)</PresentationFormat>
  <Paragraphs>806</Paragraphs>
  <Slides>74</Slides>
  <Notes>74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74</vt:i4>
      </vt:variant>
    </vt:vector>
  </HeadingPairs>
  <TitlesOfParts>
    <vt:vector size="83" baseType="lpstr">
      <vt:lpstr>Arial</vt:lpstr>
      <vt:lpstr>Calibri</vt:lpstr>
      <vt:lpstr>Helvetica</vt:lpstr>
      <vt:lpstr>Palatino</vt:lpstr>
      <vt:lpstr>Tahoma</vt:lpstr>
      <vt:lpstr>Times New Roman</vt:lpstr>
      <vt:lpstr>Wingdings</vt:lpstr>
      <vt:lpstr>Office Theme</vt:lpstr>
      <vt:lpstr>Textured</vt:lpstr>
      <vt:lpstr>PowerPoint Presentation</vt:lpstr>
      <vt:lpstr>Technology in Action</vt:lpstr>
      <vt:lpstr>Chapter Topics</vt:lpstr>
      <vt:lpstr>Understanding Your Computer: Computers are Data Processing Devices</vt:lpstr>
      <vt:lpstr>Understanding Your Computer: Computers are Data Processing Devices (cont.)</vt:lpstr>
      <vt:lpstr>Understanding Your Computer: Bits and Bytes: The Language of Computers</vt:lpstr>
      <vt:lpstr>Understanding Your Computer: Bits and Bytes: The Language of Computers (cont.)</vt:lpstr>
      <vt:lpstr>Understanding Your Computer: Bits and Bytes: The Language of Computers (cont.)</vt:lpstr>
      <vt:lpstr>Understanding Your Computer: Bits and Bytes: The Language of Computers (cont.)</vt:lpstr>
      <vt:lpstr>Understanding Your Computer: Types of Computers</vt:lpstr>
      <vt:lpstr>Understanding Your Computer: Types of Computers (cont.)</vt:lpstr>
      <vt:lpstr>Understanding Your Computer: Types of Computers (cont.)</vt:lpstr>
      <vt:lpstr>Understanding Your Computer: Types of Computers (cont.)</vt:lpstr>
      <vt:lpstr>Input Devices</vt:lpstr>
      <vt:lpstr>Input Devices: Keyboards</vt:lpstr>
      <vt:lpstr>Input Devices: Mice and Other Pointing Devices</vt:lpstr>
      <vt:lpstr>Input Devices: Mice and Other Pointing Devices (cont.)</vt:lpstr>
      <vt:lpstr>Input Devices: Image Input</vt:lpstr>
      <vt:lpstr>Input Devices: Sound Input</vt:lpstr>
      <vt:lpstr>Output Devices</vt:lpstr>
      <vt:lpstr>Output Devices: Monitors</vt:lpstr>
      <vt:lpstr>Output Devices: Monitors (cont.)</vt:lpstr>
      <vt:lpstr>Output Devices: Monitors (cont.)</vt:lpstr>
      <vt:lpstr>Output Devices: Monitors (cont.)</vt:lpstr>
      <vt:lpstr>Output Devices: Monitors (cont.)</vt:lpstr>
      <vt:lpstr>Output Devices: Monitors (cont.)</vt:lpstr>
      <vt:lpstr>Output Devices: Monitors (cont.)</vt:lpstr>
      <vt:lpstr>Output Devices: Printers</vt:lpstr>
      <vt:lpstr>Output Devices: Printers (cont.)</vt:lpstr>
      <vt:lpstr>Output Devices: Printers (cont.)</vt:lpstr>
      <vt:lpstr>Output Devices: Printers (cont.)</vt:lpstr>
      <vt:lpstr>Output Devices: Printers (cont.)</vt:lpstr>
      <vt:lpstr>Sound Output</vt:lpstr>
      <vt:lpstr>Processing and Memory on the Motherboard</vt:lpstr>
      <vt:lpstr>Processing and Memory on the Motherboard (cont.)</vt:lpstr>
      <vt:lpstr>Processing and Memory on the Motherboard: Memory</vt:lpstr>
      <vt:lpstr>Processing and Memory on the Motherboard: Memory (cont.)</vt:lpstr>
      <vt:lpstr>Processing and Memory on the Motherboard: Processing</vt:lpstr>
      <vt:lpstr>Processing and Memory on the Motherboard: Processing (cont.)</vt:lpstr>
      <vt:lpstr>Storing Data and Information: Hard Drives</vt:lpstr>
      <vt:lpstr>Storing Data and Information: Hard Drives (cont.)</vt:lpstr>
      <vt:lpstr>Storing Data and Information: Hard Drives (cont.)</vt:lpstr>
      <vt:lpstr>Storing Data and Information: Cloud Storage</vt:lpstr>
      <vt:lpstr>Storing Data and Information: Flash Storage</vt:lpstr>
      <vt:lpstr>Storing Data and Information: Flash Storage (cont.)</vt:lpstr>
      <vt:lpstr>Storing Data and Information: Flash Storage (cont.)</vt:lpstr>
      <vt:lpstr>Storing Data and Information: Flash Memory (cont.)</vt:lpstr>
      <vt:lpstr>Storing Data and Information: Optical Storage</vt:lpstr>
      <vt:lpstr>Connecting Peripherals to the Computer</vt:lpstr>
      <vt:lpstr>Connecting Peripherals to the Computer: High-Speed and Data Transfer Ports</vt:lpstr>
      <vt:lpstr>Connecting Peripherals to the Computer: High-Speed and Data Transfer Ports</vt:lpstr>
      <vt:lpstr>Connecting Peripherals to the Computer: High-Speed and Data Transfer Ports (cont.)</vt:lpstr>
      <vt:lpstr>Connecting Peripherals to the Computer: Connectivity and Multimedia Ports</vt:lpstr>
      <vt:lpstr>Connecting Peripherals to the Computer: Connectivity and Multimedia Ports (cont.)</vt:lpstr>
      <vt:lpstr>Connecting Peripherals to the Computer: Connectivity and Multimedia Ports (cont.)</vt:lpstr>
      <vt:lpstr>Connecting Peripherals to the Computer: Connectivity and Multimedia Ports (cont.)</vt:lpstr>
      <vt:lpstr>Connecting Peripherals to the Computer: Adding Ports: Expansion Cards and Hubs</vt:lpstr>
      <vt:lpstr>Power Controls</vt:lpstr>
      <vt:lpstr>Power Controls</vt:lpstr>
      <vt:lpstr>Power Controls (cont.)</vt:lpstr>
      <vt:lpstr>Setting It All Up </vt:lpstr>
      <vt:lpstr>Setting It All Up (cont.)</vt:lpstr>
      <vt:lpstr>Setting It All Up (cont.)</vt:lpstr>
      <vt:lpstr>Chapter 2 Summary Questions</vt:lpstr>
      <vt:lpstr>Chapter 2 Summary Questions</vt:lpstr>
      <vt:lpstr>Chapter 2 Summary Questions</vt:lpstr>
      <vt:lpstr>Chapter 2 Summary Questions</vt:lpstr>
      <vt:lpstr>Chapter 2 Summary Questions</vt:lpstr>
      <vt:lpstr>Chapter 2 Summary Questions</vt:lpstr>
      <vt:lpstr>Chapter 2 Summary Questions</vt:lpstr>
      <vt:lpstr>Chapter 2 Summary Questions</vt:lpstr>
      <vt:lpstr>Chapter 2 Summary Questions</vt:lpstr>
      <vt:lpstr>Chapter 2 Summary Questions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Technology In Action</dc:creator>
  <cp:lastModifiedBy>Leslie Painter</cp:lastModifiedBy>
  <cp:revision>106</cp:revision>
  <dcterms:created xsi:type="dcterms:W3CDTF">2011-08-19T00:37:13Z</dcterms:created>
  <dcterms:modified xsi:type="dcterms:W3CDTF">2015-06-30T23:19:53Z</dcterms:modified>
</cp:coreProperties>
</file>