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 id="2147483655" r:id="rId2"/>
  </p:sldMasterIdLst>
  <p:notesMasterIdLst>
    <p:notesMasterId r:id="rId69"/>
  </p:notesMasterIdLst>
  <p:sldIdLst>
    <p:sldId id="402" r:id="rId3"/>
    <p:sldId id="374" r:id="rId4"/>
    <p:sldId id="322" r:id="rId5"/>
    <p:sldId id="324" r:id="rId6"/>
    <p:sldId id="377" r:id="rId7"/>
    <p:sldId id="422" r:id="rId8"/>
    <p:sldId id="330" r:id="rId9"/>
    <p:sldId id="405" r:id="rId10"/>
    <p:sldId id="442" r:id="rId11"/>
    <p:sldId id="331" r:id="rId12"/>
    <p:sldId id="406" r:id="rId13"/>
    <p:sldId id="447" r:id="rId14"/>
    <p:sldId id="332" r:id="rId15"/>
    <p:sldId id="408" r:id="rId16"/>
    <p:sldId id="424" r:id="rId17"/>
    <p:sldId id="409" r:id="rId18"/>
    <p:sldId id="333" r:id="rId19"/>
    <p:sldId id="410" r:id="rId20"/>
    <p:sldId id="334" r:id="rId21"/>
    <p:sldId id="390" r:id="rId22"/>
    <p:sldId id="336" r:id="rId23"/>
    <p:sldId id="435" r:id="rId24"/>
    <p:sldId id="337" r:id="rId25"/>
    <p:sldId id="339" r:id="rId26"/>
    <p:sldId id="436" r:id="rId27"/>
    <p:sldId id="411" r:id="rId28"/>
    <p:sldId id="425" r:id="rId29"/>
    <p:sldId id="437" r:id="rId30"/>
    <p:sldId id="412" r:id="rId31"/>
    <p:sldId id="426" r:id="rId32"/>
    <p:sldId id="413" r:id="rId33"/>
    <p:sldId id="427" r:id="rId34"/>
    <p:sldId id="341" r:id="rId35"/>
    <p:sldId id="421" r:id="rId36"/>
    <p:sldId id="428" r:id="rId37"/>
    <p:sldId id="414" r:id="rId38"/>
    <p:sldId id="415" r:id="rId39"/>
    <p:sldId id="342" r:id="rId40"/>
    <p:sldId id="416" r:id="rId41"/>
    <p:sldId id="446" r:id="rId42"/>
    <p:sldId id="438" r:id="rId43"/>
    <p:sldId id="445" r:id="rId44"/>
    <p:sldId id="385" r:id="rId45"/>
    <p:sldId id="417" r:id="rId46"/>
    <p:sldId id="418" r:id="rId47"/>
    <p:sldId id="431" r:id="rId48"/>
    <p:sldId id="349" r:id="rId49"/>
    <p:sldId id="360" r:id="rId50"/>
    <p:sldId id="439" r:id="rId51"/>
    <p:sldId id="403" r:id="rId52"/>
    <p:sldId id="432" r:id="rId53"/>
    <p:sldId id="395" r:id="rId54"/>
    <p:sldId id="396" r:id="rId55"/>
    <p:sldId id="444" r:id="rId56"/>
    <p:sldId id="364" r:id="rId57"/>
    <p:sldId id="433" r:id="rId58"/>
    <p:sldId id="387" r:id="rId59"/>
    <p:sldId id="443" r:id="rId60"/>
    <p:sldId id="365" r:id="rId61"/>
    <p:sldId id="366" r:id="rId62"/>
    <p:sldId id="367" r:id="rId63"/>
    <p:sldId id="368" r:id="rId64"/>
    <p:sldId id="369" r:id="rId65"/>
    <p:sldId id="370" r:id="rId66"/>
    <p:sldId id="372" r:id="rId67"/>
    <p:sldId id="259"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ilda Wirth Federico" initials="HWF" lastIdx="33" clrIdx="0"/>
  <p:cmAuthor id="7" name="mike gordon" initials="mg" lastIdx="52" clrIdx="7">
    <p:extLst>
      <p:ext uri="{19B8F6BF-5375-455C-9EA6-DF929625EA0E}">
        <p15:presenceInfo xmlns:p15="http://schemas.microsoft.com/office/powerpoint/2012/main" userId="16f07c70156f7fe1" providerId="Windows Live"/>
      </p:ext>
    </p:extLst>
  </p:cmAuthor>
  <p:cmAuthor id="1" name="Sarah Evans" initials="SJE" lastIdx="114" clrIdx="1"/>
  <p:cmAuthor id="2" name="LD" initials="LD" lastIdx="3" clrIdx="2"/>
  <p:cmAuthor id="3" name="Firstname Lastname" initials="FNLN" lastIdx="1" clrIdx="3">
    <p:extLst>
      <p:ext uri="{19B8F6BF-5375-455C-9EA6-DF929625EA0E}">
        <p15:presenceInfo xmlns:p15="http://schemas.microsoft.com/office/powerpoint/2012/main" userId="Firstname Lastname" providerId="None"/>
      </p:ext>
    </p:extLst>
  </p:cmAuthor>
  <p:cmAuthor id="4" name="Stefanie Emrich" initials="SJE" lastIdx="1" clrIdx="4"/>
  <p:cmAuthor id="5" name="Stefanie Emrich" initials="SE" lastIdx="3" clrIdx="5">
    <p:extLst>
      <p:ext uri="{19B8F6BF-5375-455C-9EA6-DF929625EA0E}">
        <p15:presenceInfo xmlns:p15="http://schemas.microsoft.com/office/powerpoint/2012/main" userId="Stefanie Emrich" providerId="None"/>
      </p:ext>
    </p:extLst>
  </p:cmAuthor>
  <p:cmAuthor id="6" name="Lisa B" initials="LB" lastIdx="37"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578"/>
    <a:srgbClr val="005A94"/>
    <a:srgbClr val="2F8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32" autoAdjust="0"/>
    <p:restoredTop sz="69957" autoAdjust="0"/>
  </p:normalViewPr>
  <p:slideViewPr>
    <p:cSldViewPr>
      <p:cViewPr varScale="1">
        <p:scale>
          <a:sx n="75" d="100"/>
          <a:sy n="75" d="100"/>
        </p:scale>
        <p:origin x="2718" y="54"/>
      </p:cViewPr>
      <p:guideLst>
        <p:guide orient="horz" pos="1008"/>
        <p:guide pos="2880"/>
      </p:guideLst>
    </p:cSldViewPr>
  </p:slideViewPr>
  <p:notesTextViewPr>
    <p:cViewPr>
      <p:scale>
        <a:sx n="1" d="1"/>
        <a:sy n="1" d="1"/>
      </p:scale>
      <p:origin x="0" y="0"/>
    </p:cViewPr>
  </p:notesTextViewPr>
  <p:sorterViewPr>
    <p:cViewPr>
      <p:scale>
        <a:sx n="100" d="100"/>
        <a:sy n="100" d="100"/>
      </p:scale>
      <p:origin x="0" y="8202"/>
    </p:cViewPr>
  </p:sorterViewPr>
  <p:notesViewPr>
    <p:cSldViewPr showGuides="1">
      <p:cViewPr varScale="1">
        <p:scale>
          <a:sx n="54" d="100"/>
          <a:sy n="54" d="100"/>
        </p:scale>
        <p:origin x="282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75BF25-40BE-405D-88E7-C5FB6E60947B}" type="datetimeFigureOut">
              <a:rPr lang="en-US" smtClean="0"/>
              <a:pPr/>
              <a:t>6/30/2015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E2621-405C-4F83-9120-2E9601611C17}" type="slidenum">
              <a:rPr lang="en-US" smtClean="0"/>
              <a:pPr/>
              <a:t>‹#›</a:t>
            </a:fld>
            <a:endParaRPr lang="en-US"/>
          </a:p>
        </p:txBody>
      </p:sp>
    </p:spTree>
    <p:extLst>
      <p:ext uri="{BB962C8B-B14F-4D97-AF65-F5344CB8AC3E}">
        <p14:creationId xmlns:p14="http://schemas.microsoft.com/office/powerpoint/2010/main" val="250651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8CC91FB-68FB-4DD9-A9BF-03EE326AB038}" type="slidenum">
              <a:rPr lang="en-US">
                <a:solidFill>
                  <a:srgbClr val="000000"/>
                </a:solidFill>
              </a:rPr>
              <a:pPr/>
              <a:t>0</a:t>
            </a:fld>
            <a:endParaRPr lang="en-US" dirty="0">
              <a:solidFill>
                <a:srgbClr val="000000"/>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a:defRPr/>
            </a:pPr>
            <a:r>
              <a:rPr lang="en-US" b="0" dirty="0" smtClean="0">
                <a:solidFill>
                  <a:schemeClr val="tx1"/>
                </a:solidFill>
              </a:rPr>
              <a:t>Welcome</a:t>
            </a:r>
            <a:r>
              <a:rPr lang="en-US" b="0" baseline="0" dirty="0" smtClean="0">
                <a:solidFill>
                  <a:schemeClr val="tx1"/>
                </a:solidFill>
              </a:rPr>
              <a:t> to </a:t>
            </a:r>
            <a:r>
              <a:rPr lang="en-US" b="0" dirty="0" smtClean="0">
                <a:solidFill>
                  <a:schemeClr val="tx1"/>
                </a:solidFill>
              </a:rPr>
              <a:t>Chapter 4: Application Software: Programs That Let You Work and Play</a:t>
            </a:r>
          </a:p>
          <a:p>
            <a:pPr eaLnBrk="1" hangingPunct="1"/>
            <a:endParaRPr lang="en-US" dirty="0" smtClean="0"/>
          </a:p>
        </p:txBody>
      </p:sp>
    </p:spTree>
    <p:extLst>
      <p:ext uri="{BB962C8B-B14F-4D97-AF65-F5344CB8AC3E}">
        <p14:creationId xmlns:p14="http://schemas.microsoft.com/office/powerpoint/2010/main" val="192096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1FFEBBB8-D8E8-4A20-B55A-FDBE295FAD99}" type="slidenum">
              <a:rPr lang="en-US" smtClean="0"/>
              <a:pPr/>
              <a:t>9</a:t>
            </a:fld>
            <a:endParaRPr lang="en-US" dirty="0" smtClean="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You’ve probably</a:t>
            </a:r>
            <a:r>
              <a:rPr lang="en-US" sz="1200" b="0" kern="1200" baseline="0" dirty="0" smtClean="0">
                <a:solidFill>
                  <a:schemeClr val="tx1"/>
                </a:solidFill>
                <a:effectLst/>
                <a:latin typeface="+mn-lt"/>
                <a:ea typeface="+mn-ea"/>
                <a:cs typeface="+mn-cs"/>
              </a:rPr>
              <a:t> used </a:t>
            </a:r>
            <a:r>
              <a:rPr lang="en-US" sz="1200" b="0" i="1" kern="1200" baseline="0" dirty="0" smtClean="0">
                <a:solidFill>
                  <a:schemeClr val="tx1"/>
                </a:solidFill>
                <a:effectLst/>
                <a:latin typeface="+mn-lt"/>
                <a:ea typeface="+mn-ea"/>
                <a:cs typeface="+mn-cs"/>
              </a:rPr>
              <a:t>word processing software </a:t>
            </a:r>
            <a:r>
              <a:rPr lang="en-US" sz="1200" b="0" kern="1200" baseline="0" dirty="0" smtClean="0">
                <a:solidFill>
                  <a:schemeClr val="tx1"/>
                </a:solidFill>
                <a:effectLst/>
                <a:latin typeface="+mn-lt"/>
                <a:ea typeface="+mn-ea"/>
                <a:cs typeface="+mn-cs"/>
              </a:rPr>
              <a:t>to create and edit documents. Microsoft Word is the most popular word processing program that you can buy and install on your computer. </a:t>
            </a:r>
          </a:p>
          <a:p>
            <a:pPr marL="171450" indent="-171450">
              <a:buFont typeface="Arial" pitchFamily="34" charset="0"/>
              <a:buChar char="•"/>
            </a:pPr>
            <a:r>
              <a:rPr lang="en-US" sz="1200" b="0" kern="1200" baseline="0" dirty="0" smtClean="0">
                <a:solidFill>
                  <a:schemeClr val="tx1"/>
                </a:solidFill>
                <a:effectLst/>
                <a:latin typeface="+mn-lt"/>
                <a:ea typeface="+mn-ea"/>
                <a:cs typeface="+mn-cs"/>
              </a:rPr>
              <a:t>If you are looking for a more affordable alternative, you might want to try an open source alternative such as Writer, a word processing program from the Apache </a:t>
            </a:r>
            <a:r>
              <a:rPr lang="en-US" sz="1200" b="0" kern="1200" baseline="0" dirty="0" err="1" smtClean="0">
                <a:solidFill>
                  <a:schemeClr val="tx1"/>
                </a:solidFill>
                <a:effectLst/>
                <a:latin typeface="+mn-lt"/>
                <a:ea typeface="+mn-ea"/>
                <a:cs typeface="+mn-cs"/>
              </a:rPr>
              <a:t>OpenOffice</a:t>
            </a:r>
            <a:r>
              <a:rPr lang="en-US" sz="1200" b="0" kern="1200" baseline="0" dirty="0" smtClean="0">
                <a:solidFill>
                  <a:schemeClr val="tx1"/>
                </a:solidFill>
                <a:effectLst/>
                <a:latin typeface="+mn-lt"/>
                <a:ea typeface="+mn-ea"/>
                <a:cs typeface="+mn-cs"/>
              </a:rPr>
              <a:t> suite </a:t>
            </a:r>
            <a:r>
              <a:rPr lang="en-US" sz="1200" b="0" i="1" kern="1200" baseline="0" dirty="0" smtClean="0">
                <a:solidFill>
                  <a:schemeClr val="tx1"/>
                </a:solidFill>
                <a:effectLst/>
                <a:latin typeface="+mn-lt"/>
                <a:ea typeface="+mn-ea"/>
                <a:cs typeface="+mn-cs"/>
              </a:rPr>
              <a:t>(openoffice.org</a:t>
            </a:r>
            <a:r>
              <a:rPr lang="en-US" sz="1200" b="0" i="0" kern="1200" baseline="0" dirty="0" smtClean="0">
                <a:solidFill>
                  <a:schemeClr val="tx1"/>
                </a:solidFill>
                <a:effectLst/>
                <a:latin typeface="+mn-lt"/>
                <a:ea typeface="+mn-ea"/>
                <a:cs typeface="+mn-cs"/>
              </a:rPr>
              <a:t>)</a:t>
            </a:r>
            <a:r>
              <a:rPr lang="en-US" sz="1200" b="0" i="1" kern="1200" baseline="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When saving a document in Writer, the default file format has an </a:t>
            </a:r>
            <a:r>
              <a:rPr lang="en-US" sz="1200" b="0" kern="1200" baseline="0" dirty="0" err="1" smtClean="0">
                <a:solidFill>
                  <a:schemeClr val="tx1"/>
                </a:solidFill>
                <a:effectLst/>
                <a:latin typeface="+mn-lt"/>
                <a:ea typeface="+mn-ea"/>
                <a:cs typeface="+mn-cs"/>
              </a:rPr>
              <a:t>OpenDocument</a:t>
            </a:r>
            <a:r>
              <a:rPr lang="en-US" sz="1200" b="0" kern="1200" baseline="0" dirty="0" smtClean="0">
                <a:solidFill>
                  <a:schemeClr val="tx1"/>
                </a:solidFill>
                <a:effectLst/>
                <a:latin typeface="+mn-lt"/>
                <a:ea typeface="+mn-ea"/>
                <a:cs typeface="+mn-cs"/>
              </a:rPr>
              <a:t> file (.</a:t>
            </a:r>
            <a:r>
              <a:rPr lang="en-US" sz="1200" b="0" kern="1200" baseline="0" dirty="0" err="1" smtClean="0">
                <a:solidFill>
                  <a:schemeClr val="tx1"/>
                </a:solidFill>
                <a:effectLst/>
                <a:latin typeface="+mn-lt"/>
                <a:ea typeface="+mn-ea"/>
                <a:cs typeface="+mn-cs"/>
              </a:rPr>
              <a:t>odt</a:t>
            </a:r>
            <a:r>
              <a:rPr lang="en-US" sz="1200" b="0" kern="1200" baseline="0" dirty="0" smtClean="0">
                <a:solidFill>
                  <a:schemeClr val="tx1"/>
                </a:solidFill>
                <a:effectLst/>
                <a:latin typeface="+mn-lt"/>
                <a:ea typeface="+mn-ea"/>
                <a:cs typeface="+mn-cs"/>
              </a:rPr>
              <a:t>) extension. By using the Save As command, you can save files in other formats, such as .doc for Word.</a:t>
            </a:r>
            <a:r>
              <a:rPr lang="en-US" sz="1200" b="0" kern="1200" dirty="0" smtClean="0">
                <a:solidFill>
                  <a:schemeClr val="tx1"/>
                </a:solidFill>
                <a:effectLst/>
                <a:latin typeface="+mn-lt"/>
                <a:ea typeface="+mn-ea"/>
                <a:cs typeface="+mn-cs"/>
              </a:rPr>
              <a:t> </a:t>
            </a:r>
          </a:p>
        </p:txBody>
      </p:sp>
    </p:spTree>
    <p:extLst>
      <p:ext uri="{BB962C8B-B14F-4D97-AF65-F5344CB8AC3E}">
        <p14:creationId xmlns:p14="http://schemas.microsoft.com/office/powerpoint/2010/main" val="3660353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1FFEBBB8-D8E8-4A20-B55A-FDBE295FAD99}" type="slidenum">
              <a:rPr lang="en-US" smtClean="0"/>
              <a:pPr/>
              <a:t>10</a:t>
            </a:fld>
            <a:endParaRPr lang="en-US" smtClean="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You’re probably</a:t>
            </a:r>
            <a:r>
              <a:rPr lang="en-US" sz="1200" b="0" kern="1200" baseline="0" dirty="0" smtClean="0">
                <a:solidFill>
                  <a:schemeClr val="tx1"/>
                </a:solidFill>
                <a:effectLst/>
                <a:latin typeface="+mn-lt"/>
                <a:ea typeface="+mn-ea"/>
                <a:cs typeface="+mn-cs"/>
              </a:rPr>
              <a:t> familiar with the basic tools of word processing software, such as the spelling and grammar checking tools, the thesaurus, and the find-and-replace tool</a:t>
            </a:r>
            <a:r>
              <a:rPr lang="en-US" sz="1200" b="0" kern="1200" baseline="0" smtClean="0">
                <a:solidFill>
                  <a:schemeClr val="tx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smtClean="0">
                <a:solidFill>
                  <a:schemeClr val="tx1"/>
                </a:solidFill>
                <a:effectLst/>
                <a:latin typeface="+mn-lt"/>
                <a:ea typeface="+mn-ea"/>
                <a:cs typeface="+mn-cs"/>
              </a:rPr>
              <a:t>But </a:t>
            </a:r>
            <a:r>
              <a:rPr lang="en-US" sz="1200" b="0" kern="1200" baseline="0" dirty="0" smtClean="0">
                <a:solidFill>
                  <a:schemeClr val="tx1"/>
                </a:solidFill>
                <a:effectLst/>
                <a:latin typeface="+mn-lt"/>
                <a:ea typeface="+mn-ea"/>
                <a:cs typeface="+mn-cs"/>
              </a:rPr>
              <a:t>did you know you can translate words or phrases into another language or automatically correct your spelling as you type? You can also automatically summarize key points in a text document, add bibliographical references, and include illustrations with different picture styles.</a:t>
            </a:r>
          </a:p>
        </p:txBody>
      </p:sp>
    </p:spTree>
    <p:extLst>
      <p:ext uri="{BB962C8B-B14F-4D97-AF65-F5344CB8AC3E}">
        <p14:creationId xmlns:p14="http://schemas.microsoft.com/office/powerpoint/2010/main" val="399054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1FFEBBB8-D8E8-4A20-B55A-FDBE295FAD99}" type="slidenum">
              <a:rPr lang="en-US" smtClean="0"/>
              <a:pPr/>
              <a:t>11</a:t>
            </a:fld>
            <a:endParaRPr lang="en-US" smtClean="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With</a:t>
            </a:r>
            <a:r>
              <a:rPr lang="en-US" sz="1200" b="0" kern="1200" baseline="0" dirty="0" smtClean="0">
                <a:solidFill>
                  <a:schemeClr val="tx1"/>
                </a:solidFill>
                <a:effectLst/>
                <a:latin typeface="+mn-lt"/>
                <a:ea typeface="+mn-ea"/>
                <a:cs typeface="+mn-cs"/>
              </a:rPr>
              <a:t> word processing software, you can easily change fonts, font styles, and sizes; add colors to text; adjust margins; add borders to portions of text or to entire pages; insert bulleted and numbered lists; and organize your text into columns.</a:t>
            </a:r>
          </a:p>
          <a:p>
            <a:pPr marL="171450" indent="-171450">
              <a:buFont typeface="Arial" pitchFamily="34" charset="0"/>
              <a:buChar char="•"/>
            </a:pPr>
            <a:r>
              <a:rPr lang="en-US" sz="1200" b="0" kern="1200" baseline="0" dirty="0" smtClean="0">
                <a:solidFill>
                  <a:schemeClr val="tx1"/>
                </a:solidFill>
                <a:effectLst/>
                <a:latin typeface="+mn-lt"/>
                <a:ea typeface="+mn-ea"/>
                <a:cs typeface="+mn-cs"/>
              </a:rPr>
              <a:t>You can also insert pictures from your own files or from a gallery of images and graphics, such as clip art and SmartArt, which are included with the software.</a:t>
            </a:r>
          </a:p>
          <a:p>
            <a:pPr marL="171450" indent="-171450">
              <a:buFont typeface="Arial" pitchFamily="34" charset="0"/>
              <a:buChar char="•"/>
            </a:pPr>
            <a:r>
              <a:rPr lang="en-US" sz="1200" b="0" kern="1200" baseline="0" dirty="0" smtClean="0">
                <a:solidFill>
                  <a:schemeClr val="tx1"/>
                </a:solidFill>
                <a:effectLst/>
                <a:latin typeface="+mn-lt"/>
                <a:ea typeface="+mn-ea"/>
                <a:cs typeface="+mn-cs"/>
              </a:rPr>
              <a:t>You can also enhance the look of your document by creating an interesting background or by adding a “theme” of coordinated colors and styles.</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kern="1200" dirty="0" smtClean="0">
              <a:solidFill>
                <a:schemeClr val="tx1"/>
              </a:solidFill>
              <a:effectLst/>
              <a:latin typeface="+mn-lt"/>
              <a:ea typeface="+mn-ea"/>
              <a:cs typeface="+mn-cs"/>
            </a:endParaRPr>
          </a:p>
          <a:p>
            <a:pPr marL="0" indent="0">
              <a:buFont typeface="Arial" pitchFamily="34" charset="0"/>
              <a:buNone/>
            </a:pPr>
            <a:endParaRPr lang="en-US" sz="1200" b="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45319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90242BF6-DD33-49D9-BE4D-843754A4FB92}" type="slidenum">
              <a:rPr lang="en-US" smtClean="0"/>
              <a:pPr/>
              <a:t>12</a:t>
            </a:fld>
            <a:endParaRPr lang="en-US" smtClean="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171450" indent="-171450">
              <a:buFont typeface="Arial" pitchFamily="34" charset="0"/>
              <a:buChar char="•"/>
            </a:pPr>
            <a:r>
              <a:rPr lang="en-US" sz="1200" b="0" i="1" u="none" strike="noStrike" kern="1200" dirty="0" smtClean="0">
                <a:solidFill>
                  <a:schemeClr val="tx1"/>
                </a:solidFill>
                <a:effectLst/>
                <a:latin typeface="+mn-lt"/>
                <a:ea typeface="+mn-ea"/>
                <a:cs typeface="+mn-cs"/>
              </a:rPr>
              <a:t>Spreadsheet software </a:t>
            </a:r>
            <a:r>
              <a:rPr lang="en-US" sz="1200" b="0" i="0" u="none" strike="noStrike" kern="1200" dirty="0" smtClean="0">
                <a:solidFill>
                  <a:schemeClr val="tx1"/>
                </a:solidFill>
                <a:effectLst/>
                <a:latin typeface="+mn-lt"/>
                <a:ea typeface="+mn-ea"/>
                <a:cs typeface="+mn-cs"/>
              </a:rPr>
              <a:t>lets you make</a:t>
            </a:r>
            <a:r>
              <a:rPr lang="en-US" sz="1200" b="0" kern="1200" dirty="0" smtClean="0">
                <a:solidFill>
                  <a:schemeClr val="tx1"/>
                </a:solidFill>
                <a:effectLst/>
                <a:latin typeface="+mn-lt"/>
                <a:ea typeface="+mn-ea"/>
                <a:cs typeface="+mn-cs"/>
              </a:rPr>
              <a:t> calculations and perform numerical analyses. You can use it to track your expenses or create a simple budget. </a:t>
            </a:r>
          </a:p>
          <a:p>
            <a:pPr marL="171450" indent="-171450">
              <a:buFont typeface="Arial" pitchFamily="34" charset="0"/>
              <a:buChar char="•"/>
            </a:pPr>
            <a:r>
              <a:rPr lang="en-US" sz="1200" b="0" kern="1200" dirty="0" smtClean="0">
                <a:solidFill>
                  <a:schemeClr val="tx1"/>
                </a:solidFill>
                <a:effectLst/>
                <a:latin typeface="+mn-lt"/>
                <a:ea typeface="+mn-ea"/>
                <a:cs typeface="+mn-cs"/>
              </a:rPr>
              <a:t>Microsoft Excel and Apache </a:t>
            </a:r>
            <a:r>
              <a:rPr lang="en-US" sz="1200" b="0" kern="1200" dirty="0" err="1" smtClean="0">
                <a:solidFill>
                  <a:schemeClr val="tx1"/>
                </a:solidFill>
                <a:effectLst/>
                <a:latin typeface="+mn-lt"/>
                <a:ea typeface="+mn-ea"/>
                <a:cs typeface="+mn-cs"/>
              </a:rPr>
              <a:t>OpenOffice</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Calc</a:t>
            </a:r>
            <a:r>
              <a:rPr lang="en-US" sz="1200" b="0" kern="1200" baseline="0" dirty="0" smtClean="0">
                <a:solidFill>
                  <a:schemeClr val="tx1"/>
                </a:solidFill>
                <a:effectLst/>
                <a:latin typeface="+mn-lt"/>
                <a:ea typeface="+mn-ea"/>
                <a:cs typeface="+mn-cs"/>
              </a:rPr>
              <a:t> are two examples of spreadsheet software. One benefit of spreadsheet software is that it can automatically recalculate all formulas and functions in a spreadsheet when values for some of the inputs change. </a:t>
            </a:r>
          </a:p>
          <a:p>
            <a:pPr marL="171450" indent="-171450">
              <a:buFont typeface="Arial" pitchFamily="34" charset="0"/>
              <a:buChar char="•"/>
            </a:pPr>
            <a:r>
              <a:rPr lang="en-US" sz="1200" b="0" kern="1200" baseline="0" dirty="0" smtClean="0">
                <a:solidFill>
                  <a:schemeClr val="tx1"/>
                </a:solidFill>
                <a:effectLst/>
                <a:latin typeface="+mn-lt"/>
                <a:ea typeface="+mn-ea"/>
                <a:cs typeface="+mn-cs"/>
              </a:rPr>
              <a:t>Automatic recalculations show the effects different options have on a spreadsheet, so you can quickly test different assumptions. This is called what-if analysis. </a:t>
            </a:r>
          </a:p>
          <a:p>
            <a:pPr marL="171450" indent="-171450">
              <a:buFont typeface="Arial" pitchFamily="34" charset="0"/>
              <a:buChar char="•"/>
            </a:pPr>
            <a:r>
              <a:rPr lang="en-US" sz="1200" b="0" kern="1200" baseline="0" dirty="0" smtClean="0">
                <a:solidFill>
                  <a:schemeClr val="tx1"/>
                </a:solidFill>
                <a:effectLst/>
                <a:latin typeface="+mn-lt"/>
                <a:ea typeface="+mn-ea"/>
                <a:cs typeface="+mn-cs"/>
              </a:rPr>
              <a:t>Many spreadsheet applications have limited database capabilities to sort, filter, and group data.</a:t>
            </a:r>
            <a:endParaRPr lang="en-US" sz="1200" b="0" kern="1200" dirty="0" smtClean="0">
              <a:solidFill>
                <a:schemeClr val="tx1"/>
              </a:solidFill>
              <a:effectLst/>
              <a:latin typeface="+mn-lt"/>
              <a:ea typeface="+mn-ea"/>
              <a:cs typeface="+mn-cs"/>
            </a:endParaRPr>
          </a:p>
          <a:p>
            <a:pPr marL="0" indent="0">
              <a:buFont typeface="Arial" pitchFamily="34" charset="0"/>
              <a:buNone/>
            </a:pPr>
            <a:endParaRPr lang="en-US" b="0" i="0" dirty="0" smtClean="0">
              <a:latin typeface="Helvetica" pitchFamily="34" charset="0"/>
            </a:endParaRPr>
          </a:p>
          <a:p>
            <a:pPr marL="0" marR="0" indent="0" algn="l" defTabSz="914400" rtl="0" eaLnBrk="1" fontAlgn="base" latinLnBrk="0" hangingPunct="1">
              <a:lnSpc>
                <a:spcPct val="100000"/>
              </a:lnSpc>
              <a:spcBef>
                <a:spcPct val="30000"/>
              </a:spcBef>
              <a:spcAft>
                <a:spcPct val="0"/>
              </a:spcAft>
              <a:buClrTx/>
              <a:buSzTx/>
              <a:buFontTx/>
              <a:buChar char="•"/>
              <a:tabLst/>
              <a:defRPr/>
            </a:pPr>
            <a:endParaRPr lang="en-US" b="0" i="0" dirty="0" smtClean="0">
              <a:latin typeface="Helvetica" pitchFamily="34" charset="0"/>
            </a:endParaRPr>
          </a:p>
        </p:txBody>
      </p:sp>
    </p:spTree>
    <p:extLst>
      <p:ext uri="{BB962C8B-B14F-4D97-AF65-F5344CB8AC3E}">
        <p14:creationId xmlns:p14="http://schemas.microsoft.com/office/powerpoint/2010/main" val="1605445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90242BF6-DD33-49D9-BE4D-843754A4FB92}" type="slidenum">
              <a:rPr lang="en-US" smtClean="0"/>
              <a:pPr/>
              <a:t>13</a:t>
            </a:fld>
            <a:endParaRPr lang="en-US" smtClean="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The basic element in a spreadsheet program is the worksheet, which is a grid consisting of columns and rows. The columns and rows form individual boxes called </a:t>
            </a:r>
            <a:r>
              <a:rPr lang="en-US" sz="1200" b="0" i="0" kern="1200" dirty="0" smtClean="0">
                <a:solidFill>
                  <a:schemeClr val="tx1"/>
                </a:solidFill>
                <a:effectLst/>
                <a:latin typeface="+mn-lt"/>
                <a:ea typeface="+mn-ea"/>
                <a:cs typeface="+mn-cs"/>
              </a:rPr>
              <a:t>cells.</a:t>
            </a:r>
            <a:r>
              <a:rPr lang="en-US" sz="1200" b="0" kern="1200" dirty="0" smtClean="0">
                <a:solidFill>
                  <a:schemeClr val="tx1"/>
                </a:solidFill>
                <a:effectLst/>
                <a:latin typeface="+mn-lt"/>
                <a:ea typeface="+mn-ea"/>
                <a:cs typeface="+mn-cs"/>
              </a:rPr>
              <a:t> </a:t>
            </a:r>
          </a:p>
          <a:p>
            <a:pPr marL="171450" indent="-171450">
              <a:buFont typeface="Arial" pitchFamily="34" charset="0"/>
              <a:buChar char="•"/>
            </a:pPr>
            <a:r>
              <a:rPr lang="en-US" sz="1200" b="0" kern="1200" dirty="0" smtClean="0">
                <a:solidFill>
                  <a:schemeClr val="tx1"/>
                </a:solidFill>
                <a:effectLst/>
                <a:latin typeface="+mn-lt"/>
                <a:ea typeface="+mn-ea"/>
                <a:cs typeface="+mn-cs"/>
              </a:rPr>
              <a:t>You can enter several types of data into a cell.</a:t>
            </a:r>
          </a:p>
          <a:p>
            <a:pPr marL="628650" lvl="1" indent="-171450">
              <a:buFont typeface="Arial" pitchFamily="34" charset="0"/>
              <a:buChar char="•"/>
            </a:pPr>
            <a:r>
              <a:rPr lang="en-US" sz="1200" b="0" i="0" u="none" strike="noStrike" kern="1200" dirty="0" smtClean="0">
                <a:solidFill>
                  <a:schemeClr val="tx1"/>
                </a:solidFill>
                <a:effectLst/>
                <a:latin typeface="+mn-lt"/>
                <a:ea typeface="+mn-ea"/>
                <a:cs typeface="+mn-cs"/>
              </a:rPr>
              <a:t>Text:</a:t>
            </a:r>
            <a:r>
              <a:rPr lang="en-US" sz="1200" b="0" kern="1200" dirty="0" smtClean="0">
                <a:solidFill>
                  <a:schemeClr val="tx1"/>
                </a:solidFill>
                <a:effectLst/>
                <a:latin typeface="+mn-lt"/>
                <a:ea typeface="+mn-ea"/>
                <a:cs typeface="+mn-cs"/>
              </a:rPr>
              <a:t> Any combination of letters, numbers, symbols, and spaces.</a:t>
            </a:r>
          </a:p>
          <a:p>
            <a:pPr marL="628650" lvl="1" indent="-171450">
              <a:buFont typeface="Arial" pitchFamily="34" charset="0"/>
              <a:buChar char="•"/>
            </a:pPr>
            <a:r>
              <a:rPr lang="en-US" sz="1200" b="0" i="0" u="none" strike="noStrike" kern="1200" dirty="0" smtClean="0">
                <a:solidFill>
                  <a:schemeClr val="tx1"/>
                </a:solidFill>
                <a:effectLst/>
                <a:latin typeface="+mn-lt"/>
                <a:ea typeface="+mn-ea"/>
                <a:cs typeface="+mn-cs"/>
              </a:rPr>
              <a:t>Values and</a:t>
            </a:r>
            <a:r>
              <a:rPr lang="en-US" sz="1200" b="0" i="0" u="none" strike="noStrike" kern="1200" baseline="0" dirty="0" smtClean="0">
                <a:solidFill>
                  <a:schemeClr val="tx1"/>
                </a:solidFill>
                <a:effectLst/>
                <a:latin typeface="+mn-lt"/>
                <a:ea typeface="+mn-ea"/>
                <a:cs typeface="+mn-cs"/>
              </a:rPr>
              <a:t> dates</a:t>
            </a:r>
            <a:r>
              <a:rPr lang="en-US" sz="1200" b="0" i="0" u="none" strike="noStrike"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 Numerical data that represent a quantity or a date/time</a:t>
            </a:r>
            <a:r>
              <a:rPr lang="en-US" sz="1200" b="0" kern="1200" baseline="0" dirty="0" smtClean="0">
                <a:solidFill>
                  <a:schemeClr val="tx1"/>
                </a:solidFill>
                <a:effectLst/>
                <a:latin typeface="+mn-lt"/>
                <a:ea typeface="+mn-ea"/>
                <a:cs typeface="+mn-cs"/>
              </a:rPr>
              <a:t> and is</a:t>
            </a:r>
            <a:r>
              <a:rPr lang="en-US" sz="1200" b="0" kern="1200" dirty="0" smtClean="0">
                <a:solidFill>
                  <a:schemeClr val="tx1"/>
                </a:solidFill>
                <a:effectLst/>
                <a:latin typeface="+mn-lt"/>
                <a:ea typeface="+mn-ea"/>
                <a:cs typeface="+mn-cs"/>
              </a:rPr>
              <a:t> often the basis for calculations</a:t>
            </a:r>
          </a:p>
          <a:p>
            <a:pPr marL="628650" lvl="1" indent="-171450">
              <a:buFont typeface="Arial" pitchFamily="34" charset="0"/>
              <a:buChar char="•"/>
            </a:pPr>
            <a:r>
              <a:rPr lang="en-US" sz="1200" b="0" i="0" u="none" strike="noStrike" kern="1200" dirty="0" smtClean="0">
                <a:solidFill>
                  <a:schemeClr val="tx1"/>
                </a:solidFill>
                <a:effectLst/>
                <a:latin typeface="+mn-lt"/>
                <a:ea typeface="+mn-ea"/>
                <a:cs typeface="+mn-cs"/>
              </a:rPr>
              <a:t>Formulas:</a:t>
            </a:r>
            <a:r>
              <a:rPr lang="en-US" sz="1200" b="0" kern="1200" dirty="0" smtClean="0">
                <a:solidFill>
                  <a:schemeClr val="tx1"/>
                </a:solidFill>
                <a:effectLst/>
                <a:latin typeface="+mn-lt"/>
                <a:ea typeface="+mn-ea"/>
                <a:cs typeface="+mn-cs"/>
              </a:rPr>
              <a:t> Equations that use addition, subtraction, multiplication, and division operators, as well as values and cell references. </a:t>
            </a:r>
          </a:p>
          <a:p>
            <a:pPr marL="628650" lvl="1" indent="-171450">
              <a:buFont typeface="Arial" pitchFamily="34" charset="0"/>
              <a:buChar char="•"/>
            </a:pPr>
            <a:r>
              <a:rPr lang="en-US" sz="1200" b="0" i="0" u="none" strike="noStrike" kern="1200" dirty="0" smtClean="0">
                <a:solidFill>
                  <a:schemeClr val="tx1"/>
                </a:solidFill>
                <a:effectLst/>
                <a:latin typeface="+mn-lt"/>
                <a:ea typeface="+mn-ea"/>
                <a:cs typeface="+mn-cs"/>
              </a:rPr>
              <a:t>Functions:</a:t>
            </a:r>
            <a:r>
              <a:rPr lang="en-US" sz="1200" b="0" kern="1200" dirty="0" smtClean="0">
                <a:solidFill>
                  <a:schemeClr val="tx1"/>
                </a:solidFill>
                <a:effectLst/>
                <a:latin typeface="+mn-lt"/>
                <a:ea typeface="+mn-ea"/>
                <a:cs typeface="+mn-cs"/>
              </a:rPr>
              <a:t> Formulas that are preprogrammed into the spreadsheet software.</a:t>
            </a:r>
            <a:r>
              <a:rPr lang="en-US" sz="1200" b="0" kern="1200" baseline="0" dirty="0" smtClean="0">
                <a:solidFill>
                  <a:schemeClr val="tx1"/>
                </a:solidFill>
                <a:effectLst/>
                <a:latin typeface="+mn-lt"/>
                <a:ea typeface="+mn-ea"/>
                <a:cs typeface="+mn-cs"/>
              </a:rPr>
              <a:t> </a:t>
            </a:r>
            <a:endParaRPr lang="en-US" sz="1200" b="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183687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90242BF6-DD33-49D9-BE4D-843754A4FB92}" type="slidenum">
              <a:rPr lang="en-US" smtClean="0"/>
              <a:pPr/>
              <a:t>14</a:t>
            </a:fld>
            <a:endParaRPr lang="en-US" smtClean="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171450" indent="-171450" fontAlgn="base">
              <a:spcBef>
                <a:spcPct val="30000"/>
              </a:spcBef>
              <a:spcAft>
                <a:spcPct val="0"/>
              </a:spcAft>
              <a:buFont typeface="Arial" pitchFamily="34" charset="0"/>
              <a:buChar char="•"/>
              <a:defRPr/>
            </a:pPr>
            <a:r>
              <a:rPr lang="en-US" dirty="0" smtClean="0"/>
              <a:t>Most spreadsheet applications let you create a variety of charts, including basic column charts, pie charts, and line charts, with or without 3-D effects. In addition to these basic charts, you can make stock charts (for investment analysis) and scatter charts (for statistical analysis), or create custom charts.</a:t>
            </a:r>
          </a:p>
          <a:p>
            <a:pPr fontAlgn="base">
              <a:spcBef>
                <a:spcPct val="30000"/>
              </a:spcBef>
              <a:spcAft>
                <a:spcPct val="0"/>
              </a:spcAft>
              <a:defRPr/>
            </a:pPr>
            <a:endParaRPr lang="en-US" dirty="0"/>
          </a:p>
        </p:txBody>
      </p:sp>
    </p:spTree>
    <p:extLst>
      <p:ext uri="{BB962C8B-B14F-4D97-AF65-F5344CB8AC3E}">
        <p14:creationId xmlns:p14="http://schemas.microsoft.com/office/powerpoint/2010/main" val="2942313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90242BF6-DD33-49D9-BE4D-843754A4FB92}" type="slidenum">
              <a:rPr lang="en-US" smtClean="0"/>
              <a:pPr/>
              <a:t>15</a:t>
            </a:fld>
            <a:endParaRPr lang="en-US" smtClean="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171450" marR="0" indent="-171450" fontAlgn="base">
              <a:lnSpc>
                <a:spcPct val="100000"/>
              </a:lnSpc>
              <a:spcBef>
                <a:spcPct val="30000"/>
              </a:spcBef>
              <a:spcAft>
                <a:spcPct val="0"/>
              </a:spcAft>
              <a:buClrTx/>
              <a:buSzTx/>
              <a:buFont typeface="Arial" pitchFamily="34" charset="0"/>
              <a:buChar char="•"/>
              <a:tabLst/>
              <a:defRPr/>
            </a:pPr>
            <a:r>
              <a:rPr lang="en-US" dirty="0"/>
              <a:t>A newer feature in Excel is </a:t>
            </a:r>
            <a:r>
              <a:rPr lang="en-US" dirty="0" err="1"/>
              <a:t>sparklines</a:t>
            </a:r>
            <a:r>
              <a:rPr lang="en-US" dirty="0"/>
              <a:t>—small charts that fit into a single cell and make it easy to show data trends.</a:t>
            </a:r>
          </a:p>
        </p:txBody>
      </p:sp>
    </p:spTree>
    <p:extLst>
      <p:ext uri="{BB962C8B-B14F-4D97-AF65-F5344CB8AC3E}">
        <p14:creationId xmlns:p14="http://schemas.microsoft.com/office/powerpoint/2010/main" val="1748357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4C5124F6-09C9-4CCA-8A6B-A03040AF7434}" type="slidenum">
              <a:rPr lang="en-US" smtClean="0"/>
              <a:pPr/>
              <a:t>16</a:t>
            </a:fld>
            <a:endParaRPr lang="en-US" smtClean="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You’ve no doubt</a:t>
            </a:r>
            <a:r>
              <a:rPr lang="en-US" sz="1200" b="0" kern="1200" baseline="0" dirty="0" smtClean="0">
                <a:solidFill>
                  <a:schemeClr val="tx1"/>
                </a:solidFill>
                <a:effectLst/>
                <a:latin typeface="+mn-lt"/>
                <a:ea typeface="+mn-ea"/>
                <a:cs typeface="+mn-cs"/>
              </a:rPr>
              <a:t> sat through presentations where the speaker used </a:t>
            </a:r>
            <a:r>
              <a:rPr lang="en-US" sz="1200" b="0" i="1" kern="1200" baseline="0" dirty="0" smtClean="0">
                <a:solidFill>
                  <a:schemeClr val="tx1"/>
                </a:solidFill>
                <a:effectLst/>
                <a:latin typeface="+mn-lt"/>
                <a:ea typeface="+mn-ea"/>
                <a:cs typeface="+mn-cs"/>
              </a:rPr>
              <a:t>presentation software </a:t>
            </a:r>
            <a:r>
              <a:rPr lang="en-US" sz="1200" b="0" kern="1200" baseline="0" dirty="0" smtClean="0">
                <a:solidFill>
                  <a:schemeClr val="tx1"/>
                </a:solidFill>
                <a:effectLst/>
                <a:latin typeface="+mn-lt"/>
                <a:ea typeface="+mn-ea"/>
                <a:cs typeface="+mn-cs"/>
              </a:rPr>
              <a:t>such as Microsoft PowerPoint to create a slide show. Because these applications are simple to use, you can produce high-quality presentations without a lot of training. </a:t>
            </a:r>
          </a:p>
          <a:p>
            <a:pPr marL="171450" indent="-171450">
              <a:buFont typeface="Arial" pitchFamily="34" charset="0"/>
              <a:buChar char="•"/>
            </a:pPr>
            <a:r>
              <a:rPr lang="en-US" sz="1200" b="0" kern="1200" baseline="0" dirty="0" smtClean="0">
                <a:solidFill>
                  <a:schemeClr val="tx1"/>
                </a:solidFill>
                <a:effectLst/>
                <a:latin typeface="+mn-lt"/>
                <a:ea typeface="+mn-ea"/>
                <a:cs typeface="+mn-cs"/>
              </a:rPr>
              <a:t>With some of the capabilities in PowerPoint, you can embed online videos, add effects, and even trim video clips without the need for a separate video-editing program.</a:t>
            </a:r>
          </a:p>
          <a:p>
            <a:pPr marL="0" indent="0">
              <a:buFont typeface="Arial" pitchFamily="34" charset="0"/>
              <a:buNone/>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711609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4C5124F6-09C9-4CCA-8A6B-A03040AF7434}" type="slidenum">
              <a:rPr lang="en-US" smtClean="0"/>
              <a:pPr/>
              <a:t>17</a:t>
            </a:fld>
            <a:endParaRPr lang="en-US" smtClean="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marL="171450" indent="-171450">
              <a:buFont typeface="Arial" pitchFamily="34" charset="0"/>
              <a:buChar char="•"/>
            </a:pPr>
            <a:r>
              <a:rPr lang="en-US" sz="1200" b="0" kern="1200" baseline="0" dirty="0" smtClean="0">
                <a:solidFill>
                  <a:schemeClr val="tx1"/>
                </a:solidFill>
                <a:effectLst/>
                <a:latin typeface="+mn-lt"/>
                <a:ea typeface="+mn-ea"/>
                <a:cs typeface="+mn-cs"/>
              </a:rPr>
              <a:t>Here are some tips for designing presentations :</a:t>
            </a:r>
          </a:p>
          <a:p>
            <a:pPr marL="628650" lvl="1" indent="-171450">
              <a:buFont typeface="Arial" pitchFamily="34" charset="0"/>
              <a:buChar char="•"/>
            </a:pPr>
            <a:r>
              <a:rPr lang="en-US" sz="1200" b="0" kern="1200" baseline="0" dirty="0" smtClean="0">
                <a:solidFill>
                  <a:schemeClr val="tx1"/>
                </a:solidFill>
                <a:effectLst/>
                <a:latin typeface="+mn-lt"/>
                <a:ea typeface="+mn-ea"/>
                <a:cs typeface="+mn-cs"/>
              </a:rPr>
              <a:t>Be careful with color: Choose a dark text on a light background or light text on a dark background. </a:t>
            </a:r>
          </a:p>
          <a:p>
            <a:pPr marL="628650" lvl="1" indent="-171450">
              <a:buFont typeface="Arial" pitchFamily="34" charset="0"/>
              <a:buChar char="•"/>
            </a:pPr>
            <a:r>
              <a:rPr lang="en-US" sz="1200" b="0" kern="1200" baseline="0" dirty="0" smtClean="0">
                <a:solidFill>
                  <a:schemeClr val="tx1"/>
                </a:solidFill>
                <a:effectLst/>
                <a:latin typeface="+mn-lt"/>
                <a:ea typeface="+mn-ea"/>
                <a:cs typeface="+mn-cs"/>
              </a:rPr>
              <a:t>Use bullets for key points: Limit the number of bullets per slide to four to six. Avoid full sentences and paragraphs.</a:t>
            </a:r>
          </a:p>
          <a:p>
            <a:pPr marL="628650" lvl="1" indent="-171450">
              <a:buFont typeface="Arial" pitchFamily="34" charset="0"/>
              <a:buChar char="•"/>
            </a:pPr>
            <a:r>
              <a:rPr lang="en-US" sz="1200" b="0" kern="1200" baseline="0" dirty="0" smtClean="0">
                <a:solidFill>
                  <a:schemeClr val="tx1"/>
                </a:solidFill>
                <a:effectLst/>
                <a:latin typeface="+mn-lt"/>
                <a:ea typeface="+mn-ea"/>
                <a:cs typeface="+mn-cs"/>
              </a:rPr>
              <a:t>Use images: Images can convey a thought or illustrate a point.</a:t>
            </a:r>
          </a:p>
          <a:p>
            <a:pPr marL="628650" lvl="1" indent="-171450">
              <a:buFont typeface="Arial" pitchFamily="34" charset="0"/>
              <a:buChar char="•"/>
            </a:pPr>
            <a:r>
              <a:rPr lang="en-US" sz="1200" b="0" kern="1200" baseline="0" dirty="0" smtClean="0">
                <a:solidFill>
                  <a:schemeClr val="tx1"/>
                </a:solidFill>
                <a:effectLst/>
                <a:latin typeface="+mn-lt"/>
                <a:ea typeface="+mn-ea"/>
                <a:cs typeface="+mn-cs"/>
              </a:rPr>
              <a:t>Consider font size and style: Keep the font size large enough to read from the back of the room. Avoid fancy font styles. Use only one or two font styles.</a:t>
            </a:r>
          </a:p>
          <a:p>
            <a:pPr marL="628650" lvl="1" indent="-171450">
              <a:buFont typeface="Arial" pitchFamily="34" charset="0"/>
              <a:buChar char="•"/>
            </a:pPr>
            <a:r>
              <a:rPr lang="en-US" sz="1200" b="0" kern="1200" baseline="0" dirty="0" smtClean="0">
                <a:solidFill>
                  <a:schemeClr val="tx1"/>
                </a:solidFill>
                <a:effectLst/>
                <a:latin typeface="+mn-lt"/>
                <a:ea typeface="+mn-ea"/>
                <a:cs typeface="+mn-cs"/>
              </a:rPr>
              <a:t>Keep animation and/or background audio to a minimum: They can be distracting.</a:t>
            </a:r>
          </a:p>
          <a:p>
            <a:pPr marL="171450" indent="-171450">
              <a:buFont typeface="Arial" pitchFamily="34" charset="0"/>
              <a:buChar char="•"/>
            </a:pP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093100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CE1DDFCB-7649-4ACA-ABF7-B691A3F51B71}" type="slidenum">
              <a:rPr lang="en-US" smtClean="0"/>
              <a:pPr/>
              <a:t>18</a:t>
            </a:fld>
            <a:endParaRPr lang="en-US" smtClean="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sz="1200" i="1" kern="1200" dirty="0" smtClean="0">
                <a:solidFill>
                  <a:schemeClr val="tx1"/>
                </a:solidFill>
                <a:effectLst/>
                <a:latin typeface="+mn-lt"/>
                <a:ea typeface="+mn-ea"/>
                <a:cs typeface="+mn-cs"/>
              </a:rPr>
              <a:t>Database software</a:t>
            </a:r>
            <a:r>
              <a:rPr lang="en-US" sz="1200" i="1"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such as Oracle, </a:t>
            </a:r>
            <a:r>
              <a:rPr lang="en-US" sz="1200" kern="1200" dirty="0" smtClean="0">
                <a:solidFill>
                  <a:schemeClr val="tx1"/>
                </a:solidFill>
                <a:effectLst/>
                <a:latin typeface="+mn-lt"/>
                <a:ea typeface="+mn-ea"/>
                <a:cs typeface="+mn-cs"/>
              </a:rPr>
              <a:t>MySQL, and Microsoft Access are powerful applications that let you store and organize data.</a:t>
            </a:r>
          </a:p>
          <a:p>
            <a:pPr marL="171450" indent="-171450" eaLnBrk="1" hangingPunct="1">
              <a:buFont typeface="Arial" pitchFamily="34" charset="0"/>
              <a:buChar char="•"/>
            </a:pPr>
            <a:r>
              <a:rPr lang="en-US" dirty="0" smtClean="0"/>
              <a:t>Traditional </a:t>
            </a:r>
            <a:r>
              <a:rPr lang="en-US" dirty="0"/>
              <a:t>databases are organized into fields, records, and tables.</a:t>
            </a:r>
          </a:p>
          <a:p>
            <a:pPr marL="171450" indent="-171450" eaLnBrk="1" hangingPunct="1">
              <a:buFont typeface="Arial" pitchFamily="34" charset="0"/>
              <a:buChar char="•"/>
            </a:pPr>
            <a:r>
              <a:rPr lang="en-US" dirty="0"/>
              <a:t>Businesses like Amazon, iTunes, Craigslist, and Pandora all rely on databases to keep track of </a:t>
            </a:r>
            <a:r>
              <a:rPr lang="en-US" dirty="0" smtClean="0"/>
              <a:t>information. </a:t>
            </a:r>
            <a:endParaRPr lang="en-US" dirty="0"/>
          </a:p>
          <a:p>
            <a:pPr marL="171450" indent="-171450" eaLnBrk="1" hangingPunct="1">
              <a:buFont typeface="Arial" pitchFamily="34" charset="0"/>
              <a:buChar char="•"/>
            </a:pPr>
            <a:r>
              <a:rPr lang="en-US" dirty="0" smtClean="0"/>
              <a:t>Some </a:t>
            </a:r>
            <a:r>
              <a:rPr lang="en-US" dirty="0"/>
              <a:t>of that information is available to a home computer user. </a:t>
            </a:r>
            <a:r>
              <a:rPr lang="en-US" dirty="0" smtClean="0"/>
              <a:t>At </a:t>
            </a:r>
            <a:r>
              <a:rPr lang="en-US" dirty="0"/>
              <a:t>Amazon.com, you can access the history of all purchases you’ve ever made on the site. FedEx, UPS, and other shipping companies also let you search their online databases for tracking numbers, allowing you to get instant information on the status of your packages</a:t>
            </a:r>
            <a:r>
              <a:rPr lang="en-US" baseline="0" dirty="0" smtClean="0">
                <a:latin typeface="Helvetica" pitchFamily="34" charset="0"/>
              </a:rPr>
              <a:t>.</a:t>
            </a:r>
            <a:endParaRPr lang="en-US" dirty="0" smtClean="0">
              <a:latin typeface="Helvetica" pitchFamily="34" charset="0"/>
            </a:endParaRPr>
          </a:p>
        </p:txBody>
      </p:sp>
    </p:spTree>
    <p:extLst>
      <p:ext uri="{BB962C8B-B14F-4D97-AF65-F5344CB8AC3E}">
        <p14:creationId xmlns:p14="http://schemas.microsoft.com/office/powerpoint/2010/main" val="242835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latin typeface="Times New Roman" pitchFamily="18" charset="0"/>
              </a:rPr>
              <a:t>This chapter discusses the kinds of software you can use to perform a variety of tasks, from simple word processing to digital image editing. We’ll also discuss how you can buy software, what the different versions of software mean, how you can legally get free software from the web, and how you install and uninstall software safely on your system.</a:t>
            </a:r>
          </a:p>
          <a:p>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a:t>
            </a:fld>
            <a:endParaRPr lang="en-US" dirty="0"/>
          </a:p>
        </p:txBody>
      </p:sp>
    </p:spTree>
    <p:extLst>
      <p:ext uri="{BB962C8B-B14F-4D97-AF65-F5344CB8AC3E}">
        <p14:creationId xmlns:p14="http://schemas.microsoft.com/office/powerpoint/2010/main" val="162863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Microsoft OneNote is a popular note-taking</a:t>
            </a:r>
            <a:r>
              <a:rPr lang="en-US" sz="1200" b="0" kern="1200" baseline="0" dirty="0" smtClean="0">
                <a:solidFill>
                  <a:schemeClr val="tx1"/>
                </a:solidFill>
                <a:effectLst/>
                <a:latin typeface="+mn-lt"/>
                <a:ea typeface="+mn-ea"/>
                <a:cs typeface="+mn-cs"/>
              </a:rPr>
              <a:t> and organizational tool you can use for research, brainstorming, collaboration,  and organization.</a:t>
            </a:r>
          </a:p>
          <a:p>
            <a:pPr marL="171450" indent="-171450">
              <a:buFont typeface="Arial" pitchFamily="34" charset="0"/>
              <a:buChar char="•"/>
            </a:pPr>
            <a:r>
              <a:rPr lang="en-US" sz="1200" b="0" kern="1200" baseline="0" dirty="0" smtClean="0">
                <a:solidFill>
                  <a:schemeClr val="tx1"/>
                </a:solidFill>
                <a:effectLst/>
                <a:latin typeface="+mn-lt"/>
                <a:ea typeface="+mn-ea"/>
                <a:cs typeface="+mn-cs"/>
              </a:rPr>
              <a:t>You can organize notes into tabbed sections and you can access it from other Microsoft Office applications.</a:t>
            </a:r>
          </a:p>
          <a:p>
            <a:pPr marL="171450" indent="-171450">
              <a:buFont typeface="Arial" pitchFamily="34" charset="0"/>
              <a:buChar char="•"/>
            </a:pPr>
            <a:r>
              <a:rPr lang="en-US" sz="1200" b="0" kern="1200" baseline="0" dirty="0" smtClean="0">
                <a:solidFill>
                  <a:schemeClr val="tx1"/>
                </a:solidFill>
                <a:effectLst/>
                <a:latin typeface="+mn-lt"/>
                <a:ea typeface="+mn-ea"/>
                <a:cs typeface="+mn-cs"/>
              </a:rPr>
              <a:t>You can add audio or video recordings to OneNote, and you can search for a term across all the digital notebooks. </a:t>
            </a:r>
          </a:p>
          <a:p>
            <a:pPr marL="171450" indent="-171450">
              <a:buFont typeface="Arial" pitchFamily="34" charset="0"/>
              <a:buChar char="•"/>
            </a:pPr>
            <a:r>
              <a:rPr lang="en-US" sz="1200" b="0" kern="1200" baseline="0" dirty="0" smtClean="0">
                <a:solidFill>
                  <a:schemeClr val="tx1"/>
                </a:solidFill>
                <a:effectLst/>
                <a:latin typeface="+mn-lt"/>
                <a:ea typeface="+mn-ea"/>
                <a:cs typeface="+mn-cs"/>
              </a:rPr>
              <a:t>Several very good free online note-taking options available. </a:t>
            </a:r>
            <a:r>
              <a:rPr lang="en-US" sz="1200" b="0" kern="1200" baseline="0" dirty="0" err="1" smtClean="0">
                <a:solidFill>
                  <a:schemeClr val="tx1"/>
                </a:solidFill>
                <a:effectLst/>
                <a:latin typeface="+mn-lt"/>
                <a:ea typeface="+mn-ea"/>
                <a:cs typeface="+mn-cs"/>
              </a:rPr>
              <a:t>Evernote</a:t>
            </a:r>
            <a:r>
              <a:rPr lang="en-US" sz="1200" b="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evernote.com</a:t>
            </a:r>
            <a:r>
              <a:rPr lang="en-US" sz="1200" b="0" kern="1200" baseline="0" dirty="0" smtClean="0">
                <a:solidFill>
                  <a:schemeClr val="tx1"/>
                </a:solidFill>
                <a:effectLst/>
                <a:latin typeface="+mn-lt"/>
                <a:ea typeface="+mn-ea"/>
                <a:cs typeface="+mn-cs"/>
              </a:rPr>
              <a:t>) lets you take notes via the web, your phone, or your computer and then sync your notes between your devices. You can share your notes with other </a:t>
            </a:r>
            <a:r>
              <a:rPr lang="en-US" sz="1200" b="0" kern="1200" baseline="0" dirty="0" err="1" smtClean="0">
                <a:solidFill>
                  <a:schemeClr val="tx1"/>
                </a:solidFill>
                <a:effectLst/>
                <a:latin typeface="+mn-lt"/>
                <a:ea typeface="+mn-ea"/>
                <a:cs typeface="+mn-cs"/>
              </a:rPr>
              <a:t>Evernote</a:t>
            </a:r>
            <a:r>
              <a:rPr lang="en-US" sz="1200" b="0" kern="1200" baseline="0" dirty="0" smtClean="0">
                <a:solidFill>
                  <a:schemeClr val="tx1"/>
                </a:solidFill>
                <a:effectLst/>
                <a:latin typeface="+mn-lt"/>
                <a:ea typeface="+mn-ea"/>
                <a:cs typeface="+mn-cs"/>
              </a:rPr>
              <a:t> users for easy collaboration.</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19</a:t>
            </a:fld>
            <a:endParaRPr lang="en-US"/>
          </a:p>
        </p:txBody>
      </p:sp>
    </p:spTree>
    <p:extLst>
      <p:ext uri="{BB962C8B-B14F-4D97-AF65-F5344CB8AC3E}">
        <p14:creationId xmlns:p14="http://schemas.microsoft.com/office/powerpoint/2010/main" val="1941745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781E4737-6B50-449D-92D5-8FC3D9FAED56}" type="slidenum">
              <a:rPr lang="en-US" smtClean="0"/>
              <a:pPr/>
              <a:t>20</a:t>
            </a:fld>
            <a:endParaRPr lang="en-US" smtClean="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Most productivity suites contain some form of </a:t>
            </a:r>
            <a:r>
              <a:rPr lang="en-US" sz="1200" b="0" i="1" u="none" strike="noStrike" kern="1200" dirty="0" smtClean="0">
                <a:solidFill>
                  <a:schemeClr val="tx1"/>
                </a:solidFill>
                <a:effectLst/>
                <a:latin typeface="+mn-lt"/>
                <a:ea typeface="+mn-ea"/>
                <a:cs typeface="+mn-cs"/>
              </a:rPr>
              <a:t>personal information manager (PIM) software</a:t>
            </a:r>
            <a:r>
              <a:rPr lang="en-US" sz="1200" b="0" i="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to help you manage e-mail, contacts, calendars, and tasks in one place. Microsoft</a:t>
            </a:r>
            <a:r>
              <a:rPr lang="en-US" sz="1200" b="0" kern="1200" baseline="0" dirty="0" smtClean="0">
                <a:solidFill>
                  <a:schemeClr val="tx1"/>
                </a:solidFill>
                <a:effectLst/>
                <a:latin typeface="+mn-lt"/>
                <a:ea typeface="+mn-ea"/>
                <a:cs typeface="+mn-cs"/>
              </a:rPr>
              <a:t> Outlook is the most widely used PIM program. </a:t>
            </a:r>
            <a:endParaRPr lang="en-US" sz="1200" b="0" kern="1200" dirty="0" smtClean="0">
              <a:solidFill>
                <a:schemeClr val="tx1"/>
              </a:solidFill>
              <a:effectLst/>
              <a:latin typeface="+mn-lt"/>
              <a:ea typeface="+mn-ea"/>
              <a:cs typeface="+mn-cs"/>
            </a:endParaRPr>
          </a:p>
          <a:p>
            <a:pPr marL="171450" indent="-171450">
              <a:buFont typeface="Arial" pitchFamily="34" charset="0"/>
              <a:buChar char="•"/>
            </a:pPr>
            <a:r>
              <a:rPr lang="en-US" sz="1200" b="0" kern="1200" dirty="0" smtClean="0">
                <a:solidFill>
                  <a:schemeClr val="tx1"/>
                </a:solidFill>
                <a:effectLst/>
                <a:latin typeface="+mn-lt"/>
                <a:ea typeface="+mn-ea"/>
                <a:cs typeface="+mn-cs"/>
              </a:rPr>
              <a:t>If</a:t>
            </a:r>
            <a:r>
              <a:rPr lang="en-US" sz="1200" b="0" kern="1200" baseline="0" dirty="0" smtClean="0">
                <a:solidFill>
                  <a:schemeClr val="tx1"/>
                </a:solidFill>
                <a:effectLst/>
                <a:latin typeface="+mn-lt"/>
                <a:ea typeface="+mn-ea"/>
                <a:cs typeface="+mn-cs"/>
              </a:rPr>
              <a:t> you share a network at home or at work and are using the same PIM software as others on a common network, a PIM program simplifies sharing calendars and scheduling meetings.</a:t>
            </a:r>
          </a:p>
          <a:p>
            <a:pPr marL="0" indent="0" eaLnBrk="1" hangingPunct="1">
              <a:buFont typeface="Arial" pitchFamily="34" charset="0"/>
              <a:buNone/>
            </a:pPr>
            <a:endParaRPr lang="en-US" dirty="0" smtClean="0">
              <a:latin typeface="Helvetica" pitchFamily="34" charset="0"/>
            </a:endParaRPr>
          </a:p>
        </p:txBody>
      </p:sp>
    </p:spTree>
    <p:extLst>
      <p:ext uri="{BB962C8B-B14F-4D97-AF65-F5344CB8AC3E}">
        <p14:creationId xmlns:p14="http://schemas.microsoft.com/office/powerpoint/2010/main" val="1184701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781E4737-6B50-449D-92D5-8FC3D9FAED56}" type="slidenum">
              <a:rPr lang="en-US" smtClean="0"/>
              <a:pPr/>
              <a:t>21</a:t>
            </a:fld>
            <a:endParaRPr lang="en-US" smtClean="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marL="171450" indent="-171450">
              <a:buFont typeface="Arial" pitchFamily="34" charset="0"/>
              <a:buChar char="•"/>
            </a:pPr>
            <a:r>
              <a:rPr lang="en-US" sz="1200" b="0" kern="1200" baseline="0" dirty="0" smtClean="0">
                <a:solidFill>
                  <a:schemeClr val="tx1"/>
                </a:solidFill>
                <a:effectLst/>
                <a:latin typeface="+mn-lt"/>
                <a:ea typeface="+mn-ea"/>
                <a:cs typeface="+mn-cs"/>
              </a:rPr>
              <a:t>Many web-based e-mail clients, such as Yahoo! and Google, also include coordinating calendars and contacts similar to Microsoft Outlook. Yahoo! includes Notepad for jotting down notes and tasks. Google’s calendar and contacts sync with Outlook so you can access your Outlook calendar information by logging into Google.</a:t>
            </a:r>
          </a:p>
          <a:p>
            <a:pPr marL="171450" indent="-171450">
              <a:buFont typeface="Arial" pitchFamily="34" charset="0"/>
              <a:buChar char="•"/>
            </a:pPr>
            <a:r>
              <a:rPr lang="en-US" sz="1200" b="0" kern="1200" baseline="0" dirty="0" smtClean="0">
                <a:solidFill>
                  <a:schemeClr val="tx1"/>
                </a:solidFill>
                <a:effectLst/>
                <a:latin typeface="+mn-lt"/>
                <a:ea typeface="+mn-ea"/>
                <a:cs typeface="+mn-cs"/>
              </a:rPr>
              <a:t>There are a wide variety of other to-do lists and simple organizers that work with all your mobile and computing devices. </a:t>
            </a:r>
            <a:r>
              <a:rPr lang="en-US" sz="1200" b="0" kern="1200" baseline="0" dirty="0" err="1" smtClean="0">
                <a:solidFill>
                  <a:schemeClr val="tx1"/>
                </a:solidFill>
                <a:effectLst/>
                <a:latin typeface="+mn-lt"/>
                <a:ea typeface="+mn-ea"/>
                <a:cs typeface="+mn-cs"/>
              </a:rPr>
              <a:t>Toodledo</a:t>
            </a:r>
            <a:r>
              <a:rPr lang="en-US" sz="1200" b="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toodledo.com</a:t>
            </a:r>
            <a:r>
              <a:rPr lang="en-US" sz="1200" b="0" kern="1200" baseline="0" dirty="0" smtClean="0">
                <a:solidFill>
                  <a:schemeClr val="tx1"/>
                </a:solidFill>
                <a:effectLst/>
                <a:latin typeface="+mn-lt"/>
                <a:ea typeface="+mn-ea"/>
                <a:cs typeface="+mn-cs"/>
              </a:rPr>
              <a:t>) is a free program that coordinates well with Microsoft Outlook, and </a:t>
            </a:r>
            <a:r>
              <a:rPr lang="en-US" sz="1200" b="0" kern="1200" baseline="0" dirty="0" err="1" smtClean="0">
                <a:solidFill>
                  <a:schemeClr val="tx1"/>
                </a:solidFill>
                <a:effectLst/>
                <a:latin typeface="+mn-lt"/>
                <a:ea typeface="+mn-ea"/>
                <a:cs typeface="+mn-cs"/>
              </a:rPr>
              <a:t>OmniFocus</a:t>
            </a:r>
            <a:r>
              <a:rPr lang="en-US" sz="1200" b="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omnifocus.com</a:t>
            </a:r>
            <a:r>
              <a:rPr lang="en-US" sz="1200" b="0" kern="1200" baseline="0" dirty="0" smtClean="0">
                <a:solidFill>
                  <a:schemeClr val="tx1"/>
                </a:solidFill>
                <a:effectLst/>
                <a:latin typeface="+mn-lt"/>
                <a:ea typeface="+mn-ea"/>
                <a:cs typeface="+mn-cs"/>
              </a:rPr>
              <a:t>) is a more full-featured option for Mac devices. </a:t>
            </a:r>
            <a:endParaRPr lang="en-US" sz="1200" b="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844368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D4AC0810-B24B-4D9C-B57F-5611937628D5}" type="slidenum">
              <a:rPr lang="en-US" smtClean="0"/>
              <a:pPr/>
              <a:t>22</a:t>
            </a:fld>
            <a:endParaRPr lang="en-US" smtClean="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marL="171450" indent="-171450">
              <a:buFont typeface="Arial" pitchFamily="34" charset="0"/>
              <a:buChar char="•"/>
            </a:pPr>
            <a:r>
              <a:rPr lang="en-US" dirty="0"/>
              <a:t>Whether you are working on a word processing document, spreadsheet, database, or slide presentation, you can make use of several tools to increase your efficiency:</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A </a:t>
            </a:r>
            <a:r>
              <a:rPr lang="en-US" sz="1200" b="0" i="1" u="none" strike="noStrike" kern="1200" dirty="0" smtClean="0">
                <a:solidFill>
                  <a:schemeClr val="tx1"/>
                </a:solidFill>
                <a:effectLst/>
                <a:latin typeface="+mn-lt"/>
                <a:ea typeface="+mn-ea"/>
                <a:cs typeface="+mn-cs"/>
              </a:rPr>
              <a:t>wizard</a:t>
            </a:r>
            <a:r>
              <a:rPr lang="en-US" sz="1200" kern="1200" dirty="0" smtClean="0">
                <a:solidFill>
                  <a:schemeClr val="tx1"/>
                </a:solidFill>
                <a:effectLst/>
                <a:latin typeface="+mn-lt"/>
                <a:ea typeface="+mn-ea"/>
                <a:cs typeface="+mn-cs"/>
              </a:rPr>
              <a:t> walks</a:t>
            </a:r>
            <a:r>
              <a:rPr lang="en-US" sz="1200" kern="1200" baseline="0" dirty="0" smtClean="0">
                <a:solidFill>
                  <a:schemeClr val="tx1"/>
                </a:solidFill>
                <a:effectLst/>
                <a:latin typeface="+mn-lt"/>
                <a:ea typeface="+mn-ea"/>
                <a:cs typeface="+mn-cs"/>
              </a:rPr>
              <a:t> you through </a:t>
            </a:r>
            <a:r>
              <a:rPr lang="en-US" sz="1200" kern="1200" dirty="0" smtClean="0">
                <a:solidFill>
                  <a:schemeClr val="tx1"/>
                </a:solidFill>
                <a:effectLst/>
                <a:latin typeface="+mn-lt"/>
                <a:ea typeface="+mn-ea"/>
                <a:cs typeface="+mn-cs"/>
              </a:rPr>
              <a:t>the steps necessary to complete a complicated task. </a:t>
            </a:r>
          </a:p>
          <a:p>
            <a:pPr marL="628650" lvl="1" indent="-171450">
              <a:buFont typeface="Arial" pitchFamily="34" charset="0"/>
              <a:buChar char="•"/>
            </a:pPr>
            <a:r>
              <a:rPr lang="en-US" sz="1200" kern="1200" dirty="0" smtClean="0">
                <a:solidFill>
                  <a:schemeClr val="tx1"/>
                </a:solidFill>
                <a:effectLst/>
                <a:latin typeface="+mn-lt"/>
                <a:ea typeface="+mn-ea"/>
                <a:cs typeface="+mn-cs"/>
              </a:rPr>
              <a:t>A </a:t>
            </a:r>
            <a:r>
              <a:rPr lang="en-US" sz="1200" b="0" i="1" u="none" strike="noStrike" kern="1200" dirty="0" smtClean="0">
                <a:solidFill>
                  <a:schemeClr val="tx1"/>
                </a:solidFill>
                <a:effectLst/>
                <a:latin typeface="+mn-lt"/>
                <a:ea typeface="+mn-ea"/>
                <a:cs typeface="+mn-cs"/>
              </a:rPr>
              <a:t>template</a:t>
            </a:r>
            <a:r>
              <a:rPr lang="en-US" sz="1200" kern="1200" dirty="0" smtClean="0">
                <a:solidFill>
                  <a:schemeClr val="tx1"/>
                </a:solidFill>
                <a:effectLst/>
                <a:latin typeface="+mn-lt"/>
                <a:ea typeface="+mn-ea"/>
                <a:cs typeface="+mn-cs"/>
              </a:rPr>
              <a:t> is a predesigned form. They provide the basic structure for a particular kind of document, spreadsheet, or presentation.</a:t>
            </a:r>
          </a:p>
          <a:p>
            <a:pPr marL="628650" lvl="1" indent="-171450">
              <a:buFont typeface="Arial" pitchFamily="34" charset="0"/>
              <a:buChar char="•"/>
            </a:pPr>
            <a:r>
              <a:rPr lang="en-US" sz="1200" kern="1200" dirty="0" smtClean="0">
                <a:solidFill>
                  <a:schemeClr val="tx1"/>
                </a:solidFill>
                <a:effectLst/>
                <a:latin typeface="+mn-lt"/>
                <a:ea typeface="+mn-ea"/>
                <a:cs typeface="+mn-cs"/>
              </a:rPr>
              <a:t>A </a:t>
            </a:r>
            <a:r>
              <a:rPr lang="en-US" sz="1200" b="0" i="1" u="none" strike="noStrike" kern="1200" dirty="0" smtClean="0">
                <a:solidFill>
                  <a:schemeClr val="tx1"/>
                </a:solidFill>
                <a:effectLst/>
                <a:latin typeface="+mn-lt"/>
                <a:ea typeface="+mn-ea"/>
                <a:cs typeface="+mn-cs"/>
              </a:rPr>
              <a:t>macro</a:t>
            </a:r>
            <a:r>
              <a:rPr lang="en-US" sz="1200" kern="1200" dirty="0" smtClean="0">
                <a:solidFill>
                  <a:schemeClr val="tx1"/>
                </a:solidFill>
                <a:effectLst/>
                <a:latin typeface="+mn-lt"/>
                <a:ea typeface="+mn-ea"/>
                <a:cs typeface="+mn-cs"/>
              </a:rPr>
              <a:t> is a small program that groups a series of commands so that they will run as a single command. Macros are best used to automate a routine task or a complex series of commands that must be run frequently.</a:t>
            </a:r>
          </a:p>
        </p:txBody>
      </p:sp>
    </p:spTree>
    <p:extLst>
      <p:ext uri="{BB962C8B-B14F-4D97-AF65-F5344CB8AC3E}">
        <p14:creationId xmlns:p14="http://schemas.microsoft.com/office/powerpoint/2010/main" val="195754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23</a:t>
            </a:fld>
            <a:endParaRPr lang="en-US" smtClean="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marR="0" indent="-171450" fontAlgn="auto">
              <a:lnSpc>
                <a:spcPct val="100000"/>
              </a:lnSpc>
              <a:spcBef>
                <a:spcPts val="0"/>
              </a:spcBef>
              <a:spcAft>
                <a:spcPts val="0"/>
              </a:spcAft>
              <a:buClrTx/>
              <a:buSzTx/>
              <a:buFont typeface="Arial" pitchFamily="34" charset="0"/>
              <a:buChar char="•"/>
              <a:tabLst/>
              <a:defRPr/>
            </a:pPr>
            <a:r>
              <a:rPr lang="en-US" dirty="0"/>
              <a:t>Financial planning software helps </a:t>
            </a:r>
            <a:r>
              <a:rPr lang="en-US" dirty="0" smtClean="0"/>
              <a:t>manage daily </a:t>
            </a:r>
            <a:r>
              <a:rPr lang="en-US" dirty="0"/>
              <a:t>finances. </a:t>
            </a:r>
          </a:p>
          <a:p>
            <a:pPr marL="171450" marR="0" indent="-171450" fontAlgn="auto">
              <a:lnSpc>
                <a:spcPct val="100000"/>
              </a:lnSpc>
              <a:spcBef>
                <a:spcPts val="0"/>
              </a:spcBef>
              <a:spcAft>
                <a:spcPts val="0"/>
              </a:spcAft>
              <a:buClrTx/>
              <a:buSzTx/>
              <a:buFont typeface="Arial" pitchFamily="34" charset="0"/>
              <a:buChar char="•"/>
              <a:tabLst/>
              <a:defRPr/>
            </a:pPr>
            <a:r>
              <a:rPr lang="en-US" dirty="0"/>
              <a:t>Financial planning programs include electronic checkbook registers and automatic bill payment tools. </a:t>
            </a:r>
            <a:r>
              <a:rPr lang="en-US" dirty="0" smtClean="0"/>
              <a:t>You </a:t>
            </a:r>
            <a:r>
              <a:rPr lang="en-US" dirty="0"/>
              <a:t>can make recurring monthly </a:t>
            </a:r>
            <a:r>
              <a:rPr lang="en-US" dirty="0" smtClean="0"/>
              <a:t>payments. </a:t>
            </a:r>
            <a:r>
              <a:rPr lang="en-US" dirty="0"/>
              <a:t>The software records all transactions, including online </a:t>
            </a:r>
            <a:r>
              <a:rPr lang="en-US" dirty="0" smtClean="0"/>
              <a:t>payments. You </a:t>
            </a:r>
            <a:r>
              <a:rPr lang="en-US" dirty="0"/>
              <a:t>can assign categories to each transaction and then use these categories to create budgets and analyze your spending patterns.</a:t>
            </a:r>
          </a:p>
          <a:p>
            <a:pPr marL="171450" marR="0" indent="-171450" fontAlgn="auto">
              <a:lnSpc>
                <a:spcPct val="100000"/>
              </a:lnSpc>
              <a:spcBef>
                <a:spcPts val="0"/>
              </a:spcBef>
              <a:spcAft>
                <a:spcPts val="0"/>
              </a:spcAft>
              <a:buClrTx/>
              <a:buSzTx/>
              <a:buFont typeface="Arial" pitchFamily="34" charset="0"/>
              <a:buChar char="•"/>
              <a:tabLst/>
              <a:defRPr/>
            </a:pPr>
            <a:r>
              <a:rPr lang="en-US" dirty="0"/>
              <a:t>Intuit’s installed and web-based products, Quicken and Mint (</a:t>
            </a:r>
            <a:r>
              <a:rPr lang="en-US" dirty="0" smtClean="0"/>
              <a:t>mint.com)</a:t>
            </a:r>
            <a:r>
              <a:rPr lang="en-US" baseline="0" dirty="0" smtClean="0"/>
              <a:t> </a:t>
            </a:r>
            <a:r>
              <a:rPr lang="en-US" dirty="0" smtClean="0"/>
              <a:t>are </a:t>
            </a:r>
            <a:r>
              <a:rPr lang="en-US" dirty="0"/>
              <a:t>the market leaders in financial planning software</a:t>
            </a:r>
            <a:r>
              <a:rPr lang="en-US" dirty="0" smtClean="0"/>
              <a:t>. </a:t>
            </a:r>
            <a:r>
              <a:rPr lang="en-US" dirty="0"/>
              <a:t>With Mint, you can monitor and update your finances from any computer with a private and secure setting. You can also access Mint on a smartphone and tablet.</a:t>
            </a:r>
          </a:p>
        </p:txBody>
      </p:sp>
    </p:spTree>
    <p:extLst>
      <p:ext uri="{BB962C8B-B14F-4D97-AF65-F5344CB8AC3E}">
        <p14:creationId xmlns:p14="http://schemas.microsoft.com/office/powerpoint/2010/main" val="855163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24</a:t>
            </a:fld>
            <a:endParaRPr lang="en-US" smtClean="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indent="-171450">
              <a:buFont typeface="Arial" pitchFamily="34" charset="0"/>
              <a:buChar char="•"/>
              <a:defRPr/>
            </a:pPr>
            <a:r>
              <a:rPr lang="en-US" dirty="0"/>
              <a:t>Tax preparation software such as Intuit Turbo Tax and H&amp;R Block at Home let you prepare your state and federal taxes on your own instead of hiring a professional. </a:t>
            </a:r>
          </a:p>
          <a:p>
            <a:pPr marL="171450" indent="-171450">
              <a:buFont typeface="Arial" pitchFamily="34" charset="0"/>
              <a:buChar char="•"/>
              <a:defRPr/>
            </a:pPr>
            <a:r>
              <a:rPr lang="en-US" dirty="0"/>
              <a:t>Some financial planning applications also coordinate with tax preparation software. Both Quicken and Mint, for example, integrate seamlessly with TurboTax, so you never have to go through your debit card statements and bills to find tax deductions, tax-related income, or expenses</a:t>
            </a:r>
            <a:r>
              <a:rPr lang="en-US" dirty="0" smtClean="0">
                <a:latin typeface="Helvetica" pitchFamily="34" charset="0"/>
              </a:rPr>
              <a:t>.</a:t>
            </a:r>
          </a:p>
        </p:txBody>
      </p:sp>
    </p:spTree>
    <p:extLst>
      <p:ext uri="{BB962C8B-B14F-4D97-AF65-F5344CB8AC3E}">
        <p14:creationId xmlns:p14="http://schemas.microsoft.com/office/powerpoint/2010/main" val="2270264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25</a:t>
            </a:fld>
            <a:endParaRPr lang="en-US" smtClean="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marR="0" indent="-171450" fontAlgn="auto">
              <a:lnSpc>
                <a:spcPct val="100000"/>
              </a:lnSpc>
              <a:spcBef>
                <a:spcPts val="0"/>
              </a:spcBef>
              <a:spcAft>
                <a:spcPts val="0"/>
              </a:spcAft>
              <a:buClrTx/>
              <a:buSzTx/>
              <a:buFont typeface="Arial" pitchFamily="34" charset="0"/>
              <a:buChar char="•"/>
              <a:tabLst/>
              <a:defRPr/>
            </a:pPr>
            <a:r>
              <a:rPr lang="en-US" dirty="0"/>
              <a:t>Accounting software helps small business owners manage their finances more efficiently by providing tools for tracking accounts receivable and accounts payable. In addition, these applications offer inventory management, payroll, and billing tools. </a:t>
            </a:r>
          </a:p>
          <a:p>
            <a:pPr marL="171450" marR="0" indent="-171450" fontAlgn="auto">
              <a:lnSpc>
                <a:spcPct val="100000"/>
              </a:lnSpc>
              <a:spcBef>
                <a:spcPts val="0"/>
              </a:spcBef>
              <a:spcAft>
                <a:spcPts val="0"/>
              </a:spcAft>
              <a:buClrTx/>
              <a:buSzTx/>
              <a:buFont typeface="Arial" pitchFamily="34" charset="0"/>
              <a:buChar char="•"/>
              <a:tabLst/>
              <a:defRPr/>
            </a:pPr>
            <a:r>
              <a:rPr lang="en-US" dirty="0"/>
              <a:t>Examples of accounting applications are Intuit QuickBooks and Sage Peachtree. Both programs include templates for invoices, statements, and financial reports so that small business owners can create common forms and reports.</a:t>
            </a:r>
          </a:p>
        </p:txBody>
      </p:sp>
    </p:spTree>
    <p:extLst>
      <p:ext uri="{BB962C8B-B14F-4D97-AF65-F5344CB8AC3E}">
        <p14:creationId xmlns:p14="http://schemas.microsoft.com/office/powerpoint/2010/main" val="1139218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26</a:t>
            </a:fld>
            <a:endParaRPr lang="en-US" smtClean="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indent="-171450">
              <a:buFont typeface="Arial" pitchFamily="34" charset="0"/>
              <a:buChar char="•"/>
              <a:defRPr/>
            </a:pPr>
            <a:r>
              <a:rPr lang="en-US" dirty="0"/>
              <a:t>If your business requires </a:t>
            </a:r>
            <a:r>
              <a:rPr lang="en-US" dirty="0" smtClean="0"/>
              <a:t>newsletters</a:t>
            </a:r>
            <a:r>
              <a:rPr lang="en-US" dirty="0"/>
              <a:t>, catalogs, annual reports, or other large, complicated publications, consider using desktop publishing (DTP) software. Although many word processing applications include some of the features that are hallmark of desktop publishing, specialized DTP software such as Microsoft Publisher, QuarkXPress, and Adobe InDesign allows professionals to design books and other publications that require complex layouts.</a:t>
            </a:r>
          </a:p>
        </p:txBody>
      </p:sp>
    </p:spTree>
    <p:extLst>
      <p:ext uri="{BB962C8B-B14F-4D97-AF65-F5344CB8AC3E}">
        <p14:creationId xmlns:p14="http://schemas.microsoft.com/office/powerpoint/2010/main" val="3765865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27</a:t>
            </a:fld>
            <a:endParaRPr lang="en-US" smtClean="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marR="0" indent="-171450" fontAlgn="auto">
              <a:lnSpc>
                <a:spcPct val="100000"/>
              </a:lnSpc>
              <a:spcBef>
                <a:spcPts val="0"/>
              </a:spcBef>
              <a:spcAft>
                <a:spcPts val="0"/>
              </a:spcAft>
              <a:buClrTx/>
              <a:buSzTx/>
              <a:buFont typeface="Arial" pitchFamily="34" charset="0"/>
              <a:buChar char="•"/>
              <a:tabLst/>
              <a:defRPr/>
            </a:pPr>
            <a:r>
              <a:rPr lang="en-US" dirty="0"/>
              <a:t>Web page-authoring software allows even the novice to design interesting and interactive web pages without knowing any HTML code. Web page-authoring applications often include wizards, templates, and reference materials to help novices complete most web page authoring tasks.</a:t>
            </a:r>
          </a:p>
          <a:p>
            <a:pPr marL="171450" marR="0" indent="-171450" fontAlgn="auto">
              <a:lnSpc>
                <a:spcPct val="100000"/>
              </a:lnSpc>
              <a:spcBef>
                <a:spcPts val="0"/>
              </a:spcBef>
              <a:spcAft>
                <a:spcPts val="0"/>
              </a:spcAft>
              <a:buClrTx/>
              <a:buSzTx/>
              <a:buFont typeface="Arial" pitchFamily="34" charset="0"/>
              <a:buChar char="•"/>
              <a:tabLst/>
              <a:defRPr/>
            </a:pPr>
            <a:r>
              <a:rPr lang="en-US" dirty="0"/>
              <a:t>Microsoft Expression Web and Adobe Dreamweaver are two programs that both professionals and casual web page designers use.</a:t>
            </a:r>
          </a:p>
        </p:txBody>
      </p:sp>
    </p:spTree>
    <p:extLst>
      <p:ext uri="{BB962C8B-B14F-4D97-AF65-F5344CB8AC3E}">
        <p14:creationId xmlns:p14="http://schemas.microsoft.com/office/powerpoint/2010/main" val="1320976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28</a:t>
            </a:fld>
            <a:endParaRPr lang="en-US" smtClean="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indent="-171450">
              <a:buFont typeface="Arial" pitchFamily="34" charset="0"/>
              <a:buChar char="•"/>
              <a:defRPr/>
            </a:pPr>
            <a:r>
              <a:rPr lang="en-US" dirty="0"/>
              <a:t>There is an application for almost every aspect of business. There are specialized programs for project management software, customer relationship management (CRM), enterprise resource planning (ERP), e-commerce, marketing and sales, finance, point of sale, security, networking, data management, and human resources</a:t>
            </a:r>
            <a:r>
              <a:rPr lang="en-US" dirty="0" smtClean="0"/>
              <a:t>.</a:t>
            </a:r>
            <a:endParaRPr lang="en-US" dirty="0"/>
          </a:p>
        </p:txBody>
      </p:sp>
    </p:spTree>
    <p:extLst>
      <p:ext uri="{BB962C8B-B14F-4D97-AF65-F5344CB8AC3E}">
        <p14:creationId xmlns:p14="http://schemas.microsoft.com/office/powerpoint/2010/main" val="429053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ECB2185D-D330-43E2-A876-32CA7753F5E2}" type="slidenum">
              <a:rPr lang="en-US" smtClean="0"/>
              <a:pPr/>
              <a:t>2</a:t>
            </a:fld>
            <a:endParaRPr lang="en-US" dirty="0" smtClean="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dirty="0" smtClean="0"/>
              <a:t>Topics in this chapter include:</a:t>
            </a:r>
          </a:p>
          <a:p>
            <a:pPr marL="628650" lvl="1" indent="-171450" eaLnBrk="1" hangingPunct="1">
              <a:buFont typeface="Arial" pitchFamily="34" charset="0"/>
              <a:buChar char="•"/>
            </a:pPr>
            <a:r>
              <a:rPr lang="en-US" dirty="0" smtClean="0"/>
              <a:t>The nuts and bolts</a:t>
            </a:r>
            <a:r>
              <a:rPr lang="en-US" baseline="0" dirty="0" smtClean="0"/>
              <a:t> of software</a:t>
            </a:r>
          </a:p>
          <a:p>
            <a:pPr marL="628650" lvl="1" indent="-171450" eaLnBrk="1" hangingPunct="1">
              <a:buFont typeface="Arial" pitchFamily="34" charset="0"/>
              <a:buChar char="•"/>
            </a:pPr>
            <a:r>
              <a:rPr lang="en-US" baseline="0" dirty="0" smtClean="0"/>
              <a:t>Productivity and business software</a:t>
            </a:r>
          </a:p>
          <a:p>
            <a:pPr marL="628650" lvl="1" indent="-171450" eaLnBrk="1" hangingPunct="1">
              <a:buFont typeface="Arial" pitchFamily="34" charset="0"/>
              <a:buChar char="•"/>
            </a:pPr>
            <a:r>
              <a:rPr lang="en-US" baseline="0" dirty="0" smtClean="0"/>
              <a:t>Multimedia and entertainment software</a:t>
            </a:r>
          </a:p>
          <a:p>
            <a:pPr marL="628650" lvl="1" indent="-171450" eaLnBrk="1" hangingPunct="1">
              <a:buFont typeface="Arial" pitchFamily="34" charset="0"/>
              <a:buChar char="•"/>
            </a:pPr>
            <a:r>
              <a:rPr lang="en-US" baseline="0" dirty="0" smtClean="0"/>
              <a:t>Managing your software</a:t>
            </a:r>
            <a:endParaRPr lang="en-US" dirty="0" smtClean="0"/>
          </a:p>
        </p:txBody>
      </p:sp>
    </p:spTree>
    <p:extLst>
      <p:ext uri="{BB962C8B-B14F-4D97-AF65-F5344CB8AC3E}">
        <p14:creationId xmlns:p14="http://schemas.microsoft.com/office/powerpoint/2010/main" val="462053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29</a:t>
            </a:fld>
            <a:endParaRPr lang="en-US" smtClean="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marR="0" indent="-171450" fontAlgn="auto">
              <a:lnSpc>
                <a:spcPct val="100000"/>
              </a:lnSpc>
              <a:spcBef>
                <a:spcPts val="0"/>
              </a:spcBef>
              <a:spcAft>
                <a:spcPts val="0"/>
              </a:spcAft>
              <a:buClrTx/>
              <a:buSzTx/>
              <a:buFont typeface="Arial" pitchFamily="34" charset="0"/>
              <a:buChar char="•"/>
              <a:tabLst/>
              <a:defRPr/>
            </a:pPr>
            <a:r>
              <a:rPr lang="en-US" dirty="0" smtClean="0"/>
              <a:t>Some </a:t>
            </a:r>
            <a:r>
              <a:rPr lang="en-US" dirty="0"/>
              <a:t>applications are tailored to the specific needs of a particular company or industry.</a:t>
            </a:r>
          </a:p>
          <a:p>
            <a:pPr marL="171450" marR="0" indent="-171450" fontAlgn="auto">
              <a:lnSpc>
                <a:spcPct val="100000"/>
              </a:lnSpc>
              <a:spcBef>
                <a:spcPts val="0"/>
              </a:spcBef>
              <a:spcAft>
                <a:spcPts val="0"/>
              </a:spcAft>
              <a:buClrTx/>
              <a:buSzTx/>
              <a:buFont typeface="Arial" pitchFamily="34" charset="0"/>
              <a:buChar char="•"/>
              <a:tabLst/>
              <a:defRPr/>
            </a:pPr>
            <a:r>
              <a:rPr lang="en-US" dirty="0"/>
              <a:t>Software designed for a specific industry, such as property management software for real estate professionals, is called vertical market software.</a:t>
            </a:r>
          </a:p>
        </p:txBody>
      </p:sp>
    </p:spTree>
    <p:extLst>
      <p:ext uri="{BB962C8B-B14F-4D97-AF65-F5344CB8AC3E}">
        <p14:creationId xmlns:p14="http://schemas.microsoft.com/office/powerpoint/2010/main" val="4250600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30</a:t>
            </a:fld>
            <a:endParaRPr lang="en-US" smtClean="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indent="-171450">
              <a:buFont typeface="Arial" pitchFamily="34" charset="0"/>
              <a:buChar char="•"/>
              <a:defRPr/>
            </a:pPr>
            <a:r>
              <a:rPr lang="en-US" dirty="0"/>
              <a:t>Engineers use computer-aided design (CAD) programs such as Autodesk’s AutoCAD to create automated designs, technical drawings, and 3-D model visualizations. </a:t>
            </a:r>
          </a:p>
        </p:txBody>
      </p:sp>
    </p:spTree>
    <p:extLst>
      <p:ext uri="{BB962C8B-B14F-4D97-AF65-F5344CB8AC3E}">
        <p14:creationId xmlns:p14="http://schemas.microsoft.com/office/powerpoint/2010/main" val="260627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5B9E17D6-40B2-474B-868F-90F486C088EF}" type="slidenum">
              <a:rPr lang="en-US" smtClean="0"/>
              <a:pPr/>
              <a:t>31</a:t>
            </a:fld>
            <a:endParaRPr lang="en-US" smtClean="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171450" marR="0" indent="-171450" fontAlgn="auto">
              <a:lnSpc>
                <a:spcPct val="100000"/>
              </a:lnSpc>
              <a:spcBef>
                <a:spcPts val="0"/>
              </a:spcBef>
              <a:spcAft>
                <a:spcPts val="0"/>
              </a:spcAft>
              <a:buClrTx/>
              <a:buSzTx/>
              <a:buFont typeface="Arial" pitchFamily="34" charset="0"/>
              <a:buChar char="•"/>
              <a:tabLst/>
              <a:defRPr/>
            </a:pPr>
            <a:r>
              <a:rPr lang="en-US" dirty="0"/>
              <a:t>Here are some cool applications for CAD software:</a:t>
            </a:r>
          </a:p>
          <a:p>
            <a:pPr marL="628650" lvl="2" indent="-171450">
              <a:buFont typeface="Arial" pitchFamily="34" charset="0"/>
              <a:buChar char="•"/>
              <a:defRPr/>
            </a:pPr>
            <a:r>
              <a:rPr lang="en-US" dirty="0"/>
              <a:t>Architects use CAD software to build virtual models of their </a:t>
            </a:r>
            <a:r>
              <a:rPr lang="en-US" dirty="0" smtClean="0"/>
              <a:t>plans.</a:t>
            </a:r>
            <a:endParaRPr lang="en-US" dirty="0"/>
          </a:p>
          <a:p>
            <a:pPr marL="628650" lvl="2" indent="-171450">
              <a:buFont typeface="Arial" pitchFamily="34" charset="0"/>
              <a:buChar char="•"/>
              <a:defRPr/>
            </a:pPr>
            <a:r>
              <a:rPr lang="en-US" dirty="0"/>
              <a:t>Engineers use CAD software to design everything from factory components to bridges</a:t>
            </a:r>
            <a:r>
              <a:rPr lang="en-US" dirty="0" smtClean="0"/>
              <a:t>. The 3-D nature of these programs lets engineers rotate their models and adjust their design if necessary, eliminating costly building errors.</a:t>
            </a:r>
            <a:endParaRPr lang="en-US" dirty="0"/>
          </a:p>
          <a:p>
            <a:pPr marL="628650" lvl="2" indent="-171450">
              <a:buFont typeface="Arial" pitchFamily="34" charset="0"/>
              <a:buChar char="•"/>
              <a:defRPr/>
            </a:pPr>
            <a:r>
              <a:rPr lang="en-US" dirty="0"/>
              <a:t>CAD software also is used in conjunction with GPS devices for accurate placement of fiber optic networks around the country.</a:t>
            </a:r>
          </a:p>
          <a:p>
            <a:pPr marL="628650" lvl="2" indent="-171450">
              <a:buFont typeface="Arial" pitchFamily="34" charset="0"/>
              <a:buChar char="•"/>
              <a:defRPr/>
            </a:pPr>
            <a:r>
              <a:rPr lang="en-US" dirty="0"/>
              <a:t>The medical engineering community uses CAD software to create anatomically accurate solid models of the human body, developing medical implants quickly and accurately.</a:t>
            </a:r>
          </a:p>
        </p:txBody>
      </p:sp>
    </p:spTree>
    <p:extLst>
      <p:ext uri="{BB962C8B-B14F-4D97-AF65-F5344CB8AC3E}">
        <p14:creationId xmlns:p14="http://schemas.microsoft.com/office/powerpoint/2010/main" val="2635025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CEB290FA-317C-4956-A1AE-0EC4BDE8D9BB}" type="slidenum">
              <a:rPr lang="en-US" smtClean="0"/>
              <a:pPr/>
              <a:t>32</a:t>
            </a:fld>
            <a:endParaRPr lang="en-US" smtClean="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1" u="none" strike="noStrike" kern="1200" dirty="0" smtClean="0">
                <a:solidFill>
                  <a:schemeClr val="tx1"/>
                </a:solidFill>
                <a:effectLst/>
                <a:latin typeface="+mn-lt"/>
                <a:ea typeface="+mn-ea"/>
                <a:cs typeface="+mn-cs"/>
              </a:rPr>
              <a:t>Multimedia</a:t>
            </a:r>
            <a:r>
              <a:rPr lang="en-US" sz="1200" b="0" i="1" u="none" strike="noStrike" kern="1200" baseline="0" dirty="0" smtClean="0">
                <a:solidFill>
                  <a:schemeClr val="tx1"/>
                </a:solidFill>
                <a:effectLst/>
                <a:latin typeface="+mn-lt"/>
                <a:ea typeface="+mn-ea"/>
                <a:cs typeface="+mn-cs"/>
              </a:rPr>
              <a:t> software </a:t>
            </a:r>
            <a:r>
              <a:rPr lang="en-US" sz="1200" b="0" i="0" u="none" strike="noStrike" kern="1200" baseline="0" dirty="0" smtClean="0">
                <a:solidFill>
                  <a:schemeClr val="tx1"/>
                </a:solidFill>
                <a:effectLst/>
                <a:latin typeface="+mn-lt"/>
                <a:ea typeface="+mn-ea"/>
                <a:cs typeface="+mn-cs"/>
              </a:rPr>
              <a:t>includes digital image- and video-editing software, digital audio software, and other specialty software required to produce computer games, animations, and movies.</a:t>
            </a:r>
          </a:p>
        </p:txBody>
      </p:sp>
    </p:spTree>
    <p:extLst>
      <p:ext uri="{BB962C8B-B14F-4D97-AF65-F5344CB8AC3E}">
        <p14:creationId xmlns:p14="http://schemas.microsoft.com/office/powerpoint/2010/main" val="10698951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CEB290FA-317C-4956-A1AE-0EC4BDE8D9BB}" type="slidenum">
              <a:rPr lang="en-US" smtClean="0"/>
              <a:pPr/>
              <a:t>33</a:t>
            </a:fld>
            <a:endParaRPr lang="en-US" smtClean="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smtClean="0">
                <a:solidFill>
                  <a:schemeClr val="tx1"/>
                </a:solidFill>
                <a:effectLst/>
                <a:latin typeface="+mn-lt"/>
                <a:ea typeface="+mn-ea"/>
                <a:cs typeface="+mn-cs"/>
              </a:rPr>
              <a:t>One great advantage of taking digital images is that you can easily manipulate them and then share them on the web. Facebook is a great option for sharing images, but Flickr (</a:t>
            </a:r>
            <a:r>
              <a:rPr lang="en-US" sz="1200" b="0" i="1" u="none" strike="noStrike" kern="1200" baseline="0" dirty="0" smtClean="0">
                <a:solidFill>
                  <a:schemeClr val="tx1"/>
                </a:solidFill>
                <a:effectLst/>
                <a:latin typeface="+mn-lt"/>
                <a:ea typeface="+mn-ea"/>
                <a:cs typeface="+mn-cs"/>
              </a:rPr>
              <a:t>flickr.com</a:t>
            </a:r>
            <a:r>
              <a:rPr lang="en-US" sz="1200" b="0" i="0" u="none" strike="noStrike" kern="1200" baseline="0" dirty="0" smtClean="0">
                <a:solidFill>
                  <a:schemeClr val="tx1"/>
                </a:solidFill>
                <a:effectLst/>
                <a:latin typeface="+mn-lt"/>
                <a:ea typeface="+mn-ea"/>
                <a:cs typeface="+mn-cs"/>
              </a:rPr>
              <a:t>) is a website specifically for sharing photos.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smtClean="0">
                <a:solidFill>
                  <a:schemeClr val="tx1"/>
                </a:solidFill>
                <a:effectLst/>
                <a:latin typeface="+mn-lt"/>
                <a:ea typeface="+mn-ea"/>
                <a:cs typeface="+mn-cs"/>
              </a:rPr>
              <a:t>If you want to edit your photos before sharing, Adobe Photoshop Elements is </a:t>
            </a:r>
            <a:r>
              <a:rPr lang="en-US" sz="1200" b="0" i="1" u="none" strike="noStrike" kern="1200" baseline="0" dirty="0" smtClean="0">
                <a:solidFill>
                  <a:schemeClr val="tx1"/>
                </a:solidFill>
                <a:effectLst/>
                <a:latin typeface="+mn-lt"/>
                <a:ea typeface="+mn-ea"/>
                <a:cs typeface="+mn-cs"/>
              </a:rPr>
              <a:t>i</a:t>
            </a:r>
            <a:r>
              <a:rPr lang="en-US" sz="1200" b="0" i="1" u="none" strike="noStrike" kern="1200" dirty="0" smtClean="0">
                <a:solidFill>
                  <a:schemeClr val="tx1"/>
                </a:solidFill>
                <a:effectLst/>
                <a:latin typeface="+mn-lt"/>
                <a:ea typeface="+mn-ea"/>
                <a:cs typeface="+mn-cs"/>
              </a:rPr>
              <a:t>mage-editing software</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geared to</a:t>
            </a:r>
            <a:r>
              <a:rPr lang="en-US" sz="1200" b="0" i="0" kern="1200" baseline="0" dirty="0" smtClean="0">
                <a:solidFill>
                  <a:schemeClr val="tx1"/>
                </a:solidFill>
                <a:effectLst/>
                <a:latin typeface="+mn-lt"/>
                <a:ea typeface="+mn-ea"/>
                <a:cs typeface="+mn-cs"/>
              </a:rPr>
              <a:t> the casual photographer. Image-editing software includes tools for basic modifications to digital photos such as removing red-eye; modifying contrast, sharpness, and color casts; or removing scratches or rips from scanned images of old photos.</a:t>
            </a:r>
          </a:p>
        </p:txBody>
      </p:sp>
    </p:spTree>
    <p:extLst>
      <p:ext uri="{BB962C8B-B14F-4D97-AF65-F5344CB8AC3E}">
        <p14:creationId xmlns:p14="http://schemas.microsoft.com/office/powerpoint/2010/main" val="2591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CEB290FA-317C-4956-A1AE-0EC4BDE8D9BB}" type="slidenum">
              <a:rPr lang="en-US" smtClean="0"/>
              <a:pPr/>
              <a:t>34</a:t>
            </a:fld>
            <a:endParaRPr lang="en-US" smtClean="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Google Picasa (</a:t>
            </a:r>
            <a:r>
              <a:rPr lang="en-US" sz="1200" b="0" i="1" kern="1200" dirty="0" smtClean="0">
                <a:solidFill>
                  <a:schemeClr val="tx1"/>
                </a:solidFill>
                <a:effectLst/>
                <a:latin typeface="+mn-lt"/>
                <a:ea typeface="+mn-ea"/>
                <a:cs typeface="+mn-cs"/>
              </a:rPr>
              <a:t>picasa.google.com</a:t>
            </a:r>
            <a:r>
              <a:rPr lang="en-US" sz="1200" b="1" i="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is a popular application that not only lets you edit images but also helps to organize and share your digital</a:t>
            </a:r>
            <a:r>
              <a:rPr lang="en-US" sz="1200" kern="1200" baseline="0" dirty="0" smtClean="0">
                <a:solidFill>
                  <a:schemeClr val="tx1"/>
                </a:solidFill>
                <a:effectLst/>
                <a:latin typeface="+mn-lt"/>
                <a:ea typeface="+mn-ea"/>
                <a:cs typeface="+mn-cs"/>
              </a:rPr>
              <a:t> images. Picasa also stores your photos on the web.</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Several other online photo-sharing and photo-storing sites, such as </a:t>
            </a:r>
            <a:r>
              <a:rPr lang="en-US" sz="1200" kern="1200" baseline="0" dirty="0" err="1" smtClean="0">
                <a:solidFill>
                  <a:schemeClr val="tx1"/>
                </a:solidFill>
                <a:effectLst/>
                <a:latin typeface="+mn-lt"/>
                <a:ea typeface="+mn-ea"/>
                <a:cs typeface="+mn-cs"/>
              </a:rPr>
              <a:t>Snapfish</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(snapfish.com</a:t>
            </a:r>
            <a:r>
              <a:rPr lang="en-US" sz="1200" i="0" kern="1200" baseline="0" dirty="0" smtClean="0">
                <a:solidFill>
                  <a:schemeClr val="tx1"/>
                </a:solidFill>
                <a:effectLst/>
                <a:latin typeface="+mn-lt"/>
                <a:ea typeface="+mn-ea"/>
                <a:cs typeface="+mn-cs"/>
              </a:rPr>
              <a:t>)</a:t>
            </a:r>
            <a:r>
              <a:rPr lang="en-US" sz="1200" i="1"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Kodak </a:t>
            </a:r>
            <a:r>
              <a:rPr lang="en-US" sz="1200" i="1" kern="1200" baseline="0" dirty="0" smtClean="0">
                <a:solidFill>
                  <a:schemeClr val="tx1"/>
                </a:solidFill>
                <a:effectLst/>
                <a:latin typeface="+mn-lt"/>
                <a:ea typeface="+mn-ea"/>
                <a:cs typeface="+mn-cs"/>
              </a:rPr>
              <a:t>(Kodak.com</a:t>
            </a:r>
            <a:r>
              <a:rPr lang="en-US" sz="1200" i="0" kern="1200" baseline="0" dirty="0" smtClean="0">
                <a:solidFill>
                  <a:schemeClr val="tx1"/>
                </a:solidFill>
                <a:effectLst/>
                <a:latin typeface="+mn-lt"/>
                <a:ea typeface="+mn-ea"/>
                <a:cs typeface="+mn-cs"/>
              </a:rPr>
              <a:t>)</a:t>
            </a:r>
            <a:r>
              <a:rPr lang="en-US" sz="1200" i="1"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and </a:t>
            </a:r>
            <a:r>
              <a:rPr lang="en-US" sz="1200" kern="1200" baseline="0" dirty="0" err="1" smtClean="0">
                <a:solidFill>
                  <a:schemeClr val="tx1"/>
                </a:solidFill>
                <a:effectLst/>
                <a:latin typeface="+mn-lt"/>
                <a:ea typeface="+mn-ea"/>
                <a:cs typeface="+mn-cs"/>
              </a:rPr>
              <a:t>Shutterfly</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(shutterfly.com</a:t>
            </a:r>
            <a:r>
              <a:rPr lang="en-US" sz="1200" i="0" kern="1200" baseline="0" dirty="0" smtClean="0">
                <a:solidFill>
                  <a:schemeClr val="tx1"/>
                </a:solidFill>
                <a:effectLst/>
                <a:latin typeface="+mn-lt"/>
                <a:ea typeface="+mn-ea"/>
                <a:cs typeface="+mn-cs"/>
              </a:rPr>
              <a:t>)</a:t>
            </a:r>
            <a:r>
              <a:rPr lang="en-US" sz="1200" i="1"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let you upload your digital images from your computer, create photo albums, and share them with friends and family. These sites offer printing services as well, letting you create customized cards, stationary, books, and even iPhone cases with your images.</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5863929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CEB290FA-317C-4956-A1AE-0EC4BDE8D9BB}" type="slidenum">
              <a:rPr lang="en-US" smtClean="0"/>
              <a:pPr/>
              <a:t>35</a:t>
            </a:fld>
            <a:endParaRPr lang="en-US" smtClean="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Adobe Photoshop and Corel </a:t>
            </a:r>
            <a:r>
              <a:rPr lang="en-US" sz="1200" kern="1200" dirty="0" err="1" smtClean="0">
                <a:solidFill>
                  <a:schemeClr val="tx1"/>
                </a:solidFill>
                <a:effectLst/>
                <a:latin typeface="+mn-lt"/>
                <a:ea typeface="+mn-ea"/>
                <a:cs typeface="+mn-cs"/>
              </a:rPr>
              <a:t>PaintShop</a:t>
            </a:r>
            <a:r>
              <a:rPr lang="en-US" sz="1200" kern="1200" dirty="0" smtClean="0">
                <a:solidFill>
                  <a:schemeClr val="tx1"/>
                </a:solidFill>
                <a:effectLst/>
                <a:latin typeface="+mn-lt"/>
                <a:ea typeface="+mn-ea"/>
                <a:cs typeface="+mn-cs"/>
              </a:rPr>
              <a:t> Photo Pro are fully featured image-editing applications. GIMP</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gimpshop.com</a:t>
            </a:r>
            <a:r>
              <a:rPr lang="en-US" sz="1200" kern="1200" baseline="0" dirty="0" smtClean="0">
                <a:solidFill>
                  <a:schemeClr val="tx1"/>
                </a:solidFill>
                <a:effectLst/>
                <a:latin typeface="+mn-lt"/>
                <a:ea typeface="+mn-ea"/>
                <a:cs typeface="+mn-cs"/>
              </a:rPr>
              <a:t>) is a free download that has most of the features offered by the for-pay applications. Photoshop and </a:t>
            </a:r>
            <a:r>
              <a:rPr lang="en-US" sz="1200" kern="1200" baseline="0" dirty="0" err="1" smtClean="0">
                <a:solidFill>
                  <a:schemeClr val="tx1"/>
                </a:solidFill>
                <a:effectLst/>
                <a:latin typeface="+mn-lt"/>
                <a:ea typeface="+mn-ea"/>
                <a:cs typeface="+mn-cs"/>
              </a:rPr>
              <a:t>PaintShop</a:t>
            </a:r>
            <a:r>
              <a:rPr lang="en-US" sz="1200" kern="1200" baseline="0" dirty="0" smtClean="0">
                <a:solidFill>
                  <a:schemeClr val="tx1"/>
                </a:solidFill>
                <a:effectLst/>
                <a:latin typeface="+mn-lt"/>
                <a:ea typeface="+mn-ea"/>
                <a:cs typeface="+mn-cs"/>
              </a:rPr>
              <a:t> Photo Pro each offer sophisticated tools for tasks like layering images and masking images (hiding parts of layers to create effects such as collages).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Designers use these more sophisticated tools to create the enhanced digital images used commercially in logos in advertisements, and on book and CD covers.</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042959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CEB290FA-317C-4956-A1AE-0EC4BDE8D9BB}" type="slidenum">
              <a:rPr lang="en-US" smtClean="0"/>
              <a:pPr/>
              <a:t>36</a:t>
            </a:fld>
            <a:endParaRPr lang="en-US" smtClean="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I</a:t>
            </a:r>
            <a:r>
              <a:rPr lang="en-US" sz="1200" kern="1200" baseline="0" dirty="0" smtClean="0">
                <a:solidFill>
                  <a:schemeClr val="tx1"/>
                </a:solidFill>
                <a:effectLst/>
                <a:latin typeface="+mn-lt"/>
                <a:ea typeface="+mn-ea"/>
                <a:cs typeface="+mn-cs"/>
              </a:rPr>
              <a:t>t’s easy to upload videos directly to YouTube or Facebook unedited, but you can use </a:t>
            </a:r>
            <a:r>
              <a:rPr lang="en-US" sz="1200" i="1" kern="1200" baseline="0" dirty="0" smtClean="0">
                <a:solidFill>
                  <a:schemeClr val="tx1"/>
                </a:solidFill>
                <a:effectLst/>
                <a:latin typeface="+mn-lt"/>
                <a:ea typeface="+mn-ea"/>
                <a:cs typeface="+mn-cs"/>
              </a:rPr>
              <a:t>digital video-editing software </a:t>
            </a:r>
            <a:r>
              <a:rPr lang="en-US" sz="1200" kern="1200" baseline="0" dirty="0" smtClean="0">
                <a:solidFill>
                  <a:schemeClr val="tx1"/>
                </a:solidFill>
                <a:effectLst/>
                <a:latin typeface="+mn-lt"/>
                <a:ea typeface="+mn-ea"/>
                <a:cs typeface="+mn-cs"/>
              </a:rPr>
              <a:t>to help refine your videos.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Although the most expensive products (such as Adobe Premiere Pro and Apple’s Final Cut Pro) offer the widest range of special effects and tools, some moderately priced video-editing programs have enough features to keep the casual user happy. Windows Movie Maker and iMovie have intuitive drag-and-drop features that make it simple to create professional-quality movies with little or no training.</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1051471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198B6C94-CCF4-4E3F-A497-87EBC2FCC342}" type="slidenum">
              <a:rPr lang="en-US" smtClean="0"/>
              <a:pPr/>
              <a:t>37</a:t>
            </a:fld>
            <a:endParaRPr lang="en-US" smtClean="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You probably have</a:t>
            </a:r>
            <a:r>
              <a:rPr lang="en-US" sz="1200" b="0" kern="1200" baseline="0" dirty="0" smtClean="0">
                <a:solidFill>
                  <a:schemeClr val="tx1"/>
                </a:solidFill>
                <a:effectLst/>
                <a:latin typeface="+mn-lt"/>
                <a:ea typeface="+mn-ea"/>
                <a:cs typeface="+mn-cs"/>
              </a:rPr>
              <a:t> a variety of digital audio files stored on your computer, such as downloaded music files, audiobooks, or podcasts. These type of audio files have been compressed so they’re more manageable to transfer to and from your computer and over the Internet.</a:t>
            </a:r>
          </a:p>
          <a:p>
            <a:pPr marL="171450" indent="-171450">
              <a:buFont typeface="Arial" pitchFamily="34" charset="0"/>
              <a:buChar char="•"/>
            </a:pPr>
            <a:r>
              <a:rPr lang="en-US" sz="1200" kern="1200" dirty="0" smtClean="0">
                <a:solidFill>
                  <a:schemeClr val="tx1"/>
                </a:solidFill>
                <a:effectLst/>
                <a:latin typeface="+mn-lt"/>
                <a:ea typeface="+mn-ea"/>
                <a:cs typeface="+mn-cs"/>
              </a:rPr>
              <a:t>You might also see uncompressed audio files on your computer</a:t>
            </a:r>
            <a:r>
              <a:rPr lang="en-US" sz="1200" kern="1200" baseline="0" dirty="0" smtClean="0">
                <a:solidFill>
                  <a:schemeClr val="tx1"/>
                </a:solidFill>
                <a:effectLst/>
                <a:latin typeface="+mn-lt"/>
                <a:ea typeface="+mn-ea"/>
                <a:cs typeface="+mn-cs"/>
              </a:rPr>
              <a:t>s. Uncompressed files—the files found on audio CDs, for example—have not had any data removed, so the quality is high and the files size is large. </a:t>
            </a:r>
          </a:p>
          <a:p>
            <a:pPr marL="171450" indent="-171450">
              <a:buFont typeface="Arial" pitchFamily="34" charset="0"/>
              <a:buChar char="•"/>
            </a:pPr>
            <a:r>
              <a:rPr lang="en-US" sz="1200" kern="1200" baseline="0" dirty="0" smtClean="0">
                <a:solidFill>
                  <a:schemeClr val="tx1"/>
                </a:solidFill>
                <a:effectLst/>
                <a:latin typeface="+mn-lt"/>
                <a:ea typeface="+mn-ea"/>
                <a:cs typeface="+mn-cs"/>
              </a:rPr>
              <a:t>Compressed formats remove data that the human ear does not hear to make the files smaller. </a:t>
            </a:r>
            <a:r>
              <a:rPr lang="en-US" sz="1200" kern="1200" dirty="0" smtClean="0">
                <a:solidFill>
                  <a:schemeClr val="tx1"/>
                </a:solidFill>
                <a:effectLst/>
                <a:latin typeface="+mn-lt"/>
                <a:ea typeface="+mn-ea"/>
                <a:cs typeface="+mn-cs"/>
              </a:rPr>
              <a:t> </a:t>
            </a:r>
            <a:endParaRPr lang="en-US" sz="1200" b="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83093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198B6C94-CCF4-4E3F-A497-87EBC2FCC342}" type="slidenum">
              <a:rPr lang="en-US" smtClean="0"/>
              <a:pPr/>
              <a:t>38</a:t>
            </a:fld>
            <a:endParaRPr lang="en-US" smtClean="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There</a:t>
            </a:r>
            <a:r>
              <a:rPr lang="en-US" sz="1200" b="0" kern="1200" baseline="0" dirty="0" smtClean="0">
                <a:solidFill>
                  <a:schemeClr val="tx1"/>
                </a:solidFill>
                <a:effectLst/>
                <a:latin typeface="+mn-lt"/>
                <a:ea typeface="+mn-ea"/>
                <a:cs typeface="+mn-cs"/>
              </a:rPr>
              <a:t> are many digital audio applications that let you create and record your own audio files. With programs such as MAGIX Music Maker or Apple </a:t>
            </a:r>
            <a:r>
              <a:rPr lang="en-US" sz="1200" b="0" kern="1200" baseline="0" dirty="0" err="1" smtClean="0">
                <a:solidFill>
                  <a:schemeClr val="tx1"/>
                </a:solidFill>
                <a:effectLst/>
                <a:latin typeface="+mn-lt"/>
                <a:ea typeface="+mn-ea"/>
                <a:cs typeface="+mn-cs"/>
              </a:rPr>
              <a:t>GarageBand</a:t>
            </a:r>
            <a:r>
              <a:rPr lang="en-US" sz="1200" b="0" kern="1200" baseline="0" dirty="0" smtClean="0">
                <a:solidFill>
                  <a:schemeClr val="tx1"/>
                </a:solidFill>
                <a:effectLst/>
                <a:latin typeface="+mn-lt"/>
                <a:ea typeface="+mn-ea"/>
                <a:cs typeface="+mn-cs"/>
              </a:rPr>
              <a:t>, you can compose your own songs or soundtracks with virtual instruments, voice recorders, synthesizers, and special audio effects, and these will end up as uncompressed MIDI files. Other programs, such as Audacity and Cakewalk SONAR, let you record audio files.</a:t>
            </a:r>
          </a:p>
        </p:txBody>
      </p:sp>
    </p:spTree>
    <p:extLst>
      <p:ext uri="{BB962C8B-B14F-4D97-AF65-F5344CB8AC3E}">
        <p14:creationId xmlns:p14="http://schemas.microsoft.com/office/powerpoint/2010/main" val="1032719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92B70996-28B0-4382-A067-534D2467435F}" type="slidenum">
              <a:rPr lang="en-US" smtClean="0"/>
              <a:pPr/>
              <a:t>3</a:t>
            </a:fld>
            <a:endParaRPr lang="en-US" dirty="0" smtClean="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1" u="none" strike="noStrike" kern="1200" dirty="0" smtClean="0">
                <a:solidFill>
                  <a:schemeClr val="tx1"/>
                </a:solidFill>
                <a:effectLst/>
                <a:latin typeface="+mn-lt"/>
                <a:ea typeface="+mn-ea"/>
                <a:cs typeface="+mn-cs"/>
              </a:rPr>
              <a:t>Software</a:t>
            </a:r>
            <a:r>
              <a:rPr lang="en-US" sz="1200" b="0" kern="1200" dirty="0" smtClean="0">
                <a:solidFill>
                  <a:schemeClr val="tx1"/>
                </a:solidFill>
                <a:effectLst/>
                <a:latin typeface="+mn-lt"/>
                <a:ea typeface="+mn-ea"/>
                <a:cs typeface="+mn-cs"/>
              </a:rPr>
              <a:t> refers to a set of instructions that tells the computer what to do. An instruction set, called a </a:t>
            </a:r>
            <a:r>
              <a:rPr lang="en-US" sz="1200" b="0" i="1" u="none" strike="noStrike" kern="1200" dirty="0" smtClean="0">
                <a:solidFill>
                  <a:schemeClr val="tx1"/>
                </a:solidFill>
                <a:effectLst/>
                <a:latin typeface="+mn-lt"/>
                <a:ea typeface="+mn-ea"/>
                <a:cs typeface="+mn-cs"/>
              </a:rPr>
              <a:t>program</a:t>
            </a:r>
            <a:r>
              <a:rPr lang="en-US" sz="1200" b="0" kern="1200" dirty="0" smtClean="0">
                <a:solidFill>
                  <a:schemeClr val="tx1"/>
                </a:solidFill>
                <a:effectLst/>
                <a:latin typeface="+mn-lt"/>
                <a:ea typeface="+mn-ea"/>
                <a:cs typeface="+mn-cs"/>
              </a:rPr>
              <a:t>, provides a means for us to interact with and use a</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computer.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Your computer has two basic types of software: application software and system software.</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1" kern="1200" dirty="0" smtClean="0">
                <a:solidFill>
                  <a:schemeClr val="tx1"/>
                </a:solidFill>
                <a:effectLst/>
                <a:latin typeface="+mn-lt"/>
                <a:ea typeface="+mn-ea"/>
                <a:cs typeface="+mn-cs"/>
              </a:rPr>
              <a:t>Application</a:t>
            </a:r>
            <a:r>
              <a:rPr lang="en-US" sz="1200" b="0" i="1" kern="1200" baseline="0" dirty="0" smtClean="0">
                <a:solidFill>
                  <a:schemeClr val="tx1"/>
                </a:solidFill>
                <a:effectLst/>
                <a:latin typeface="+mn-lt"/>
                <a:ea typeface="+mn-ea"/>
                <a:cs typeface="+mn-cs"/>
              </a:rPr>
              <a:t> software </a:t>
            </a:r>
            <a:r>
              <a:rPr lang="en-US" sz="1200" b="0" kern="1200" baseline="0" dirty="0" smtClean="0">
                <a:solidFill>
                  <a:schemeClr val="tx1"/>
                </a:solidFill>
                <a:effectLst/>
                <a:latin typeface="+mn-lt"/>
                <a:ea typeface="+mn-ea"/>
                <a:cs typeface="+mn-cs"/>
              </a:rPr>
              <a:t>is the software you use to do tasks at home, school, and work.</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1" kern="1200" baseline="0" dirty="0" smtClean="0">
                <a:solidFill>
                  <a:schemeClr val="tx1"/>
                </a:solidFill>
                <a:effectLst/>
                <a:latin typeface="+mn-lt"/>
                <a:ea typeface="+mn-ea"/>
                <a:cs typeface="+mn-cs"/>
              </a:rPr>
              <a:t>System software</a:t>
            </a:r>
            <a:r>
              <a:rPr lang="en-US" sz="1200" b="0" kern="1200" baseline="0" dirty="0" smtClean="0">
                <a:solidFill>
                  <a:schemeClr val="tx1"/>
                </a:solidFill>
                <a:effectLst/>
                <a:latin typeface="+mn-lt"/>
                <a:ea typeface="+mn-ea"/>
                <a:cs typeface="+mn-cs"/>
              </a:rPr>
              <a:t> includes software that helps run the computer and coordinate instructions between application software and the computer’s hardware devices. System software includes the operating system and utility programs.</a:t>
            </a:r>
            <a:endParaRPr lang="en-US" sz="1200" b="1"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24118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198B6C94-CCF4-4E3F-A497-87EBC2FCC342}" type="slidenum">
              <a:rPr lang="en-US" smtClean="0"/>
              <a:pPr/>
              <a:t>39</a:t>
            </a:fld>
            <a:endParaRPr lang="en-US" smtClean="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1" kern="1200" baseline="0" dirty="0" smtClean="0">
                <a:solidFill>
                  <a:schemeClr val="tx1"/>
                </a:solidFill>
                <a:effectLst/>
                <a:latin typeface="+mn-lt"/>
                <a:ea typeface="+mn-ea"/>
                <a:cs typeface="+mn-cs"/>
              </a:rPr>
              <a:t>Audio-editing software </a:t>
            </a:r>
            <a:r>
              <a:rPr lang="en-US" sz="1200" b="0" kern="1200" baseline="0" dirty="0" smtClean="0">
                <a:solidFill>
                  <a:schemeClr val="tx1"/>
                </a:solidFill>
                <a:effectLst/>
                <a:latin typeface="+mn-lt"/>
                <a:ea typeface="+mn-ea"/>
                <a:cs typeface="+mn-cs"/>
              </a:rPr>
              <a:t>includes tools that make editing audio files as easy as editing text files. Software such as the open source Audacity (</a:t>
            </a:r>
            <a:r>
              <a:rPr lang="en-US" sz="1200" b="0" i="1" kern="1200" baseline="0" dirty="0" smtClean="0">
                <a:solidFill>
                  <a:schemeClr val="tx1"/>
                </a:solidFill>
                <a:effectLst/>
                <a:latin typeface="+mn-lt"/>
                <a:ea typeface="+mn-ea"/>
                <a:cs typeface="+mn-cs"/>
              </a:rPr>
              <a:t>audacity.sourceforge.net</a:t>
            </a:r>
            <a:r>
              <a:rPr lang="en-US" sz="1200" b="0" kern="1200" baseline="0" dirty="0" smtClean="0">
                <a:solidFill>
                  <a:schemeClr val="tx1"/>
                </a:solidFill>
                <a:effectLst/>
                <a:latin typeface="+mn-lt"/>
                <a:ea typeface="+mn-ea"/>
                <a:cs typeface="+mn-cs"/>
              </a:rPr>
              <a:t>) and Sony Sound Forge Pro 10 (</a:t>
            </a:r>
            <a:r>
              <a:rPr lang="en-US" sz="1200" b="0" i="1" kern="1200" baseline="0" dirty="0" smtClean="0">
                <a:solidFill>
                  <a:schemeClr val="tx1"/>
                </a:solidFill>
                <a:effectLst/>
                <a:latin typeface="+mn-lt"/>
                <a:ea typeface="+mn-ea"/>
                <a:cs typeface="+mn-cs"/>
              </a:rPr>
              <a:t>sonycreativesoftware.com</a:t>
            </a:r>
            <a:r>
              <a:rPr lang="en-US" sz="1200" b="0" kern="1200" baseline="0" dirty="0" smtClean="0">
                <a:solidFill>
                  <a:schemeClr val="tx1"/>
                </a:solidFill>
                <a:effectLst/>
                <a:latin typeface="+mn-lt"/>
                <a:ea typeface="+mn-ea"/>
                <a:cs typeface="+mn-cs"/>
              </a:rPr>
              <a:t>) lets you perform such basic editing tasks as cutting dead air space from the beginning or end of a song or clipping a portion from the middle.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err="1" smtClean="0">
                <a:solidFill>
                  <a:schemeClr val="tx1"/>
                </a:solidFill>
                <a:effectLst/>
                <a:latin typeface="+mn-lt"/>
                <a:ea typeface="+mn-ea"/>
                <a:cs typeface="+mn-cs"/>
              </a:rPr>
              <a:t>AudioAcrobat</a:t>
            </a:r>
            <a:r>
              <a:rPr lang="en-US" sz="1200" b="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audioacrobat.com</a:t>
            </a:r>
            <a:r>
              <a:rPr lang="en-US" sz="1200" b="0" kern="1200" baseline="0" dirty="0" smtClean="0">
                <a:solidFill>
                  <a:schemeClr val="tx1"/>
                </a:solidFill>
                <a:effectLst/>
                <a:latin typeface="+mn-lt"/>
                <a:ea typeface="+mn-ea"/>
                <a:cs typeface="+mn-cs"/>
              </a:rPr>
              <a:t>), a web-based program, makes it easy to record and stream audio and video and hosts your audio files. These applications support recording sound files from a microphone or any source you can connect through the input line of a sound card.</a:t>
            </a:r>
            <a:endParaRPr lang="en-US" sz="1200" b="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8914819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Now</a:t>
            </a:r>
            <a:r>
              <a:rPr lang="en-US" sz="1200" b="0" kern="1200" baseline="0" dirty="0" smtClean="0">
                <a:solidFill>
                  <a:schemeClr val="tx1"/>
                </a:solidFill>
                <a:effectLst/>
                <a:latin typeface="+mn-lt"/>
                <a:ea typeface="+mn-ea"/>
                <a:cs typeface="+mn-cs"/>
              </a:rPr>
              <a:t> that video games represent an industry with revenue of more than $25 billion each year, designing and creating video games is emerging as a desirable career opportunity. Professionally created video games involve artistic storytelling and design, as well as sophisticated programming. Major production houses such as Electronic Arts use applications not easily available to the casual home enthusiast.</a:t>
            </a:r>
          </a:p>
          <a:p>
            <a:pPr marL="171450" indent="-171450">
              <a:buFont typeface="Arial" pitchFamily="34" charset="0"/>
              <a:buChar char="•"/>
            </a:pPr>
            <a:r>
              <a:rPr lang="en-US" sz="1200" b="0" kern="1200" baseline="0" dirty="0" smtClean="0">
                <a:solidFill>
                  <a:schemeClr val="tx1"/>
                </a:solidFill>
                <a:effectLst/>
                <a:latin typeface="+mn-lt"/>
                <a:ea typeface="+mn-ea"/>
                <a:cs typeface="+mn-cs"/>
              </a:rPr>
              <a:t>However, you can use the editors and game engines available for games such as </a:t>
            </a:r>
            <a:r>
              <a:rPr lang="en-US" sz="1200" b="0" kern="1200" baseline="0" dirty="0" err="1" smtClean="0">
                <a:solidFill>
                  <a:schemeClr val="tx1"/>
                </a:solidFill>
                <a:effectLst/>
                <a:latin typeface="+mn-lt"/>
                <a:ea typeface="+mn-ea"/>
                <a:cs typeface="+mn-cs"/>
              </a:rPr>
              <a:t>EverQuest</a:t>
            </a:r>
            <a:r>
              <a:rPr lang="en-US" sz="1200" b="0" kern="1200" baseline="0" dirty="0" smtClean="0">
                <a:solidFill>
                  <a:schemeClr val="tx1"/>
                </a:solidFill>
                <a:effectLst/>
                <a:latin typeface="+mn-lt"/>
                <a:ea typeface="+mn-ea"/>
                <a:cs typeface="+mn-cs"/>
              </a:rPr>
              <a:t>, Oblivion, and Unreal Tournament to create custom levels of characters to extend the game.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40</a:t>
            </a:fld>
            <a:endParaRPr lang="en-US"/>
          </a:p>
        </p:txBody>
      </p:sp>
    </p:spTree>
    <p:extLst>
      <p:ext uri="{BB962C8B-B14F-4D97-AF65-F5344CB8AC3E}">
        <p14:creationId xmlns:p14="http://schemas.microsoft.com/office/powerpoint/2010/main" val="9476102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If you want to try your hand at creating your own video games, multimedia applications such as Unity, Adobe Flash, and RPG Maker VX provide the tools you need to explore game design and creation. The program </a:t>
            </a:r>
            <a:r>
              <a:rPr lang="en-US" sz="1200" b="0" kern="1200" baseline="0" dirty="0" err="1" smtClean="0">
                <a:solidFill>
                  <a:schemeClr val="tx1"/>
                </a:solidFill>
                <a:effectLst/>
                <a:latin typeface="+mn-lt"/>
                <a:ea typeface="+mn-ea"/>
                <a:cs typeface="+mn-cs"/>
              </a:rPr>
              <a:t>GameMaker</a:t>
            </a:r>
            <a:r>
              <a:rPr lang="en-US" sz="1200" b="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yoyogames.com</a:t>
            </a:r>
            <a:r>
              <a:rPr lang="en-US" sz="1200" b="0" kern="1200" baseline="0" dirty="0" smtClean="0">
                <a:solidFill>
                  <a:schemeClr val="tx1"/>
                </a:solidFill>
                <a:effectLst/>
                <a:latin typeface="+mn-lt"/>
                <a:ea typeface="+mn-ea"/>
                <a:cs typeface="+mn-cs"/>
              </a:rPr>
              <a:t>) is a free product that lets you build a game without any programming; you drag and drop key elements of the new game creation into place. Alice (</a:t>
            </a:r>
            <a:r>
              <a:rPr lang="en-US" sz="1200" b="0" i="1" kern="1200" baseline="0" dirty="0" smtClean="0">
                <a:solidFill>
                  <a:schemeClr val="tx1"/>
                </a:solidFill>
                <a:effectLst/>
                <a:latin typeface="+mn-lt"/>
                <a:ea typeface="+mn-ea"/>
                <a:cs typeface="+mn-cs"/>
              </a:rPr>
              <a:t>alice.org</a:t>
            </a:r>
            <a:r>
              <a:rPr lang="en-US" sz="1200" b="0" kern="1200" baseline="0" dirty="0" smtClean="0">
                <a:solidFill>
                  <a:schemeClr val="tx1"/>
                </a:solidFill>
                <a:effectLst/>
                <a:latin typeface="+mn-lt"/>
                <a:ea typeface="+mn-ea"/>
                <a:cs typeface="+mn-cs"/>
              </a:rPr>
              <a:t>) is another free environment to check out; it lets you easily create 3-D animations and simple games.</a:t>
            </a:r>
            <a:endParaRPr lang="it-IT" dirty="0" smtClean="0">
              <a:solidFill>
                <a:srgbClr val="FF00FF"/>
              </a:solidFill>
              <a:latin typeface="Courier"/>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41</a:t>
            </a:fld>
            <a:endParaRPr lang="en-US"/>
          </a:p>
        </p:txBody>
      </p:sp>
    </p:spTree>
    <p:extLst>
      <p:ext uri="{BB962C8B-B14F-4D97-AF65-F5344CB8AC3E}">
        <p14:creationId xmlns:p14="http://schemas.microsoft.com/office/powerpoint/2010/main" val="9716585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Educational and reference software is available to help you master, study</a:t>
            </a:r>
            <a:r>
              <a:rPr lang="en-US" sz="1200" b="0" kern="1200" baseline="0" dirty="0" smtClean="0">
                <a:solidFill>
                  <a:schemeClr val="tx1"/>
                </a:solidFill>
                <a:effectLst/>
                <a:latin typeface="+mn-lt"/>
                <a:ea typeface="+mn-ea"/>
                <a:cs typeface="+mn-cs"/>
              </a:rPr>
              <a:t>, design, create, or plan. There are software products that teach new skills such as typing, languages, and playing the guitar.</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Students who will be taking standardized tests</a:t>
            </a:r>
            <a:r>
              <a:rPr lang="en-US" sz="1200" b="0" kern="1200" baseline="0" dirty="0" smtClean="0">
                <a:solidFill>
                  <a:schemeClr val="tx1"/>
                </a:solidFill>
                <a:effectLst/>
                <a:latin typeface="+mn-lt"/>
                <a:ea typeface="+mn-ea"/>
                <a:cs typeface="+mn-cs"/>
              </a:rPr>
              <a:t> often use test preparation software.</a:t>
            </a:r>
            <a:endParaRPr lang="en-US" sz="1200" b="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Many computer and online brain-training games and programs are designed to improve the health and function of your brain. </a:t>
            </a:r>
            <a:r>
              <a:rPr lang="en-US" sz="1200" b="0" kern="1200" baseline="0" dirty="0" err="1" smtClean="0">
                <a:solidFill>
                  <a:schemeClr val="tx1"/>
                </a:solidFill>
                <a:effectLst/>
                <a:latin typeface="+mn-lt"/>
                <a:ea typeface="+mn-ea"/>
                <a:cs typeface="+mn-cs"/>
              </a:rPr>
              <a:t>Lumosity</a:t>
            </a:r>
            <a:r>
              <a:rPr lang="en-US" sz="1200" b="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lumosity.com</a:t>
            </a:r>
            <a:r>
              <a:rPr lang="en-US" sz="1200" b="0" kern="1200" baseline="0" dirty="0" smtClean="0">
                <a:solidFill>
                  <a:schemeClr val="tx1"/>
                </a:solidFill>
                <a:effectLst/>
                <a:latin typeface="+mn-lt"/>
                <a:ea typeface="+mn-ea"/>
                <a:cs typeface="+mn-cs"/>
              </a:rPr>
              <a:t>) is one example that has a specific “workout” program that you can play on your PC or smartphone. Brain Age</a:t>
            </a:r>
            <a:r>
              <a:rPr lang="en-US" sz="1200" b="0" kern="1200" baseline="30000" dirty="0" smtClean="0">
                <a:solidFill>
                  <a:schemeClr val="tx1"/>
                </a:solidFill>
                <a:effectLst/>
                <a:latin typeface="+mn-lt"/>
                <a:ea typeface="+mn-ea"/>
                <a:cs typeface="+mn-cs"/>
              </a:rPr>
              <a:t>2</a:t>
            </a:r>
            <a:r>
              <a:rPr lang="en-US" sz="1200" b="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brainage.com</a:t>
            </a:r>
            <a:r>
              <a:rPr lang="en-US" sz="1200" b="0" kern="1200" baseline="0" dirty="0" smtClean="0">
                <a:solidFill>
                  <a:schemeClr val="tx1"/>
                </a:solidFill>
                <a:effectLst/>
                <a:latin typeface="+mn-lt"/>
                <a:ea typeface="+mn-ea"/>
                <a:cs typeface="+mn-cs"/>
              </a:rPr>
              <a:t>) has software for the Nintendo DS and is designed for players of all ages.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42</a:t>
            </a:fld>
            <a:endParaRPr lang="en-US"/>
          </a:p>
        </p:txBody>
      </p:sp>
    </p:spTree>
    <p:extLst>
      <p:ext uri="{BB962C8B-B14F-4D97-AF65-F5344CB8AC3E}">
        <p14:creationId xmlns:p14="http://schemas.microsoft.com/office/powerpoint/2010/main" val="1602424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Many programs provide tutorials for popular computer applications. These programs use illustrated systematic instructions to guide users through unfamiliar skills</a:t>
            </a:r>
            <a:r>
              <a:rPr lang="en-US" sz="1200" b="0" kern="1200" baseline="0" dirty="0" smtClean="0">
                <a:solidFill>
                  <a:schemeClr val="tx1"/>
                </a:solidFill>
                <a:effectLst/>
                <a:latin typeface="+mn-lt"/>
                <a:ea typeface="+mn-ea"/>
                <a:cs typeface="+mn-cs"/>
              </a:rPr>
              <a:t> in an environment that acts like the actual software, without the software actually being installed.</a:t>
            </a:r>
            <a:endParaRPr lang="en-US" sz="1200" b="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Some training programs, known as </a:t>
            </a:r>
            <a:r>
              <a:rPr lang="en-US" sz="1200" b="0" i="1" u="none" strike="noStrike" kern="1200" dirty="0" smtClean="0">
                <a:solidFill>
                  <a:schemeClr val="tx1"/>
                </a:solidFill>
                <a:effectLst/>
                <a:latin typeface="+mn-lt"/>
                <a:ea typeface="+mn-ea"/>
                <a:cs typeface="+mn-cs"/>
              </a:rPr>
              <a:t>simulation programs</a:t>
            </a:r>
            <a:r>
              <a:rPr lang="en-US" sz="1200" b="0" kern="1200" dirty="0" smtClean="0">
                <a:solidFill>
                  <a:schemeClr val="tx1"/>
                </a:solidFill>
                <a:effectLst/>
                <a:latin typeface="+mn-lt"/>
                <a:ea typeface="+mn-ea"/>
                <a:cs typeface="+mn-cs"/>
              </a:rPr>
              <a:t>, allow you to experience or control the software as if it were the actual software or an actual event. Such simulation programs include commercial and military flight training, surgical instrument training, and machine operation training.</a:t>
            </a:r>
            <a:endParaRPr lang="en-US" sz="1200" b="0" i="0" kern="1200" dirty="0" smtClean="0">
              <a:solidFill>
                <a:schemeClr val="tx1"/>
              </a:solidFill>
              <a:effectLst/>
              <a:latin typeface="Helvetica" pitchFamily="34" charset="0"/>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43</a:t>
            </a:fld>
            <a:endParaRPr lang="en-US"/>
          </a:p>
        </p:txBody>
      </p:sp>
    </p:spTree>
    <p:extLst>
      <p:ext uri="{BB962C8B-B14F-4D97-AF65-F5344CB8AC3E}">
        <p14:creationId xmlns:p14="http://schemas.microsoft.com/office/powerpoint/2010/main" val="1602424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effectLst/>
                <a:latin typeface="+mn-lt"/>
                <a:ea typeface="+mn-ea"/>
                <a:cs typeface="+mn-cs"/>
              </a:rPr>
              <a:t>Although</a:t>
            </a:r>
            <a:r>
              <a:rPr lang="en-US" sz="1200" b="0" kern="1200" baseline="0" dirty="0" smtClean="0">
                <a:solidFill>
                  <a:schemeClr val="tx1"/>
                </a:solidFill>
                <a:effectLst/>
                <a:latin typeface="+mn-lt"/>
                <a:ea typeface="+mn-ea"/>
                <a:cs typeface="+mn-cs"/>
              </a:rPr>
              <a:t> some courses are run from an individually developed website, many online courses are run using </a:t>
            </a:r>
            <a:r>
              <a:rPr lang="en-US" sz="1200" b="0" i="1" kern="1200" baseline="0" dirty="0" smtClean="0">
                <a:solidFill>
                  <a:schemeClr val="tx1"/>
                </a:solidFill>
                <a:effectLst/>
                <a:latin typeface="+mn-lt"/>
                <a:ea typeface="+mn-ea"/>
                <a:cs typeface="+mn-cs"/>
              </a:rPr>
              <a:t>course management software</a:t>
            </a:r>
            <a:r>
              <a:rPr lang="en-US" sz="1200" b="0" kern="1200" baseline="0" dirty="0" smtClean="0">
                <a:solidFill>
                  <a:schemeClr val="tx1"/>
                </a:solidFill>
                <a:effectLst/>
                <a:latin typeface="+mn-lt"/>
                <a:ea typeface="+mn-ea"/>
                <a:cs typeface="+mn-cs"/>
              </a:rPr>
              <a:t> such as Blackboard, Moodle, and Angel. In addition to traditional classroom tools such as calendars and grade books, these programs provide special areas for students and instructors to exchange ideas and information through chat rooms, discussion forums, and e-mail.</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44</a:t>
            </a:fld>
            <a:endParaRPr lang="en-US"/>
          </a:p>
        </p:txBody>
      </p:sp>
    </p:spTree>
    <p:extLst>
      <p:ext uri="{BB962C8B-B14F-4D97-AF65-F5344CB8AC3E}">
        <p14:creationId xmlns:p14="http://schemas.microsoft.com/office/powerpoint/2010/main" val="1602424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In addition, collaboration tools such as whiteboards and desktop sharing facilitate virtual office hour sessions.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baseline="0" dirty="0" smtClean="0">
                <a:solidFill>
                  <a:schemeClr val="tx1"/>
                </a:solidFill>
                <a:effectLst/>
                <a:latin typeface="+mn-lt"/>
                <a:ea typeface="+mn-ea"/>
                <a:cs typeface="+mn-cs"/>
              </a:rPr>
              <a:t>Depending on the content and course materials, you might need a password or special plug-ins to view certain videos or demos.</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45</a:t>
            </a:fld>
            <a:endParaRPr lang="en-US"/>
          </a:p>
        </p:txBody>
      </p:sp>
    </p:spTree>
    <p:extLst>
      <p:ext uri="{BB962C8B-B14F-4D97-AF65-F5344CB8AC3E}">
        <p14:creationId xmlns:p14="http://schemas.microsoft.com/office/powerpoint/2010/main" val="1602424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p:spPr>
        <p:txBody>
          <a:bodyPr/>
          <a:lstStyle/>
          <a:p>
            <a:fld id="{ECBBF96F-E17D-4B0E-861B-F20BA532E759}" type="slidenum">
              <a:rPr lang="en-US" smtClean="0"/>
              <a:pPr/>
              <a:t>46</a:t>
            </a:fld>
            <a:endParaRPr lang="en-US" smtClean="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i="1" dirty="0" smtClean="0"/>
              <a:t>Drawing software</a:t>
            </a:r>
            <a:r>
              <a:rPr lang="en-US" b="1" i="1" dirty="0" smtClean="0"/>
              <a:t> </a:t>
            </a:r>
            <a:r>
              <a:rPr lang="en-US" dirty="0" smtClean="0"/>
              <a:t>(or</a:t>
            </a:r>
            <a:r>
              <a:rPr lang="en-US" b="1" dirty="0" smtClean="0"/>
              <a:t> </a:t>
            </a:r>
            <a:r>
              <a:rPr lang="en-US" i="1" dirty="0" smtClean="0"/>
              <a:t>illustration software</a:t>
            </a:r>
            <a:r>
              <a:rPr lang="en-US" dirty="0" smtClean="0"/>
              <a:t>)</a:t>
            </a:r>
            <a:r>
              <a:rPr lang="en-US" b="1" dirty="0" smtClean="0"/>
              <a:t> </a:t>
            </a:r>
            <a:r>
              <a:rPr lang="en-US" dirty="0" smtClean="0"/>
              <a:t>lets you create or edit 2-D, line-based drawings. You can use it to create technical diagrams or original </a:t>
            </a:r>
            <a:r>
              <a:rPr lang="en-US" dirty="0" err="1" smtClean="0"/>
              <a:t>nonphotographic</a:t>
            </a:r>
            <a:r>
              <a:rPr lang="en-US" dirty="0" smtClean="0"/>
              <a:t> drawings, animations, and illustrations using tools such as pens, pencils, and paintbrushes</a:t>
            </a:r>
            <a:r>
              <a:rPr lang="en-US" dirty="0" smtClean="0">
                <a:latin typeface="Helvetica" pitchFamily="34" charset="0"/>
              </a:rPr>
              <a:t>.</a:t>
            </a:r>
          </a:p>
          <a:p>
            <a:pPr marL="171450" indent="-171450">
              <a:buFont typeface="Arial" pitchFamily="34" charset="0"/>
              <a:buChar char="•"/>
            </a:pPr>
            <a:r>
              <a:rPr lang="en-US" sz="1200" b="0" kern="1200" dirty="0" smtClean="0">
                <a:solidFill>
                  <a:schemeClr val="tx1"/>
                </a:solidFill>
                <a:effectLst/>
                <a:latin typeface="+mn-lt"/>
                <a:ea typeface="+mn-ea"/>
                <a:cs typeface="+mn-cs"/>
              </a:rPr>
              <a:t>Adobe</a:t>
            </a:r>
            <a:r>
              <a:rPr lang="en-US" sz="1200" b="0" kern="1200" baseline="0" dirty="0" smtClean="0">
                <a:solidFill>
                  <a:schemeClr val="tx1"/>
                </a:solidFill>
                <a:effectLst/>
                <a:latin typeface="+mn-lt"/>
                <a:ea typeface="+mn-ea"/>
                <a:cs typeface="+mn-cs"/>
              </a:rPr>
              <a:t> Illustrator includes tools that let you create p</a:t>
            </a:r>
            <a:r>
              <a:rPr lang="en-US" sz="1200" b="0" kern="1200" dirty="0" smtClean="0">
                <a:solidFill>
                  <a:schemeClr val="tx1"/>
                </a:solidFill>
                <a:effectLst/>
                <a:latin typeface="+mn-lt"/>
                <a:ea typeface="+mn-ea"/>
                <a:cs typeface="+mn-cs"/>
              </a:rPr>
              <a:t>rofessional-quality creative and technical illustrations. </a:t>
            </a:r>
          </a:p>
          <a:p>
            <a:pPr marL="171450" indent="-171450">
              <a:buFont typeface="Arial" pitchFamily="34" charset="0"/>
              <a:buChar char="•"/>
            </a:pPr>
            <a:r>
              <a:rPr lang="en-US" sz="1200" kern="1200" dirty="0" smtClean="0">
                <a:solidFill>
                  <a:schemeClr val="tx1"/>
                </a:solidFill>
                <a:effectLst/>
                <a:latin typeface="+mn-lt"/>
                <a:ea typeface="+mn-ea"/>
                <a:cs typeface="+mn-cs"/>
              </a:rPr>
              <a:t>There are many software packages to help plan the layout of homes and landscapes, such as those offered by Broderbund. A simple, web-based, and fairly full-featured</a:t>
            </a:r>
            <a:r>
              <a:rPr lang="en-US" sz="1200" kern="1200" baseline="0" dirty="0" smtClean="0">
                <a:solidFill>
                  <a:schemeClr val="tx1"/>
                </a:solidFill>
                <a:effectLst/>
                <a:latin typeface="+mn-lt"/>
                <a:ea typeface="+mn-ea"/>
                <a:cs typeface="+mn-cs"/>
              </a:rPr>
              <a:t> free 3-D modeling application is Trimble’s </a:t>
            </a:r>
            <a:r>
              <a:rPr lang="en-US" sz="1200" kern="1200" baseline="0" dirty="0" err="1" smtClean="0">
                <a:solidFill>
                  <a:schemeClr val="tx1"/>
                </a:solidFill>
                <a:effectLst/>
                <a:latin typeface="+mn-lt"/>
                <a:ea typeface="+mn-ea"/>
                <a:cs typeface="+mn-cs"/>
              </a:rPr>
              <a:t>SketchUp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SketchUp</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sketchup.com</a:t>
            </a:r>
            <a:r>
              <a:rPr lang="en-US" sz="1200" i="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lets you create a 3-D image of your dream house.</a:t>
            </a:r>
          </a:p>
        </p:txBody>
      </p:sp>
    </p:spTree>
    <p:extLst>
      <p:ext uri="{BB962C8B-B14F-4D97-AF65-F5344CB8AC3E}">
        <p14:creationId xmlns:p14="http://schemas.microsoft.com/office/powerpoint/2010/main" val="8598110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p:spPr>
        <p:txBody>
          <a:bodyPr/>
          <a:lstStyle/>
          <a:p>
            <a:fld id="{6E391844-9C4B-46DA-A8D3-D9A7433D6F9A}" type="slidenum">
              <a:rPr lang="en-US" smtClean="0"/>
              <a:pPr/>
              <a:t>47</a:t>
            </a:fld>
            <a:endParaRPr lang="en-US" smtClean="0"/>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you’re a student, you can sometimes buy substantially discounted software that is no different from regularly priced software. Campus computer stores and college bookstores offer discounted prices to students who possess a valid student ID. Online software suppliers such as Journey Education Marketing (</a:t>
            </a:r>
            <a:r>
              <a:rPr lang="en-US" sz="1200" i="1" kern="1200" baseline="0" dirty="0" smtClean="0">
                <a:solidFill>
                  <a:schemeClr val="tx1"/>
                </a:solidFill>
                <a:effectLst/>
                <a:latin typeface="+mn-lt"/>
                <a:ea typeface="+mn-ea"/>
                <a:cs typeface="+mn-cs"/>
              </a:rPr>
              <a:t>journeyed.com</a:t>
            </a:r>
            <a:r>
              <a:rPr lang="en-US" sz="1200" kern="1200" baseline="0" dirty="0" smtClean="0">
                <a:solidFill>
                  <a:schemeClr val="tx1"/>
                </a:solidFill>
                <a:effectLst/>
                <a:latin typeface="+mn-lt"/>
                <a:ea typeface="+mn-ea"/>
                <a:cs typeface="+mn-cs"/>
              </a:rPr>
              <a:t>) and Academic Superstore (</a:t>
            </a:r>
            <a:r>
              <a:rPr lang="en-US" sz="1200" i="1" kern="1200" baseline="0" dirty="0" smtClean="0">
                <a:solidFill>
                  <a:schemeClr val="tx1"/>
                </a:solidFill>
                <a:effectLst/>
                <a:latin typeface="+mn-lt"/>
                <a:ea typeface="+mn-ea"/>
                <a:cs typeface="+mn-cs"/>
              </a:rPr>
              <a:t>academicsuperstore.com</a:t>
            </a:r>
            <a:r>
              <a:rPr lang="en-US" sz="1200" kern="1200" baseline="0" dirty="0" smtClean="0">
                <a:solidFill>
                  <a:schemeClr val="tx1"/>
                </a:solidFill>
                <a:effectLst/>
                <a:latin typeface="+mn-lt"/>
                <a:ea typeface="+mn-ea"/>
                <a:cs typeface="+mn-cs"/>
              </a:rPr>
              <a:t>) also offer popular software to students at reduced prices.</a:t>
            </a:r>
          </a:p>
        </p:txBody>
      </p:sp>
    </p:spTree>
    <p:extLst>
      <p:ext uri="{BB962C8B-B14F-4D97-AF65-F5344CB8AC3E}">
        <p14:creationId xmlns:p14="http://schemas.microsoft.com/office/powerpoint/2010/main" val="33154814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p:spPr>
        <p:txBody>
          <a:bodyPr/>
          <a:lstStyle/>
          <a:p>
            <a:fld id="{6E391844-9C4B-46DA-A8D3-D9A7433D6F9A}" type="slidenum">
              <a:rPr lang="en-US" smtClean="0"/>
              <a:pPr/>
              <a:t>48</a:t>
            </a:fld>
            <a:endParaRPr lang="en-US" smtClean="0"/>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In addition to open source software, discussed previously in the chapter, </a:t>
            </a:r>
            <a:r>
              <a:rPr lang="en-US" sz="1200" i="1" kern="1200" baseline="0" dirty="0" smtClean="0">
                <a:solidFill>
                  <a:schemeClr val="tx1"/>
                </a:solidFill>
                <a:effectLst/>
                <a:latin typeface="+mn-lt"/>
                <a:ea typeface="+mn-ea"/>
                <a:cs typeface="+mn-cs"/>
              </a:rPr>
              <a:t>freeware</a:t>
            </a:r>
            <a:r>
              <a:rPr lang="en-US" sz="1200" kern="1200" baseline="0" dirty="0" smtClean="0">
                <a:solidFill>
                  <a:schemeClr val="tx1"/>
                </a:solidFill>
                <a:effectLst/>
                <a:latin typeface="+mn-lt"/>
                <a:ea typeface="+mn-ea"/>
                <a:cs typeface="+mn-cs"/>
              </a:rPr>
              <a:t> is copyrighted software that you can use for free. Explore sites like </a:t>
            </a:r>
            <a:r>
              <a:rPr lang="en-US" sz="1200" kern="1200" baseline="0" dirty="0" err="1" smtClean="0">
                <a:solidFill>
                  <a:schemeClr val="tx1"/>
                </a:solidFill>
                <a:effectLst/>
                <a:latin typeface="+mn-lt"/>
                <a:ea typeface="+mn-ea"/>
                <a:cs typeface="+mn-cs"/>
              </a:rPr>
              <a:t>FileHippo</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filehippo.com</a:t>
            </a:r>
            <a:r>
              <a:rPr lang="en-US" sz="1200" i="0" kern="1200" baseline="0" dirty="0" smtClean="0">
                <a:solidFill>
                  <a:schemeClr val="tx1"/>
                </a:solidFill>
                <a:effectLst/>
                <a:latin typeface="+mn-lt"/>
                <a:ea typeface="+mn-ea"/>
                <a:cs typeface="+mn-cs"/>
              </a:rPr>
              <a:t>) and </a:t>
            </a:r>
            <a:r>
              <a:rPr lang="en-US" sz="1200" i="0" kern="1200" baseline="0" dirty="0" err="1" smtClean="0">
                <a:solidFill>
                  <a:schemeClr val="tx1"/>
                </a:solidFill>
                <a:effectLst/>
                <a:latin typeface="+mn-lt"/>
                <a:ea typeface="+mn-ea"/>
                <a:cs typeface="+mn-cs"/>
              </a:rPr>
              <a:t>MajorGeeks</a:t>
            </a:r>
            <a:r>
              <a:rPr lang="en-US" sz="1200" i="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majorgreeks.com</a:t>
            </a:r>
            <a:r>
              <a:rPr lang="en-US" sz="1200" i="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to see how many good freeware programs are available. However, although much legitimate freeware exists, some unscrupulous people use freeware to distribute viruses and malware.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Some software developers offer beta versions of their software free of charge. A </a:t>
            </a:r>
            <a:r>
              <a:rPr lang="en-US" sz="1200" i="1" kern="1200" baseline="0" dirty="0" smtClean="0">
                <a:solidFill>
                  <a:schemeClr val="tx1"/>
                </a:solidFill>
                <a:effectLst/>
                <a:latin typeface="+mn-lt"/>
                <a:ea typeface="+mn-ea"/>
                <a:cs typeface="+mn-cs"/>
              </a:rPr>
              <a:t>beta version </a:t>
            </a:r>
            <a:r>
              <a:rPr lang="en-US" sz="1200" kern="1200" baseline="0" dirty="0" smtClean="0">
                <a:solidFill>
                  <a:schemeClr val="tx1"/>
                </a:solidFill>
                <a:effectLst/>
                <a:latin typeface="+mn-lt"/>
                <a:ea typeface="+mn-ea"/>
                <a:cs typeface="+mn-cs"/>
              </a:rPr>
              <a:t>is an application that is still under development. By distributing free beta versions, developers hope users will report errors, or bugs, they find in their programs. </a:t>
            </a:r>
            <a:endParaRPr lang="en-US" sz="1200" b="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945097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kern="1200" dirty="0" smtClean="0">
                <a:solidFill>
                  <a:schemeClr val="tx1"/>
                </a:solidFill>
                <a:effectLst/>
                <a:latin typeface="+mn-lt"/>
                <a:ea typeface="+mn-ea"/>
                <a:cs typeface="+mn-cs"/>
              </a:rPr>
              <a:t>Virtually every new computer comes with software</a:t>
            </a:r>
            <a:r>
              <a:rPr lang="en-US" sz="1200" b="0" kern="1200" baseline="0" dirty="0" smtClean="0">
                <a:solidFill>
                  <a:schemeClr val="tx1"/>
                </a:solidFill>
                <a:effectLst/>
                <a:latin typeface="+mn-lt"/>
                <a:ea typeface="+mn-ea"/>
                <a:cs typeface="+mn-cs"/>
              </a:rPr>
              <a:t> preinstalled, including an operating system and some application software. If you need to add other software you’ll need either to install the software yourself or to access it from the web. There are two types of software you can install on your computer:</a:t>
            </a:r>
          </a:p>
          <a:p>
            <a:pPr marL="628650" lvl="1" indent="-171450">
              <a:buFont typeface="Arial" pitchFamily="34" charset="0"/>
              <a:buChar char="•"/>
            </a:pPr>
            <a:r>
              <a:rPr lang="en-US" sz="1200" b="0" i="1" kern="1200" baseline="0" dirty="0" smtClean="0">
                <a:solidFill>
                  <a:schemeClr val="tx1"/>
                </a:solidFill>
                <a:effectLst/>
                <a:latin typeface="+mn-lt"/>
                <a:ea typeface="+mn-ea"/>
                <a:cs typeface="+mn-cs"/>
              </a:rPr>
              <a:t>Proprietary (or commercial) software </a:t>
            </a:r>
            <a:r>
              <a:rPr lang="en-US" sz="1200" b="0" kern="1200" baseline="0" dirty="0" smtClean="0">
                <a:solidFill>
                  <a:schemeClr val="tx1"/>
                </a:solidFill>
                <a:effectLst/>
                <a:latin typeface="+mn-lt"/>
                <a:ea typeface="+mn-ea"/>
                <a:cs typeface="+mn-cs"/>
              </a:rPr>
              <a:t>is applications you buy, such as the Microsoft Office applications you’re probably familiar with. </a:t>
            </a:r>
          </a:p>
          <a:p>
            <a:pPr marL="628650" lvl="1" indent="-171450">
              <a:buFont typeface="Arial" pitchFamily="34" charset="0"/>
              <a:buChar char="•"/>
            </a:pPr>
            <a:r>
              <a:rPr lang="en-US" sz="1200" b="0" i="1" kern="1200" baseline="0" dirty="0" smtClean="0">
                <a:solidFill>
                  <a:schemeClr val="tx1"/>
                </a:solidFill>
                <a:effectLst/>
                <a:latin typeface="+mn-lt"/>
                <a:ea typeface="+mn-ea"/>
                <a:cs typeface="+mn-cs"/>
              </a:rPr>
              <a:t>Open source software </a:t>
            </a:r>
            <a:r>
              <a:rPr lang="en-US" sz="1200" b="0" kern="1200" baseline="0" dirty="0" smtClean="0">
                <a:solidFill>
                  <a:schemeClr val="tx1"/>
                </a:solidFill>
                <a:effectLst/>
                <a:latin typeface="+mn-lt"/>
                <a:ea typeface="+mn-ea"/>
                <a:cs typeface="+mn-cs"/>
              </a:rPr>
              <a:t>is free software that is available with few licensing and copyright restrictions.</a:t>
            </a:r>
            <a:r>
              <a:rPr lang="en-US" sz="1200" b="0" kern="1200" dirty="0" smtClean="0">
                <a:solidFill>
                  <a:schemeClr val="tx1"/>
                </a:solidFill>
                <a:effectLst/>
                <a:latin typeface="+mn-lt"/>
                <a:ea typeface="+mn-ea"/>
                <a:cs typeface="+mn-cs"/>
              </a:rPr>
              <a:t> </a:t>
            </a: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2571317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a:ln/>
        </p:spPr>
      </p:sp>
      <p:sp>
        <p:nvSpPr>
          <p:cNvPr id="99330" name="Notes Placeholder 2"/>
          <p:cNvSpPr>
            <a:spLocks noGrp="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A </a:t>
            </a:r>
            <a:r>
              <a:rPr lang="en-US" sz="1200" b="0" i="1" u="none" strike="noStrike" kern="1200" dirty="0" smtClean="0">
                <a:solidFill>
                  <a:schemeClr val="tx1"/>
                </a:solidFill>
                <a:latin typeface="+mn-lt"/>
                <a:ea typeface="+mn-ea"/>
                <a:cs typeface="+mn-cs"/>
              </a:rPr>
              <a:t>software license</a:t>
            </a:r>
            <a:r>
              <a:rPr lang="en-US" sz="1200" b="0" i="0" u="none" strike="noStrike" kern="1200" dirty="0" smtClean="0">
                <a:solidFill>
                  <a:schemeClr val="tx1"/>
                </a:solidFill>
                <a:latin typeface="+mn-lt"/>
                <a:ea typeface="+mn-ea"/>
                <a:cs typeface="+mn-cs"/>
              </a:rPr>
              <a:t>, also known</a:t>
            </a:r>
            <a:r>
              <a:rPr lang="en-US" sz="1200" b="0" i="0" u="none" strike="noStrike" kern="1200" baseline="0" dirty="0" smtClean="0">
                <a:solidFill>
                  <a:schemeClr val="tx1"/>
                </a:solidFill>
                <a:latin typeface="+mn-lt"/>
                <a:ea typeface="+mn-ea"/>
                <a:cs typeface="+mn-cs"/>
              </a:rPr>
              <a:t> as an </a:t>
            </a:r>
            <a:r>
              <a:rPr lang="en-US" sz="1200" b="0" i="1" u="none" strike="noStrike" kern="1200" baseline="0" dirty="0" smtClean="0">
                <a:solidFill>
                  <a:schemeClr val="tx1"/>
                </a:solidFill>
                <a:latin typeface="+mn-lt"/>
                <a:ea typeface="+mn-ea"/>
                <a:cs typeface="+mn-cs"/>
              </a:rPr>
              <a:t>End User License Agreement (EULA)</a:t>
            </a:r>
            <a:r>
              <a:rPr lang="en-US" sz="1200" b="0" i="0" u="none" strike="noStrike"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an agreement between you, the user, and the software company. You accept this agreement before installing the software on your machine. It’s a legal contract that outlines the acceptable uses of the program and any actions that violate the agreement.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Generally, the agreement states who the ultimate owner of the software is, under what circumstances copies of the software can be made, and whether the software can be installed on any other machine. Finally, the license agreement will state what, if any, warranty comes with the software.</a:t>
            </a:r>
            <a:endParaRPr lang="en-US" sz="1200" b="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dirty="0" smtClean="0">
              <a:solidFill>
                <a:schemeClr val="tx1"/>
              </a:solidFill>
              <a:latin typeface="+mn-lt"/>
              <a:ea typeface="+mn-ea"/>
              <a:cs typeface="+mn-cs"/>
            </a:endParaRPr>
          </a:p>
        </p:txBody>
      </p:sp>
      <p:sp>
        <p:nvSpPr>
          <p:cNvPr id="99331" name="Slide Number Placeholder 3"/>
          <p:cNvSpPr>
            <a:spLocks noGrp="1"/>
          </p:cNvSpPr>
          <p:nvPr>
            <p:ph type="sldNum" sz="quarter" idx="5"/>
          </p:nvPr>
        </p:nvSpPr>
        <p:spPr>
          <a:noFill/>
        </p:spPr>
        <p:txBody>
          <a:bodyPr/>
          <a:lstStyle/>
          <a:p>
            <a:fld id="{1B4CBB3A-32D6-43E4-BE46-378904C2EF91}" type="slidenum">
              <a:rPr lang="en-US" smtClean="0"/>
              <a:pPr/>
              <a:t>49</a:t>
            </a:fld>
            <a:endParaRPr lang="en-US" smtClean="0"/>
          </a:p>
        </p:txBody>
      </p:sp>
    </p:spTree>
    <p:extLst>
      <p:ext uri="{BB962C8B-B14F-4D97-AF65-F5344CB8AC3E}">
        <p14:creationId xmlns:p14="http://schemas.microsoft.com/office/powerpoint/2010/main" val="12770835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a:ln/>
        </p:spPr>
      </p:sp>
      <p:sp>
        <p:nvSpPr>
          <p:cNvPr id="99330" name="Notes Placeholder 2"/>
          <p:cNvSpPr>
            <a:spLocks noGrp="1"/>
          </p:cNvSpPr>
          <p:nvPr>
            <p:ph type="body" idx="1"/>
          </p:nvPr>
        </p:nvSpPr>
        <p:spPr>
          <a:noFill/>
          <a:ln/>
        </p:spPr>
        <p:txBody>
          <a:bodyPr/>
          <a:lstStyle/>
          <a:p>
            <a:pPr marL="171450" indent="-171450" eaLnBrk="1" hangingPunct="1">
              <a:buFont typeface="Arial" pitchFamily="34" charset="0"/>
              <a:buChar char="•"/>
            </a:pPr>
            <a:r>
              <a:rPr lang="en-US" dirty="0" smtClean="0"/>
              <a:t>Some software is purchased</a:t>
            </a:r>
            <a:r>
              <a:rPr lang="en-US" baseline="0" dirty="0" smtClean="0"/>
              <a:t> with a single license to cover one person’s specific use. You cannot share these licenses, and you can’t “extend” the license to install the software on more than one of your computers. Many manufacturers are offering family licensing deals to include several computers in one household. </a:t>
            </a:r>
          </a:p>
          <a:p>
            <a:pPr marL="171450" indent="-171450" eaLnBrk="1" hangingPunct="1">
              <a:buFont typeface="Arial" pitchFamily="34" charset="0"/>
              <a:buChar char="•"/>
            </a:pPr>
            <a:r>
              <a:rPr lang="en-US" dirty="0" smtClean="0"/>
              <a:t>Businesses and educational</a:t>
            </a:r>
            <a:r>
              <a:rPr lang="en-US" baseline="0" dirty="0" smtClean="0"/>
              <a:t> institutions often buy multiuser licenses that allow more than one person to use the software. Some multiuser licenses are per-seat and limit the number of users overall, whereas others, called concurrent licenses, limit the number of users accessing the software at any given time.</a:t>
            </a:r>
            <a:endParaRPr lang="en-US" dirty="0" smtClean="0"/>
          </a:p>
        </p:txBody>
      </p:sp>
      <p:sp>
        <p:nvSpPr>
          <p:cNvPr id="99331" name="Slide Number Placeholder 3"/>
          <p:cNvSpPr>
            <a:spLocks noGrp="1"/>
          </p:cNvSpPr>
          <p:nvPr>
            <p:ph type="sldNum" sz="quarter" idx="5"/>
          </p:nvPr>
        </p:nvSpPr>
        <p:spPr>
          <a:noFill/>
        </p:spPr>
        <p:txBody>
          <a:bodyPr/>
          <a:lstStyle/>
          <a:p>
            <a:fld id="{1B4CBB3A-32D6-43E4-BE46-378904C2EF91}" type="slidenum">
              <a:rPr lang="en-US" smtClean="0"/>
              <a:pPr/>
              <a:t>50</a:t>
            </a:fld>
            <a:endParaRPr lang="en-US" smtClean="0"/>
          </a:p>
        </p:txBody>
      </p:sp>
    </p:spTree>
    <p:extLst>
      <p:ext uri="{BB962C8B-B14F-4D97-AF65-F5344CB8AC3E}">
        <p14:creationId xmlns:p14="http://schemas.microsoft.com/office/powerpoint/2010/main" val="16814202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Anyone</a:t>
            </a:r>
            <a:r>
              <a:rPr lang="en-US" baseline="0" dirty="0" smtClean="0"/>
              <a:t> using open source software has access to the program’s code. Therefore, open source software programs can be tweaked by another user and redistributed. </a:t>
            </a:r>
          </a:p>
          <a:p>
            <a:pPr marL="171450" indent="-171450">
              <a:buFont typeface="Arial" pitchFamily="34" charset="0"/>
              <a:buChar char="•"/>
            </a:pPr>
            <a:r>
              <a:rPr lang="en-US" baseline="0" dirty="0" smtClean="0"/>
              <a:t>A free software license, the GNU General Public License, is required and grants the recipients the right to modify and redistribute the software. Without such a license, the recipient would be in violation of the copyright laws. This concept of redistributing modified open source software under the same terms as the original software is known as </a:t>
            </a:r>
            <a:r>
              <a:rPr lang="en-US" i="1" baseline="0" dirty="0" err="1" smtClean="0"/>
              <a:t>copyleft</a:t>
            </a:r>
            <a:r>
              <a:rPr lang="en-US" baseline="0" dirty="0" smtClean="0"/>
              <a:t>. Thus, all enhancements, additions, and other changes to </a:t>
            </a:r>
            <a:r>
              <a:rPr lang="en-US" baseline="0" dirty="0" err="1" smtClean="0"/>
              <a:t>copyleft</a:t>
            </a:r>
            <a:r>
              <a:rPr lang="en-US" baseline="0" dirty="0" smtClean="0"/>
              <a:t> software must also be distributed as free software.</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51</a:t>
            </a:fld>
            <a:endParaRPr lang="en-US"/>
          </a:p>
        </p:txBody>
      </p:sp>
    </p:spTree>
    <p:extLst>
      <p:ext uri="{BB962C8B-B14F-4D97-AF65-F5344CB8AC3E}">
        <p14:creationId xmlns:p14="http://schemas.microsoft.com/office/powerpoint/2010/main" val="25532681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Every</a:t>
            </a:r>
            <a:r>
              <a:rPr lang="en-US" baseline="0" dirty="0" smtClean="0"/>
              <a:t> software program has a set of system requirements that specify the minimum recommended standards for the operating system, processor, primary memory (random access memory, or RAM), and hard drive capacity.</a:t>
            </a:r>
          </a:p>
          <a:p>
            <a:pPr marL="171450" indent="-171450">
              <a:buFont typeface="Arial" pitchFamily="34" charset="0"/>
              <a:buChar char="•"/>
            </a:pPr>
            <a:r>
              <a:rPr lang="en-US" baseline="0" dirty="0" smtClean="0"/>
              <a:t>These requirements are printed on the software packaging or are available at the manufacturer’s website.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Periodically, software developers improve the functionality of their software by releasing a software upgrade. Although software developers suggest otherwise, there’s no need to rush out and buy the latest version of a software program every time one is available. </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52</a:t>
            </a:fld>
            <a:endParaRPr lang="en-US"/>
          </a:p>
        </p:txBody>
      </p:sp>
    </p:spTree>
    <p:extLst>
      <p:ext uri="{BB962C8B-B14F-4D97-AF65-F5344CB8AC3E}">
        <p14:creationId xmlns:p14="http://schemas.microsoft.com/office/powerpoint/2010/main" val="36536470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aseline="0" dirty="0" smtClean="0"/>
              <a:t>In between upgrades, developers will make available software updates (sometimes referred to as software patches). Updates are usually downloaded and provide smaller enhancements to the software or fix program bugs.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kern="1200" dirty="0" smtClean="0">
                <a:solidFill>
                  <a:schemeClr val="tx1"/>
                </a:solidFill>
                <a:latin typeface="+mn-lt"/>
                <a:ea typeface="+mn-ea"/>
                <a:cs typeface="+mn-cs"/>
              </a:rPr>
              <a:t>Vendors</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make new versions of</a:t>
            </a:r>
            <a:r>
              <a:rPr lang="en-US" sz="1200" b="0" kern="1200" baseline="0" dirty="0" smtClean="0">
                <a:solidFill>
                  <a:schemeClr val="tx1"/>
                </a:solidFill>
                <a:latin typeface="+mn-lt"/>
                <a:ea typeface="+mn-ea"/>
                <a:cs typeface="+mn-cs"/>
              </a:rPr>
              <a:t> software </a:t>
            </a:r>
            <a:r>
              <a:rPr lang="en-US" sz="1200" b="0" kern="1200" dirty="0" smtClean="0">
                <a:solidFill>
                  <a:schemeClr val="tx1"/>
                </a:solidFill>
                <a:latin typeface="+mn-lt"/>
                <a:ea typeface="+mn-ea"/>
                <a:cs typeface="+mn-cs"/>
              </a:rPr>
              <a:t>backward-compatible, meaning that they can recognize (open) files created with older versions. However, some software programs are not forward-compatible, so these older versions are</a:t>
            </a:r>
            <a:r>
              <a:rPr lang="en-US" sz="1200" b="0" kern="1200" baseline="0" dirty="0" smtClean="0">
                <a:solidFill>
                  <a:schemeClr val="tx1"/>
                </a:solidFill>
                <a:latin typeface="+mn-lt"/>
                <a:ea typeface="+mn-ea"/>
                <a:cs typeface="+mn-cs"/>
              </a:rPr>
              <a:t> not able to</a:t>
            </a:r>
            <a:r>
              <a:rPr lang="en-US" sz="1200" b="0" kern="1200" dirty="0" smtClean="0">
                <a:solidFill>
                  <a:schemeClr val="tx1"/>
                </a:solidFill>
                <a:latin typeface="+mn-lt"/>
                <a:ea typeface="+mn-ea"/>
                <a:cs typeface="+mn-cs"/>
              </a:rPr>
              <a:t> recognize files created on newer versions of the same software.</a:t>
            </a:r>
            <a:endParaRPr lang="en-US" sz="1200" b="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53</a:t>
            </a:fld>
            <a:endParaRPr lang="en-US"/>
          </a:p>
        </p:txBody>
      </p:sp>
    </p:spTree>
    <p:extLst>
      <p:ext uri="{BB962C8B-B14F-4D97-AF65-F5344CB8AC3E}">
        <p14:creationId xmlns:p14="http://schemas.microsoft.com/office/powerpoint/2010/main" val="7123261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p:spPr>
        <p:txBody>
          <a:bodyPr/>
          <a:lstStyle/>
          <a:p>
            <a:fld id="{38C5B46A-3B61-4684-BDFE-3DF06598D08E}" type="slidenum">
              <a:rPr lang="en-US" smtClean="0"/>
              <a:pPr/>
              <a:t>54</a:t>
            </a:fld>
            <a:endParaRPr lang="en-US" smtClean="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Before you use most software, you must install it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your system. The installation process will differ slightly depending on how you are installing it</a:t>
            </a:r>
            <a:r>
              <a:rPr lang="en-US" sz="1200" kern="1200" baseline="0" dirty="0" smtClean="0">
                <a:solidFill>
                  <a:schemeClr val="tx1"/>
                </a:solidFill>
                <a:effectLst/>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effectLst/>
                <a:latin typeface="+mn-lt"/>
                <a:ea typeface="+mn-ea"/>
                <a:cs typeface="+mn-cs"/>
              </a:rPr>
              <a:t>One of the first steps in the installation wizard asks you to decide between a full installation and a custom installation. A </a:t>
            </a:r>
            <a:r>
              <a:rPr lang="en-US" sz="1200" i="1" kern="1200" baseline="0" dirty="0" smtClean="0">
                <a:solidFill>
                  <a:schemeClr val="tx1"/>
                </a:solidFill>
                <a:effectLst/>
                <a:latin typeface="+mn-lt"/>
                <a:ea typeface="+mn-ea"/>
                <a:cs typeface="+mn-cs"/>
              </a:rPr>
              <a:t>full installation </a:t>
            </a:r>
            <a:r>
              <a:rPr lang="en-US" sz="1200" kern="1200" baseline="0" dirty="0" smtClean="0">
                <a:solidFill>
                  <a:schemeClr val="tx1"/>
                </a:solidFill>
                <a:effectLst/>
                <a:latin typeface="+mn-lt"/>
                <a:ea typeface="+mn-ea"/>
                <a:cs typeface="+mn-cs"/>
              </a:rPr>
              <a:t>(or typical installation) copies all the most commonly used files and programs from the distribution disc to your computer’s hard drive. </a:t>
            </a:r>
          </a:p>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kern="1200" baseline="0" dirty="0" smtClean="0">
                <a:solidFill>
                  <a:schemeClr val="tx1"/>
                </a:solidFill>
                <a:effectLst/>
                <a:latin typeface="+mn-lt"/>
                <a:ea typeface="+mn-ea"/>
                <a:cs typeface="+mn-cs"/>
              </a:rPr>
              <a:t>By selecting </a:t>
            </a:r>
            <a:r>
              <a:rPr lang="en-US" sz="1200" i="1" kern="1200" baseline="0" dirty="0" smtClean="0">
                <a:solidFill>
                  <a:schemeClr val="tx1"/>
                </a:solidFill>
                <a:effectLst/>
                <a:latin typeface="+mn-lt"/>
                <a:ea typeface="+mn-ea"/>
                <a:cs typeface="+mn-cs"/>
              </a:rPr>
              <a:t>custom installation</a:t>
            </a:r>
            <a:r>
              <a:rPr lang="en-US" sz="1200" kern="1200" baseline="0" dirty="0" smtClean="0">
                <a:solidFill>
                  <a:schemeClr val="tx1"/>
                </a:solidFill>
                <a:effectLst/>
                <a:latin typeface="+mn-lt"/>
                <a:ea typeface="+mn-ea"/>
                <a:cs typeface="+mn-cs"/>
              </a:rPr>
              <a:t>, you can decide which features you want installed on your hard drive. Installing only the features you want saves space on your hard drive.</a:t>
            </a:r>
          </a:p>
        </p:txBody>
      </p:sp>
    </p:spTree>
    <p:extLst>
      <p:ext uri="{BB962C8B-B14F-4D97-AF65-F5344CB8AC3E}">
        <p14:creationId xmlns:p14="http://schemas.microsoft.com/office/powerpoint/2010/main" val="378553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p:spPr>
        <p:txBody>
          <a:bodyPr/>
          <a:lstStyle/>
          <a:p>
            <a:fld id="{38C5B46A-3B61-4684-BDFE-3DF06598D08E}" type="slidenum">
              <a:rPr lang="en-US" smtClean="0"/>
              <a:pPr/>
              <a:t>55</a:t>
            </a:fld>
            <a:endParaRPr lang="en-US" smtClean="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Every program you install on your system gets a tile on the Start screen.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You can work from the desktop view in Windows 8. You can pin a shortcut to a program on the taskbar or to the Start screen.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Windows 8 makes it easy to uninstall a program: Simply right-click the program icon on the Start screen, then click Uninstall. To uninstall a program from the desktop view, right-click on the program, select Programs from the Control Panel, then click Uninstall. Select the program you want to uninstall from the list, then click Uninstall.</a:t>
            </a:r>
          </a:p>
          <a:p>
            <a:pPr marL="228600" marR="0" indent="-228600" algn="l" defTabSz="914400" rtl="0" eaLnBrk="1" fontAlgn="auto" latinLnBrk="0" hangingPunct="1">
              <a:lnSpc>
                <a:spcPct val="100000"/>
              </a:lnSpc>
              <a:spcBef>
                <a:spcPts val="0"/>
              </a:spcBef>
              <a:spcAft>
                <a:spcPts val="0"/>
              </a:spcAft>
              <a:buClrTx/>
              <a:buSzTx/>
              <a:buFontTx/>
              <a:buChar char="•"/>
              <a:tabLst/>
              <a:defRPr/>
            </a:pP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1624017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effectLst/>
                <a:latin typeface="+mn-lt"/>
                <a:ea typeface="+mn-ea"/>
                <a:cs typeface="+mn-cs"/>
              </a:rPr>
              <a:t>Although</a:t>
            </a:r>
            <a:r>
              <a:rPr lang="en-US" sz="1200" kern="1200" baseline="0" dirty="0" smtClean="0">
                <a:solidFill>
                  <a:schemeClr val="tx1"/>
                </a:solidFill>
                <a:effectLst/>
                <a:latin typeface="+mn-lt"/>
                <a:ea typeface="+mn-ea"/>
                <a:cs typeface="+mn-cs"/>
              </a:rPr>
              <a:t> some preinstalled software is not necessary to replace if your computer crashes, other software such as the operating system is critical to reinstall. Most manufacturers use a separate partition on the hard drive to hold an image, or copy, of the preinstalled software. However, it’s not always possible to reboot from the partitioned hard drive, especially when your computer crashes, so one of the first things you should do after you purchase a new computer is create a system repair disc.  </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56</a:t>
            </a:fld>
            <a:endParaRPr lang="en-US"/>
          </a:p>
        </p:txBody>
      </p:sp>
    </p:spTree>
    <p:extLst>
      <p:ext uri="{BB962C8B-B14F-4D97-AF65-F5344CB8AC3E}">
        <p14:creationId xmlns:p14="http://schemas.microsoft.com/office/powerpoint/2010/main" val="5752532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Generally, the manufacturer will have placed a utility on your system, or you can use the Recovery utility included in Windows to create a repair drive or disc.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dirty="0" smtClean="0">
                <a:solidFill>
                  <a:schemeClr val="tx1"/>
                </a:solidFill>
                <a:effectLst/>
                <a:latin typeface="+mn-lt"/>
                <a:ea typeface="+mn-ea"/>
                <a:cs typeface="+mn-cs"/>
              </a:rPr>
              <a:t>You can access the Recovery utility in Windows 8 from the Control Panel by typing Recovery in the search box, and then clicking Create a recovery drive under System. Then, to create the repair drive, insert a blank flash drive in a USB port (or you can choose use a DVD) and follow the steps in the wizard. Once the copy has been made, label the flash drive or DVD and put it away in a safe place.  </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57</a:t>
            </a:fld>
            <a:endParaRPr lang="en-US"/>
          </a:p>
        </p:txBody>
      </p:sp>
    </p:spTree>
    <p:extLst>
      <p:ext uri="{BB962C8B-B14F-4D97-AF65-F5344CB8AC3E}">
        <p14:creationId xmlns:p14="http://schemas.microsoft.com/office/powerpoint/2010/main" val="38289534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p:spPr>
        <p:txBody>
          <a:bodyPr/>
          <a:lstStyle/>
          <a:p>
            <a:fld id="{268FB113-293A-46C1-B4C9-A2982432490A}" type="slidenum">
              <a:rPr lang="en-US" smtClean="0"/>
              <a:pPr/>
              <a:t>58</a:t>
            </a:fld>
            <a:endParaRPr lang="en-US" smtClean="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Software is a set of instructions that tells the computer what to do. Application software is the software you use to do everyday tasks at home, school, and work. Application software includes the following:</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Productivity software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Business software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Multimedia software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Educational and reference software</a:t>
            </a:r>
          </a:p>
          <a:p>
            <a:pPr marL="0" lvl="0" indent="0">
              <a:buFont typeface="Arial" panose="020B0604020202020204" pitchFamily="34" charset="0"/>
              <a:buNone/>
            </a:pPr>
            <a:r>
              <a:rPr lang="en-US" sz="1200" kern="1200" dirty="0" smtClean="0">
                <a:solidFill>
                  <a:schemeClr val="tx1"/>
                </a:solidFill>
                <a:effectLst/>
                <a:latin typeface="+mn-lt"/>
                <a:ea typeface="+mn-ea"/>
                <a:cs typeface="+mn-cs"/>
              </a:rPr>
              <a:t>System software is the software that helps run the computer and coordinates instructions between application software and the computer’s hardware devices. System software includes the operating system and utility programs.</a:t>
            </a:r>
          </a:p>
        </p:txBody>
      </p:sp>
    </p:spTree>
    <p:extLst>
      <p:ext uri="{BB962C8B-B14F-4D97-AF65-F5344CB8AC3E}">
        <p14:creationId xmlns:p14="http://schemas.microsoft.com/office/powerpoint/2010/main" val="385923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Another</a:t>
            </a:r>
            <a:r>
              <a:rPr lang="en-US" baseline="0" dirty="0" smtClean="0"/>
              <a:t> way to obtain software is through </a:t>
            </a:r>
            <a:r>
              <a:rPr lang="en-US" i="1" baseline="0" dirty="0" smtClean="0"/>
              <a:t>Software as a Service (SaaS)</a:t>
            </a:r>
            <a:r>
              <a:rPr lang="en-US" baseline="0" dirty="0" smtClean="0"/>
              <a:t>, in which the vendor hosts the software online and you access and use the software over the Internet without having to install it on your computer. With these </a:t>
            </a:r>
            <a:r>
              <a:rPr lang="en-US" i="1" baseline="0" dirty="0" smtClean="0"/>
              <a:t>web-based applications</a:t>
            </a:r>
            <a:r>
              <a:rPr lang="en-US" baseline="0" dirty="0" smtClean="0"/>
              <a:t>, you can collaborate online with others, avoiding the coordination mess that often occurs when transferring documents via e-mail.</a:t>
            </a:r>
          </a:p>
          <a:p>
            <a:pPr marL="171450" indent="-171450">
              <a:buFont typeface="Arial" pitchFamily="34" charset="0"/>
              <a:buChar char="•"/>
            </a:pPr>
            <a:r>
              <a:rPr lang="en-US" baseline="0" dirty="0" smtClean="0"/>
              <a:t>Although many web-based applications are not as fully featured as their installable counterparts, most work with files from other applications.</a:t>
            </a:r>
            <a:endParaRPr lang="en-US" dirty="0" smtClean="0"/>
          </a:p>
          <a:p>
            <a:pPr marL="457200" lvl="1" indent="0">
              <a:buFont typeface="Arial" pitchFamily="34" charse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5</a:t>
            </a:fld>
            <a:endParaRPr lang="en-US" dirty="0"/>
          </a:p>
        </p:txBody>
      </p:sp>
    </p:spTree>
    <p:extLst>
      <p:ext uri="{BB962C8B-B14F-4D97-AF65-F5344CB8AC3E}">
        <p14:creationId xmlns:p14="http://schemas.microsoft.com/office/powerpoint/2010/main" val="25713173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p:spPr>
        <p:txBody>
          <a:bodyPr/>
          <a:lstStyle/>
          <a:p>
            <a:fld id="{4651FD31-DC00-4537-A7F5-92B1903D140F}" type="slidenum">
              <a:rPr lang="en-US" smtClean="0"/>
              <a:pPr/>
              <a:t>59</a:t>
            </a:fld>
            <a:endParaRPr lang="en-US" smtClean="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Some software comes preinstalled on your computer. You will need to add other software by installing or accessing the software from the web.</a:t>
            </a:r>
          </a:p>
          <a:p>
            <a:r>
              <a:rPr lang="en-US" sz="1200" kern="1200" dirty="0" smtClean="0">
                <a:solidFill>
                  <a:schemeClr val="tx1"/>
                </a:solidFill>
                <a:effectLst/>
                <a:latin typeface="+mn-lt"/>
                <a:ea typeface="+mn-ea"/>
                <a:cs typeface="+mn-cs"/>
              </a:rPr>
              <a:t>There are two types of software that you can install:</a:t>
            </a:r>
          </a:p>
          <a:p>
            <a:pPr marL="228600" indent="-228600">
              <a:buFont typeface="+mj-lt"/>
              <a:buAutoNum type="arabicPeriod"/>
            </a:pPr>
            <a:r>
              <a:rPr lang="en-US" sz="1200" kern="1200" dirty="0" smtClean="0">
                <a:solidFill>
                  <a:schemeClr val="tx1"/>
                </a:solidFill>
                <a:effectLst/>
                <a:latin typeface="+mn-lt"/>
                <a:ea typeface="+mn-ea"/>
                <a:cs typeface="+mn-cs"/>
              </a:rPr>
              <a:t>Proprietary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software is software you buy.</a:t>
            </a:r>
          </a:p>
          <a:p>
            <a:pPr marL="228600" indent="-228600">
              <a:buFont typeface="+mj-lt"/>
              <a:buAutoNum type="arabicPeriod"/>
            </a:pPr>
            <a:r>
              <a:rPr lang="en-US" sz="1200" kern="1200" dirty="0" smtClean="0">
                <a:solidFill>
                  <a:schemeClr val="tx1"/>
                </a:solidFill>
                <a:effectLst/>
                <a:latin typeface="+mn-lt"/>
                <a:ea typeface="+mn-ea"/>
                <a:cs typeface="+mn-cs"/>
              </a:rPr>
              <a:t>Open source software is program code that is free and publicly available with few licensing and copyright restrictions. </a:t>
            </a:r>
          </a:p>
          <a:p>
            <a:r>
              <a:rPr lang="en-US" sz="1200" kern="1200" dirty="0" smtClean="0">
                <a:solidFill>
                  <a:schemeClr val="tx1"/>
                </a:solidFill>
                <a:effectLst/>
                <a:latin typeface="+mn-lt"/>
                <a:ea typeface="+mn-ea"/>
                <a:cs typeface="+mn-cs"/>
              </a:rPr>
              <a:t>Web-based applications are those that are hosted online by the vendor and made available to the customer over the Internet. This web-based distribution model is also referred to as Software as a Service (</a:t>
            </a:r>
            <a:r>
              <a:rPr lang="en-US" sz="1200" kern="1200" dirty="0" err="1" smtClean="0">
                <a:solidFill>
                  <a:schemeClr val="tx1"/>
                </a:solidFill>
                <a:effectLst/>
                <a:latin typeface="+mn-lt"/>
                <a:ea typeface="+mn-ea"/>
                <a:cs typeface="+mn-cs"/>
              </a:rPr>
              <a:t>SaaS</a:t>
            </a:r>
            <a:r>
              <a:rPr lang="en-US" sz="1200" kern="1200" dirty="0" smtClean="0">
                <a:solidFill>
                  <a:schemeClr val="tx1"/>
                </a:solidFill>
                <a:effectLst/>
                <a:latin typeface="+mn-lt"/>
                <a:ea typeface="+mn-ea"/>
                <a:cs typeface="+mn-cs"/>
              </a:rPr>
              <a:t>).</a:t>
            </a:r>
          </a:p>
        </p:txBody>
      </p:sp>
    </p:spTree>
    <p:extLst>
      <p:ext uri="{BB962C8B-B14F-4D97-AF65-F5344CB8AC3E}">
        <p14:creationId xmlns:p14="http://schemas.microsoft.com/office/powerpoint/2010/main" val="9236716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p:spPr>
        <p:txBody>
          <a:bodyPr/>
          <a:lstStyle/>
          <a:p>
            <a:fld id="{7BA8F78E-7C57-4CE8-90CC-744FA82F5CD4}" type="slidenum">
              <a:rPr lang="en-US" smtClean="0"/>
              <a:pPr/>
              <a:t>60</a:t>
            </a:fld>
            <a:endParaRPr lang="en-US" smtClean="0"/>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Productivity software programs include the following: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Word processing: to create and edit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written documents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Spreadsheet: to do calculations and numerical and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what-if analyses easily</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Presentation: to create slide presentations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Database: to store and organize data</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Note-taking: to take notes and easily organize and search them</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Personal information manager (PIM): to keep you</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organized by putting a calendar, address book, notepad, and to-do lists within your computer</a:t>
            </a:r>
          </a:p>
          <a:p>
            <a:r>
              <a:rPr lang="en-US" sz="1200" kern="1200" dirty="0" smtClean="0">
                <a:solidFill>
                  <a:schemeClr val="tx1"/>
                </a:solidFill>
                <a:effectLst/>
                <a:latin typeface="+mn-lt"/>
                <a:ea typeface="+mn-ea"/>
                <a:cs typeface="+mn-cs"/>
              </a:rPr>
              <a:t>Individuals can also use productivity software to help with business-like tasks such as managing personal finances and preparing taxes.</a:t>
            </a:r>
          </a:p>
        </p:txBody>
      </p:sp>
    </p:spTree>
    <p:extLst>
      <p:ext uri="{BB962C8B-B14F-4D97-AF65-F5344CB8AC3E}">
        <p14:creationId xmlns:p14="http://schemas.microsoft.com/office/powerpoint/2010/main" val="18350546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p:spPr>
        <p:txBody>
          <a:bodyPr/>
          <a:lstStyle/>
          <a:p>
            <a:fld id="{C3AB5305-5B4C-40C1-8D00-4A8B8ABDE7FA}" type="slidenum">
              <a:rPr lang="en-US" smtClean="0"/>
              <a:pPr/>
              <a:t>61</a:t>
            </a:fld>
            <a:endParaRPr lang="en-US" smtClean="0"/>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Businesses use software to help them with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following tasks: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Finances and accounting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Desktop publishing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Web page authoring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Project management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Customer relationship management (CRM)</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Enterprise resource planning (ERP)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E-commerce</a:t>
            </a:r>
          </a:p>
          <a:p>
            <a:r>
              <a:rPr lang="en-US" sz="1200" kern="1200" dirty="0" smtClean="0">
                <a:solidFill>
                  <a:schemeClr val="tx1"/>
                </a:solidFill>
                <a:effectLst/>
                <a:latin typeface="+mn-lt"/>
                <a:ea typeface="+mn-ea"/>
                <a:cs typeface="+mn-cs"/>
              </a:rPr>
              <a:t>Businesses may use specialized business software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vertical market software) that is designed for their specific industry.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Some businesses also use specialized drawing software to create technical drawings and computer-aided design (CAD) software to create 3-D models.</a:t>
            </a:r>
          </a:p>
        </p:txBody>
      </p:sp>
    </p:spTree>
    <p:extLst>
      <p:ext uri="{BB962C8B-B14F-4D97-AF65-F5344CB8AC3E}">
        <p14:creationId xmlns:p14="http://schemas.microsoft.com/office/powerpoint/2010/main" val="2095974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p:spPr>
        <p:txBody>
          <a:bodyPr/>
          <a:lstStyle/>
          <a:p>
            <a:fld id="{0E7F1249-CC61-49F6-9015-AFEE3F58EAFE}" type="slidenum">
              <a:rPr lang="en-US" smtClean="0"/>
              <a:pPr/>
              <a:t>62</a:t>
            </a:fld>
            <a:endParaRPr lang="en-US" smtClean="0"/>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p:spPr>
        <p:txBody>
          <a:bodyPr/>
          <a:lstStyle/>
          <a:p>
            <a:r>
              <a:rPr lang="en-US" sz="1200" kern="1200" baseline="0" dirty="0" smtClean="0">
                <a:solidFill>
                  <a:schemeClr val="tx1"/>
                </a:solidFill>
                <a:effectLst/>
                <a:latin typeface="+mn-lt"/>
                <a:ea typeface="+mn-ea"/>
                <a:cs typeface="+mn-cs"/>
              </a:rPr>
              <a:t>Multimedia software is for playing, copying, recording, editing, and organizing multimedia files. Multimedia software includes: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Digital image- and video-editing software</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Digital audio software</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Specialty software to produce computer games</a:t>
            </a:r>
          </a:p>
          <a:p>
            <a:r>
              <a:rPr lang="en-US" sz="1200" kern="1200" baseline="0" dirty="0" smtClean="0">
                <a:solidFill>
                  <a:schemeClr val="tx1"/>
                </a:solidFill>
                <a:effectLst/>
                <a:latin typeface="+mn-lt"/>
                <a:ea typeface="+mn-ea"/>
                <a:cs typeface="+mn-cs"/>
              </a:rPr>
              <a:t>Educational and reference software is available to help you master, study, design, create, or plan.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Simulation programs let users experience or control the software as if it were the actual software or event.</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Course management software provides traditional classroom tools over the Internet.</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Drawing software includes a wide range of software programs that help you create and edit simple line-based drawings or create more-complex designs for both imaginative and technical illustrations.</a:t>
            </a:r>
          </a:p>
        </p:txBody>
      </p:sp>
    </p:spTree>
    <p:extLst>
      <p:ext uri="{BB962C8B-B14F-4D97-AF65-F5344CB8AC3E}">
        <p14:creationId xmlns:p14="http://schemas.microsoft.com/office/powerpoint/2010/main" val="16040861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p:spPr>
        <p:txBody>
          <a:bodyPr/>
          <a:lstStyle/>
          <a:p>
            <a:fld id="{FB118EC7-EBF4-47FF-97F1-354108B095D3}" type="slidenum">
              <a:rPr lang="en-US" smtClean="0"/>
              <a:pPr/>
              <a:t>63</a:t>
            </a:fld>
            <a:endParaRPr lang="en-US" smtClean="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You must purchase software unless it is freeware or open source. When you purchase software, you’re actually purchasing the license to use it and therefore must abide by the terms of the licensing agreement you accept when installing the program. Before installing software on your computer, ensure that your system setup meets the system requirements that specify the minimum recommended standards for the operating system, processor,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primary memory (RAM), and hard drive capacity. Sometimes, there are other specifications for the video card, monitor, optical drive, and other peripherals.</a:t>
            </a:r>
          </a:p>
        </p:txBody>
      </p:sp>
    </p:spTree>
    <p:extLst>
      <p:ext uri="{BB962C8B-B14F-4D97-AF65-F5344CB8AC3E}">
        <p14:creationId xmlns:p14="http://schemas.microsoft.com/office/powerpoint/2010/main" val="34524748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p:spPr>
        <p:txBody>
          <a:bodyPr/>
          <a:lstStyle/>
          <a:p>
            <a:fld id="{C09431EB-30C2-4FD2-B766-BC6CF03686C0}" type="slidenum">
              <a:rPr lang="en-US" smtClean="0"/>
              <a:pPr/>
              <a:t>64</a:t>
            </a:fld>
            <a:endParaRPr lang="en-US" smtClean="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r>
              <a:rPr lang="en-US" sz="1200" kern="1200" dirty="0" smtClean="0">
                <a:solidFill>
                  <a:schemeClr val="tx1"/>
                </a:solidFill>
                <a:effectLst/>
                <a:latin typeface="+mn-lt"/>
                <a:ea typeface="+mn-ea"/>
                <a:cs typeface="+mn-cs"/>
              </a:rPr>
              <a:t>When installing software, you are often given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choice between a full or custom installation. </a:t>
            </a:r>
          </a:p>
          <a:p>
            <a:r>
              <a:rPr lang="en-US" sz="1200" kern="1200" dirty="0" smtClean="0">
                <a:solidFill>
                  <a:schemeClr val="tx1"/>
                </a:solidFill>
                <a:effectLst/>
                <a:latin typeface="+mn-lt"/>
                <a:ea typeface="+mn-ea"/>
                <a:cs typeface="+mn-cs"/>
              </a:rPr>
              <a:t>It’s best to use the uninstall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feature that comes with the operating system.</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 Windows 8, right-click on the program tile 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Start screen, then select Uninstall from the bottom tab that displays.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Using the uninstall feature of the operating system will help you ensure that all additional program files are removed.</a:t>
            </a:r>
          </a:p>
          <a:p>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637595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xfrm>
            <a:off x="1150938" y="692150"/>
            <a:ext cx="4556125" cy="3416300"/>
          </a:xfrm>
          <a:ln/>
        </p:spPr>
      </p:sp>
      <p:sp>
        <p:nvSpPr>
          <p:cNvPr id="14643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52501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92B70996-28B0-4382-A067-534D2467435F}" type="slidenum">
              <a:rPr lang="en-US" smtClean="0"/>
              <a:pPr/>
              <a:t>6</a:t>
            </a:fld>
            <a:endParaRPr lang="en-US" dirty="0" smtClean="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i="1" u="none" strike="noStrike" kern="1200" dirty="0" smtClean="0">
                <a:solidFill>
                  <a:schemeClr val="tx1"/>
                </a:solidFill>
                <a:effectLst/>
                <a:latin typeface="+mn-lt"/>
                <a:ea typeface="+mn-ea"/>
                <a:cs typeface="+mn-cs"/>
              </a:rPr>
              <a:t>Productivity software</a:t>
            </a:r>
            <a:r>
              <a:rPr lang="en-US" sz="1200" b="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includes programs that let you perform various tasks required at home, school, and business and includes word processing, spreadsheet, presentation, database,</a:t>
            </a:r>
            <a:r>
              <a:rPr lang="en-US" sz="1200" kern="1200" baseline="0" dirty="0" smtClean="0">
                <a:solidFill>
                  <a:schemeClr val="tx1"/>
                </a:solidFill>
                <a:effectLst/>
                <a:latin typeface="+mn-lt"/>
                <a:ea typeface="+mn-ea"/>
                <a:cs typeface="+mn-cs"/>
              </a:rPr>
              <a:t> and personal information manager programs.</a:t>
            </a:r>
          </a:p>
          <a:p>
            <a:pPr marL="0" indent="0" eaLnBrk="1" hangingPunct="1">
              <a:buFont typeface="Arial" pitchFamily="34" charset="0"/>
              <a:buNone/>
            </a:pPr>
            <a:endParaRPr lang="en-US" i="0" dirty="0" smtClean="0">
              <a:latin typeface="Helvetica" pitchFamily="34" charset="0"/>
            </a:endParaRPr>
          </a:p>
        </p:txBody>
      </p:sp>
    </p:spTree>
    <p:extLst>
      <p:ext uri="{BB962C8B-B14F-4D97-AF65-F5344CB8AC3E}">
        <p14:creationId xmlns:p14="http://schemas.microsoft.com/office/powerpoint/2010/main" val="215272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For proprietary software, it’s cheaper to buy a </a:t>
            </a:r>
            <a:r>
              <a:rPr lang="en-US" i="1" dirty="0" smtClean="0"/>
              <a:t>software suite </a:t>
            </a:r>
            <a:r>
              <a:rPr lang="en-US" dirty="0" smtClean="0"/>
              <a:t>than to buy each program individually. Software suites are available</a:t>
            </a:r>
            <a:r>
              <a:rPr lang="en-US" baseline="0" dirty="0" smtClean="0"/>
              <a:t> for all types of software, including productivity, graphics, virus protection, and others.</a:t>
            </a:r>
          </a:p>
          <a:p>
            <a:pPr marL="628650" lvl="1" indent="-171450">
              <a:buFont typeface="Arial" pitchFamily="34" charset="0"/>
              <a:buChar char="•"/>
            </a:pPr>
            <a:r>
              <a:rPr lang="en-US" baseline="0" dirty="0" smtClean="0"/>
              <a:t>Microsoft Office is the standard proprietary software suite for Windows. A version is available for Apple computers.</a:t>
            </a:r>
          </a:p>
          <a:p>
            <a:pPr marL="628650" lvl="1" indent="-171450">
              <a:buFont typeface="Arial" pitchFamily="34" charset="0"/>
              <a:buChar char="•"/>
            </a:pPr>
            <a:r>
              <a:rPr lang="en-US" baseline="0" dirty="0" smtClean="0"/>
              <a:t>Apache </a:t>
            </a:r>
            <a:r>
              <a:rPr lang="en-US" baseline="0" dirty="0" err="1" smtClean="0"/>
              <a:t>OpenOffice</a:t>
            </a:r>
            <a:r>
              <a:rPr lang="en-US" baseline="0" dirty="0" smtClean="0"/>
              <a:t> is an open source productivity suite that provides functionality similar to that of Microsoft Office. You can download the installation file you’ll need to run </a:t>
            </a:r>
            <a:r>
              <a:rPr lang="en-US" baseline="0" dirty="0" err="1" smtClean="0"/>
              <a:t>OpenOffice</a:t>
            </a:r>
            <a:r>
              <a:rPr lang="en-US" baseline="0" dirty="0" smtClean="0"/>
              <a:t> at </a:t>
            </a:r>
            <a:r>
              <a:rPr lang="en-US" i="1" baseline="0" dirty="0" smtClean="0"/>
              <a:t>openoffice.org</a:t>
            </a:r>
            <a:r>
              <a:rPr lang="en-US" baseline="0" dirty="0" smtClean="0"/>
              <a:t>.</a:t>
            </a:r>
          </a:p>
          <a:p>
            <a:pPr marL="628650" lvl="1" indent="-171450">
              <a:buFont typeface="Arial" pitchFamily="34" charset="0"/>
              <a:buChar char="•"/>
            </a:pPr>
            <a:r>
              <a:rPr lang="en-US" baseline="0" dirty="0" smtClean="0"/>
              <a:t>Apple iWork is a productivity suite made especially for Apple computers.</a:t>
            </a:r>
          </a:p>
          <a:p>
            <a:pPr marL="628650" lvl="1"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7</a:t>
            </a:fld>
            <a:endParaRPr lang="en-US"/>
          </a:p>
        </p:txBody>
      </p:sp>
    </p:spTree>
    <p:extLst>
      <p:ext uri="{BB962C8B-B14F-4D97-AF65-F5344CB8AC3E}">
        <p14:creationId xmlns:p14="http://schemas.microsoft.com/office/powerpoint/2010/main" val="2736665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aseline="0" dirty="0" smtClean="0"/>
              <a:t>Microsoft Office Web Apps and Google Docs are examples of web-based productivity suites. Microsoft Office Web Apps are part of Microsoft Office 365 and are online versions of Word, Excel, PowerPoint, and OneNote but with less functionality than the installed versions.</a:t>
            </a:r>
          </a:p>
          <a:p>
            <a:pPr marL="171450" indent="-171450">
              <a:buFont typeface="Arial" pitchFamily="34" charset="0"/>
              <a:buChar char="•"/>
            </a:pPr>
            <a:r>
              <a:rPr lang="en-US" baseline="0" dirty="0" smtClean="0"/>
              <a:t>Google Docs </a:t>
            </a:r>
            <a:r>
              <a:rPr lang="en-US" i="1" baseline="0" dirty="0" smtClean="0"/>
              <a:t>(docs.google.com</a:t>
            </a:r>
            <a:r>
              <a:rPr lang="en-US" i="0" baseline="0" dirty="0" smtClean="0"/>
              <a:t>) includes word processing, spreadsheet, and presentation functionality, as well as forms and drawing applications. If you’re looking for basic productivity software that you can access from any computer, Google Docs is sufficient</a:t>
            </a:r>
            <a:r>
              <a:rPr lang="en-US" i="1" baseline="0" dirty="0" smtClean="0"/>
              <a:t>.</a:t>
            </a:r>
          </a:p>
          <a:p>
            <a:pPr marL="171450" indent="-171450">
              <a:buFont typeface="Arial" pitchFamily="34" charset="0"/>
              <a:buChar char="•"/>
            </a:pPr>
            <a:r>
              <a:rPr lang="en-US" i="0" baseline="0" dirty="0" smtClean="0"/>
              <a:t>The individual programs within a suite work well together because they share common features, toolbars, and menus</a:t>
            </a:r>
          </a:p>
          <a:p>
            <a:pPr marL="628650" lvl="1"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8</a:t>
            </a:fld>
            <a:endParaRPr lang="en-US" dirty="0"/>
          </a:p>
        </p:txBody>
      </p:sp>
    </p:spTree>
    <p:extLst>
      <p:ext uri="{BB962C8B-B14F-4D97-AF65-F5344CB8AC3E}">
        <p14:creationId xmlns:p14="http://schemas.microsoft.com/office/powerpoint/2010/main" val="4277810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defTabSz="914400" rtl="0" eaLnBrk="1" latinLnBrk="0" hangingPunct="1">
              <a:spcBef>
                <a:spcPct val="0"/>
              </a:spcBef>
              <a:buNone/>
              <a:defRPr lang="en-US" sz="4400" kern="1200" dirty="0">
                <a:solidFill>
                  <a:srgbClr val="2F4578"/>
                </a:solidFill>
                <a:effectLst>
                  <a:outerShdw blurRad="38100" dist="38100" dir="2700000" algn="tl">
                    <a:srgbClr val="000000">
                      <a:alpha val="43137"/>
                    </a:srgbClr>
                  </a:outerShdw>
                </a:effectLst>
                <a:latin typeface="Arial" pitchFamily="34" charset="0"/>
                <a:ea typeface="+mj-ea"/>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6" name="Slide Number Placeholder 5"/>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189786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6" name="Slide Number Placeholder 5"/>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10075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t>Copyright © 2015 Pearson Education, Inc.</a:t>
            </a:r>
            <a:endParaRPr lang="en-US" dirty="0"/>
          </a:p>
        </p:txBody>
      </p:sp>
      <p:sp>
        <p:nvSpPr>
          <p:cNvPr id="7" name="Slide Number Placeholder 6"/>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12355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Copyright © 2015 Pearson Education, Inc.</a:t>
            </a:r>
            <a:endParaRPr lang="en-US" dirty="0"/>
          </a:p>
        </p:txBody>
      </p:sp>
      <p:sp>
        <p:nvSpPr>
          <p:cNvPr id="9" name="Slide Number Placeholder 8"/>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73829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a:t>
            </a:fld>
            <a:endParaRPr lang="en-US"/>
          </a:p>
        </p:txBody>
      </p:sp>
    </p:spTree>
    <p:extLst>
      <p:ext uri="{BB962C8B-B14F-4D97-AF65-F5344CB8AC3E}">
        <p14:creationId xmlns:p14="http://schemas.microsoft.com/office/powerpoint/2010/main" val="10391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533400" y="6583680"/>
            <a:ext cx="6400800" cy="274320"/>
          </a:xfrm>
          <a:prstGeom prst="rect">
            <a:avLst/>
          </a:prstGeom>
        </p:spPr>
        <p:txBody>
          <a:bodyPr vert="horz" lIns="91440" tIns="45720" rIns="91440" bIns="45720" rtlCol="0" anchor="ctr"/>
          <a:lstStyle>
            <a:lvl1pPr algn="l">
              <a:defRPr sz="1200">
                <a:solidFill>
                  <a:schemeClr val="bg1"/>
                </a:solidFill>
                <a:latin typeface="+mn-lt"/>
                <a:cs typeface="Arial" pitchFamily="34" charset="0"/>
              </a:defRPr>
            </a:lvl1pPr>
          </a:lstStyle>
          <a:p>
            <a:r>
              <a:rPr lang="en-US" smtClean="0"/>
              <a:t>Copyright © 2015 Pearson Education, Inc.</a:t>
            </a:r>
            <a:endParaRPr lang="en-US" dirty="0"/>
          </a:p>
        </p:txBody>
      </p:sp>
      <p:sp>
        <p:nvSpPr>
          <p:cNvPr id="6" name="Slide Number Placeholder 5"/>
          <p:cNvSpPr>
            <a:spLocks noGrp="1"/>
          </p:cNvSpPr>
          <p:nvPr>
            <p:ph type="sldNum" sz="quarter" idx="4"/>
          </p:nvPr>
        </p:nvSpPr>
        <p:spPr>
          <a:xfrm>
            <a:off x="7315200" y="6583680"/>
            <a:ext cx="1371600" cy="274320"/>
          </a:xfrm>
          <a:prstGeom prst="rect">
            <a:avLst/>
          </a:prstGeom>
        </p:spPr>
        <p:txBody>
          <a:bodyPr vert="horz" lIns="91440" tIns="45720" rIns="91440" bIns="45720" rtlCol="0" anchor="ctr"/>
          <a:lstStyle>
            <a:lvl1pPr algn="r">
              <a:defRPr sz="1400">
                <a:solidFill>
                  <a:schemeClr val="bg1"/>
                </a:solidFill>
                <a:latin typeface="Arial" pitchFamily="34" charset="0"/>
                <a:cs typeface="Arial" pitchFamily="34" charset="0"/>
              </a:defRPr>
            </a:lvl1pPr>
          </a:lstStyle>
          <a:p>
            <a:fld id="{3C5A0288-DE65-4327-81AA-3D0ED474C7D0}" type="slidenum">
              <a:rPr lang="en-US" smtClean="0"/>
              <a:pPr/>
              <a:t>‹#›</a:t>
            </a:fld>
            <a:endParaRPr lang="en-US" dirty="0"/>
          </a:p>
        </p:txBody>
      </p:sp>
    </p:spTree>
    <p:extLst>
      <p:ext uri="{BB962C8B-B14F-4D97-AF65-F5344CB8AC3E}">
        <p14:creationId xmlns:p14="http://schemas.microsoft.com/office/powerpoint/2010/main" val="1967678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400" rtl="0" eaLnBrk="1" latinLnBrk="0" hangingPunct="1">
        <a:spcBef>
          <a:spcPct val="0"/>
        </a:spcBef>
        <a:buNone/>
        <a:defRPr sz="4400" kern="1200">
          <a:solidFill>
            <a:srgbClr val="2F4578"/>
          </a:solidFill>
          <a:effectLst>
            <a:outerShdw blurRad="38100" dist="38100" dir="2700000" algn="tl">
              <a:srgbClr val="000000">
                <a:alpha val="43137"/>
              </a:srgbClr>
            </a:outerShdw>
          </a:effectLst>
          <a:latin typeface="Arial" pitchFamily="34" charset="0"/>
          <a:ea typeface="+mj-ea"/>
          <a:cs typeface="Arial" pitchFamily="34" charset="0"/>
        </a:defRPr>
      </a:lvl1pPr>
    </p:titleStyle>
    <p:bodyStyle>
      <a:lvl1pPr marL="342900" indent="-342900" algn="l" defTabSz="914400" rtl="0" eaLnBrk="1" latinLnBrk="0" hangingPunct="1">
        <a:lnSpc>
          <a:spcPct val="114000"/>
        </a:lnSpc>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114000"/>
        </a:lnSpc>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14000"/>
        </a:lnSpc>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14000"/>
        </a:lnSpc>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14000"/>
        </a:lnSpc>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8483"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dk2" tx1="lt1" bg2="dk1" tx2="lt2" accent1="accent1" accent2="accent2" accent3="accent3" accent4="accent4" accent5="accent5" accent6="accent6" hlink="hlink" folHlink="folHlink"/>
  <p:sldLayoutIdLst>
    <p:sldLayoutId id="2147483656"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eaLnBrk="0" fontAlgn="base" hangingPunct="0">
        <a:spcBef>
          <a:spcPct val="20000"/>
        </a:spcBef>
        <a:spcAft>
          <a:spcPct val="0"/>
        </a:spcAft>
        <a:buClr>
          <a:schemeClr val="bg1"/>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cid:3287383400_217756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4876800" y="1416268"/>
            <a:ext cx="4038600" cy="3954929"/>
          </a:xfrm>
          <a:prstGeom prst="rect">
            <a:avLst/>
          </a:prstGeom>
          <a:noFill/>
          <a:ln w="9525" algn="ctr">
            <a:noFill/>
            <a:miter lim="800000"/>
            <a:headEnd/>
            <a:tailEnd/>
          </a:ln>
        </p:spPr>
        <p:txBody>
          <a:bodyPr wrap="square">
            <a:spAutoFit/>
          </a:bodyPr>
          <a:lstStyle/>
          <a:p>
            <a:pPr algn="ctr">
              <a:spcBef>
                <a:spcPct val="50000"/>
              </a:spcBef>
              <a:spcAft>
                <a:spcPts val="3600"/>
              </a:spcAft>
            </a:pPr>
            <a:r>
              <a:rPr lang="en-US" sz="4400" b="1" i="1" dirty="0">
                <a:solidFill>
                  <a:srgbClr val="003B78"/>
                </a:solidFill>
                <a:effectLst>
                  <a:outerShdw blurRad="38100" dist="38100" dir="2700000" algn="tl">
                    <a:srgbClr val="000000">
                      <a:alpha val="43137"/>
                    </a:srgbClr>
                  </a:outerShdw>
                </a:effectLst>
              </a:rPr>
              <a:t>Technology</a:t>
            </a:r>
            <a:br>
              <a:rPr lang="en-US" sz="4400" b="1" i="1" dirty="0">
                <a:solidFill>
                  <a:srgbClr val="003B78"/>
                </a:solidFill>
                <a:effectLst>
                  <a:outerShdw blurRad="38100" dist="38100" dir="2700000" algn="tl">
                    <a:srgbClr val="000000">
                      <a:alpha val="43137"/>
                    </a:srgbClr>
                  </a:outerShdw>
                </a:effectLst>
              </a:rPr>
            </a:br>
            <a:r>
              <a:rPr lang="en-US" sz="4400" b="1" i="1" dirty="0">
                <a:solidFill>
                  <a:srgbClr val="003B78"/>
                </a:solidFill>
                <a:effectLst>
                  <a:outerShdw blurRad="38100" dist="38100" dir="2700000" algn="tl">
                    <a:srgbClr val="000000">
                      <a:alpha val="43137"/>
                    </a:srgbClr>
                  </a:outerShdw>
                </a:effectLst>
              </a:rPr>
              <a:t>in Action</a:t>
            </a:r>
          </a:p>
          <a:p>
            <a:pPr algn="ctr">
              <a:spcBef>
                <a:spcPct val="50000"/>
              </a:spcBef>
            </a:pPr>
            <a:r>
              <a:rPr lang="en-US" sz="2400" spc="-150" dirty="0">
                <a:solidFill>
                  <a:prstClr val="black"/>
                </a:solidFill>
              </a:rPr>
              <a:t>Alan Evans  </a:t>
            </a:r>
            <a:r>
              <a:rPr lang="en-US" sz="2400" b="1" spc="-150" dirty="0">
                <a:solidFill>
                  <a:srgbClr val="F5834D"/>
                </a:solidFill>
              </a:rPr>
              <a:t>•</a:t>
            </a:r>
            <a:r>
              <a:rPr lang="en-US" sz="2400" spc="-150" dirty="0">
                <a:solidFill>
                  <a:srgbClr val="0070C0"/>
                </a:solidFill>
              </a:rPr>
              <a:t> </a:t>
            </a:r>
            <a:r>
              <a:rPr lang="en-US" sz="2400" spc="-150" dirty="0">
                <a:solidFill>
                  <a:prstClr val="black"/>
                </a:solidFill>
              </a:rPr>
              <a:t> Kendall Martin</a:t>
            </a:r>
          </a:p>
          <a:p>
            <a:pPr algn="ctr">
              <a:spcBef>
                <a:spcPct val="50000"/>
              </a:spcBef>
              <a:spcAft>
                <a:spcPts val="3000"/>
              </a:spcAft>
            </a:pPr>
            <a:r>
              <a:rPr lang="en-US" sz="2400" spc="-150" dirty="0">
                <a:solidFill>
                  <a:prstClr val="black"/>
                </a:solidFill>
              </a:rPr>
              <a:t>Mary Anne Poatsy</a:t>
            </a:r>
          </a:p>
          <a:p>
            <a:pPr algn="ctr">
              <a:spcBef>
                <a:spcPct val="50000"/>
              </a:spcBef>
            </a:pPr>
            <a:r>
              <a:rPr lang="en-US" sz="2400" spc="-150" dirty="0" smtClean="0">
                <a:solidFill>
                  <a:prstClr val="black"/>
                </a:solidFill>
              </a:rPr>
              <a:t>Eleventh </a:t>
            </a:r>
            <a:r>
              <a:rPr lang="en-US" sz="2400" spc="-150" dirty="0">
                <a:solidFill>
                  <a:prstClr val="black"/>
                </a:solidFill>
              </a:rPr>
              <a:t>Edition</a:t>
            </a:r>
            <a:endParaRPr lang="en-US" sz="3200" spc="-150" dirty="0">
              <a:solidFill>
                <a:prstClr val="black"/>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370" y="840534"/>
            <a:ext cx="4015664" cy="5106396"/>
          </a:xfrm>
          <a:prstGeom prst="rect">
            <a:avLst/>
          </a:prstGeom>
        </p:spPr>
      </p:pic>
      <p:sp>
        <p:nvSpPr>
          <p:cNvPr id="4" name="Footer Placeholder 1"/>
          <p:cNvSpPr>
            <a:spLocks noGrp="1"/>
          </p:cNvSpPr>
          <p:nvPr>
            <p:ph type="ftr" sz="quarter" idx="11"/>
          </p:nvPr>
        </p:nvSpPr>
        <p:spPr>
          <a:xfrm>
            <a:off x="533400" y="6583680"/>
            <a:ext cx="6400800" cy="274320"/>
          </a:xfrm>
        </p:spPr>
        <p:txBody>
          <a:bodyPr/>
          <a:lstStyle/>
          <a:p>
            <a:r>
              <a:rPr lang="en-US" dirty="0" smtClean="0"/>
              <a:t>Copyright © 2015 Pearson Education, Inc.</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br>
              <a:rPr lang="en-US" sz="3100" dirty="0" smtClean="0"/>
            </a:br>
            <a:r>
              <a:rPr lang="en-US" dirty="0" smtClean="0"/>
              <a:t>Word Processing Software</a:t>
            </a:r>
          </a:p>
        </p:txBody>
      </p:sp>
      <p:sp>
        <p:nvSpPr>
          <p:cNvPr id="73730" name="Rectangle 2"/>
          <p:cNvSpPr>
            <a:spLocks noGrp="1" noChangeArrowheads="1"/>
          </p:cNvSpPr>
          <p:nvPr>
            <p:ph idx="1"/>
          </p:nvPr>
        </p:nvSpPr>
        <p:spPr/>
        <p:txBody>
          <a:bodyPr>
            <a:normAutofit/>
          </a:bodyPr>
          <a:lstStyle/>
          <a:p>
            <a:pPr eaLnBrk="1" hangingPunct="1">
              <a:spcBef>
                <a:spcPts val="0"/>
              </a:spcBef>
              <a:defRPr/>
            </a:pPr>
            <a:r>
              <a:rPr lang="en-US" dirty="0" smtClean="0">
                <a:effectLst/>
              </a:rPr>
              <a:t>Create and edit documents</a:t>
            </a:r>
          </a:p>
          <a:p>
            <a:pPr lvl="1">
              <a:spcBef>
                <a:spcPts val="0"/>
              </a:spcBef>
              <a:defRPr/>
            </a:pPr>
            <a:r>
              <a:rPr lang="en-US" dirty="0" smtClean="0"/>
              <a:t>Research papers</a:t>
            </a:r>
          </a:p>
          <a:p>
            <a:pPr lvl="1">
              <a:spcBef>
                <a:spcPts val="0"/>
              </a:spcBef>
              <a:defRPr/>
            </a:pPr>
            <a:r>
              <a:rPr lang="en-US" dirty="0" smtClean="0"/>
              <a:t>Class notes</a:t>
            </a:r>
          </a:p>
          <a:p>
            <a:pPr lvl="1">
              <a:spcBef>
                <a:spcPts val="0"/>
              </a:spcBef>
              <a:defRPr/>
            </a:pPr>
            <a:r>
              <a:rPr lang="en-US" dirty="0" smtClean="0"/>
              <a:t>Résumés</a:t>
            </a:r>
            <a:r>
              <a:rPr lang="en-US" dirty="0" smtClean="0">
                <a:effectLst/>
              </a:rPr>
              <a:t> </a:t>
            </a:r>
          </a:p>
          <a:p>
            <a:pPr>
              <a:spcBef>
                <a:spcPts val="0"/>
              </a:spcBef>
              <a:defRPr/>
            </a:pPr>
            <a:r>
              <a:rPr lang="en-US" dirty="0" smtClean="0"/>
              <a:t>Microsoft Word</a:t>
            </a:r>
          </a:p>
          <a:p>
            <a:pPr>
              <a:spcBef>
                <a:spcPts val="0"/>
              </a:spcBef>
              <a:defRPr/>
            </a:pPr>
            <a:r>
              <a:rPr lang="en-US" dirty="0" smtClean="0"/>
              <a:t>Writer</a:t>
            </a:r>
          </a:p>
        </p:txBody>
      </p:sp>
      <p:sp>
        <p:nvSpPr>
          <p:cNvPr id="3" name="Footer Placeholder 2"/>
          <p:cNvSpPr>
            <a:spLocks noGrp="1"/>
          </p:cNvSpPr>
          <p:nvPr>
            <p:ph type="ftr" sz="quarter" idx="11"/>
          </p:nvPr>
        </p:nvSpPr>
        <p:spPr/>
        <p:txBody>
          <a:bodyPr/>
          <a:lstStyle/>
          <a:p>
            <a:r>
              <a:rPr lang="en-US" dirty="0"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7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br>
              <a:rPr lang="en-US" sz="3100" dirty="0" smtClean="0"/>
            </a:br>
            <a:r>
              <a:rPr lang="en-US" dirty="0" smtClean="0"/>
              <a:t>Word Processing Software (cont.)</a:t>
            </a:r>
          </a:p>
        </p:txBody>
      </p:sp>
      <p:sp>
        <p:nvSpPr>
          <p:cNvPr id="73730" name="Rectangle 2"/>
          <p:cNvSpPr>
            <a:spLocks noGrp="1" noChangeArrowheads="1"/>
          </p:cNvSpPr>
          <p:nvPr>
            <p:ph idx="1"/>
          </p:nvPr>
        </p:nvSpPr>
        <p:spPr>
          <a:xfrm>
            <a:off x="457200" y="1600200"/>
            <a:ext cx="8229600" cy="4723327"/>
          </a:xfrm>
        </p:spPr>
        <p:txBody>
          <a:bodyPr>
            <a:normAutofit/>
          </a:bodyPr>
          <a:lstStyle/>
          <a:p>
            <a:pPr eaLnBrk="1" hangingPunct="1">
              <a:spcBef>
                <a:spcPts val="0"/>
              </a:spcBef>
              <a:defRPr/>
            </a:pPr>
            <a:r>
              <a:rPr lang="en-US" dirty="0" smtClean="0"/>
              <a:t>Basic word processing tools</a:t>
            </a:r>
            <a:endParaRPr lang="en-US" dirty="0"/>
          </a:p>
          <a:p>
            <a:pPr eaLnBrk="1" hangingPunct="1">
              <a:spcBef>
                <a:spcPts val="0"/>
              </a:spcBef>
              <a:defRPr/>
            </a:pPr>
            <a:r>
              <a:rPr lang="en-US" dirty="0" smtClean="0"/>
              <a:t>Special tools</a:t>
            </a:r>
          </a:p>
        </p:txBody>
      </p:sp>
      <p:sp>
        <p:nvSpPr>
          <p:cNvPr id="3" name="Footer Placeholder 2"/>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10</a:t>
            </a:fld>
            <a:endParaRPr lang="en-US"/>
          </a:p>
        </p:txBody>
      </p:sp>
    </p:spTree>
    <p:extLst>
      <p:ext uri="{BB962C8B-B14F-4D97-AF65-F5344CB8AC3E}">
        <p14:creationId xmlns:p14="http://schemas.microsoft.com/office/powerpoint/2010/main" val="244781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br>
              <a:rPr lang="en-US" sz="3100" dirty="0" smtClean="0"/>
            </a:br>
            <a:r>
              <a:rPr lang="en-US" dirty="0" smtClean="0"/>
              <a:t>Word Processing Software (cont.)</a:t>
            </a:r>
          </a:p>
        </p:txBody>
      </p:sp>
      <p:sp>
        <p:nvSpPr>
          <p:cNvPr id="73730" name="Rectangle 2"/>
          <p:cNvSpPr>
            <a:spLocks noGrp="1" noChangeArrowheads="1"/>
          </p:cNvSpPr>
          <p:nvPr>
            <p:ph idx="1"/>
          </p:nvPr>
        </p:nvSpPr>
        <p:spPr>
          <a:xfrm>
            <a:off x="457200" y="1600200"/>
            <a:ext cx="8229600" cy="4723327"/>
          </a:xfrm>
        </p:spPr>
        <p:txBody>
          <a:bodyPr>
            <a:normAutofit/>
          </a:bodyPr>
          <a:lstStyle/>
          <a:p>
            <a:pPr eaLnBrk="1" hangingPunct="1">
              <a:spcBef>
                <a:spcPts val="0"/>
              </a:spcBef>
              <a:defRPr/>
            </a:pPr>
            <a:r>
              <a:rPr lang="en-US" dirty="0" smtClean="0"/>
              <a:t>Word processing software</a:t>
            </a:r>
          </a:p>
        </p:txBody>
      </p:sp>
      <p:sp>
        <p:nvSpPr>
          <p:cNvPr id="3" name="Footer Placeholder 2"/>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11</a:t>
            </a:fld>
            <a:endParaRPr lang="en-US"/>
          </a:p>
        </p:txBody>
      </p:sp>
    </p:spTree>
    <p:extLst>
      <p:ext uri="{BB962C8B-B14F-4D97-AF65-F5344CB8AC3E}">
        <p14:creationId xmlns:p14="http://schemas.microsoft.com/office/powerpoint/2010/main" val="214824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419601" y="2026174"/>
            <a:ext cx="4176224" cy="2373155"/>
          </a:xfrm>
          <a:prstGeom prst="rect">
            <a:avLst/>
          </a:prstGeom>
          <a:noFill/>
          <a:extLst>
            <a:ext uri="{909E8E84-426E-40DD-AFC4-6F175D3DCCD1}">
              <a14:hiddenFill xmlns:a14="http://schemas.microsoft.com/office/drawing/2010/main">
                <a:solidFill>
                  <a:srgbClr val="FFFFFF"/>
                </a:solidFill>
              </a14:hiddenFill>
            </a:ext>
          </a:extLst>
        </p:spPr>
      </p:pic>
      <p:sp>
        <p:nvSpPr>
          <p:cNvPr id="75787" name="Rectangle 11"/>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r>
              <a:rPr lang="en-US" dirty="0" smtClean="0"/>
              <a:t>Spreadsheet Software</a:t>
            </a:r>
            <a:endParaRPr lang="en-US" dirty="0"/>
          </a:p>
        </p:txBody>
      </p:sp>
      <p:sp>
        <p:nvSpPr>
          <p:cNvPr id="75788" name="Rectangle 12"/>
          <p:cNvSpPr>
            <a:spLocks noGrp="1" noChangeArrowheads="1"/>
          </p:cNvSpPr>
          <p:nvPr>
            <p:ph idx="1"/>
          </p:nvPr>
        </p:nvSpPr>
        <p:spPr>
          <a:xfrm>
            <a:off x="457200" y="1600200"/>
            <a:ext cx="4343400" cy="4525963"/>
          </a:xfrm>
        </p:spPr>
        <p:txBody>
          <a:bodyPr>
            <a:normAutofit/>
          </a:bodyPr>
          <a:lstStyle/>
          <a:p>
            <a:pPr eaLnBrk="1" hangingPunct="1">
              <a:lnSpc>
                <a:spcPct val="110000"/>
              </a:lnSpc>
              <a:defRPr/>
            </a:pPr>
            <a:r>
              <a:rPr lang="en-US" dirty="0" smtClean="0">
                <a:effectLst/>
              </a:rPr>
              <a:t>Performs calculations and numerical analyses</a:t>
            </a:r>
          </a:p>
          <a:p>
            <a:pPr>
              <a:lnSpc>
                <a:spcPct val="110000"/>
              </a:lnSpc>
              <a:defRPr/>
            </a:pPr>
            <a:r>
              <a:rPr lang="en-US" dirty="0" smtClean="0"/>
              <a:t>Examples</a:t>
            </a:r>
          </a:p>
          <a:p>
            <a:pPr lvl="1">
              <a:lnSpc>
                <a:spcPct val="110000"/>
              </a:lnSpc>
              <a:defRPr/>
            </a:pPr>
            <a:r>
              <a:rPr lang="en-US" dirty="0" smtClean="0"/>
              <a:t>Microsoft Excel</a:t>
            </a:r>
          </a:p>
          <a:p>
            <a:pPr lvl="1">
              <a:lnSpc>
                <a:spcPct val="110000"/>
              </a:lnSpc>
              <a:defRPr/>
            </a:pPr>
            <a:r>
              <a:rPr lang="en-US" dirty="0" err="1" smtClean="0"/>
              <a:t>OpenOffice</a:t>
            </a:r>
            <a:r>
              <a:rPr lang="en-US" dirty="0" smtClean="0"/>
              <a:t> Calc</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8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7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7" name="Rectangle 11"/>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r>
              <a:rPr lang="en-US" dirty="0" smtClean="0"/>
              <a:t>Spreadsheet Software (cont.)</a:t>
            </a:r>
            <a:endParaRPr lang="en-US" dirty="0"/>
          </a:p>
        </p:txBody>
      </p:sp>
      <p:sp>
        <p:nvSpPr>
          <p:cNvPr id="75788" name="Rectangle 12"/>
          <p:cNvSpPr>
            <a:spLocks noGrp="1" noChangeArrowheads="1"/>
          </p:cNvSpPr>
          <p:nvPr>
            <p:ph idx="1"/>
          </p:nvPr>
        </p:nvSpPr>
        <p:spPr>
          <a:xfrm>
            <a:off x="457200" y="1600200"/>
            <a:ext cx="8229600" cy="4525963"/>
          </a:xfrm>
        </p:spPr>
        <p:txBody>
          <a:bodyPr>
            <a:normAutofit/>
          </a:bodyPr>
          <a:lstStyle/>
          <a:p>
            <a:pPr>
              <a:lnSpc>
                <a:spcPct val="110000"/>
              </a:lnSpc>
              <a:defRPr/>
            </a:pPr>
            <a:r>
              <a:rPr lang="en-US" dirty="0" smtClean="0"/>
              <a:t>Worksheet</a:t>
            </a:r>
            <a:endParaRPr lang="en-US" dirty="0"/>
          </a:p>
          <a:p>
            <a:pPr>
              <a:lnSpc>
                <a:spcPct val="110000"/>
              </a:lnSpc>
              <a:defRPr/>
            </a:pPr>
            <a:r>
              <a:rPr lang="en-US" dirty="0"/>
              <a:t>Types of </a:t>
            </a:r>
            <a:r>
              <a:rPr lang="en-US" dirty="0" smtClean="0"/>
              <a:t>data</a:t>
            </a:r>
            <a:endParaRPr lang="en-US" dirty="0"/>
          </a:p>
          <a:p>
            <a:pPr lvl="1">
              <a:lnSpc>
                <a:spcPct val="110000"/>
              </a:lnSpc>
              <a:defRPr/>
            </a:pPr>
            <a:r>
              <a:rPr lang="en-US" dirty="0"/>
              <a:t>Text</a:t>
            </a:r>
          </a:p>
          <a:p>
            <a:pPr lvl="1">
              <a:lnSpc>
                <a:spcPct val="110000"/>
              </a:lnSpc>
              <a:defRPr/>
            </a:pPr>
            <a:r>
              <a:rPr lang="en-US" dirty="0"/>
              <a:t>Values and </a:t>
            </a:r>
            <a:r>
              <a:rPr lang="en-US" dirty="0" smtClean="0"/>
              <a:t>dates</a:t>
            </a:r>
            <a:endParaRPr lang="en-US" dirty="0"/>
          </a:p>
          <a:p>
            <a:pPr lvl="1">
              <a:lnSpc>
                <a:spcPct val="110000"/>
              </a:lnSpc>
              <a:defRPr/>
            </a:pPr>
            <a:r>
              <a:rPr lang="en-US" dirty="0"/>
              <a:t>Formulas</a:t>
            </a:r>
          </a:p>
          <a:p>
            <a:pPr lvl="1">
              <a:lnSpc>
                <a:spcPct val="110000"/>
              </a:lnSpc>
              <a:defRPr/>
            </a:pPr>
            <a:r>
              <a:rPr lang="en-US" dirty="0" smtClean="0"/>
              <a:t>Functions</a:t>
            </a:r>
            <a:endParaRPr lang="en-US"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13</a:t>
            </a:fld>
            <a:endParaRPr lang="en-US"/>
          </a:p>
        </p:txBody>
      </p:sp>
    </p:spTree>
    <p:extLst>
      <p:ext uri="{BB962C8B-B14F-4D97-AF65-F5344CB8AC3E}">
        <p14:creationId xmlns:p14="http://schemas.microsoft.com/office/powerpoint/2010/main" val="408693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8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78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78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78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84163" y="2309845"/>
            <a:ext cx="4770889" cy="3876900"/>
          </a:xfrm>
          <a:prstGeom prst="rect">
            <a:avLst/>
          </a:prstGeom>
          <a:noFill/>
          <a:extLst>
            <a:ext uri="{909E8E84-426E-40DD-AFC4-6F175D3DCCD1}">
              <a14:hiddenFill xmlns:a14="http://schemas.microsoft.com/office/drawing/2010/main">
                <a:solidFill>
                  <a:srgbClr val="FFFFFF"/>
                </a:solidFill>
              </a14:hiddenFill>
            </a:ext>
          </a:extLst>
        </p:spPr>
      </p:pic>
      <p:sp>
        <p:nvSpPr>
          <p:cNvPr id="75787" name="Rectangle 11"/>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r>
              <a:rPr lang="en-US" dirty="0" smtClean="0"/>
              <a:t>Spreadsheet Software (cont.)</a:t>
            </a:r>
            <a:endParaRPr lang="en-US" dirty="0"/>
          </a:p>
        </p:txBody>
      </p:sp>
      <p:sp>
        <p:nvSpPr>
          <p:cNvPr id="75788" name="Rectangle 12"/>
          <p:cNvSpPr>
            <a:spLocks noGrp="1" noChangeArrowheads="1"/>
          </p:cNvSpPr>
          <p:nvPr>
            <p:ph idx="1"/>
          </p:nvPr>
        </p:nvSpPr>
        <p:spPr>
          <a:xfrm>
            <a:off x="457200" y="1600200"/>
            <a:ext cx="8153400" cy="4876800"/>
          </a:xfrm>
        </p:spPr>
        <p:txBody>
          <a:bodyPr>
            <a:normAutofit/>
          </a:bodyPr>
          <a:lstStyle/>
          <a:p>
            <a:pPr eaLnBrk="1" hangingPunct="1">
              <a:spcBef>
                <a:spcPts val="0"/>
              </a:spcBef>
              <a:defRPr/>
            </a:pPr>
            <a:r>
              <a:rPr lang="en-US" dirty="0" smtClean="0"/>
              <a:t>Create charts</a:t>
            </a:r>
          </a:p>
          <a:p>
            <a:pPr marL="457200" lvl="1" indent="0">
              <a:spcBef>
                <a:spcPts val="0"/>
              </a:spcBef>
              <a:buNone/>
              <a:defRPr/>
            </a:pPr>
            <a:endParaRPr lang="en-US" sz="2000" dirty="0" smtClean="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14</a:t>
            </a:fld>
            <a:endParaRPr lang="en-US"/>
          </a:p>
        </p:txBody>
      </p:sp>
    </p:spTree>
    <p:extLst>
      <p:ext uri="{BB962C8B-B14F-4D97-AF65-F5344CB8AC3E}">
        <p14:creationId xmlns:p14="http://schemas.microsoft.com/office/powerpoint/2010/main" val="204559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7" name="Rectangle 11"/>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r>
              <a:rPr lang="en-US" dirty="0" smtClean="0"/>
              <a:t>Spreadsheet Software (cont.)</a:t>
            </a:r>
            <a:endParaRPr lang="en-US" dirty="0"/>
          </a:p>
        </p:txBody>
      </p:sp>
      <p:sp>
        <p:nvSpPr>
          <p:cNvPr id="75788" name="Rectangle 12"/>
          <p:cNvSpPr>
            <a:spLocks noGrp="1" noChangeArrowheads="1"/>
          </p:cNvSpPr>
          <p:nvPr>
            <p:ph idx="1"/>
          </p:nvPr>
        </p:nvSpPr>
        <p:spPr>
          <a:xfrm>
            <a:off x="457200" y="1600200"/>
            <a:ext cx="8229600" cy="4648200"/>
          </a:xfrm>
        </p:spPr>
        <p:txBody>
          <a:bodyPr>
            <a:normAutofit/>
          </a:bodyPr>
          <a:lstStyle/>
          <a:p>
            <a:pPr>
              <a:lnSpc>
                <a:spcPct val="110000"/>
              </a:lnSpc>
              <a:defRPr/>
            </a:pPr>
            <a:r>
              <a:rPr lang="en-US" dirty="0" err="1" smtClean="0"/>
              <a:t>Sparklines</a:t>
            </a:r>
            <a:endParaRPr lang="en-US" dirty="0" smtClean="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8093" y="2517429"/>
            <a:ext cx="6040876" cy="349954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C5A0288-DE65-4327-81AA-3D0ED474C7D0}" type="slidenum">
              <a:rPr lang="en-US" smtClean="0"/>
              <a:pPr/>
              <a:t>15</a:t>
            </a:fld>
            <a:endParaRPr lang="en-US"/>
          </a:p>
        </p:txBody>
      </p:sp>
    </p:spTree>
    <p:extLst>
      <p:ext uri="{BB962C8B-B14F-4D97-AF65-F5344CB8AC3E}">
        <p14:creationId xmlns:p14="http://schemas.microsoft.com/office/powerpoint/2010/main" val="338403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5"/>
          <p:cNvSpPr>
            <a:spLocks noGrp="1" noChangeArrowheads="1"/>
          </p:cNvSpPr>
          <p:nvPr>
            <p:ph type="title"/>
          </p:nvPr>
        </p:nvSpPr>
        <p:spPr>
          <a:xfrm>
            <a:off x="381000" y="228600"/>
            <a:ext cx="8382000" cy="1066800"/>
          </a:xfrm>
        </p:spPr>
        <p:txBody>
          <a:bodyPr>
            <a:normAutofit fontScale="90000"/>
          </a:bodyPr>
          <a:lstStyle/>
          <a:p>
            <a:pPr eaLnBrk="1" hangingPunct="1">
              <a:defRPr/>
            </a:pPr>
            <a:r>
              <a:rPr lang="en-US" sz="3100" dirty="0" smtClean="0"/>
              <a:t>Productivity and Business Software: </a:t>
            </a:r>
            <a:r>
              <a:rPr lang="en-US" dirty="0" smtClean="0"/>
              <a:t>Presentation Software</a:t>
            </a:r>
            <a:endParaRPr lang="en-US" dirty="0"/>
          </a:p>
        </p:txBody>
      </p:sp>
      <p:sp>
        <p:nvSpPr>
          <p:cNvPr id="77830" name="Rectangle 6"/>
          <p:cNvSpPr>
            <a:spLocks noGrp="1" noChangeArrowheads="1"/>
          </p:cNvSpPr>
          <p:nvPr>
            <p:ph type="body" idx="1"/>
          </p:nvPr>
        </p:nvSpPr>
        <p:spPr>
          <a:xfrm>
            <a:off x="457198" y="1600200"/>
            <a:ext cx="8229602" cy="4664413"/>
          </a:xfrm>
        </p:spPr>
        <p:txBody>
          <a:bodyPr>
            <a:normAutofit fontScale="40000" lnSpcReduction="20000"/>
          </a:bodyPr>
          <a:lstStyle/>
          <a:p>
            <a:pPr eaLnBrk="1" hangingPunct="1">
              <a:lnSpc>
                <a:spcPct val="120000"/>
              </a:lnSpc>
              <a:defRPr/>
            </a:pPr>
            <a:r>
              <a:rPr lang="en-US" sz="9800" dirty="0" smtClean="0">
                <a:effectLst/>
              </a:rPr>
              <a:t>Slide shows</a:t>
            </a:r>
          </a:p>
          <a:p>
            <a:pPr eaLnBrk="1" hangingPunct="1">
              <a:lnSpc>
                <a:spcPct val="120000"/>
              </a:lnSpc>
              <a:defRPr/>
            </a:pPr>
            <a:r>
              <a:rPr lang="en-US" sz="9800" dirty="0" smtClean="0"/>
              <a:t>Example</a:t>
            </a:r>
          </a:p>
          <a:p>
            <a:pPr lvl="1">
              <a:lnSpc>
                <a:spcPct val="120000"/>
              </a:lnSpc>
              <a:defRPr/>
            </a:pPr>
            <a:r>
              <a:rPr lang="en-US" sz="8600" dirty="0" smtClean="0">
                <a:effectLst/>
              </a:rPr>
              <a:t>Microsoft PowerPoint</a:t>
            </a:r>
          </a:p>
          <a:p>
            <a:pPr eaLnBrk="1" hangingPunct="1">
              <a:lnSpc>
                <a:spcPct val="120000"/>
              </a:lnSpc>
              <a:defRPr/>
            </a:pPr>
            <a:r>
              <a:rPr lang="en-US" sz="9800" dirty="0" smtClean="0"/>
              <a:t>Capabilities in PowerPoint</a:t>
            </a:r>
          </a:p>
          <a:p>
            <a:pPr lvl="1">
              <a:lnSpc>
                <a:spcPct val="120000"/>
              </a:lnSpc>
              <a:defRPr/>
            </a:pPr>
            <a:r>
              <a:rPr lang="en-US" sz="8600" dirty="0" smtClean="0">
                <a:effectLst/>
              </a:rPr>
              <a:t>Embed online videos</a:t>
            </a:r>
          </a:p>
          <a:p>
            <a:pPr lvl="1">
              <a:lnSpc>
                <a:spcPct val="120000"/>
              </a:lnSpc>
              <a:defRPr/>
            </a:pPr>
            <a:r>
              <a:rPr lang="en-US" sz="8600" dirty="0" smtClean="0"/>
              <a:t>Add effects</a:t>
            </a:r>
          </a:p>
          <a:p>
            <a:pPr lvl="1">
              <a:lnSpc>
                <a:spcPct val="120000"/>
              </a:lnSpc>
              <a:defRPr/>
            </a:pPr>
            <a:r>
              <a:rPr lang="en-US" sz="8600" dirty="0" smtClean="0">
                <a:effectLst/>
              </a:rPr>
              <a:t>Trim video clips</a:t>
            </a:r>
            <a:endParaRPr lang="en-US" dirty="0" smtClean="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3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83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83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5"/>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r>
              <a:rPr lang="en-US" dirty="0" smtClean="0"/>
              <a:t>Presentation Software (cont.)</a:t>
            </a:r>
            <a:endParaRPr lang="en-US"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Content Placeholder 2"/>
          <p:cNvSpPr>
            <a:spLocks noGrp="1"/>
          </p:cNvSpPr>
          <p:nvPr>
            <p:ph idx="1"/>
          </p:nvPr>
        </p:nvSpPr>
        <p:spPr/>
        <p:txBody>
          <a:bodyPr/>
          <a:lstStyle/>
          <a:p>
            <a:r>
              <a:rPr lang="en-US" dirty="0" smtClean="0"/>
              <a:t>Tips for designing good presentations</a:t>
            </a:r>
          </a:p>
          <a:p>
            <a:pPr lvl="1"/>
            <a:r>
              <a:rPr lang="en-US" dirty="0" smtClean="0"/>
              <a:t>Be careful with color</a:t>
            </a:r>
          </a:p>
          <a:p>
            <a:pPr lvl="1"/>
            <a:r>
              <a:rPr lang="en-US" dirty="0" smtClean="0"/>
              <a:t>Use bullets for key points</a:t>
            </a:r>
          </a:p>
          <a:p>
            <a:pPr lvl="1"/>
            <a:r>
              <a:rPr lang="en-US" dirty="0" smtClean="0"/>
              <a:t>Use images</a:t>
            </a:r>
          </a:p>
          <a:p>
            <a:pPr lvl="1"/>
            <a:r>
              <a:rPr lang="en-US" dirty="0" smtClean="0"/>
              <a:t>Consider font size and style</a:t>
            </a:r>
          </a:p>
          <a:p>
            <a:pPr lvl="1"/>
            <a:r>
              <a:rPr lang="en-US" dirty="0" smtClean="0"/>
              <a:t>Keep animation and background audio to a minimum</a:t>
            </a:r>
            <a:endParaRPr lang="en-US" dirty="0"/>
          </a:p>
        </p:txBody>
      </p:sp>
      <p:sp>
        <p:nvSpPr>
          <p:cNvPr id="4" name="Slide Number Placeholder 3"/>
          <p:cNvSpPr>
            <a:spLocks noGrp="1"/>
          </p:cNvSpPr>
          <p:nvPr>
            <p:ph type="sldNum" sz="quarter" idx="12"/>
          </p:nvPr>
        </p:nvSpPr>
        <p:spPr/>
        <p:txBody>
          <a:bodyPr/>
          <a:lstStyle/>
          <a:p>
            <a:fld id="{3C5A0288-DE65-4327-81AA-3D0ED474C7D0}" type="slidenum">
              <a:rPr lang="en-US" smtClean="0"/>
              <a:pPr/>
              <a:t>17</a:t>
            </a:fld>
            <a:endParaRPr lang="en-US"/>
          </a:p>
        </p:txBody>
      </p:sp>
    </p:spTree>
    <p:extLst>
      <p:ext uri="{BB962C8B-B14F-4D97-AF65-F5344CB8AC3E}">
        <p14:creationId xmlns:p14="http://schemas.microsoft.com/office/powerpoint/2010/main" val="69729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br>
              <a:rPr lang="en-US" sz="3100" dirty="0" smtClean="0"/>
            </a:br>
            <a:r>
              <a:rPr lang="en-US" dirty="0" smtClean="0"/>
              <a:t>Database Software</a:t>
            </a:r>
            <a:endParaRPr lang="en-US" dirty="0"/>
          </a:p>
        </p:txBody>
      </p:sp>
      <p:sp>
        <p:nvSpPr>
          <p:cNvPr id="79875" name="Rectangle 3"/>
          <p:cNvSpPr>
            <a:spLocks noGrp="1" noChangeArrowheads="1"/>
          </p:cNvSpPr>
          <p:nvPr>
            <p:ph idx="1"/>
          </p:nvPr>
        </p:nvSpPr>
        <p:spPr>
          <a:xfrm>
            <a:off x="457200" y="1600200"/>
            <a:ext cx="8229600" cy="4876800"/>
          </a:xfrm>
        </p:spPr>
        <p:txBody>
          <a:bodyPr>
            <a:normAutofit/>
          </a:bodyPr>
          <a:lstStyle/>
          <a:p>
            <a:pPr eaLnBrk="1" hangingPunct="1">
              <a:lnSpc>
                <a:spcPct val="110000"/>
              </a:lnSpc>
              <a:defRPr/>
            </a:pPr>
            <a:r>
              <a:rPr lang="en-US" dirty="0" smtClean="0">
                <a:effectLst/>
              </a:rPr>
              <a:t>Store and organize data</a:t>
            </a:r>
          </a:p>
          <a:p>
            <a:pPr eaLnBrk="1" hangingPunct="1">
              <a:lnSpc>
                <a:spcPct val="110000"/>
              </a:lnSpc>
              <a:defRPr/>
            </a:pPr>
            <a:r>
              <a:rPr lang="en-US" dirty="0" smtClean="0"/>
              <a:t>Track</a:t>
            </a:r>
          </a:p>
          <a:p>
            <a:pPr lvl="1">
              <a:lnSpc>
                <a:spcPct val="110000"/>
              </a:lnSpc>
              <a:defRPr/>
            </a:pPr>
            <a:r>
              <a:rPr lang="en-US" dirty="0" smtClean="0"/>
              <a:t>Products, clients, invoices, and personnel information</a:t>
            </a:r>
          </a:p>
          <a:p>
            <a:pPr marL="457200" lvl="1" indent="0">
              <a:lnSpc>
                <a:spcPct val="110000"/>
              </a:lnSpc>
              <a:buNone/>
              <a:defRPr/>
            </a:pPr>
            <a:endParaRPr lang="en-US" dirty="0" smtClean="0"/>
          </a:p>
        </p:txBody>
      </p:sp>
      <p:sp>
        <p:nvSpPr>
          <p:cNvPr id="2" name="Footer Placeholder 1"/>
          <p:cNvSpPr>
            <a:spLocks noGrp="1"/>
          </p:cNvSpPr>
          <p:nvPr>
            <p:ph type="ftr" sz="quarter" idx="11"/>
          </p:nvPr>
        </p:nvSpPr>
        <p:spPr/>
        <p:txBody>
          <a:bodyPr/>
          <a:lstStyle/>
          <a:p>
            <a:pPr>
              <a:defRPr/>
            </a:pPr>
            <a:r>
              <a:rPr lang="en-US" smtClean="0"/>
              <a:t>Copyright © 2015 Pearson Education, Inc.</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1156" y="3888388"/>
            <a:ext cx="5944696" cy="2360011"/>
          </a:xfrm>
          <a:prstGeom prst="rect">
            <a:avLst/>
          </a:prstGeom>
        </p:spPr>
      </p:pic>
      <p:sp>
        <p:nvSpPr>
          <p:cNvPr id="4" name="Slide Number Placeholder 3"/>
          <p:cNvSpPr>
            <a:spLocks noGrp="1"/>
          </p:cNvSpPr>
          <p:nvPr>
            <p:ph type="sldNum" sz="quarter" idx="12"/>
          </p:nvPr>
        </p:nvSpPr>
        <p:spPr/>
        <p:txBody>
          <a:bodyPr/>
          <a:lstStyle/>
          <a:p>
            <a:fld id="{3C5A0288-DE65-4327-81AA-3D0ED474C7D0}"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lstStyle/>
          <a:p>
            <a:r>
              <a:rPr lang="en-US" b="1" i="1" dirty="0" smtClean="0"/>
              <a:t>Technology in Action</a:t>
            </a:r>
            <a:endParaRPr lang="en-US" b="1" i="1" dirty="0"/>
          </a:p>
        </p:txBody>
      </p:sp>
      <p:sp>
        <p:nvSpPr>
          <p:cNvPr id="3" name="Subtitle 2"/>
          <p:cNvSpPr>
            <a:spLocks noGrp="1"/>
          </p:cNvSpPr>
          <p:nvPr>
            <p:ph type="subTitle" idx="1"/>
          </p:nvPr>
        </p:nvSpPr>
        <p:spPr>
          <a:xfrm>
            <a:off x="990600" y="3429000"/>
            <a:ext cx="7162800" cy="1752600"/>
          </a:xfrm>
        </p:spPr>
        <p:txBody>
          <a:bodyPr>
            <a:normAutofit lnSpcReduction="10000"/>
          </a:bodyPr>
          <a:lstStyle/>
          <a:p>
            <a:pPr>
              <a:defRPr/>
            </a:pPr>
            <a:r>
              <a:rPr lang="en-US" b="0" dirty="0">
                <a:solidFill>
                  <a:schemeClr val="tx1"/>
                </a:solidFill>
              </a:rPr>
              <a:t>Chapter 4</a:t>
            </a:r>
          </a:p>
          <a:p>
            <a:pPr>
              <a:defRPr/>
            </a:pPr>
            <a:r>
              <a:rPr lang="en-US" b="0" dirty="0">
                <a:solidFill>
                  <a:schemeClr val="tx1"/>
                </a:solidFill>
              </a:rPr>
              <a:t>Application Software: </a:t>
            </a:r>
            <a:br>
              <a:rPr lang="en-US" b="0" dirty="0">
                <a:solidFill>
                  <a:schemeClr val="tx1"/>
                </a:solidFill>
              </a:rPr>
            </a:br>
            <a:r>
              <a:rPr lang="en-US" b="0" dirty="0">
                <a:solidFill>
                  <a:schemeClr val="tx1"/>
                </a:solidFill>
              </a:rPr>
              <a:t>Programs That Let You Work and Play</a:t>
            </a:r>
          </a:p>
        </p:txBody>
      </p:sp>
      <p:sp>
        <p:nvSpPr>
          <p:cNvPr id="4" name="Footer Placeholder 1"/>
          <p:cNvSpPr>
            <a:spLocks noGrp="1"/>
          </p:cNvSpPr>
          <p:nvPr>
            <p:ph type="ftr" sz="quarter" idx="11"/>
          </p:nvPr>
        </p:nvSpPr>
        <p:spPr>
          <a:xfrm>
            <a:off x="533400" y="6583680"/>
            <a:ext cx="6400800" cy="274320"/>
          </a:xfrm>
        </p:spPr>
        <p:txBody>
          <a:bodyPr/>
          <a:lstStyle/>
          <a:p>
            <a:r>
              <a:rPr lang="en-US" dirty="0" smtClean="0"/>
              <a:t>Copyright © 2015 Pearson Education, Inc.</a:t>
            </a:r>
            <a:endParaRPr lang="en-US" dirty="0"/>
          </a:p>
        </p:txBody>
      </p:sp>
    </p:spTree>
    <p:extLst>
      <p:ext uri="{BB962C8B-B14F-4D97-AF65-F5344CB8AC3E}">
        <p14:creationId xmlns:p14="http://schemas.microsoft.com/office/powerpoint/2010/main" val="409334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Productivity and Business Software: </a:t>
            </a:r>
            <a:br>
              <a:rPr lang="en-US" sz="3100" dirty="0" smtClean="0"/>
            </a:br>
            <a:r>
              <a:rPr lang="en-US" dirty="0" smtClean="0"/>
              <a:t>Note-taking Software</a:t>
            </a:r>
            <a:endParaRPr lang="en-US" dirty="0"/>
          </a:p>
        </p:txBody>
      </p:sp>
      <p:pic>
        <p:nvPicPr>
          <p:cNvPr id="4" name="Content Placeholder 3"/>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484056" y="1238962"/>
            <a:ext cx="5907343" cy="4881471"/>
          </a:xfrm>
        </p:spPr>
      </p:pic>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19</a:t>
            </a:fld>
            <a:endParaRPr lang="en-US"/>
          </a:p>
        </p:txBody>
      </p:sp>
    </p:spTree>
    <p:extLst>
      <p:ext uri="{BB962C8B-B14F-4D97-AF65-F5344CB8AC3E}">
        <p14:creationId xmlns:p14="http://schemas.microsoft.com/office/powerpoint/2010/main" val="413711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954932" y="3380509"/>
            <a:ext cx="5172146" cy="3051464"/>
          </a:xfrm>
          <a:prstGeom prst="rect">
            <a:avLst/>
          </a:prstGeom>
          <a:noFill/>
          <a:extLst>
            <a:ext uri="{909E8E84-426E-40DD-AFC4-6F175D3DCCD1}">
              <a14:hiddenFill xmlns:a14="http://schemas.microsoft.com/office/drawing/2010/main">
                <a:solidFill>
                  <a:srgbClr val="FFFFFF"/>
                </a:solidFill>
              </a14:hiddenFill>
            </a:ext>
          </a:extLst>
        </p:spPr>
      </p:pic>
      <p:sp>
        <p:nvSpPr>
          <p:cNvPr id="81922" name="Rectangle 2"/>
          <p:cNvSpPr>
            <a:spLocks noGrp="1" noChangeArrowheads="1"/>
          </p:cNvSpPr>
          <p:nvPr>
            <p:ph type="title"/>
          </p:nvPr>
        </p:nvSpPr>
        <p:spPr/>
        <p:txBody>
          <a:bodyPr>
            <a:noAutofit/>
          </a:bodyPr>
          <a:lstStyle/>
          <a:p>
            <a:pPr eaLnBrk="1" hangingPunct="1">
              <a:defRPr/>
            </a:pPr>
            <a:r>
              <a:rPr lang="en-US" sz="2800" dirty="0" smtClean="0"/>
              <a:t>Productivity and Business Software: </a:t>
            </a:r>
            <a:br>
              <a:rPr lang="en-US" sz="2800" dirty="0" smtClean="0"/>
            </a:br>
            <a:r>
              <a:rPr lang="en-US" sz="3600" dirty="0" smtClean="0"/>
              <a:t>Personal Information Manager Software</a:t>
            </a:r>
            <a:endParaRPr lang="en-US" sz="3600" dirty="0"/>
          </a:p>
        </p:txBody>
      </p:sp>
      <p:sp>
        <p:nvSpPr>
          <p:cNvPr id="81923" name="Rectangle 3"/>
          <p:cNvSpPr>
            <a:spLocks noGrp="1" noChangeArrowheads="1"/>
          </p:cNvSpPr>
          <p:nvPr>
            <p:ph idx="1"/>
          </p:nvPr>
        </p:nvSpPr>
        <p:spPr>
          <a:xfrm>
            <a:off x="457200" y="1600200"/>
            <a:ext cx="8229600" cy="2133600"/>
          </a:xfrm>
        </p:spPr>
        <p:txBody>
          <a:bodyPr>
            <a:normAutofit/>
          </a:bodyPr>
          <a:lstStyle/>
          <a:p>
            <a:pPr eaLnBrk="1" hangingPunct="1">
              <a:defRPr/>
            </a:pPr>
            <a:r>
              <a:rPr lang="en-US" dirty="0" smtClean="0">
                <a:effectLst/>
              </a:rPr>
              <a:t>Manage e-mail, contacts, calendars, and tasks</a:t>
            </a:r>
          </a:p>
          <a:p>
            <a:pPr>
              <a:defRPr/>
            </a:pPr>
            <a:r>
              <a:rPr lang="en-US" dirty="0" smtClean="0"/>
              <a:t>Example-Microsoft Outlook </a:t>
            </a:r>
          </a:p>
        </p:txBody>
      </p:sp>
      <p:sp>
        <p:nvSpPr>
          <p:cNvPr id="2" name="Footer Placeholder 1"/>
          <p:cNvSpPr>
            <a:spLocks noGrp="1"/>
          </p:cNvSpPr>
          <p:nvPr>
            <p:ph type="ftr" sz="quarter" idx="11"/>
          </p:nvPr>
        </p:nvSpPr>
        <p:spPr/>
        <p:txBody>
          <a:bodyPr/>
          <a:lstStyle/>
          <a:p>
            <a:pPr>
              <a:defRPr/>
            </a:pPr>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20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Autofit/>
          </a:bodyPr>
          <a:lstStyle/>
          <a:p>
            <a:pPr eaLnBrk="1" hangingPunct="1">
              <a:defRPr/>
            </a:pPr>
            <a:r>
              <a:rPr lang="en-US" sz="2800" dirty="0" smtClean="0"/>
              <a:t>Productivity and Business Software: </a:t>
            </a:r>
            <a:br>
              <a:rPr lang="en-US" sz="2800" dirty="0" smtClean="0"/>
            </a:br>
            <a:r>
              <a:rPr lang="en-US" sz="2900" dirty="0" smtClean="0"/>
              <a:t>Personal Information Manager Software (cont.)</a:t>
            </a:r>
            <a:endParaRPr lang="en-US" sz="2900" dirty="0"/>
          </a:p>
        </p:txBody>
      </p:sp>
      <p:sp>
        <p:nvSpPr>
          <p:cNvPr id="81923" name="Rectangle 3"/>
          <p:cNvSpPr>
            <a:spLocks noGrp="1" noChangeArrowheads="1"/>
          </p:cNvSpPr>
          <p:nvPr>
            <p:ph idx="1"/>
          </p:nvPr>
        </p:nvSpPr>
        <p:spPr>
          <a:xfrm>
            <a:off x="457200" y="1600200"/>
            <a:ext cx="8229600" cy="4800600"/>
          </a:xfrm>
        </p:spPr>
        <p:txBody>
          <a:bodyPr>
            <a:normAutofit/>
          </a:bodyPr>
          <a:lstStyle/>
          <a:p>
            <a:pPr>
              <a:defRPr/>
            </a:pPr>
            <a:r>
              <a:rPr lang="en-US" dirty="0" smtClean="0"/>
              <a:t>Web-based PIMs</a:t>
            </a:r>
          </a:p>
          <a:p>
            <a:pPr lvl="1">
              <a:defRPr/>
            </a:pPr>
            <a:r>
              <a:rPr lang="en-US" dirty="0" smtClean="0">
                <a:effectLst/>
              </a:rPr>
              <a:t>Yahoo!</a:t>
            </a:r>
          </a:p>
          <a:p>
            <a:pPr lvl="1">
              <a:defRPr/>
            </a:pPr>
            <a:r>
              <a:rPr lang="en-US" dirty="0" smtClean="0"/>
              <a:t>Google</a:t>
            </a:r>
          </a:p>
          <a:p>
            <a:pPr>
              <a:defRPr/>
            </a:pPr>
            <a:r>
              <a:rPr lang="en-US" dirty="0" smtClean="0">
                <a:effectLst/>
              </a:rPr>
              <a:t>Other options</a:t>
            </a:r>
          </a:p>
          <a:p>
            <a:pPr lvl="1">
              <a:defRPr/>
            </a:pPr>
            <a:r>
              <a:rPr lang="en-US" dirty="0" err="1" smtClean="0"/>
              <a:t>Toodledo</a:t>
            </a:r>
            <a:endParaRPr lang="en-US" dirty="0" smtClean="0"/>
          </a:p>
          <a:p>
            <a:pPr lvl="1">
              <a:defRPr/>
            </a:pPr>
            <a:r>
              <a:rPr lang="en-US" dirty="0" err="1" smtClean="0"/>
              <a:t>OmniFocus</a:t>
            </a:r>
            <a:r>
              <a:rPr lang="en-US" dirty="0" smtClean="0"/>
              <a:t> </a:t>
            </a:r>
            <a:r>
              <a:rPr lang="en-US" dirty="0" smtClean="0">
                <a:effectLst/>
              </a:rPr>
              <a:t> </a:t>
            </a:r>
          </a:p>
        </p:txBody>
      </p:sp>
      <p:sp>
        <p:nvSpPr>
          <p:cNvPr id="2" name="Footer Placeholder 1"/>
          <p:cNvSpPr>
            <a:spLocks noGrp="1"/>
          </p:cNvSpPr>
          <p:nvPr>
            <p:ph type="ftr" sz="quarter" idx="11"/>
          </p:nvPr>
        </p:nvSpPr>
        <p:spPr/>
        <p:txBody>
          <a:bodyPr/>
          <a:lstStyle/>
          <a:p>
            <a:pPr>
              <a:defRPr/>
            </a:pPr>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21</a:t>
            </a:fld>
            <a:endParaRPr lang="en-US"/>
          </a:p>
        </p:txBody>
      </p:sp>
    </p:spTree>
    <p:extLst>
      <p:ext uri="{BB962C8B-B14F-4D97-AF65-F5344CB8AC3E}">
        <p14:creationId xmlns:p14="http://schemas.microsoft.com/office/powerpoint/2010/main" val="59066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Autofit/>
          </a:bodyPr>
          <a:lstStyle/>
          <a:p>
            <a:pPr>
              <a:defRPr/>
            </a:pPr>
            <a:r>
              <a:rPr lang="en-US" sz="2800" dirty="0" smtClean="0"/>
              <a:t>Productivity and Business Software:</a:t>
            </a:r>
            <a:r>
              <a:rPr lang="en-US" sz="3600" dirty="0" smtClean="0"/>
              <a:t/>
            </a:r>
            <a:br>
              <a:rPr lang="en-US" sz="3600" dirty="0" smtClean="0"/>
            </a:br>
            <a:r>
              <a:rPr lang="en-US" sz="2800" dirty="0" smtClean="0"/>
              <a:t>Microsoft Office Productivity Software Features</a:t>
            </a:r>
            <a:endParaRPr lang="en-US" sz="2800" dirty="0"/>
          </a:p>
        </p:txBody>
      </p:sp>
      <p:sp>
        <p:nvSpPr>
          <p:cNvPr id="83982" name="Rectangle 14"/>
          <p:cNvSpPr>
            <a:spLocks noGrp="1" noChangeArrowheads="1"/>
          </p:cNvSpPr>
          <p:nvPr>
            <p:ph type="body" idx="1"/>
          </p:nvPr>
        </p:nvSpPr>
        <p:spPr>
          <a:xfrm>
            <a:off x="457199" y="1600200"/>
            <a:ext cx="8229601" cy="4876800"/>
          </a:xfrm>
        </p:spPr>
        <p:txBody>
          <a:bodyPr>
            <a:normAutofit/>
          </a:bodyPr>
          <a:lstStyle/>
          <a:p>
            <a:pPr>
              <a:defRPr/>
            </a:pPr>
            <a:r>
              <a:rPr lang="en-US" dirty="0" smtClean="0">
                <a:effectLst/>
              </a:rPr>
              <a:t>Tools to increase efficiency</a:t>
            </a:r>
          </a:p>
          <a:p>
            <a:pPr lvl="1">
              <a:defRPr/>
            </a:pPr>
            <a:r>
              <a:rPr lang="en-US" dirty="0" smtClean="0">
                <a:effectLst/>
              </a:rPr>
              <a:t>Wizards</a:t>
            </a:r>
          </a:p>
          <a:p>
            <a:pPr lvl="1">
              <a:defRPr/>
            </a:pPr>
            <a:r>
              <a:rPr lang="en-US" dirty="0" smtClean="0">
                <a:effectLst/>
              </a:rPr>
              <a:t>Templates</a:t>
            </a:r>
          </a:p>
          <a:p>
            <a:pPr lvl="1">
              <a:defRPr/>
            </a:pPr>
            <a:r>
              <a:rPr lang="en-US" dirty="0" smtClean="0">
                <a:effectLst/>
              </a:rPr>
              <a:t>Macros</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22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8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8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br>
              <a:rPr lang="en-US" sz="3100" dirty="0" smtClean="0"/>
            </a:br>
            <a:r>
              <a:rPr lang="en-US" dirty="0" smtClean="0"/>
              <a:t>Personal Financial Software</a:t>
            </a:r>
            <a:endParaRPr lang="en-US" dirty="0"/>
          </a:p>
        </p:txBody>
      </p:sp>
      <p:sp>
        <p:nvSpPr>
          <p:cNvPr id="90115" name="Rectangle 3"/>
          <p:cNvSpPr>
            <a:spLocks noGrp="1" noChangeArrowheads="1"/>
          </p:cNvSpPr>
          <p:nvPr>
            <p:ph sz="half" idx="1"/>
          </p:nvPr>
        </p:nvSpPr>
        <p:spPr>
          <a:xfrm>
            <a:off x="457200" y="1600200"/>
            <a:ext cx="8229600" cy="4876800"/>
          </a:xfrm>
        </p:spPr>
        <p:txBody>
          <a:bodyPr>
            <a:normAutofit/>
          </a:bodyPr>
          <a:lstStyle/>
          <a:p>
            <a:pPr>
              <a:defRPr/>
            </a:pPr>
            <a:r>
              <a:rPr lang="en-US" sz="3200" dirty="0" smtClean="0"/>
              <a:t>Financial planning software</a:t>
            </a:r>
          </a:p>
          <a:p>
            <a:pPr lvl="1">
              <a:defRPr/>
            </a:pPr>
            <a:r>
              <a:rPr lang="en-US" sz="2800" dirty="0" smtClean="0">
                <a:effectLst/>
              </a:rPr>
              <a:t>Manage daily finances</a:t>
            </a:r>
          </a:p>
          <a:p>
            <a:pPr lvl="1">
              <a:defRPr/>
            </a:pPr>
            <a:r>
              <a:rPr lang="en-US" sz="2800" dirty="0" smtClean="0"/>
              <a:t>Electronic checkbook registers</a:t>
            </a:r>
          </a:p>
          <a:p>
            <a:pPr lvl="1">
              <a:defRPr/>
            </a:pPr>
            <a:r>
              <a:rPr lang="en-US" sz="2800" dirty="0" smtClean="0"/>
              <a:t>Automatic bill payment tools</a:t>
            </a:r>
          </a:p>
          <a:p>
            <a:pPr lvl="1">
              <a:defRPr/>
            </a:pPr>
            <a:r>
              <a:rPr lang="en-US" sz="2800" dirty="0" smtClean="0"/>
              <a:t>Examples</a:t>
            </a:r>
          </a:p>
          <a:p>
            <a:pPr lvl="2">
              <a:defRPr/>
            </a:pPr>
            <a:r>
              <a:rPr lang="en-US" sz="2400" dirty="0" smtClean="0"/>
              <a:t>Quicken and Mint: market leaders</a:t>
            </a:r>
            <a:endParaRPr lang="en-US" sz="2400"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br>
              <a:rPr lang="en-US" sz="3100" dirty="0" smtClean="0"/>
            </a:br>
            <a:r>
              <a:rPr lang="en-US" dirty="0" smtClean="0"/>
              <a:t>Personal Financial Software (cont.)</a:t>
            </a:r>
            <a:endParaRPr lang="en-US" dirty="0"/>
          </a:p>
        </p:txBody>
      </p:sp>
      <p:sp>
        <p:nvSpPr>
          <p:cNvPr id="90115" name="Rectangle 3"/>
          <p:cNvSpPr>
            <a:spLocks noGrp="1" noChangeArrowheads="1"/>
          </p:cNvSpPr>
          <p:nvPr>
            <p:ph sz="half" idx="1"/>
          </p:nvPr>
        </p:nvSpPr>
        <p:spPr>
          <a:xfrm>
            <a:off x="457200" y="1600200"/>
            <a:ext cx="8229600" cy="4876800"/>
          </a:xfrm>
        </p:spPr>
        <p:txBody>
          <a:bodyPr>
            <a:normAutofit/>
          </a:bodyPr>
          <a:lstStyle/>
          <a:p>
            <a:pPr>
              <a:defRPr/>
            </a:pPr>
            <a:r>
              <a:rPr lang="en-US" sz="3200" dirty="0" smtClean="0"/>
              <a:t>Tax preparation software</a:t>
            </a:r>
          </a:p>
          <a:p>
            <a:pPr lvl="1">
              <a:defRPr/>
            </a:pPr>
            <a:r>
              <a:rPr lang="en-US" sz="2800" dirty="0" smtClean="0"/>
              <a:t>Examples</a:t>
            </a:r>
          </a:p>
          <a:p>
            <a:pPr lvl="2">
              <a:defRPr/>
            </a:pPr>
            <a:r>
              <a:rPr lang="en-US" sz="2400" dirty="0" smtClean="0"/>
              <a:t>Intuit TurboTax</a:t>
            </a:r>
          </a:p>
          <a:p>
            <a:pPr lvl="2">
              <a:defRPr/>
            </a:pPr>
            <a:r>
              <a:rPr lang="en-US" sz="2400" dirty="0" smtClean="0"/>
              <a:t>H&amp;R </a:t>
            </a:r>
            <a:r>
              <a:rPr lang="en-US" sz="2400" dirty="0"/>
              <a:t>Block at </a:t>
            </a:r>
            <a:r>
              <a:rPr lang="en-US" sz="2400" dirty="0" smtClean="0"/>
              <a:t>Home</a:t>
            </a:r>
            <a:endParaRPr lang="en-US" sz="2400"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24</a:t>
            </a:fld>
            <a:endParaRPr lang="en-US"/>
          </a:p>
        </p:txBody>
      </p:sp>
    </p:spTree>
    <p:extLst>
      <p:ext uri="{BB962C8B-B14F-4D97-AF65-F5344CB8AC3E}">
        <p14:creationId xmlns:p14="http://schemas.microsoft.com/office/powerpoint/2010/main" val="416293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br>
              <a:rPr lang="en-US" sz="3100" dirty="0" smtClean="0"/>
            </a:br>
            <a:r>
              <a:rPr lang="en-US" dirty="0" smtClean="0"/>
              <a:t>Small Business Software</a:t>
            </a:r>
            <a:endParaRPr lang="en-US" dirty="0"/>
          </a:p>
        </p:txBody>
      </p:sp>
      <p:sp>
        <p:nvSpPr>
          <p:cNvPr id="90115" name="Rectangle 3"/>
          <p:cNvSpPr>
            <a:spLocks noGrp="1" noChangeArrowheads="1"/>
          </p:cNvSpPr>
          <p:nvPr>
            <p:ph sz="half" idx="1"/>
          </p:nvPr>
        </p:nvSpPr>
        <p:spPr>
          <a:xfrm>
            <a:off x="457200" y="1600200"/>
            <a:ext cx="8229600" cy="4800600"/>
          </a:xfrm>
        </p:spPr>
        <p:txBody>
          <a:bodyPr>
            <a:normAutofit/>
          </a:bodyPr>
          <a:lstStyle/>
          <a:p>
            <a:pPr>
              <a:defRPr/>
            </a:pPr>
            <a:r>
              <a:rPr lang="en-US" sz="3200" dirty="0" smtClean="0"/>
              <a:t>Accounting software</a:t>
            </a:r>
            <a:endParaRPr lang="en-US" sz="3200" dirty="0"/>
          </a:p>
          <a:p>
            <a:pPr lvl="1">
              <a:defRPr/>
            </a:pPr>
            <a:r>
              <a:rPr lang="en-US" sz="2800" dirty="0" smtClean="0"/>
              <a:t>Track accounts receivable and accounts payable</a:t>
            </a:r>
          </a:p>
          <a:p>
            <a:pPr lvl="1">
              <a:defRPr/>
            </a:pPr>
            <a:r>
              <a:rPr lang="en-US" sz="2800" dirty="0" smtClean="0"/>
              <a:t>Inventory management, payroll, and billing</a:t>
            </a:r>
          </a:p>
          <a:p>
            <a:pPr lvl="1">
              <a:defRPr/>
            </a:pPr>
            <a:r>
              <a:rPr lang="en-US" sz="2800" dirty="0" smtClean="0"/>
              <a:t>Examples</a:t>
            </a:r>
          </a:p>
          <a:p>
            <a:pPr lvl="2">
              <a:defRPr/>
            </a:pPr>
            <a:r>
              <a:rPr lang="en-US" sz="2400" dirty="0" smtClean="0"/>
              <a:t>Intuit QuickBooks</a:t>
            </a:r>
          </a:p>
          <a:p>
            <a:pPr lvl="2">
              <a:defRPr/>
            </a:pPr>
            <a:r>
              <a:rPr lang="en-US" sz="2400" dirty="0" smtClean="0"/>
              <a:t>Sage Peachtree</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25</a:t>
            </a:fld>
            <a:endParaRPr lang="en-US"/>
          </a:p>
        </p:txBody>
      </p:sp>
    </p:spTree>
    <p:extLst>
      <p:ext uri="{BB962C8B-B14F-4D97-AF65-F5344CB8AC3E}">
        <p14:creationId xmlns:p14="http://schemas.microsoft.com/office/powerpoint/2010/main" val="228461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br>
              <a:rPr lang="en-US" sz="3100" dirty="0" smtClean="0"/>
            </a:br>
            <a:r>
              <a:rPr lang="en-US" dirty="0" smtClean="0"/>
              <a:t>Small Business Software (cont.)</a:t>
            </a:r>
            <a:endParaRPr lang="en-US" dirty="0"/>
          </a:p>
        </p:txBody>
      </p:sp>
      <p:sp>
        <p:nvSpPr>
          <p:cNvPr id="90115" name="Rectangle 3"/>
          <p:cNvSpPr>
            <a:spLocks noGrp="1" noChangeArrowheads="1"/>
          </p:cNvSpPr>
          <p:nvPr>
            <p:ph sz="half" idx="1"/>
          </p:nvPr>
        </p:nvSpPr>
        <p:spPr>
          <a:xfrm>
            <a:off x="457200" y="1600200"/>
            <a:ext cx="8229600" cy="4953000"/>
          </a:xfrm>
        </p:spPr>
        <p:txBody>
          <a:bodyPr>
            <a:normAutofit/>
          </a:bodyPr>
          <a:lstStyle/>
          <a:p>
            <a:pPr>
              <a:defRPr/>
            </a:pPr>
            <a:r>
              <a:rPr lang="en-US" sz="3200" dirty="0" smtClean="0"/>
              <a:t>Desktop publishing (DTP) software</a:t>
            </a:r>
          </a:p>
          <a:p>
            <a:pPr lvl="1">
              <a:defRPr/>
            </a:pPr>
            <a:r>
              <a:rPr lang="en-US" sz="2800" dirty="0" smtClean="0"/>
              <a:t>Design books and publications</a:t>
            </a:r>
          </a:p>
          <a:p>
            <a:pPr lvl="1">
              <a:defRPr/>
            </a:pPr>
            <a:r>
              <a:rPr lang="en-US" sz="2800" dirty="0" smtClean="0"/>
              <a:t>Examples</a:t>
            </a:r>
          </a:p>
          <a:p>
            <a:pPr lvl="2">
              <a:defRPr/>
            </a:pPr>
            <a:r>
              <a:rPr lang="en-US" sz="2400" dirty="0" smtClean="0"/>
              <a:t>Microsoft Publisher</a:t>
            </a:r>
          </a:p>
          <a:p>
            <a:pPr lvl="2">
              <a:defRPr/>
            </a:pPr>
            <a:r>
              <a:rPr lang="en-US" sz="2400" dirty="0" smtClean="0"/>
              <a:t>QuarkXPress</a:t>
            </a:r>
          </a:p>
          <a:p>
            <a:pPr lvl="2">
              <a:defRPr/>
            </a:pPr>
            <a:r>
              <a:rPr lang="en-US" sz="2400" dirty="0" smtClean="0"/>
              <a:t>Adobe InDesign</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26</a:t>
            </a:fld>
            <a:endParaRPr lang="en-US"/>
          </a:p>
        </p:txBody>
      </p:sp>
    </p:spTree>
    <p:extLst>
      <p:ext uri="{BB962C8B-B14F-4D97-AF65-F5344CB8AC3E}">
        <p14:creationId xmlns:p14="http://schemas.microsoft.com/office/powerpoint/2010/main" val="132233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br>
              <a:rPr lang="en-US" sz="3100" dirty="0" smtClean="0"/>
            </a:br>
            <a:r>
              <a:rPr lang="en-US" dirty="0" smtClean="0"/>
              <a:t>Small Business Software (cont.)</a:t>
            </a:r>
            <a:endParaRPr lang="en-US" dirty="0"/>
          </a:p>
        </p:txBody>
      </p:sp>
      <p:sp>
        <p:nvSpPr>
          <p:cNvPr id="90115" name="Rectangle 3"/>
          <p:cNvSpPr>
            <a:spLocks noGrp="1" noChangeArrowheads="1"/>
          </p:cNvSpPr>
          <p:nvPr>
            <p:ph sz="half" idx="1"/>
          </p:nvPr>
        </p:nvSpPr>
        <p:spPr>
          <a:xfrm>
            <a:off x="457200" y="1600200"/>
            <a:ext cx="8229600" cy="4953000"/>
          </a:xfrm>
        </p:spPr>
        <p:txBody>
          <a:bodyPr>
            <a:normAutofit/>
          </a:bodyPr>
          <a:lstStyle/>
          <a:p>
            <a:pPr>
              <a:defRPr/>
            </a:pPr>
            <a:r>
              <a:rPr lang="en-US" sz="3200" dirty="0" smtClean="0"/>
              <a:t>Web page—authoring software</a:t>
            </a:r>
          </a:p>
          <a:p>
            <a:pPr lvl="1">
              <a:defRPr/>
            </a:pPr>
            <a:r>
              <a:rPr lang="en-US" sz="2800" dirty="0" smtClean="0"/>
              <a:t>Design web pages </a:t>
            </a:r>
          </a:p>
          <a:p>
            <a:pPr lvl="1">
              <a:defRPr/>
            </a:pPr>
            <a:r>
              <a:rPr lang="en-US" sz="2800" dirty="0" smtClean="0"/>
              <a:t>Examples</a:t>
            </a:r>
          </a:p>
          <a:p>
            <a:pPr lvl="2">
              <a:defRPr/>
            </a:pPr>
            <a:r>
              <a:rPr lang="en-US" sz="2400" dirty="0" smtClean="0"/>
              <a:t>Microsoft Expression Web</a:t>
            </a:r>
          </a:p>
          <a:p>
            <a:pPr lvl="2">
              <a:defRPr/>
            </a:pPr>
            <a:r>
              <a:rPr lang="en-US" sz="2400" dirty="0" smtClean="0"/>
              <a:t>Adobe Dreamweaver</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27</a:t>
            </a:fld>
            <a:endParaRPr lang="en-US"/>
          </a:p>
        </p:txBody>
      </p:sp>
    </p:spTree>
    <p:extLst>
      <p:ext uri="{BB962C8B-B14F-4D97-AF65-F5344CB8AC3E}">
        <p14:creationId xmlns:p14="http://schemas.microsoft.com/office/powerpoint/2010/main" val="402328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pPr eaLnBrk="1" hangingPunct="1">
              <a:defRPr/>
            </a:pPr>
            <a:r>
              <a:rPr lang="en-US" sz="3100" dirty="0" smtClean="0"/>
              <a:t>Productivity and Business Software: </a:t>
            </a:r>
            <a:br>
              <a:rPr lang="en-US" sz="3100" dirty="0" smtClean="0"/>
            </a:br>
            <a:r>
              <a:rPr lang="en-US" sz="3300" dirty="0" smtClean="0"/>
              <a:t>Software for Large and Specialized Businesses</a:t>
            </a:r>
            <a:endParaRPr lang="en-US" sz="3300" dirty="0"/>
          </a:p>
        </p:txBody>
      </p:sp>
      <p:sp>
        <p:nvSpPr>
          <p:cNvPr id="90115" name="Rectangle 3"/>
          <p:cNvSpPr>
            <a:spLocks noGrp="1" noChangeArrowheads="1"/>
          </p:cNvSpPr>
          <p:nvPr>
            <p:ph sz="half" idx="1"/>
          </p:nvPr>
        </p:nvSpPr>
        <p:spPr>
          <a:xfrm>
            <a:off x="457200" y="1600200"/>
            <a:ext cx="8229600" cy="5105400"/>
          </a:xfrm>
        </p:spPr>
        <p:txBody>
          <a:bodyPr>
            <a:normAutofit lnSpcReduction="10000"/>
          </a:bodyPr>
          <a:lstStyle/>
          <a:p>
            <a:pPr>
              <a:defRPr/>
            </a:pPr>
            <a:r>
              <a:rPr lang="en-US" sz="3500" dirty="0" smtClean="0"/>
              <a:t>Specialized programs</a:t>
            </a:r>
          </a:p>
          <a:p>
            <a:pPr lvl="1">
              <a:defRPr/>
            </a:pPr>
            <a:r>
              <a:rPr lang="en-US" sz="2800" dirty="0" smtClean="0">
                <a:effectLst/>
              </a:rPr>
              <a:t>Project management</a:t>
            </a:r>
          </a:p>
          <a:p>
            <a:pPr lvl="1">
              <a:defRPr/>
            </a:pPr>
            <a:r>
              <a:rPr lang="en-US" sz="2800" dirty="0" smtClean="0"/>
              <a:t>Customer relationship management (CRM)</a:t>
            </a:r>
          </a:p>
          <a:p>
            <a:pPr lvl="1">
              <a:defRPr/>
            </a:pPr>
            <a:r>
              <a:rPr lang="en-US" sz="2800" dirty="0" smtClean="0">
                <a:effectLst/>
              </a:rPr>
              <a:t>Enterprise resource planning (ERP)</a:t>
            </a:r>
          </a:p>
          <a:p>
            <a:pPr lvl="1">
              <a:defRPr/>
            </a:pPr>
            <a:r>
              <a:rPr lang="en-US" sz="2800" dirty="0" smtClean="0"/>
              <a:t>E-commerce</a:t>
            </a:r>
          </a:p>
          <a:p>
            <a:pPr lvl="1">
              <a:defRPr/>
            </a:pPr>
            <a:r>
              <a:rPr lang="en-US" sz="2800" dirty="0" smtClean="0">
                <a:effectLst/>
              </a:rPr>
              <a:t>Marketing and sales</a:t>
            </a:r>
          </a:p>
          <a:p>
            <a:pPr lvl="1">
              <a:defRPr/>
            </a:pPr>
            <a:r>
              <a:rPr lang="en-US" sz="2800" dirty="0" smtClean="0"/>
              <a:t>Finance</a:t>
            </a:r>
          </a:p>
          <a:p>
            <a:pPr lvl="1">
              <a:defRPr/>
            </a:pPr>
            <a:r>
              <a:rPr lang="en-US" sz="2800" dirty="0" smtClean="0">
                <a:effectLst/>
              </a:rPr>
              <a:t>Point of sale</a:t>
            </a:r>
          </a:p>
          <a:p>
            <a:pPr lvl="1">
              <a:defRPr/>
            </a:pPr>
            <a:r>
              <a:rPr lang="en-US" sz="2800" dirty="0" smtClean="0"/>
              <a:t>Security</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28</a:t>
            </a:fld>
            <a:endParaRPr lang="en-US"/>
          </a:p>
        </p:txBody>
      </p:sp>
    </p:spTree>
    <p:extLst>
      <p:ext uri="{BB962C8B-B14F-4D97-AF65-F5344CB8AC3E}">
        <p14:creationId xmlns:p14="http://schemas.microsoft.com/office/powerpoint/2010/main" val="227070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1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1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dirty="0"/>
              <a:t>Chapter Topics </a:t>
            </a:r>
          </a:p>
        </p:txBody>
      </p:sp>
      <p:sp>
        <p:nvSpPr>
          <p:cNvPr id="65539" name="Rectangle 3"/>
          <p:cNvSpPr>
            <a:spLocks noGrp="1" noChangeArrowheads="1"/>
          </p:cNvSpPr>
          <p:nvPr>
            <p:ph type="body" idx="1"/>
          </p:nvPr>
        </p:nvSpPr>
        <p:spPr>
          <a:xfrm>
            <a:off x="457200" y="1619250"/>
            <a:ext cx="8458200" cy="4781550"/>
          </a:xfrm>
        </p:spPr>
        <p:txBody>
          <a:bodyPr>
            <a:normAutofit/>
          </a:bodyPr>
          <a:lstStyle/>
          <a:p>
            <a:pPr eaLnBrk="1" hangingPunct="1">
              <a:defRPr/>
            </a:pPr>
            <a:r>
              <a:rPr lang="en-US" dirty="0" smtClean="0">
                <a:effectLst/>
              </a:rPr>
              <a:t>The Nuts and Bolts of Software</a:t>
            </a:r>
          </a:p>
          <a:p>
            <a:pPr eaLnBrk="1" hangingPunct="1">
              <a:defRPr/>
            </a:pPr>
            <a:r>
              <a:rPr lang="en-US" dirty="0" smtClean="0">
                <a:effectLst/>
              </a:rPr>
              <a:t>Productivity and Business Software </a:t>
            </a:r>
            <a:endParaRPr lang="en-US" dirty="0">
              <a:effectLst/>
            </a:endParaRPr>
          </a:p>
          <a:p>
            <a:pPr eaLnBrk="1" hangingPunct="1">
              <a:defRPr/>
            </a:pPr>
            <a:r>
              <a:rPr lang="en-US" dirty="0" smtClean="0">
                <a:effectLst/>
              </a:rPr>
              <a:t>Multimedia and Entertainment </a:t>
            </a:r>
            <a:r>
              <a:rPr lang="en-US" dirty="0" smtClean="0"/>
              <a:t>S</a:t>
            </a:r>
            <a:r>
              <a:rPr lang="en-US" dirty="0" smtClean="0">
                <a:effectLst/>
              </a:rPr>
              <a:t>oftware </a:t>
            </a:r>
          </a:p>
          <a:p>
            <a:pPr eaLnBrk="1" hangingPunct="1">
              <a:defRPr/>
            </a:pPr>
            <a:r>
              <a:rPr lang="en-US" dirty="0" smtClean="0"/>
              <a:t>Managing Your Software</a:t>
            </a:r>
            <a:endParaRPr lang="en-US" dirty="0">
              <a:effectLst/>
            </a:endParaRPr>
          </a:p>
        </p:txBody>
      </p:sp>
      <p:sp>
        <p:nvSpPr>
          <p:cNvPr id="2" name="Footer Placeholder 1"/>
          <p:cNvSpPr>
            <a:spLocks noGrp="1"/>
          </p:cNvSpPr>
          <p:nvPr>
            <p:ph type="ftr" sz="quarter" idx="11"/>
          </p:nvPr>
        </p:nvSpPr>
        <p:spPr/>
        <p:txBody>
          <a:bodyPr/>
          <a:lstStyle/>
          <a:p>
            <a:r>
              <a:rPr lang="en-US" dirty="0"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2</a:t>
            </a:fld>
            <a:endParaRPr lang="en-US"/>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pPr eaLnBrk="1" hangingPunct="1">
              <a:defRPr/>
            </a:pPr>
            <a:r>
              <a:rPr lang="en-US" sz="2800" dirty="0" smtClean="0"/>
              <a:t>Productivity and Business Software:</a:t>
            </a:r>
            <a:br>
              <a:rPr lang="en-US" sz="2800" dirty="0" smtClean="0"/>
            </a:br>
            <a:r>
              <a:rPr lang="en-US" sz="2700" dirty="0" smtClean="0"/>
              <a:t>Software for Large and Specialized Businesses (cont.)</a:t>
            </a:r>
            <a:endParaRPr lang="en-US" sz="2700" dirty="0"/>
          </a:p>
        </p:txBody>
      </p:sp>
      <p:sp>
        <p:nvSpPr>
          <p:cNvPr id="90115" name="Rectangle 3"/>
          <p:cNvSpPr>
            <a:spLocks noGrp="1" noChangeArrowheads="1"/>
          </p:cNvSpPr>
          <p:nvPr>
            <p:ph sz="half" idx="1"/>
          </p:nvPr>
        </p:nvSpPr>
        <p:spPr>
          <a:xfrm>
            <a:off x="457200" y="1600200"/>
            <a:ext cx="8229600" cy="4800600"/>
          </a:xfrm>
        </p:spPr>
        <p:txBody>
          <a:bodyPr>
            <a:normAutofit/>
          </a:bodyPr>
          <a:lstStyle/>
          <a:p>
            <a:pPr>
              <a:defRPr/>
            </a:pPr>
            <a:r>
              <a:rPr lang="en-US" sz="3200" dirty="0" smtClean="0"/>
              <a:t>Specialized programs (cont.)</a:t>
            </a:r>
          </a:p>
          <a:p>
            <a:pPr lvl="1">
              <a:defRPr/>
            </a:pPr>
            <a:r>
              <a:rPr lang="en-US" sz="2800" dirty="0" smtClean="0"/>
              <a:t>Security</a:t>
            </a:r>
          </a:p>
          <a:p>
            <a:pPr lvl="1">
              <a:defRPr/>
            </a:pPr>
            <a:r>
              <a:rPr lang="en-US" sz="2800" dirty="0" smtClean="0">
                <a:effectLst/>
              </a:rPr>
              <a:t>Networking</a:t>
            </a:r>
          </a:p>
          <a:p>
            <a:pPr lvl="1">
              <a:defRPr/>
            </a:pPr>
            <a:r>
              <a:rPr lang="en-US" sz="2800" dirty="0" smtClean="0"/>
              <a:t>Data management </a:t>
            </a:r>
          </a:p>
          <a:p>
            <a:pPr lvl="1">
              <a:defRPr/>
            </a:pPr>
            <a:r>
              <a:rPr lang="en-US" sz="2800" dirty="0" smtClean="0">
                <a:effectLst/>
              </a:rPr>
              <a:t>Human Resources</a:t>
            </a:r>
          </a:p>
          <a:p>
            <a:pPr>
              <a:defRPr/>
            </a:pPr>
            <a:r>
              <a:rPr lang="en-US" sz="3200" dirty="0" smtClean="0"/>
              <a:t>Vertical market software</a:t>
            </a:r>
          </a:p>
          <a:p>
            <a:pPr lvl="1">
              <a:defRPr/>
            </a:pPr>
            <a:r>
              <a:rPr lang="en-US" sz="2800" dirty="0" smtClean="0">
                <a:effectLst/>
              </a:rPr>
              <a:t>Designed for a specific industry</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29</a:t>
            </a:fld>
            <a:endParaRPr lang="en-US"/>
          </a:p>
        </p:txBody>
      </p:sp>
    </p:spTree>
    <p:extLst>
      <p:ext uri="{BB962C8B-B14F-4D97-AF65-F5344CB8AC3E}">
        <p14:creationId xmlns:p14="http://schemas.microsoft.com/office/powerpoint/2010/main" val="373683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pPr>
              <a:defRPr/>
            </a:pPr>
            <a:r>
              <a:rPr lang="en-US" sz="2800" dirty="0" smtClean="0"/>
              <a:t>Productivity and Business Software:</a:t>
            </a:r>
            <a:br>
              <a:rPr lang="en-US" sz="2800" dirty="0" smtClean="0"/>
            </a:br>
            <a:r>
              <a:rPr lang="en-US" sz="2700" dirty="0" smtClean="0"/>
              <a:t>Software </a:t>
            </a:r>
            <a:r>
              <a:rPr lang="en-US" sz="2700" dirty="0"/>
              <a:t>for Large and Specialized </a:t>
            </a:r>
            <a:r>
              <a:rPr lang="en-US" sz="2700" dirty="0" smtClean="0"/>
              <a:t>Businesses (cont.)</a:t>
            </a:r>
            <a:endParaRPr lang="en-US" sz="2700" dirty="0"/>
          </a:p>
        </p:txBody>
      </p:sp>
      <p:sp>
        <p:nvSpPr>
          <p:cNvPr id="90115" name="Rectangle 3"/>
          <p:cNvSpPr>
            <a:spLocks noGrp="1" noChangeArrowheads="1"/>
          </p:cNvSpPr>
          <p:nvPr>
            <p:ph sz="half" idx="1"/>
          </p:nvPr>
        </p:nvSpPr>
        <p:spPr>
          <a:xfrm>
            <a:off x="457200" y="1600200"/>
            <a:ext cx="8229600" cy="4678363"/>
          </a:xfrm>
        </p:spPr>
        <p:txBody>
          <a:bodyPr>
            <a:normAutofit/>
          </a:bodyPr>
          <a:lstStyle/>
          <a:p>
            <a:pPr>
              <a:defRPr/>
            </a:pPr>
            <a:r>
              <a:rPr lang="en-US" sz="3200" dirty="0" smtClean="0"/>
              <a:t>Computer-aided design (CAD)</a:t>
            </a:r>
            <a:r>
              <a:rPr lang="en-US" sz="3200" dirty="0"/>
              <a:t> </a:t>
            </a:r>
          </a:p>
          <a:p>
            <a:pPr lvl="1">
              <a:defRPr/>
            </a:pPr>
            <a:r>
              <a:rPr lang="en-US" sz="2800" dirty="0" smtClean="0"/>
              <a:t>Automated </a:t>
            </a:r>
            <a:r>
              <a:rPr lang="en-US" sz="2800" dirty="0"/>
              <a:t>designs, technical drawings, and 3-D model visualizations</a:t>
            </a:r>
          </a:p>
          <a:p>
            <a:pPr lvl="1">
              <a:defRPr/>
            </a:pPr>
            <a:r>
              <a:rPr lang="en-US" sz="2400" dirty="0" err="1" smtClean="0"/>
              <a:t>AutoCad</a:t>
            </a:r>
            <a:r>
              <a:rPr lang="en-US" sz="2400" dirty="0" smtClean="0"/>
              <a:t> by Autodesk</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30</a:t>
            </a:fld>
            <a:endParaRPr lang="en-US"/>
          </a:p>
        </p:txBody>
      </p:sp>
    </p:spTree>
    <p:extLst>
      <p:ext uri="{BB962C8B-B14F-4D97-AF65-F5344CB8AC3E}">
        <p14:creationId xmlns:p14="http://schemas.microsoft.com/office/powerpoint/2010/main" val="270243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pPr>
              <a:defRPr/>
            </a:pPr>
            <a:r>
              <a:rPr lang="en-US" sz="2800" dirty="0" smtClean="0"/>
              <a:t>Productivity and Business Software:</a:t>
            </a:r>
            <a:br>
              <a:rPr lang="en-US" sz="2800" dirty="0" smtClean="0"/>
            </a:br>
            <a:r>
              <a:rPr lang="en-US" sz="2700" dirty="0" smtClean="0"/>
              <a:t>Software </a:t>
            </a:r>
            <a:r>
              <a:rPr lang="en-US" sz="2700" dirty="0"/>
              <a:t>for Large and Specialized </a:t>
            </a:r>
            <a:r>
              <a:rPr lang="en-US" sz="2700" dirty="0" smtClean="0"/>
              <a:t>Businesses (cont.)</a:t>
            </a:r>
            <a:endParaRPr lang="en-US" sz="2700" dirty="0"/>
          </a:p>
        </p:txBody>
      </p:sp>
      <p:sp>
        <p:nvSpPr>
          <p:cNvPr id="90115" name="Rectangle 3"/>
          <p:cNvSpPr>
            <a:spLocks noGrp="1" noChangeArrowheads="1"/>
          </p:cNvSpPr>
          <p:nvPr>
            <p:ph sz="half" idx="1"/>
          </p:nvPr>
        </p:nvSpPr>
        <p:spPr>
          <a:xfrm>
            <a:off x="457200" y="1600200"/>
            <a:ext cx="8229600" cy="4678363"/>
          </a:xfrm>
        </p:spPr>
        <p:txBody>
          <a:bodyPr>
            <a:normAutofit/>
          </a:bodyPr>
          <a:lstStyle/>
          <a:p>
            <a:pPr>
              <a:defRPr/>
            </a:pPr>
            <a:r>
              <a:rPr lang="en-US" sz="3200" dirty="0" smtClean="0"/>
              <a:t>Applications for CAD software</a:t>
            </a:r>
          </a:p>
          <a:p>
            <a:pPr lvl="1">
              <a:defRPr/>
            </a:pPr>
            <a:r>
              <a:rPr lang="en-US" sz="2800" dirty="0" smtClean="0"/>
              <a:t>Virtual models</a:t>
            </a:r>
          </a:p>
          <a:p>
            <a:pPr lvl="1">
              <a:defRPr/>
            </a:pPr>
            <a:r>
              <a:rPr lang="en-US" sz="2800" dirty="0" smtClean="0"/>
              <a:t>3-D models </a:t>
            </a:r>
          </a:p>
          <a:p>
            <a:pPr lvl="1">
              <a:defRPr/>
            </a:pPr>
            <a:r>
              <a:rPr lang="en-US" sz="2800" dirty="0" smtClean="0"/>
              <a:t>GPS services</a:t>
            </a:r>
          </a:p>
          <a:p>
            <a:pPr lvl="1">
              <a:defRPr/>
            </a:pPr>
            <a:r>
              <a:rPr lang="en-US" sz="2800" dirty="0" smtClean="0"/>
              <a:t>Create anatomically accurate solid models of the human body </a:t>
            </a:r>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31</a:t>
            </a:fld>
            <a:endParaRPr lang="en-US"/>
          </a:p>
        </p:txBody>
      </p:sp>
    </p:spTree>
    <p:extLst>
      <p:ext uri="{BB962C8B-B14F-4D97-AF65-F5344CB8AC3E}">
        <p14:creationId xmlns:p14="http://schemas.microsoft.com/office/powerpoint/2010/main" val="236728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fontScale="90000"/>
          </a:bodyPr>
          <a:lstStyle/>
          <a:p>
            <a:pPr eaLnBrk="1" hangingPunct="1">
              <a:defRPr/>
            </a:pPr>
            <a:r>
              <a:rPr lang="en-US" dirty="0" smtClean="0"/>
              <a:t>Multimedia and Entertainment Software</a:t>
            </a:r>
            <a:endParaRPr lang="en-US" dirty="0"/>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7067" y="1603122"/>
            <a:ext cx="5380382" cy="4413754"/>
          </a:xfrm>
        </p:spPr>
      </p:pic>
      <p:sp>
        <p:nvSpPr>
          <p:cNvPr id="3" name="Footer Placeholder 2"/>
          <p:cNvSpPr>
            <a:spLocks noGrp="1"/>
          </p:cNvSpPr>
          <p:nvPr>
            <p:ph type="ftr" sz="quarter" idx="11"/>
          </p:nvPr>
        </p:nvSpPr>
        <p:spPr/>
        <p:txBody>
          <a:bodyPr/>
          <a:lstStyle/>
          <a:p>
            <a:pPr>
              <a:defRPr/>
            </a:pPr>
            <a:r>
              <a:rPr lang="en-US" smtClean="0"/>
              <a:t>Copyright © 2015 Pearson Education, Inc.</a:t>
            </a:r>
            <a:endParaRPr lang="en-US" dirty="0"/>
          </a:p>
        </p:txBody>
      </p:sp>
      <p:sp>
        <p:nvSpPr>
          <p:cNvPr id="4" name="Slide Number Placeholder 3"/>
          <p:cNvSpPr>
            <a:spLocks noGrp="1"/>
          </p:cNvSpPr>
          <p:nvPr>
            <p:ph type="sldNum" sz="quarter" idx="12"/>
          </p:nvPr>
        </p:nvSpPr>
        <p:spPr/>
        <p:txBody>
          <a:bodyPr/>
          <a:lstStyle/>
          <a:p>
            <a:fld id="{3C5A0288-DE65-4327-81AA-3D0ED474C7D0}" type="slidenum">
              <a:rPr lang="en-US" smtClean="0"/>
              <a:pPr/>
              <a:t>32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Autofit/>
          </a:bodyPr>
          <a:lstStyle/>
          <a:p>
            <a:pPr eaLnBrk="1" hangingPunct="1">
              <a:defRPr/>
            </a:pPr>
            <a:r>
              <a:rPr lang="en-US" sz="2800" dirty="0" smtClean="0"/>
              <a:t>Multimedia and Entertainment Software:</a:t>
            </a:r>
            <a:r>
              <a:rPr lang="en-US" sz="3200" dirty="0" smtClean="0"/>
              <a:t/>
            </a:r>
            <a:br>
              <a:rPr lang="en-US" sz="3200" dirty="0" smtClean="0"/>
            </a:br>
            <a:r>
              <a:rPr lang="en-US" sz="3200" dirty="0" smtClean="0"/>
              <a:t>Digital Image- and Video-Editing Software</a:t>
            </a:r>
            <a:endParaRPr lang="en-US" sz="3200" dirty="0"/>
          </a:p>
        </p:txBody>
      </p:sp>
      <p:sp>
        <p:nvSpPr>
          <p:cNvPr id="100355" name="Rectangle 3"/>
          <p:cNvSpPr>
            <a:spLocks noGrp="1" noChangeArrowheads="1"/>
          </p:cNvSpPr>
          <p:nvPr>
            <p:ph idx="1"/>
          </p:nvPr>
        </p:nvSpPr>
        <p:spPr>
          <a:xfrm>
            <a:off x="457200" y="1600200"/>
            <a:ext cx="8229600" cy="5029200"/>
          </a:xfrm>
        </p:spPr>
        <p:txBody>
          <a:bodyPr>
            <a:normAutofit/>
          </a:bodyPr>
          <a:lstStyle/>
          <a:p>
            <a:pPr eaLnBrk="1" hangingPunct="1">
              <a:defRPr/>
            </a:pPr>
            <a:r>
              <a:rPr lang="en-US" dirty="0" smtClean="0">
                <a:effectLst/>
              </a:rPr>
              <a:t>Image-editing software</a:t>
            </a:r>
          </a:p>
          <a:p>
            <a:pPr eaLnBrk="1" hangingPunct="1">
              <a:defRPr/>
            </a:pPr>
            <a:r>
              <a:rPr lang="en-US" dirty="0" smtClean="0">
                <a:effectLst/>
              </a:rPr>
              <a:t>Edit photographs and other images</a:t>
            </a:r>
          </a:p>
        </p:txBody>
      </p:sp>
      <p:sp>
        <p:nvSpPr>
          <p:cNvPr id="3" name="Footer Placeholder 2"/>
          <p:cNvSpPr>
            <a:spLocks noGrp="1"/>
          </p:cNvSpPr>
          <p:nvPr>
            <p:ph type="ftr" sz="quarter" idx="11"/>
          </p:nvPr>
        </p:nvSpPr>
        <p:spPr/>
        <p:txBody>
          <a:bodyPr/>
          <a:lstStyle/>
          <a:p>
            <a:pPr>
              <a:defRPr/>
            </a:pPr>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33</a:t>
            </a:fld>
            <a:endParaRPr lang="en-US"/>
          </a:p>
        </p:txBody>
      </p:sp>
    </p:spTree>
    <p:extLst>
      <p:ext uri="{BB962C8B-B14F-4D97-AF65-F5344CB8AC3E}">
        <p14:creationId xmlns:p14="http://schemas.microsoft.com/office/powerpoint/2010/main" val="149126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Autofit/>
          </a:bodyPr>
          <a:lstStyle/>
          <a:p>
            <a:pPr eaLnBrk="1" hangingPunct="1">
              <a:defRPr/>
            </a:pPr>
            <a:r>
              <a:rPr lang="en-US" sz="2800" dirty="0" smtClean="0"/>
              <a:t>Multimedia and Entertainment Software:</a:t>
            </a:r>
            <a:r>
              <a:rPr lang="en-US" sz="3200" dirty="0" smtClean="0"/>
              <a:t/>
            </a:r>
            <a:br>
              <a:rPr lang="en-US" sz="3200" dirty="0" smtClean="0"/>
            </a:br>
            <a:r>
              <a:rPr lang="en-US" sz="2800" dirty="0" smtClean="0"/>
              <a:t>Digital Image- and Video-Editing Software (cont.)</a:t>
            </a:r>
            <a:endParaRPr lang="en-US" sz="2800" dirty="0"/>
          </a:p>
        </p:txBody>
      </p:sp>
      <p:sp>
        <p:nvSpPr>
          <p:cNvPr id="100355" name="Rectangle 3"/>
          <p:cNvSpPr>
            <a:spLocks noGrp="1" noChangeArrowheads="1"/>
          </p:cNvSpPr>
          <p:nvPr>
            <p:ph idx="1"/>
          </p:nvPr>
        </p:nvSpPr>
        <p:spPr>
          <a:xfrm>
            <a:off x="457200" y="1600200"/>
            <a:ext cx="8229600" cy="5029200"/>
          </a:xfrm>
        </p:spPr>
        <p:txBody>
          <a:bodyPr>
            <a:normAutofit/>
          </a:bodyPr>
          <a:lstStyle/>
          <a:p>
            <a:pPr eaLnBrk="1" hangingPunct="1">
              <a:lnSpc>
                <a:spcPct val="90000"/>
              </a:lnSpc>
              <a:defRPr/>
            </a:pPr>
            <a:r>
              <a:rPr lang="en-US" sz="3200" dirty="0" smtClean="0">
                <a:effectLst/>
              </a:rPr>
              <a:t>Examples </a:t>
            </a:r>
          </a:p>
          <a:p>
            <a:pPr lvl="1">
              <a:lnSpc>
                <a:spcPct val="90000"/>
              </a:lnSpc>
              <a:defRPr/>
            </a:pPr>
            <a:r>
              <a:rPr lang="en-US" dirty="0"/>
              <a:t>Adobe </a:t>
            </a:r>
            <a:r>
              <a:rPr lang="en-US" dirty="0" smtClean="0"/>
              <a:t>Photoshop Elements </a:t>
            </a:r>
            <a:endParaRPr lang="en-US" dirty="0"/>
          </a:p>
          <a:p>
            <a:pPr lvl="1" eaLnBrk="1" hangingPunct="1">
              <a:lnSpc>
                <a:spcPct val="90000"/>
              </a:lnSpc>
              <a:defRPr/>
            </a:pPr>
            <a:r>
              <a:rPr lang="en-US" dirty="0" smtClean="0">
                <a:effectLst/>
              </a:rPr>
              <a:t>Google Picasa</a:t>
            </a:r>
          </a:p>
          <a:p>
            <a:pPr>
              <a:lnSpc>
                <a:spcPct val="90000"/>
              </a:lnSpc>
              <a:defRPr/>
            </a:pPr>
            <a:r>
              <a:rPr lang="en-US" dirty="0" smtClean="0"/>
              <a:t>Online photo-sharing and photo-storing sites</a:t>
            </a:r>
          </a:p>
          <a:p>
            <a:pPr marL="0" indent="0" eaLnBrk="1" hangingPunct="1">
              <a:lnSpc>
                <a:spcPct val="90000"/>
              </a:lnSpc>
              <a:buNone/>
              <a:defRPr/>
            </a:pPr>
            <a:endParaRPr lang="en-US" sz="2400" dirty="0" smtClean="0">
              <a:effectLst/>
            </a:endParaRPr>
          </a:p>
        </p:txBody>
      </p:sp>
      <p:sp>
        <p:nvSpPr>
          <p:cNvPr id="3" name="Footer Placeholder 2"/>
          <p:cNvSpPr>
            <a:spLocks noGrp="1"/>
          </p:cNvSpPr>
          <p:nvPr>
            <p:ph type="ftr" sz="quarter" idx="11"/>
          </p:nvPr>
        </p:nvSpPr>
        <p:spPr/>
        <p:txBody>
          <a:bodyPr/>
          <a:lstStyle/>
          <a:p>
            <a:pPr>
              <a:defRPr/>
            </a:pPr>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34</a:t>
            </a:fld>
            <a:endParaRPr lang="en-US"/>
          </a:p>
        </p:txBody>
      </p:sp>
    </p:spTree>
    <p:extLst>
      <p:ext uri="{BB962C8B-B14F-4D97-AF65-F5344CB8AC3E}">
        <p14:creationId xmlns:p14="http://schemas.microsoft.com/office/powerpoint/2010/main" val="209068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Autofit/>
          </a:bodyPr>
          <a:lstStyle/>
          <a:p>
            <a:pPr>
              <a:defRPr/>
            </a:pPr>
            <a:r>
              <a:rPr lang="en-US" sz="2800" dirty="0" smtClean="0"/>
              <a:t>Multimedia and Entertainment Software:</a:t>
            </a:r>
            <a:r>
              <a:rPr lang="en-US" sz="3600" dirty="0"/>
              <a:t/>
            </a:r>
            <a:br>
              <a:rPr lang="en-US" sz="3600" dirty="0"/>
            </a:br>
            <a:r>
              <a:rPr lang="en-US" sz="2800" dirty="0"/>
              <a:t>Digital </a:t>
            </a:r>
            <a:r>
              <a:rPr lang="en-US" sz="2800" dirty="0" smtClean="0"/>
              <a:t>Image- </a:t>
            </a:r>
            <a:r>
              <a:rPr lang="en-US" sz="2800" dirty="0"/>
              <a:t>and </a:t>
            </a:r>
            <a:r>
              <a:rPr lang="en-US" sz="2800" dirty="0" smtClean="0"/>
              <a:t>Video-Editing </a:t>
            </a:r>
            <a:r>
              <a:rPr lang="en-US" sz="2800" dirty="0"/>
              <a:t>software (</a:t>
            </a:r>
            <a:r>
              <a:rPr lang="en-US" sz="2800" dirty="0" smtClean="0"/>
              <a:t>cont.)</a:t>
            </a:r>
            <a:endParaRPr lang="en-US" sz="3600" dirty="0"/>
          </a:p>
        </p:txBody>
      </p:sp>
      <p:sp>
        <p:nvSpPr>
          <p:cNvPr id="100355" name="Rectangle 3"/>
          <p:cNvSpPr>
            <a:spLocks noGrp="1" noChangeArrowheads="1"/>
          </p:cNvSpPr>
          <p:nvPr>
            <p:ph idx="1"/>
          </p:nvPr>
        </p:nvSpPr>
        <p:spPr>
          <a:xfrm>
            <a:off x="457200" y="1600201"/>
            <a:ext cx="8229600" cy="4724400"/>
          </a:xfrm>
        </p:spPr>
        <p:txBody>
          <a:bodyPr>
            <a:normAutofit/>
          </a:bodyPr>
          <a:lstStyle/>
          <a:p>
            <a:pPr eaLnBrk="1" hangingPunct="1">
              <a:defRPr/>
            </a:pPr>
            <a:r>
              <a:rPr lang="en-US" dirty="0" smtClean="0"/>
              <a:t>Professional image editors might use:</a:t>
            </a:r>
            <a:endParaRPr lang="en-US" sz="2000" dirty="0" smtClean="0"/>
          </a:p>
          <a:p>
            <a:pPr lvl="1">
              <a:defRPr/>
            </a:pPr>
            <a:r>
              <a:rPr lang="en-US" dirty="0" smtClean="0"/>
              <a:t>Adobe Photoshop </a:t>
            </a:r>
          </a:p>
          <a:p>
            <a:pPr lvl="1">
              <a:defRPr/>
            </a:pPr>
            <a:r>
              <a:rPr lang="en-US" dirty="0" smtClean="0"/>
              <a:t>Corel </a:t>
            </a:r>
            <a:r>
              <a:rPr lang="en-US" dirty="0" err="1" smtClean="0"/>
              <a:t>PaintShop</a:t>
            </a:r>
            <a:r>
              <a:rPr lang="en-US" dirty="0" smtClean="0"/>
              <a:t> Photo Pro</a:t>
            </a:r>
          </a:p>
          <a:p>
            <a:pPr lvl="1">
              <a:defRPr/>
            </a:pPr>
            <a:r>
              <a:rPr lang="en-US" dirty="0" smtClean="0"/>
              <a:t>GIMP</a:t>
            </a:r>
          </a:p>
        </p:txBody>
      </p:sp>
      <p:sp>
        <p:nvSpPr>
          <p:cNvPr id="3" name="Footer Placeholder 2"/>
          <p:cNvSpPr>
            <a:spLocks noGrp="1"/>
          </p:cNvSpPr>
          <p:nvPr>
            <p:ph type="ftr" sz="quarter" idx="11"/>
          </p:nvPr>
        </p:nvSpPr>
        <p:spPr/>
        <p:txBody>
          <a:bodyPr/>
          <a:lstStyle/>
          <a:p>
            <a:pPr>
              <a:defRPr/>
            </a:pPr>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35</a:t>
            </a:fld>
            <a:endParaRPr lang="en-US"/>
          </a:p>
        </p:txBody>
      </p:sp>
    </p:spTree>
    <p:extLst>
      <p:ext uri="{BB962C8B-B14F-4D97-AF65-F5344CB8AC3E}">
        <p14:creationId xmlns:p14="http://schemas.microsoft.com/office/powerpoint/2010/main" val="97520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fontScale="90000"/>
          </a:bodyPr>
          <a:lstStyle/>
          <a:p>
            <a:pPr>
              <a:defRPr/>
            </a:pPr>
            <a:r>
              <a:rPr lang="en-US" sz="2800" dirty="0" smtClean="0"/>
              <a:t>Multimedia and Entertainment Software: </a:t>
            </a:r>
            <a:br>
              <a:rPr lang="en-US" sz="2800" dirty="0" smtClean="0"/>
            </a:br>
            <a:r>
              <a:rPr lang="en-US" sz="3100" dirty="0" smtClean="0"/>
              <a:t>Digital Image- </a:t>
            </a:r>
            <a:r>
              <a:rPr lang="en-US" sz="3100" dirty="0"/>
              <a:t>and </a:t>
            </a:r>
            <a:r>
              <a:rPr lang="en-US" sz="3100" dirty="0" smtClean="0"/>
              <a:t>Video-Editing </a:t>
            </a:r>
            <a:r>
              <a:rPr lang="en-US" sz="3100" dirty="0"/>
              <a:t>software (</a:t>
            </a:r>
            <a:r>
              <a:rPr lang="en-US" sz="3100" dirty="0" smtClean="0"/>
              <a:t>cont.)</a:t>
            </a:r>
            <a:endParaRPr lang="en-US" sz="3600" dirty="0"/>
          </a:p>
        </p:txBody>
      </p:sp>
      <p:sp>
        <p:nvSpPr>
          <p:cNvPr id="100355" name="Rectangle 3"/>
          <p:cNvSpPr>
            <a:spLocks noGrp="1" noChangeArrowheads="1"/>
          </p:cNvSpPr>
          <p:nvPr>
            <p:ph idx="1"/>
          </p:nvPr>
        </p:nvSpPr>
        <p:spPr>
          <a:xfrm>
            <a:off x="457200" y="1600201"/>
            <a:ext cx="8229600" cy="4724400"/>
          </a:xfrm>
        </p:spPr>
        <p:txBody>
          <a:bodyPr>
            <a:normAutofit/>
          </a:bodyPr>
          <a:lstStyle/>
          <a:p>
            <a:pPr eaLnBrk="1" hangingPunct="1">
              <a:defRPr/>
            </a:pPr>
            <a:r>
              <a:rPr lang="en-US" dirty="0" smtClean="0"/>
              <a:t>Video-editing software</a:t>
            </a:r>
          </a:p>
          <a:p>
            <a:pPr eaLnBrk="1" hangingPunct="1">
              <a:defRPr/>
            </a:pPr>
            <a:r>
              <a:rPr lang="en-US" dirty="0"/>
              <a:t>R</a:t>
            </a:r>
            <a:r>
              <a:rPr lang="en-US" dirty="0" smtClean="0"/>
              <a:t>efine videos</a:t>
            </a:r>
          </a:p>
          <a:p>
            <a:pPr eaLnBrk="1" hangingPunct="1">
              <a:defRPr/>
            </a:pPr>
            <a:r>
              <a:rPr lang="en-US" dirty="0" smtClean="0"/>
              <a:t>Examples</a:t>
            </a:r>
          </a:p>
          <a:p>
            <a:pPr lvl="1">
              <a:defRPr/>
            </a:pPr>
            <a:r>
              <a:rPr lang="en-US" dirty="0" smtClean="0"/>
              <a:t>Adobe Premiere Pro and Apple’s Final Cut Pro </a:t>
            </a:r>
          </a:p>
          <a:p>
            <a:pPr lvl="1">
              <a:defRPr/>
            </a:pPr>
            <a:r>
              <a:rPr lang="en-US" dirty="0" smtClean="0"/>
              <a:t>Windows Movie Maker and iMovie</a:t>
            </a:r>
          </a:p>
        </p:txBody>
      </p:sp>
      <p:sp>
        <p:nvSpPr>
          <p:cNvPr id="3" name="Footer Placeholder 2"/>
          <p:cNvSpPr>
            <a:spLocks noGrp="1"/>
          </p:cNvSpPr>
          <p:nvPr>
            <p:ph type="ftr" sz="quarter" idx="11"/>
          </p:nvPr>
        </p:nvSpPr>
        <p:spPr/>
        <p:txBody>
          <a:bodyPr/>
          <a:lstStyle/>
          <a:p>
            <a:pPr>
              <a:defRPr/>
            </a:pPr>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36</a:t>
            </a:fld>
            <a:endParaRPr lang="en-US"/>
          </a:p>
        </p:txBody>
      </p:sp>
    </p:spTree>
    <p:extLst>
      <p:ext uri="{BB962C8B-B14F-4D97-AF65-F5344CB8AC3E}">
        <p14:creationId xmlns:p14="http://schemas.microsoft.com/office/powerpoint/2010/main" val="168705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fontScale="90000"/>
          </a:bodyPr>
          <a:lstStyle/>
          <a:p>
            <a:pPr eaLnBrk="1" hangingPunct="1">
              <a:defRPr/>
            </a:pPr>
            <a:r>
              <a:rPr lang="en-US" sz="3100" dirty="0" smtClean="0"/>
              <a:t>Multimedia and Entertainment Software:</a:t>
            </a:r>
            <a:r>
              <a:rPr lang="en-US" dirty="0" smtClean="0"/>
              <a:t/>
            </a:r>
            <a:br>
              <a:rPr lang="en-US" dirty="0" smtClean="0"/>
            </a:br>
            <a:r>
              <a:rPr lang="en-US" dirty="0" smtClean="0"/>
              <a:t>Digital Audio Software</a:t>
            </a:r>
            <a:endParaRPr lang="en-US" dirty="0"/>
          </a:p>
        </p:txBody>
      </p:sp>
      <p:sp>
        <p:nvSpPr>
          <p:cNvPr id="106499" name="Rectangle 3"/>
          <p:cNvSpPr>
            <a:spLocks noGrp="1" noChangeArrowheads="1"/>
          </p:cNvSpPr>
          <p:nvPr>
            <p:ph idx="1"/>
          </p:nvPr>
        </p:nvSpPr>
        <p:spPr>
          <a:xfrm>
            <a:off x="457200" y="1600200"/>
            <a:ext cx="8229600" cy="4876800"/>
          </a:xfrm>
        </p:spPr>
        <p:txBody>
          <a:bodyPr>
            <a:normAutofit/>
          </a:bodyPr>
          <a:lstStyle/>
          <a:p>
            <a:pPr eaLnBrk="1" hangingPunct="1">
              <a:lnSpc>
                <a:spcPct val="90000"/>
              </a:lnSpc>
              <a:defRPr/>
            </a:pPr>
            <a:r>
              <a:rPr lang="en-US" dirty="0" smtClean="0"/>
              <a:t>Digital audio files</a:t>
            </a:r>
          </a:p>
          <a:p>
            <a:pPr>
              <a:lnSpc>
                <a:spcPct val="90000"/>
              </a:lnSpc>
              <a:defRPr/>
            </a:pPr>
            <a:r>
              <a:rPr lang="en-US" dirty="0"/>
              <a:t>Downloaded music files, audiobooks, or podcasts</a:t>
            </a:r>
          </a:p>
          <a:p>
            <a:pPr lvl="1">
              <a:lnSpc>
                <a:spcPct val="90000"/>
              </a:lnSpc>
              <a:defRPr/>
            </a:pPr>
            <a:r>
              <a:rPr lang="en-US" dirty="0"/>
              <a:t>Compressed </a:t>
            </a:r>
          </a:p>
          <a:p>
            <a:pPr lvl="1">
              <a:lnSpc>
                <a:spcPct val="90000"/>
              </a:lnSpc>
              <a:defRPr/>
            </a:pPr>
            <a:r>
              <a:rPr lang="en-US" dirty="0"/>
              <a:t>Uncompressed</a:t>
            </a:r>
          </a:p>
          <a:p>
            <a:pPr eaLnBrk="1" hangingPunct="1">
              <a:lnSpc>
                <a:spcPct val="90000"/>
              </a:lnSpc>
              <a:defRPr/>
            </a:pPr>
            <a:endParaRPr lang="en-US" dirty="0" smtClean="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37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4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fontScale="90000"/>
          </a:bodyPr>
          <a:lstStyle/>
          <a:p>
            <a:pPr eaLnBrk="1" hangingPunct="1">
              <a:defRPr/>
            </a:pPr>
            <a:r>
              <a:rPr lang="en-US" sz="3100" dirty="0" smtClean="0"/>
              <a:t>Multimedia and Entertainment Software:</a:t>
            </a:r>
            <a:r>
              <a:rPr lang="en-US" dirty="0" smtClean="0"/>
              <a:t/>
            </a:r>
            <a:br>
              <a:rPr lang="en-US" dirty="0" smtClean="0"/>
            </a:br>
            <a:r>
              <a:rPr lang="en-US" dirty="0" smtClean="0"/>
              <a:t>Digital Audio Software (cont.)</a:t>
            </a:r>
            <a:endParaRPr lang="en-US" dirty="0"/>
          </a:p>
        </p:txBody>
      </p:sp>
      <p:sp>
        <p:nvSpPr>
          <p:cNvPr id="106499" name="Rectangle 3"/>
          <p:cNvSpPr>
            <a:spLocks noGrp="1" noChangeArrowheads="1"/>
          </p:cNvSpPr>
          <p:nvPr>
            <p:ph idx="1"/>
          </p:nvPr>
        </p:nvSpPr>
        <p:spPr>
          <a:xfrm>
            <a:off x="457200" y="1779814"/>
            <a:ext cx="8229600" cy="4697186"/>
          </a:xfrm>
        </p:spPr>
        <p:txBody>
          <a:bodyPr>
            <a:normAutofit/>
          </a:bodyPr>
          <a:lstStyle/>
          <a:p>
            <a:pPr eaLnBrk="1" hangingPunct="1">
              <a:lnSpc>
                <a:spcPct val="90000"/>
              </a:lnSpc>
              <a:defRPr/>
            </a:pPr>
            <a:r>
              <a:rPr lang="en-US" dirty="0" smtClean="0"/>
              <a:t>Create and record audio files</a:t>
            </a:r>
          </a:p>
          <a:p>
            <a:pPr lvl="1">
              <a:lnSpc>
                <a:spcPct val="90000"/>
              </a:lnSpc>
              <a:defRPr/>
            </a:pPr>
            <a:r>
              <a:rPr lang="en-US" dirty="0" smtClean="0">
                <a:effectLst/>
              </a:rPr>
              <a:t>MAGIX Music Maker</a:t>
            </a:r>
          </a:p>
          <a:p>
            <a:pPr lvl="1">
              <a:lnSpc>
                <a:spcPct val="90000"/>
              </a:lnSpc>
              <a:defRPr/>
            </a:pPr>
            <a:r>
              <a:rPr lang="en-US" dirty="0" smtClean="0"/>
              <a:t>Apple </a:t>
            </a:r>
            <a:r>
              <a:rPr lang="en-US" dirty="0" err="1" smtClean="0"/>
              <a:t>GarageBand</a:t>
            </a:r>
            <a:endParaRPr lang="en-US" dirty="0" smtClean="0"/>
          </a:p>
          <a:p>
            <a:pPr lvl="1">
              <a:lnSpc>
                <a:spcPct val="90000"/>
              </a:lnSpc>
              <a:defRPr/>
            </a:pPr>
            <a:r>
              <a:rPr lang="en-US" dirty="0" smtClean="0">
                <a:effectLst/>
              </a:rPr>
              <a:t>Audacity </a:t>
            </a:r>
          </a:p>
          <a:p>
            <a:pPr lvl="1">
              <a:lnSpc>
                <a:spcPct val="90000"/>
              </a:lnSpc>
              <a:defRPr/>
            </a:pPr>
            <a:r>
              <a:rPr lang="en-US" dirty="0" smtClean="0"/>
              <a:t>Cakewalk SONAR</a:t>
            </a:r>
          </a:p>
          <a:p>
            <a:pPr lvl="1">
              <a:lnSpc>
                <a:spcPct val="90000"/>
              </a:lnSpc>
              <a:defRPr/>
            </a:pPr>
            <a:r>
              <a:rPr lang="en-US" dirty="0" err="1" smtClean="0">
                <a:effectLst/>
              </a:rPr>
              <a:t>AudioAcrobat</a:t>
            </a:r>
            <a:r>
              <a:rPr lang="en-US" dirty="0" smtClean="0">
                <a:effectLst/>
              </a:rPr>
              <a:t> </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38</a:t>
            </a:fld>
            <a:endParaRPr lang="en-US"/>
          </a:p>
        </p:txBody>
      </p:sp>
    </p:spTree>
    <p:extLst>
      <p:ext uri="{BB962C8B-B14F-4D97-AF65-F5344CB8AC3E}">
        <p14:creationId xmlns:p14="http://schemas.microsoft.com/office/powerpoint/2010/main" val="319586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4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dirty="0" smtClean="0"/>
              <a:t>The Nuts and Bolts of Software </a:t>
            </a:r>
            <a:endParaRPr lang="en-US" dirty="0"/>
          </a:p>
        </p:txBody>
      </p:sp>
      <p:sp>
        <p:nvSpPr>
          <p:cNvPr id="67587" name="Rectangle 3"/>
          <p:cNvSpPr>
            <a:spLocks noGrp="1" noChangeArrowheads="1"/>
          </p:cNvSpPr>
          <p:nvPr>
            <p:ph type="body" idx="1"/>
          </p:nvPr>
        </p:nvSpPr>
        <p:spPr>
          <a:xfrm>
            <a:off x="457200" y="1543050"/>
            <a:ext cx="8229600" cy="4743450"/>
          </a:xfrm>
        </p:spPr>
        <p:txBody>
          <a:bodyPr>
            <a:normAutofit/>
          </a:bodyPr>
          <a:lstStyle/>
          <a:p>
            <a:pPr eaLnBrk="1" hangingPunct="1">
              <a:defRPr/>
            </a:pPr>
            <a:r>
              <a:rPr lang="en-US" dirty="0" smtClean="0">
                <a:effectLst/>
              </a:rPr>
              <a:t>Software</a:t>
            </a:r>
          </a:p>
          <a:p>
            <a:pPr eaLnBrk="1" hangingPunct="1">
              <a:defRPr/>
            </a:pPr>
            <a:r>
              <a:rPr lang="en-US" dirty="0" smtClean="0">
                <a:effectLst/>
              </a:rPr>
              <a:t>Two basic types of software</a:t>
            </a:r>
          </a:p>
        </p:txBody>
      </p:sp>
      <p:sp>
        <p:nvSpPr>
          <p:cNvPr id="33801" name="AutoShape 9"/>
          <p:cNvSpPr>
            <a:spLocks/>
          </p:cNvSpPr>
          <p:nvPr/>
        </p:nvSpPr>
        <p:spPr bwMode="auto">
          <a:xfrm>
            <a:off x="609600" y="4191000"/>
            <a:ext cx="3657600" cy="1981200"/>
          </a:xfrm>
          <a:prstGeom prst="borderCallout1">
            <a:avLst>
              <a:gd name="adj1" fmla="val 5769"/>
              <a:gd name="adj2" fmla="val -2083"/>
              <a:gd name="adj3" fmla="val -7694"/>
              <a:gd name="adj4" fmla="val -2083"/>
            </a:avLst>
          </a:prstGeom>
          <a:noFill/>
          <a:ln w="9525" algn="ctr">
            <a:noFill/>
            <a:miter lim="800000"/>
            <a:headEnd/>
            <a:tailEnd/>
          </a:ln>
        </p:spPr>
        <p:txBody>
          <a:bodyPr anchor="ctr"/>
          <a:lstStyle/>
          <a:p>
            <a:pPr algn="ctr"/>
            <a:endParaRPr lang="en-US" dirty="0"/>
          </a:p>
        </p:txBody>
      </p:sp>
      <p:sp>
        <p:nvSpPr>
          <p:cNvPr id="33802" name="AutoShape 10"/>
          <p:cNvSpPr>
            <a:spLocks/>
          </p:cNvSpPr>
          <p:nvPr/>
        </p:nvSpPr>
        <p:spPr bwMode="auto">
          <a:xfrm>
            <a:off x="457200" y="4152900"/>
            <a:ext cx="3886200" cy="1943100"/>
          </a:xfrm>
          <a:prstGeom prst="borderCallout1">
            <a:avLst>
              <a:gd name="adj1" fmla="val 5884"/>
              <a:gd name="adj2" fmla="val -1963"/>
              <a:gd name="adj3" fmla="val -9806"/>
              <a:gd name="adj4" fmla="val -1963"/>
            </a:avLst>
          </a:prstGeom>
          <a:noFill/>
          <a:ln w="9525" algn="ctr">
            <a:noFill/>
            <a:miter lim="800000"/>
            <a:headEnd/>
            <a:tailEnd/>
          </a:ln>
        </p:spPr>
        <p:txBody>
          <a:bodyPr anchor="ctr"/>
          <a:lstStyle/>
          <a:p>
            <a:pPr algn="ctr"/>
            <a:endParaRPr lang="en-US" dirty="0"/>
          </a:p>
        </p:txBody>
      </p:sp>
      <p:sp>
        <p:nvSpPr>
          <p:cNvPr id="2" name="Footer Placeholder 1"/>
          <p:cNvSpPr>
            <a:spLocks noGrp="1"/>
          </p:cNvSpPr>
          <p:nvPr>
            <p:ph type="ftr" sz="quarter" idx="11"/>
          </p:nvPr>
        </p:nvSpPr>
        <p:spPr/>
        <p:txBody>
          <a:bodyPr/>
          <a:lstStyle/>
          <a:p>
            <a:r>
              <a:rPr lang="en-US" dirty="0"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fontScale="90000"/>
          </a:bodyPr>
          <a:lstStyle/>
          <a:p>
            <a:pPr eaLnBrk="1" hangingPunct="1">
              <a:defRPr/>
            </a:pPr>
            <a:r>
              <a:rPr lang="en-US" sz="3100" dirty="0" smtClean="0"/>
              <a:t>Multimedia and Entertainment Software:</a:t>
            </a:r>
            <a:r>
              <a:rPr lang="en-US" dirty="0" smtClean="0"/>
              <a:t/>
            </a:r>
            <a:br>
              <a:rPr lang="en-US" dirty="0" smtClean="0"/>
            </a:br>
            <a:r>
              <a:rPr lang="en-US" dirty="0" smtClean="0"/>
              <a:t>Digital Audio Software (cont.)</a:t>
            </a:r>
            <a:endParaRPr lang="en-US" dirty="0"/>
          </a:p>
        </p:txBody>
      </p:sp>
      <p:sp>
        <p:nvSpPr>
          <p:cNvPr id="106499" name="Rectangle 3"/>
          <p:cNvSpPr>
            <a:spLocks noGrp="1" noChangeArrowheads="1"/>
          </p:cNvSpPr>
          <p:nvPr>
            <p:ph idx="1"/>
          </p:nvPr>
        </p:nvSpPr>
        <p:spPr>
          <a:xfrm>
            <a:off x="457200" y="1779814"/>
            <a:ext cx="8229600" cy="4697186"/>
          </a:xfrm>
        </p:spPr>
        <p:txBody>
          <a:bodyPr>
            <a:normAutofit/>
          </a:bodyPr>
          <a:lstStyle/>
          <a:p>
            <a:pPr>
              <a:lnSpc>
                <a:spcPct val="90000"/>
              </a:lnSpc>
              <a:defRPr/>
            </a:pPr>
            <a:r>
              <a:rPr lang="en-US" dirty="0" smtClean="0">
                <a:effectLst/>
              </a:rPr>
              <a:t>Audio-editing software</a:t>
            </a:r>
            <a:endParaRPr lang="en-US" dirty="0" smtClean="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39</a:t>
            </a:fld>
            <a:endParaRPr lang="en-US"/>
          </a:p>
        </p:txBody>
      </p:sp>
    </p:spTree>
    <p:extLst>
      <p:ext uri="{BB962C8B-B14F-4D97-AF65-F5344CB8AC3E}">
        <p14:creationId xmlns:p14="http://schemas.microsoft.com/office/powerpoint/2010/main" val="135080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100" dirty="0" smtClean="0"/>
              <a:t>Multimedia and Entertainment Software:</a:t>
            </a:r>
            <a:r>
              <a:rPr lang="en-US" dirty="0" smtClean="0"/>
              <a:t/>
            </a:r>
            <a:br>
              <a:rPr lang="en-US" dirty="0" smtClean="0"/>
            </a:br>
            <a:r>
              <a:rPr lang="en-US" dirty="0" smtClean="0"/>
              <a:t>Gaming Software</a:t>
            </a:r>
            <a:endParaRPr lang="en-US" dirty="0"/>
          </a:p>
        </p:txBody>
      </p:sp>
      <p:sp>
        <p:nvSpPr>
          <p:cNvPr id="8" name="Content Placeholder 7"/>
          <p:cNvSpPr>
            <a:spLocks noGrp="1"/>
          </p:cNvSpPr>
          <p:nvPr>
            <p:ph idx="1"/>
          </p:nvPr>
        </p:nvSpPr>
        <p:spPr>
          <a:xfrm>
            <a:off x="457200" y="1600201"/>
            <a:ext cx="8229600" cy="4800600"/>
          </a:xfrm>
        </p:spPr>
        <p:txBody>
          <a:bodyPr>
            <a:normAutofit/>
          </a:bodyPr>
          <a:lstStyle/>
          <a:p>
            <a:r>
              <a:rPr lang="it-IT" dirty="0" smtClean="0"/>
              <a:t>Create characters to extend a game</a:t>
            </a:r>
          </a:p>
          <a:p>
            <a:pPr lvl="1"/>
            <a:r>
              <a:rPr lang="it-IT" dirty="0" smtClean="0"/>
              <a:t>EverQuest</a:t>
            </a:r>
          </a:p>
          <a:p>
            <a:pPr lvl="1"/>
            <a:r>
              <a:rPr lang="it-IT" dirty="0" smtClean="0"/>
              <a:t>Oblivion</a:t>
            </a:r>
          </a:p>
          <a:p>
            <a:pPr lvl="1"/>
            <a:r>
              <a:rPr lang="it-IT" dirty="0" smtClean="0"/>
              <a:t>Unreal Tournament</a:t>
            </a:r>
          </a:p>
          <a:p>
            <a:pPr lvl="1"/>
            <a:endParaRPr lang="en-US" dirty="0"/>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40</a:t>
            </a:fld>
            <a:endParaRPr lang="en-US"/>
          </a:p>
        </p:txBody>
      </p:sp>
    </p:spTree>
    <p:extLst>
      <p:ext uri="{BB962C8B-B14F-4D97-AF65-F5344CB8AC3E}">
        <p14:creationId xmlns:p14="http://schemas.microsoft.com/office/powerpoint/2010/main" val="182618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3100" dirty="0" smtClean="0"/>
              <a:t>Multimedia and Entertainment Software:</a:t>
            </a:r>
            <a:r>
              <a:rPr lang="en-US" dirty="0" smtClean="0"/>
              <a:t/>
            </a:r>
            <a:br>
              <a:rPr lang="en-US" dirty="0" smtClean="0"/>
            </a:br>
            <a:r>
              <a:rPr lang="en-US" dirty="0" smtClean="0"/>
              <a:t>Gaming Software (cont.)</a:t>
            </a:r>
            <a:endParaRPr lang="en-US" dirty="0"/>
          </a:p>
        </p:txBody>
      </p:sp>
      <p:sp>
        <p:nvSpPr>
          <p:cNvPr id="8" name="Content Placeholder 7"/>
          <p:cNvSpPr>
            <a:spLocks noGrp="1"/>
          </p:cNvSpPr>
          <p:nvPr>
            <p:ph idx="1"/>
          </p:nvPr>
        </p:nvSpPr>
        <p:spPr>
          <a:xfrm>
            <a:off x="457200" y="1600201"/>
            <a:ext cx="8229600" cy="4800600"/>
          </a:xfrm>
        </p:spPr>
        <p:txBody>
          <a:bodyPr>
            <a:normAutofit/>
          </a:bodyPr>
          <a:lstStyle/>
          <a:p>
            <a:r>
              <a:rPr lang="it-IT" dirty="0" smtClean="0"/>
              <a:t>Create your </a:t>
            </a:r>
            <a:r>
              <a:rPr lang="it-IT" dirty="0"/>
              <a:t>own games</a:t>
            </a:r>
          </a:p>
          <a:p>
            <a:pPr lvl="1"/>
            <a:r>
              <a:rPr lang="it-IT" dirty="0"/>
              <a:t>Unity</a:t>
            </a:r>
          </a:p>
          <a:p>
            <a:pPr lvl="1"/>
            <a:r>
              <a:rPr lang="it-IT" dirty="0" smtClean="0"/>
              <a:t>Adobe Flash</a:t>
            </a:r>
            <a:endParaRPr lang="it-IT" dirty="0"/>
          </a:p>
          <a:p>
            <a:pPr lvl="1"/>
            <a:r>
              <a:rPr lang="it-IT" dirty="0"/>
              <a:t>RPG Maker VK</a:t>
            </a:r>
          </a:p>
          <a:p>
            <a:pPr lvl="1"/>
            <a:r>
              <a:rPr lang="it-IT" dirty="0"/>
              <a:t>GameMaker</a:t>
            </a:r>
          </a:p>
          <a:p>
            <a:pPr lvl="1"/>
            <a:endParaRPr lang="en-US" dirty="0"/>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41</a:t>
            </a:fld>
            <a:endParaRPr lang="en-US"/>
          </a:p>
        </p:txBody>
      </p:sp>
    </p:spTree>
    <p:extLst>
      <p:ext uri="{BB962C8B-B14F-4D97-AF65-F5344CB8AC3E}">
        <p14:creationId xmlns:p14="http://schemas.microsoft.com/office/powerpoint/2010/main" val="239515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2800" dirty="0" smtClean="0"/>
              <a:t>Multimedia and Entertainment Software:</a:t>
            </a:r>
            <a:r>
              <a:rPr lang="en-US" sz="3600" dirty="0" smtClean="0"/>
              <a:t/>
            </a:r>
            <a:br>
              <a:rPr lang="en-US" sz="3600" dirty="0" smtClean="0"/>
            </a:br>
            <a:r>
              <a:rPr lang="en-US" sz="3600" dirty="0" smtClean="0"/>
              <a:t>Educational and Reference Software</a:t>
            </a:r>
            <a:endParaRPr lang="en-US" sz="3600" dirty="0"/>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38716" y="1600200"/>
            <a:ext cx="5666566" cy="4525962"/>
          </a:xfrm>
        </p:spPr>
      </p:pic>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42</a:t>
            </a:fld>
            <a:endParaRPr lang="en-US"/>
          </a:p>
        </p:txBody>
      </p:sp>
    </p:spTree>
    <p:extLst>
      <p:ext uri="{BB962C8B-B14F-4D97-AF65-F5344CB8AC3E}">
        <p14:creationId xmlns:p14="http://schemas.microsoft.com/office/powerpoint/2010/main" val="5850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2800" dirty="0" smtClean="0"/>
              <a:t>Multimedia and Entertainment Software:</a:t>
            </a:r>
            <a:r>
              <a:rPr lang="en-US" sz="3200" dirty="0" smtClean="0"/>
              <a:t/>
            </a:r>
            <a:br>
              <a:rPr lang="en-US" sz="3200" dirty="0" smtClean="0"/>
            </a:br>
            <a:r>
              <a:rPr lang="en-US" sz="3200" dirty="0" smtClean="0"/>
              <a:t>Educational and Reference Software (cont.)</a:t>
            </a:r>
            <a:endParaRPr lang="en-US" sz="3200" dirty="0"/>
          </a:p>
        </p:txBody>
      </p:sp>
      <p:sp>
        <p:nvSpPr>
          <p:cNvPr id="8" name="Content Placeholder 7"/>
          <p:cNvSpPr>
            <a:spLocks noGrp="1"/>
          </p:cNvSpPr>
          <p:nvPr>
            <p:ph idx="1"/>
          </p:nvPr>
        </p:nvSpPr>
        <p:spPr/>
        <p:txBody>
          <a:bodyPr>
            <a:normAutofit/>
          </a:bodyPr>
          <a:lstStyle/>
          <a:p>
            <a:pPr>
              <a:defRPr/>
            </a:pPr>
            <a:r>
              <a:rPr lang="en-US" dirty="0" smtClean="0"/>
              <a:t>Tutorials for computer applications</a:t>
            </a:r>
          </a:p>
          <a:p>
            <a:pPr>
              <a:defRPr/>
            </a:pPr>
            <a:r>
              <a:rPr lang="en-US" dirty="0" smtClean="0"/>
              <a:t>Simulation programs</a:t>
            </a: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43</a:t>
            </a:fld>
            <a:endParaRPr lang="en-US"/>
          </a:p>
        </p:txBody>
      </p:sp>
    </p:spTree>
    <p:extLst>
      <p:ext uri="{BB962C8B-B14F-4D97-AF65-F5344CB8AC3E}">
        <p14:creationId xmlns:p14="http://schemas.microsoft.com/office/powerpoint/2010/main" val="119436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2800" dirty="0" smtClean="0"/>
              <a:t>Multimedia and Entertainment Software:</a:t>
            </a:r>
            <a:r>
              <a:rPr lang="en-US" sz="3200" dirty="0"/>
              <a:t/>
            </a:r>
            <a:br>
              <a:rPr lang="en-US" sz="3200" dirty="0"/>
            </a:br>
            <a:r>
              <a:rPr lang="en-US" sz="3200" dirty="0"/>
              <a:t>Educational and </a:t>
            </a:r>
            <a:r>
              <a:rPr lang="en-US" sz="3200" dirty="0" smtClean="0"/>
              <a:t>Reference </a:t>
            </a:r>
            <a:r>
              <a:rPr lang="en-US" sz="3200" dirty="0"/>
              <a:t>S</a:t>
            </a:r>
            <a:r>
              <a:rPr lang="en-US" sz="3200" dirty="0" smtClean="0"/>
              <a:t>oftware </a:t>
            </a:r>
            <a:r>
              <a:rPr lang="en-US" sz="3200" dirty="0"/>
              <a:t>(</a:t>
            </a:r>
            <a:r>
              <a:rPr lang="en-US" sz="3200" dirty="0" smtClean="0"/>
              <a:t>cont.)</a:t>
            </a:r>
            <a:endParaRPr lang="en-US" sz="3200" dirty="0"/>
          </a:p>
        </p:txBody>
      </p:sp>
      <p:sp>
        <p:nvSpPr>
          <p:cNvPr id="8" name="Content Placeholder 7"/>
          <p:cNvSpPr>
            <a:spLocks noGrp="1"/>
          </p:cNvSpPr>
          <p:nvPr>
            <p:ph idx="1"/>
          </p:nvPr>
        </p:nvSpPr>
        <p:spPr>
          <a:xfrm>
            <a:off x="457200" y="1600200"/>
            <a:ext cx="8229600" cy="5029200"/>
          </a:xfrm>
        </p:spPr>
        <p:txBody>
          <a:bodyPr>
            <a:normAutofit/>
          </a:bodyPr>
          <a:lstStyle/>
          <a:p>
            <a:pPr>
              <a:defRPr/>
            </a:pPr>
            <a:r>
              <a:rPr lang="en-US" dirty="0" smtClean="0"/>
              <a:t>Course management software</a:t>
            </a:r>
          </a:p>
          <a:p>
            <a:pPr>
              <a:defRPr/>
            </a:pPr>
            <a:r>
              <a:rPr lang="en-US" dirty="0" smtClean="0"/>
              <a:t>Online classes</a:t>
            </a:r>
          </a:p>
          <a:p>
            <a:pPr>
              <a:defRPr/>
            </a:pPr>
            <a:r>
              <a:rPr lang="en-US" dirty="0" smtClean="0"/>
              <a:t>Examples</a:t>
            </a:r>
          </a:p>
          <a:p>
            <a:pPr lvl="1">
              <a:defRPr/>
            </a:pPr>
            <a:r>
              <a:rPr lang="en-US" dirty="0" smtClean="0"/>
              <a:t>Blackboard</a:t>
            </a:r>
          </a:p>
          <a:p>
            <a:pPr lvl="1">
              <a:defRPr/>
            </a:pPr>
            <a:r>
              <a:rPr lang="en-US" dirty="0" smtClean="0"/>
              <a:t>Moodle</a:t>
            </a:r>
          </a:p>
          <a:p>
            <a:pPr lvl="1">
              <a:defRPr/>
            </a:pPr>
            <a:r>
              <a:rPr lang="en-US" dirty="0" smtClean="0"/>
              <a:t>Angel</a:t>
            </a: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44</a:t>
            </a:fld>
            <a:endParaRPr lang="en-US"/>
          </a:p>
        </p:txBody>
      </p:sp>
    </p:spTree>
    <p:extLst>
      <p:ext uri="{BB962C8B-B14F-4D97-AF65-F5344CB8AC3E}">
        <p14:creationId xmlns:p14="http://schemas.microsoft.com/office/powerpoint/2010/main" val="366832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2800" dirty="0" smtClean="0"/>
              <a:t>Multimedia and Entertainment Software:</a:t>
            </a:r>
            <a:r>
              <a:rPr lang="en-US" sz="3200" dirty="0"/>
              <a:t/>
            </a:r>
            <a:br>
              <a:rPr lang="en-US" sz="3200" dirty="0"/>
            </a:br>
            <a:r>
              <a:rPr lang="en-US" sz="3200" dirty="0"/>
              <a:t>Educational and </a:t>
            </a:r>
            <a:r>
              <a:rPr lang="en-US" sz="3200" dirty="0" smtClean="0"/>
              <a:t>Reference </a:t>
            </a:r>
            <a:r>
              <a:rPr lang="en-US" sz="3200" dirty="0"/>
              <a:t>S</a:t>
            </a:r>
            <a:r>
              <a:rPr lang="en-US" sz="3200" dirty="0" smtClean="0"/>
              <a:t>oftware </a:t>
            </a:r>
            <a:r>
              <a:rPr lang="en-US" sz="3200" dirty="0"/>
              <a:t>(</a:t>
            </a:r>
            <a:r>
              <a:rPr lang="en-US" sz="3200" dirty="0" smtClean="0"/>
              <a:t>cont.)</a:t>
            </a:r>
            <a:endParaRPr lang="en-US" sz="3200" dirty="0"/>
          </a:p>
        </p:txBody>
      </p:sp>
      <p:sp>
        <p:nvSpPr>
          <p:cNvPr id="8" name="Content Placeholder 7"/>
          <p:cNvSpPr>
            <a:spLocks noGrp="1"/>
          </p:cNvSpPr>
          <p:nvPr>
            <p:ph idx="1"/>
          </p:nvPr>
        </p:nvSpPr>
        <p:spPr>
          <a:xfrm>
            <a:off x="457200" y="1600200"/>
            <a:ext cx="8229600" cy="5029200"/>
          </a:xfrm>
        </p:spPr>
        <p:txBody>
          <a:bodyPr>
            <a:normAutofit/>
          </a:bodyPr>
          <a:lstStyle/>
          <a:p>
            <a:pPr>
              <a:defRPr/>
            </a:pPr>
            <a:r>
              <a:rPr lang="en-US" dirty="0" smtClean="0"/>
              <a:t>Collaboration tools</a:t>
            </a:r>
          </a:p>
          <a:p>
            <a:pPr>
              <a:defRPr/>
            </a:pPr>
            <a:r>
              <a:rPr lang="en-US" dirty="0" smtClean="0"/>
              <a:t>Virtual office hours </a:t>
            </a:r>
          </a:p>
          <a:p>
            <a:pPr>
              <a:defRPr/>
            </a:pPr>
            <a:r>
              <a:rPr lang="en-US" dirty="0" smtClean="0"/>
              <a:t>Examples</a:t>
            </a:r>
          </a:p>
          <a:p>
            <a:pPr lvl="1">
              <a:defRPr/>
            </a:pPr>
            <a:r>
              <a:rPr lang="en-US" dirty="0" smtClean="0"/>
              <a:t>Whiteboards</a:t>
            </a:r>
          </a:p>
          <a:p>
            <a:pPr lvl="1">
              <a:defRPr/>
            </a:pPr>
            <a:r>
              <a:rPr lang="en-US" dirty="0" smtClean="0"/>
              <a:t>Desktop sharing</a:t>
            </a:r>
            <a:endParaRPr lang="en-US" dirty="0"/>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45</a:t>
            </a:fld>
            <a:endParaRPr lang="en-US"/>
          </a:p>
        </p:txBody>
      </p:sp>
    </p:spTree>
    <p:extLst>
      <p:ext uri="{BB962C8B-B14F-4D97-AF65-F5344CB8AC3E}">
        <p14:creationId xmlns:p14="http://schemas.microsoft.com/office/powerpoint/2010/main" val="110576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fontScale="90000"/>
          </a:bodyPr>
          <a:lstStyle/>
          <a:p>
            <a:pPr eaLnBrk="1" hangingPunct="1">
              <a:defRPr/>
            </a:pPr>
            <a:r>
              <a:rPr lang="en-US" sz="3100" dirty="0" smtClean="0"/>
              <a:t>Multimedia and Entertainment Software:</a:t>
            </a:r>
            <a:r>
              <a:rPr lang="en-US" dirty="0" smtClean="0"/>
              <a:t/>
            </a:r>
            <a:br>
              <a:rPr lang="en-US" dirty="0" smtClean="0"/>
            </a:br>
            <a:r>
              <a:rPr lang="en-US" dirty="0" smtClean="0"/>
              <a:t>Drawing Software</a:t>
            </a:r>
            <a:endParaRPr lang="en-US" dirty="0"/>
          </a:p>
        </p:txBody>
      </p:sp>
      <p:sp>
        <p:nvSpPr>
          <p:cNvPr id="102403" name="Rectangle 3"/>
          <p:cNvSpPr>
            <a:spLocks noGrp="1" noChangeArrowheads="1"/>
          </p:cNvSpPr>
          <p:nvPr>
            <p:ph type="body" idx="1"/>
          </p:nvPr>
        </p:nvSpPr>
        <p:spPr>
          <a:xfrm>
            <a:off x="457199" y="1600200"/>
            <a:ext cx="8229601" cy="4953000"/>
          </a:xfrm>
        </p:spPr>
        <p:txBody>
          <a:bodyPr>
            <a:normAutofit/>
          </a:bodyPr>
          <a:lstStyle/>
          <a:p>
            <a:pPr eaLnBrk="1" hangingPunct="1">
              <a:defRPr/>
            </a:pPr>
            <a:r>
              <a:rPr lang="en-US" dirty="0" smtClean="0">
                <a:effectLst/>
              </a:rPr>
              <a:t>Create:</a:t>
            </a:r>
          </a:p>
          <a:p>
            <a:pPr lvl="1" eaLnBrk="1" hangingPunct="1">
              <a:defRPr/>
            </a:pPr>
            <a:r>
              <a:rPr lang="en-US" dirty="0" smtClean="0">
                <a:effectLst/>
              </a:rPr>
              <a:t>Two-dimensional, line-based drawings</a:t>
            </a:r>
          </a:p>
          <a:p>
            <a:pPr lvl="1" eaLnBrk="1" hangingPunct="1">
              <a:defRPr/>
            </a:pPr>
            <a:r>
              <a:rPr lang="en-US" dirty="0" smtClean="0">
                <a:effectLst/>
              </a:rPr>
              <a:t>Technical diagrams</a:t>
            </a:r>
          </a:p>
          <a:p>
            <a:pPr lvl="1" eaLnBrk="1" hangingPunct="1">
              <a:defRPr/>
            </a:pPr>
            <a:r>
              <a:rPr lang="en-US" dirty="0" smtClean="0">
                <a:effectLst/>
              </a:rPr>
              <a:t>Animations</a:t>
            </a:r>
          </a:p>
          <a:p>
            <a:pPr eaLnBrk="1" hangingPunct="1">
              <a:defRPr/>
            </a:pPr>
            <a:r>
              <a:rPr lang="en-US" dirty="0" smtClean="0">
                <a:effectLst/>
              </a:rPr>
              <a:t>Professional-level</a:t>
            </a:r>
          </a:p>
          <a:p>
            <a:pPr lvl="1" eaLnBrk="1" hangingPunct="1">
              <a:defRPr/>
            </a:pPr>
            <a:r>
              <a:rPr lang="en-US" dirty="0" smtClean="0">
                <a:effectLst/>
              </a:rPr>
              <a:t>Adobe Illustrator</a:t>
            </a:r>
          </a:p>
          <a:p>
            <a:pPr>
              <a:defRPr/>
            </a:pPr>
            <a:r>
              <a:rPr lang="en-US" dirty="0" smtClean="0"/>
              <a:t>Home and landscape planning</a:t>
            </a:r>
            <a:endParaRPr lang="en-US" dirty="0" smtClean="0">
              <a:effectLst/>
            </a:endParaRP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0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0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title"/>
          </p:nvPr>
        </p:nvSpPr>
        <p:spPr/>
        <p:txBody>
          <a:bodyPr>
            <a:normAutofit fontScale="90000"/>
          </a:bodyPr>
          <a:lstStyle/>
          <a:p>
            <a:pPr eaLnBrk="1" hangingPunct="1">
              <a:defRPr/>
            </a:pPr>
            <a:r>
              <a:rPr lang="en-US" sz="3100" dirty="0" smtClean="0"/>
              <a:t>Managing Your Software:</a:t>
            </a:r>
            <a:r>
              <a:rPr lang="en-US" dirty="0" smtClean="0"/>
              <a:t/>
            </a:r>
            <a:br>
              <a:rPr lang="en-US" dirty="0" smtClean="0"/>
            </a:br>
            <a:r>
              <a:rPr lang="en-US" dirty="0" smtClean="0"/>
              <a:t>Getting Software</a:t>
            </a:r>
            <a:endParaRPr lang="en-US" dirty="0"/>
          </a:p>
        </p:txBody>
      </p:sp>
      <p:sp>
        <p:nvSpPr>
          <p:cNvPr id="117764" name="Rectangle 4"/>
          <p:cNvSpPr>
            <a:spLocks noGrp="1" noChangeArrowheads="1"/>
          </p:cNvSpPr>
          <p:nvPr>
            <p:ph idx="1"/>
          </p:nvPr>
        </p:nvSpPr>
        <p:spPr>
          <a:xfrm>
            <a:off x="457200" y="1600200"/>
            <a:ext cx="8229600" cy="4876800"/>
          </a:xfrm>
        </p:spPr>
        <p:txBody>
          <a:bodyPr>
            <a:normAutofit/>
          </a:bodyPr>
          <a:lstStyle/>
          <a:p>
            <a:pPr eaLnBrk="1" hangingPunct="1"/>
            <a:r>
              <a:rPr lang="en-US" dirty="0" smtClean="0">
                <a:effectLst/>
              </a:rPr>
              <a:t>Students</a:t>
            </a:r>
          </a:p>
          <a:p>
            <a:pPr lvl="1"/>
            <a:r>
              <a:rPr lang="en-US" dirty="0" smtClean="0"/>
              <a:t>Educational discount</a:t>
            </a:r>
          </a:p>
          <a:p>
            <a:pPr lvl="2"/>
            <a:r>
              <a:rPr lang="en-US" dirty="0" smtClean="0">
                <a:effectLst/>
              </a:rPr>
              <a:t>Campus computer stores</a:t>
            </a:r>
          </a:p>
          <a:p>
            <a:pPr lvl="2"/>
            <a:r>
              <a:rPr lang="en-US" dirty="0" smtClean="0"/>
              <a:t>College bookstores</a:t>
            </a:r>
          </a:p>
          <a:p>
            <a:pPr lvl="2"/>
            <a:r>
              <a:rPr lang="en-US" dirty="0" smtClean="0">
                <a:effectLst/>
              </a:rPr>
              <a:t>Online software suppliers</a:t>
            </a:r>
          </a:p>
        </p:txBody>
      </p:sp>
      <p:sp>
        <p:nvSpPr>
          <p:cNvPr id="2" name="Footer Placeholder 1"/>
          <p:cNvSpPr>
            <a:spLocks noGrp="1"/>
          </p:cNvSpPr>
          <p:nvPr>
            <p:ph type="ftr" sz="quarter" idx="11"/>
          </p:nvPr>
        </p:nvSpPr>
        <p:spPr/>
        <p:txBody>
          <a:bodyPr/>
          <a:lstStyle/>
          <a:p>
            <a:pPr>
              <a:defRPr/>
            </a:pPr>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776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77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title"/>
          </p:nvPr>
        </p:nvSpPr>
        <p:spPr/>
        <p:txBody>
          <a:bodyPr>
            <a:normAutofit fontScale="90000"/>
          </a:bodyPr>
          <a:lstStyle/>
          <a:p>
            <a:pPr eaLnBrk="1" hangingPunct="1">
              <a:defRPr/>
            </a:pPr>
            <a:r>
              <a:rPr lang="en-US" sz="3100" dirty="0" smtClean="0"/>
              <a:t>Managing Your Software:</a:t>
            </a:r>
            <a:r>
              <a:rPr lang="en-US" dirty="0" smtClean="0"/>
              <a:t/>
            </a:r>
            <a:br>
              <a:rPr lang="en-US" dirty="0" smtClean="0"/>
            </a:br>
            <a:r>
              <a:rPr lang="en-US" dirty="0" smtClean="0"/>
              <a:t>Getting Software (cont.)</a:t>
            </a:r>
            <a:endParaRPr lang="en-US" dirty="0"/>
          </a:p>
        </p:txBody>
      </p:sp>
      <p:sp>
        <p:nvSpPr>
          <p:cNvPr id="117764" name="Rectangle 4"/>
          <p:cNvSpPr>
            <a:spLocks noGrp="1" noChangeArrowheads="1"/>
          </p:cNvSpPr>
          <p:nvPr>
            <p:ph idx="1"/>
          </p:nvPr>
        </p:nvSpPr>
        <p:spPr>
          <a:xfrm>
            <a:off x="457200" y="1600200"/>
            <a:ext cx="8229600" cy="4876800"/>
          </a:xfrm>
        </p:spPr>
        <p:txBody>
          <a:bodyPr>
            <a:normAutofit/>
          </a:bodyPr>
          <a:lstStyle/>
          <a:p>
            <a:r>
              <a:rPr lang="en-US" dirty="0" smtClean="0"/>
              <a:t>Open source</a:t>
            </a:r>
          </a:p>
          <a:p>
            <a:r>
              <a:rPr lang="en-US" dirty="0" smtClean="0"/>
              <a:t>Beta versions</a:t>
            </a:r>
          </a:p>
          <a:p>
            <a:pPr lvl="1"/>
            <a:r>
              <a:rPr lang="en-US" dirty="0" smtClean="0">
                <a:effectLst/>
              </a:rPr>
              <a:t>Still under development</a:t>
            </a:r>
          </a:p>
        </p:txBody>
      </p:sp>
      <p:sp>
        <p:nvSpPr>
          <p:cNvPr id="2" name="Footer Placeholder 1"/>
          <p:cNvSpPr>
            <a:spLocks noGrp="1"/>
          </p:cNvSpPr>
          <p:nvPr>
            <p:ph type="ftr" sz="quarter" idx="11"/>
          </p:nvPr>
        </p:nvSpPr>
        <p:spPr/>
        <p:txBody>
          <a:bodyPr/>
          <a:lstStyle/>
          <a:p>
            <a:pPr>
              <a:defRPr/>
            </a:pPr>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48</a:t>
            </a:fld>
            <a:endParaRPr lang="en-US"/>
          </a:p>
        </p:txBody>
      </p:sp>
    </p:spTree>
    <p:extLst>
      <p:ext uri="{BB962C8B-B14F-4D97-AF65-F5344CB8AC3E}">
        <p14:creationId xmlns:p14="http://schemas.microsoft.com/office/powerpoint/2010/main" val="49720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77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Nuts and Bolts of Software (cont.)</a:t>
            </a:r>
            <a:endParaRPr lang="en-US" dirty="0"/>
          </a:p>
        </p:txBody>
      </p:sp>
      <p:sp>
        <p:nvSpPr>
          <p:cNvPr id="6" name="Content Placeholder 5"/>
          <p:cNvSpPr>
            <a:spLocks noGrp="1"/>
          </p:cNvSpPr>
          <p:nvPr>
            <p:ph sz="half" idx="1"/>
          </p:nvPr>
        </p:nvSpPr>
        <p:spPr>
          <a:xfrm>
            <a:off x="457200" y="1600200"/>
            <a:ext cx="8229600" cy="4953000"/>
          </a:xfrm>
        </p:spPr>
        <p:txBody>
          <a:bodyPr>
            <a:normAutofit/>
          </a:bodyPr>
          <a:lstStyle/>
          <a:p>
            <a:r>
              <a:rPr lang="en-US" sz="3200" dirty="0" smtClean="0"/>
              <a:t>Preinstalled software</a:t>
            </a:r>
          </a:p>
          <a:p>
            <a:r>
              <a:rPr lang="en-US" sz="3200" dirty="0" smtClean="0"/>
              <a:t>Installed software</a:t>
            </a:r>
          </a:p>
          <a:p>
            <a:pPr lvl="1"/>
            <a:r>
              <a:rPr lang="en-US" sz="2800" dirty="0" smtClean="0"/>
              <a:t>Proprietary (or commercial) software</a:t>
            </a:r>
          </a:p>
          <a:p>
            <a:pPr lvl="1"/>
            <a:r>
              <a:rPr lang="en-US" sz="2800" dirty="0" smtClean="0"/>
              <a:t>Open source software</a:t>
            </a:r>
            <a:endParaRPr lang="en-US" sz="2800" dirty="0"/>
          </a:p>
        </p:txBody>
      </p:sp>
      <p:sp>
        <p:nvSpPr>
          <p:cNvPr id="4" name="Footer Placeholder 3"/>
          <p:cNvSpPr>
            <a:spLocks noGrp="1"/>
          </p:cNvSpPr>
          <p:nvPr>
            <p:ph type="ftr" sz="quarter" idx="11"/>
          </p:nvPr>
        </p:nvSpPr>
        <p:spPr/>
        <p:txBody>
          <a:bodyPr/>
          <a:lstStyle/>
          <a:p>
            <a:r>
              <a:rPr lang="en-US" dirty="0"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a:t>
            </a:fld>
            <a:endParaRPr lang="en-US"/>
          </a:p>
        </p:txBody>
      </p:sp>
    </p:spTree>
    <p:extLst>
      <p:ext uri="{BB962C8B-B14F-4D97-AF65-F5344CB8AC3E}">
        <p14:creationId xmlns:p14="http://schemas.microsoft.com/office/powerpoint/2010/main" val="8240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1600200"/>
            <a:ext cx="8229600" cy="4876800"/>
          </a:xfrm>
        </p:spPr>
        <p:txBody>
          <a:bodyPr>
            <a:normAutofit/>
          </a:bodyPr>
          <a:lstStyle/>
          <a:p>
            <a:pPr eaLnBrk="1" hangingPunct="1"/>
            <a:r>
              <a:rPr lang="en-US" dirty="0" smtClean="0">
                <a:effectLst/>
              </a:rPr>
              <a:t>End User License Agreement (EULA)</a:t>
            </a:r>
          </a:p>
          <a:p>
            <a:r>
              <a:rPr lang="en-US" dirty="0" smtClean="0"/>
              <a:t>States </a:t>
            </a:r>
            <a:r>
              <a:rPr lang="en-US" dirty="0"/>
              <a:t>the </a:t>
            </a:r>
            <a:r>
              <a:rPr lang="en-US" dirty="0" smtClean="0"/>
              <a:t>following:</a:t>
            </a:r>
            <a:endParaRPr lang="en-US" dirty="0"/>
          </a:p>
          <a:p>
            <a:pPr lvl="1"/>
            <a:r>
              <a:rPr lang="en-US" dirty="0"/>
              <a:t>Ultimate owner of software</a:t>
            </a:r>
          </a:p>
          <a:p>
            <a:pPr lvl="1"/>
            <a:r>
              <a:rPr lang="en-US" dirty="0" smtClean="0"/>
              <a:t>Whether </a:t>
            </a:r>
            <a:r>
              <a:rPr lang="en-US" dirty="0"/>
              <a:t>copies can be made</a:t>
            </a:r>
          </a:p>
          <a:p>
            <a:pPr lvl="1"/>
            <a:r>
              <a:rPr lang="en-US" dirty="0"/>
              <a:t>Number of installations allowed</a:t>
            </a:r>
          </a:p>
          <a:p>
            <a:pPr lvl="1"/>
            <a:r>
              <a:rPr lang="en-US" dirty="0"/>
              <a:t>Warranties</a:t>
            </a:r>
          </a:p>
          <a:p>
            <a:pPr lvl="1"/>
            <a:endParaRPr lang="en-US" dirty="0" smtClean="0">
              <a:effectLst/>
            </a:endParaRPr>
          </a:p>
        </p:txBody>
      </p:sp>
      <p:sp>
        <p:nvSpPr>
          <p:cNvPr id="7" name="Title 6"/>
          <p:cNvSpPr>
            <a:spLocks noGrp="1"/>
          </p:cNvSpPr>
          <p:nvPr>
            <p:ph type="title"/>
          </p:nvPr>
        </p:nvSpPr>
        <p:spPr/>
        <p:txBody>
          <a:bodyPr>
            <a:normAutofit fontScale="90000"/>
          </a:bodyPr>
          <a:lstStyle/>
          <a:p>
            <a:pPr eaLnBrk="1" hangingPunct="1">
              <a:defRPr/>
            </a:pPr>
            <a:r>
              <a:rPr lang="en-US" sz="3100" dirty="0" smtClean="0"/>
              <a:t>Managing Your Software:</a:t>
            </a:r>
            <a:r>
              <a:rPr lang="en-US" dirty="0" smtClean="0"/>
              <a:t/>
            </a:r>
            <a:br>
              <a:rPr lang="en-US" dirty="0" smtClean="0"/>
            </a:br>
            <a:r>
              <a:rPr lang="en-US" dirty="0" smtClean="0"/>
              <a:t>Software Licenses</a:t>
            </a:r>
            <a:endParaRPr lang="en-US"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49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1581150"/>
            <a:ext cx="8229600" cy="4895850"/>
          </a:xfrm>
        </p:spPr>
        <p:txBody>
          <a:bodyPr>
            <a:normAutofit/>
          </a:bodyPr>
          <a:lstStyle/>
          <a:p>
            <a:pPr eaLnBrk="1" hangingPunct="1"/>
            <a:r>
              <a:rPr lang="en-US" dirty="0" smtClean="0">
                <a:effectLst/>
              </a:rPr>
              <a:t>Single License</a:t>
            </a:r>
          </a:p>
          <a:p>
            <a:pPr eaLnBrk="1" hangingPunct="1"/>
            <a:r>
              <a:rPr lang="en-US" dirty="0" smtClean="0">
                <a:effectLst/>
              </a:rPr>
              <a:t>Multiuser licenses might be available</a:t>
            </a:r>
          </a:p>
        </p:txBody>
      </p:sp>
      <p:sp>
        <p:nvSpPr>
          <p:cNvPr id="7" name="Title 6"/>
          <p:cNvSpPr>
            <a:spLocks noGrp="1"/>
          </p:cNvSpPr>
          <p:nvPr>
            <p:ph type="title"/>
          </p:nvPr>
        </p:nvSpPr>
        <p:spPr/>
        <p:txBody>
          <a:bodyPr>
            <a:normAutofit fontScale="90000"/>
          </a:bodyPr>
          <a:lstStyle/>
          <a:p>
            <a:pPr eaLnBrk="1" hangingPunct="1">
              <a:defRPr/>
            </a:pPr>
            <a:r>
              <a:rPr lang="en-US" sz="3100" dirty="0" smtClean="0"/>
              <a:t>Managing Your Software:</a:t>
            </a:r>
            <a:r>
              <a:rPr lang="en-US" dirty="0" smtClean="0"/>
              <a:t/>
            </a:r>
            <a:br>
              <a:rPr lang="en-US" dirty="0" smtClean="0"/>
            </a:br>
            <a:r>
              <a:rPr lang="en-US" dirty="0" smtClean="0"/>
              <a:t>Software Licenses (cont.)</a:t>
            </a:r>
            <a:endParaRPr lang="en-US"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50</a:t>
            </a:fld>
            <a:endParaRPr lang="en-US"/>
          </a:p>
        </p:txBody>
      </p:sp>
    </p:spTree>
    <p:extLst>
      <p:ext uri="{BB962C8B-B14F-4D97-AF65-F5344CB8AC3E}">
        <p14:creationId xmlns:p14="http://schemas.microsoft.com/office/powerpoint/2010/main" val="91753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Managing Your Software: </a:t>
            </a:r>
            <a:r>
              <a:rPr lang="en-US" dirty="0" smtClean="0"/>
              <a:t/>
            </a:r>
            <a:br>
              <a:rPr lang="en-US" dirty="0" smtClean="0"/>
            </a:br>
            <a:r>
              <a:rPr lang="en-US" dirty="0" smtClean="0"/>
              <a:t>Software Licenses (cont.)</a:t>
            </a:r>
            <a:endParaRPr lang="en-US" dirty="0"/>
          </a:p>
        </p:txBody>
      </p:sp>
      <p:sp>
        <p:nvSpPr>
          <p:cNvPr id="3" name="Content Placeholder 2"/>
          <p:cNvSpPr>
            <a:spLocks noGrp="1"/>
          </p:cNvSpPr>
          <p:nvPr>
            <p:ph idx="1"/>
          </p:nvPr>
        </p:nvSpPr>
        <p:spPr/>
        <p:txBody>
          <a:bodyPr>
            <a:normAutofit/>
          </a:bodyPr>
          <a:lstStyle/>
          <a:p>
            <a:r>
              <a:rPr lang="en-US" dirty="0" smtClean="0"/>
              <a:t>Open source software</a:t>
            </a:r>
          </a:p>
          <a:p>
            <a:r>
              <a:rPr lang="en-US" dirty="0" smtClean="0"/>
              <a:t>Free software license</a:t>
            </a:r>
          </a:p>
          <a:p>
            <a:pPr lvl="1"/>
            <a:r>
              <a:rPr lang="en-US" dirty="0" smtClean="0"/>
              <a:t>GNU</a:t>
            </a:r>
            <a:endParaRPr lang="en-US" dirty="0"/>
          </a:p>
          <a:p>
            <a:pPr lvl="1"/>
            <a:r>
              <a:rPr lang="en-US" dirty="0" err="1" smtClean="0"/>
              <a:t>Copyleft</a:t>
            </a:r>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51</a:t>
            </a:fld>
            <a:endParaRPr lang="en-US"/>
          </a:p>
        </p:txBody>
      </p:sp>
    </p:spTree>
    <p:extLst>
      <p:ext uri="{BB962C8B-B14F-4D97-AF65-F5344CB8AC3E}">
        <p14:creationId xmlns:p14="http://schemas.microsoft.com/office/powerpoint/2010/main" val="328305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Managing Your Software:</a:t>
            </a:r>
            <a:r>
              <a:rPr lang="en-US" sz="3600" dirty="0" smtClean="0"/>
              <a:t/>
            </a:r>
            <a:br>
              <a:rPr lang="en-US" sz="3600" dirty="0" smtClean="0"/>
            </a:br>
            <a:r>
              <a:rPr lang="en-US" sz="3200" dirty="0" smtClean="0"/>
              <a:t>Getting the Right Software for Your System</a:t>
            </a:r>
            <a:endParaRPr lang="en-US" sz="3200" dirty="0"/>
          </a:p>
        </p:txBody>
      </p:sp>
      <p:sp>
        <p:nvSpPr>
          <p:cNvPr id="3" name="Content Placeholder 2"/>
          <p:cNvSpPr>
            <a:spLocks noGrp="1"/>
          </p:cNvSpPr>
          <p:nvPr>
            <p:ph idx="1"/>
          </p:nvPr>
        </p:nvSpPr>
        <p:spPr>
          <a:xfrm>
            <a:off x="457200" y="1600200"/>
            <a:ext cx="8229600" cy="4876800"/>
          </a:xfrm>
        </p:spPr>
        <p:txBody>
          <a:bodyPr>
            <a:normAutofit/>
          </a:bodyPr>
          <a:lstStyle/>
          <a:p>
            <a:pPr>
              <a:lnSpc>
                <a:spcPct val="134000"/>
              </a:lnSpc>
            </a:pPr>
            <a:r>
              <a:rPr lang="en-US" dirty="0" smtClean="0"/>
              <a:t>Software programs</a:t>
            </a:r>
            <a:r>
              <a:rPr lang="it-IT" dirty="0" smtClean="0"/>
              <a:t> have sets of system requirements</a:t>
            </a:r>
          </a:p>
          <a:p>
            <a:pPr>
              <a:lnSpc>
                <a:spcPct val="134000"/>
              </a:lnSpc>
            </a:pPr>
            <a:r>
              <a:rPr lang="it-IT" dirty="0" smtClean="0"/>
              <a:t>Upgrade</a:t>
            </a:r>
          </a:p>
          <a:p>
            <a:pPr lvl="1">
              <a:lnSpc>
                <a:spcPct val="134000"/>
              </a:lnSpc>
            </a:pPr>
            <a:endParaRPr lang="it-IT" dirty="0" smtClean="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52</a:t>
            </a:fld>
            <a:endParaRPr lang="en-US"/>
          </a:p>
        </p:txBody>
      </p:sp>
    </p:spTree>
    <p:extLst>
      <p:ext uri="{BB962C8B-B14F-4D97-AF65-F5344CB8AC3E}">
        <p14:creationId xmlns:p14="http://schemas.microsoft.com/office/powerpoint/2010/main" val="359721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Managing Your Software:</a:t>
            </a:r>
            <a:r>
              <a:rPr lang="en-US" sz="3600" dirty="0" smtClean="0"/>
              <a:t/>
            </a:r>
            <a:br>
              <a:rPr lang="en-US" sz="3600" dirty="0" smtClean="0"/>
            </a:br>
            <a:r>
              <a:rPr lang="en-US" sz="3200" dirty="0" smtClean="0"/>
              <a:t>Getting the Right Software for Your System</a:t>
            </a:r>
            <a:endParaRPr lang="en-US" sz="3200" dirty="0"/>
          </a:p>
        </p:txBody>
      </p:sp>
      <p:sp>
        <p:nvSpPr>
          <p:cNvPr id="3" name="Content Placeholder 2"/>
          <p:cNvSpPr>
            <a:spLocks noGrp="1"/>
          </p:cNvSpPr>
          <p:nvPr>
            <p:ph idx="1"/>
          </p:nvPr>
        </p:nvSpPr>
        <p:spPr>
          <a:xfrm>
            <a:off x="457200" y="1600200"/>
            <a:ext cx="8229600" cy="4876800"/>
          </a:xfrm>
        </p:spPr>
        <p:txBody>
          <a:bodyPr>
            <a:normAutofit/>
          </a:bodyPr>
          <a:lstStyle/>
          <a:p>
            <a:pPr>
              <a:lnSpc>
                <a:spcPct val="134000"/>
              </a:lnSpc>
            </a:pPr>
            <a:r>
              <a:rPr lang="it-IT" dirty="0" smtClean="0"/>
              <a:t>Update</a:t>
            </a:r>
          </a:p>
          <a:p>
            <a:pPr>
              <a:lnSpc>
                <a:spcPct val="134000"/>
              </a:lnSpc>
            </a:pPr>
            <a:r>
              <a:rPr lang="it-IT" dirty="0" smtClean="0"/>
              <a:t>Backward-compatible</a:t>
            </a:r>
            <a:endParaRPr lang="it-IT" dirty="0"/>
          </a:p>
          <a:p>
            <a:pPr lvl="1">
              <a:lnSpc>
                <a:spcPct val="134000"/>
              </a:lnSpc>
            </a:pPr>
            <a:endParaRPr lang="it-IT" dirty="0" smtClean="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53</a:t>
            </a:fld>
            <a:endParaRPr lang="en-US"/>
          </a:p>
        </p:txBody>
      </p:sp>
    </p:spTree>
    <p:extLst>
      <p:ext uri="{BB962C8B-B14F-4D97-AF65-F5344CB8AC3E}">
        <p14:creationId xmlns:p14="http://schemas.microsoft.com/office/powerpoint/2010/main" val="398081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81000" y="228600"/>
            <a:ext cx="8382000" cy="1066800"/>
          </a:xfrm>
        </p:spPr>
        <p:txBody>
          <a:bodyPr>
            <a:normAutofit fontScale="90000"/>
          </a:bodyPr>
          <a:lstStyle/>
          <a:p>
            <a:pPr eaLnBrk="1" hangingPunct="1">
              <a:defRPr/>
            </a:pPr>
            <a:r>
              <a:rPr lang="en-US" sz="3100" dirty="0" smtClean="0"/>
              <a:t>Managing Your Software:</a:t>
            </a:r>
            <a:r>
              <a:rPr lang="en-US" dirty="0" smtClean="0"/>
              <a:t/>
            </a:r>
            <a:br>
              <a:rPr lang="en-US" dirty="0" smtClean="0"/>
            </a:br>
            <a:r>
              <a:rPr lang="en-US" dirty="0" smtClean="0"/>
              <a:t>Installing and Uninstalling Software</a:t>
            </a:r>
            <a:endParaRPr lang="en-US" sz="4000" dirty="0"/>
          </a:p>
        </p:txBody>
      </p:sp>
      <p:sp>
        <p:nvSpPr>
          <p:cNvPr id="119811" name="Rectangle 3"/>
          <p:cNvSpPr>
            <a:spLocks noGrp="1" noChangeArrowheads="1"/>
          </p:cNvSpPr>
          <p:nvPr>
            <p:ph idx="1"/>
          </p:nvPr>
        </p:nvSpPr>
        <p:spPr>
          <a:xfrm>
            <a:off x="457200" y="1600200"/>
            <a:ext cx="8229600" cy="4953000"/>
          </a:xfrm>
          <a:ln>
            <a:solidFill>
              <a:srgbClr val="FFFFFF"/>
            </a:solidFill>
          </a:ln>
        </p:spPr>
        <p:txBody>
          <a:bodyPr>
            <a:noAutofit/>
          </a:bodyPr>
          <a:lstStyle/>
          <a:p>
            <a:pPr>
              <a:defRPr/>
            </a:pPr>
            <a:r>
              <a:rPr lang="en-US" dirty="0" smtClean="0">
                <a:effectLst/>
              </a:rPr>
              <a:t>DVD or </a:t>
            </a:r>
            <a:r>
              <a:rPr lang="en-US" dirty="0"/>
              <a:t>d</a:t>
            </a:r>
            <a:r>
              <a:rPr lang="en-US" dirty="0" smtClean="0"/>
              <a:t>ownloading </a:t>
            </a:r>
            <a:r>
              <a:rPr lang="en-US" dirty="0"/>
              <a:t>from the </a:t>
            </a:r>
            <a:r>
              <a:rPr lang="en-US" dirty="0" smtClean="0"/>
              <a:t>Internet</a:t>
            </a:r>
          </a:p>
          <a:p>
            <a:pPr>
              <a:defRPr/>
            </a:pPr>
            <a:r>
              <a:rPr lang="en-US" dirty="0" smtClean="0"/>
              <a:t>Full installation</a:t>
            </a:r>
          </a:p>
          <a:p>
            <a:pPr>
              <a:defRPr/>
            </a:pPr>
            <a:r>
              <a:rPr lang="en-US" dirty="0" smtClean="0"/>
              <a:t>Custom installation</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54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81000" y="228600"/>
            <a:ext cx="8382000" cy="1066800"/>
          </a:xfrm>
        </p:spPr>
        <p:txBody>
          <a:bodyPr>
            <a:normAutofit fontScale="90000"/>
          </a:bodyPr>
          <a:lstStyle/>
          <a:p>
            <a:pPr eaLnBrk="1" hangingPunct="1">
              <a:defRPr/>
            </a:pPr>
            <a:r>
              <a:rPr lang="en-US" sz="3100" dirty="0" smtClean="0"/>
              <a:t>Managing Your Software:</a:t>
            </a:r>
            <a:r>
              <a:rPr lang="en-US" dirty="0" smtClean="0"/>
              <a:t/>
            </a:r>
            <a:br>
              <a:rPr lang="en-US" dirty="0" smtClean="0"/>
            </a:br>
            <a:r>
              <a:rPr lang="en-US" sz="3600" dirty="0" smtClean="0"/>
              <a:t>Installing and Uninstalling Software (cont.)</a:t>
            </a:r>
            <a:endParaRPr lang="en-US" sz="4000" dirty="0"/>
          </a:p>
        </p:txBody>
      </p:sp>
      <p:sp>
        <p:nvSpPr>
          <p:cNvPr id="119811" name="Rectangle 3"/>
          <p:cNvSpPr>
            <a:spLocks noGrp="1" noChangeArrowheads="1"/>
          </p:cNvSpPr>
          <p:nvPr>
            <p:ph idx="1"/>
          </p:nvPr>
        </p:nvSpPr>
        <p:spPr>
          <a:xfrm>
            <a:off x="457200" y="1600200"/>
            <a:ext cx="4114800" cy="4525963"/>
          </a:xfrm>
          <a:ln>
            <a:solidFill>
              <a:srgbClr val="FFFFFF"/>
            </a:solidFill>
          </a:ln>
        </p:spPr>
        <p:txBody>
          <a:bodyPr>
            <a:noAutofit/>
          </a:bodyPr>
          <a:lstStyle/>
          <a:p>
            <a:pPr>
              <a:defRPr/>
            </a:pPr>
            <a:r>
              <a:rPr lang="en-US" dirty="0" smtClean="0"/>
              <a:t>Windows</a:t>
            </a:r>
          </a:p>
          <a:p>
            <a:pPr>
              <a:defRPr/>
            </a:pPr>
            <a:r>
              <a:rPr lang="en-US" dirty="0" smtClean="0"/>
              <a:t>Uninstalling software</a:t>
            </a:r>
          </a:p>
          <a:p>
            <a:pPr marL="457200" lvl="1" indent="0">
              <a:buNone/>
              <a:defRPr/>
            </a:pPr>
            <a:endParaRPr lang="en-US" sz="2600" dirty="0" smtClean="0"/>
          </a:p>
          <a:p>
            <a:pPr lvl="1">
              <a:defRPr/>
            </a:pPr>
            <a:endParaRPr lang="en-US" sz="2600"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537779" y="1981653"/>
            <a:ext cx="4987399" cy="305401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C5A0288-DE65-4327-81AA-3D0ED474C7D0}" type="slidenum">
              <a:rPr lang="en-US" smtClean="0"/>
              <a:pPr/>
              <a:t>55</a:t>
            </a:fld>
            <a:endParaRPr lang="en-US"/>
          </a:p>
        </p:txBody>
      </p:sp>
    </p:spTree>
    <p:extLst>
      <p:ext uri="{BB962C8B-B14F-4D97-AF65-F5344CB8AC3E}">
        <p14:creationId xmlns:p14="http://schemas.microsoft.com/office/powerpoint/2010/main" val="22396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2800" dirty="0" smtClean="0"/>
              <a:t>Managing Your Software:</a:t>
            </a:r>
            <a:r>
              <a:rPr lang="en-US" sz="3600" dirty="0" smtClean="0"/>
              <a:t/>
            </a:r>
            <a:br>
              <a:rPr lang="en-US" sz="3600" dirty="0" smtClean="0"/>
            </a:br>
            <a:r>
              <a:rPr lang="en-US" sz="3200" dirty="0" smtClean="0"/>
              <a:t>Installing and Uninstalling Software (cont.) </a:t>
            </a:r>
            <a:endParaRPr lang="en-US" sz="3200" dirty="0"/>
          </a:p>
        </p:txBody>
      </p:sp>
      <p:sp>
        <p:nvSpPr>
          <p:cNvPr id="8" name="Content Placeholder 7"/>
          <p:cNvSpPr>
            <a:spLocks noGrp="1"/>
          </p:cNvSpPr>
          <p:nvPr>
            <p:ph sz="half" idx="1"/>
          </p:nvPr>
        </p:nvSpPr>
        <p:spPr>
          <a:xfrm>
            <a:off x="457200" y="1600201"/>
            <a:ext cx="8229600" cy="4724400"/>
          </a:xfrm>
        </p:spPr>
        <p:txBody>
          <a:bodyPr/>
          <a:lstStyle/>
          <a:p>
            <a:r>
              <a:rPr lang="en-US" sz="3200" dirty="0" smtClean="0"/>
              <a:t>Recovering from a computer crash</a:t>
            </a:r>
            <a:endParaRPr lang="en-US" sz="2800" dirty="0" smtClean="0"/>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56</a:t>
            </a:fld>
            <a:endParaRPr lang="en-US"/>
          </a:p>
        </p:txBody>
      </p:sp>
    </p:spTree>
    <p:extLst>
      <p:ext uri="{BB962C8B-B14F-4D97-AF65-F5344CB8AC3E}">
        <p14:creationId xmlns:p14="http://schemas.microsoft.com/office/powerpoint/2010/main" val="33749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2800" dirty="0" smtClean="0"/>
              <a:t>Managing Your Software:</a:t>
            </a:r>
            <a:r>
              <a:rPr lang="en-US" sz="3600" dirty="0" smtClean="0"/>
              <a:t/>
            </a:r>
            <a:br>
              <a:rPr lang="en-US" sz="3600" dirty="0" smtClean="0"/>
            </a:br>
            <a:r>
              <a:rPr lang="en-US" sz="3200" dirty="0" smtClean="0"/>
              <a:t>Installing and Uninstalling Software (cont.) </a:t>
            </a:r>
            <a:endParaRPr lang="en-US" sz="3200" dirty="0"/>
          </a:p>
        </p:txBody>
      </p:sp>
      <p:sp>
        <p:nvSpPr>
          <p:cNvPr id="8" name="Content Placeholder 7"/>
          <p:cNvSpPr>
            <a:spLocks noGrp="1"/>
          </p:cNvSpPr>
          <p:nvPr>
            <p:ph sz="half" idx="1"/>
          </p:nvPr>
        </p:nvSpPr>
        <p:spPr>
          <a:xfrm>
            <a:off x="457200" y="1600201"/>
            <a:ext cx="8229600" cy="4724400"/>
          </a:xfrm>
        </p:spPr>
        <p:txBody>
          <a:bodyPr/>
          <a:lstStyle/>
          <a:p>
            <a:r>
              <a:rPr lang="en-US" sz="3200" dirty="0" smtClean="0"/>
              <a:t>Recovery utility</a:t>
            </a:r>
          </a:p>
        </p:txBody>
      </p:sp>
      <p:sp>
        <p:nvSpPr>
          <p:cNvPr id="5" name="Footer Placeholder 4"/>
          <p:cNvSpPr>
            <a:spLocks noGrp="1"/>
          </p:cNvSpPr>
          <p:nvPr>
            <p:ph type="ftr" sz="quarter" idx="11"/>
          </p:nvPr>
        </p:nvSpPr>
        <p:spPr/>
        <p:txBody>
          <a:bodyPr/>
          <a:lstStyle/>
          <a:p>
            <a:r>
              <a:rPr lang="en-US" smtClean="0"/>
              <a:t>Copyright © 2015 Pearson Education, Inc.</a:t>
            </a:r>
            <a:endParaRPr lang="en-US" dirty="0"/>
          </a:p>
        </p:txBody>
      </p:sp>
      <p:sp>
        <p:nvSpPr>
          <p:cNvPr id="2" name="Slide Number Placeholder 1"/>
          <p:cNvSpPr>
            <a:spLocks noGrp="1"/>
          </p:cNvSpPr>
          <p:nvPr>
            <p:ph type="sldNum" sz="quarter" idx="12"/>
          </p:nvPr>
        </p:nvSpPr>
        <p:spPr/>
        <p:txBody>
          <a:bodyPr/>
          <a:lstStyle/>
          <a:p>
            <a:fld id="{3C5A0288-DE65-4327-81AA-3D0ED474C7D0}" type="slidenum">
              <a:rPr lang="en-US" smtClean="0"/>
              <a:pPr/>
              <a:t>57</a:t>
            </a:fld>
            <a:endParaRPr lang="en-US"/>
          </a:p>
        </p:txBody>
      </p:sp>
    </p:spTree>
    <p:extLst>
      <p:ext uri="{BB962C8B-B14F-4D97-AF65-F5344CB8AC3E}">
        <p14:creationId xmlns:p14="http://schemas.microsoft.com/office/powerpoint/2010/main" val="171151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a:t>Chapter 4 Summary Questions</a:t>
            </a:r>
          </a:p>
        </p:txBody>
      </p:sp>
      <p:sp>
        <p:nvSpPr>
          <p:cNvPr id="120835" name="Rectangle 3"/>
          <p:cNvSpPr>
            <a:spLocks noGrp="1" noChangeArrowheads="1"/>
          </p:cNvSpPr>
          <p:nvPr>
            <p:ph type="body" idx="1"/>
          </p:nvPr>
        </p:nvSpPr>
        <p:spPr/>
        <p:txBody>
          <a:bodyPr/>
          <a:lstStyle/>
          <a:p>
            <a:pPr marL="514350" indent="-514350">
              <a:buFont typeface="+mj-lt"/>
              <a:buAutoNum type="arabicPeriod"/>
            </a:pPr>
            <a:r>
              <a:rPr lang="en-US" dirty="0"/>
              <a:t>What’s the difference between application software and system software</a:t>
            </a: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58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wipe(left)">
                                      <p:cBhvr>
                                        <p:cTn id="7" dur="1000"/>
                                        <p:tgtEl>
                                          <p:spTgt spid="1208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Nuts and Bolts of Software (cont.)</a:t>
            </a:r>
            <a:endParaRPr lang="en-US" dirty="0"/>
          </a:p>
        </p:txBody>
      </p:sp>
      <p:sp>
        <p:nvSpPr>
          <p:cNvPr id="6" name="Content Placeholder 5"/>
          <p:cNvSpPr>
            <a:spLocks noGrp="1"/>
          </p:cNvSpPr>
          <p:nvPr>
            <p:ph sz="half" idx="1"/>
          </p:nvPr>
        </p:nvSpPr>
        <p:spPr>
          <a:xfrm>
            <a:off x="457200" y="1600200"/>
            <a:ext cx="8229600" cy="4525963"/>
          </a:xfrm>
        </p:spPr>
        <p:txBody>
          <a:bodyPr>
            <a:normAutofit/>
          </a:bodyPr>
          <a:lstStyle/>
          <a:p>
            <a:r>
              <a:rPr lang="en-US" sz="3200" dirty="0" smtClean="0"/>
              <a:t>Software </a:t>
            </a:r>
            <a:r>
              <a:rPr lang="en-US" sz="3200" dirty="0"/>
              <a:t>as a Service (SaaS</a:t>
            </a:r>
            <a:r>
              <a:rPr lang="en-US" sz="3200" dirty="0" smtClean="0"/>
              <a:t>)</a:t>
            </a:r>
          </a:p>
          <a:p>
            <a:pPr lvl="1"/>
            <a:r>
              <a:rPr lang="en-US" sz="2800" dirty="0" smtClean="0"/>
              <a:t>Web-based applications</a:t>
            </a:r>
          </a:p>
          <a:p>
            <a:pPr lvl="1"/>
            <a:r>
              <a:rPr lang="en-US" sz="2800" dirty="0" smtClean="0"/>
              <a:t>Collaborate online</a:t>
            </a:r>
          </a:p>
        </p:txBody>
      </p:sp>
      <p:sp>
        <p:nvSpPr>
          <p:cNvPr id="4" name="Footer Placeholder 3"/>
          <p:cNvSpPr>
            <a:spLocks noGrp="1"/>
          </p:cNvSpPr>
          <p:nvPr>
            <p:ph type="ftr" sz="quarter" idx="11"/>
          </p:nvPr>
        </p:nvSpPr>
        <p:spPr/>
        <p:txBody>
          <a:bodyPr/>
          <a:lstStyle/>
          <a:p>
            <a:r>
              <a:rPr lang="en-US" dirty="0"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5</a:t>
            </a:fld>
            <a:endParaRPr lang="en-US"/>
          </a:p>
        </p:txBody>
      </p:sp>
    </p:spTree>
    <p:extLst>
      <p:ext uri="{BB962C8B-B14F-4D97-AF65-F5344CB8AC3E}">
        <p14:creationId xmlns:p14="http://schemas.microsoft.com/office/powerpoint/2010/main" val="213272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defRPr/>
            </a:pPr>
            <a:r>
              <a:rPr lang="en-US" dirty="0"/>
              <a:t>Chapter 4 Summary Questions</a:t>
            </a:r>
          </a:p>
        </p:txBody>
      </p:sp>
      <p:sp>
        <p:nvSpPr>
          <p:cNvPr id="149507" name="Rectangle 3"/>
          <p:cNvSpPr>
            <a:spLocks noGrp="1" noChangeArrowheads="1"/>
          </p:cNvSpPr>
          <p:nvPr>
            <p:ph type="body" idx="1"/>
          </p:nvPr>
        </p:nvSpPr>
        <p:spPr/>
        <p:txBody>
          <a:bodyPr/>
          <a:lstStyle/>
          <a:p>
            <a:pPr marL="514350" indent="-514350">
              <a:buFont typeface="+mj-lt"/>
              <a:buAutoNum type="arabicPeriod" startAt="2"/>
            </a:pPr>
            <a:r>
              <a:rPr lang="en-US" dirty="0" smtClean="0"/>
              <a:t>What are the different ways I can access and use software?</a:t>
            </a:r>
            <a:endParaRPr lang="en-US"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59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wipe(left)">
                                      <p:cBhvr>
                                        <p:cTn id="7" dur="1000"/>
                                        <p:tgtEl>
                                          <p:spTgt spid="1495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defRPr/>
            </a:pPr>
            <a:r>
              <a:rPr lang="en-US"/>
              <a:t>Chapter 4 Summary Questions</a:t>
            </a:r>
          </a:p>
        </p:txBody>
      </p:sp>
      <p:sp>
        <p:nvSpPr>
          <p:cNvPr id="151555" name="Rectangle 3"/>
          <p:cNvSpPr>
            <a:spLocks noGrp="1" noChangeArrowheads="1"/>
          </p:cNvSpPr>
          <p:nvPr>
            <p:ph type="body" idx="1"/>
          </p:nvPr>
        </p:nvSpPr>
        <p:spPr/>
        <p:txBody>
          <a:bodyPr/>
          <a:lstStyle/>
          <a:p>
            <a:pPr marL="514350" indent="-514350">
              <a:buFont typeface="+mj-lt"/>
              <a:buAutoNum type="arabicPeriod" startAt="3"/>
            </a:pPr>
            <a:r>
              <a:rPr lang="en-US" dirty="0"/>
              <a:t>What kinds of applications are included in productivity software?</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60</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1000"/>
                                        <p:tgtEl>
                                          <p:spTgt spid="151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defRPr/>
            </a:pPr>
            <a:r>
              <a:rPr lang="en-US"/>
              <a:t>Chapter 4 Summary Questions</a:t>
            </a:r>
          </a:p>
        </p:txBody>
      </p:sp>
      <p:sp>
        <p:nvSpPr>
          <p:cNvPr id="185347" name="Rectangle 3"/>
          <p:cNvSpPr>
            <a:spLocks noGrp="1" noChangeArrowheads="1"/>
          </p:cNvSpPr>
          <p:nvPr>
            <p:ph type="body" idx="1"/>
          </p:nvPr>
        </p:nvSpPr>
        <p:spPr/>
        <p:txBody>
          <a:bodyPr/>
          <a:lstStyle/>
          <a:p>
            <a:pPr marL="514350" indent="-514350">
              <a:buFont typeface="+mj-lt"/>
              <a:buAutoNum type="arabicPeriod" startAt="4"/>
            </a:pPr>
            <a:r>
              <a:rPr lang="en-US" dirty="0"/>
              <a:t>What kinds of software do small and large businesses use?</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left)">
                                      <p:cBhvr>
                                        <p:cTn id="7" dur="1000"/>
                                        <p:tgtEl>
                                          <p:spTgt spid="1853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defRPr/>
            </a:pPr>
            <a:r>
              <a:rPr lang="en-US"/>
              <a:t>Chapter 4 Summary Questions</a:t>
            </a:r>
          </a:p>
        </p:txBody>
      </p:sp>
      <p:sp>
        <p:nvSpPr>
          <p:cNvPr id="153603" name="Rectangle 3"/>
          <p:cNvSpPr>
            <a:spLocks noGrp="1" noChangeArrowheads="1"/>
          </p:cNvSpPr>
          <p:nvPr>
            <p:ph type="body" idx="1"/>
          </p:nvPr>
        </p:nvSpPr>
        <p:spPr/>
        <p:txBody>
          <a:bodyPr/>
          <a:lstStyle/>
          <a:p>
            <a:pPr marL="514350" indent="-514350">
              <a:buFont typeface="+mj-lt"/>
              <a:buAutoNum type="arabicPeriod" startAt="5"/>
              <a:defRPr/>
            </a:pPr>
            <a:r>
              <a:rPr lang="en-US" dirty="0"/>
              <a:t>What </a:t>
            </a:r>
            <a:r>
              <a:rPr lang="en-US" dirty="0" smtClean="0"/>
              <a:t>types of multimedia </a:t>
            </a:r>
            <a:r>
              <a:rPr lang="en-US" dirty="0"/>
              <a:t>and entertainment </a:t>
            </a:r>
            <a:r>
              <a:rPr lang="en-US" dirty="0" smtClean="0"/>
              <a:t>software are available?</a:t>
            </a:r>
            <a:endParaRPr lang="en-US"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wipe(left)">
                                      <p:cBhvr>
                                        <p:cTn id="7" dur="1000"/>
                                        <p:tgtEl>
                                          <p:spTgt spid="153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lang="en-US"/>
              <a:t>Chapter 4 Summary Questions</a:t>
            </a:r>
          </a:p>
        </p:txBody>
      </p:sp>
      <p:sp>
        <p:nvSpPr>
          <p:cNvPr id="150531" name="Rectangle 3"/>
          <p:cNvSpPr>
            <a:spLocks noGrp="1" noChangeArrowheads="1"/>
          </p:cNvSpPr>
          <p:nvPr>
            <p:ph type="body" idx="1"/>
          </p:nvPr>
        </p:nvSpPr>
        <p:spPr/>
        <p:txBody>
          <a:bodyPr/>
          <a:lstStyle/>
          <a:p>
            <a:pPr marL="514350" indent="-514350">
              <a:buFont typeface="+mj-lt"/>
              <a:buAutoNum type="arabicPeriod" startAt="6"/>
            </a:pPr>
            <a:r>
              <a:rPr lang="en-US" dirty="0" smtClean="0"/>
              <a:t>What’s important to know when buying software?</a:t>
            </a:r>
            <a:endParaRPr lang="en-US" dirty="0"/>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left)">
                                      <p:cBhvr>
                                        <p:cTn id="7" dur="1000"/>
                                        <p:tgtEl>
                                          <p:spTgt spid="1505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a:t>Chapter 4 Summary Questions</a:t>
            </a:r>
          </a:p>
        </p:txBody>
      </p:sp>
      <p:sp>
        <p:nvSpPr>
          <p:cNvPr id="159747" name="Rectangle 3"/>
          <p:cNvSpPr>
            <a:spLocks noGrp="1" noChangeArrowheads="1"/>
          </p:cNvSpPr>
          <p:nvPr>
            <p:ph type="body" idx="1"/>
          </p:nvPr>
        </p:nvSpPr>
        <p:spPr/>
        <p:txBody>
          <a:bodyPr/>
          <a:lstStyle/>
          <a:p>
            <a:pPr marL="514350" indent="-514350">
              <a:buFont typeface="+mj-lt"/>
              <a:buAutoNum type="arabicPeriod" startAt="7"/>
            </a:pPr>
            <a:r>
              <a:rPr lang="en-US" dirty="0" smtClean="0"/>
              <a:t>How </a:t>
            </a:r>
            <a:r>
              <a:rPr lang="en-US" dirty="0"/>
              <a:t>do I </a:t>
            </a:r>
            <a:r>
              <a:rPr lang="en-US" dirty="0" smtClean="0"/>
              <a:t>install and uninstall </a:t>
            </a:r>
            <a:r>
              <a:rPr lang="en-US" dirty="0"/>
              <a:t>software?</a:t>
            </a:r>
          </a:p>
        </p:txBody>
      </p:sp>
      <p:sp>
        <p:nvSpPr>
          <p:cNvPr id="2" name="Footer Placeholder 1"/>
          <p:cNvSpPr>
            <a:spLocks noGrp="1"/>
          </p:cNvSpPr>
          <p:nvPr>
            <p:ph type="ftr" sz="quarter" idx="11"/>
          </p:nvPr>
        </p:nvSpPr>
        <p:spPr/>
        <p:txBody>
          <a:bodyPr/>
          <a:lstStyle/>
          <a:p>
            <a:r>
              <a:rPr lang="en-US"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left)">
                                      <p:cBhvr>
                                        <p:cTn id="7" dur="1000"/>
                                        <p:tgtEl>
                                          <p:spTgt spid="1597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p>
            <a:pPr algn="ctr" fontAlgn="base">
              <a:spcBef>
                <a:spcPct val="0"/>
              </a:spcBef>
              <a:spcAft>
                <a:spcPct val="0"/>
              </a:spcAft>
              <a:defRPr/>
            </a:pPr>
            <a:endParaRPr lang="en-US" sz="1400" dirty="0">
              <a:solidFill>
                <a:srgbClr val="000000"/>
              </a:solidFill>
              <a:effectLst>
                <a:outerShdw blurRad="38100" dist="38100" dir="2700000" algn="tl">
                  <a:srgbClr val="FFFFFF"/>
                </a:outerShdw>
              </a:effectLst>
              <a:latin typeface="Arial" charset="0"/>
            </a:endParaRPr>
          </a:p>
        </p:txBody>
      </p:sp>
      <p:sp>
        <p:nvSpPr>
          <p:cNvPr id="145410" name="Rectangle 4"/>
          <p:cNvSpPr>
            <a:spLocks noChangeArrowheads="1"/>
          </p:cNvSpPr>
          <p:nvPr/>
        </p:nvSpPr>
        <p:spPr bwMode="auto">
          <a:xfrm>
            <a:off x="-3725863" y="2297113"/>
            <a:ext cx="9144001" cy="0"/>
          </a:xfrm>
          <a:prstGeom prst="rect">
            <a:avLst/>
          </a:prstGeom>
          <a:noFill/>
          <a:ln w="25400">
            <a:noFill/>
            <a:miter lim="800000"/>
            <a:headEnd/>
            <a:tailEnd/>
          </a:ln>
        </p:spPr>
        <p:txBody>
          <a:bodyPr wrap="none" anchor="ctr">
            <a:spAutoFit/>
          </a:bodyPr>
          <a:lstStyle/>
          <a:p>
            <a:pPr algn="ctr" fontAlgn="base">
              <a:spcBef>
                <a:spcPct val="0"/>
              </a:spcBef>
              <a:spcAft>
                <a:spcPct val="0"/>
              </a:spcAft>
            </a:pPr>
            <a:endParaRPr lang="en-US" sz="4400">
              <a:solidFill>
                <a:srgbClr val="E5FFFF"/>
              </a:solidFill>
              <a:latin typeface="Arial" charset="0"/>
            </a:endParaRPr>
          </a:p>
        </p:txBody>
      </p:sp>
      <p:pic>
        <p:nvPicPr>
          <p:cNvPr id="145411" name="Picture 5" descr="cid:3287383400_2177562"/>
          <p:cNvPicPr>
            <a:picLocks noChangeAspect="1" noChangeArrowheads="1"/>
          </p:cNvPicPr>
          <p:nvPr/>
        </p:nvPicPr>
        <p:blipFill>
          <a:blip r:embed="rId3" r:link="rId4" cstate="print"/>
          <a:srcRect/>
          <a:stretch>
            <a:fillRect/>
          </a:stretch>
        </p:blipFill>
        <p:spPr bwMode="auto">
          <a:xfrm>
            <a:off x="457201" y="971550"/>
            <a:ext cx="8229600" cy="2747963"/>
          </a:xfrm>
          <a:prstGeom prst="rect">
            <a:avLst/>
          </a:prstGeom>
          <a:solidFill>
            <a:schemeClr val="hlink"/>
          </a:solidFill>
          <a:ln w="9525">
            <a:solidFill>
              <a:schemeClr val="bg1"/>
            </a:solidFill>
            <a:miter lim="800000"/>
            <a:headEnd/>
            <a:tailEnd/>
          </a:ln>
        </p:spPr>
      </p:pic>
      <p:sp>
        <p:nvSpPr>
          <p:cNvPr id="145412" name="Rectangle 6"/>
          <p:cNvSpPr>
            <a:spLocks noChangeArrowheads="1"/>
          </p:cNvSpPr>
          <p:nvPr/>
        </p:nvSpPr>
        <p:spPr bwMode="auto">
          <a:xfrm>
            <a:off x="708025" y="3894138"/>
            <a:ext cx="7589838" cy="1069975"/>
          </a:xfrm>
          <a:prstGeom prst="rect">
            <a:avLst/>
          </a:prstGeom>
          <a:noFill/>
          <a:ln w="25400">
            <a:noFill/>
            <a:miter lim="800000"/>
            <a:headEnd/>
            <a:tailEnd/>
          </a:ln>
        </p:spPr>
        <p:txBody>
          <a:bodyPr anchor="ctr">
            <a:spAutoFit/>
          </a:bodyPr>
          <a:lstStyle/>
          <a:p>
            <a:pPr algn="ctr" fontAlgn="base">
              <a:spcBef>
                <a:spcPct val="0"/>
              </a:spcBef>
              <a:spcAft>
                <a:spcPct val="0"/>
              </a:spcAft>
            </a:pPr>
            <a:r>
              <a:rPr lang="en-US" sz="1600">
                <a:solidFill>
                  <a:srgbClr val="000000"/>
                </a:solidFill>
                <a:latin typeface="Arial" charset="0"/>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7" name="Rectangle 5"/>
          <p:cNvSpPr txBox="1">
            <a:spLocks noGrp="1" noChangeArrowheads="1"/>
          </p:cNvSpPr>
          <p:nvPr/>
        </p:nvSpPr>
        <p:spPr bwMode="auto">
          <a:xfrm>
            <a:off x="738188" y="5327650"/>
            <a:ext cx="7845425" cy="636588"/>
          </a:xfrm>
          <a:prstGeom prst="rect">
            <a:avLst/>
          </a:prstGeom>
          <a:noFill/>
          <a:ln>
            <a:miter lim="800000"/>
            <a:headEnd/>
            <a:tailEnd/>
          </a:ln>
        </p:spPr>
        <p:txBody>
          <a:bodyPr anchor="t"/>
          <a:lstStyle/>
          <a:p>
            <a:pPr algn="ctr">
              <a:defRPr/>
            </a:pPr>
            <a:r>
              <a:rPr lang="en-US" sz="1800" dirty="0">
                <a:solidFill>
                  <a:srgbClr val="000000"/>
                </a:solidFill>
                <a:effectLst>
                  <a:outerShdw blurRad="38100" dist="38100" dir="2700000" algn="tl">
                    <a:srgbClr val="FFFFFF"/>
                  </a:outerShdw>
                </a:effectLst>
                <a:latin typeface="Tahoma"/>
                <a:cs typeface="Arial"/>
              </a:rPr>
              <a:t>Copyright © </a:t>
            </a:r>
            <a:r>
              <a:rPr lang="en-US" sz="1800" dirty="0" smtClean="0">
                <a:solidFill>
                  <a:srgbClr val="000000"/>
                </a:solidFill>
                <a:effectLst>
                  <a:outerShdw blurRad="38100" dist="38100" dir="2700000" algn="tl">
                    <a:srgbClr val="FFFFFF"/>
                  </a:outerShdw>
                </a:effectLst>
                <a:latin typeface="Tahoma"/>
                <a:cs typeface="Arial"/>
              </a:rPr>
              <a:t>2015 Pearson </a:t>
            </a:r>
            <a:r>
              <a:rPr lang="en-US" sz="1800" dirty="0">
                <a:solidFill>
                  <a:srgbClr val="000000"/>
                </a:solidFill>
                <a:effectLst>
                  <a:outerShdw blurRad="38100" dist="38100" dir="2700000" algn="tl">
                    <a:srgbClr val="FFFFFF"/>
                  </a:outerShdw>
                </a:effectLst>
                <a:latin typeface="Tahoma"/>
                <a:cs typeface="Arial"/>
              </a:rPr>
              <a:t>Education, Inc</a:t>
            </a:r>
            <a:r>
              <a:rPr lang="en-US" sz="1800" dirty="0" smtClean="0">
                <a:solidFill>
                  <a:srgbClr val="000000"/>
                </a:solidFill>
                <a:effectLst>
                  <a:outerShdw blurRad="38100" dist="38100" dir="2700000" algn="tl">
                    <a:srgbClr val="FFFFFF"/>
                  </a:outerShdw>
                </a:effectLst>
                <a:latin typeface="Tahoma"/>
                <a:cs typeface="Arial"/>
              </a:rPr>
              <a:t>.</a:t>
            </a:r>
            <a:endParaRPr lang="en-US" sz="1800" dirty="0">
              <a:solidFill>
                <a:srgbClr val="000000"/>
              </a:solidFill>
              <a:effectLst>
                <a:outerShdw blurRad="38100" dist="38100" dir="2700000" algn="tl">
                  <a:srgbClr val="FFFFFF"/>
                </a:outerShdw>
              </a:effectLst>
              <a:latin typeface="Tahoma"/>
              <a:cs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pPr eaLnBrk="1" hangingPunct="1">
              <a:defRPr/>
            </a:pPr>
            <a:r>
              <a:rPr lang="en-US" dirty="0" smtClean="0"/>
              <a:t>Productivity and Business Software</a:t>
            </a:r>
            <a:endParaRPr lang="en-US" dirty="0"/>
          </a:p>
        </p:txBody>
      </p:sp>
      <p:sp>
        <p:nvSpPr>
          <p:cNvPr id="67587" name="Rectangle 3"/>
          <p:cNvSpPr>
            <a:spLocks noGrp="1" noChangeArrowheads="1"/>
          </p:cNvSpPr>
          <p:nvPr>
            <p:ph type="body" idx="1"/>
          </p:nvPr>
        </p:nvSpPr>
        <p:spPr>
          <a:xfrm>
            <a:off x="457200" y="1600200"/>
            <a:ext cx="8229600" cy="4686300"/>
          </a:xfrm>
        </p:spPr>
        <p:txBody>
          <a:bodyPr/>
          <a:lstStyle/>
          <a:p>
            <a:pPr>
              <a:defRPr/>
            </a:pPr>
            <a:r>
              <a:rPr lang="en-US" dirty="0" smtClean="0"/>
              <a:t>Productivity software</a:t>
            </a:r>
          </a:p>
          <a:p>
            <a:pPr lvl="1">
              <a:defRPr/>
            </a:pPr>
            <a:r>
              <a:rPr lang="en-US" dirty="0" smtClean="0">
                <a:effectLst/>
              </a:rPr>
              <a:t>Word processing </a:t>
            </a:r>
          </a:p>
          <a:p>
            <a:pPr lvl="1">
              <a:defRPr/>
            </a:pPr>
            <a:r>
              <a:rPr lang="en-US" dirty="0" smtClean="0">
                <a:effectLst/>
              </a:rPr>
              <a:t>Spreadsheet </a:t>
            </a:r>
            <a:endParaRPr lang="en-US" dirty="0"/>
          </a:p>
          <a:p>
            <a:pPr lvl="1">
              <a:defRPr/>
            </a:pPr>
            <a:r>
              <a:rPr lang="en-US" dirty="0" smtClean="0">
                <a:effectLst/>
              </a:rPr>
              <a:t>Presentation</a:t>
            </a:r>
            <a:endParaRPr lang="en-US" dirty="0"/>
          </a:p>
          <a:p>
            <a:pPr lvl="1">
              <a:defRPr/>
            </a:pPr>
            <a:r>
              <a:rPr lang="en-US" dirty="0" smtClean="0">
                <a:effectLst/>
              </a:rPr>
              <a:t>Database</a:t>
            </a:r>
            <a:endParaRPr lang="en-US" dirty="0"/>
          </a:p>
          <a:p>
            <a:pPr lvl="1">
              <a:defRPr/>
            </a:pPr>
            <a:r>
              <a:rPr lang="en-US" dirty="0" smtClean="0">
                <a:effectLst/>
              </a:rPr>
              <a:t>Personal information manager</a:t>
            </a:r>
          </a:p>
        </p:txBody>
      </p:sp>
      <p:sp>
        <p:nvSpPr>
          <p:cNvPr id="33801" name="AutoShape 9"/>
          <p:cNvSpPr>
            <a:spLocks/>
          </p:cNvSpPr>
          <p:nvPr/>
        </p:nvSpPr>
        <p:spPr bwMode="auto">
          <a:xfrm>
            <a:off x="609600" y="4191000"/>
            <a:ext cx="3657600" cy="1981200"/>
          </a:xfrm>
          <a:prstGeom prst="borderCallout1">
            <a:avLst>
              <a:gd name="adj1" fmla="val 5769"/>
              <a:gd name="adj2" fmla="val -2083"/>
              <a:gd name="adj3" fmla="val -7694"/>
              <a:gd name="adj4" fmla="val -2083"/>
            </a:avLst>
          </a:prstGeom>
          <a:noFill/>
          <a:ln w="9525" algn="ctr">
            <a:noFill/>
            <a:miter lim="800000"/>
            <a:headEnd/>
            <a:tailEnd/>
          </a:ln>
        </p:spPr>
        <p:txBody>
          <a:bodyPr anchor="ctr"/>
          <a:lstStyle/>
          <a:p>
            <a:pPr algn="ctr"/>
            <a:endParaRPr lang="en-US" dirty="0"/>
          </a:p>
        </p:txBody>
      </p:sp>
      <p:sp>
        <p:nvSpPr>
          <p:cNvPr id="33802" name="AutoShape 10"/>
          <p:cNvSpPr>
            <a:spLocks/>
          </p:cNvSpPr>
          <p:nvPr/>
        </p:nvSpPr>
        <p:spPr bwMode="auto">
          <a:xfrm>
            <a:off x="457200" y="4152900"/>
            <a:ext cx="3886200" cy="1943100"/>
          </a:xfrm>
          <a:prstGeom prst="borderCallout1">
            <a:avLst>
              <a:gd name="adj1" fmla="val 5884"/>
              <a:gd name="adj2" fmla="val -1963"/>
              <a:gd name="adj3" fmla="val -9806"/>
              <a:gd name="adj4" fmla="val -1963"/>
            </a:avLst>
          </a:prstGeom>
          <a:noFill/>
          <a:ln w="9525" algn="ctr">
            <a:noFill/>
            <a:miter lim="800000"/>
            <a:headEnd/>
            <a:tailEnd/>
          </a:ln>
        </p:spPr>
        <p:txBody>
          <a:bodyPr anchor="ctr"/>
          <a:lstStyle/>
          <a:p>
            <a:pPr algn="ctr"/>
            <a:endParaRPr lang="en-US" dirty="0"/>
          </a:p>
        </p:txBody>
      </p:sp>
      <p:sp>
        <p:nvSpPr>
          <p:cNvPr id="2" name="Footer Placeholder 1"/>
          <p:cNvSpPr>
            <a:spLocks noGrp="1"/>
          </p:cNvSpPr>
          <p:nvPr>
            <p:ph type="ftr" sz="quarter" idx="11"/>
          </p:nvPr>
        </p:nvSpPr>
        <p:spPr/>
        <p:txBody>
          <a:bodyPr/>
          <a:lstStyle/>
          <a:p>
            <a:r>
              <a:rPr lang="en-US" dirty="0" smtClean="0"/>
              <a:t>Copyright © 2015 Pearson Education, Inc.</a:t>
            </a:r>
            <a:endParaRPr lang="en-US" dirty="0"/>
          </a:p>
        </p:txBody>
      </p:sp>
      <p:sp>
        <p:nvSpPr>
          <p:cNvPr id="3" name="Slide Number Placeholder 2"/>
          <p:cNvSpPr>
            <a:spLocks noGrp="1"/>
          </p:cNvSpPr>
          <p:nvPr>
            <p:ph type="sldNum" sz="quarter" idx="12"/>
          </p:nvPr>
        </p:nvSpPr>
        <p:spPr/>
        <p:txBody>
          <a:bodyPr/>
          <a:lstStyle/>
          <a:p>
            <a:fld id="{3C5A0288-DE65-4327-81AA-3D0ED474C7D0}" type="slidenum">
              <a:rPr lang="en-US" smtClean="0"/>
              <a:pPr/>
              <a:t>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Productivity and Business Software: </a:t>
            </a:r>
            <a:br>
              <a:rPr lang="en-US" sz="3100" dirty="0" smtClean="0"/>
            </a:br>
            <a:r>
              <a:rPr lang="en-US" dirty="0" smtClean="0"/>
              <a:t>Buying Productivity Software</a:t>
            </a:r>
            <a:endParaRPr lang="en-US" dirty="0"/>
          </a:p>
        </p:txBody>
      </p:sp>
      <p:sp>
        <p:nvSpPr>
          <p:cNvPr id="3" name="Content Placeholder 2"/>
          <p:cNvSpPr>
            <a:spLocks noGrp="1"/>
          </p:cNvSpPr>
          <p:nvPr>
            <p:ph idx="1"/>
          </p:nvPr>
        </p:nvSpPr>
        <p:spPr>
          <a:xfrm>
            <a:off x="457200" y="1600200"/>
            <a:ext cx="4442254" cy="4876800"/>
          </a:xfrm>
        </p:spPr>
        <p:txBody>
          <a:bodyPr>
            <a:normAutofit/>
          </a:bodyPr>
          <a:lstStyle/>
          <a:p>
            <a:r>
              <a:rPr lang="en-US" dirty="0" smtClean="0"/>
              <a:t>Software suite</a:t>
            </a:r>
          </a:p>
          <a:p>
            <a:pPr lvl="1"/>
            <a:r>
              <a:rPr lang="en-US" dirty="0" smtClean="0"/>
              <a:t>Microsoft Office</a:t>
            </a:r>
          </a:p>
          <a:p>
            <a:pPr lvl="1"/>
            <a:r>
              <a:rPr lang="en-US" dirty="0" smtClean="0"/>
              <a:t>Apache </a:t>
            </a:r>
            <a:r>
              <a:rPr lang="en-US" dirty="0" err="1" smtClean="0"/>
              <a:t>OpenOffice</a:t>
            </a:r>
            <a:endParaRPr lang="en-US" dirty="0" smtClean="0"/>
          </a:p>
          <a:p>
            <a:pPr lvl="1"/>
            <a:r>
              <a:rPr lang="en-US" dirty="0" smtClean="0"/>
              <a:t>Apple iWork</a:t>
            </a:r>
          </a:p>
          <a:p>
            <a:endParaRPr lang="en-US" dirty="0"/>
          </a:p>
        </p:txBody>
      </p:sp>
      <p:sp>
        <p:nvSpPr>
          <p:cNvPr id="4" name="Footer Placeholder 3"/>
          <p:cNvSpPr>
            <a:spLocks noGrp="1"/>
          </p:cNvSpPr>
          <p:nvPr>
            <p:ph type="ftr" sz="quarter" idx="11"/>
          </p:nvPr>
        </p:nvSpPr>
        <p:spPr/>
        <p:txBody>
          <a:bodyPr/>
          <a:lstStyle/>
          <a:p>
            <a:r>
              <a:rPr lang="en-US"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7</a:t>
            </a:fld>
            <a:endParaRPr lang="en-US"/>
          </a:p>
        </p:txBody>
      </p:sp>
    </p:spTree>
    <p:extLst>
      <p:ext uri="{BB962C8B-B14F-4D97-AF65-F5344CB8AC3E}">
        <p14:creationId xmlns:p14="http://schemas.microsoft.com/office/powerpoint/2010/main" val="72889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Productivity and Business Software: </a:t>
            </a:r>
            <a:br>
              <a:rPr lang="en-US" sz="3100" dirty="0" smtClean="0"/>
            </a:br>
            <a:r>
              <a:rPr lang="en-US" dirty="0" smtClean="0"/>
              <a:t>Buying Productivity Software</a:t>
            </a:r>
            <a:endParaRPr lang="en-US" dirty="0"/>
          </a:p>
        </p:txBody>
      </p:sp>
      <p:sp>
        <p:nvSpPr>
          <p:cNvPr id="3" name="Content Placeholder 2"/>
          <p:cNvSpPr>
            <a:spLocks noGrp="1"/>
          </p:cNvSpPr>
          <p:nvPr>
            <p:ph idx="1"/>
          </p:nvPr>
        </p:nvSpPr>
        <p:spPr/>
        <p:txBody>
          <a:bodyPr/>
          <a:lstStyle/>
          <a:p>
            <a:r>
              <a:rPr lang="en-US" dirty="0" smtClean="0"/>
              <a:t>Web-based productivity suites</a:t>
            </a:r>
          </a:p>
          <a:p>
            <a:pPr lvl="1"/>
            <a:r>
              <a:rPr lang="en-US" dirty="0" smtClean="0"/>
              <a:t>Microsoft Office 365</a:t>
            </a:r>
          </a:p>
          <a:p>
            <a:pPr lvl="1"/>
            <a:r>
              <a:rPr lang="en-US" dirty="0" smtClean="0"/>
              <a:t>Google Docs</a:t>
            </a:r>
          </a:p>
          <a:p>
            <a:pPr lvl="1"/>
            <a:r>
              <a:rPr lang="en-US" dirty="0" smtClean="0"/>
              <a:t>Share common features, toolbars, and menus</a:t>
            </a:r>
          </a:p>
          <a:p>
            <a:pPr lvl="1"/>
            <a:endParaRPr lang="en-US" dirty="0"/>
          </a:p>
        </p:txBody>
      </p:sp>
      <p:sp>
        <p:nvSpPr>
          <p:cNvPr id="4" name="Footer Placeholder 3"/>
          <p:cNvSpPr>
            <a:spLocks noGrp="1"/>
          </p:cNvSpPr>
          <p:nvPr>
            <p:ph type="ftr" sz="quarter" idx="11"/>
          </p:nvPr>
        </p:nvSpPr>
        <p:spPr/>
        <p:txBody>
          <a:bodyPr/>
          <a:lstStyle/>
          <a:p>
            <a:r>
              <a:rPr lang="en-US" dirty="0" smtClean="0"/>
              <a:t>Copyright © 2015 Pearson Education, Inc.</a:t>
            </a:r>
            <a:endParaRPr lang="en-US" dirty="0"/>
          </a:p>
        </p:txBody>
      </p:sp>
      <p:sp>
        <p:nvSpPr>
          <p:cNvPr id="5" name="Slide Number Placeholder 4"/>
          <p:cNvSpPr>
            <a:spLocks noGrp="1"/>
          </p:cNvSpPr>
          <p:nvPr>
            <p:ph type="sldNum" sz="quarter" idx="12"/>
          </p:nvPr>
        </p:nvSpPr>
        <p:spPr/>
        <p:txBody>
          <a:bodyPr/>
          <a:lstStyle/>
          <a:p>
            <a:fld id="{3C5A0288-DE65-4327-81AA-3D0ED474C7D0}" type="slidenum">
              <a:rPr lang="en-US" smtClean="0"/>
              <a:pPr/>
              <a:t>8</a:t>
            </a:fld>
            <a:endParaRPr lang="en-US"/>
          </a:p>
        </p:txBody>
      </p:sp>
    </p:spTree>
    <p:extLst>
      <p:ext uri="{BB962C8B-B14F-4D97-AF65-F5344CB8AC3E}">
        <p14:creationId xmlns:p14="http://schemas.microsoft.com/office/powerpoint/2010/main" val="238317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99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noFill/>
        <a:ln w="25400" cap="flat" cmpd="sng" algn="ctr">
          <a:solidFill>
            <a:srgbClr val="99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5872</TotalTime>
  <Words>7334</Words>
  <Application>Microsoft Office PowerPoint</Application>
  <PresentationFormat>On-screen Show (4:3)</PresentationFormat>
  <Paragraphs>664</Paragraphs>
  <Slides>66</Slides>
  <Notes>66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66</vt:i4>
      </vt:variant>
    </vt:vector>
  </HeadingPairs>
  <TitlesOfParts>
    <vt:vector size="75" baseType="lpstr">
      <vt:lpstr>Arial</vt:lpstr>
      <vt:lpstr>Calibri</vt:lpstr>
      <vt:lpstr>Courier</vt:lpstr>
      <vt:lpstr>Helvetica</vt:lpstr>
      <vt:lpstr>Tahoma</vt:lpstr>
      <vt:lpstr>Times New Roman</vt:lpstr>
      <vt:lpstr>Wingdings</vt:lpstr>
      <vt:lpstr>Office Theme</vt:lpstr>
      <vt:lpstr>Textured</vt:lpstr>
      <vt:lpstr>PowerPoint Presentation</vt:lpstr>
      <vt:lpstr>Technology in Action</vt:lpstr>
      <vt:lpstr>Chapter Topics </vt:lpstr>
      <vt:lpstr>The Nuts and Bolts of Software </vt:lpstr>
      <vt:lpstr>The Nuts and Bolts of Software (cont.)</vt:lpstr>
      <vt:lpstr>The Nuts and Bolts of Software (cont.)</vt:lpstr>
      <vt:lpstr>Productivity and Business Software</vt:lpstr>
      <vt:lpstr>Productivity and Business Software:  Buying Productivity Software</vt:lpstr>
      <vt:lpstr>Productivity and Business Software:  Buying Productivity Software</vt:lpstr>
      <vt:lpstr>Productivity and Business Software:  Word Processing Software</vt:lpstr>
      <vt:lpstr>Productivity and Business Software:  Word Processing Software (cont.)</vt:lpstr>
      <vt:lpstr>Productivity and Business Software:  Word Processing Software (cont.)</vt:lpstr>
      <vt:lpstr>Productivity and Business Software: Spreadsheet Software</vt:lpstr>
      <vt:lpstr>Productivity and Business Software: Spreadsheet Software (cont.)</vt:lpstr>
      <vt:lpstr>Productivity and Business Software: Spreadsheet Software (cont.)</vt:lpstr>
      <vt:lpstr>Productivity and Business Software: Spreadsheet Software (cont.)</vt:lpstr>
      <vt:lpstr>Productivity and Business Software: Presentation Software</vt:lpstr>
      <vt:lpstr>Productivity and Business Software: Presentation Software (cont.)</vt:lpstr>
      <vt:lpstr>Productivity and Business Software:  Database Software</vt:lpstr>
      <vt:lpstr>Productivity and Business Software:  Note-taking Software</vt:lpstr>
      <vt:lpstr>Productivity and Business Software:  Personal Information Manager Software</vt:lpstr>
      <vt:lpstr>Productivity and Business Software:  Personal Information Manager Software (cont.)</vt:lpstr>
      <vt:lpstr>Productivity and Business Software: Microsoft Office Productivity Software Features</vt:lpstr>
      <vt:lpstr>Productivity and Business Software:  Personal Financial Software</vt:lpstr>
      <vt:lpstr>Productivity and Business Software:  Personal Financial Software (cont.)</vt:lpstr>
      <vt:lpstr>Productivity and Business Software:  Small Business Software</vt:lpstr>
      <vt:lpstr>Productivity and Business Software:  Small Business Software (cont.)</vt:lpstr>
      <vt:lpstr>Productivity and Business Software:  Small Business Software (cont.)</vt:lpstr>
      <vt:lpstr>Productivity and Business Software:  Software for Large and Specialized Businesses</vt:lpstr>
      <vt:lpstr>Productivity and Business Software: Software for Large and Specialized Businesses (cont.)</vt:lpstr>
      <vt:lpstr>Productivity and Business Software: Software for Large and Specialized Businesses (cont.)</vt:lpstr>
      <vt:lpstr>Productivity and Business Software: Software for Large and Specialized Businesses (cont.)</vt:lpstr>
      <vt:lpstr>Multimedia and Entertainment Software</vt:lpstr>
      <vt:lpstr>Multimedia and Entertainment Software: Digital Image- and Video-Editing Software</vt:lpstr>
      <vt:lpstr>Multimedia and Entertainment Software: Digital Image- and Video-Editing Software (cont.)</vt:lpstr>
      <vt:lpstr>Multimedia and Entertainment Software: Digital Image- and Video-Editing software (cont.)</vt:lpstr>
      <vt:lpstr>Multimedia and Entertainment Software:  Digital Image- and Video-Editing software (cont.)</vt:lpstr>
      <vt:lpstr>Multimedia and Entertainment Software: Digital Audio Software</vt:lpstr>
      <vt:lpstr>Multimedia and Entertainment Software: Digital Audio Software (cont.)</vt:lpstr>
      <vt:lpstr>Multimedia and Entertainment Software: Digital Audio Software (cont.)</vt:lpstr>
      <vt:lpstr>Multimedia and Entertainment Software: Gaming Software</vt:lpstr>
      <vt:lpstr>Multimedia and Entertainment Software: Gaming Software (cont.)</vt:lpstr>
      <vt:lpstr>Multimedia and Entertainment Software: Educational and Reference Software</vt:lpstr>
      <vt:lpstr>Multimedia and Entertainment Software: Educational and Reference Software (cont.)</vt:lpstr>
      <vt:lpstr>Multimedia and Entertainment Software: Educational and Reference Software (cont.)</vt:lpstr>
      <vt:lpstr>Multimedia and Entertainment Software: Educational and Reference Software (cont.)</vt:lpstr>
      <vt:lpstr>Multimedia and Entertainment Software: Drawing Software</vt:lpstr>
      <vt:lpstr>Managing Your Software: Getting Software</vt:lpstr>
      <vt:lpstr>Managing Your Software: Getting Software (cont.)</vt:lpstr>
      <vt:lpstr>Managing Your Software: Software Licenses</vt:lpstr>
      <vt:lpstr>Managing Your Software: Software Licenses (cont.)</vt:lpstr>
      <vt:lpstr>Managing Your Software:  Software Licenses (cont.)</vt:lpstr>
      <vt:lpstr>Managing Your Software: Getting the Right Software for Your System</vt:lpstr>
      <vt:lpstr>Managing Your Software: Getting the Right Software for Your System</vt:lpstr>
      <vt:lpstr>Managing Your Software: Installing and Uninstalling Software</vt:lpstr>
      <vt:lpstr>Managing Your Software: Installing and Uninstalling Software (cont.)</vt:lpstr>
      <vt:lpstr>Managing Your Software: Installing and Uninstalling Software (cont.) </vt:lpstr>
      <vt:lpstr>Managing Your Software: Installing and Uninstalling Software (cont.) </vt:lpstr>
      <vt:lpstr>Chapter 4 Summary Questions</vt:lpstr>
      <vt:lpstr>Chapter 4 Summary Questions</vt:lpstr>
      <vt:lpstr>Chapter 4 Summary Questions</vt:lpstr>
      <vt:lpstr>Chapter 4 Summary Questions</vt:lpstr>
      <vt:lpstr>Chapter 4 Summary Questions</vt:lpstr>
      <vt:lpstr>Chapter 4 Summary Questions</vt:lpstr>
      <vt:lpstr>Chapter 4 Summary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Technology In Action</dc:creator>
  <cp:lastModifiedBy>Leslie Painter</cp:lastModifiedBy>
  <cp:revision>94</cp:revision>
  <dcterms:created xsi:type="dcterms:W3CDTF">2011-08-19T00:37:13Z</dcterms:created>
  <dcterms:modified xsi:type="dcterms:W3CDTF">2015-06-30T23:20:34Z</dcterms:modified>
</cp:coreProperties>
</file>