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9" r:id="rId1"/>
    <p:sldMasterId id="2147483655" r:id="rId2"/>
  </p:sldMasterIdLst>
  <p:notesMasterIdLst>
    <p:notesMasterId r:id="rId81"/>
  </p:notesMasterIdLst>
  <p:sldIdLst>
    <p:sldId id="341" r:id="rId3"/>
    <p:sldId id="332" r:id="rId4"/>
    <p:sldId id="264" r:id="rId5"/>
    <p:sldId id="266" r:id="rId6"/>
    <p:sldId id="384" r:id="rId7"/>
    <p:sldId id="320" r:id="rId8"/>
    <p:sldId id="346" r:id="rId9"/>
    <p:sldId id="322" r:id="rId10"/>
    <p:sldId id="372" r:id="rId11"/>
    <p:sldId id="271" r:id="rId12"/>
    <p:sldId id="324" r:id="rId13"/>
    <p:sldId id="325" r:id="rId14"/>
    <p:sldId id="347" r:id="rId15"/>
    <p:sldId id="277" r:id="rId16"/>
    <p:sldId id="348" r:id="rId17"/>
    <p:sldId id="349" r:id="rId18"/>
    <p:sldId id="330" r:id="rId19"/>
    <p:sldId id="333" r:id="rId20"/>
    <p:sldId id="278" r:id="rId21"/>
    <p:sldId id="350" r:id="rId22"/>
    <p:sldId id="280" r:id="rId23"/>
    <p:sldId id="351" r:id="rId24"/>
    <p:sldId id="367" r:id="rId25"/>
    <p:sldId id="352" r:id="rId26"/>
    <p:sldId id="387" r:id="rId27"/>
    <p:sldId id="321" r:id="rId28"/>
    <p:sldId id="283" r:id="rId29"/>
    <p:sldId id="284" r:id="rId30"/>
    <p:sldId id="386" r:id="rId31"/>
    <p:sldId id="285" r:id="rId32"/>
    <p:sldId id="286" r:id="rId33"/>
    <p:sldId id="353" r:id="rId34"/>
    <p:sldId id="354" r:id="rId35"/>
    <p:sldId id="355" r:id="rId36"/>
    <p:sldId id="356" r:id="rId37"/>
    <p:sldId id="368" r:id="rId38"/>
    <p:sldId id="344" r:id="rId39"/>
    <p:sldId id="357" r:id="rId40"/>
    <p:sldId id="358" r:id="rId41"/>
    <p:sldId id="343" r:id="rId42"/>
    <p:sldId id="359" r:id="rId43"/>
    <p:sldId id="360" r:id="rId44"/>
    <p:sldId id="361" r:id="rId45"/>
    <p:sldId id="362" r:id="rId46"/>
    <p:sldId id="363" r:id="rId47"/>
    <p:sldId id="364" r:id="rId48"/>
    <p:sldId id="292" r:id="rId49"/>
    <p:sldId id="334" r:id="rId50"/>
    <p:sldId id="365" r:id="rId51"/>
    <p:sldId id="336" r:id="rId52"/>
    <p:sldId id="337" r:id="rId53"/>
    <p:sldId id="340" r:id="rId54"/>
    <p:sldId id="339" r:id="rId55"/>
    <p:sldId id="298" r:id="rId56"/>
    <p:sldId id="378" r:id="rId57"/>
    <p:sldId id="338" r:id="rId58"/>
    <p:sldId id="383" r:id="rId59"/>
    <p:sldId id="326" r:id="rId60"/>
    <p:sldId id="335" r:id="rId61"/>
    <p:sldId id="327" r:id="rId62"/>
    <p:sldId id="303" r:id="rId63"/>
    <p:sldId id="380" r:id="rId64"/>
    <p:sldId id="305" r:id="rId65"/>
    <p:sldId id="38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259"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4">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lda Wirth Federico" initials="HWF" lastIdx="34" clrIdx="0"/>
  <p:cmAuthor id="1" name="Sarah Evans" initials="SE" lastIdx="36" clrIdx="1"/>
  <p:cmAuthor id="2" name="LD" initials="LD" lastIdx="5" clrIdx="2"/>
  <p:cmAuthor id="3" name="Sarah Evans" initials="SJE" lastIdx="69" clrIdx="3"/>
  <p:cmAuthor id="4" name="Stefanie Emrich" initials="SJE" lastIdx="2" clrIdx="4"/>
  <p:cmAuthor id="5" name="Lisa B" initials="LB" lastIdx="35" clrIdx="5"/>
  <p:cmAuthor id="6" name="mike gordon" initials="mg" lastIdx="51" clrIdx="6">
    <p:extLst>
      <p:ext uri="{19B8F6BF-5375-455C-9EA6-DF929625EA0E}">
        <p15:presenceInfo xmlns:p15="http://schemas.microsoft.com/office/powerpoint/2012/main" userId="16f07c70156f7f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78"/>
    <a:srgbClr val="005A94"/>
    <a:srgbClr val="2F8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6" autoAdjust="0"/>
    <p:restoredTop sz="69102" autoAdjust="0"/>
  </p:normalViewPr>
  <p:slideViewPr>
    <p:cSldViewPr>
      <p:cViewPr varScale="1">
        <p:scale>
          <a:sx n="74" d="100"/>
          <a:sy n="74" d="100"/>
        </p:scale>
        <p:origin x="2730" y="54"/>
      </p:cViewPr>
      <p:guideLst>
        <p:guide orient="horz" pos="1104"/>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2" d="100"/>
          <a:sy n="52" d="100"/>
        </p:scale>
        <p:origin x="-25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commentAuthors" Target="commentAuthor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75BF25-40BE-405D-88E7-C5FB6E60947B}" type="datetimeFigureOut">
              <a:rPr lang="en-US" smtClean="0"/>
              <a:pPr/>
              <a:t>6/30/2015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E2621-405C-4F83-9120-2E9601611C17}" type="slidenum">
              <a:rPr lang="en-US" smtClean="0"/>
              <a:pPr/>
              <a:t>‹#›</a:t>
            </a:fld>
            <a:endParaRPr lang="en-US" dirty="0"/>
          </a:p>
        </p:txBody>
      </p:sp>
    </p:spTree>
    <p:extLst>
      <p:ext uri="{BB962C8B-B14F-4D97-AF65-F5344CB8AC3E}">
        <p14:creationId xmlns:p14="http://schemas.microsoft.com/office/powerpoint/2010/main" val="250651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8CC91FB-68FB-4DD9-A9BF-03EE326AB038}" type="slidenum">
              <a:rPr lang="en-US">
                <a:solidFill>
                  <a:srgbClr val="000000"/>
                </a:solidFill>
              </a:rPr>
              <a:pPr/>
              <a:t>0</a:t>
            </a:fld>
            <a:endParaRPr lang="en-US" dirty="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a:defRPr/>
            </a:pPr>
            <a:r>
              <a:rPr lang="en-US" b="0" dirty="0" smtClean="0"/>
              <a:t>Welcome to Chapter 5: System Software: The Operating System, Utility Programs, and File Management</a:t>
            </a:r>
          </a:p>
          <a:p>
            <a:pPr eaLnBrk="1" hangingPunct="1"/>
            <a:endParaRPr lang="en-US" dirty="0" smtClean="0"/>
          </a:p>
        </p:txBody>
      </p:sp>
    </p:spTree>
    <p:extLst>
      <p:ext uri="{BB962C8B-B14F-4D97-AF65-F5344CB8AC3E}">
        <p14:creationId xmlns:p14="http://schemas.microsoft.com/office/powerpoint/2010/main" val="3388214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F58054A9-43A3-4C6C-869C-E7A0D5570F26}" type="slidenum">
              <a:rPr lang="en-US" smtClean="0"/>
              <a:pPr/>
              <a:t>9</a:t>
            </a:fld>
            <a:endParaRPr lang="en-US" dirty="0" smtClean="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1" u="none" strike="noStrike" kern="1200" dirty="0" smtClean="0">
                <a:solidFill>
                  <a:schemeClr val="tx1"/>
                </a:solidFill>
                <a:effectLst/>
                <a:latin typeface="+mn-lt"/>
                <a:ea typeface="+mn-ea"/>
                <a:cs typeface="+mn-cs"/>
              </a:rPr>
              <a:t>UNIX</a:t>
            </a:r>
            <a:r>
              <a:rPr lang="en-US" sz="1200" b="0" kern="1200" dirty="0" smtClean="0">
                <a:solidFill>
                  <a:schemeClr val="tx1"/>
                </a:solidFill>
                <a:effectLst/>
                <a:latin typeface="+mn-lt"/>
                <a:ea typeface="+mn-ea"/>
                <a:cs typeface="+mn-cs"/>
              </a:rPr>
              <a:t> is a multiuser, multitask OS that is used as a network OS, primarily with mainframes, although it’s also often found on PCs.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Developed in 1969, the UNIX code was initially not proprietary.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UNIX is now a brand that belongs to the company The Open Group, but any vendor that meets testing requirements and pays a fee can use the UNIX name.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Individual vendors then modify the UNIX code to run on their hardware.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Mainframes</a:t>
            </a:r>
            <a:r>
              <a:rPr lang="en-US" sz="1200" b="0" kern="1200" baseline="0" dirty="0" smtClean="0">
                <a:solidFill>
                  <a:schemeClr val="tx1"/>
                </a:solidFill>
                <a:effectLst/>
                <a:latin typeface="+mn-lt"/>
                <a:ea typeface="+mn-ea"/>
                <a:cs typeface="+mn-cs"/>
              </a:rPr>
              <a:t> and supercomputers also require multiuser operating systems. Examples of mainframe operating systems include UNIX, Linux on System z, and IBM’s z/OS.</a:t>
            </a:r>
            <a:endParaRPr lang="en-US" sz="1200" b="1" kern="1200" dirty="0" smtClean="0">
              <a:solidFill>
                <a:schemeClr val="tx1"/>
              </a:solidFill>
              <a:effectLst/>
              <a:latin typeface="+mn-lt"/>
              <a:ea typeface="+mn-ea"/>
              <a:cs typeface="+mn-cs"/>
            </a:endParaRPr>
          </a:p>
          <a:p>
            <a:pPr marL="171450" indent="-171450" eaLnBrk="1" hangingPunct="1">
              <a:buFont typeface="Arial" pitchFamily="34" charset="0"/>
              <a:buChar char="•"/>
            </a:pPr>
            <a:endParaRPr lang="en-US" i="0" dirty="0" smtClean="0">
              <a:latin typeface="Helvetica" pitchFamily="34" charset="0"/>
            </a:endParaRPr>
          </a:p>
        </p:txBody>
      </p:sp>
    </p:spTree>
    <p:extLst>
      <p:ext uri="{BB962C8B-B14F-4D97-AF65-F5344CB8AC3E}">
        <p14:creationId xmlns:p14="http://schemas.microsoft.com/office/powerpoint/2010/main" val="333482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Most smartphones have a least modest</a:t>
            </a:r>
            <a:r>
              <a:rPr lang="en-US" sz="1200" b="0" kern="1200" baseline="0" dirty="0" smtClean="0">
                <a:solidFill>
                  <a:schemeClr val="tx1"/>
                </a:solidFill>
                <a:effectLst/>
                <a:latin typeface="+mn-lt"/>
                <a:ea typeface="+mn-ea"/>
                <a:cs typeface="+mn-cs"/>
              </a:rPr>
              <a:t> multitasking capabilities. More advanced smartphones provide greater multitasking, such as letting you talk and use apps at the same time.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Popular tablet operating systems include iOS, Android, and Windows. iPads use iOS. A number of different tablets use versions of Android. Until the release of Windows 8, Microsoft didn’t have a popular tablet OS, but the company has managed to grab a 4.5% market share releasing Windows 8.</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Gaming systems like Microsoft's Xbox 360, the Nintendo Wii, and the Sony PlayStation, as well as personal media players, all require system software.</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299906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Microsoft </a:t>
            </a:r>
            <a:r>
              <a:rPr lang="en-US" sz="1200" b="0" i="0" u="none" strike="noStrike" kern="1200" dirty="0" smtClean="0">
                <a:solidFill>
                  <a:schemeClr val="tx1"/>
                </a:solidFill>
                <a:effectLst/>
                <a:latin typeface="+mn-lt"/>
                <a:ea typeface="+mn-ea"/>
                <a:cs typeface="+mn-cs"/>
              </a:rPr>
              <a:t>Windows, Mac OS X, and Linux are the top three operating systems for</a:t>
            </a:r>
            <a:r>
              <a:rPr lang="en-US" sz="1200" b="0" i="0" u="none" strike="noStrike" kern="1200" baseline="0" dirty="0" smtClean="0">
                <a:solidFill>
                  <a:schemeClr val="tx1"/>
                </a:solidFill>
                <a:effectLst/>
                <a:latin typeface="+mn-lt"/>
                <a:ea typeface="+mn-ea"/>
                <a:cs typeface="+mn-cs"/>
              </a:rPr>
              <a:t> personal computers. Although they share similar features, each is unique.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smtClean="0">
                <a:solidFill>
                  <a:schemeClr val="tx1"/>
                </a:solidFill>
                <a:effectLst/>
                <a:latin typeface="+mn-lt"/>
                <a:ea typeface="+mn-ea"/>
                <a:cs typeface="+mn-cs"/>
              </a:rPr>
              <a:t>Microsoft </a:t>
            </a:r>
            <a:r>
              <a:rPr lang="en-US" sz="1200" b="0" i="1" u="none" strike="noStrike" kern="1200" baseline="0" dirty="0" smtClean="0">
                <a:solidFill>
                  <a:schemeClr val="tx1"/>
                </a:solidFill>
                <a:effectLst/>
                <a:latin typeface="+mn-lt"/>
                <a:ea typeface="+mn-ea"/>
                <a:cs typeface="+mn-cs"/>
              </a:rPr>
              <a:t>Windows</a:t>
            </a:r>
            <a:r>
              <a:rPr lang="en-US" sz="1200" b="0" i="0" u="none" strike="noStrike" kern="1200" baseline="0" dirty="0" smtClean="0">
                <a:solidFill>
                  <a:schemeClr val="tx1"/>
                </a:solidFill>
                <a:effectLst/>
                <a:latin typeface="+mn-lt"/>
                <a:ea typeface="+mn-ea"/>
                <a:cs typeface="+mn-cs"/>
              </a:rPr>
              <a:t> is an operating environment that incorporates a user-friendly, visual interface like the one that was first introduced with Apple’s OS.</a:t>
            </a:r>
            <a:endParaRPr lang="en-US" sz="1200" b="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The newest release of Microsoft’s OS, </a:t>
            </a:r>
            <a:r>
              <a:rPr lang="en-US" sz="1200" b="0" i="1" u="none" strike="noStrike" kern="1200" dirty="0" smtClean="0">
                <a:solidFill>
                  <a:schemeClr val="tx1"/>
                </a:solidFill>
                <a:effectLst/>
                <a:latin typeface="+mn-lt"/>
                <a:ea typeface="+mn-ea"/>
                <a:cs typeface="+mn-cs"/>
              </a:rPr>
              <a:t>Windows 8</a:t>
            </a:r>
            <a:r>
              <a:rPr lang="en-US" sz="1200" b="0" kern="1200" dirty="0" smtClean="0">
                <a:solidFill>
                  <a:schemeClr val="tx1"/>
                </a:solidFill>
                <a:effectLst/>
                <a:latin typeface="+mn-lt"/>
                <a:ea typeface="+mn-ea"/>
                <a:cs typeface="+mn-cs"/>
              </a:rPr>
              <a:t>, has a new interface optimized</a:t>
            </a:r>
            <a:r>
              <a:rPr lang="en-US" sz="1200" b="0" kern="1200" baseline="0" dirty="0" smtClean="0">
                <a:solidFill>
                  <a:schemeClr val="tx1"/>
                </a:solidFill>
                <a:effectLst/>
                <a:latin typeface="+mn-lt"/>
                <a:ea typeface="+mn-ea"/>
                <a:cs typeface="+mn-cs"/>
              </a:rPr>
              <a:t> for touch-screens.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Windows 8 offers only two versions: Windows 8 and Windows 8 Pro. Windows 8 doesn’t include Media Center. Media Center is now available as an add-on package for Windows 8 Pro.</a:t>
            </a:r>
            <a:r>
              <a:rPr lang="en-US" sz="1200" b="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Windows 8.1</a:t>
            </a:r>
            <a:r>
              <a:rPr lang="en-US" sz="1200" b="0" kern="1200" baseline="0" dirty="0" smtClean="0">
                <a:solidFill>
                  <a:schemeClr val="tx1"/>
                </a:solidFill>
                <a:effectLst/>
                <a:latin typeface="+mn-lt"/>
                <a:ea typeface="+mn-ea"/>
                <a:cs typeface="+mn-cs"/>
              </a:rPr>
              <a:t> is the latest release available.</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11</a:t>
            </a:fld>
            <a:endParaRPr lang="en-US" dirty="0"/>
          </a:p>
        </p:txBody>
      </p:sp>
    </p:spTree>
    <p:extLst>
      <p:ext uri="{BB962C8B-B14F-4D97-AF65-F5344CB8AC3E}">
        <p14:creationId xmlns:p14="http://schemas.microsoft.com/office/powerpoint/2010/main" val="2609934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In</a:t>
            </a:r>
            <a:r>
              <a:rPr lang="en-US" sz="1200" b="0" kern="1200" baseline="0" dirty="0" smtClean="0">
                <a:solidFill>
                  <a:schemeClr val="tx1"/>
                </a:solidFill>
                <a:effectLst/>
                <a:latin typeface="+mn-lt"/>
                <a:ea typeface="+mn-ea"/>
                <a:cs typeface="+mn-cs"/>
              </a:rPr>
              <a:t> 1984, </a:t>
            </a:r>
            <a:r>
              <a:rPr lang="en-US" sz="1200" b="0" i="1" kern="1200" baseline="0" dirty="0" smtClean="0">
                <a:solidFill>
                  <a:schemeClr val="tx1"/>
                </a:solidFill>
                <a:effectLst/>
                <a:latin typeface="+mn-lt"/>
                <a:ea typeface="+mn-ea"/>
                <a:cs typeface="+mn-cs"/>
              </a:rPr>
              <a:t>Mac OS </a:t>
            </a:r>
            <a:r>
              <a:rPr lang="en-US" sz="1200" b="0" kern="1200" baseline="0" dirty="0" smtClean="0">
                <a:solidFill>
                  <a:schemeClr val="tx1"/>
                </a:solidFill>
                <a:effectLst/>
                <a:latin typeface="+mn-lt"/>
                <a:ea typeface="+mn-ea"/>
                <a:cs typeface="+mn-cs"/>
              </a:rPr>
              <a:t>became the first commercially available OS to incorporate a </a:t>
            </a:r>
            <a:r>
              <a:rPr lang="en-US" sz="1200" b="0" i="1" kern="1200" baseline="0" dirty="0" smtClean="0">
                <a:solidFill>
                  <a:schemeClr val="tx1"/>
                </a:solidFill>
                <a:effectLst/>
                <a:latin typeface="+mn-lt"/>
                <a:ea typeface="+mn-ea"/>
                <a:cs typeface="+mn-cs"/>
              </a:rPr>
              <a:t>graphical user interface (GUI) </a:t>
            </a:r>
            <a:r>
              <a:rPr lang="en-US" sz="1200" b="0" kern="1200" baseline="0" dirty="0" smtClean="0">
                <a:solidFill>
                  <a:schemeClr val="tx1"/>
                </a:solidFill>
                <a:effectLst/>
                <a:latin typeface="+mn-lt"/>
                <a:ea typeface="+mn-ea"/>
                <a:cs typeface="+mn-cs"/>
              </a:rPr>
              <a:t>with user-friendly point-and-click technology. The latest version, Mavericks, adds many of the popular and innovative features loved by iOS users, such as messages, reminders, notes, and a notification center.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OS X uses the same desktop metaphors as Windows, including icons for folders and a Trash Can (similar to a Recycle Bin) for deleted documents.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Mac OS X is based on the UNIX operating system, which is exceptionally stable and reliable. </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12</a:t>
            </a:fld>
            <a:endParaRPr lang="en-US" dirty="0"/>
          </a:p>
        </p:txBody>
      </p:sp>
    </p:spTree>
    <p:extLst>
      <p:ext uri="{BB962C8B-B14F-4D97-AF65-F5344CB8AC3E}">
        <p14:creationId xmlns:p14="http://schemas.microsoft.com/office/powerpoint/2010/main" val="2609934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86FA8E89-231B-480E-85E1-1D010FC8FE04}" type="slidenum">
              <a:rPr lang="en-US" smtClean="0"/>
              <a:pPr/>
              <a:t>13</a:t>
            </a:fld>
            <a:endParaRPr lang="en-US" dirty="0" smtClean="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sz="1200" b="0" i="1" u="none" strike="noStrike" kern="1200" dirty="0" smtClean="0">
                <a:solidFill>
                  <a:schemeClr val="tx1"/>
                </a:solidFill>
                <a:latin typeface="+mn-lt"/>
                <a:ea typeface="+mn-ea"/>
                <a:cs typeface="+mn-cs"/>
              </a:rPr>
              <a:t>Linux</a:t>
            </a:r>
            <a:r>
              <a:rPr lang="en-US" sz="1200" kern="1200" dirty="0" smtClean="0">
                <a:solidFill>
                  <a:schemeClr val="tx1"/>
                </a:solidFill>
                <a:latin typeface="+mn-lt"/>
                <a:ea typeface="+mn-ea"/>
                <a:cs typeface="+mn-cs"/>
              </a:rPr>
              <a:t> is an open source OS designed for use on personal computers and as a network OS. Open source software is freely available for anyone to use or modify. Linux</a:t>
            </a:r>
            <a:r>
              <a:rPr lang="en-US" sz="1200" kern="1200" baseline="0" dirty="0" smtClean="0">
                <a:solidFill>
                  <a:schemeClr val="tx1"/>
                </a:solidFill>
                <a:latin typeface="+mn-lt"/>
                <a:ea typeface="+mn-ea"/>
                <a:cs typeface="+mn-cs"/>
              </a:rPr>
              <a:t> has been tweaked by scores of programmers as part of the Free Software Foundation GNU Project (</a:t>
            </a:r>
            <a:r>
              <a:rPr lang="en-US" sz="1200" i="1" kern="1200" baseline="0" dirty="0" smtClean="0">
                <a:solidFill>
                  <a:schemeClr val="tx1"/>
                </a:solidFill>
                <a:latin typeface="+mn-lt"/>
                <a:ea typeface="+mn-ea"/>
                <a:cs typeface="+mn-cs"/>
              </a:rPr>
              <a:t>gnu.org</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171450" indent="-171450" eaLnBrk="1" hangingPunct="1">
              <a:buFont typeface="Arial" pitchFamily="34" charset="0"/>
              <a:buChar char="•"/>
            </a:pPr>
            <a:r>
              <a:rPr lang="en-US" dirty="0" smtClean="0">
                <a:cs typeface="Helvetica" panose="020B0604020202020204" pitchFamily="34" charset="0"/>
              </a:rPr>
              <a:t>Linux has a reputation</a:t>
            </a:r>
            <a:r>
              <a:rPr lang="en-US" baseline="0" dirty="0" smtClean="0">
                <a:cs typeface="Helvetica" panose="020B0604020202020204" pitchFamily="34" charset="0"/>
              </a:rPr>
              <a:t> as a stable OS.</a:t>
            </a:r>
          </a:p>
          <a:p>
            <a:pPr marL="171450" indent="-171450" eaLnBrk="1" hangingPunct="1">
              <a:buFont typeface="Arial" pitchFamily="34" charset="0"/>
              <a:buChar char="•"/>
            </a:pPr>
            <a:r>
              <a:rPr lang="en-US" baseline="0" dirty="0" smtClean="0">
                <a:cs typeface="Helvetica" panose="020B0604020202020204" pitchFamily="34" charset="0"/>
              </a:rPr>
              <a:t>Android, the tablet and phone OS, is Linux-based. </a:t>
            </a:r>
          </a:p>
          <a:p>
            <a:pPr marL="171450" indent="-171450" eaLnBrk="1" hangingPunct="1">
              <a:buFont typeface="Arial" pitchFamily="34" charset="0"/>
              <a:buChar char="•"/>
            </a:pPr>
            <a:r>
              <a:rPr lang="en-US" baseline="0" dirty="0" smtClean="0">
                <a:cs typeface="Helvetica" panose="020B0604020202020204" pitchFamily="34" charset="0"/>
              </a:rPr>
              <a:t>Linux is available for download in various packages known as </a:t>
            </a:r>
            <a:r>
              <a:rPr lang="en-US" i="1" baseline="0" dirty="0" smtClean="0">
                <a:cs typeface="Helvetica" panose="020B0604020202020204" pitchFamily="34" charset="0"/>
              </a:rPr>
              <a:t>distributions</a:t>
            </a:r>
            <a:r>
              <a:rPr lang="en-US" baseline="0" dirty="0" smtClean="0">
                <a:cs typeface="Helvetica" panose="020B0604020202020204" pitchFamily="34" charset="0"/>
              </a:rPr>
              <a:t>, or </a:t>
            </a:r>
            <a:r>
              <a:rPr lang="en-US" i="1" baseline="0" dirty="0" smtClean="0">
                <a:cs typeface="Helvetica" panose="020B0604020202020204" pitchFamily="34" charset="0"/>
              </a:rPr>
              <a:t>distros</a:t>
            </a:r>
            <a:r>
              <a:rPr lang="en-US" baseline="0" dirty="0" smtClean="0">
                <a:cs typeface="Helvetica" panose="020B0604020202020204" pitchFamily="34" charset="0"/>
              </a:rPr>
              <a:t>. Distros include the underlying Linux kernel and special modifications to the OS. A good place to start researching distros is </a:t>
            </a:r>
            <a:r>
              <a:rPr lang="en-US" i="1" baseline="0" dirty="0" smtClean="0">
                <a:cs typeface="Helvetica" panose="020B0604020202020204" pitchFamily="34" charset="0"/>
              </a:rPr>
              <a:t>distrowatch.com</a:t>
            </a:r>
            <a:r>
              <a:rPr lang="en-US" baseline="0" dirty="0" smtClean="0">
                <a:cs typeface="Helvetica" panose="020B0604020202020204" pitchFamily="34" charset="0"/>
              </a:rPr>
              <a:t>.</a:t>
            </a:r>
            <a:r>
              <a:rPr lang="en-US" dirty="0" smtClean="0">
                <a:cs typeface="Helvetica" panose="020B0604020202020204" pitchFamily="34" charset="0"/>
              </a:rPr>
              <a:t> </a:t>
            </a:r>
          </a:p>
        </p:txBody>
      </p:sp>
    </p:spTree>
    <p:extLst>
      <p:ext uri="{BB962C8B-B14F-4D97-AF65-F5344CB8AC3E}">
        <p14:creationId xmlns:p14="http://schemas.microsoft.com/office/powerpoint/2010/main" val="2588337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86FA8E89-231B-480E-85E1-1D010FC8FE04}" type="slidenum">
              <a:rPr lang="en-US" smtClean="0"/>
              <a:pPr/>
              <a:t>14</a:t>
            </a:fld>
            <a:endParaRPr lang="en-US" dirty="0" smtClean="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baseline="0" dirty="0" smtClean="0">
                <a:cs typeface="Helvetica" panose="020B0604020202020204" pitchFamily="34" charset="0"/>
              </a:rPr>
              <a:t>The combination of an OS and a specific processor is referred to as a computer’s </a:t>
            </a:r>
            <a:r>
              <a:rPr lang="en-US" i="1" baseline="0" dirty="0" smtClean="0">
                <a:cs typeface="Helvetica" panose="020B0604020202020204" pitchFamily="34" charset="0"/>
              </a:rPr>
              <a:t>platform</a:t>
            </a:r>
            <a:r>
              <a:rPr lang="en-US" baseline="0" dirty="0" smtClean="0">
                <a:cs typeface="Helvetica" panose="020B0604020202020204" pitchFamily="34" charset="0"/>
              </a:rPr>
              <a:t>.</a:t>
            </a:r>
          </a:p>
          <a:p>
            <a:pPr marL="171450" indent="-171450" eaLnBrk="1" hangingPunct="1">
              <a:buFont typeface="Arial" pitchFamily="34" charset="0"/>
              <a:buChar char="•"/>
            </a:pPr>
            <a:r>
              <a:rPr lang="en-US" baseline="0" dirty="0" smtClean="0">
                <a:cs typeface="Helvetica" panose="020B0604020202020204" pitchFamily="34" charset="0"/>
              </a:rPr>
              <a:t>Computers and other devices usually come with an OS already installed. However, with some PCs, you can specify which OS you’d like installed when you order your device. </a:t>
            </a:r>
          </a:p>
          <a:p>
            <a:pPr marL="171450" indent="-171450" eaLnBrk="1" hangingPunct="1">
              <a:buFont typeface="Arial" pitchFamily="34" charset="0"/>
              <a:buChar char="•"/>
            </a:pPr>
            <a:r>
              <a:rPr lang="en-US" baseline="0" dirty="0" smtClean="0">
                <a:cs typeface="Helvetica" panose="020B0604020202020204" pitchFamily="34" charset="0"/>
              </a:rPr>
              <a:t>Windows and Linux can run on most hardware being sold today. Your decision of an OS in this case is mostly a matter of price and personal preference. </a:t>
            </a:r>
          </a:p>
          <a:p>
            <a:pPr marL="171450" indent="-171450" eaLnBrk="1" hangingPunct="1">
              <a:buFont typeface="Arial" pitchFamily="34" charset="0"/>
              <a:buChar char="•"/>
            </a:pPr>
            <a:r>
              <a:rPr lang="en-US" baseline="0" dirty="0" smtClean="0">
                <a:cs typeface="Helvetica" panose="020B0604020202020204" pitchFamily="34" charset="0"/>
              </a:rPr>
              <a:t>Apple equipment comes with Apple operating systems preinstalled. </a:t>
            </a:r>
          </a:p>
          <a:p>
            <a:pPr marL="171450" indent="-171450" eaLnBrk="1" hangingPunct="1">
              <a:buFont typeface="Arial" pitchFamily="34" charset="0"/>
              <a:buChar char="•"/>
            </a:pPr>
            <a:r>
              <a:rPr lang="en-US" baseline="0" dirty="0" smtClean="0">
                <a:cs typeface="Helvetica" panose="020B0604020202020204" pitchFamily="34" charset="0"/>
              </a:rPr>
              <a:t>Note that most application software is OS-dependent. You need to make sure you get the correct version for your OS.</a:t>
            </a:r>
          </a:p>
          <a:p>
            <a:pPr marL="0" indent="0" eaLnBrk="1" hangingPunct="1">
              <a:buFont typeface="Arial" pitchFamily="34" charset="0"/>
              <a:buNone/>
            </a:pPr>
            <a:endParaRPr lang="en-US" dirty="0" smtClean="0">
              <a:cs typeface="Helvetica" panose="020B0604020202020204" pitchFamily="34" charset="0"/>
            </a:endParaRPr>
          </a:p>
        </p:txBody>
      </p:sp>
    </p:spTree>
    <p:extLst>
      <p:ext uri="{BB962C8B-B14F-4D97-AF65-F5344CB8AC3E}">
        <p14:creationId xmlns:p14="http://schemas.microsoft.com/office/powerpoint/2010/main" val="3117755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86FA8E89-231B-480E-85E1-1D010FC8FE04}" type="slidenum">
              <a:rPr lang="en-US" smtClean="0"/>
              <a:pPr/>
              <a:t>15</a:t>
            </a:fld>
            <a:endParaRPr lang="en-US" dirty="0" smtClean="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smtClean="0">
                <a:cs typeface="Helvetica" panose="020B0604020202020204" pitchFamily="34" charset="0"/>
              </a:rPr>
              <a:t>Many people run more than one OS because different operating systems offer different</a:t>
            </a:r>
            <a:r>
              <a:rPr lang="en-US" baseline="0" dirty="0" smtClean="0">
                <a:cs typeface="Helvetica" panose="020B0604020202020204" pitchFamily="34" charset="0"/>
              </a:rPr>
              <a:t> features. Windows and Linux both run well on Apple computers. If you want to run both Mac OS X and Windows OS at the same time, you can create “virtual drives” using virtualization software such as Parallels or VMware Fusion.</a:t>
            </a:r>
          </a:p>
          <a:p>
            <a:pPr marL="171450" indent="-171450" eaLnBrk="1" hangingPunct="1">
              <a:buFont typeface="Arial" pitchFamily="34" charset="0"/>
              <a:buChar char="•"/>
            </a:pPr>
            <a:r>
              <a:rPr lang="en-US" baseline="0" dirty="0" smtClean="0">
                <a:cs typeface="Helvetica" panose="020B0604020202020204" pitchFamily="34" charset="0"/>
              </a:rPr>
              <a:t>In Windows you can create a separate section of your hard drive and install another OS on it while leaving your original Windows installation. After installing the second OS, you’re offered a choice of which OS to use.</a:t>
            </a:r>
            <a:endParaRPr lang="en-US" dirty="0" smtClean="0">
              <a:cs typeface="Helvetica" panose="020B0604020202020204" pitchFamily="34" charset="0"/>
            </a:endParaRPr>
          </a:p>
        </p:txBody>
      </p:sp>
    </p:spTree>
    <p:extLst>
      <p:ext uri="{BB962C8B-B14F-4D97-AF65-F5344CB8AC3E}">
        <p14:creationId xmlns:p14="http://schemas.microsoft.com/office/powerpoint/2010/main" val="2249118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Operating systems now have features</a:t>
            </a:r>
            <a:r>
              <a:rPr lang="en-US" sz="1200" b="0" kern="1200" baseline="0" dirty="0" smtClean="0">
                <a:solidFill>
                  <a:schemeClr val="tx1"/>
                </a:solidFill>
                <a:effectLst/>
                <a:latin typeface="+mn-lt"/>
                <a:ea typeface="+mn-ea"/>
                <a:cs typeface="+mn-cs"/>
              </a:rPr>
              <a:t> that are tied to cloud computers. Here are a few examples:</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Using your Microsoft account, Windows 8 stores your settings and keeps track of applications purchased from the Windows store. Files can be stored and accessed in your </a:t>
            </a:r>
            <a:r>
              <a:rPr lang="en-US" sz="1200" b="0" kern="1200" baseline="0" dirty="0" err="1" smtClean="0">
                <a:solidFill>
                  <a:schemeClr val="tx1"/>
                </a:solidFill>
                <a:effectLst/>
                <a:latin typeface="+mn-lt"/>
                <a:ea typeface="+mn-ea"/>
                <a:cs typeface="+mn-cs"/>
              </a:rPr>
              <a:t>OneDrive</a:t>
            </a:r>
            <a:r>
              <a:rPr lang="en-US" sz="1200" b="0" kern="1200" baseline="0" dirty="0" smtClean="0">
                <a:solidFill>
                  <a:schemeClr val="tx1"/>
                </a:solidFill>
                <a:effectLst/>
                <a:latin typeface="+mn-lt"/>
                <a:ea typeface="+mn-ea"/>
                <a:cs typeface="+mn-cs"/>
              </a:rPr>
              <a:t> account.  </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OS X Mavericks allows you to sign in with your Apple ID, which provides access to Apple’s iCloud system.</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Google has launched the Google Chrome OS. The main functionality of the OS is provided by accessing the web through a web browser. It is only available on certain hardware called Chromebooks.</a:t>
            </a:r>
          </a:p>
          <a:p>
            <a:pPr marL="0" lvl="0" indent="0">
              <a:buFont typeface="Arial" pitchFamily="34" charse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1230678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200" kern="1200" dirty="0" smtClean="0">
                <a:solidFill>
                  <a:schemeClr val="tx1"/>
                </a:solidFill>
                <a:effectLst/>
                <a:latin typeface="+mn-lt"/>
                <a:ea typeface="+mn-ea"/>
                <a:cs typeface="+mn-cs"/>
              </a:rPr>
              <a:t>The operating system coordinates and directs the flow of data and information through the computer system.</a:t>
            </a:r>
            <a:r>
              <a:rPr lang="en-US" sz="1200" kern="1200" baseline="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dirty="0"/>
          </a:p>
        </p:txBody>
      </p:sp>
    </p:spTree>
    <p:extLst>
      <p:ext uri="{BB962C8B-B14F-4D97-AF65-F5344CB8AC3E}">
        <p14:creationId xmlns:p14="http://schemas.microsoft.com/office/powerpoint/2010/main" val="3896785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D732677-7D95-4702-BF86-47DC750301F3}" type="slidenum">
              <a:rPr lang="en-US" smtClean="0"/>
              <a:pPr/>
              <a:t>18</a:t>
            </a:fld>
            <a:endParaRPr lang="en-US" dirty="0" smtClean="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The OS provides a user interface that lets you interact with the computer. The first computers used Microsoft Disk Operating System (</a:t>
            </a:r>
            <a:r>
              <a:rPr lang="en-US" sz="1200" i="1" kern="1200" baseline="0" dirty="0" smtClean="0">
                <a:solidFill>
                  <a:schemeClr val="tx1"/>
                </a:solidFill>
                <a:effectLst/>
                <a:latin typeface="+mn-lt"/>
                <a:ea typeface="+mn-ea"/>
                <a:cs typeface="+mn-cs"/>
              </a:rPr>
              <a:t>MS-DOS</a:t>
            </a:r>
            <a:r>
              <a:rPr lang="en-US" sz="1200" kern="1200" baseline="0" dirty="0" smtClean="0">
                <a:solidFill>
                  <a:schemeClr val="tx1"/>
                </a:solidFill>
                <a:effectLst/>
                <a:latin typeface="+mn-lt"/>
                <a:ea typeface="+mn-ea"/>
                <a:cs typeface="+mn-cs"/>
              </a:rPr>
              <a:t>), which had a command-driven interface. A </a:t>
            </a:r>
            <a:r>
              <a:rPr lang="en-US" sz="1200" i="1" kern="1200" baseline="0" dirty="0" smtClean="0">
                <a:solidFill>
                  <a:schemeClr val="tx1"/>
                </a:solidFill>
                <a:effectLst/>
                <a:latin typeface="+mn-lt"/>
                <a:ea typeface="+mn-ea"/>
                <a:cs typeface="+mn-cs"/>
              </a:rPr>
              <a:t>command-driven interface </a:t>
            </a:r>
            <a:r>
              <a:rPr lang="en-US" sz="1200" kern="1200" baseline="0" dirty="0" smtClean="0">
                <a:solidFill>
                  <a:schemeClr val="tx1"/>
                </a:solidFill>
                <a:effectLst/>
                <a:latin typeface="+mn-lt"/>
                <a:ea typeface="+mn-ea"/>
                <a:cs typeface="+mn-cs"/>
              </a:rPr>
              <a:t>is one in which you enter commands to communicate with the computer system.</a:t>
            </a:r>
          </a:p>
          <a:p>
            <a:pPr marL="228600" marR="0"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The command-driven interface was later improved by incorporating a menu-driven interface. A </a:t>
            </a:r>
            <a:r>
              <a:rPr lang="en-US" sz="1200" i="1" kern="1200" baseline="0" dirty="0" smtClean="0">
                <a:solidFill>
                  <a:schemeClr val="tx1"/>
                </a:solidFill>
                <a:effectLst/>
                <a:latin typeface="+mn-lt"/>
                <a:ea typeface="+mn-ea"/>
                <a:cs typeface="+mn-cs"/>
              </a:rPr>
              <a:t>menu-driven interface </a:t>
            </a:r>
            <a:r>
              <a:rPr lang="en-US" sz="1200" kern="1200" baseline="0" dirty="0" smtClean="0">
                <a:solidFill>
                  <a:schemeClr val="tx1"/>
                </a:solidFill>
                <a:effectLst/>
                <a:latin typeface="+mn-lt"/>
                <a:ea typeface="+mn-ea"/>
                <a:cs typeface="+mn-cs"/>
              </a:rPr>
              <a:t>is one in which you choose commands from menus. Menu-driven interfaces eliminated the need for users to know every command. However, they were still not easy enough for most people to use.</a:t>
            </a:r>
          </a:p>
        </p:txBody>
      </p:sp>
    </p:spTree>
    <p:extLst>
      <p:ext uri="{BB962C8B-B14F-4D97-AF65-F5344CB8AC3E}">
        <p14:creationId xmlns:p14="http://schemas.microsoft.com/office/powerpoint/2010/main" val="77361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Times New Roman" panose="02020603050405020304" pitchFamily="18" charset="0"/>
              </a:rPr>
              <a:t>This chapter discusses system software and how vital it is to your computer. We will examine the operating system (OS) by looking at the different operating systems on the market as well as the tasks the OS manages. We’ll also discuss how you can use the OS to keep your files and folders organized so that you can use your computer more efficiently. Finally, we’ll look at the many utility programs included as system software on your computer.</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a:t>
            </a:fld>
            <a:endParaRPr lang="en-US" dirty="0"/>
          </a:p>
        </p:txBody>
      </p:sp>
    </p:spTree>
    <p:extLst>
      <p:ext uri="{BB962C8B-B14F-4D97-AF65-F5344CB8AC3E}">
        <p14:creationId xmlns:p14="http://schemas.microsoft.com/office/powerpoint/2010/main" val="2153834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D732677-7D95-4702-BF86-47DC750301F3}" type="slidenum">
              <a:rPr lang="en-US" smtClean="0"/>
              <a:pPr/>
              <a:t>19</a:t>
            </a:fld>
            <a:endParaRPr lang="en-US" dirty="0" smtClean="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Current personal computer operating systems such as Microsoft Windows and Mac OS use a graphical user interface, or GUI (pronounced “gooey”). Unlike command- and menu-driven interfaces, GUIs display graphics and use the point-and-click technology of the mouse and cursor, making them much more user-friendly.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Linux-based operating systems do not have a single default GUI interface. Instead, users are free to choose among many commercially available and free interfaces, such as GNOME and KDE, each of which provides a different look and feel.</a:t>
            </a:r>
          </a:p>
        </p:txBody>
      </p:sp>
    </p:spTree>
    <p:extLst>
      <p:ext uri="{BB962C8B-B14F-4D97-AF65-F5344CB8AC3E}">
        <p14:creationId xmlns:p14="http://schemas.microsoft.com/office/powerpoint/2010/main" val="2786622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654072D2-C042-474B-883F-32164FCD4BB7}" type="slidenum">
              <a:rPr lang="en-US" smtClean="0"/>
              <a:pPr/>
              <a:t>20</a:t>
            </a:fld>
            <a:endParaRPr lang="en-US" dirty="0" smtClean="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When you use your computer, you’re usually asking the processor to perform several tasks at once. You might be printing a Word document, chatting with your friends, and watching a movie. </a:t>
            </a:r>
          </a:p>
          <a:p>
            <a:pPr marL="171450" indent="-171450">
              <a:buFont typeface="Arial" pitchFamily="34" charset="0"/>
              <a:buChar char="•"/>
            </a:pPr>
            <a:r>
              <a:rPr lang="en-US" sz="1200" b="0" kern="1200" dirty="0" smtClean="0">
                <a:solidFill>
                  <a:schemeClr val="tx1"/>
                </a:solidFill>
                <a:effectLst/>
                <a:latin typeface="+mn-lt"/>
                <a:ea typeface="+mn-ea"/>
                <a:cs typeface="+mn-cs"/>
              </a:rPr>
              <a:t>Although the CPU is powerful, it still needs the OS to arrange the execution of these activities in a systematic way.</a:t>
            </a:r>
            <a:endParaRPr lang="en-US" sz="1200" b="1"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The OS assigns a slice of its time to each activity. It then switches among different processes millions of times a second to make it appear that everything is happening seamlessly. Otherwise, you wouldn’t be able to watch a movie and print at the same time without experiencing delays.</a:t>
            </a:r>
          </a:p>
          <a:p>
            <a:pPr marL="171450" indent="-171450" eaLnBrk="1" hangingPunct="1">
              <a:buFont typeface="Arial" pitchFamily="34" charset="0"/>
              <a:buChar char="•"/>
            </a:pPr>
            <a:endParaRPr lang="en-US" dirty="0" smtClean="0">
              <a:latin typeface="Helvetica" pitchFamily="34" charset="0"/>
            </a:endParaRPr>
          </a:p>
          <a:p>
            <a:pPr marL="171450" indent="-171450" eaLnBrk="1" hangingPunct="1">
              <a:buFont typeface="Arial" pitchFamily="34" charset="0"/>
              <a:buChar char="•"/>
            </a:pPr>
            <a:endParaRPr lang="en-US" dirty="0" smtClean="0">
              <a:latin typeface="Helvetica" pitchFamily="34" charset="0"/>
            </a:endParaRPr>
          </a:p>
        </p:txBody>
      </p:sp>
    </p:spTree>
    <p:extLst>
      <p:ext uri="{BB962C8B-B14F-4D97-AF65-F5344CB8AC3E}">
        <p14:creationId xmlns:p14="http://schemas.microsoft.com/office/powerpoint/2010/main" val="850910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654072D2-C042-474B-883F-32164FCD4BB7}" type="slidenum">
              <a:rPr lang="en-US" smtClean="0"/>
              <a:pPr/>
              <a:t>21</a:t>
            </a:fld>
            <a:endParaRPr lang="en-US" dirty="0" smtClean="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Every</a:t>
            </a:r>
            <a:r>
              <a:rPr lang="en-US" sz="1200" kern="1200" baseline="0" dirty="0" smtClean="0">
                <a:solidFill>
                  <a:schemeClr val="tx1"/>
                </a:solidFill>
                <a:effectLst/>
                <a:latin typeface="+mn-lt"/>
                <a:ea typeface="+mn-ea"/>
                <a:cs typeface="+mn-cs"/>
              </a:rPr>
              <a:t> keystroke, every mouse click, and each signal to the printer and from the Blu-ray drive creates an action, or </a:t>
            </a:r>
            <a:r>
              <a:rPr lang="en-US" sz="1200" i="1" kern="1200" baseline="0" dirty="0" smtClean="0">
                <a:solidFill>
                  <a:schemeClr val="tx1"/>
                </a:solidFill>
                <a:effectLst/>
                <a:latin typeface="+mn-lt"/>
                <a:ea typeface="+mn-ea"/>
                <a:cs typeface="+mn-cs"/>
              </a:rPr>
              <a:t>event</a:t>
            </a:r>
            <a:r>
              <a:rPr lang="en-US" sz="1200" kern="1200" baseline="0" dirty="0" smtClean="0">
                <a:solidFill>
                  <a:schemeClr val="tx1"/>
                </a:solidFill>
                <a:effectLst/>
                <a:latin typeface="+mn-lt"/>
                <a:ea typeface="+mn-ea"/>
                <a:cs typeface="+mn-cs"/>
              </a:rPr>
              <a:t>, in the respective devices (keyboard, mouse, Blu-ray drive, or printer) to which the OS responds.</a:t>
            </a:r>
          </a:p>
          <a:p>
            <a:pPr marL="171450" indent="-171450">
              <a:buFont typeface="Arial" pitchFamily="34" charset="0"/>
              <a:buChar char="•"/>
            </a:pPr>
            <a:r>
              <a:rPr lang="en-US" sz="1200" kern="1200" baseline="0" dirty="0" smtClean="0">
                <a:solidFill>
                  <a:schemeClr val="tx1"/>
                </a:solidFill>
                <a:effectLst/>
                <a:latin typeface="+mn-lt"/>
                <a:ea typeface="+mn-ea"/>
                <a:cs typeface="+mn-cs"/>
              </a:rPr>
              <a:t>Sometimes these events occur sequentially (such as when you type characters one at a time), but other events involve two or more devices working concurrently (such as the printer printing while you type and watch a movie). </a:t>
            </a:r>
          </a:p>
          <a:p>
            <a:pPr marL="171450" indent="-171450">
              <a:buFont typeface="Arial" pitchFamily="34" charset="0"/>
              <a:buChar char="•"/>
            </a:pPr>
            <a:endParaRPr lang="en-US" sz="1200" kern="1200" dirty="0" smtClean="0">
              <a:solidFill>
                <a:schemeClr val="tx1"/>
              </a:solidFill>
              <a:effectLst/>
              <a:latin typeface="+mn-lt"/>
              <a:ea typeface="+mn-ea"/>
              <a:cs typeface="+mn-cs"/>
            </a:endParaRPr>
          </a:p>
          <a:p>
            <a:pPr marL="171450" indent="-171450" eaLnBrk="1" hangingPunct="1">
              <a:buFont typeface="Arial" pitchFamily="34" charset="0"/>
              <a:buChar char="•"/>
            </a:pPr>
            <a:endParaRPr lang="en-US" dirty="0" smtClean="0">
              <a:latin typeface="Helvetica" pitchFamily="34" charset="0"/>
            </a:endParaRPr>
          </a:p>
          <a:p>
            <a:pPr marL="171450" indent="-171450" eaLnBrk="1" hangingPunct="1">
              <a:buFont typeface="Arial" pitchFamily="34" charset="0"/>
              <a:buChar char="•"/>
            </a:pPr>
            <a:endParaRPr lang="en-US" dirty="0" smtClean="0">
              <a:latin typeface="Helvetica" pitchFamily="34" charset="0"/>
            </a:endParaRPr>
          </a:p>
        </p:txBody>
      </p:sp>
    </p:spTree>
    <p:extLst>
      <p:ext uri="{BB962C8B-B14F-4D97-AF65-F5344CB8AC3E}">
        <p14:creationId xmlns:p14="http://schemas.microsoft.com/office/powerpoint/2010/main" val="3489255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654072D2-C042-474B-883F-32164FCD4BB7}" type="slidenum">
              <a:rPr lang="en-US" smtClean="0"/>
              <a:pPr/>
              <a:t>22</a:t>
            </a:fld>
            <a:endParaRPr lang="en-US" dirty="0" smtClean="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marL="171450" indent="-171450">
              <a:buFont typeface="Arial" pitchFamily="34" charset="0"/>
              <a:buChar char="•"/>
            </a:pPr>
            <a:r>
              <a:rPr lang="en-US" sz="1200" kern="1200" baseline="0" dirty="0" smtClean="0">
                <a:solidFill>
                  <a:schemeClr val="tx1"/>
                </a:solidFill>
                <a:effectLst/>
                <a:latin typeface="+mn-lt"/>
                <a:ea typeface="+mn-ea"/>
                <a:cs typeface="+mn-cs"/>
              </a:rPr>
              <a:t>Although it looks as though all the devices are working simultaneously, the OS actually switches back and forth among processes. Assume you’re typing and want to print. When you tell your computer to print your document, the printer generates an </a:t>
            </a:r>
            <a:r>
              <a:rPr lang="en-US" sz="1200" i="1" kern="1200" baseline="0" dirty="0" smtClean="0">
                <a:solidFill>
                  <a:schemeClr val="tx1"/>
                </a:solidFill>
                <a:effectLst/>
                <a:latin typeface="+mn-lt"/>
                <a:ea typeface="+mn-ea"/>
                <a:cs typeface="+mn-cs"/>
              </a:rPr>
              <a:t>interrupt</a:t>
            </a:r>
            <a:r>
              <a:rPr lang="en-US" sz="1200" kern="1200" baseline="0" dirty="0" smtClean="0">
                <a:solidFill>
                  <a:schemeClr val="tx1"/>
                </a:solidFill>
                <a:effectLst/>
                <a:latin typeface="+mn-lt"/>
                <a:ea typeface="+mn-ea"/>
                <a:cs typeface="+mn-cs"/>
              </a:rPr>
              <a:t> that tells the OS that it’s in need of immediate attention. Every device has its own type of interrupt, which is associated with an </a:t>
            </a:r>
            <a:r>
              <a:rPr lang="en-US" sz="1200" i="1" kern="1200" baseline="0" dirty="0" smtClean="0">
                <a:solidFill>
                  <a:schemeClr val="tx1"/>
                </a:solidFill>
                <a:effectLst/>
                <a:latin typeface="+mn-lt"/>
                <a:ea typeface="+mn-ea"/>
                <a:cs typeface="+mn-cs"/>
              </a:rPr>
              <a:t>interrupt handler</a:t>
            </a:r>
            <a:r>
              <a:rPr lang="en-US" sz="1200" kern="1200" baseline="0" dirty="0" smtClean="0">
                <a:solidFill>
                  <a:schemeClr val="tx1"/>
                </a:solidFill>
                <a:effectLst/>
                <a:latin typeface="+mn-lt"/>
                <a:ea typeface="+mn-ea"/>
                <a:cs typeface="+mn-cs"/>
              </a:rPr>
              <a:t>, a special numerical code that prioritizes the requests. These requests are placed in the interrupt table in the computer’s RAM. The OS processes tasks in order of priority. This is called </a:t>
            </a:r>
            <a:r>
              <a:rPr lang="en-US" sz="1200" i="1" kern="1200" baseline="0" dirty="0" smtClean="0">
                <a:solidFill>
                  <a:schemeClr val="tx1"/>
                </a:solidFill>
                <a:effectLst/>
                <a:latin typeface="+mn-lt"/>
                <a:ea typeface="+mn-ea"/>
                <a:cs typeface="+mn-cs"/>
              </a:rPr>
              <a:t>preemptive multitasking.</a:t>
            </a:r>
            <a:endParaRPr lang="en-US" dirty="0" smtClean="0">
              <a:latin typeface="Helvetica" pitchFamily="34" charset="0"/>
            </a:endParaRPr>
          </a:p>
          <a:p>
            <a:pPr marL="171450" indent="-171450" eaLnBrk="1" hangingPunct="1">
              <a:buFont typeface="Arial" pitchFamily="34" charset="0"/>
              <a:buChar char="•"/>
            </a:pPr>
            <a:endParaRPr lang="en-US" dirty="0" smtClean="0">
              <a:latin typeface="Helvetica" pitchFamily="34" charset="0"/>
            </a:endParaRPr>
          </a:p>
        </p:txBody>
      </p:sp>
    </p:spTree>
    <p:extLst>
      <p:ext uri="{BB962C8B-B14F-4D97-AF65-F5344CB8AC3E}">
        <p14:creationId xmlns:p14="http://schemas.microsoft.com/office/powerpoint/2010/main" val="2431704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654072D2-C042-474B-883F-32164FCD4BB7}" type="slidenum">
              <a:rPr lang="en-US" smtClean="0"/>
              <a:pPr/>
              <a:t>23</a:t>
            </a:fld>
            <a:endParaRPr lang="en-US" dirty="0" smtClean="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marL="171450" indent="-171450">
              <a:buFont typeface="Arial" pitchFamily="34" charset="0"/>
              <a:buChar char="•"/>
            </a:pPr>
            <a:r>
              <a:rPr lang="en-US" sz="1200" kern="1200" baseline="0" dirty="0" smtClean="0">
                <a:solidFill>
                  <a:schemeClr val="tx1"/>
                </a:solidFill>
                <a:effectLst/>
                <a:latin typeface="+mn-lt"/>
                <a:ea typeface="+mn-ea"/>
                <a:cs typeface="+mn-cs"/>
              </a:rPr>
              <a:t>When the OS receives the interrupt from the printers, it suspends current activity, and puts a “memo” in a special location in RAM called a stack. The memo is a reminder of what the CPU was doing before it started to work on the printer request. The CPU then retrieves the printer request from the interrupt table and begins to process it. On completion of the printer request, the CPU goes back to the stack, retrieves the memo and returns to that task until it is interrupted again, in a very quick and seamless fashion.</a:t>
            </a:r>
          </a:p>
        </p:txBody>
      </p:sp>
    </p:spTree>
    <p:extLst>
      <p:ext uri="{BB962C8B-B14F-4D97-AF65-F5344CB8AC3E}">
        <p14:creationId xmlns:p14="http://schemas.microsoft.com/office/powerpoint/2010/main" val="4062097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654072D2-C042-474B-883F-32164FCD4BB7}" type="slidenum">
              <a:rPr lang="en-US" smtClean="0"/>
              <a:pPr/>
              <a:t>24</a:t>
            </a:fld>
            <a:endParaRPr lang="en-US" dirty="0" smtClean="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marL="171450" indent="-171450">
              <a:buFont typeface="Arial" pitchFamily="34" charset="0"/>
              <a:buChar char="•"/>
            </a:pPr>
            <a:r>
              <a:rPr lang="en-US" sz="1200" kern="1200" baseline="0" dirty="0" smtClean="0">
                <a:solidFill>
                  <a:schemeClr val="tx1"/>
                </a:solidFill>
                <a:effectLst/>
                <a:latin typeface="+mn-lt"/>
                <a:ea typeface="+mn-ea"/>
                <a:cs typeface="+mn-cs"/>
              </a:rPr>
              <a:t>The OS also coordinates multiple activities for peripheral devices such as printers. When the processor receives a print request, it first checks with the OS to ensure that the printer is not already in use. If it is, the OS puts the request in a temporary storage area called the buffer. The request waits until the </a:t>
            </a:r>
            <a:r>
              <a:rPr lang="en-US" sz="1200" i="1" kern="1200" baseline="0" dirty="0" smtClean="0">
                <a:solidFill>
                  <a:schemeClr val="tx1"/>
                </a:solidFill>
                <a:effectLst/>
                <a:latin typeface="+mn-lt"/>
                <a:ea typeface="+mn-ea"/>
                <a:cs typeface="+mn-cs"/>
              </a:rPr>
              <a:t>spooler</a:t>
            </a:r>
            <a:r>
              <a:rPr lang="en-US" sz="1200" kern="1200" baseline="0" dirty="0" smtClean="0">
                <a:solidFill>
                  <a:schemeClr val="tx1"/>
                </a:solidFill>
                <a:effectLst/>
                <a:latin typeface="+mn-lt"/>
                <a:ea typeface="+mn-ea"/>
                <a:cs typeface="+mn-cs"/>
              </a:rPr>
              <a:t>, a program that helps coordinate all print jobs being sent to the printer, indicates the printer is available. If more than one job is waiting, a queue is formed so that the printer can process the requests in order.</a:t>
            </a:r>
            <a:endParaRPr lang="en-US" dirty="0" smtClean="0">
              <a:latin typeface="Helvetica" pitchFamily="34" charset="0"/>
            </a:endParaRPr>
          </a:p>
        </p:txBody>
      </p:sp>
    </p:spTree>
    <p:extLst>
      <p:ext uri="{BB962C8B-B14F-4D97-AF65-F5344CB8AC3E}">
        <p14:creationId xmlns:p14="http://schemas.microsoft.com/office/powerpoint/2010/main" val="406209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As the OS coordinates the activities of the processor, it uses RAM as a temporary storage area for instructions and data the processor needs.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The processor then accesses these instructions and data from RAM when it is ready to process them.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The OS is therefore responsible for coordinating the space allocations in RAM to ensure that there is enough space for all of the pending instructions and data. It then clears the items from RAM when the processor no longer needs them.</a:t>
            </a:r>
            <a:endParaRPr lang="en-US" sz="1200" b="1"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25</a:t>
            </a:fld>
            <a:endParaRPr lang="en-US" dirty="0"/>
          </a:p>
        </p:txBody>
      </p:sp>
    </p:spTree>
    <p:extLst>
      <p:ext uri="{BB962C8B-B14F-4D97-AF65-F5344CB8AC3E}">
        <p14:creationId xmlns:p14="http://schemas.microsoft.com/office/powerpoint/2010/main" val="1477285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EFFD786F-B274-4476-A1E8-9240F6E22CFB}" type="slidenum">
              <a:rPr lang="en-US" smtClean="0"/>
              <a:pPr/>
              <a:t>26</a:t>
            </a:fld>
            <a:endParaRPr lang="en-US" dirty="0" smtClean="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smtClean="0"/>
              <a:t>RAM has limited capacity. When there isn’t enough room for the OS, it borrows room from the hard drive.</a:t>
            </a:r>
          </a:p>
          <a:p>
            <a:pPr marL="171450" indent="-171450" eaLnBrk="1" hangingPunct="1">
              <a:buFont typeface="Arial" pitchFamily="34" charset="0"/>
              <a:buChar char="•"/>
            </a:pPr>
            <a:r>
              <a:rPr lang="en-US" dirty="0" smtClean="0"/>
              <a:t>This process is called </a:t>
            </a:r>
            <a:r>
              <a:rPr lang="en-US" i="1" dirty="0" smtClean="0"/>
              <a:t>virtual memory.</a:t>
            </a:r>
            <a:r>
              <a:rPr lang="en-US" dirty="0" smtClean="0"/>
              <a:t> </a:t>
            </a:r>
          </a:p>
          <a:p>
            <a:pPr marL="171450" indent="-171450" eaLnBrk="1" hangingPunct="1">
              <a:buFont typeface="Arial" pitchFamily="34" charset="0"/>
              <a:buChar char="•"/>
            </a:pPr>
            <a:r>
              <a:rPr lang="en-US" dirty="0" smtClean="0"/>
              <a:t>When more RAM space is needed, the OS swaps out data or instructions that have not been recently used and moves them to a temporary storage area called the </a:t>
            </a:r>
            <a:r>
              <a:rPr lang="en-US" i="1" dirty="0" smtClean="0"/>
              <a:t>swap file </a:t>
            </a:r>
            <a:r>
              <a:rPr lang="en-US" i="0" dirty="0" smtClean="0"/>
              <a:t>(or </a:t>
            </a:r>
            <a:r>
              <a:rPr lang="en-US" i="1" dirty="0" smtClean="0"/>
              <a:t>page file</a:t>
            </a:r>
            <a:r>
              <a:rPr lang="en-US" i="0" dirty="0" smtClean="0"/>
              <a:t>)</a:t>
            </a:r>
            <a:r>
              <a:rPr lang="en-US" i="1" dirty="0" smtClean="0"/>
              <a:t>.</a:t>
            </a:r>
            <a:r>
              <a:rPr lang="en-US" dirty="0" smtClean="0"/>
              <a:t> </a:t>
            </a:r>
          </a:p>
          <a:p>
            <a:pPr marL="171450" indent="-171450" eaLnBrk="1" hangingPunct="1">
              <a:buFont typeface="Arial" pitchFamily="34" charset="0"/>
              <a:buChar char="•"/>
            </a:pPr>
            <a:r>
              <a:rPr lang="en-US" dirty="0" smtClean="0"/>
              <a:t>If the data or instructions are needed later, the OS swaps them back. This process is known as </a:t>
            </a:r>
            <a:r>
              <a:rPr lang="en-US" i="1" dirty="0" smtClean="0"/>
              <a:t>paging.</a:t>
            </a:r>
          </a:p>
          <a:p>
            <a:pPr marL="171450" indent="-171450" eaLnBrk="1" hangingPunct="1">
              <a:buFont typeface="Arial" pitchFamily="34" charset="0"/>
              <a:buChar char="•"/>
            </a:pPr>
            <a:r>
              <a:rPr lang="en-US" dirty="0" smtClean="0"/>
              <a:t>Excessive paging is called </a:t>
            </a:r>
            <a:r>
              <a:rPr lang="en-US" i="1" dirty="0" smtClean="0"/>
              <a:t>thrashing.</a:t>
            </a:r>
          </a:p>
          <a:p>
            <a:pPr marL="171450" indent="-171450" eaLnBrk="1" hangingPunct="1">
              <a:buFont typeface="Arial" pitchFamily="34" charset="0"/>
              <a:buChar char="•"/>
            </a:pPr>
            <a:r>
              <a:rPr lang="en-US" dirty="0" smtClean="0"/>
              <a:t>The solution to this problem is to increase the amount of RAM. </a:t>
            </a:r>
          </a:p>
          <a:p>
            <a:pPr marL="171450" indent="-171450" eaLnBrk="1" hangingPunct="1">
              <a:buFont typeface="Arial" pitchFamily="34" charset="0"/>
              <a:buChar char="•"/>
            </a:pPr>
            <a:endParaRPr lang="en-US" dirty="0" smtClean="0"/>
          </a:p>
        </p:txBody>
      </p:sp>
    </p:spTree>
    <p:extLst>
      <p:ext uri="{BB962C8B-B14F-4D97-AF65-F5344CB8AC3E}">
        <p14:creationId xmlns:p14="http://schemas.microsoft.com/office/powerpoint/2010/main" val="1338839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p:spPr>
        <p:txBody>
          <a:bodyPr/>
          <a:lstStyle/>
          <a:p>
            <a:fld id="{4380EBA8-2C36-4ACB-A616-EC7D6DE0FDB6}" type="slidenum">
              <a:rPr lang="en-US" smtClean="0"/>
              <a:pPr/>
              <a:t>27</a:t>
            </a:fld>
            <a:endParaRPr lang="en-US" dirty="0" smtClean="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685800" y="4343400"/>
            <a:ext cx="5410200" cy="4114800"/>
          </a:xfrm>
          <a:noFill/>
          <a:ln/>
        </p:spPr>
        <p:txBody>
          <a:bodyPr/>
          <a:lstStyle/>
          <a:p>
            <a:pPr marL="171450" indent="-171450" eaLnBrk="1" hangingPunct="1">
              <a:buFont typeface="Arial" pitchFamily="34" charset="0"/>
              <a:buChar char="•"/>
            </a:pPr>
            <a:r>
              <a:rPr lang="en-US" dirty="0" smtClean="0"/>
              <a:t>Each device attached to your computer comes with a special program called a </a:t>
            </a:r>
            <a:r>
              <a:rPr lang="en-US" i="1" dirty="0" smtClean="0"/>
              <a:t>device driver</a:t>
            </a:r>
            <a:r>
              <a:rPr lang="en-US" b="1" i="1" dirty="0" smtClean="0"/>
              <a:t> </a:t>
            </a:r>
            <a:r>
              <a:rPr lang="en-US" dirty="0" smtClean="0"/>
              <a:t>that facilitates communication between the device and the OS.</a:t>
            </a:r>
            <a:r>
              <a:rPr lang="en-US" b="1" dirty="0" smtClean="0"/>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rPr>
              <a:t>The device driver translates the device’s specialized commands into commands that the OS can understand, and vice versa. Devices wouldn’t function without the proper device drivers because the OS wouldn’t know how to communicate with them.</a:t>
            </a:r>
            <a:endParaRPr lang="en-US" sz="1200" b="1" kern="1200" dirty="0" smtClean="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rPr>
              <a:t>Most devices, such as flash drives, mice, keyboards, and</a:t>
            </a:r>
            <a:r>
              <a:rPr lang="en-US" sz="1200" b="0" kern="1200" baseline="0" dirty="0" smtClean="0">
                <a:solidFill>
                  <a:schemeClr val="tx1"/>
                </a:solidFill>
              </a:rPr>
              <a:t> </a:t>
            </a:r>
            <a:r>
              <a:rPr lang="en-US" sz="1200" b="0" kern="1200" dirty="0" smtClean="0">
                <a:solidFill>
                  <a:schemeClr val="tx1"/>
                </a:solidFill>
              </a:rPr>
              <a:t>digital cameras, come with the driver already installed in Windows. The devices with included drivers in Windows are called Plug and Play devices.</a:t>
            </a:r>
          </a:p>
        </p:txBody>
      </p:sp>
    </p:spTree>
    <p:extLst>
      <p:ext uri="{BB962C8B-B14F-4D97-AF65-F5344CB8AC3E}">
        <p14:creationId xmlns:p14="http://schemas.microsoft.com/office/powerpoint/2010/main" val="2880701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p:spPr>
        <p:txBody>
          <a:bodyPr/>
          <a:lstStyle/>
          <a:p>
            <a:fld id="{4380EBA8-2C36-4ACB-A616-EC7D6DE0FDB6}" type="slidenum">
              <a:rPr lang="en-US" smtClean="0"/>
              <a:pPr/>
              <a:t>28</a:t>
            </a:fld>
            <a:endParaRPr lang="en-US" dirty="0" smtClean="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685800" y="4343400"/>
            <a:ext cx="5410200" cy="4114800"/>
          </a:xfrm>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1" u="none" strike="noStrike" kern="1200" dirty="0" smtClean="0">
                <a:solidFill>
                  <a:schemeClr val="tx1"/>
                </a:solidFill>
              </a:rPr>
              <a:t>Plug and Play (PnP)</a:t>
            </a:r>
            <a:r>
              <a:rPr lang="en-US" sz="1200" b="0" i="1" kern="1200" dirty="0" smtClean="0">
                <a:solidFill>
                  <a:schemeClr val="tx1"/>
                </a:solidFill>
              </a:rPr>
              <a:t> </a:t>
            </a:r>
            <a:r>
              <a:rPr lang="en-US" sz="1200" b="0" kern="1200" dirty="0" smtClean="0">
                <a:solidFill>
                  <a:schemeClr val="tx1"/>
                </a:solidFill>
              </a:rPr>
              <a:t>is a software and hardware standard designed to facilitate the installation of new hardware by including the</a:t>
            </a:r>
            <a:r>
              <a:rPr lang="en-US" sz="1200" b="0" kern="1200" baseline="0" dirty="0" smtClean="0">
                <a:solidFill>
                  <a:schemeClr val="tx1"/>
                </a:solidFill>
              </a:rPr>
              <a:t> drivers i</a:t>
            </a:r>
            <a:r>
              <a:rPr lang="en-US" sz="1200" b="0" kern="1200" dirty="0" smtClean="0">
                <a:solidFill>
                  <a:schemeClr val="tx1"/>
                </a:solidFill>
              </a:rPr>
              <a:t>n the OS.</a:t>
            </a:r>
            <a:r>
              <a:rPr lang="en-US" sz="1200" b="0" kern="1200" baseline="0" dirty="0" smtClean="0">
                <a:solidFill>
                  <a:schemeClr val="tx1"/>
                </a:solidFill>
              </a:rPr>
              <a:t> PnP lets you plug a new device into your computer and immediately use it.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rPr>
              <a:t>Sometimes you might have a device that is so new the drivers aren’t yet available automatically in Windows. You’ll then be prompted to insert the driver that was provided with the device or downloaded from the internet. If you don’t have the driver you can often download it from the manufacturer’s website or go to websites like DriverZone (</a:t>
            </a:r>
            <a:r>
              <a:rPr lang="en-US" sz="1200" b="0" i="1" kern="1200" baseline="0" dirty="0" smtClean="0">
                <a:solidFill>
                  <a:schemeClr val="tx1"/>
                </a:solidFill>
              </a:rPr>
              <a:t>driverzone.com</a:t>
            </a:r>
            <a:r>
              <a:rPr lang="en-US" sz="1200" b="0" kern="1200" baseline="0"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 </a:t>
            </a:r>
          </a:p>
        </p:txBody>
      </p:sp>
    </p:spTree>
    <p:extLst>
      <p:ext uri="{BB962C8B-B14F-4D97-AF65-F5344CB8AC3E}">
        <p14:creationId xmlns:p14="http://schemas.microsoft.com/office/powerpoint/2010/main" val="288070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F7CC7B7C-3C83-4A9E-A03B-5C895C43DE0D}" type="slidenum">
              <a:rPr lang="en-US" smtClean="0"/>
              <a:pPr/>
              <a:t>2</a:t>
            </a:fld>
            <a:endParaRPr lang="en-US" dirty="0" smtClean="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r>
              <a:rPr lang="en-US" dirty="0" smtClean="0"/>
              <a:t>Chapter topics include:</a:t>
            </a:r>
          </a:p>
          <a:p>
            <a:pPr marL="628650" lvl="1" indent="-171450" eaLnBrk="1" hangingPunct="1">
              <a:lnSpc>
                <a:spcPct val="90000"/>
              </a:lnSpc>
              <a:buFont typeface="Arial" pitchFamily="34" charset="0"/>
              <a:buChar char="•"/>
              <a:defRPr/>
            </a:pPr>
            <a:r>
              <a:rPr lang="en-US" dirty="0" smtClean="0">
                <a:effectLst/>
              </a:rPr>
              <a:t>Operating System Fundamentals</a:t>
            </a:r>
          </a:p>
          <a:p>
            <a:pPr marL="628650" lvl="1" indent="-171450" eaLnBrk="1" hangingPunct="1">
              <a:lnSpc>
                <a:spcPct val="90000"/>
              </a:lnSpc>
              <a:buFont typeface="Arial" pitchFamily="34" charset="0"/>
              <a:buChar char="•"/>
              <a:defRPr/>
            </a:pPr>
            <a:r>
              <a:rPr lang="en-US" dirty="0" smtClean="0">
                <a:effectLst/>
              </a:rPr>
              <a:t>What the Operating System Does</a:t>
            </a:r>
          </a:p>
          <a:p>
            <a:pPr marL="628650" lvl="1" indent="-171450" eaLnBrk="1" hangingPunct="1">
              <a:lnSpc>
                <a:spcPct val="90000"/>
              </a:lnSpc>
              <a:buFont typeface="Arial" pitchFamily="34" charset="0"/>
              <a:buChar char="•"/>
              <a:defRPr/>
            </a:pPr>
            <a:r>
              <a:rPr lang="en-US" dirty="0" smtClean="0"/>
              <a:t>The Boot Process: Starting Your Computer</a:t>
            </a:r>
          </a:p>
          <a:p>
            <a:pPr marL="628650" lvl="1" indent="-171450" eaLnBrk="1" hangingPunct="1">
              <a:lnSpc>
                <a:spcPct val="90000"/>
              </a:lnSpc>
              <a:buFont typeface="Arial" pitchFamily="34" charset="0"/>
              <a:buChar char="•"/>
              <a:defRPr/>
            </a:pPr>
            <a:r>
              <a:rPr lang="en-US" dirty="0" smtClean="0">
                <a:effectLst/>
              </a:rPr>
              <a:t>The Windows Interface</a:t>
            </a:r>
          </a:p>
          <a:p>
            <a:pPr marL="628650" lvl="1" indent="-171450" eaLnBrk="1" hangingPunct="1">
              <a:lnSpc>
                <a:spcPct val="90000"/>
              </a:lnSpc>
              <a:buFont typeface="Arial" pitchFamily="34" charset="0"/>
              <a:buChar char="•"/>
              <a:defRPr/>
            </a:pPr>
            <a:r>
              <a:rPr lang="en-US" dirty="0" smtClean="0"/>
              <a:t>Organizing Your Computer: File Management</a:t>
            </a:r>
          </a:p>
          <a:p>
            <a:pPr marL="628650" lvl="1" indent="-171450" eaLnBrk="1" hangingPunct="1">
              <a:lnSpc>
                <a:spcPct val="90000"/>
              </a:lnSpc>
              <a:buFont typeface="Arial" pitchFamily="34" charset="0"/>
              <a:buChar char="•"/>
              <a:defRPr/>
            </a:pPr>
            <a:r>
              <a:rPr lang="en-US" dirty="0" smtClean="0">
                <a:effectLst/>
              </a:rPr>
              <a:t>Utility Programs</a:t>
            </a:r>
          </a:p>
        </p:txBody>
      </p:sp>
    </p:spTree>
    <p:extLst>
      <p:ext uri="{BB962C8B-B14F-4D97-AF65-F5344CB8AC3E}">
        <p14:creationId xmlns:p14="http://schemas.microsoft.com/office/powerpoint/2010/main" val="3678899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p:spPr>
        <p:txBody>
          <a:bodyPr/>
          <a:lstStyle/>
          <a:p>
            <a:fld id="{F35B144F-5A37-496C-A9E5-771603DC7949}" type="slidenum">
              <a:rPr lang="en-US" smtClean="0"/>
              <a:pPr/>
              <a:t>29</a:t>
            </a:fld>
            <a:endParaRPr lang="en-US" dirty="0" smtClean="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baseline="0" dirty="0" smtClean="0">
                <a:cs typeface="Helvetica" panose="020B0604020202020204" pitchFamily="34" charset="0"/>
              </a:rPr>
              <a:t>For programs to work, they must contain code the CPU recognizes. Rather than having the same blocks of code for similar procedures in each program, the OS includes the blocks of code—called an </a:t>
            </a:r>
            <a:r>
              <a:rPr lang="en-US" i="1" baseline="0" dirty="0" smtClean="0">
                <a:cs typeface="Helvetica" panose="020B0604020202020204" pitchFamily="34" charset="0"/>
              </a:rPr>
              <a:t>application programming interface (API) </a:t>
            </a:r>
            <a:r>
              <a:rPr lang="en-US" baseline="0" dirty="0" smtClean="0">
                <a:cs typeface="Helvetica" panose="020B0604020202020204" pitchFamily="34" charset="0"/>
              </a:rPr>
              <a:t>—that application software needs to interact with the CPU.</a:t>
            </a:r>
          </a:p>
          <a:p>
            <a:pPr marL="171450" indent="-171450" eaLnBrk="1" hangingPunct="1">
              <a:buFont typeface="Arial" pitchFamily="34" charset="0"/>
              <a:buChar char="•"/>
            </a:pPr>
            <a:r>
              <a:rPr lang="en-US" baseline="0" dirty="0" smtClean="0">
                <a:cs typeface="Helvetica" panose="020B0604020202020204" pitchFamily="34" charset="0"/>
              </a:rPr>
              <a:t>To create applications that can communicate with the OS, software programmers need only refer to the API code blocks. APIs prevent redundancies in code and make it easier for developers to respond to changes in the OS. Software companies also use APIs to give applications in software suites a similar interface and functionality.</a:t>
            </a:r>
            <a:endParaRPr lang="en-US" dirty="0" smtClean="0">
              <a:cs typeface="Helvetica" panose="020B0604020202020204" pitchFamily="34" charset="0"/>
            </a:endParaRPr>
          </a:p>
        </p:txBody>
      </p:sp>
    </p:spTree>
    <p:extLst>
      <p:ext uri="{BB962C8B-B14F-4D97-AF65-F5344CB8AC3E}">
        <p14:creationId xmlns:p14="http://schemas.microsoft.com/office/powerpoint/2010/main" val="625173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01C3B9EC-1A57-45E3-AF9C-17CABA70E925}" type="slidenum">
              <a:rPr lang="en-US" smtClean="0"/>
              <a:pPr/>
              <a:t>30</a:t>
            </a:fld>
            <a:endParaRPr lang="en-US" dirty="0" smtClean="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effectLst/>
                <a:latin typeface="+mn-lt"/>
                <a:ea typeface="+mn-ea"/>
                <a:cs typeface="+mn-cs"/>
              </a:rPr>
              <a:t>All</a:t>
            </a:r>
            <a:r>
              <a:rPr lang="en-US" sz="1200" kern="1200" baseline="0" dirty="0" smtClean="0">
                <a:solidFill>
                  <a:schemeClr val="tx1"/>
                </a:solidFill>
                <a:effectLst/>
                <a:latin typeface="+mn-lt"/>
                <a:ea typeface="+mn-ea"/>
                <a:cs typeface="+mn-cs"/>
              </a:rPr>
              <a:t> data and instructions (including the OS) are stored in RAM while your computer is on. When you turn off your computer, RAM is wiped clean of all its data. How does the computer know what to do when you turn it on if there is nothing in RAM? It runs through a special boot process (or start-up process) to load the OS into RAM. The term boot, from bootstrap loader (a small program used to start a larger program), alludes to the straps of leather, called bootstraps, that people used to use to help them pull on their boots. </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236060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01C3B9EC-1A57-45E3-AF9C-17CABA70E925}" type="slidenum">
              <a:rPr lang="en-US" smtClean="0"/>
              <a:pPr/>
              <a:t>31</a:t>
            </a:fld>
            <a:endParaRPr lang="en-US" dirty="0" smtClean="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effectLst/>
                <a:latin typeface="+mn-lt"/>
                <a:ea typeface="+mn-ea"/>
                <a:cs typeface="+mn-cs"/>
              </a:rPr>
              <a:t>In the first step of the boot process, the CPU activates the </a:t>
            </a:r>
            <a:r>
              <a:rPr lang="en-US" sz="1200" i="1" kern="1200" dirty="0" smtClean="0">
                <a:solidFill>
                  <a:schemeClr val="tx1"/>
                </a:solidFill>
                <a:effectLst/>
                <a:latin typeface="+mn-lt"/>
                <a:ea typeface="+mn-ea"/>
                <a:cs typeface="+mn-cs"/>
              </a:rPr>
              <a:t>basic input/output system (BIOS)</a:t>
            </a:r>
            <a:r>
              <a:rPr lang="en-US" sz="1200" kern="1200" dirty="0" smtClean="0">
                <a:solidFill>
                  <a:schemeClr val="tx1"/>
                </a:solidFill>
                <a:effectLst/>
                <a:latin typeface="+mn-lt"/>
                <a:ea typeface="+mn-ea"/>
                <a:cs typeface="+mn-cs"/>
              </a:rPr>
              <a:t>. BIOS is a program that manages the exchange of data between the OS and all</a:t>
            </a:r>
            <a:r>
              <a:rPr lang="en-US" sz="1200" kern="1200" baseline="0" dirty="0" smtClean="0">
                <a:solidFill>
                  <a:schemeClr val="tx1"/>
                </a:solidFill>
                <a:effectLst/>
                <a:latin typeface="+mn-lt"/>
                <a:ea typeface="+mn-ea"/>
                <a:cs typeface="+mn-cs"/>
              </a:rPr>
              <a:t> the input and output devices attached to the system. BIOS is also responsible for loading the OS into RAM from its permanent location on the hard drive. BIOS itself is stored on a read-only memory (ROM) chip on the motherboard. Unlike data stored in RAM, data stored in ROM is permanent and is not erased when the power is turned off.</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15247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01C3B9EC-1A57-45E3-AF9C-17CABA70E925}" type="slidenum">
              <a:rPr lang="en-US" smtClean="0"/>
              <a:pPr/>
              <a:t>32</a:t>
            </a:fld>
            <a:endParaRPr lang="en-US" dirty="0" smtClean="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first job BIOS performs is to ensure that essential peripheral devices are attached and operational—a process called the </a:t>
            </a:r>
            <a:r>
              <a:rPr lang="en-US" sz="1200" i="1" kern="1200" baseline="0" dirty="0" smtClean="0">
                <a:solidFill>
                  <a:schemeClr val="tx1"/>
                </a:solidFill>
                <a:effectLst/>
                <a:latin typeface="+mn-lt"/>
                <a:ea typeface="+mn-ea"/>
                <a:cs typeface="+mn-cs"/>
              </a:rPr>
              <a:t>power-on self-test </a:t>
            </a:r>
            <a:r>
              <a:rPr lang="en-US" sz="1200" i="0" kern="1200" baseline="0" dirty="0" smtClean="0">
                <a:solidFill>
                  <a:schemeClr val="tx1"/>
                </a:solidFill>
                <a:effectLst/>
                <a:latin typeface="+mn-lt"/>
                <a:ea typeface="+mn-ea"/>
                <a:cs typeface="+mn-cs"/>
              </a:rPr>
              <a:t>or </a:t>
            </a:r>
            <a:r>
              <a:rPr lang="en-US" sz="1200" i="1" kern="1200" baseline="0" dirty="0" smtClean="0">
                <a:solidFill>
                  <a:schemeClr val="tx1"/>
                </a:solidFill>
                <a:effectLst/>
                <a:latin typeface="+mn-lt"/>
                <a:ea typeface="+mn-ea"/>
                <a:cs typeface="+mn-cs"/>
              </a:rPr>
              <a:t>POST</a:t>
            </a:r>
            <a:r>
              <a:rPr lang="en-US" sz="1200" kern="1200" baseline="0" dirty="0" smtClean="0">
                <a:solidFill>
                  <a:schemeClr val="tx1"/>
                </a:solidFill>
                <a:effectLst/>
                <a:latin typeface="+mn-lt"/>
                <a:ea typeface="+mn-ea"/>
                <a:cs typeface="+mn-cs"/>
              </a:rPr>
              <a:t>. The BIOS compares the results of the POST with the various hardware configurations permanently stored in CMOS (pronounced “see-moss”). CMOS, which stands for complementary metal-oxide semiconductor, is a special kind of memory that uses almost no power.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CMOS contains information about the system’s memory, types of disk drives, and other essential input and output hardware components. If the results of the POST compare favorably with the hardware configurations stored in CMOS, the boot process continues.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067385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01C3B9EC-1A57-45E3-AF9C-17CABA70E925}" type="slidenum">
              <a:rPr lang="en-US" smtClean="0"/>
              <a:pPr/>
              <a:t>33</a:t>
            </a:fld>
            <a:endParaRPr lang="en-US" dirty="0" smtClean="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Next, BIOS goes through a preconfigured list of devices</a:t>
            </a:r>
            <a:r>
              <a:rPr lang="en-US" sz="1200" kern="1200" baseline="0" dirty="0" smtClean="0">
                <a:solidFill>
                  <a:schemeClr val="tx1"/>
                </a:solidFill>
                <a:effectLst/>
                <a:latin typeface="+mn-lt"/>
                <a:ea typeface="+mn-ea"/>
                <a:cs typeface="+mn-cs"/>
              </a:rPr>
              <a:t> in its search for the drive that contains the </a:t>
            </a:r>
            <a:r>
              <a:rPr lang="en-US" sz="1200" i="1" kern="1200" baseline="0" dirty="0" smtClean="0">
                <a:solidFill>
                  <a:schemeClr val="tx1"/>
                </a:solidFill>
                <a:effectLst/>
                <a:latin typeface="+mn-lt"/>
                <a:ea typeface="+mn-ea"/>
                <a:cs typeface="+mn-cs"/>
              </a:rPr>
              <a:t>system files</a:t>
            </a:r>
            <a:r>
              <a:rPr lang="en-US" sz="1200" kern="1200" baseline="0" dirty="0" smtClean="0">
                <a:solidFill>
                  <a:schemeClr val="tx1"/>
                </a:solidFill>
                <a:effectLst/>
                <a:latin typeface="+mn-lt"/>
                <a:ea typeface="+mn-ea"/>
                <a:cs typeface="+mn-cs"/>
              </a:rPr>
              <a:t>, the main files of the OS. When it is located, the OS loads into RAM.</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Once the system files are loaded into RAM, the </a:t>
            </a:r>
            <a:r>
              <a:rPr lang="en-US" sz="1200" i="1" kern="1200" baseline="0" dirty="0" smtClean="0">
                <a:solidFill>
                  <a:schemeClr val="tx1"/>
                </a:solidFill>
                <a:effectLst/>
                <a:latin typeface="+mn-lt"/>
                <a:ea typeface="+mn-ea"/>
                <a:cs typeface="+mn-cs"/>
              </a:rPr>
              <a:t>kernel</a:t>
            </a:r>
            <a:r>
              <a:rPr lang="en-US" sz="1200" kern="1200" baseline="0" dirty="0" smtClean="0">
                <a:solidFill>
                  <a:schemeClr val="tx1"/>
                </a:solidFill>
                <a:effectLst/>
                <a:latin typeface="+mn-lt"/>
                <a:ea typeface="+mn-ea"/>
                <a:cs typeface="+mn-cs"/>
              </a:rPr>
              <a:t> (or </a:t>
            </a:r>
            <a:r>
              <a:rPr lang="en-US" sz="1200" i="1" kern="1200" baseline="0" dirty="0" smtClean="0">
                <a:solidFill>
                  <a:schemeClr val="tx1"/>
                </a:solidFill>
                <a:effectLst/>
                <a:latin typeface="+mn-lt"/>
                <a:ea typeface="+mn-ea"/>
                <a:cs typeface="+mn-cs"/>
              </a:rPr>
              <a:t>supervisor program</a:t>
            </a:r>
            <a:r>
              <a:rPr lang="en-US" sz="1200" kern="1200" baseline="0" dirty="0" smtClean="0">
                <a:solidFill>
                  <a:schemeClr val="tx1"/>
                </a:solidFill>
                <a:effectLst/>
                <a:latin typeface="+mn-lt"/>
                <a:ea typeface="+mn-ea"/>
                <a:cs typeface="+mn-cs"/>
              </a:rPr>
              <a:t>) is loaded. The kernel is the essential component of the OS, responsible for managing the processor and all other components of the computer system.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Other less critical parts of the OS stay on the hard drive and are copied over as-needed. Once the kernel is loaded, the OS takes over control.</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731189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01C3B9EC-1A57-45E3-AF9C-17CABA70E925}" type="slidenum">
              <a:rPr lang="en-US" smtClean="0"/>
              <a:pPr/>
              <a:t>34</a:t>
            </a:fld>
            <a:endParaRPr lang="en-US" dirty="0" smtClean="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Finally, the OS</a:t>
            </a:r>
            <a:r>
              <a:rPr lang="en-US" sz="1200" kern="1200" baseline="0" dirty="0" smtClean="0">
                <a:solidFill>
                  <a:schemeClr val="tx1"/>
                </a:solidFill>
                <a:effectLst/>
                <a:latin typeface="+mn-lt"/>
                <a:ea typeface="+mn-ea"/>
                <a:cs typeface="+mn-cs"/>
              </a:rPr>
              <a:t> checks the registry for the configuration of other system components. The </a:t>
            </a:r>
            <a:r>
              <a:rPr lang="en-US" sz="1200" i="1" kern="1200" baseline="0" dirty="0" smtClean="0">
                <a:solidFill>
                  <a:schemeClr val="tx1"/>
                </a:solidFill>
                <a:effectLst/>
                <a:latin typeface="+mn-lt"/>
                <a:ea typeface="+mn-ea"/>
                <a:cs typeface="+mn-cs"/>
              </a:rPr>
              <a:t>registry</a:t>
            </a:r>
            <a:r>
              <a:rPr lang="en-US" sz="1200" kern="1200" baseline="0" dirty="0" smtClean="0">
                <a:solidFill>
                  <a:schemeClr val="tx1"/>
                </a:solidFill>
                <a:effectLst/>
                <a:latin typeface="+mn-lt"/>
                <a:ea typeface="+mn-ea"/>
                <a:cs typeface="+mn-cs"/>
              </a:rPr>
              <a:t> contains all the different configurations (settings) used by the OS and by other applications. It contains the customized settings you put into place, such as mouse speed, as well as instructions as to which programs should be loaded first.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The verification of your login name and password is called </a:t>
            </a:r>
            <a:r>
              <a:rPr lang="en-US" sz="1200" i="1" kern="1200" baseline="0" dirty="0" smtClean="0">
                <a:solidFill>
                  <a:schemeClr val="tx1"/>
                </a:solidFill>
                <a:effectLst/>
                <a:latin typeface="+mn-lt"/>
                <a:ea typeface="+mn-ea"/>
                <a:cs typeface="+mn-cs"/>
              </a:rPr>
              <a:t>authentication</a:t>
            </a:r>
            <a:r>
              <a:rPr lang="en-US" sz="1200" kern="1200" baseline="0" dirty="0" smtClean="0">
                <a:solidFill>
                  <a:schemeClr val="tx1"/>
                </a:solidFill>
                <a:effectLst/>
                <a:latin typeface="+mn-lt"/>
                <a:ea typeface="+mn-ea"/>
                <a:cs typeface="+mn-cs"/>
              </a:rPr>
              <a:t>. The authentication process blocks unauthorized users from entering the system. All large networked environments, like your college, require user authentication for access.</a:t>
            </a:r>
          </a:p>
        </p:txBody>
      </p:sp>
    </p:spTree>
    <p:extLst>
      <p:ext uri="{BB962C8B-B14F-4D97-AF65-F5344CB8AC3E}">
        <p14:creationId xmlns:p14="http://schemas.microsoft.com/office/powerpoint/2010/main" val="3453687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01C3B9EC-1A57-45E3-AF9C-17CABA70E925}" type="slidenum">
              <a:rPr lang="en-US" smtClean="0"/>
              <a:pPr/>
              <a:t>35</a:t>
            </a:fld>
            <a:endParaRPr lang="en-US" dirty="0" smtClean="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On a Windows 8 computer, the default setting is to input a password to log in to your </a:t>
            </a:r>
            <a:r>
              <a:rPr lang="en-US" sz="1200" i="1" kern="1200" baseline="0" dirty="0" smtClean="0">
                <a:solidFill>
                  <a:schemeClr val="tx1"/>
                </a:solidFill>
                <a:effectLst/>
                <a:latin typeface="+mn-lt"/>
                <a:ea typeface="+mn-ea"/>
                <a:cs typeface="+mn-cs"/>
              </a:rPr>
              <a:t>Microsoft account </a:t>
            </a:r>
            <a:r>
              <a:rPr lang="en-US" sz="1200" kern="1200" baseline="0" dirty="0" smtClean="0">
                <a:solidFill>
                  <a:schemeClr val="tx1"/>
                </a:solidFill>
                <a:effectLst/>
                <a:latin typeface="+mn-lt"/>
                <a:ea typeface="+mn-ea"/>
                <a:cs typeface="+mn-cs"/>
              </a:rPr>
              <a:t>after your computer has completely booted up. Because configuration settings are stored online and associated with a particular Microsoft account, this makes it easy for multiple people to share any Windows 8 computer while maintaining access to their individual settings and preferences.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The entire boot process takes only a few minutes to complete. If the entire system is checked out and loaded properly, the process completes by displaying the Start screen. The computer system is now ready.</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843768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Sometimes problems occur during the boot process. Here are some suggestions for solving</a:t>
            </a:r>
            <a:r>
              <a:rPr lang="en-US" sz="1200" b="0" kern="1200" baseline="0" dirty="0" smtClean="0">
                <a:solidFill>
                  <a:schemeClr val="tx1"/>
                </a:solidFill>
                <a:effectLst/>
                <a:latin typeface="+mn-lt"/>
                <a:ea typeface="+mn-ea"/>
                <a:cs typeface="+mn-cs"/>
              </a:rPr>
              <a:t> a problem: </a:t>
            </a:r>
            <a:endParaRPr lang="en-US" sz="1200" b="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If you have recently installed new software or hardware, try uninstalling it. If the problem no longer occurs when rebooting, you can reinstall the device or software</a:t>
            </a:r>
            <a:r>
              <a:rPr lang="en-US" sz="1200" b="0" kern="1200" baseline="0" dirty="0" smtClean="0">
                <a:solidFill>
                  <a:schemeClr val="tx1"/>
                </a:solidFill>
                <a:effectLst/>
                <a:latin typeface="+mn-lt"/>
                <a:ea typeface="+mn-ea"/>
                <a:cs typeface="+mn-cs"/>
              </a:rPr>
              <a:t>.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Try accessing the Windows Advanced Options Menu. If a problem is detected, Last Known Good Configuration will be added to the Windows Advanced Options menu. When you choose to boot with the Last Known Good Configuration, the OS starts your computer by using the registry information that was saved during the last shutdown.</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Try refreshing your computer.</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36</a:t>
            </a:fld>
            <a:endParaRPr lang="en-US" dirty="0"/>
          </a:p>
        </p:txBody>
      </p:sp>
    </p:spTree>
    <p:extLst>
      <p:ext uri="{BB962C8B-B14F-4D97-AF65-F5344CB8AC3E}">
        <p14:creationId xmlns:p14="http://schemas.microsoft.com/office/powerpoint/2010/main" val="2243262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i="1" baseline="0" dirty="0" smtClean="0"/>
              <a:t>Refresh your PC </a:t>
            </a:r>
            <a:r>
              <a:rPr lang="en-US" baseline="0" dirty="0" smtClean="0"/>
              <a:t>is a new utility program that attempts to diagnose and fix errors in your Windows system files that are causing problems. When a PC is refreshed:</a:t>
            </a:r>
          </a:p>
          <a:p>
            <a:pPr marL="628650" lvl="1" indent="-171450">
              <a:buFont typeface="Arial" pitchFamily="34" charset="0"/>
              <a:buChar char="•"/>
            </a:pPr>
            <a:r>
              <a:rPr lang="en-US" baseline="0" dirty="0" smtClean="0"/>
              <a:t>Your data files and personalization settings are not removed or changed.</a:t>
            </a:r>
            <a:endParaRPr lang="en-US" baseline="0" dirty="0"/>
          </a:p>
          <a:p>
            <a:pPr marL="628650" lvl="1" indent="-171450">
              <a:buFont typeface="Arial" pitchFamily="34" charset="0"/>
              <a:buChar char="•"/>
            </a:pPr>
            <a:r>
              <a:rPr lang="en-US" baseline="0" dirty="0" smtClean="0"/>
              <a:t>Apps downloaded from the Windows Store are kept intact.</a:t>
            </a:r>
          </a:p>
          <a:p>
            <a:pPr marL="628650" lvl="1" indent="-171450">
              <a:buFont typeface="Arial" pitchFamily="34" charset="0"/>
              <a:buChar char="•"/>
            </a:pPr>
            <a:r>
              <a:rPr lang="en-US" baseline="0" dirty="0" smtClean="0"/>
              <a:t>Apps downloaded from the Internet or installed from DVDs will be removed from your PC. </a:t>
            </a:r>
          </a:p>
          <a:p>
            <a:pPr marL="171450" lvl="0" indent="-171450">
              <a:buFont typeface="Arial" pitchFamily="34" charset="0"/>
              <a:buChar char="•"/>
            </a:pPr>
            <a:r>
              <a:rPr lang="en-US" baseline="0" dirty="0" smtClean="0"/>
              <a:t>It’s recommended that you back up your PC prior to refreshing. </a:t>
            </a:r>
          </a:p>
          <a:p>
            <a:pPr marL="171450" lvl="0" indent="-171450">
              <a:buFont typeface="Arial" pitchFamily="34" charset="0"/>
              <a:buChar char="•"/>
            </a:pPr>
            <a:r>
              <a:rPr lang="en-US" baseline="0" dirty="0" smtClean="0"/>
              <a:t>If all other attempts to fix your computer fail, try a System Restore to roll back to a past configuration. </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37</a:t>
            </a:fld>
            <a:endParaRPr lang="en-US" dirty="0"/>
          </a:p>
        </p:txBody>
      </p:sp>
    </p:spTree>
    <p:extLst>
      <p:ext uri="{BB962C8B-B14F-4D97-AF65-F5344CB8AC3E}">
        <p14:creationId xmlns:p14="http://schemas.microsoft.com/office/powerpoint/2010/main" val="2243262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aseline="0" dirty="0" smtClean="0"/>
              <a:t>Sometimes during the boot process, BIOS skips a device (such as a keyboard) or improperly identifies it. Your only indication that this problem has occurred is that the device won’t respond after the system has been booted. When that happens, try rebooting. If the problem persists, check the OS’s website for any patches (or software fixes) that might resolve the issue. If there are no patches or the problem persists, you might want to get technical assistance.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38</a:t>
            </a:fld>
            <a:endParaRPr lang="en-US" dirty="0"/>
          </a:p>
        </p:txBody>
      </p:sp>
    </p:spTree>
    <p:extLst>
      <p:ext uri="{BB962C8B-B14F-4D97-AF65-F5344CB8AC3E}">
        <p14:creationId xmlns:p14="http://schemas.microsoft.com/office/powerpoint/2010/main" val="224326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CACD118E-A2C9-47E2-9CA8-88D48E73405C}" type="slidenum">
              <a:rPr lang="en-US" smtClean="0"/>
              <a:pPr/>
              <a:t>3</a:t>
            </a:fld>
            <a:endParaRPr lang="en-US" dirty="0" smtClean="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sz="1200" kern="1200" baseline="0" dirty="0" smtClean="0">
                <a:solidFill>
                  <a:schemeClr val="tx1"/>
                </a:solidFill>
                <a:effectLst/>
                <a:latin typeface="+mn-lt"/>
                <a:ea typeface="+mn-ea"/>
                <a:cs typeface="+mn-cs"/>
              </a:rPr>
              <a:t>Computers uses two basic types of software: application software and system software. </a:t>
            </a:r>
            <a:endParaRPr lang="en-US" sz="1200" kern="1200" dirty="0" smtClean="0">
              <a:solidFill>
                <a:schemeClr val="tx1"/>
              </a:solidFill>
              <a:effectLst/>
              <a:latin typeface="+mn-lt"/>
              <a:ea typeface="+mn-ea"/>
              <a:cs typeface="+mn-cs"/>
            </a:endParaRPr>
          </a:p>
          <a:p>
            <a:pPr marL="171450" indent="-171450" eaLnBrk="1" hangingPunct="1">
              <a:buFont typeface="Arial" pitchFamily="34" charset="0"/>
              <a:buChar char="•"/>
            </a:pPr>
            <a:r>
              <a:rPr lang="en-US" sz="1200" b="0" i="1" u="none" strike="noStrike" kern="1200" dirty="0" smtClean="0">
                <a:solidFill>
                  <a:schemeClr val="tx1"/>
                </a:solidFill>
                <a:effectLst/>
                <a:latin typeface="+mn-lt"/>
                <a:ea typeface="+mn-ea"/>
                <a:cs typeface="+mn-cs"/>
              </a:rPr>
              <a:t>Application software</a:t>
            </a:r>
            <a:r>
              <a:rPr lang="en-US" sz="1200" kern="1200" dirty="0" smtClean="0">
                <a:solidFill>
                  <a:schemeClr val="tx1"/>
                </a:solidFill>
                <a:effectLst/>
                <a:latin typeface="+mn-lt"/>
                <a:ea typeface="+mn-ea"/>
                <a:cs typeface="+mn-cs"/>
              </a:rPr>
              <a:t> is the software you use to do everyday tasks. </a:t>
            </a:r>
          </a:p>
          <a:p>
            <a:pPr marL="171450" indent="-171450" eaLnBrk="1" hangingPunct="1">
              <a:buFont typeface="Arial" pitchFamily="34" charset="0"/>
              <a:buChar char="•"/>
            </a:pPr>
            <a:r>
              <a:rPr lang="en-US" sz="1200" b="0" i="1" u="none" strike="noStrike" kern="1200" dirty="0" smtClean="0">
                <a:solidFill>
                  <a:schemeClr val="tx1"/>
                </a:solidFill>
                <a:effectLst/>
                <a:latin typeface="+mn-lt"/>
                <a:ea typeface="+mn-ea"/>
                <a:cs typeface="+mn-cs"/>
              </a:rPr>
              <a:t>System software</a:t>
            </a:r>
            <a:r>
              <a:rPr lang="en-US" sz="1200" b="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set of programs that helps run the computer and coordinates instructions between application software and the computer’s hardware devices.</a:t>
            </a:r>
          </a:p>
        </p:txBody>
      </p:sp>
    </p:spTree>
    <p:extLst>
      <p:ext uri="{BB962C8B-B14F-4D97-AF65-F5344CB8AC3E}">
        <p14:creationId xmlns:p14="http://schemas.microsoft.com/office/powerpoint/2010/main" val="844980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dirty="0" smtClean="0"/>
              <a:t>Windows</a:t>
            </a:r>
            <a:r>
              <a:rPr lang="en-US" b="0" baseline="0" dirty="0" smtClean="0"/>
              <a:t> 8 is a departure from previous versions of Windows because it’s designed for a variety of devices. To enable Windows 8 to function on all types of devices, there are often three different ways to accomplish tasks in Windows 8:</a:t>
            </a:r>
          </a:p>
          <a:p>
            <a:pPr marL="628650" lvl="1" indent="-171450">
              <a:buFont typeface="Arial" pitchFamily="34" charset="0"/>
              <a:buChar char="•"/>
            </a:pPr>
            <a:r>
              <a:rPr lang="en-US" b="0" baseline="0" dirty="0" smtClean="0"/>
              <a:t>Using a mouse</a:t>
            </a:r>
          </a:p>
          <a:p>
            <a:pPr marL="628650" lvl="1" indent="-171450">
              <a:buFont typeface="Arial" pitchFamily="34" charset="0"/>
              <a:buChar char="•"/>
            </a:pPr>
            <a:r>
              <a:rPr lang="en-US" b="0" baseline="0" dirty="0" smtClean="0"/>
              <a:t>Touching the screen (on touch-enabled devices)</a:t>
            </a:r>
          </a:p>
          <a:p>
            <a:pPr marL="628650" lvl="1" indent="-171450">
              <a:buFont typeface="Arial" pitchFamily="34" charset="0"/>
              <a:buChar char="•"/>
            </a:pPr>
            <a:r>
              <a:rPr lang="en-US" b="0" baseline="0" dirty="0" smtClean="0"/>
              <a:t>Using keystrokes</a:t>
            </a:r>
          </a:p>
          <a:p>
            <a:pPr marL="171450" lvl="0" indent="-171450">
              <a:buFont typeface="Arial" pitchFamily="34" charset="0"/>
              <a:buChar char="•"/>
            </a:pPr>
            <a:r>
              <a:rPr lang="en-US" b="0" baseline="0" dirty="0" smtClean="0"/>
              <a:t>The </a:t>
            </a:r>
            <a:r>
              <a:rPr lang="en-US" b="0" i="1" baseline="0" dirty="0" smtClean="0"/>
              <a:t>Start screen </a:t>
            </a:r>
            <a:r>
              <a:rPr lang="en-US" b="0" baseline="0" dirty="0" smtClean="0"/>
              <a:t>is the first interaction you have with the OS. The Start screen is the place where you begin all of your computing activities. The Windows 8 Start screen provides you with access to frequently used applications on one convenient screen.</a:t>
            </a:r>
            <a:endParaRPr lang="en-US" b="0"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39</a:t>
            </a:fld>
            <a:endParaRPr lang="en-US" dirty="0"/>
          </a:p>
        </p:txBody>
      </p:sp>
    </p:spTree>
    <p:extLst>
      <p:ext uri="{BB962C8B-B14F-4D97-AF65-F5344CB8AC3E}">
        <p14:creationId xmlns:p14="http://schemas.microsoft.com/office/powerpoint/2010/main" val="41809424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i="1" dirty="0" smtClean="0"/>
              <a:t>Windows 8</a:t>
            </a:r>
            <a:r>
              <a:rPr lang="en-US" b="0" i="1" baseline="0" dirty="0" smtClean="0"/>
              <a:t> apps </a:t>
            </a:r>
            <a:r>
              <a:rPr lang="en-US" b="0" baseline="0" dirty="0" smtClean="0"/>
              <a:t>are applications specifically designed to run in Windows 8. The </a:t>
            </a:r>
            <a:r>
              <a:rPr lang="en-US" b="0" i="1" baseline="0" dirty="0" smtClean="0"/>
              <a:t>Windows 8 interface </a:t>
            </a:r>
            <a:r>
              <a:rPr lang="en-US" b="0" baseline="0" dirty="0" smtClean="0"/>
              <a:t>features large type with clean, readable block images inspired by metropolitan service signs like those found on subways.</a:t>
            </a:r>
          </a:p>
          <a:p>
            <a:pPr marL="171450" indent="-171450">
              <a:buFont typeface="Arial" pitchFamily="34" charset="0"/>
              <a:buChar char="•"/>
            </a:pPr>
            <a:r>
              <a:rPr lang="en-US" b="0" baseline="0" dirty="0" smtClean="0"/>
              <a:t>Windows 8 apps either are preinstalled or are available for download from the Windows Store. You can launch Windows 8 apps by clicking or tapping on their icons.</a:t>
            </a:r>
          </a:p>
          <a:p>
            <a:pPr marL="171450" indent="-171450">
              <a:buFont typeface="Arial" pitchFamily="34" charset="0"/>
              <a:buChar char="•"/>
            </a:pPr>
            <a:r>
              <a:rPr lang="en-US" b="0" baseline="0" dirty="0" smtClean="0"/>
              <a:t>Windows 8 apps are displayed full-screen. </a:t>
            </a:r>
          </a:p>
          <a:p>
            <a:pPr marL="171450" indent="-171450">
              <a:buFont typeface="Arial" pitchFamily="34" charset="0"/>
              <a:buChar char="•"/>
            </a:pPr>
            <a:r>
              <a:rPr lang="en-US" b="0" baseline="0" dirty="0" smtClean="0"/>
              <a:t>Controls and settings are contained on </a:t>
            </a:r>
            <a:r>
              <a:rPr lang="en-US" b="0" i="1" baseline="0" dirty="0" smtClean="0"/>
              <a:t>app bars</a:t>
            </a:r>
            <a:r>
              <a:rPr lang="en-US" b="0" baseline="0" dirty="0" smtClean="0"/>
              <a:t> that float on screen above the app when you summon them. Right-clicking on a Windows 8 app screen usually displays the app bars.</a:t>
            </a:r>
            <a:endParaRPr lang="en-US" b="0"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40</a:t>
            </a:fld>
            <a:endParaRPr lang="en-US" dirty="0"/>
          </a:p>
        </p:txBody>
      </p:sp>
    </p:spTree>
    <p:extLst>
      <p:ext uri="{BB962C8B-B14F-4D97-AF65-F5344CB8AC3E}">
        <p14:creationId xmlns:p14="http://schemas.microsoft.com/office/powerpoint/2010/main" val="4180942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dirty="0" smtClean="0"/>
              <a:t>The</a:t>
            </a:r>
            <a:r>
              <a:rPr lang="en-US" b="0" baseline="0" dirty="0" smtClean="0"/>
              <a:t> Start screen is based on the Windows smartphone interface. The most useful feature is that it lets you customize it. </a:t>
            </a:r>
          </a:p>
          <a:p>
            <a:pPr marL="171450" indent="-171450">
              <a:buFont typeface="Arial" pitchFamily="34" charset="0"/>
              <a:buChar char="•"/>
            </a:pPr>
            <a:r>
              <a:rPr lang="en-US" b="0" baseline="0" dirty="0" smtClean="0"/>
              <a:t>For performing common tasks Windows 8 has created </a:t>
            </a:r>
            <a:r>
              <a:rPr lang="en-US" b="0" i="1" baseline="0" dirty="0" smtClean="0"/>
              <a:t>charms</a:t>
            </a:r>
            <a:r>
              <a:rPr lang="en-US" b="0" baseline="0" dirty="0" smtClean="0"/>
              <a:t>. They are located on the Charms bar, which you access by moving your cursor to the upper right corner, swiping in from the right edge of the screen, or pressing Windows + C.</a:t>
            </a:r>
          </a:p>
          <a:p>
            <a:pPr marL="171450" indent="-171450">
              <a:buFont typeface="Arial" pitchFamily="34" charset="0"/>
              <a:buChar char="•"/>
            </a:pPr>
            <a:r>
              <a:rPr lang="en-US" b="0" baseline="0" dirty="0" smtClean="0"/>
              <a:t>You can choose which applications are visible on the Start screen through </a:t>
            </a:r>
            <a:r>
              <a:rPr lang="en-US" b="0" i="1" baseline="0" dirty="0" smtClean="0"/>
              <a:t>pinning</a:t>
            </a:r>
            <a:r>
              <a:rPr lang="en-US" b="0" baseline="0" dirty="0" smtClean="0"/>
              <a:t>. </a:t>
            </a:r>
          </a:p>
          <a:p>
            <a:pPr marL="171450" indent="-171450">
              <a:buFont typeface="Arial" pitchFamily="34" charset="0"/>
              <a:buChar char="•"/>
            </a:pPr>
            <a:r>
              <a:rPr lang="en-US" b="0" baseline="0" dirty="0" smtClean="0"/>
              <a:t>If you want to see all the applications click the All programs (apps) button that appears at the bottom of the screen. </a:t>
            </a:r>
            <a:endParaRPr lang="en-US" b="0"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41</a:t>
            </a:fld>
            <a:endParaRPr lang="en-US" dirty="0"/>
          </a:p>
        </p:txBody>
      </p:sp>
    </p:spTree>
    <p:extLst>
      <p:ext uri="{BB962C8B-B14F-4D97-AF65-F5344CB8AC3E}">
        <p14:creationId xmlns:p14="http://schemas.microsoft.com/office/powerpoint/2010/main" val="41809424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baseline="0" dirty="0" smtClean="0"/>
              <a:t>The Start button in Windows 8.1 is not initially displayed on the Start screen. It is on the Windows 8.1 Desktop in its familiar spot but it doesn’t have the functionality of the Windows 7 Start button. It merely returns you to the Start screen.</a:t>
            </a:r>
          </a:p>
          <a:p>
            <a:pPr marL="171450" indent="-171450">
              <a:buFont typeface="Arial" pitchFamily="34" charset="0"/>
              <a:buChar char="•"/>
            </a:pPr>
            <a:r>
              <a:rPr lang="en-US" b="0" baseline="0" dirty="0" smtClean="0"/>
              <a:t>The Desktop icon on the Start screen or by pressing the Windows key + D will take you to the Desktop.</a:t>
            </a:r>
          </a:p>
          <a:p>
            <a:pPr marL="171450" indent="-171450">
              <a:buFont typeface="Arial" pitchFamily="34" charset="0"/>
              <a:buChar char="•"/>
            </a:pPr>
            <a:r>
              <a:rPr lang="en-US" b="0" baseline="0" dirty="0" smtClean="0"/>
              <a:t>The </a:t>
            </a:r>
            <a:r>
              <a:rPr lang="en-US" b="0" i="1" baseline="0" dirty="0" smtClean="0"/>
              <a:t>taskbar</a:t>
            </a:r>
            <a:r>
              <a:rPr lang="en-US" b="0" i="0" baseline="0" dirty="0" smtClean="0"/>
              <a:t> displays open and favorite applications for easy access. You can right-click an icon to view a Jump List—the most recently or commonly used files or commands for that application.</a:t>
            </a:r>
            <a:endParaRPr lang="en-US" b="0" baseline="0" dirty="0" smtClean="0"/>
          </a:p>
        </p:txBody>
      </p:sp>
      <p:sp>
        <p:nvSpPr>
          <p:cNvPr id="4" name="Slide Number Placeholder 3"/>
          <p:cNvSpPr>
            <a:spLocks noGrp="1"/>
          </p:cNvSpPr>
          <p:nvPr>
            <p:ph type="sldNum" sz="quarter" idx="10"/>
          </p:nvPr>
        </p:nvSpPr>
        <p:spPr/>
        <p:txBody>
          <a:bodyPr/>
          <a:lstStyle/>
          <a:p>
            <a:fld id="{277E2621-405C-4F83-9120-2E9601611C17}" type="slidenum">
              <a:rPr lang="en-US" smtClean="0"/>
              <a:pPr/>
              <a:t>42</a:t>
            </a:fld>
            <a:endParaRPr lang="en-US" dirty="0"/>
          </a:p>
        </p:txBody>
      </p:sp>
    </p:spTree>
    <p:extLst>
      <p:ext uri="{BB962C8B-B14F-4D97-AF65-F5344CB8AC3E}">
        <p14:creationId xmlns:p14="http://schemas.microsoft.com/office/powerpoint/2010/main" val="4180942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dirty="0" smtClean="0"/>
              <a:t>If</a:t>
            </a:r>
            <a:r>
              <a:rPr lang="en-US" b="0" baseline="0" dirty="0" smtClean="0"/>
              <a:t> you want to go back to the last program you were using, just point your cursor to the upper-left corner of the screen and drag (or swipe) from the left. Drag the thumbnail image to the middle of your screen. Repeatedly swiping from the left will scroll backward through all open programs.</a:t>
            </a:r>
          </a:p>
          <a:p>
            <a:pPr marL="171450" indent="-171450">
              <a:buFont typeface="Arial" pitchFamily="34" charset="0"/>
              <a:buChar char="•"/>
            </a:pPr>
            <a:r>
              <a:rPr lang="en-US" b="0" baseline="0" dirty="0" smtClean="0"/>
              <a:t>For a list of open programs position your cursor in the upper left corner until the thumbnail appears, then move the cursor down to display a the switch list. Pressing and holding the Alt key then pressing the Tab key scrolls through open apps.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43</a:t>
            </a:fld>
            <a:endParaRPr lang="en-US" dirty="0"/>
          </a:p>
        </p:txBody>
      </p:sp>
    </p:spTree>
    <p:extLst>
      <p:ext uri="{BB962C8B-B14F-4D97-AF65-F5344CB8AC3E}">
        <p14:creationId xmlns:p14="http://schemas.microsoft.com/office/powerpoint/2010/main" val="41809424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dirty="0" smtClean="0"/>
              <a:t>When</a:t>
            </a:r>
            <a:r>
              <a:rPr lang="en-US" b="0" baseline="0" dirty="0" smtClean="0"/>
              <a:t> Windows 8 apps aren’t displayed on the screen, Windows will suspend them temporarily so they don’t use much memory or power. </a:t>
            </a:r>
          </a:p>
          <a:p>
            <a:pPr marL="171450" indent="-171450">
              <a:buFont typeface="Arial" pitchFamily="34" charset="0"/>
              <a:buChar char="•"/>
            </a:pPr>
            <a:r>
              <a:rPr lang="en-US" b="0" baseline="0" dirty="0" smtClean="0"/>
              <a:t>To close a Windows 8 app from within the app, press Alt+F4. Alternatively, you can move your cursor to the top of the screen until it turns into a hand, then left-click and drag down. The app will shrink to a small window. Drag it down to the bottom of the screen and release the mouse button to close the app. Right-clicking on a thumbnail on the switch list also allows you to close an app.</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44</a:t>
            </a:fld>
            <a:endParaRPr lang="en-US" dirty="0"/>
          </a:p>
        </p:txBody>
      </p:sp>
    </p:spTree>
    <p:extLst>
      <p:ext uri="{BB962C8B-B14F-4D97-AF65-F5344CB8AC3E}">
        <p14:creationId xmlns:p14="http://schemas.microsoft.com/office/powerpoint/2010/main" val="41809424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baseline="0" dirty="0" smtClean="0"/>
              <a:t>Although the Mac OS X and the Windows operating systems aren’t compatible, they’re functionality is extremely similar. Windows and OS X programs appear in resizable windows and use menus and icons. </a:t>
            </a:r>
          </a:p>
          <a:p>
            <a:pPr marL="171450" indent="-171450">
              <a:buFont typeface="Arial" pitchFamily="34" charset="0"/>
              <a:buChar char="•"/>
            </a:pPr>
            <a:r>
              <a:rPr lang="en-US" b="0" baseline="0" dirty="0" smtClean="0"/>
              <a:t>OS X features a Dock with icons on the bottom for programs instead of a Start screen. Mavericks, the latest OS X version, enhances many applications and adds features to many key programs such as adding tags to files to make it easier to keep track of them. </a:t>
            </a:r>
            <a:endParaRPr lang="en-US" b="0" dirty="0" smtClean="0"/>
          </a:p>
          <a:p>
            <a:pPr marL="171450" indent="-171450">
              <a:buFont typeface="Arial" pitchFamily="34" charset="0"/>
              <a:buChar char="•"/>
            </a:pPr>
            <a:r>
              <a:rPr lang="en-US" b="0" dirty="0" smtClean="0"/>
              <a:t>Different</a:t>
            </a:r>
            <a:r>
              <a:rPr lang="en-US" b="0" baseline="0" dirty="0" smtClean="0"/>
              <a:t> distros of Linux feature different user interfaces, but most of them, are based on familiar Windows and OS X paradigms.</a:t>
            </a:r>
            <a:endParaRPr lang="en-US" b="0"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45</a:t>
            </a:fld>
            <a:endParaRPr lang="en-US" dirty="0"/>
          </a:p>
        </p:txBody>
      </p:sp>
    </p:spTree>
    <p:extLst>
      <p:ext uri="{BB962C8B-B14F-4D97-AF65-F5344CB8AC3E}">
        <p14:creationId xmlns:p14="http://schemas.microsoft.com/office/powerpoint/2010/main" val="41809424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p:spPr>
        <p:txBody>
          <a:bodyPr/>
          <a:lstStyle/>
          <a:p>
            <a:fld id="{FA09B3BB-AC22-460D-B1B1-E21A9B1509F1}" type="slidenum">
              <a:rPr lang="en-US" smtClean="0"/>
              <a:pPr/>
              <a:t>46</a:t>
            </a:fld>
            <a:endParaRPr lang="en-US" dirty="0" smtClean="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The OS also provides a way for applications and users to interact with the computer. </a:t>
            </a:r>
            <a:r>
              <a:rPr lang="en-US" sz="1200" b="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An additional function of the</a:t>
            </a:r>
            <a:r>
              <a:rPr lang="en-US" sz="1200" b="0" kern="1200" baseline="0" dirty="0" smtClean="0">
                <a:solidFill>
                  <a:schemeClr val="tx1"/>
                </a:solidFill>
                <a:effectLst/>
                <a:latin typeface="+mn-lt"/>
                <a:ea typeface="+mn-ea"/>
                <a:cs typeface="+mn-cs"/>
              </a:rPr>
              <a:t> OS </a:t>
            </a:r>
            <a:r>
              <a:rPr lang="en-US" sz="1200" b="0" kern="1200" dirty="0" smtClean="0">
                <a:solidFill>
                  <a:schemeClr val="tx1"/>
                </a:solidFill>
                <a:effectLst/>
                <a:latin typeface="+mn-lt"/>
                <a:ea typeface="+mn-ea"/>
                <a:cs typeface="+mn-cs"/>
              </a:rPr>
              <a:t>is to enable </a:t>
            </a:r>
            <a:r>
              <a:rPr lang="en-US" sz="1200" b="0" i="1" u="none" strike="noStrike" kern="1200" dirty="0" smtClean="0">
                <a:solidFill>
                  <a:schemeClr val="tx1"/>
                </a:solidFill>
                <a:effectLst/>
                <a:latin typeface="+mn-lt"/>
                <a:ea typeface="+mn-ea"/>
                <a:cs typeface="+mn-cs"/>
              </a:rPr>
              <a:t>file management</a:t>
            </a:r>
            <a:r>
              <a:rPr lang="en-US" sz="1200" b="0" kern="1200" dirty="0" smtClean="0">
                <a:solidFill>
                  <a:schemeClr val="tx1"/>
                </a:solidFill>
                <a:effectLst/>
                <a:latin typeface="+mn-lt"/>
                <a:ea typeface="+mn-ea"/>
                <a:cs typeface="+mn-cs"/>
              </a:rPr>
              <a:t>, which provides an organizational structure to the computer’s contents.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Windows</a:t>
            </a:r>
            <a:r>
              <a:rPr lang="en-US" b="0" baseline="0" dirty="0" smtClean="0"/>
              <a:t> organizes the computer’s contents in a hierarchical </a:t>
            </a:r>
            <a:r>
              <a:rPr lang="en-US" b="0" i="1" baseline="0" dirty="0" smtClean="0"/>
              <a:t>directory</a:t>
            </a:r>
            <a:r>
              <a:rPr lang="en-US" b="0" baseline="0" dirty="0" smtClean="0"/>
              <a:t> composed of drives, libraries, folders, subfolders, and files. The hard drive, represented as the C: drive, is where you permanently store most of your files.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Each additional storage drive is given a unique letter. The C: drive is the top of the filing structure of your computer, referred to as the </a:t>
            </a:r>
            <a:r>
              <a:rPr lang="en-US" b="0" i="1" baseline="0" dirty="0" smtClean="0"/>
              <a:t>root directory</a:t>
            </a:r>
            <a:r>
              <a:rPr lang="en-US" b="0" baseline="0" dirty="0" smtClean="0"/>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3082022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baseline="0" dirty="0" smtClean="0"/>
              <a:t>All other folders and files are organized within the root directory. There are areas in the root directory that hold special OS files. The programs within these files help run the computer and generally shouldn’t be accessed.</a:t>
            </a:r>
          </a:p>
          <a:p>
            <a:pPr marL="171450" indent="-171450">
              <a:buFont typeface="Arial" pitchFamily="34" charset="0"/>
              <a:buChar char="•"/>
            </a:pPr>
            <a:r>
              <a:rPr lang="en-US" b="0" baseline="0" dirty="0" smtClean="0"/>
              <a:t>A </a:t>
            </a:r>
            <a:r>
              <a:rPr lang="en-US" b="0" i="1" baseline="0" dirty="0" smtClean="0"/>
              <a:t>file</a:t>
            </a:r>
            <a:r>
              <a:rPr lang="en-US" b="0" baseline="0" dirty="0" smtClean="0"/>
              <a:t> is a collection of program instructions or data that is stored and treated as a single unit. Files can be stored on a hard drive, a flash drive, online, or on any other permanent storage medium. </a:t>
            </a:r>
          </a:p>
          <a:p>
            <a:pPr marL="171450" indent="-171450">
              <a:buFont typeface="Arial" pitchFamily="34" charset="0"/>
              <a:buChar char="•"/>
            </a:pPr>
            <a:r>
              <a:rPr lang="en-US" b="0" baseline="0" dirty="0" smtClean="0"/>
              <a:t>A </a:t>
            </a:r>
            <a:r>
              <a:rPr lang="en-US" b="0" i="1" baseline="0" dirty="0" smtClean="0"/>
              <a:t>folder</a:t>
            </a:r>
            <a:r>
              <a:rPr lang="en-US" b="0" baseline="0" dirty="0" smtClean="0"/>
              <a:t> is a collection of files.</a:t>
            </a:r>
          </a:p>
          <a:p>
            <a:pPr marL="171450" indent="-171450">
              <a:buFont typeface="Arial" pitchFamily="34" charset="0"/>
              <a:buChar char="•"/>
            </a:pPr>
            <a:r>
              <a:rPr lang="en-US" b="0" baseline="0" dirty="0" smtClean="0"/>
              <a:t>A </a:t>
            </a:r>
            <a:r>
              <a:rPr lang="en-US" b="0" i="1" baseline="0" dirty="0" smtClean="0"/>
              <a:t>library</a:t>
            </a:r>
            <a:r>
              <a:rPr lang="en-US" b="0" baseline="0" dirty="0" smtClean="0"/>
              <a:t> gathers categories of files and displays them as if they were all saved in one folder. </a:t>
            </a:r>
            <a:endParaRPr lang="en-US" b="0"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47</a:t>
            </a:fld>
            <a:endParaRPr lang="en-US" dirty="0"/>
          </a:p>
        </p:txBody>
      </p:sp>
    </p:spTree>
    <p:extLst>
      <p:ext uri="{BB962C8B-B14F-4D97-AF65-F5344CB8AC3E}">
        <p14:creationId xmlns:p14="http://schemas.microsoft.com/office/powerpoint/2010/main" val="957770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dirty="0" smtClean="0"/>
              <a:t>In</a:t>
            </a:r>
            <a:r>
              <a:rPr lang="en-US" b="0" baseline="0" dirty="0" smtClean="0"/>
              <a:t> Windows, </a:t>
            </a:r>
            <a:r>
              <a:rPr lang="en-US" b="0" i="1" baseline="0" dirty="0" smtClean="0"/>
              <a:t>File Explorer </a:t>
            </a:r>
            <a:r>
              <a:rPr lang="en-US" b="0" baseline="0" dirty="0" smtClean="0"/>
              <a:t>is the main tool for finding, viewing, and managing the your computer’s contents. It shows the location and contents of every drive, folder, and file.</a:t>
            </a:r>
          </a:p>
          <a:p>
            <a:pPr marL="171450" indent="-171450">
              <a:buFont typeface="Arial" pitchFamily="34" charset="0"/>
              <a:buChar char="•"/>
            </a:pPr>
            <a:r>
              <a:rPr lang="en-US" b="0" baseline="0" dirty="0" smtClean="0"/>
              <a:t>File Explorer is divided into two sections:</a:t>
            </a:r>
          </a:p>
          <a:p>
            <a:pPr marL="628650" lvl="1" indent="-171450">
              <a:buFont typeface="Arial" pitchFamily="34" charset="0"/>
              <a:buChar char="•"/>
            </a:pPr>
            <a:r>
              <a:rPr lang="en-US" b="0" baseline="0" dirty="0" smtClean="0"/>
              <a:t>The navigation pane on the left shows the computer’s contents.</a:t>
            </a:r>
          </a:p>
          <a:p>
            <a:pPr marL="628650" lvl="1" indent="-171450">
              <a:buFont typeface="Arial" pitchFamily="34" charset="0"/>
              <a:buChar char="•"/>
            </a:pPr>
            <a:r>
              <a:rPr lang="en-US" b="0" baseline="0" dirty="0" smtClean="0"/>
              <a:t>When you select a Favorite, Library, drive, or Homegroup, the files and folders are displayed in the details pane on the right.</a:t>
            </a:r>
          </a:p>
          <a:p>
            <a:pPr marL="171450" lvl="0" indent="-171450">
              <a:buFont typeface="Arial" pitchFamily="34" charset="0"/>
              <a:buChar char="•"/>
            </a:pPr>
            <a:r>
              <a:rPr lang="en-US" b="0" baseline="0" dirty="0" smtClean="0"/>
              <a:t>Creating folders is the key to organizing files because folders keep related documents together. You might create one folder called “Classes.” Inside the “Classes” folder, you could create subfolders for each class.</a:t>
            </a:r>
            <a:endParaRPr lang="en-US" b="0"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48</a:t>
            </a:fld>
            <a:endParaRPr lang="en-US" dirty="0"/>
          </a:p>
        </p:txBody>
      </p:sp>
    </p:spTree>
    <p:extLst>
      <p:ext uri="{BB962C8B-B14F-4D97-AF65-F5344CB8AC3E}">
        <p14:creationId xmlns:p14="http://schemas.microsoft.com/office/powerpoint/2010/main" val="95777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CACD118E-A2C9-47E2-9CA8-88D48E73405C}" type="slidenum">
              <a:rPr lang="en-US" smtClean="0"/>
              <a:pPr/>
              <a:t>4</a:t>
            </a:fld>
            <a:endParaRPr lang="en-US" dirty="0" smtClean="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System</a:t>
            </a:r>
            <a:r>
              <a:rPr lang="en-US" sz="1200" kern="1200" baseline="0" dirty="0" smtClean="0">
                <a:solidFill>
                  <a:schemeClr val="tx1"/>
                </a:solidFill>
                <a:effectLst/>
                <a:latin typeface="+mn-lt"/>
                <a:ea typeface="+mn-ea"/>
                <a:cs typeface="+mn-cs"/>
              </a:rPr>
              <a:t> software consists of two primary types: the operating system and utility programs.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a:t>
            </a:r>
            <a:r>
              <a:rPr lang="en-US" sz="1200" b="0" i="1" u="none" strike="noStrike" kern="1200" dirty="0" smtClean="0">
                <a:solidFill>
                  <a:schemeClr val="tx1"/>
                </a:solidFill>
                <a:effectLst/>
                <a:latin typeface="+mn-lt"/>
                <a:ea typeface="+mn-ea"/>
                <a:cs typeface="+mn-cs"/>
              </a:rPr>
              <a:t>operating system (OS)</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 group of programs that controls how your computer system functions. It does the following:</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Manages the computer’s hardware and peripheral devices</a:t>
            </a:r>
            <a:r>
              <a:rPr lang="en-US" sz="1200" kern="1200" baseline="0" dirty="0" smtClean="0">
                <a:solidFill>
                  <a:schemeClr val="tx1"/>
                </a:solidFill>
                <a:effectLst/>
                <a:latin typeface="+mn-lt"/>
                <a:ea typeface="+mn-ea"/>
                <a:cs typeface="+mn-cs"/>
              </a:rPr>
              <a:t>.</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Provides a consistent means for application software to work with the central processing unit (CPU)</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Is responsible for the management, scheduling, and coordination of tasks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You interact with your OS through the </a:t>
            </a:r>
            <a:r>
              <a:rPr lang="en-US" sz="1200" i="1" kern="1200" baseline="0" dirty="0" smtClean="0">
                <a:solidFill>
                  <a:schemeClr val="tx1"/>
                </a:solidFill>
                <a:effectLst/>
                <a:latin typeface="+mn-lt"/>
                <a:ea typeface="+mn-ea"/>
                <a:cs typeface="+mn-cs"/>
              </a:rPr>
              <a:t>user </a:t>
            </a:r>
            <a:r>
              <a:rPr lang="en-US" sz="1200" i="0" kern="1200" baseline="0" dirty="0" smtClean="0">
                <a:solidFill>
                  <a:schemeClr val="tx1"/>
                </a:solidFill>
                <a:effectLst/>
                <a:latin typeface="+mn-lt"/>
                <a:ea typeface="+mn-ea"/>
                <a:cs typeface="+mn-cs"/>
              </a:rPr>
              <a:t>interface—the</a:t>
            </a:r>
            <a:r>
              <a:rPr lang="en-US" sz="1200" kern="1200" baseline="0" dirty="0" smtClean="0">
                <a:solidFill>
                  <a:schemeClr val="tx1"/>
                </a:solidFill>
                <a:effectLst/>
                <a:latin typeface="+mn-lt"/>
                <a:ea typeface="+mn-ea"/>
                <a:cs typeface="+mn-cs"/>
              </a:rPr>
              <a:t> desktop, icons, and menus.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A </a:t>
            </a:r>
            <a:r>
              <a:rPr lang="en-US" sz="1200" i="1" kern="1200" baseline="0" dirty="0" smtClean="0">
                <a:solidFill>
                  <a:schemeClr val="tx1"/>
                </a:solidFill>
                <a:effectLst/>
                <a:latin typeface="+mn-lt"/>
                <a:ea typeface="+mn-ea"/>
                <a:cs typeface="+mn-cs"/>
              </a:rPr>
              <a:t>utility program </a:t>
            </a:r>
            <a:r>
              <a:rPr lang="en-US" sz="1200" kern="1200" baseline="0" dirty="0" smtClean="0">
                <a:solidFill>
                  <a:schemeClr val="tx1"/>
                </a:solidFill>
                <a:effectLst/>
                <a:latin typeface="+mn-lt"/>
                <a:ea typeface="+mn-ea"/>
                <a:cs typeface="+mn-cs"/>
              </a:rPr>
              <a:t>is a small program that performs many general housekeeping tasks for your computer. </a:t>
            </a:r>
            <a:r>
              <a:rPr lang="en-US" sz="120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endParaRPr lang="en-US" dirty="0" smtClean="0">
              <a:latin typeface="Helvetica" pitchFamily="34" charset="0"/>
            </a:endParaRPr>
          </a:p>
        </p:txBody>
      </p:sp>
    </p:spTree>
    <p:extLst>
      <p:ext uri="{BB962C8B-B14F-4D97-AF65-F5344CB8AC3E}">
        <p14:creationId xmlns:p14="http://schemas.microsoft.com/office/powerpoint/2010/main" val="8449808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10200" cy="4114800"/>
          </a:xfrm>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When you open any folder in File Explorer, the ribbon at the top displays a View tab. Clicking the View tab offers different ways to view the folders and files.</a:t>
            </a:r>
            <a:r>
              <a:rPr lang="en-US" sz="1200" b="0" kern="1200" baseline="0" dirty="0" smtClean="0">
                <a:solidFill>
                  <a:schemeClr val="tx1"/>
                </a:solidFill>
                <a:effectLst/>
                <a:latin typeface="+mn-lt"/>
                <a:ea typeface="+mn-ea"/>
                <a:cs typeface="+mn-cs"/>
              </a:rPr>
              <a:t> Two of the most useful views are:</a:t>
            </a:r>
            <a:endParaRPr lang="en-US" sz="1200" b="0" kern="1200" dirty="0" smtClean="0">
              <a:solidFill>
                <a:schemeClr val="tx1"/>
              </a:solidFill>
              <a:effectLst/>
              <a:latin typeface="+mn-lt"/>
              <a:ea typeface="+mn-ea"/>
              <a:cs typeface="+mn-cs"/>
            </a:endParaRPr>
          </a:p>
          <a:p>
            <a:pPr marL="628650" lvl="1" indent="-171450">
              <a:buFont typeface="Arial" pitchFamily="34" charset="0"/>
              <a:buChar char="•"/>
            </a:pPr>
            <a:r>
              <a:rPr lang="en-US" sz="1200" b="0" i="1" u="none" strike="noStrike" kern="1200" dirty="0" smtClean="0">
                <a:solidFill>
                  <a:schemeClr val="tx1"/>
                </a:solidFill>
                <a:effectLst/>
                <a:latin typeface="+mn-lt"/>
                <a:ea typeface="+mn-ea"/>
                <a:cs typeface="+mn-cs"/>
              </a:rPr>
              <a:t>Details view</a:t>
            </a:r>
            <a:r>
              <a:rPr lang="en-US" sz="1200" b="0" i="0" u="none" strike="noStrike"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 Files and folders are displayed in list form, and additional information is displayed in columns. </a:t>
            </a:r>
          </a:p>
          <a:p>
            <a:pPr marL="628650" lvl="1" indent="-171450">
              <a:buFont typeface="Arial" pitchFamily="34" charset="0"/>
              <a:buChar char="•"/>
            </a:pPr>
            <a:r>
              <a:rPr lang="en-US" sz="1200" b="0" i="1" u="none" strike="noStrike" kern="1200" dirty="0" smtClean="0">
                <a:solidFill>
                  <a:schemeClr val="tx1"/>
                </a:solidFill>
                <a:effectLst/>
                <a:latin typeface="+mn-lt"/>
                <a:ea typeface="+mn-ea"/>
                <a:cs typeface="+mn-cs"/>
              </a:rPr>
              <a:t>Large Icons view</a:t>
            </a:r>
            <a:r>
              <a:rPr lang="en-US" sz="1200" b="0" i="0" u="none" strike="noStrike"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 Large Icons view shows the contents of folders as small images. </a:t>
            </a:r>
            <a:r>
              <a:rPr lang="en-US" sz="1200" b="0" kern="1200" baseline="0" dirty="0" smtClean="0">
                <a:solidFill>
                  <a:schemeClr val="tx1"/>
                </a:solidFill>
                <a:effectLst/>
                <a:latin typeface="+mn-lt"/>
                <a:ea typeface="+mn-ea"/>
                <a:cs typeface="+mn-cs"/>
              </a:rPr>
              <a:t> </a:t>
            </a:r>
          </a:p>
          <a:p>
            <a:pPr marL="171450" lvl="0" indent="-171450">
              <a:buFont typeface="Arial" pitchFamily="34" charset="0"/>
              <a:buChar char="•"/>
            </a:pPr>
            <a:r>
              <a:rPr lang="en-US" sz="1200" b="0" kern="1200" baseline="0" dirty="0" smtClean="0">
                <a:solidFill>
                  <a:schemeClr val="tx1"/>
                </a:solidFill>
                <a:effectLst/>
                <a:latin typeface="+mn-lt"/>
                <a:ea typeface="+mn-ea"/>
                <a:cs typeface="+mn-cs"/>
              </a:rPr>
              <a:t>In Windows 8, the Search app is the best way to search for files and the contents of folders. It searches through the hard drive or other storage devices. </a:t>
            </a:r>
          </a:p>
          <a:p>
            <a:pPr marL="0" lvl="0" indent="0">
              <a:buFont typeface="Arial" pitchFamily="34" charset="0"/>
              <a:buNone/>
            </a:pPr>
            <a:r>
              <a:rPr lang="en-US" sz="1200" b="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49</a:t>
            </a:fld>
            <a:endParaRPr lang="en-US" dirty="0"/>
          </a:p>
        </p:txBody>
      </p:sp>
    </p:spTree>
    <p:extLst>
      <p:ext uri="{BB962C8B-B14F-4D97-AF65-F5344CB8AC3E}">
        <p14:creationId xmlns:p14="http://schemas.microsoft.com/office/powerpoint/2010/main" val="38552935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dirty="0" smtClean="0"/>
              <a:t>The</a:t>
            </a:r>
            <a:r>
              <a:rPr lang="en-US" b="0" baseline="0" dirty="0" smtClean="0"/>
              <a:t> first part of a file, or the </a:t>
            </a:r>
            <a:r>
              <a:rPr lang="en-US" b="0" i="1" baseline="0" dirty="0" smtClean="0"/>
              <a:t>file name</a:t>
            </a:r>
            <a:r>
              <a:rPr lang="en-US" b="0" baseline="0" dirty="0" smtClean="0"/>
              <a:t>, is generally the name assigned to the file when it’s saved. In a Windows application, an </a:t>
            </a:r>
            <a:r>
              <a:rPr lang="en-US" b="0" i="1" baseline="0" dirty="0" smtClean="0"/>
              <a:t>extension</a:t>
            </a:r>
            <a:r>
              <a:rPr lang="en-US" b="0" baseline="0" dirty="0" smtClean="0"/>
              <a:t>, or </a:t>
            </a:r>
            <a:r>
              <a:rPr lang="en-US" b="0" i="1" baseline="0" dirty="0" smtClean="0"/>
              <a:t>file type</a:t>
            </a:r>
            <a:r>
              <a:rPr lang="en-US" b="0" baseline="0" dirty="0" smtClean="0"/>
              <a:t>, follows the file name and a period or dot. </a:t>
            </a:r>
          </a:p>
          <a:p>
            <a:pPr marL="171450" indent="-171450">
              <a:buFont typeface="Arial" pitchFamily="34" charset="0"/>
              <a:buChar char="•"/>
            </a:pPr>
            <a:r>
              <a:rPr lang="en-US" b="0" baseline="0" dirty="0" smtClean="0"/>
              <a:t>When you save a file created in most applications running under the Windows OS, you don’t need to add the extension; it is added automatically. Mac and Linux operating systems don’t require file extensions.  </a:t>
            </a:r>
          </a:p>
          <a:p>
            <a:pPr marL="171450" indent="-171450">
              <a:buFont typeface="Arial" pitchFamily="34" charset="0"/>
              <a:buChar char="•"/>
            </a:pPr>
            <a:r>
              <a:rPr lang="en-US" b="0" baseline="0" dirty="0" smtClean="0"/>
              <a:t>If you’re using the Mac or Linux OS and are sending files to Windows users, you should add an extension so that Windows can open it more easily.</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50</a:t>
            </a:fld>
            <a:endParaRPr lang="en-US" dirty="0"/>
          </a:p>
        </p:txBody>
      </p:sp>
    </p:spTree>
    <p:extLst>
      <p:ext uri="{BB962C8B-B14F-4D97-AF65-F5344CB8AC3E}">
        <p14:creationId xmlns:p14="http://schemas.microsoft.com/office/powerpoint/2010/main" val="38466800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Have you ever received a file by e-mail and couldn’t open it? Most likely that was because your computer didn’t have the program needed to open the file. Sometimes, similar programs that you already have installed can be used to open the file, so it’s helpful to know what the file extension is. Sites such as </a:t>
            </a:r>
            <a:r>
              <a:rPr lang="en-US" b="0" baseline="0" dirty="0" err="1" smtClean="0"/>
              <a:t>FILExt</a:t>
            </a:r>
            <a:r>
              <a:rPr lang="en-US" b="0" baseline="0" dirty="0" smtClean="0"/>
              <a:t> (</a:t>
            </a:r>
            <a:r>
              <a:rPr lang="en-US" b="0" i="1" baseline="0" dirty="0" smtClean="0"/>
              <a:t>filext.com</a:t>
            </a:r>
            <a:r>
              <a:rPr lang="en-US" b="0" baseline="0" dirty="0" smtClean="0"/>
              <a:t>) can help you identify the source program.</a:t>
            </a:r>
          </a:p>
          <a:p>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51</a:t>
            </a:fld>
            <a:endParaRPr lang="en-US" dirty="0"/>
          </a:p>
        </p:txBody>
      </p:sp>
    </p:spTree>
    <p:extLst>
      <p:ext uri="{BB962C8B-B14F-4D97-AF65-F5344CB8AC3E}">
        <p14:creationId xmlns:p14="http://schemas.microsoft.com/office/powerpoint/2010/main" val="28775202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Each OS has its own naming rules. Beyond those rules, it’s important to name your files so they</a:t>
            </a:r>
            <a:r>
              <a:rPr lang="en-US" sz="1200" b="0" kern="1200" baseline="0" dirty="0" smtClean="0">
                <a:solidFill>
                  <a:schemeClr val="tx1"/>
                </a:solidFill>
                <a:effectLst/>
                <a:latin typeface="+mn-lt"/>
                <a:ea typeface="+mn-ea"/>
                <a:cs typeface="+mn-cs"/>
              </a:rPr>
              <a:t> are easily identifiable</a:t>
            </a:r>
            <a:r>
              <a:rPr lang="en-US" sz="1200" b="0" kern="1200" dirty="0" smtClean="0">
                <a:solidFill>
                  <a:schemeClr val="tx1"/>
                </a:solidFill>
                <a:effectLst/>
                <a:latin typeface="+mn-lt"/>
                <a:ea typeface="+mn-ea"/>
                <a:cs typeface="+mn-cs"/>
              </a:rPr>
              <a:t>. File</a:t>
            </a:r>
            <a:r>
              <a:rPr lang="en-US" sz="1200" b="0" kern="1200" baseline="0" dirty="0" smtClean="0">
                <a:solidFill>
                  <a:schemeClr val="tx1"/>
                </a:solidFill>
                <a:effectLst/>
                <a:latin typeface="+mn-lt"/>
                <a:ea typeface="+mn-ea"/>
                <a:cs typeface="+mn-cs"/>
              </a:rPr>
              <a:t> names can have as many as 255 characters. </a:t>
            </a:r>
            <a:r>
              <a:rPr lang="en-US" sz="1200" b="0" kern="1200" dirty="0" smtClean="0">
                <a:solidFill>
                  <a:schemeClr val="tx1"/>
                </a:solidFill>
                <a:effectLst/>
                <a:latin typeface="+mn-lt"/>
                <a:ea typeface="+mn-ea"/>
                <a:cs typeface="+mn-cs"/>
              </a:rPr>
              <a:t>A file name such as “BIO Research Paper Draft.docx” makes it very clear what the file contains.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All files must be uniquely identified, unless they are saved in different folders or locations. Files might share the same file name (“bioreport.docx” and “bioreport.xlsx”) or the same extension (“bioreport.xlsx” and “budget.xlsx”), no two files stored on the same device and folder can share both the same file name and extension.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b="1"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52</a:t>
            </a:fld>
            <a:endParaRPr lang="en-US" dirty="0"/>
          </a:p>
        </p:txBody>
      </p:sp>
    </p:spTree>
    <p:extLst>
      <p:ext uri="{BB962C8B-B14F-4D97-AF65-F5344CB8AC3E}">
        <p14:creationId xmlns:p14="http://schemas.microsoft.com/office/powerpoint/2010/main" val="961507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p:spPr>
        <p:txBody>
          <a:bodyPr/>
          <a:lstStyle/>
          <a:p>
            <a:fld id="{323FD036-E291-40F3-B6DF-70A9308952D3}" type="slidenum">
              <a:rPr lang="en-US" smtClean="0"/>
              <a:pPr/>
              <a:t>53</a:t>
            </a:fld>
            <a:endParaRPr lang="en-US" dirty="0" smtClean="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When you save a file for the first time, you give the file a name and designate where you want to save it. For easy reference, the OS includes libraries where files are saved unless you specify otherwise. In Windows, the default libraries are Documents for files, Music for audio files, Pictures for graphics files, and Videos for video files.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You can determine the location of a file by its </a:t>
            </a:r>
            <a:r>
              <a:rPr lang="en-US" sz="1200" b="0" i="1" kern="1200" baseline="0" dirty="0" smtClean="0">
                <a:solidFill>
                  <a:schemeClr val="tx1"/>
                </a:solidFill>
                <a:effectLst/>
                <a:latin typeface="+mn-lt"/>
                <a:ea typeface="+mn-ea"/>
                <a:cs typeface="+mn-cs"/>
              </a:rPr>
              <a:t>file path</a:t>
            </a:r>
            <a:r>
              <a:rPr lang="en-US" sz="1200" b="0" kern="1200" baseline="0" dirty="0" smtClean="0">
                <a:solidFill>
                  <a:schemeClr val="tx1"/>
                </a:solidFill>
                <a:effectLst/>
                <a:latin typeface="+mn-lt"/>
                <a:ea typeface="+mn-ea"/>
                <a:cs typeface="+mn-cs"/>
              </a:rPr>
              <a:t>. The file path starts with the drive in which the file is located and includes all folders, subfolders (if any), the file name, and the extension. </a:t>
            </a:r>
          </a:p>
        </p:txBody>
      </p:sp>
    </p:spTree>
    <p:extLst>
      <p:ext uri="{BB962C8B-B14F-4D97-AF65-F5344CB8AC3E}">
        <p14:creationId xmlns:p14="http://schemas.microsoft.com/office/powerpoint/2010/main" val="11701344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p:spPr>
        <p:txBody>
          <a:bodyPr/>
          <a:lstStyle/>
          <a:p>
            <a:fld id="{323FD036-E291-40F3-B6DF-70A9308952D3}" type="slidenum">
              <a:rPr lang="en-US" smtClean="0"/>
              <a:pPr/>
              <a:t>54</a:t>
            </a:fld>
            <a:endParaRPr lang="en-US" dirty="0" smtClean="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If you were saving a picture of Andrew Carnegie, the file path might be C:\Documents\HIS182\Term Paper\Illustrations\ACarnegie.jpg. “C:” is the drive on which the file is stored, and Documents is the file’s primary folder. “HIS182,” “Term Paper,” and “Illustrations” are successive subfolders within the Documents main folder. Last comes the file name, “</a:t>
            </a:r>
            <a:r>
              <a:rPr lang="en-US" sz="1200" b="0" kern="1200" baseline="0" dirty="0" err="1" smtClean="0">
                <a:solidFill>
                  <a:schemeClr val="tx1"/>
                </a:solidFill>
                <a:effectLst/>
                <a:latin typeface="+mn-lt"/>
                <a:ea typeface="+mn-ea"/>
                <a:cs typeface="+mn-cs"/>
              </a:rPr>
              <a:t>ACarnegie</a:t>
            </a:r>
            <a:r>
              <a:rPr lang="en-US" sz="1200" b="0" kern="1200" baseline="0" dirty="0" smtClean="0">
                <a:solidFill>
                  <a:schemeClr val="tx1"/>
                </a:solidFill>
                <a:effectLst/>
                <a:latin typeface="+mn-lt"/>
                <a:ea typeface="+mn-ea"/>
                <a:cs typeface="+mn-cs"/>
              </a:rPr>
              <a:t>,” separated from the file extension (in this case, “jpg”) by a period. The backslash characters (\), used by Windows, are referred to as </a:t>
            </a:r>
            <a:r>
              <a:rPr lang="en-US" sz="1200" b="0" i="1" kern="1200" baseline="0" dirty="0" smtClean="0">
                <a:solidFill>
                  <a:schemeClr val="tx1"/>
                </a:solidFill>
                <a:effectLst/>
                <a:latin typeface="+mn-lt"/>
                <a:ea typeface="+mn-ea"/>
                <a:cs typeface="+mn-cs"/>
              </a:rPr>
              <a:t>path separators</a:t>
            </a:r>
            <a:r>
              <a:rPr lang="en-US" sz="1200" b="0" kern="1200" baseline="0" dirty="0" smtClean="0">
                <a:solidFill>
                  <a:schemeClr val="tx1"/>
                </a:solidFill>
                <a:effectLst/>
                <a:latin typeface="+mn-lt"/>
                <a:ea typeface="+mn-ea"/>
                <a:cs typeface="+mn-cs"/>
              </a:rPr>
              <a:t>. OS X files use a colon (:), and UNIX and Linux files use the forward slash (/) as the path separator.</a:t>
            </a:r>
          </a:p>
        </p:txBody>
      </p:sp>
    </p:spTree>
    <p:extLst>
      <p:ext uri="{BB962C8B-B14F-4D97-AF65-F5344CB8AC3E}">
        <p14:creationId xmlns:p14="http://schemas.microsoft.com/office/powerpoint/2010/main" val="16549492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File-management actions include opening, copying, moving, renaming, and deleting files. </a:t>
            </a:r>
          </a:p>
          <a:p>
            <a:pPr marL="171450" indent="-171450">
              <a:buFont typeface="Arial" pitchFamily="34" charset="0"/>
              <a:buChar char="•"/>
            </a:pPr>
            <a:r>
              <a:rPr lang="en-US" sz="1200" b="0" kern="1200" dirty="0" smtClean="0">
                <a:solidFill>
                  <a:schemeClr val="tx1"/>
                </a:solidFill>
                <a:effectLst/>
                <a:latin typeface="+mn-lt"/>
                <a:ea typeface="+mn-ea"/>
                <a:cs typeface="+mn-cs"/>
              </a:rPr>
              <a:t>You open a file by double-clicking the file. </a:t>
            </a:r>
          </a:p>
          <a:p>
            <a:pPr marL="171450" indent="-171450">
              <a:buFont typeface="Arial" pitchFamily="34" charset="0"/>
              <a:buChar char="•"/>
            </a:pPr>
            <a:r>
              <a:rPr lang="en-US" sz="1200" b="0" kern="1200" dirty="0" smtClean="0">
                <a:solidFill>
                  <a:schemeClr val="tx1"/>
                </a:solidFill>
                <a:effectLst/>
                <a:latin typeface="+mn-lt"/>
                <a:ea typeface="+mn-ea"/>
                <a:cs typeface="+mn-cs"/>
              </a:rPr>
              <a:t>The Copy command copies</a:t>
            </a:r>
            <a:r>
              <a:rPr lang="en-US" sz="1200" b="0" kern="1200" baseline="0" dirty="0" smtClean="0">
                <a:solidFill>
                  <a:schemeClr val="tx1"/>
                </a:solidFill>
                <a:effectLst/>
                <a:latin typeface="+mn-lt"/>
                <a:ea typeface="+mn-ea"/>
                <a:cs typeface="+mn-cs"/>
              </a:rPr>
              <a:t> the file</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a:t>
            </a:r>
          </a:p>
          <a:p>
            <a:pPr marL="171450" indent="-171450">
              <a:buFont typeface="Arial" pitchFamily="34" charset="0"/>
              <a:buChar char="•"/>
            </a:pPr>
            <a:r>
              <a:rPr lang="en-US" sz="1200" b="0" kern="1200" baseline="0" dirty="0" smtClean="0">
                <a:solidFill>
                  <a:schemeClr val="tx1"/>
                </a:solidFill>
                <a:effectLst/>
                <a:latin typeface="+mn-lt"/>
                <a:ea typeface="+mn-ea"/>
                <a:cs typeface="+mn-cs"/>
              </a:rPr>
              <a:t>The Cut command can be used to move a file. Both of these commands can be accessed by right-clicking on a file’s name. </a:t>
            </a:r>
          </a:p>
          <a:p>
            <a:pPr marL="171450" indent="-171450">
              <a:buFont typeface="Arial" pitchFamily="34" charset="0"/>
              <a:buChar char="•"/>
            </a:pPr>
            <a:r>
              <a:rPr lang="en-US" sz="1200" b="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Recycle Bin</a:t>
            </a:r>
            <a:r>
              <a:rPr lang="en-US" sz="1200" b="1"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is a folder on the desktop</a:t>
            </a:r>
            <a:r>
              <a:rPr lang="en-US" sz="1200" b="0" kern="1200" baseline="0" dirty="0" smtClean="0">
                <a:solidFill>
                  <a:schemeClr val="tx1"/>
                </a:solidFill>
                <a:effectLst/>
                <a:latin typeface="+mn-lt"/>
                <a:ea typeface="+mn-ea"/>
                <a:cs typeface="+mn-cs"/>
              </a:rPr>
              <a:t> where files </a:t>
            </a:r>
            <a:r>
              <a:rPr lang="en-US" sz="1200" b="0" kern="1200" dirty="0" smtClean="0">
                <a:solidFill>
                  <a:schemeClr val="tx1"/>
                </a:solidFill>
                <a:effectLst/>
                <a:latin typeface="+mn-lt"/>
                <a:ea typeface="+mn-ea"/>
                <a:cs typeface="+mn-cs"/>
              </a:rPr>
              <a:t>deleted from the hard drive reside until permanently deleted. Files from other drives and</a:t>
            </a:r>
            <a:r>
              <a:rPr lang="en-US" sz="1200" b="0" kern="1200" baseline="0" dirty="0" smtClean="0">
                <a:solidFill>
                  <a:schemeClr val="tx1"/>
                </a:solidFill>
                <a:effectLst/>
                <a:latin typeface="+mn-lt"/>
                <a:ea typeface="+mn-ea"/>
                <a:cs typeface="+mn-cs"/>
              </a:rPr>
              <a:t> stored in the cloud are not cycled through the Recycle Bin. </a:t>
            </a:r>
          </a:p>
          <a:p>
            <a:pPr marL="171450" indent="-171450">
              <a:buFont typeface="Arial" pitchFamily="34" charset="0"/>
              <a:buChar char="•"/>
            </a:pPr>
            <a:r>
              <a:rPr lang="en-US" sz="1200" b="0" kern="1200" dirty="0" smtClean="0">
                <a:solidFill>
                  <a:schemeClr val="tx1"/>
                </a:solidFill>
                <a:effectLst/>
                <a:latin typeface="+mn-lt"/>
                <a:ea typeface="+mn-ea"/>
                <a:cs typeface="+mn-cs"/>
              </a:rPr>
              <a:t>To delete files on a Mac, drag the files to the Trash icon.</a:t>
            </a:r>
            <a:endParaRPr lang="en-US" sz="1200" b="1" kern="1200" dirty="0" smtClean="0">
              <a:solidFill>
                <a:schemeClr val="tx1"/>
              </a:solidFill>
              <a:effectLst/>
              <a:latin typeface="+mn-lt"/>
              <a:ea typeface="+mn-ea"/>
              <a:cs typeface="+mn-cs"/>
            </a:endParaRPr>
          </a:p>
          <a:p>
            <a:pPr marL="171450" indent="-171450">
              <a:buFont typeface="Arial" pitchFamily="34" charset="0"/>
              <a:buChar char="•"/>
            </a:pPr>
            <a:endParaRPr lang="en-US" sz="1200" b="1"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55</a:t>
            </a:fld>
            <a:endParaRPr lang="en-US" dirty="0"/>
          </a:p>
        </p:txBody>
      </p:sp>
    </p:spTree>
    <p:extLst>
      <p:ext uri="{BB962C8B-B14F-4D97-AF65-F5344CB8AC3E}">
        <p14:creationId xmlns:p14="http://schemas.microsoft.com/office/powerpoint/2010/main" val="14122131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Getting</a:t>
            </a:r>
            <a:r>
              <a:rPr lang="en-US" sz="1200" b="0" kern="1200" baseline="0" dirty="0" smtClean="0">
                <a:solidFill>
                  <a:schemeClr val="tx1"/>
                </a:solidFill>
                <a:effectLst/>
                <a:latin typeface="+mn-lt"/>
                <a:ea typeface="+mn-ea"/>
                <a:cs typeface="+mn-cs"/>
              </a:rPr>
              <a:t> a file back after the Trash has been emptied still may be possible.</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File History is a Windows 8 utility that automatically backs up files and saves previous versions of files to a designated drive. If you’re using File History, you can restore deleted files or previous versions of files.</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When the Trash is emptied, only the reference to the file is deleted permanently, so the OS cannot easily find it. The actual file remains on the hard drive until it’s written over. Programs such as </a:t>
            </a:r>
            <a:r>
              <a:rPr lang="en-US" sz="1200" b="0" kern="1200" baseline="0" dirty="0" err="1" smtClean="0">
                <a:solidFill>
                  <a:schemeClr val="tx1"/>
                </a:solidFill>
                <a:effectLst/>
                <a:latin typeface="+mn-lt"/>
                <a:ea typeface="+mn-ea"/>
                <a:cs typeface="+mn-cs"/>
              </a:rPr>
              <a:t>FarStone’s</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RestoreIT</a:t>
            </a:r>
            <a:r>
              <a:rPr lang="en-US" sz="1200" b="0" kern="1200" baseline="0" dirty="0" smtClean="0">
                <a:solidFill>
                  <a:schemeClr val="tx1"/>
                </a:solidFill>
                <a:effectLst/>
                <a:latin typeface="+mn-lt"/>
                <a:ea typeface="+mn-ea"/>
                <a:cs typeface="+mn-cs"/>
              </a:rPr>
              <a:t> or Norton Ghost can be used to try to retrieve files. </a:t>
            </a:r>
            <a:endParaRPr lang="en-US" sz="1200" b="1"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56</a:t>
            </a:fld>
            <a:endParaRPr lang="en-US" dirty="0"/>
          </a:p>
        </p:txBody>
      </p:sp>
    </p:spTree>
    <p:extLst>
      <p:ext uri="{BB962C8B-B14F-4D97-AF65-F5344CB8AC3E}">
        <p14:creationId xmlns:p14="http://schemas.microsoft.com/office/powerpoint/2010/main" val="14122131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Utility programs</a:t>
            </a:r>
            <a:r>
              <a:rPr lang="en-US" sz="1200" kern="1200" baseline="0" dirty="0" smtClean="0">
                <a:solidFill>
                  <a:schemeClr val="tx1"/>
                </a:solidFill>
                <a:effectLst/>
                <a:latin typeface="+mn-lt"/>
                <a:ea typeface="+mn-ea"/>
                <a:cs typeface="+mn-cs"/>
              </a:rPr>
              <a:t> are </a:t>
            </a:r>
            <a:r>
              <a:rPr lang="en-US" sz="1200" kern="1200" dirty="0" smtClean="0">
                <a:solidFill>
                  <a:schemeClr val="tx1"/>
                </a:solidFill>
                <a:effectLst/>
                <a:latin typeface="+mn-lt"/>
                <a:ea typeface="+mn-ea"/>
                <a:cs typeface="+mn-cs"/>
              </a:rPr>
              <a:t>small applications that perform special functions.</a:t>
            </a:r>
          </a:p>
          <a:p>
            <a:pPr marL="171450" indent="-171450">
              <a:buFont typeface="Arial" pitchFamily="34" charset="0"/>
              <a:buChar char="•"/>
            </a:pPr>
            <a:r>
              <a:rPr lang="en-US" sz="1200" kern="1200" dirty="0" smtClean="0">
                <a:solidFill>
                  <a:schemeClr val="tx1"/>
                </a:solidFill>
                <a:effectLst/>
                <a:latin typeface="+mn-lt"/>
                <a:ea typeface="+mn-ea"/>
                <a:cs typeface="+mn-cs"/>
              </a:rPr>
              <a:t>Utility programs come in three flavors:</a:t>
            </a:r>
          </a:p>
          <a:p>
            <a:pPr marL="628650" lvl="1" indent="-171450">
              <a:buFont typeface="Arial" pitchFamily="34" charset="0"/>
              <a:buChar char="•"/>
            </a:pPr>
            <a:r>
              <a:rPr lang="en-US" sz="1200" kern="1200" baseline="0" dirty="0" smtClean="0">
                <a:solidFill>
                  <a:schemeClr val="tx1"/>
                </a:solidFill>
                <a:effectLst/>
                <a:latin typeface="+mn-lt"/>
                <a:ea typeface="+mn-ea"/>
                <a:cs typeface="+mn-cs"/>
              </a:rPr>
              <a:t>Those that are included with the OS (such as System Restore)</a:t>
            </a:r>
          </a:p>
          <a:p>
            <a:pPr marL="628650" lvl="1" indent="-171450">
              <a:buFont typeface="Arial" pitchFamily="34" charset="0"/>
              <a:buChar char="•"/>
            </a:pPr>
            <a:r>
              <a:rPr lang="en-US" sz="1200" kern="1200" baseline="0" dirty="0" smtClean="0">
                <a:solidFill>
                  <a:schemeClr val="tx1"/>
                </a:solidFill>
                <a:effectLst/>
                <a:latin typeface="+mn-lt"/>
                <a:ea typeface="+mn-ea"/>
                <a:cs typeface="+mn-cs"/>
              </a:rPr>
              <a:t>Those sold as standalone programs (such as antivirus software)</a:t>
            </a:r>
          </a:p>
          <a:p>
            <a:pPr marL="628650" lvl="1" indent="-171450">
              <a:buFont typeface="Arial" pitchFamily="34" charset="0"/>
              <a:buChar char="•"/>
            </a:pPr>
            <a:r>
              <a:rPr lang="en-US" sz="1200" kern="1200" baseline="0" dirty="0" smtClean="0">
                <a:solidFill>
                  <a:schemeClr val="tx1"/>
                </a:solidFill>
                <a:effectLst/>
                <a:latin typeface="+mn-lt"/>
                <a:ea typeface="+mn-ea"/>
                <a:cs typeface="+mn-cs"/>
              </a:rPr>
              <a:t>Those offered as freeware (such as anti-malware software like Ad-Aware from Lavasoft)</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basic utilities designed to manage and tune the computer hardware are incorporated into the operating system.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stand-alone utility programs typically offer more features or an easier user interface for backup, security, diagnostic, or recovery functions. For some Windows programs, like Task Manager and Resource Monitor, no good standalone alternative exists. </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57</a:t>
            </a:fld>
            <a:endParaRPr lang="en-US" dirty="0"/>
          </a:p>
        </p:txBody>
      </p:sp>
    </p:spTree>
    <p:extLst>
      <p:ext uri="{BB962C8B-B14F-4D97-AF65-F5344CB8AC3E}">
        <p14:creationId xmlns:p14="http://schemas.microsoft.com/office/powerpoint/2010/main" val="29204748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You can personalize</a:t>
            </a:r>
            <a:r>
              <a:rPr lang="en-US" sz="1200" b="0" kern="1200" baseline="0" dirty="0" smtClean="0">
                <a:solidFill>
                  <a:schemeClr val="tx1"/>
                </a:solidFill>
                <a:effectLst/>
                <a:latin typeface="+mn-lt"/>
                <a:ea typeface="+mn-ea"/>
                <a:cs typeface="+mn-cs"/>
              </a:rPr>
              <a:t> the Start screen and the lock screen (the screen that forces you to enter a password to resume using your computer) to suit your tastes. To do so, display the Charms bar, select Settings, choose Change PC settings, and then the Personalize option.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This provides you with access to personalization options such as changing pictures, colors, and backgrounds. This also provides you with access to all the features you need to change the appearance of your desktop.</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58</a:t>
            </a:fld>
            <a:endParaRPr lang="en-US" dirty="0"/>
          </a:p>
        </p:txBody>
      </p:sp>
    </p:spTree>
    <p:extLst>
      <p:ext uri="{BB962C8B-B14F-4D97-AF65-F5344CB8AC3E}">
        <p14:creationId xmlns:p14="http://schemas.microsoft.com/office/powerpoint/2010/main" val="39313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Every computer</a:t>
            </a:r>
            <a:r>
              <a:rPr lang="en-US" sz="1200" kern="1200" baseline="0" dirty="0" smtClean="0">
                <a:solidFill>
                  <a:schemeClr val="tx1"/>
                </a:solidFill>
                <a:effectLst/>
                <a:latin typeface="+mn-lt"/>
                <a:ea typeface="+mn-ea"/>
                <a:cs typeface="+mn-cs"/>
              </a:rPr>
              <a:t> has an OS. Even smartphones, game consoles, cars, and some appliances have operating systems. The role of the OS is critical; the computer can’t operate without it.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Laptops, tablet computers, and smartphones all need specific operating systems designed to take advantage of their unique characteristics. As devices begin to converge in terms of functionality, and operating systems continue to become more powerful, developers such as Microsoft and Apple are making operating systems that have similar functionality (such as OS X and iOS) or are making single operating systems (such as Windows 8) that can run on multiple devices.</a:t>
            </a:r>
            <a:endParaRPr lang="en-US" sz="1200"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39981284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When you download Windows</a:t>
            </a:r>
            <a:r>
              <a:rPr lang="en-US" sz="1200" b="0" kern="1200" baseline="0" dirty="0" smtClean="0">
                <a:solidFill>
                  <a:schemeClr val="tx1"/>
                </a:solidFill>
                <a:effectLst/>
                <a:latin typeface="+mn-lt"/>
                <a:ea typeface="+mn-ea"/>
                <a:cs typeface="+mn-cs"/>
              </a:rPr>
              <a:t> 8 apps from the Windows Store, they automatically install on your computer. If you install non – Windows 8 programs, the program </a:t>
            </a:r>
            <a:r>
              <a:rPr lang="en-US" sz="1200" b="0" kern="1200" dirty="0" smtClean="0">
                <a:solidFill>
                  <a:schemeClr val="tx1"/>
                </a:solidFill>
                <a:effectLst/>
                <a:latin typeface="+mn-lt"/>
                <a:ea typeface="+mn-ea"/>
                <a:cs typeface="+mn-cs"/>
              </a:rPr>
              <a:t>usually automatically runs a wizard (a step-by-step guide) that walks you through the installation process. If a wizard does not start automatically, open the Control Panel, click Programs, and then click Programs and Features. This prompts the OS to look for the setup program of the new software and starts the installation wizard.</a:t>
            </a:r>
            <a:endParaRPr lang="en-US" sz="1200" b="1" kern="1200" dirty="0" smtClean="0">
              <a:solidFill>
                <a:schemeClr val="tx1"/>
              </a:solidFill>
              <a:effectLst/>
              <a:latin typeface="+mn-lt"/>
              <a:ea typeface="+mn-ea"/>
              <a:cs typeface="+mn-cs"/>
            </a:endParaRPr>
          </a:p>
          <a:p>
            <a:pPr marL="0" indent="0">
              <a:buFont typeface="Arial" pitchFamily="34" charset="0"/>
              <a:buNone/>
            </a:pPr>
            <a:r>
              <a:rPr lang="en-US" sz="1200" b="0" kern="1200" baseline="0" dirty="0" smtClean="0">
                <a:solidFill>
                  <a:schemeClr val="tx1"/>
                </a:solidFill>
                <a:effectLst/>
                <a:latin typeface="+mn-lt"/>
                <a:ea typeface="+mn-ea"/>
                <a:cs typeface="+mn-cs"/>
              </a:rPr>
              <a:t> </a:t>
            </a:r>
          </a:p>
          <a:p>
            <a:pPr marL="0" indent="0">
              <a:buFont typeface="Arial" pitchFamily="34" charset="0"/>
              <a:buNone/>
            </a:pPr>
            <a:endParaRPr lang="en-US" sz="1200" b="1"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59</a:t>
            </a:fld>
            <a:endParaRPr lang="en-US" dirty="0"/>
          </a:p>
        </p:txBody>
      </p:sp>
    </p:spTree>
    <p:extLst>
      <p:ext uri="{BB962C8B-B14F-4D97-AF65-F5344CB8AC3E}">
        <p14:creationId xmlns:p14="http://schemas.microsoft.com/office/powerpoint/2010/main" val="39798986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p:spPr>
        <p:txBody>
          <a:bodyPr/>
          <a:lstStyle/>
          <a:p>
            <a:fld id="{DB0AC97B-8039-48D7-A4F5-5D6A35A92B83}" type="slidenum">
              <a:rPr lang="en-US" smtClean="0"/>
              <a:pPr/>
              <a:t>60</a:t>
            </a:fld>
            <a:endParaRPr lang="en-US" dirty="0" smtClean="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File compression makes a large file more compact, making it easier and faster to e-mail large attachments, upload them to the web, or save them.</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Windows has a built-in </a:t>
            </a:r>
            <a:r>
              <a:rPr lang="en-US" sz="1200" b="0" i="1" u="none" strike="noStrike" kern="1200" dirty="0" smtClean="0">
                <a:solidFill>
                  <a:schemeClr val="tx1"/>
                </a:solidFill>
                <a:effectLst/>
                <a:latin typeface="+mn-lt"/>
                <a:ea typeface="+mn-ea"/>
                <a:cs typeface="+mn-cs"/>
              </a:rPr>
              <a:t>file compression utility</a:t>
            </a:r>
            <a:r>
              <a:rPr lang="en-US" sz="1200" b="0"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that takes out redundancies to reduce the size. You can also obtain several standalone freeware and shareware programs</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to compress your files.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Most compression programs look for repeated patterns of letters and replace them with a shorter placeholder. The patterns and the placeholder are catalogued and stored in a separate file called the </a:t>
            </a:r>
            <a:r>
              <a:rPr lang="en-US" sz="1200" b="0" i="0" kern="1200" dirty="0" smtClean="0">
                <a:solidFill>
                  <a:schemeClr val="tx1"/>
                </a:solidFill>
                <a:effectLst/>
                <a:latin typeface="+mn-lt"/>
                <a:ea typeface="+mn-ea"/>
                <a:cs typeface="+mn-cs"/>
              </a:rPr>
              <a:t>dictionary</a:t>
            </a:r>
            <a:r>
              <a:rPr lang="en-US" sz="1200" b="0" kern="1200" dirty="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To restore the file to its original state, you need to decompress the file. </a:t>
            </a:r>
            <a:endParaRPr lang="en-US" sz="1200" b="1"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3175804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p:spPr>
        <p:txBody>
          <a:bodyPr/>
          <a:lstStyle/>
          <a:p>
            <a:fld id="{29AAA863-E432-43D4-B557-48C1987B0BBF}" type="slidenum">
              <a:rPr lang="en-US" smtClean="0"/>
              <a:pPr/>
              <a:t>61</a:t>
            </a:fld>
            <a:endParaRPr lang="en-US" dirty="0" smtClean="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i="1" u="none" strike="noStrike" kern="1200" dirty="0" smtClean="0">
                <a:solidFill>
                  <a:schemeClr val="tx1"/>
                </a:solidFill>
                <a:effectLst/>
                <a:latin typeface="+mn-lt"/>
                <a:ea typeface="+mn-ea"/>
                <a:cs typeface="+mn-cs"/>
              </a:rPr>
              <a:t>Disk Cleanup</a:t>
            </a:r>
            <a:r>
              <a:rPr lang="en-US" sz="1200" b="0"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is a Windows utility that removes unnecessary files from your hard drive. These include files that have accumulated in the Recycle Bin as well as temporary</a:t>
            </a:r>
            <a:r>
              <a:rPr lang="en-US" sz="1200" b="0" kern="1200" baseline="0" dirty="0" smtClean="0">
                <a:solidFill>
                  <a:schemeClr val="tx1"/>
                </a:solidFill>
                <a:effectLst/>
                <a:latin typeface="+mn-lt"/>
                <a:ea typeface="+mn-ea"/>
                <a:cs typeface="+mn-cs"/>
              </a:rPr>
              <a:t> files</a:t>
            </a:r>
            <a:r>
              <a:rPr lang="en-US" sz="1200" b="0" kern="1200" dirty="0" smtClean="0">
                <a:solidFill>
                  <a:schemeClr val="tx1"/>
                </a:solidFill>
                <a:effectLst/>
                <a:latin typeface="+mn-lt"/>
                <a:ea typeface="+mn-ea"/>
                <a:cs typeface="+mn-cs"/>
              </a:rPr>
              <a:t>. </a:t>
            </a:r>
          </a:p>
          <a:p>
            <a:pPr marL="171450" indent="-171450">
              <a:buFont typeface="Arial" pitchFamily="34" charset="0"/>
              <a:buChar char="•"/>
            </a:pPr>
            <a:r>
              <a:rPr lang="en-US" sz="1200" b="0" kern="1200" dirty="0" smtClean="0">
                <a:solidFill>
                  <a:schemeClr val="tx1"/>
                </a:solidFill>
                <a:effectLst/>
                <a:latin typeface="+mn-lt"/>
                <a:ea typeface="+mn-ea"/>
                <a:cs typeface="+mn-cs"/>
              </a:rPr>
              <a:t>Disk Cleanup also removes temporary Internet files as well as offline web pages. If not deleted periodically, these unnecessary files can slow down your computer.</a:t>
            </a:r>
          </a:p>
          <a:p>
            <a:pPr marL="171450" indent="-171450">
              <a:buFont typeface="Arial" pitchFamily="34" charset="0"/>
              <a:buChar char="•"/>
            </a:pPr>
            <a:r>
              <a:rPr lang="en-US" sz="1200" b="0" kern="1200" dirty="0" smtClean="0">
                <a:solidFill>
                  <a:schemeClr val="tx1"/>
                </a:solidFill>
                <a:effectLst/>
                <a:latin typeface="+mn-lt"/>
                <a:ea typeface="+mn-ea"/>
                <a:cs typeface="+mn-cs"/>
              </a:rPr>
              <a:t>When you run Disk Cleanup, the program scans your hard drive to determine which folders have files that can be deleted and calculates the amount of hard drive space that would be freed. You check off which type of files you would like to delete.</a:t>
            </a:r>
            <a:endParaRPr lang="en-US" dirty="0" smtClean="0"/>
          </a:p>
        </p:txBody>
      </p:sp>
    </p:spTree>
    <p:extLst>
      <p:ext uri="{BB962C8B-B14F-4D97-AF65-F5344CB8AC3E}">
        <p14:creationId xmlns:p14="http://schemas.microsoft.com/office/powerpoint/2010/main" val="1171040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p:spPr>
        <p:txBody>
          <a:bodyPr/>
          <a:lstStyle/>
          <a:p>
            <a:fld id="{B734CBF9-36E7-441F-92D5-B30CF990F84F}" type="slidenum">
              <a:rPr lang="en-US" smtClean="0"/>
              <a:pPr/>
              <a:t>62</a:t>
            </a:fld>
            <a:endParaRPr lang="en-US" dirty="0" smtClean="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sz="1200" b="0" i="1" u="none" strike="noStrike" kern="1200" dirty="0" smtClean="0">
                <a:solidFill>
                  <a:schemeClr val="tx1"/>
                </a:solidFill>
                <a:effectLst/>
                <a:latin typeface="+mn-lt"/>
                <a:ea typeface="+mn-ea"/>
                <a:cs typeface="+mn-cs"/>
              </a:rPr>
              <a:t>Error-checking</a:t>
            </a:r>
            <a:r>
              <a:rPr lang="en-US" sz="1200" kern="1200" dirty="0" smtClean="0">
                <a:solidFill>
                  <a:schemeClr val="tx1"/>
                </a:solidFill>
                <a:effectLst/>
                <a:latin typeface="+mn-lt"/>
                <a:ea typeface="+mn-ea"/>
                <a:cs typeface="+mn-cs"/>
              </a:rPr>
              <a:t> is a Windows utility that checks for lost files and fragments as well as physical errors on your hard drive. </a:t>
            </a:r>
          </a:p>
          <a:p>
            <a:pPr marL="171450" indent="-171450" eaLnBrk="1" hangingPunct="1">
              <a:buFont typeface="Arial" pitchFamily="34" charset="0"/>
              <a:buChar char="•"/>
            </a:pPr>
            <a:r>
              <a:rPr lang="en-US" sz="1200" i="0" kern="1200" dirty="0" smtClean="0">
                <a:solidFill>
                  <a:schemeClr val="tx1"/>
                </a:solidFill>
                <a:effectLst/>
                <a:latin typeface="+mn-lt"/>
                <a:ea typeface="+mn-ea"/>
                <a:cs typeface="+mn-cs"/>
              </a:rPr>
              <a:t>Sometimes the system becomes confused,</a:t>
            </a:r>
            <a:r>
              <a:rPr lang="en-US" sz="1200" i="0" kern="1200" baseline="0" dirty="0" smtClean="0">
                <a:solidFill>
                  <a:schemeClr val="tx1"/>
                </a:solidFill>
                <a:effectLst/>
                <a:latin typeface="+mn-lt"/>
                <a:ea typeface="+mn-ea"/>
                <a:cs typeface="+mn-cs"/>
              </a:rPr>
              <a:t> leaving references on the </a:t>
            </a:r>
            <a:r>
              <a:rPr lang="en-US" sz="1200" i="1" kern="1200" baseline="0" dirty="0" smtClean="0">
                <a:solidFill>
                  <a:schemeClr val="tx1"/>
                </a:solidFill>
                <a:effectLst/>
                <a:latin typeface="+mn-lt"/>
                <a:ea typeface="+mn-ea"/>
                <a:cs typeface="+mn-cs"/>
              </a:rPr>
              <a:t>file allocation table </a:t>
            </a:r>
            <a:r>
              <a:rPr lang="en-US" sz="1200" i="0" kern="1200" baseline="0" dirty="0" smtClean="0">
                <a:solidFill>
                  <a:schemeClr val="tx1"/>
                </a:solidFill>
                <a:effectLst/>
                <a:latin typeface="+mn-lt"/>
                <a:ea typeface="+mn-ea"/>
                <a:cs typeface="+mn-cs"/>
              </a:rPr>
              <a:t>or </a:t>
            </a:r>
            <a:r>
              <a:rPr lang="en-US" sz="1200" i="1" kern="1200" baseline="0" dirty="0" smtClean="0">
                <a:solidFill>
                  <a:schemeClr val="tx1"/>
                </a:solidFill>
                <a:effectLst/>
                <a:latin typeface="+mn-lt"/>
                <a:ea typeface="+mn-ea"/>
                <a:cs typeface="+mn-cs"/>
              </a:rPr>
              <a:t>FAT</a:t>
            </a:r>
            <a:r>
              <a:rPr lang="en-US" sz="1200" i="0" kern="1200" baseline="0" dirty="0" smtClean="0">
                <a:solidFill>
                  <a:schemeClr val="tx1"/>
                </a:solidFill>
                <a:effectLst/>
                <a:latin typeface="+mn-lt"/>
                <a:ea typeface="+mn-ea"/>
                <a:cs typeface="+mn-cs"/>
              </a:rPr>
              <a:t> (an index of all sector numbers in a table) to files that no longer exist or have been moved. Physical errors on the hard drive’s data mean the system can no longer determine whether the area holds a 1 or a 0. These are called bad sectors. Sometimes Error-checking can recover lost data, but more often, it deletes the files that are taking up space.</a:t>
            </a:r>
            <a:endParaRPr lang="en-US" i="0" dirty="0" smtClean="0">
              <a:latin typeface="Helvetica" pitchFamily="34" charset="0"/>
            </a:endParaRPr>
          </a:p>
        </p:txBody>
      </p:sp>
    </p:spTree>
    <p:extLst>
      <p:ext uri="{BB962C8B-B14F-4D97-AF65-F5344CB8AC3E}">
        <p14:creationId xmlns:p14="http://schemas.microsoft.com/office/powerpoint/2010/main" val="9298349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p:spPr>
        <p:txBody>
          <a:bodyPr/>
          <a:lstStyle/>
          <a:p>
            <a:fld id="{B734CBF9-36E7-441F-92D5-B30CF990F84F}" type="slidenum">
              <a:rPr lang="en-US" smtClean="0"/>
              <a:pPr/>
              <a:t>63</a:t>
            </a:fld>
            <a:endParaRPr lang="en-US" dirty="0" smtClean="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sz="1200" kern="1200" dirty="0" smtClean="0">
                <a:solidFill>
                  <a:schemeClr val="tx1"/>
                </a:solidFill>
                <a:effectLst/>
                <a:latin typeface="+mn-lt"/>
                <a:ea typeface="+mn-ea"/>
                <a:cs typeface="+mn-cs"/>
              </a:rPr>
              <a:t>Windows </a:t>
            </a:r>
            <a:r>
              <a:rPr lang="en-US" sz="1200" b="0" i="1" u="none" strike="noStrike" kern="1200" dirty="0" smtClean="0">
                <a:solidFill>
                  <a:schemeClr val="tx1"/>
                </a:solidFill>
                <a:effectLst/>
                <a:latin typeface="+mn-lt"/>
                <a:ea typeface="+mn-ea"/>
                <a:cs typeface="+mn-cs"/>
              </a:rPr>
              <a:t>Task Manager </a:t>
            </a:r>
            <a:r>
              <a:rPr lang="en-US" sz="1200" kern="1200" dirty="0" smtClean="0">
                <a:solidFill>
                  <a:schemeClr val="tx1"/>
                </a:solidFill>
                <a:effectLst/>
                <a:latin typeface="+mn-lt"/>
                <a:ea typeface="+mn-ea"/>
                <a:cs typeface="+mn-cs"/>
              </a:rPr>
              <a:t>utility is</a:t>
            </a:r>
            <a:r>
              <a:rPr lang="en-US" sz="1200" kern="1200" baseline="0" dirty="0" smtClean="0">
                <a:solidFill>
                  <a:schemeClr val="tx1"/>
                </a:solidFill>
                <a:effectLst/>
                <a:latin typeface="+mn-lt"/>
                <a:ea typeface="+mn-ea"/>
                <a:cs typeface="+mn-cs"/>
              </a:rPr>
              <a:t> used </a:t>
            </a:r>
            <a:r>
              <a:rPr lang="en-US" sz="1200" kern="1200" dirty="0" smtClean="0">
                <a:solidFill>
                  <a:schemeClr val="tx1"/>
                </a:solidFill>
                <a:effectLst/>
                <a:latin typeface="+mn-lt"/>
                <a:ea typeface="+mn-ea"/>
                <a:cs typeface="+mn-cs"/>
              </a:rPr>
              <a:t>to check on programs or to exit the nonresponsive programs. In Windows 8.1, the Processes tab</a:t>
            </a:r>
            <a:r>
              <a:rPr lang="en-US" sz="1200" kern="1200" baseline="0" dirty="0" smtClean="0">
                <a:solidFill>
                  <a:schemeClr val="tx1"/>
                </a:solidFill>
                <a:effectLst/>
                <a:latin typeface="+mn-lt"/>
                <a:ea typeface="+mn-ea"/>
                <a:cs typeface="+mn-cs"/>
              </a:rPr>
              <a:t> of Task Manager lists all the program you are using and indicates their status. “Not responding” will be shown next to a program that stopped improperly.  </a:t>
            </a:r>
            <a:endParaRPr lang="en-US" dirty="0" smtClean="0">
              <a:latin typeface="Helvetica" pitchFamily="34" charset="0"/>
            </a:endParaRPr>
          </a:p>
        </p:txBody>
      </p:sp>
    </p:spTree>
    <p:extLst>
      <p:ext uri="{BB962C8B-B14F-4D97-AF65-F5344CB8AC3E}">
        <p14:creationId xmlns:p14="http://schemas.microsoft.com/office/powerpoint/2010/main" val="9298349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p:spPr>
        <p:txBody>
          <a:bodyPr/>
          <a:lstStyle/>
          <a:p>
            <a:fld id="{9BD8E1AC-77E3-45EE-AD8D-F8605DF1D977}" type="slidenum">
              <a:rPr lang="en-US" smtClean="0"/>
              <a:pPr/>
              <a:t>64</a:t>
            </a:fld>
            <a:endParaRPr lang="en-US" dirty="0" smtClean="0"/>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Windows has a utility called </a:t>
            </a:r>
            <a:r>
              <a:rPr lang="en-US" sz="1200" b="0" i="1" kern="1200" dirty="0" smtClean="0">
                <a:solidFill>
                  <a:schemeClr val="tx1"/>
                </a:solidFill>
                <a:effectLst/>
                <a:latin typeface="+mn-lt"/>
                <a:ea typeface="+mn-ea"/>
                <a:cs typeface="+mn-cs"/>
              </a:rPr>
              <a:t>System Restore </a:t>
            </a:r>
            <a:r>
              <a:rPr lang="en-US" sz="1200" b="0" kern="1200" dirty="0" smtClean="0">
                <a:solidFill>
                  <a:schemeClr val="tx1"/>
                </a:solidFill>
                <a:effectLst/>
                <a:latin typeface="+mn-lt"/>
                <a:ea typeface="+mn-ea"/>
                <a:cs typeface="+mn-cs"/>
              </a:rPr>
              <a:t>that lets you roll your system settings back to a specific date when everything was working.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system restore point</a:t>
            </a:r>
            <a:r>
              <a:rPr lang="en-US" sz="1200" b="0" kern="1200" dirty="0" smtClean="0">
                <a:solidFill>
                  <a:schemeClr val="tx1"/>
                </a:solidFill>
                <a:effectLst/>
                <a:latin typeface="+mn-lt"/>
                <a:ea typeface="+mn-ea"/>
                <a:cs typeface="+mn-cs"/>
              </a:rPr>
              <a:t>, which is a snapshot of your entire system’s settings, is generated prior to certain events</a:t>
            </a:r>
            <a:r>
              <a:rPr lang="en-US" sz="1200" b="0" kern="1200" baseline="0" dirty="0" smtClean="0">
                <a:solidFill>
                  <a:schemeClr val="tx1"/>
                </a:solidFill>
                <a:effectLst/>
                <a:latin typeface="+mn-lt"/>
                <a:ea typeface="+mn-ea"/>
                <a:cs typeface="+mn-cs"/>
              </a:rPr>
              <a:t> or automatically once a week if no other restore points were created in that time. You also can create a restore point manually at any time.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If</a:t>
            </a:r>
            <a:r>
              <a:rPr lang="en-US" sz="1200" b="0" kern="1200" baseline="0" dirty="0" smtClean="0">
                <a:solidFill>
                  <a:schemeClr val="tx1"/>
                </a:solidFill>
                <a:effectLst/>
                <a:latin typeface="+mn-lt"/>
                <a:ea typeface="+mn-ea"/>
                <a:cs typeface="+mn-cs"/>
              </a:rPr>
              <a:t> a </a:t>
            </a:r>
            <a:r>
              <a:rPr lang="en-US" sz="1200" b="0" kern="1200" dirty="0" smtClean="0">
                <a:solidFill>
                  <a:schemeClr val="tx1"/>
                </a:solidFill>
                <a:effectLst/>
                <a:latin typeface="+mn-lt"/>
                <a:ea typeface="+mn-ea"/>
                <a:cs typeface="+mn-cs"/>
              </a:rPr>
              <a:t>problem occurs you can restore your computer to the settings before the problem.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System Restore doesn’t affect your personal data files, so you won’t lose changes made to these files.</a:t>
            </a:r>
          </a:p>
        </p:txBody>
      </p:sp>
    </p:spTree>
    <p:extLst>
      <p:ext uri="{BB962C8B-B14F-4D97-AF65-F5344CB8AC3E}">
        <p14:creationId xmlns:p14="http://schemas.microsoft.com/office/powerpoint/2010/main" val="26789868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64121EBD-0CC8-41FA-8A88-36B73D23C2E4}" type="slidenum">
              <a:rPr lang="en-US" smtClean="0"/>
              <a:pPr/>
              <a:t>65</a:t>
            </a:fld>
            <a:endParaRPr lang="en-US" dirty="0" smtClean="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The Windows 8.1 </a:t>
            </a:r>
            <a:r>
              <a:rPr lang="en-US" sz="1200" b="0" i="1" kern="1200" dirty="0" smtClean="0">
                <a:solidFill>
                  <a:schemeClr val="tx1"/>
                </a:solidFill>
                <a:effectLst/>
                <a:latin typeface="+mn-lt"/>
                <a:ea typeface="+mn-ea"/>
                <a:cs typeface="+mn-cs"/>
              </a:rPr>
              <a:t>File History</a:t>
            </a:r>
            <a:r>
              <a:rPr lang="en-US" sz="1200" b="0" i="1"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utility automatically creates a duplicate of libraries, desktop, contacts, and favorites and copies it to a storage device.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A backup copy protects your data in case your hard drive fails or files are erased. File History</a:t>
            </a:r>
            <a:r>
              <a:rPr lang="en-US" sz="1200" b="0" kern="1200" baseline="0" dirty="0" smtClean="0">
                <a:solidFill>
                  <a:schemeClr val="tx1"/>
                </a:solidFill>
                <a:effectLst/>
                <a:latin typeface="+mn-lt"/>
                <a:ea typeface="+mn-ea"/>
                <a:cs typeface="+mn-cs"/>
              </a:rPr>
              <a:t> keeps copies of different versions of files so you can recover a different draft. File History needs to be turned on and requires an external hard drive is always connected.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OS X includes a backup utility called Time Machine that automatically backs up files. Apple also offers backup hardware called Time Capsules</a:t>
            </a:r>
            <a:r>
              <a:rPr lang="en-US" sz="1200" b="0" kern="1200" baseline="0" dirty="0" smtClean="0">
                <a:solidFill>
                  <a:schemeClr val="tx1"/>
                </a:solidFill>
                <a:effectLst/>
                <a:latin typeface="+mn-lt"/>
                <a:ea typeface="+mn-ea"/>
                <a:cs typeface="+mn-cs"/>
              </a:rPr>
              <a:t> designed to work </a:t>
            </a:r>
            <a:r>
              <a:rPr lang="en-US" sz="1200" b="0" kern="1200" dirty="0" smtClean="0">
                <a:solidFill>
                  <a:schemeClr val="tx1"/>
                </a:solidFill>
                <a:effectLst/>
                <a:latin typeface="+mn-lt"/>
                <a:ea typeface="+mn-ea"/>
                <a:cs typeface="+mn-cs"/>
              </a:rPr>
              <a:t>with Time Machine. </a:t>
            </a:r>
            <a:endParaRPr lang="en-US" dirty="0" smtClean="0">
              <a:latin typeface="Helvetica" pitchFamily="34" charset="0"/>
            </a:endParaRPr>
          </a:p>
          <a:p>
            <a:pPr marL="171450" indent="-171450" eaLnBrk="1" hangingPunct="1">
              <a:buFont typeface="Arial" pitchFamily="34" charset="0"/>
              <a:buChar char="•"/>
            </a:pPr>
            <a:endParaRPr lang="en-US" dirty="0" smtClean="0">
              <a:latin typeface="Helvetica" pitchFamily="34" charset="0"/>
            </a:endParaRPr>
          </a:p>
        </p:txBody>
      </p:sp>
    </p:spTree>
    <p:extLst>
      <p:ext uri="{BB962C8B-B14F-4D97-AF65-F5344CB8AC3E}">
        <p14:creationId xmlns:p14="http://schemas.microsoft.com/office/powerpoint/2010/main" val="4954237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p:spPr>
        <p:txBody>
          <a:bodyPr/>
          <a:lstStyle/>
          <a:p>
            <a:fld id="{A0D40989-5947-4896-8621-DA07961ED946}" type="slidenum">
              <a:rPr lang="en-US" smtClean="0"/>
              <a:pPr/>
              <a:t>66</a:t>
            </a:fld>
            <a:endParaRPr lang="en-US" dirty="0" smtClean="0"/>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Microsoft Windows includes an Ease of Access Center, which is a centralized location for assistive technology and tools to adjust accessibility settings. </a:t>
            </a:r>
          </a:p>
          <a:p>
            <a:pPr marL="171450" indent="-171450">
              <a:buFont typeface="Arial" pitchFamily="34" charset="0"/>
              <a:buChar char="•"/>
            </a:pPr>
            <a:r>
              <a:rPr lang="en-US" sz="1200" b="0" kern="1200" dirty="0" smtClean="0">
                <a:solidFill>
                  <a:schemeClr val="tx1"/>
                </a:solidFill>
                <a:effectLst/>
                <a:latin typeface="+mn-lt"/>
                <a:ea typeface="+mn-ea"/>
                <a:cs typeface="+mn-cs"/>
              </a:rPr>
              <a:t>In the Ease of Access Center, which is accessible from the Control Panel, you can find the tools to help users with disabilities.</a:t>
            </a:r>
            <a:r>
              <a:rPr lang="en-US" sz="1200" b="0" kern="1200" baseline="0" dirty="0" smtClean="0">
                <a:solidFill>
                  <a:schemeClr val="tx1"/>
                </a:solidFill>
                <a:effectLst/>
                <a:latin typeface="+mn-lt"/>
                <a:ea typeface="+mn-ea"/>
                <a:cs typeface="+mn-cs"/>
              </a:rPr>
              <a:t> If you’re not sure where to start or what settings might help, a questionnaire asks you about routine tasks and provides a personalized recommendation for settings that will allow you to better use your computer.</a:t>
            </a:r>
          </a:p>
          <a:p>
            <a:pPr marL="0" indent="0">
              <a:buFont typeface="Arial" pitchFamily="34" charset="0"/>
              <a:buNone/>
            </a:pPr>
            <a:endParaRPr lang="en-US" sz="12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577375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p:spPr>
        <p:txBody>
          <a:bodyPr/>
          <a:lstStyle/>
          <a:p>
            <a:fld id="{390AC9FD-E7AB-4A4E-93D1-AC1188FDD673}" type="slidenum">
              <a:rPr lang="en-US" smtClean="0"/>
              <a:pPr/>
              <a:t>67</a:t>
            </a:fld>
            <a:endParaRPr lang="en-US" dirty="0" smtClean="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System software is the set of software programs that helps run the computer and coordinates instructions between application software and hardware devices. It consists of the operating system (OS) and utility programs. The OS controls how your computer system functions. Utility programs are programs that perform general housekeeping tasks for the computer, such as system maintenance and file compression.</a:t>
            </a:r>
          </a:p>
        </p:txBody>
      </p:sp>
    </p:spTree>
    <p:extLst>
      <p:ext uri="{BB962C8B-B14F-4D97-AF65-F5344CB8AC3E}">
        <p14:creationId xmlns:p14="http://schemas.microsoft.com/office/powerpoint/2010/main" val="32995769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p:spPr>
        <p:txBody>
          <a:bodyPr/>
          <a:lstStyle/>
          <a:p>
            <a:fld id="{8F55310B-2ACA-4222-A640-394A157E9081}" type="slidenum">
              <a:rPr lang="en-US" smtClean="0"/>
              <a:pPr/>
              <a:t>68</a:t>
            </a:fld>
            <a:endParaRPr lang="en-US" dirty="0" smtClean="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There are many different kinds of operating systems. Real-time operating systems (RTOSs) require no user intervention. They are designed for systems with a specific purpose and response time. A multiuser operating system (network operating system) provides access to a computer system by more than one user at a time. Smartphones have their own specific operating systems. Tablets use operating systems (such as iOS, Android, and Windows 8) that allow interaction with touchscreen interfaces. Gaming consoles use operating systems developed specifically for those particular devices. Current operating systems for desktops, laptops, and netbooks have multitasking and networking capabilities.</a:t>
            </a:r>
          </a:p>
        </p:txBody>
      </p:sp>
    </p:spTree>
    <p:extLst>
      <p:ext uri="{BB962C8B-B14F-4D97-AF65-F5344CB8AC3E}">
        <p14:creationId xmlns:p14="http://schemas.microsoft.com/office/powerpoint/2010/main" val="261160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Modern operating systems allow a single user to </a:t>
            </a:r>
            <a:r>
              <a:rPr lang="en-US" i="1" dirty="0" smtClean="0"/>
              <a:t>multitask</a:t>
            </a:r>
            <a:r>
              <a:rPr lang="en-US" dirty="0" smtClean="0"/>
              <a:t>—to </a:t>
            </a:r>
            <a:r>
              <a:rPr lang="en-US" baseline="0" dirty="0" smtClean="0"/>
              <a:t>perform more than one process at a time. Operating systems such as Windows and OS X provide networking capabilities as well, essentially making them multiuser, multitasking operating systems.</a:t>
            </a:r>
          </a:p>
          <a:p>
            <a:pPr marL="171450" indent="-171450">
              <a:buFont typeface="Arial" pitchFamily="34" charset="0"/>
              <a:buChar char="•"/>
            </a:pPr>
            <a:r>
              <a:rPr lang="en-US" baseline="0" dirty="0" smtClean="0"/>
              <a:t>Operating systems can be categorized by the type of device on which they’re installed, such as robots and specialized equipment with built-in computers, mainframes and network computers, mobile devices, and personal computers. </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39981284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p:spPr>
        <p:txBody>
          <a:bodyPr/>
          <a:lstStyle/>
          <a:p>
            <a:fld id="{582E97C7-126B-4000-BFC9-223216348EDF}" type="slidenum">
              <a:rPr lang="en-US" smtClean="0"/>
              <a:pPr/>
              <a:t>69</a:t>
            </a:fld>
            <a:endParaRPr lang="en-US" dirty="0" smtClean="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Microsoft Windows is the most popular OS. It has evolved into a powerful multiuser OS. The most recent release is Windows 8.1. Another popular OS is the Mac OS, which is designed to work on Apple computers. Apple’s most recent release, Mac OS X, is based on the UNIX OS. There are various versions of UNIX on the market, although UNIX is most often used on servers and networks. Linux is an open source OS based on UNIX and designed primarily for use on personal computers, although it is often used on servers and supercomputers.</a:t>
            </a:r>
          </a:p>
        </p:txBody>
      </p:sp>
    </p:spTree>
    <p:extLst>
      <p:ext uri="{BB962C8B-B14F-4D97-AF65-F5344CB8AC3E}">
        <p14:creationId xmlns:p14="http://schemas.microsoft.com/office/powerpoint/2010/main" val="9491836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p:spPr>
        <p:txBody>
          <a:bodyPr/>
          <a:lstStyle/>
          <a:p>
            <a:fld id="{5D7B8255-394F-4638-A3B7-13ABD075B7B4}" type="slidenum">
              <a:rPr lang="en-US" smtClean="0"/>
              <a:pPr/>
              <a:t>70</a:t>
            </a:fld>
            <a:endParaRPr lang="en-US" dirty="0" smtClean="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OS provides a user interface that enables users to interact with the computer. Most </a:t>
            </a:r>
            <a:r>
              <a:rPr lang="en-US" sz="1200" kern="1200" dirty="0" err="1" smtClean="0">
                <a:solidFill>
                  <a:schemeClr val="tx1"/>
                </a:solidFill>
                <a:effectLst/>
                <a:latin typeface="+mn-lt"/>
                <a:ea typeface="+mn-ea"/>
                <a:cs typeface="+mn-cs"/>
              </a:rPr>
              <a:t>OSes</a:t>
            </a:r>
            <a:r>
              <a:rPr lang="en-US" sz="1200" kern="1200" dirty="0" smtClean="0">
                <a:solidFill>
                  <a:schemeClr val="tx1"/>
                </a:solidFill>
                <a:effectLst/>
                <a:latin typeface="+mn-lt"/>
                <a:ea typeface="+mn-ea"/>
                <a:cs typeface="+mn-cs"/>
              </a:rPr>
              <a:t> today use a graphical user interface (GUI). Unlike the command- and menu-driven interfaces used many years ago, GUIs display graphics and use the point-and-click technology of the mouse and cursor (or touch-sensitive screens), making the OS more user-friendly. Common features of GUIs include windows, menus, and icons.</a:t>
            </a:r>
            <a:endParaRPr lang="en-US" dirty="0" smtClean="0"/>
          </a:p>
        </p:txBody>
      </p:sp>
    </p:spTree>
    <p:extLst>
      <p:ext uri="{BB962C8B-B14F-4D97-AF65-F5344CB8AC3E}">
        <p14:creationId xmlns:p14="http://schemas.microsoft.com/office/powerpoint/2010/main" val="23825919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p:spPr>
        <p:txBody>
          <a:bodyPr/>
          <a:lstStyle/>
          <a:p>
            <a:fld id="{EAE05FC1-CA5A-4EA8-8DC1-B6AC7143B35A}" type="slidenum">
              <a:rPr lang="en-US" smtClean="0"/>
              <a:pPr/>
              <a:t>71</a:t>
            </a:fld>
            <a:endParaRPr lang="en-US" dirty="0" smtClean="0"/>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When the OS allows you to perform more than one task at a time, it is multitasking. To provide for seamless multitasking, the OS controls the timing of the events on which the processor works. The OS uses RAM as a temporary storage area for instructions and data. If there isn’t sufficient space in RAM, then the OS allocates the least necessary files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virtual memory. The OS manages storage by providing a file management system. Device drivers facilitate communication between devices attached to the computer and the OS. </a:t>
            </a:r>
          </a:p>
        </p:txBody>
      </p:sp>
    </p:spTree>
    <p:extLst>
      <p:ext uri="{BB962C8B-B14F-4D97-AF65-F5344CB8AC3E}">
        <p14:creationId xmlns:p14="http://schemas.microsoft.com/office/powerpoint/2010/main" val="22750304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p:spPr>
        <p:txBody>
          <a:bodyPr/>
          <a:lstStyle/>
          <a:p>
            <a:fld id="{3A193867-6F52-4C0E-B39B-028F3AB073E4}" type="slidenum">
              <a:rPr lang="en-US" smtClean="0"/>
              <a:pPr/>
              <a:t>72</a:t>
            </a:fld>
            <a:endParaRPr lang="en-US" dirty="0" smtClean="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All software applications need to interact with the CPU. For programs to work with the CPU, they must contain code that the CPU recognizes. Rather than having the same blocks of code appear in each application, the OS includes the blocks of code to which software applications refer. These blocks of code are called application programming interfaces (APIs).</a:t>
            </a:r>
          </a:p>
        </p:txBody>
      </p:sp>
    </p:spTree>
    <p:extLst>
      <p:ext uri="{BB962C8B-B14F-4D97-AF65-F5344CB8AC3E}">
        <p14:creationId xmlns:p14="http://schemas.microsoft.com/office/powerpoint/2010/main" val="106514454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p:spPr>
        <p:txBody>
          <a:bodyPr/>
          <a:lstStyle/>
          <a:p>
            <a:fld id="{0FBD3B7B-9320-4217-AFD3-1A464A8822FA}" type="slidenum">
              <a:rPr lang="en-US" smtClean="0"/>
              <a:pPr/>
              <a:t>73</a:t>
            </a:fld>
            <a:endParaRPr lang="en-US" dirty="0" smtClean="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When you start your computer, it runs through a special process called the boot process. The boot process consists of four basic steps: (1) The basic input/output system (BIOS) is activated when the user powers on the CPU. (2) In the POST check, the BIOS verifies that all attached devices are in place. (3) The OS is loaded into RAM. (4) Configuration and customization settings are checked.</a:t>
            </a:r>
            <a:endParaRPr lang="en-US" dirty="0" smtClean="0"/>
          </a:p>
        </p:txBody>
      </p:sp>
    </p:spTree>
    <p:extLst>
      <p:ext uri="{BB962C8B-B14F-4D97-AF65-F5344CB8AC3E}">
        <p14:creationId xmlns:p14="http://schemas.microsoft.com/office/powerpoint/2010/main" val="9130766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p:spPr>
        <p:txBody>
          <a:bodyPr/>
          <a:lstStyle/>
          <a:p>
            <a:fld id="{B5EAF470-2514-41D4-930E-CBA6060C2527}" type="slidenum">
              <a:rPr lang="en-US" smtClean="0"/>
              <a:pPr/>
              <a:t>74</a:t>
            </a:fld>
            <a:endParaRPr lang="en-US" dirty="0" smtClean="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In Windows 8, the Start screen provides your first interaction with the OS and is the first image you see on your monitor once the system has booted up. It provides you with access to your computer’s apps, tools, and commonly used programs. The Windows 8 interface is designed for touchscreen devices. Windows 8 apps run full-screen and feature commands hidden in app bars. Non-Windows 8 programs run on the desktop.</a:t>
            </a:r>
          </a:p>
        </p:txBody>
      </p:sp>
    </p:spTree>
    <p:extLst>
      <p:ext uri="{BB962C8B-B14F-4D97-AF65-F5344CB8AC3E}">
        <p14:creationId xmlns:p14="http://schemas.microsoft.com/office/powerpoint/2010/main" val="11770725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p:spPr>
        <p:txBody>
          <a:bodyPr/>
          <a:lstStyle/>
          <a:p>
            <a:fld id="{EEC7B49F-556B-42AB-A1DE-C0A3BC845B18}" type="slidenum">
              <a:rPr lang="en-US" smtClean="0"/>
              <a:pPr/>
              <a:t>75</a:t>
            </a:fld>
            <a:endParaRPr lang="en-US" dirty="0" smtClean="0"/>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The OS allows you to organize the contents of your computer in a hierarchical structure of directories that includes files, folders, libraries, and drives. File Explorer helps you manage your files and folders by showing the location and contents of every drive, folder, and file on your computer. Creating folders is the key to organizing files because folders keep related documents together. Following naming conventions and using proper file extensions are also important aspects of file management.</a:t>
            </a:r>
          </a:p>
        </p:txBody>
      </p:sp>
    </p:spTree>
    <p:extLst>
      <p:ext uri="{BB962C8B-B14F-4D97-AF65-F5344CB8AC3E}">
        <p14:creationId xmlns:p14="http://schemas.microsoft.com/office/powerpoint/2010/main" val="11768665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a:noFill/>
        </p:spPr>
        <p:txBody>
          <a:bodyPr/>
          <a:lstStyle/>
          <a:p>
            <a:fld id="{A5F2F69C-3613-4309-AA74-5399F0FDDFA1}" type="slidenum">
              <a:rPr lang="en-US" smtClean="0"/>
              <a:pPr/>
              <a:t>76</a:t>
            </a:fld>
            <a:endParaRPr lang="en-US" dirty="0" smtClean="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Some utility programs are incorporated into the OS; others are sold as standalone off-the-shelf programs. Common Windows utilities include those that enable you to adjust your display, add or remove programs, compress files, clean unnecessary files off your system, check for lost files and errors, restore your system to an earlier setting, back up your files, and check on programs that have stopped running.</a:t>
            </a:r>
            <a:endParaRPr lang="en-US" dirty="0"/>
          </a:p>
        </p:txBody>
      </p:sp>
    </p:spTree>
    <p:extLst>
      <p:ext uri="{BB962C8B-B14F-4D97-AF65-F5344CB8AC3E}">
        <p14:creationId xmlns:p14="http://schemas.microsoft.com/office/powerpoint/2010/main" val="19052403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1150938" y="692150"/>
            <a:ext cx="4556125" cy="3416300"/>
          </a:xfrm>
          <a:ln/>
        </p:spPr>
      </p:sp>
      <p:sp>
        <p:nvSpPr>
          <p:cNvPr id="14643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78868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Machinery that performs a repetitive series of specific tasks in an exact amount of time requires a </a:t>
            </a:r>
            <a:r>
              <a:rPr lang="en-US" sz="1200" b="0" i="1" u="none" strike="noStrike" kern="1200" dirty="0" smtClean="0">
                <a:solidFill>
                  <a:schemeClr val="tx1"/>
                </a:solidFill>
                <a:effectLst/>
                <a:latin typeface="+mn-lt"/>
                <a:ea typeface="+mn-ea"/>
                <a:cs typeface="+mn-cs"/>
              </a:rPr>
              <a:t>real-time operating system (RTOS)</a:t>
            </a:r>
            <a:r>
              <a:rPr lang="en-US" sz="1200" kern="1200" dirty="0" smtClean="0">
                <a:solidFill>
                  <a:schemeClr val="tx1"/>
                </a:solidFill>
                <a:effectLst/>
                <a:latin typeface="+mn-lt"/>
                <a:ea typeface="+mn-ea"/>
                <a:cs typeface="+mn-cs"/>
              </a:rPr>
              <a:t>. RTOSs require minimal user interaction. This type of OS is a program with a specific purpose, and it must guarantee certain response times for particular computing tasks.</a:t>
            </a:r>
          </a:p>
          <a:p>
            <a:pPr marL="171450" indent="-171450">
              <a:buFont typeface="Arial" pitchFamily="34" charset="0"/>
              <a:buChar char="•"/>
            </a:pPr>
            <a:r>
              <a:rPr lang="en-US" sz="1200" kern="1200" dirty="0" smtClean="0">
                <a:solidFill>
                  <a:schemeClr val="tx1"/>
                </a:solidFill>
                <a:effectLst/>
                <a:latin typeface="+mn-lt"/>
                <a:ea typeface="+mn-ea"/>
                <a:cs typeface="+mn-cs"/>
              </a:rPr>
              <a:t>Devices that must perform regimented tasks or record precise results—such as measurement instruments found in the scientific and aerospace industries—require RTOSs.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You encounter RTOSs in devices such as fuel-injection systems in car engines and some common appliances.</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RTOSs are also found in many types of robotic equipment.</a:t>
            </a:r>
            <a:endParaRPr lang="en-US" sz="1200" b="1" kern="1200" dirty="0" smtClean="0">
              <a:solidFill>
                <a:schemeClr val="tx1"/>
              </a:solidFill>
              <a:effectLst/>
              <a:latin typeface="+mn-lt"/>
              <a:ea typeface="+mn-ea"/>
              <a:cs typeface="+mn-cs"/>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3513042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rPr>
              <a:t>multiuser operating system </a:t>
            </a:r>
            <a:r>
              <a:rPr lang="en-US" sz="1200" b="0" kern="1200" dirty="0" smtClean="0">
                <a:solidFill>
                  <a:schemeClr val="tx1"/>
                </a:solidFill>
                <a:effectLst/>
                <a:latin typeface="+mn-lt"/>
                <a:ea typeface="+mn-ea"/>
                <a:cs typeface="+mn-cs"/>
              </a:rPr>
              <a:t>lets more than one user access the computer system at a time by handling and prioritizing requests from multiple users. Networks need a multiuser OS because many users simultaneously access the </a:t>
            </a:r>
            <a:r>
              <a:rPr lang="en-US" sz="1200" b="0" i="0" u="none" strike="noStrike" kern="1200" dirty="0" smtClean="0">
                <a:solidFill>
                  <a:schemeClr val="tx1"/>
                </a:solidFill>
                <a:effectLst/>
                <a:latin typeface="+mn-lt"/>
                <a:ea typeface="+mn-ea"/>
                <a:cs typeface="+mn-cs"/>
              </a:rPr>
              <a:t>server (the computer that manages</a:t>
            </a:r>
            <a:r>
              <a:rPr lang="en-US" sz="1200" b="0" i="0" u="none" strike="noStrike" kern="1200" baseline="0" dirty="0" smtClean="0">
                <a:solidFill>
                  <a:schemeClr val="tx1"/>
                </a:solidFill>
                <a:effectLst/>
                <a:latin typeface="+mn-lt"/>
                <a:ea typeface="+mn-ea"/>
                <a:cs typeface="+mn-cs"/>
              </a:rPr>
              <a:t> network resources such as printers).</a:t>
            </a:r>
            <a:endParaRPr lang="en-US" sz="1200" b="1"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The latest versions of Windows and OS X can be considered network operating systems: They enable users to set up basic networks in their homes and</a:t>
            </a:r>
            <a:r>
              <a:rPr lang="en-US" sz="1200" kern="1200" baseline="0" dirty="0" smtClean="0">
                <a:solidFill>
                  <a:schemeClr val="tx1"/>
                </a:solidFill>
                <a:effectLst/>
                <a:latin typeface="+mn-lt"/>
                <a:ea typeface="+mn-ea"/>
                <a:cs typeface="+mn-cs"/>
              </a:rPr>
              <a:t> small business. </a:t>
            </a:r>
            <a:r>
              <a:rPr lang="en-US" sz="1200" kern="1200" dirty="0" smtClean="0">
                <a:solidFill>
                  <a:schemeClr val="tx1"/>
                </a:solidFill>
                <a:effectLst/>
                <a:latin typeface="+mn-lt"/>
                <a:ea typeface="+mn-ea"/>
                <a:cs typeface="+mn-cs"/>
              </a:rPr>
              <a:t>In larger networks, a more robust network OS is installed to manage all user requests. </a:t>
            </a:r>
          </a:p>
          <a:p>
            <a:pPr marL="171450" indent="-171450">
              <a:buFont typeface="Arial" pitchFamily="34" charset="0"/>
              <a:buChar char="•"/>
            </a:pPr>
            <a:r>
              <a:rPr lang="en-US" sz="1200" kern="1200" dirty="0" smtClean="0">
                <a:solidFill>
                  <a:schemeClr val="tx1"/>
                </a:solidFill>
                <a:effectLst/>
                <a:latin typeface="+mn-lt"/>
                <a:ea typeface="+mn-ea"/>
                <a:cs typeface="+mn-cs"/>
              </a:rPr>
              <a:t>Examples of network operating systems include Windows Server, Linux, and UNIX.</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2273274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lstStyle>
            <a:lvl1pPr>
              <a:defRPr b="1" i="1">
                <a:solidFill>
                  <a:srgbClr val="004578"/>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5400" y="3429000"/>
            <a:ext cx="6400800" cy="17526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Copyright © 2015 Pearson Education, Inc.</a:t>
            </a:r>
            <a:endParaRPr lang="en-US" dirty="0"/>
          </a:p>
        </p:txBody>
      </p:sp>
    </p:spTree>
    <p:extLst>
      <p:ext uri="{BB962C8B-B14F-4D97-AF65-F5344CB8AC3E}">
        <p14:creationId xmlns:p14="http://schemas.microsoft.com/office/powerpoint/2010/main" val="189786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6" name="Slide Number Placeholder 5"/>
          <p:cNvSpPr>
            <a:spLocks noGrp="1"/>
          </p:cNvSpPr>
          <p:nvPr>
            <p:ph type="sldNum" sz="quarter" idx="12"/>
          </p:nvPr>
        </p:nvSpPr>
        <p:spPr/>
        <p:txBody>
          <a:bodyPr/>
          <a:lstStyle/>
          <a:p>
            <a:fld id="{3C5A0288-DE65-4327-81AA-3D0ED474C7D0}" type="slidenum">
              <a:rPr lang="en-US" smtClean="0"/>
              <a:pPr/>
              <a:t>‹#›</a:t>
            </a:fld>
            <a:endParaRPr lang="en-US" dirty="0"/>
          </a:p>
        </p:txBody>
      </p:sp>
    </p:spTree>
    <p:extLst>
      <p:ext uri="{BB962C8B-B14F-4D97-AF65-F5344CB8AC3E}">
        <p14:creationId xmlns:p14="http://schemas.microsoft.com/office/powerpoint/2010/main" val="10075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a:t>
            </a:fld>
            <a:endParaRPr lang="en-US" dirty="0"/>
          </a:p>
        </p:txBody>
      </p:sp>
    </p:spTree>
    <p:extLst>
      <p:ext uri="{BB962C8B-B14F-4D97-AF65-F5344CB8AC3E}">
        <p14:creationId xmlns:p14="http://schemas.microsoft.com/office/powerpoint/2010/main" val="10391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Copyright © 2015 Pearson Education, Inc.</a:t>
            </a:r>
            <a:endParaRPr lang="en-US" dirty="0"/>
          </a:p>
        </p:txBody>
      </p:sp>
      <p:sp>
        <p:nvSpPr>
          <p:cNvPr id="7" name="Slide Number Placeholder 6"/>
          <p:cNvSpPr>
            <a:spLocks noGrp="1"/>
          </p:cNvSpPr>
          <p:nvPr>
            <p:ph type="sldNum" sz="quarter" idx="12"/>
          </p:nvPr>
        </p:nvSpPr>
        <p:spPr/>
        <p:txBody>
          <a:bodyPr/>
          <a:lstStyle/>
          <a:p>
            <a:fld id="{3C5A0288-DE65-4327-81AA-3D0ED474C7D0}" type="slidenum">
              <a:rPr lang="en-US" smtClean="0"/>
              <a:pPr/>
              <a:t>‹#›</a:t>
            </a:fld>
            <a:endParaRPr lang="en-US" dirty="0"/>
          </a:p>
        </p:txBody>
      </p:sp>
    </p:spTree>
    <p:extLst>
      <p:ext uri="{BB962C8B-B14F-4D97-AF65-F5344CB8AC3E}">
        <p14:creationId xmlns:p14="http://schemas.microsoft.com/office/powerpoint/2010/main" val="12355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smtClean="0"/>
              <a:t>Copyright © 2015 Pearson Education, Inc.</a:t>
            </a:r>
            <a:endParaRPr lang="en-US" dirty="0"/>
          </a:p>
        </p:txBody>
      </p:sp>
      <p:sp>
        <p:nvSpPr>
          <p:cNvPr id="7" name="Slide Number Placeholder 6"/>
          <p:cNvSpPr>
            <a:spLocks noGrp="1"/>
          </p:cNvSpPr>
          <p:nvPr>
            <p:ph type="sldNum" sz="quarter" idx="12"/>
          </p:nvPr>
        </p:nvSpPr>
        <p:spPr>
          <a:xfrm>
            <a:off x="6553200" y="6400800"/>
            <a:ext cx="2133600" cy="244475"/>
          </a:xfrm>
        </p:spPr>
        <p:txBody>
          <a:bodyPr/>
          <a:lstStyle>
            <a:lvl1pPr>
              <a:defRPr/>
            </a:lvl1pPr>
          </a:lstStyle>
          <a:p>
            <a:pPr>
              <a:defRPr/>
            </a:pPr>
            <a:fld id="{2F3872F4-68AD-47D5-9265-CB70E9F32D8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33400" y="6583680"/>
            <a:ext cx="6400800" cy="274320"/>
          </a:xfrm>
          <a:prstGeom prst="rect">
            <a:avLst/>
          </a:prstGeom>
        </p:spPr>
        <p:txBody>
          <a:bodyPr vert="horz" lIns="91440" tIns="45720" rIns="91440" bIns="45720" rtlCol="0" anchor="ctr"/>
          <a:lstStyle>
            <a:lvl1pPr algn="l">
              <a:defRPr sz="1200">
                <a:solidFill>
                  <a:schemeClr val="bg1"/>
                </a:solidFill>
                <a:latin typeface="+mj-lt"/>
                <a:cs typeface="Arial" pitchFamily="34" charset="0"/>
              </a:defRPr>
            </a:lvl1pPr>
          </a:lstStyle>
          <a:p>
            <a:r>
              <a:rPr lang="en-US" smtClean="0"/>
              <a:t>Copyright © 2015 Pearson Education, Inc.</a:t>
            </a:r>
            <a:endParaRPr lang="en-US" dirty="0"/>
          </a:p>
        </p:txBody>
      </p:sp>
      <p:sp>
        <p:nvSpPr>
          <p:cNvPr id="6" name="Slide Number Placeholder 5"/>
          <p:cNvSpPr>
            <a:spLocks noGrp="1"/>
          </p:cNvSpPr>
          <p:nvPr>
            <p:ph type="sldNum" sz="quarter" idx="4"/>
          </p:nvPr>
        </p:nvSpPr>
        <p:spPr>
          <a:xfrm>
            <a:off x="7315200" y="6583680"/>
            <a:ext cx="1371600" cy="274320"/>
          </a:xfrm>
          <a:prstGeom prst="rect">
            <a:avLst/>
          </a:prstGeom>
        </p:spPr>
        <p:txBody>
          <a:bodyPr vert="horz" lIns="91440" tIns="45720" rIns="91440" bIns="45720" rtlCol="0" anchor="ctr"/>
          <a:lstStyle>
            <a:lvl1pPr algn="r">
              <a:defRPr sz="1400">
                <a:solidFill>
                  <a:schemeClr val="bg1"/>
                </a:solidFill>
                <a:latin typeface="Arial" pitchFamily="34" charset="0"/>
                <a:cs typeface="Arial" pitchFamily="34" charset="0"/>
              </a:defRPr>
            </a:lvl1pPr>
          </a:lstStyle>
          <a:p>
            <a:fld id="{3C5A0288-DE65-4327-81AA-3D0ED474C7D0}" type="slidenum">
              <a:rPr lang="en-US" smtClean="0"/>
              <a:pPr/>
              <a:t>‹#›</a:t>
            </a:fld>
            <a:endParaRPr lang="en-US" dirty="0"/>
          </a:p>
        </p:txBody>
      </p:sp>
    </p:spTree>
    <p:extLst>
      <p:ext uri="{BB962C8B-B14F-4D97-AF65-F5344CB8AC3E}">
        <p14:creationId xmlns:p14="http://schemas.microsoft.com/office/powerpoint/2010/main" val="196767864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400" rtl="0" eaLnBrk="1" latinLnBrk="0" hangingPunct="1">
        <a:spcBef>
          <a:spcPct val="0"/>
        </a:spcBef>
        <a:buNone/>
        <a:defRPr sz="4400" kern="1200">
          <a:solidFill>
            <a:srgbClr val="004578"/>
          </a:solidFill>
          <a:effectLst>
            <a:outerShdw blurRad="38100" dist="38100" dir="2700000" algn="tl">
              <a:srgbClr val="000000">
                <a:alpha val="43137"/>
              </a:srgbClr>
            </a:outerShdw>
          </a:effectLst>
          <a:latin typeface="Arial" pitchFamily="34" charset="0"/>
          <a:ea typeface="+mj-ea"/>
          <a:cs typeface="Arial" pitchFamily="34" charset="0"/>
        </a:defRPr>
      </a:lvl1pPr>
    </p:titleStyle>
    <p:bodyStyle>
      <a:lvl1pPr marL="342900" indent="-342900" algn="l" defTabSz="914400" rtl="0" eaLnBrk="1" latinLnBrk="0" hangingPunct="1">
        <a:lnSpc>
          <a:spcPct val="114000"/>
        </a:lnSpc>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14000"/>
        </a:lnSpc>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14000"/>
        </a:lnSpc>
        <a:spcBef>
          <a:spcPct val="20000"/>
        </a:spcBef>
        <a:buFont typeface="Arial" pitchFamily="34" charset="0"/>
        <a:buChar char="•"/>
        <a:defRPr sz="2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14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14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8483"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2" tx1="lt1" bg2="dk1" tx2="lt2" accent1="accent1" accent2="accent2" accent3="accent3" accent4="accent4" accent5="accent5" accent6="accent6" hlink="hlink" folHlink="folHlink"/>
  <p:sldLayoutIdLst>
    <p:sldLayoutId id="2147483656"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bg1"/>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8.xml"/><Relationship Id="rId1" Type="http://schemas.openxmlformats.org/officeDocument/2006/relationships/slideLayout" Target="../slideLayouts/slideLayout6.xml"/><Relationship Id="rId4" Type="http://schemas.openxmlformats.org/officeDocument/2006/relationships/image" Target="cid:3287383400_217756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4876800" y="1416268"/>
            <a:ext cx="4038600" cy="3954929"/>
          </a:xfrm>
          <a:prstGeom prst="rect">
            <a:avLst/>
          </a:prstGeom>
          <a:noFill/>
          <a:ln w="9525" algn="ctr">
            <a:noFill/>
            <a:miter lim="800000"/>
            <a:headEnd/>
            <a:tailEnd/>
          </a:ln>
        </p:spPr>
        <p:txBody>
          <a:bodyPr wrap="square">
            <a:spAutoFit/>
          </a:bodyPr>
          <a:lstStyle/>
          <a:p>
            <a:pPr algn="ctr">
              <a:spcBef>
                <a:spcPct val="50000"/>
              </a:spcBef>
              <a:spcAft>
                <a:spcPts val="3600"/>
              </a:spcAft>
            </a:pPr>
            <a:r>
              <a:rPr lang="en-US" sz="4400" b="1" i="1" dirty="0">
                <a:solidFill>
                  <a:srgbClr val="003B78"/>
                </a:solidFill>
                <a:effectLst>
                  <a:outerShdw blurRad="38100" dist="38100" dir="2700000" algn="tl">
                    <a:srgbClr val="000000">
                      <a:alpha val="43137"/>
                    </a:srgbClr>
                  </a:outerShdw>
                </a:effectLst>
              </a:rPr>
              <a:t>Technology</a:t>
            </a:r>
            <a:br>
              <a:rPr lang="en-US" sz="4400" b="1" i="1" dirty="0">
                <a:solidFill>
                  <a:srgbClr val="003B78"/>
                </a:solidFill>
                <a:effectLst>
                  <a:outerShdw blurRad="38100" dist="38100" dir="2700000" algn="tl">
                    <a:srgbClr val="000000">
                      <a:alpha val="43137"/>
                    </a:srgbClr>
                  </a:outerShdw>
                </a:effectLst>
              </a:rPr>
            </a:br>
            <a:r>
              <a:rPr lang="en-US" sz="4400" b="1" i="1" dirty="0">
                <a:solidFill>
                  <a:srgbClr val="003B78"/>
                </a:solidFill>
                <a:effectLst>
                  <a:outerShdw blurRad="38100" dist="38100" dir="2700000" algn="tl">
                    <a:srgbClr val="000000">
                      <a:alpha val="43137"/>
                    </a:srgbClr>
                  </a:outerShdw>
                </a:effectLst>
              </a:rPr>
              <a:t>in Action</a:t>
            </a:r>
          </a:p>
          <a:p>
            <a:pPr algn="ctr">
              <a:spcBef>
                <a:spcPct val="50000"/>
              </a:spcBef>
            </a:pPr>
            <a:r>
              <a:rPr lang="en-US" sz="2400" spc="-150" dirty="0">
                <a:solidFill>
                  <a:prstClr val="black"/>
                </a:solidFill>
              </a:rPr>
              <a:t>Alan Evans  </a:t>
            </a:r>
            <a:r>
              <a:rPr lang="en-US" sz="2400" b="1" spc="-150" dirty="0">
                <a:solidFill>
                  <a:srgbClr val="F5834D"/>
                </a:solidFill>
              </a:rPr>
              <a:t>•</a:t>
            </a:r>
            <a:r>
              <a:rPr lang="en-US" sz="2400" spc="-150" dirty="0">
                <a:solidFill>
                  <a:srgbClr val="0070C0"/>
                </a:solidFill>
              </a:rPr>
              <a:t> </a:t>
            </a:r>
            <a:r>
              <a:rPr lang="en-US" sz="2400" spc="-150" dirty="0">
                <a:solidFill>
                  <a:prstClr val="black"/>
                </a:solidFill>
              </a:rPr>
              <a:t> Kendall Martin</a:t>
            </a:r>
          </a:p>
          <a:p>
            <a:pPr algn="ctr">
              <a:spcBef>
                <a:spcPct val="50000"/>
              </a:spcBef>
              <a:spcAft>
                <a:spcPts val="3000"/>
              </a:spcAft>
            </a:pPr>
            <a:r>
              <a:rPr lang="en-US" sz="2400" spc="-150" dirty="0">
                <a:solidFill>
                  <a:prstClr val="black"/>
                </a:solidFill>
              </a:rPr>
              <a:t>Mary Anne Poatsy</a:t>
            </a:r>
          </a:p>
          <a:p>
            <a:pPr algn="ctr">
              <a:spcBef>
                <a:spcPct val="50000"/>
              </a:spcBef>
            </a:pPr>
            <a:r>
              <a:rPr lang="en-US" sz="2400" spc="-150" dirty="0" smtClean="0">
                <a:solidFill>
                  <a:prstClr val="black"/>
                </a:solidFill>
              </a:rPr>
              <a:t>Eleventh </a:t>
            </a:r>
            <a:r>
              <a:rPr lang="en-US" sz="2400" spc="-150" dirty="0">
                <a:solidFill>
                  <a:prstClr val="black"/>
                </a:solidFill>
              </a:rPr>
              <a:t>Edition</a:t>
            </a:r>
            <a:endParaRPr lang="en-US" sz="3200" spc="-150" dirty="0">
              <a:solidFill>
                <a:prstClr val="black"/>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8583" y="1026092"/>
            <a:ext cx="3723818" cy="4735279"/>
          </a:xfrm>
          <a:prstGeom prst="rect">
            <a:avLst/>
          </a:prstGeom>
        </p:spPr>
      </p:pic>
      <p:sp>
        <p:nvSpPr>
          <p:cNvPr id="4" name="Footer Placeholder 4"/>
          <p:cNvSpPr>
            <a:spLocks noGrp="1"/>
          </p:cNvSpPr>
          <p:nvPr>
            <p:ph type="ftr" sz="quarter" idx="11"/>
          </p:nvPr>
        </p:nvSpPr>
        <p:spPr>
          <a:xfrm>
            <a:off x="533400" y="6583680"/>
            <a:ext cx="6400800" cy="274320"/>
          </a:xfrm>
        </p:spPr>
        <p:txBody>
          <a:bodyPr/>
          <a:lstStyle/>
          <a:p>
            <a:r>
              <a:rPr lang="en-US" dirty="0" smtClean="0"/>
              <a:t>Copyright © 2015 Pearson Education, Inc.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Autofit/>
          </a:bodyPr>
          <a:lstStyle/>
          <a:p>
            <a:pPr eaLnBrk="1" hangingPunct="1">
              <a:defRPr/>
            </a:pPr>
            <a:r>
              <a:rPr lang="en-US" sz="2800" dirty="0" smtClean="0"/>
              <a:t>Understanding System Software:</a:t>
            </a:r>
            <a:r>
              <a:rPr lang="en-US" sz="3600" dirty="0" smtClean="0"/>
              <a:t/>
            </a:r>
            <a:br>
              <a:rPr lang="en-US" sz="3600" dirty="0" smtClean="0"/>
            </a:br>
            <a:r>
              <a:rPr lang="en-US" sz="2000" dirty="0" smtClean="0"/>
              <a:t>Operating Systems for Networks, Servers, and Mainframes (cont.)</a:t>
            </a:r>
            <a:endParaRPr lang="en-US" sz="2000" dirty="0"/>
          </a:p>
        </p:txBody>
      </p:sp>
      <p:sp>
        <p:nvSpPr>
          <p:cNvPr id="75779" name="Rectangle 3"/>
          <p:cNvSpPr>
            <a:spLocks noGrp="1" noChangeArrowheads="1"/>
          </p:cNvSpPr>
          <p:nvPr>
            <p:ph idx="1"/>
          </p:nvPr>
        </p:nvSpPr>
        <p:spPr>
          <a:xfrm>
            <a:off x="457200" y="1752600"/>
            <a:ext cx="8229600" cy="4876800"/>
          </a:xfrm>
        </p:spPr>
        <p:txBody>
          <a:bodyPr>
            <a:normAutofit/>
          </a:bodyPr>
          <a:lstStyle/>
          <a:p>
            <a:pPr eaLnBrk="1" hangingPunct="1">
              <a:defRPr/>
            </a:pPr>
            <a:r>
              <a:rPr lang="en-US" dirty="0" smtClean="0">
                <a:effectLst/>
              </a:rPr>
              <a:t>UNIX </a:t>
            </a:r>
          </a:p>
          <a:p>
            <a:pPr lvl="1">
              <a:defRPr/>
            </a:pPr>
            <a:r>
              <a:rPr lang="en-US" dirty="0" smtClean="0">
                <a:effectLst/>
              </a:rPr>
              <a:t>Multiuser, multitask operating system</a:t>
            </a:r>
          </a:p>
          <a:p>
            <a:pPr lvl="1">
              <a:defRPr/>
            </a:pPr>
            <a:r>
              <a:rPr lang="en-US" dirty="0" smtClean="0">
                <a:effectLst/>
              </a:rPr>
              <a:t>Network operating system used </a:t>
            </a:r>
            <a:r>
              <a:rPr lang="en-US" dirty="0">
                <a:effectLst/>
              </a:rPr>
              <a:t>primarily with </a:t>
            </a:r>
            <a:r>
              <a:rPr lang="en-US" dirty="0" smtClean="0">
                <a:effectLst/>
              </a:rPr>
              <a:t>mainframes</a:t>
            </a:r>
          </a:p>
          <a:p>
            <a:pPr lvl="1">
              <a:defRPr/>
            </a:pPr>
            <a:r>
              <a:rPr lang="en-US" dirty="0" smtClean="0"/>
              <a:t>The Open Group</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Autofit/>
          </a:bodyPr>
          <a:lstStyle/>
          <a:p>
            <a:r>
              <a:rPr lang="en-US" sz="2800" dirty="0" smtClean="0"/>
              <a:t>Understanding System Software:</a:t>
            </a:r>
            <a:r>
              <a:rPr lang="en-US" sz="4000" dirty="0" smtClean="0"/>
              <a:t/>
            </a:r>
            <a:br>
              <a:rPr lang="en-US" sz="4000" dirty="0" smtClean="0"/>
            </a:br>
            <a:r>
              <a:rPr lang="en-US" sz="3600" dirty="0" smtClean="0"/>
              <a:t>Operating Systems for Mobile Devices</a:t>
            </a:r>
            <a:endParaRPr lang="en-US" sz="3600" dirty="0"/>
          </a:p>
        </p:txBody>
      </p:sp>
      <p:sp>
        <p:nvSpPr>
          <p:cNvPr id="3" name="Content Placeholder 2"/>
          <p:cNvSpPr>
            <a:spLocks noGrp="1"/>
          </p:cNvSpPr>
          <p:nvPr>
            <p:ph idx="1"/>
          </p:nvPr>
        </p:nvSpPr>
        <p:spPr>
          <a:xfrm>
            <a:off x="457200" y="1752600"/>
            <a:ext cx="8229600" cy="4953000"/>
          </a:xfrm>
        </p:spPr>
        <p:txBody>
          <a:bodyPr>
            <a:normAutofit/>
          </a:bodyPr>
          <a:lstStyle/>
          <a:p>
            <a:r>
              <a:rPr lang="en-US" dirty="0" smtClean="0"/>
              <a:t>Smartphones</a:t>
            </a:r>
          </a:p>
          <a:p>
            <a:pPr lvl="1"/>
            <a:r>
              <a:rPr lang="en-US" dirty="0" smtClean="0"/>
              <a:t>Multitasking capabilities</a:t>
            </a:r>
          </a:p>
          <a:p>
            <a:r>
              <a:rPr lang="en-US" dirty="0" smtClean="0"/>
              <a:t>Gaming </a:t>
            </a:r>
            <a:r>
              <a:rPr lang="en-US" dirty="0"/>
              <a:t>systems and personal media players </a:t>
            </a:r>
            <a:endParaRPr lang="en-US" dirty="0" smtClean="0"/>
          </a:p>
          <a:p>
            <a:pPr lvl="1"/>
            <a:r>
              <a:rPr lang="en-US" dirty="0" smtClean="0"/>
              <a:t>Require </a:t>
            </a:r>
            <a:r>
              <a:rPr lang="en-US" dirty="0"/>
              <a:t>system software developed for the device</a:t>
            </a:r>
          </a:p>
          <a:p>
            <a:pPr marL="457200" lvl="1" indent="0">
              <a:buNone/>
            </a:pPr>
            <a:endParaRPr lang="en-US" dirty="0" smtClean="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10</a:t>
            </a:fld>
            <a:endParaRPr lang="en-US" dirty="0"/>
          </a:p>
        </p:txBody>
      </p:sp>
    </p:spTree>
    <p:extLst>
      <p:ext uri="{BB962C8B-B14F-4D97-AF65-F5344CB8AC3E}">
        <p14:creationId xmlns:p14="http://schemas.microsoft.com/office/powerpoint/2010/main" val="271784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Autofit/>
          </a:bodyPr>
          <a:lstStyle/>
          <a:p>
            <a:r>
              <a:rPr lang="en-US" sz="2800" dirty="0" smtClean="0"/>
              <a:t>Understanding System Software:</a:t>
            </a:r>
            <a:r>
              <a:rPr lang="en-US" sz="4000" dirty="0" smtClean="0"/>
              <a:t/>
            </a:r>
            <a:br>
              <a:rPr lang="en-US" sz="4000" dirty="0" smtClean="0"/>
            </a:br>
            <a:r>
              <a:rPr lang="en-US" sz="3200" dirty="0" smtClean="0"/>
              <a:t>Operating Systems for Personal Computers</a:t>
            </a:r>
            <a:endParaRPr lang="en-US" sz="3200" dirty="0"/>
          </a:p>
        </p:txBody>
      </p:sp>
      <p:sp>
        <p:nvSpPr>
          <p:cNvPr id="3" name="Content Placeholder 2"/>
          <p:cNvSpPr>
            <a:spLocks noGrp="1"/>
          </p:cNvSpPr>
          <p:nvPr>
            <p:ph idx="1"/>
          </p:nvPr>
        </p:nvSpPr>
        <p:spPr>
          <a:xfrm>
            <a:off x="457200" y="1752600"/>
            <a:ext cx="8229600" cy="4724400"/>
          </a:xfrm>
        </p:spPr>
        <p:txBody>
          <a:bodyPr>
            <a:normAutofit/>
          </a:bodyPr>
          <a:lstStyle/>
          <a:p>
            <a:r>
              <a:rPr lang="en-US" dirty="0" smtClean="0"/>
              <a:t>Top three operating systems</a:t>
            </a:r>
          </a:p>
          <a:p>
            <a:pPr lvl="1"/>
            <a:r>
              <a:rPr lang="en-US" dirty="0" smtClean="0"/>
              <a:t>Windows</a:t>
            </a:r>
          </a:p>
          <a:p>
            <a:pPr lvl="1"/>
            <a:r>
              <a:rPr lang="en-US" dirty="0" smtClean="0"/>
              <a:t>Max OS X</a:t>
            </a:r>
          </a:p>
          <a:p>
            <a:pPr lvl="1"/>
            <a:r>
              <a:rPr lang="en-US" dirty="0" smtClean="0"/>
              <a:t>Linux</a:t>
            </a:r>
          </a:p>
          <a:p>
            <a:r>
              <a:rPr lang="en-US" dirty="0" smtClean="0"/>
              <a:t>Windows 8 for touch screen</a:t>
            </a:r>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11</a:t>
            </a:fld>
            <a:endParaRPr lang="en-US" dirty="0"/>
          </a:p>
        </p:txBody>
      </p:sp>
    </p:spTree>
    <p:extLst>
      <p:ext uri="{BB962C8B-B14F-4D97-AF65-F5344CB8AC3E}">
        <p14:creationId xmlns:p14="http://schemas.microsoft.com/office/powerpoint/2010/main" val="384458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Autofit/>
          </a:bodyPr>
          <a:lstStyle/>
          <a:p>
            <a:r>
              <a:rPr lang="en-US" sz="2800" dirty="0" smtClean="0"/>
              <a:t>Understanding System Software:</a:t>
            </a:r>
            <a:r>
              <a:rPr lang="en-US" sz="4000" dirty="0" smtClean="0"/>
              <a:t/>
            </a:r>
            <a:br>
              <a:rPr lang="en-US" sz="4000" dirty="0" smtClean="0"/>
            </a:br>
            <a:r>
              <a:rPr lang="en-US" sz="2800" dirty="0" smtClean="0"/>
              <a:t>Operating Systems for Personal Computers (cont.)</a:t>
            </a:r>
            <a:endParaRPr lang="en-US" sz="2800" dirty="0"/>
          </a:p>
        </p:txBody>
      </p:sp>
      <p:sp>
        <p:nvSpPr>
          <p:cNvPr id="3" name="Content Placeholder 2"/>
          <p:cNvSpPr>
            <a:spLocks noGrp="1"/>
          </p:cNvSpPr>
          <p:nvPr>
            <p:ph idx="1"/>
          </p:nvPr>
        </p:nvSpPr>
        <p:spPr>
          <a:xfrm>
            <a:off x="457200" y="1752601"/>
            <a:ext cx="8229600" cy="4648200"/>
          </a:xfrm>
        </p:spPr>
        <p:txBody>
          <a:bodyPr>
            <a:normAutofit/>
          </a:bodyPr>
          <a:lstStyle/>
          <a:p>
            <a:r>
              <a:rPr lang="en-US" dirty="0" smtClean="0"/>
              <a:t>Mac OS</a:t>
            </a:r>
          </a:p>
          <a:p>
            <a:r>
              <a:rPr lang="en-US" dirty="0" smtClean="0"/>
              <a:t>Mavericks</a:t>
            </a:r>
            <a:endParaRPr lang="en-US" dirty="0"/>
          </a:p>
          <a:p>
            <a:r>
              <a:rPr lang="en-US" dirty="0" smtClean="0"/>
              <a:t>Mac OS X based on UNIX</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12</a:t>
            </a:fld>
            <a:endParaRPr lang="en-US" dirty="0"/>
          </a:p>
        </p:txBody>
      </p:sp>
    </p:spTree>
    <p:extLst>
      <p:ext uri="{BB962C8B-B14F-4D97-AF65-F5344CB8AC3E}">
        <p14:creationId xmlns:p14="http://schemas.microsoft.com/office/powerpoint/2010/main" val="366903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Understanding System Software:</a:t>
            </a:r>
            <a:r>
              <a:rPr lang="en-US" dirty="0" smtClean="0"/>
              <a:t/>
            </a:r>
            <a:br>
              <a:rPr lang="en-US" dirty="0" smtClean="0"/>
            </a:br>
            <a:r>
              <a:rPr lang="en-US" sz="3100" dirty="0" smtClean="0"/>
              <a:t>Operating Systems for Personal Computers (cont.)</a:t>
            </a:r>
            <a:endParaRPr lang="en-US" sz="3100" dirty="0"/>
          </a:p>
        </p:txBody>
      </p:sp>
      <p:sp>
        <p:nvSpPr>
          <p:cNvPr id="76803" name="Rectangle 3"/>
          <p:cNvSpPr>
            <a:spLocks noGrp="1" noChangeArrowheads="1"/>
          </p:cNvSpPr>
          <p:nvPr>
            <p:ph idx="1"/>
          </p:nvPr>
        </p:nvSpPr>
        <p:spPr>
          <a:xfrm>
            <a:off x="457200" y="1752600"/>
            <a:ext cx="8686800" cy="4724400"/>
          </a:xfrm>
        </p:spPr>
        <p:txBody>
          <a:bodyPr>
            <a:normAutofit/>
          </a:bodyPr>
          <a:lstStyle/>
          <a:p>
            <a:pPr eaLnBrk="1" hangingPunct="1">
              <a:defRPr/>
            </a:pPr>
            <a:r>
              <a:rPr lang="en-US" dirty="0" smtClean="0"/>
              <a:t>Linux</a:t>
            </a:r>
          </a:p>
          <a:p>
            <a:pPr lvl="1">
              <a:defRPr/>
            </a:pPr>
            <a:r>
              <a:rPr lang="en-US" dirty="0" smtClean="0">
                <a:effectLst/>
              </a:rPr>
              <a:t>Open source OS </a:t>
            </a:r>
          </a:p>
          <a:p>
            <a:pPr lvl="1">
              <a:defRPr/>
            </a:pPr>
            <a:r>
              <a:rPr lang="en-US" dirty="0" smtClean="0"/>
              <a:t>Personal computer and network OS</a:t>
            </a:r>
          </a:p>
          <a:p>
            <a:pPr lvl="1">
              <a:defRPr/>
            </a:pPr>
            <a:r>
              <a:rPr lang="en-US" dirty="0" smtClean="0"/>
              <a:t>Stable OS</a:t>
            </a:r>
          </a:p>
          <a:p>
            <a:pPr lvl="1">
              <a:defRPr/>
            </a:pPr>
            <a:r>
              <a:rPr lang="en-US" dirty="0" smtClean="0">
                <a:effectLst/>
              </a:rPr>
              <a:t>Quickly modified or updated</a:t>
            </a:r>
          </a:p>
          <a:p>
            <a:pPr lvl="1">
              <a:defRPr/>
            </a:pPr>
            <a:r>
              <a:rPr lang="en-US" dirty="0" smtClean="0"/>
              <a:t>Download as distros</a:t>
            </a:r>
            <a:endParaRPr lang="en-US" dirty="0" smtClean="0">
              <a:effectLst/>
            </a:endParaRP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8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8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Understanding System Software:</a:t>
            </a:r>
            <a:r>
              <a:rPr lang="en-US" dirty="0" smtClean="0"/>
              <a:t/>
            </a:r>
            <a:br>
              <a:rPr lang="en-US" dirty="0" smtClean="0"/>
            </a:br>
            <a:r>
              <a:rPr lang="en-US" sz="3100" dirty="0" smtClean="0"/>
              <a:t>Operating Systems for Personal Computers (cont.)</a:t>
            </a:r>
            <a:endParaRPr lang="en-US" sz="3100" dirty="0"/>
          </a:p>
        </p:txBody>
      </p:sp>
      <p:sp>
        <p:nvSpPr>
          <p:cNvPr id="76803" name="Rectangle 3"/>
          <p:cNvSpPr>
            <a:spLocks noGrp="1" noChangeArrowheads="1"/>
          </p:cNvSpPr>
          <p:nvPr>
            <p:ph idx="1"/>
          </p:nvPr>
        </p:nvSpPr>
        <p:spPr>
          <a:xfrm>
            <a:off x="457200" y="1752600"/>
            <a:ext cx="8229600" cy="5104151"/>
          </a:xfrm>
        </p:spPr>
        <p:txBody>
          <a:bodyPr>
            <a:normAutofit/>
          </a:bodyPr>
          <a:lstStyle/>
          <a:p>
            <a:pPr eaLnBrk="1" hangingPunct="1">
              <a:defRPr/>
            </a:pPr>
            <a:r>
              <a:rPr lang="en-US" dirty="0" smtClean="0"/>
              <a:t>Platform</a:t>
            </a:r>
          </a:p>
          <a:p>
            <a:pPr eaLnBrk="1" hangingPunct="1">
              <a:defRPr/>
            </a:pPr>
            <a:r>
              <a:rPr lang="en-US" dirty="0" smtClean="0">
                <a:effectLst/>
              </a:rPr>
              <a:t>Windows and Linux can run on most hardware sold today</a:t>
            </a:r>
          </a:p>
          <a:p>
            <a:pPr eaLnBrk="1" hangingPunct="1">
              <a:defRPr/>
            </a:pPr>
            <a:r>
              <a:rPr lang="en-US" dirty="0" smtClean="0"/>
              <a:t>Application software is OS-dependent</a:t>
            </a:r>
            <a:endParaRPr lang="en-US" dirty="0" smtClean="0">
              <a:effectLst/>
            </a:endParaRP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14</a:t>
            </a:fld>
            <a:endParaRPr lang="en-US" dirty="0"/>
          </a:p>
        </p:txBody>
      </p:sp>
    </p:spTree>
    <p:extLst>
      <p:ext uri="{BB962C8B-B14F-4D97-AF65-F5344CB8AC3E}">
        <p14:creationId xmlns:p14="http://schemas.microsoft.com/office/powerpoint/2010/main" val="387909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fade">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fade">
                                      <p:cBhvr>
                                        <p:cTn id="12" dur="500"/>
                                        <p:tgtEl>
                                          <p:spTgt spid="76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fade">
                                      <p:cBhvr>
                                        <p:cTn id="17" dur="5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Understanding System Software:</a:t>
            </a:r>
            <a:r>
              <a:rPr lang="en-US" dirty="0" smtClean="0"/>
              <a:t/>
            </a:r>
            <a:br>
              <a:rPr lang="en-US" dirty="0" smtClean="0"/>
            </a:br>
            <a:r>
              <a:rPr lang="en-US" sz="3100" dirty="0" smtClean="0"/>
              <a:t>Operating Systems for Personal Computers (cont.)</a:t>
            </a:r>
            <a:endParaRPr lang="en-US" sz="3100" dirty="0"/>
          </a:p>
        </p:txBody>
      </p:sp>
      <p:sp>
        <p:nvSpPr>
          <p:cNvPr id="76803" name="Rectangle 3"/>
          <p:cNvSpPr>
            <a:spLocks noGrp="1" noChangeArrowheads="1"/>
          </p:cNvSpPr>
          <p:nvPr>
            <p:ph idx="1"/>
          </p:nvPr>
        </p:nvSpPr>
        <p:spPr>
          <a:xfrm>
            <a:off x="457200" y="1752600"/>
            <a:ext cx="8229600" cy="4267200"/>
          </a:xfrm>
        </p:spPr>
        <p:txBody>
          <a:bodyPr>
            <a:normAutofit/>
          </a:bodyPr>
          <a:lstStyle/>
          <a:p>
            <a:pPr eaLnBrk="1" hangingPunct="1">
              <a:defRPr/>
            </a:pPr>
            <a:r>
              <a:rPr lang="en-US" dirty="0" smtClean="0"/>
              <a:t>More than one OS on one computer</a:t>
            </a:r>
          </a:p>
          <a:p>
            <a:pPr lvl="1">
              <a:defRPr/>
            </a:pPr>
            <a:r>
              <a:rPr lang="en-US" dirty="0" smtClean="0">
                <a:effectLst/>
              </a:rPr>
              <a:t>Boot Camp</a:t>
            </a:r>
            <a:r>
              <a:rPr lang="en-US" dirty="0"/>
              <a:t> </a:t>
            </a:r>
            <a:r>
              <a:rPr lang="en-US" dirty="0" smtClean="0"/>
              <a:t>utility in OS X</a:t>
            </a:r>
          </a:p>
          <a:p>
            <a:pPr lvl="1">
              <a:defRPr/>
            </a:pPr>
            <a:r>
              <a:rPr lang="en-US" dirty="0" smtClean="0"/>
              <a:t>Parallels or VMware Fusion for Windows</a:t>
            </a:r>
          </a:p>
          <a:p>
            <a:pPr lvl="1">
              <a:defRPr/>
            </a:pPr>
            <a:r>
              <a:rPr lang="en-US" dirty="0" smtClean="0">
                <a:effectLst/>
              </a:rPr>
              <a:t>Partition hard drive in Windows</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15</a:t>
            </a:fld>
            <a:endParaRPr lang="en-US" dirty="0"/>
          </a:p>
        </p:txBody>
      </p:sp>
    </p:spTree>
    <p:extLst>
      <p:ext uri="{BB962C8B-B14F-4D97-AF65-F5344CB8AC3E}">
        <p14:creationId xmlns:p14="http://schemas.microsoft.com/office/powerpoint/2010/main" val="251654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rmAutofit fontScale="90000"/>
          </a:bodyPr>
          <a:lstStyle/>
          <a:p>
            <a:r>
              <a:rPr lang="en-US" sz="3100" dirty="0" smtClean="0"/>
              <a:t>Understanding System Software:</a:t>
            </a:r>
            <a:r>
              <a:rPr lang="en-US" dirty="0" smtClean="0"/>
              <a:t/>
            </a:r>
            <a:br>
              <a:rPr lang="en-US" dirty="0" smtClean="0"/>
            </a:br>
            <a:r>
              <a:rPr lang="en-US" sz="3100" dirty="0" smtClean="0"/>
              <a:t>Operating Systems for Personal Computers (cont.)</a:t>
            </a:r>
            <a:endParaRPr lang="en-US" sz="3100" dirty="0"/>
          </a:p>
        </p:txBody>
      </p:sp>
      <p:sp>
        <p:nvSpPr>
          <p:cNvPr id="3" name="Content Placeholder 2"/>
          <p:cNvSpPr>
            <a:spLocks noGrp="1"/>
          </p:cNvSpPr>
          <p:nvPr>
            <p:ph idx="1"/>
          </p:nvPr>
        </p:nvSpPr>
        <p:spPr>
          <a:xfrm>
            <a:off x="457200" y="1752600"/>
            <a:ext cx="8229600" cy="4800600"/>
          </a:xfrm>
        </p:spPr>
        <p:txBody>
          <a:bodyPr>
            <a:normAutofit lnSpcReduction="10000"/>
          </a:bodyPr>
          <a:lstStyle/>
          <a:p>
            <a:r>
              <a:rPr lang="en-US" dirty="0" smtClean="0"/>
              <a:t>Cloud-based OS</a:t>
            </a:r>
          </a:p>
          <a:p>
            <a:pPr lvl="1"/>
            <a:r>
              <a:rPr lang="en-US" dirty="0" smtClean="0"/>
              <a:t>Prototypes being developed </a:t>
            </a:r>
          </a:p>
          <a:p>
            <a:pPr lvl="1"/>
            <a:r>
              <a:rPr lang="en-US" dirty="0" smtClean="0"/>
              <a:t>Still need a computer, operating system, and web browser</a:t>
            </a:r>
          </a:p>
          <a:p>
            <a:pPr lvl="1"/>
            <a:r>
              <a:rPr lang="en-US" dirty="0" smtClean="0"/>
              <a:t>Enables users to access applications and content via the web anywhere, on any machine, and at any time</a:t>
            </a:r>
          </a:p>
          <a:p>
            <a:pPr lvl="1"/>
            <a:r>
              <a:rPr lang="en-US" dirty="0" smtClean="0"/>
              <a:t>Google is taking steps toward developing a complete web-based operating system</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16</a:t>
            </a:fld>
            <a:endParaRPr lang="en-US" dirty="0"/>
          </a:p>
        </p:txBody>
      </p:sp>
    </p:spTree>
    <p:extLst>
      <p:ext uri="{BB962C8B-B14F-4D97-AF65-F5344CB8AC3E}">
        <p14:creationId xmlns:p14="http://schemas.microsoft.com/office/powerpoint/2010/main" val="116294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the Operating System Does</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5" name="Rectangle 4"/>
          <p:cNvSpPr/>
          <p:nvPr/>
        </p:nvSpPr>
        <p:spPr>
          <a:xfrm>
            <a:off x="457200" y="1752600"/>
            <a:ext cx="3657600" cy="3046988"/>
          </a:xfrm>
          <a:prstGeom prst="rect">
            <a:avLst/>
          </a:prstGeom>
        </p:spPr>
        <p:txBody>
          <a:bodyPr wrap="square">
            <a:spAutoFit/>
          </a:bodyPr>
          <a:lstStyle/>
          <a:p>
            <a:pPr>
              <a:defRPr/>
            </a:pPr>
            <a:r>
              <a:rPr lang="en-US" sz="3200" dirty="0" smtClean="0">
                <a:latin typeface="Arial" pitchFamily="34" charset="0"/>
                <a:cs typeface="Arial" pitchFamily="34" charset="0"/>
              </a:rPr>
              <a:t>OS: Coordinates </a:t>
            </a:r>
            <a:r>
              <a:rPr lang="en-US" sz="3200" dirty="0">
                <a:latin typeface="Arial" pitchFamily="34" charset="0"/>
                <a:cs typeface="Arial" pitchFamily="34" charset="0"/>
              </a:rPr>
              <a:t>and directs the flow of data and information through the computer system</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88404" y="1745502"/>
            <a:ext cx="4367641" cy="39796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C5A0288-DE65-4327-81AA-3D0ED474C7D0}" type="slidenum">
              <a:rPr lang="en-US" smtClean="0"/>
              <a:pPr/>
              <a:t>17</a:t>
            </a:fld>
            <a:endParaRPr lang="en-US" dirty="0"/>
          </a:p>
        </p:txBody>
      </p:sp>
    </p:spTree>
    <p:extLst>
      <p:ext uri="{BB962C8B-B14F-4D97-AF65-F5344CB8AC3E}">
        <p14:creationId xmlns:p14="http://schemas.microsoft.com/office/powerpoint/2010/main" val="386910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28600"/>
            <a:ext cx="8324850" cy="1066800"/>
          </a:xfrm>
        </p:spPr>
        <p:txBody>
          <a:bodyPr>
            <a:normAutofit fontScale="90000"/>
          </a:bodyPr>
          <a:lstStyle/>
          <a:p>
            <a:pPr eaLnBrk="1" hangingPunct="1">
              <a:defRPr/>
            </a:pPr>
            <a:r>
              <a:rPr lang="en-US" sz="3100" dirty="0"/>
              <a:t>What the </a:t>
            </a:r>
            <a:r>
              <a:rPr lang="en-US" sz="3100" dirty="0" smtClean="0"/>
              <a:t>Operating System Does:</a:t>
            </a:r>
            <a:r>
              <a:rPr lang="en-US" dirty="0" smtClean="0"/>
              <a:t/>
            </a:r>
            <a:br>
              <a:rPr lang="en-US" dirty="0" smtClean="0"/>
            </a:br>
            <a:r>
              <a:rPr lang="en-US" dirty="0" smtClean="0"/>
              <a:t>The User Interface</a:t>
            </a:r>
            <a:endParaRPr lang="en-US" sz="4000" dirty="0"/>
          </a:p>
        </p:txBody>
      </p:sp>
      <p:sp>
        <p:nvSpPr>
          <p:cNvPr id="77827" name="Rectangle 3"/>
          <p:cNvSpPr>
            <a:spLocks noGrp="1" noChangeArrowheads="1"/>
          </p:cNvSpPr>
          <p:nvPr>
            <p:ph idx="1"/>
          </p:nvPr>
        </p:nvSpPr>
        <p:spPr>
          <a:xfrm>
            <a:off x="457200" y="1752600"/>
            <a:ext cx="8153400" cy="4859426"/>
          </a:xfrm>
        </p:spPr>
        <p:txBody>
          <a:bodyPr>
            <a:normAutofit/>
          </a:bodyPr>
          <a:lstStyle/>
          <a:p>
            <a:pPr>
              <a:lnSpc>
                <a:spcPct val="100000"/>
              </a:lnSpc>
              <a:defRPr/>
            </a:pPr>
            <a:r>
              <a:rPr lang="en-US" dirty="0" smtClean="0"/>
              <a:t>Enables </a:t>
            </a:r>
            <a:r>
              <a:rPr lang="en-US" dirty="0"/>
              <a:t>user to interact with the computer</a:t>
            </a:r>
          </a:p>
          <a:p>
            <a:pPr>
              <a:lnSpc>
                <a:spcPct val="100000"/>
              </a:lnSpc>
              <a:defRPr/>
            </a:pPr>
            <a:r>
              <a:rPr lang="en-US" dirty="0"/>
              <a:t>Types of interfaces</a:t>
            </a:r>
          </a:p>
          <a:p>
            <a:pPr lvl="1">
              <a:lnSpc>
                <a:spcPct val="100000"/>
              </a:lnSpc>
              <a:defRPr/>
            </a:pPr>
            <a:r>
              <a:rPr lang="en-US" dirty="0"/>
              <a:t>Command-driven interface</a:t>
            </a:r>
          </a:p>
          <a:p>
            <a:pPr lvl="1">
              <a:lnSpc>
                <a:spcPct val="100000"/>
              </a:lnSpc>
              <a:defRPr/>
            </a:pPr>
            <a:r>
              <a:rPr lang="en-US" dirty="0"/>
              <a:t>Menu-driven interface</a:t>
            </a:r>
          </a:p>
          <a:p>
            <a:pPr lvl="1">
              <a:lnSpc>
                <a:spcPct val="100000"/>
              </a:lnSpc>
              <a:defRPr/>
            </a:pPr>
            <a:r>
              <a:rPr lang="en-US" dirty="0"/>
              <a:t>Graphical user interface (GUI</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149599" y="4491433"/>
            <a:ext cx="3448707" cy="179553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C5A0288-DE65-4327-81AA-3D0ED474C7D0}" type="slidenum">
              <a:rPr lang="en-US" smtClean="0"/>
              <a:pPr/>
              <a:t>18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fade">
                                      <p:cBhvr>
                                        <p:cTn id="7" dur="5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fade">
                                      <p:cBhvr>
                                        <p:cTn id="12" dur="500"/>
                                        <p:tgtEl>
                                          <p:spTgt spid="778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animEffect transition="in" filter="fade">
                                      <p:cBhvr>
                                        <p:cTn id="15" dur="500"/>
                                        <p:tgtEl>
                                          <p:spTgt spid="7782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827">
                                            <p:txEl>
                                              <p:pRg st="3" end="3"/>
                                            </p:txEl>
                                          </p:spTgt>
                                        </p:tgtEl>
                                        <p:attrNameLst>
                                          <p:attrName>style.visibility</p:attrName>
                                        </p:attrNameLst>
                                      </p:cBhvr>
                                      <p:to>
                                        <p:strVal val="visible"/>
                                      </p:to>
                                    </p:set>
                                    <p:animEffect transition="in" filter="fade">
                                      <p:cBhvr>
                                        <p:cTn id="18" dur="500"/>
                                        <p:tgtEl>
                                          <p:spTgt spid="7782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animEffect transition="in" filter="fade">
                                      <p:cBhvr>
                                        <p:cTn id="21" dur="500"/>
                                        <p:tgtEl>
                                          <p:spTgt spid="77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Technology in Action</a:t>
            </a:r>
            <a:endParaRPr lang="en-US" dirty="0"/>
          </a:p>
        </p:txBody>
      </p:sp>
      <p:sp>
        <p:nvSpPr>
          <p:cNvPr id="3" name="Subtitle 2"/>
          <p:cNvSpPr>
            <a:spLocks noGrp="1"/>
          </p:cNvSpPr>
          <p:nvPr>
            <p:ph type="subTitle" idx="1"/>
          </p:nvPr>
        </p:nvSpPr>
        <p:spPr>
          <a:xfrm>
            <a:off x="457200" y="3429000"/>
            <a:ext cx="8305800" cy="2133600"/>
          </a:xfrm>
        </p:spPr>
        <p:txBody>
          <a:bodyPr>
            <a:noAutofit/>
          </a:bodyPr>
          <a:lstStyle/>
          <a:p>
            <a:pPr>
              <a:defRPr/>
            </a:pPr>
            <a:r>
              <a:rPr lang="en-US" b="0" dirty="0"/>
              <a:t>Chapter 5</a:t>
            </a:r>
          </a:p>
          <a:p>
            <a:pPr>
              <a:defRPr/>
            </a:pPr>
            <a:r>
              <a:rPr lang="en-US" b="0" dirty="0" smtClean="0"/>
              <a:t>System </a:t>
            </a:r>
            <a:r>
              <a:rPr lang="en-US" b="0" dirty="0"/>
              <a:t>Software: </a:t>
            </a:r>
            <a:br>
              <a:rPr lang="en-US" b="0" dirty="0"/>
            </a:br>
            <a:r>
              <a:rPr lang="en-US" b="0" dirty="0"/>
              <a:t>The Operating System, Utility Programs, </a:t>
            </a:r>
            <a:br>
              <a:rPr lang="en-US" b="0" dirty="0"/>
            </a:br>
            <a:r>
              <a:rPr lang="en-US" b="0" dirty="0"/>
              <a:t>and File Management</a:t>
            </a:r>
          </a:p>
        </p:txBody>
      </p:sp>
      <p:sp>
        <p:nvSpPr>
          <p:cNvPr id="4" name="Footer Placeholder 4"/>
          <p:cNvSpPr>
            <a:spLocks noGrp="1"/>
          </p:cNvSpPr>
          <p:nvPr>
            <p:ph type="ftr" sz="quarter" idx="11"/>
          </p:nvPr>
        </p:nvSpPr>
        <p:spPr>
          <a:xfrm>
            <a:off x="533400" y="6583680"/>
            <a:ext cx="6400800" cy="274320"/>
          </a:xfrm>
        </p:spPr>
        <p:txBody>
          <a:bodyPr/>
          <a:lstStyle/>
          <a:p>
            <a:r>
              <a:rPr lang="en-US" dirty="0" smtClean="0"/>
              <a:t>Copyright © 2015 Pearson Education, Inc.</a:t>
            </a:r>
            <a:endParaRPr lang="en-US" dirty="0"/>
          </a:p>
        </p:txBody>
      </p:sp>
    </p:spTree>
    <p:extLst>
      <p:ext uri="{BB962C8B-B14F-4D97-AF65-F5344CB8AC3E}">
        <p14:creationId xmlns:p14="http://schemas.microsoft.com/office/powerpoint/2010/main" val="409334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a:t>What the </a:t>
            </a:r>
            <a:r>
              <a:rPr lang="en-US" sz="3100" dirty="0" smtClean="0"/>
              <a:t>Operating System Does:</a:t>
            </a:r>
            <a:r>
              <a:rPr lang="en-US" dirty="0" smtClean="0"/>
              <a:t/>
            </a:r>
            <a:br>
              <a:rPr lang="en-US" dirty="0" smtClean="0"/>
            </a:br>
            <a:r>
              <a:rPr lang="en-US" dirty="0" smtClean="0"/>
              <a:t>The User Interface (cont.)</a:t>
            </a:r>
            <a:endParaRPr lang="en-US" sz="4000" dirty="0"/>
          </a:p>
        </p:txBody>
      </p:sp>
      <p:sp>
        <p:nvSpPr>
          <p:cNvPr id="77827" name="Rectangle 3"/>
          <p:cNvSpPr>
            <a:spLocks noGrp="1" noChangeArrowheads="1"/>
          </p:cNvSpPr>
          <p:nvPr>
            <p:ph idx="1"/>
          </p:nvPr>
        </p:nvSpPr>
        <p:spPr>
          <a:xfrm>
            <a:off x="457200" y="1752600"/>
            <a:ext cx="8229600" cy="4373563"/>
          </a:xfrm>
        </p:spPr>
        <p:txBody>
          <a:bodyPr>
            <a:normAutofit/>
          </a:bodyPr>
          <a:lstStyle/>
          <a:p>
            <a:pPr>
              <a:defRPr/>
            </a:pPr>
            <a:r>
              <a:rPr lang="en-US" dirty="0" smtClean="0"/>
              <a:t>Graphical user interface (GUI)</a:t>
            </a:r>
          </a:p>
          <a:p>
            <a:pPr lvl="1">
              <a:defRPr/>
            </a:pPr>
            <a:r>
              <a:rPr lang="en-US" dirty="0" smtClean="0"/>
              <a:t>Windows and Mac OS</a:t>
            </a:r>
          </a:p>
          <a:p>
            <a:pPr lvl="1">
              <a:defRPr/>
            </a:pPr>
            <a:r>
              <a:rPr lang="en-US" dirty="0" smtClean="0"/>
              <a:t>Linux</a:t>
            </a:r>
          </a:p>
          <a:p>
            <a:pPr lvl="2">
              <a:defRPr/>
            </a:pPr>
            <a:r>
              <a:rPr lang="en-US" sz="2400" dirty="0" smtClean="0"/>
              <a:t>GNOME</a:t>
            </a:r>
          </a:p>
          <a:p>
            <a:pPr lvl="2">
              <a:defRPr/>
            </a:pPr>
            <a:r>
              <a:rPr lang="en-US" sz="2400" dirty="0" smtClean="0"/>
              <a:t>KDE</a:t>
            </a:r>
            <a:endParaRPr lang="en-US" sz="2400"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19</a:t>
            </a:fld>
            <a:endParaRPr lang="en-US" dirty="0"/>
          </a:p>
        </p:txBody>
      </p:sp>
    </p:spTree>
    <p:extLst>
      <p:ext uri="{BB962C8B-B14F-4D97-AF65-F5344CB8AC3E}">
        <p14:creationId xmlns:p14="http://schemas.microsoft.com/office/powerpoint/2010/main" val="10713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6"/>
          <p:cNvSpPr>
            <a:spLocks noGrp="1" noChangeArrowheads="1"/>
          </p:cNvSpPr>
          <p:nvPr>
            <p:ph type="title"/>
          </p:nvPr>
        </p:nvSpPr>
        <p:spPr/>
        <p:txBody>
          <a:bodyPr>
            <a:normAutofit fontScale="90000"/>
          </a:bodyPr>
          <a:lstStyle/>
          <a:p>
            <a:pPr eaLnBrk="1" hangingPunct="1">
              <a:defRPr/>
            </a:pPr>
            <a:r>
              <a:rPr lang="en-US" sz="3100" dirty="0" smtClean="0"/>
              <a:t>What the Operating System Does:</a:t>
            </a:r>
            <a:r>
              <a:rPr lang="en-US" dirty="0" smtClean="0"/>
              <a:t/>
            </a:r>
            <a:br>
              <a:rPr lang="en-US" dirty="0" smtClean="0"/>
            </a:br>
            <a:r>
              <a:rPr lang="en-US" dirty="0" smtClean="0"/>
              <a:t>Processor Management</a:t>
            </a:r>
            <a:endParaRPr lang="en-US" dirty="0"/>
          </a:p>
        </p:txBody>
      </p:sp>
      <p:sp>
        <p:nvSpPr>
          <p:cNvPr id="79879" name="Rectangle 7"/>
          <p:cNvSpPr>
            <a:spLocks noGrp="1" noChangeArrowheads="1"/>
          </p:cNvSpPr>
          <p:nvPr>
            <p:ph idx="1"/>
          </p:nvPr>
        </p:nvSpPr>
        <p:spPr>
          <a:xfrm>
            <a:off x="457200" y="1752600"/>
            <a:ext cx="8229600" cy="4800600"/>
          </a:xfrm>
        </p:spPr>
        <p:txBody>
          <a:bodyPr>
            <a:normAutofit/>
          </a:bodyPr>
          <a:lstStyle/>
          <a:p>
            <a:pPr eaLnBrk="1" hangingPunct="1">
              <a:defRPr/>
            </a:pPr>
            <a:r>
              <a:rPr lang="en-US" dirty="0" smtClean="0">
                <a:effectLst/>
              </a:rPr>
              <a:t>CPU performs several tasks at once</a:t>
            </a:r>
          </a:p>
          <a:p>
            <a:pPr eaLnBrk="1" hangingPunct="1">
              <a:defRPr/>
            </a:pPr>
            <a:r>
              <a:rPr lang="en-US" dirty="0" smtClean="0"/>
              <a:t>OS arranges for execution of activities</a:t>
            </a:r>
          </a:p>
          <a:p>
            <a:pPr eaLnBrk="1" hangingPunct="1">
              <a:defRPr/>
            </a:pPr>
            <a:r>
              <a:rPr lang="en-US" dirty="0" smtClean="0">
                <a:effectLst/>
              </a:rPr>
              <a:t>Assigns time to each activity</a:t>
            </a:r>
          </a:p>
          <a:p>
            <a:pPr eaLnBrk="1" hangingPunct="1">
              <a:defRPr/>
            </a:pPr>
            <a:r>
              <a:rPr lang="en-US" dirty="0" smtClean="0"/>
              <a:t>Switches among processes </a:t>
            </a:r>
          </a:p>
          <a:p>
            <a:pPr eaLnBrk="1" hangingPunct="1">
              <a:defRPr/>
            </a:pPr>
            <a:r>
              <a:rPr lang="en-US" dirty="0" smtClean="0">
                <a:effectLst/>
              </a:rPr>
              <a:t>Appears everything happens seamlessly</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9">
                                            <p:txEl>
                                              <p:pRg st="0" end="0"/>
                                            </p:txEl>
                                          </p:spTgt>
                                        </p:tgtEl>
                                        <p:attrNameLst>
                                          <p:attrName>style.visibility</p:attrName>
                                        </p:attrNameLst>
                                      </p:cBhvr>
                                      <p:to>
                                        <p:strVal val="visible"/>
                                      </p:to>
                                    </p:set>
                                    <p:animEffect transition="in" filter="fade">
                                      <p:cBhvr>
                                        <p:cTn id="7" dur="500"/>
                                        <p:tgtEl>
                                          <p:spTgt spid="798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9">
                                            <p:txEl>
                                              <p:pRg st="1" end="1"/>
                                            </p:txEl>
                                          </p:spTgt>
                                        </p:tgtEl>
                                        <p:attrNameLst>
                                          <p:attrName>style.visibility</p:attrName>
                                        </p:attrNameLst>
                                      </p:cBhvr>
                                      <p:to>
                                        <p:strVal val="visible"/>
                                      </p:to>
                                    </p:set>
                                    <p:animEffect transition="in" filter="fade">
                                      <p:cBhvr>
                                        <p:cTn id="12" dur="500"/>
                                        <p:tgtEl>
                                          <p:spTgt spid="798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879">
                                            <p:txEl>
                                              <p:pRg st="2" end="2"/>
                                            </p:txEl>
                                          </p:spTgt>
                                        </p:tgtEl>
                                        <p:attrNameLst>
                                          <p:attrName>style.visibility</p:attrName>
                                        </p:attrNameLst>
                                      </p:cBhvr>
                                      <p:to>
                                        <p:strVal val="visible"/>
                                      </p:to>
                                    </p:set>
                                    <p:animEffect transition="in" filter="fade">
                                      <p:cBhvr>
                                        <p:cTn id="17" dur="500"/>
                                        <p:tgtEl>
                                          <p:spTgt spid="798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9879">
                                            <p:txEl>
                                              <p:pRg st="3" end="3"/>
                                            </p:txEl>
                                          </p:spTgt>
                                        </p:tgtEl>
                                        <p:attrNameLst>
                                          <p:attrName>style.visibility</p:attrName>
                                        </p:attrNameLst>
                                      </p:cBhvr>
                                      <p:to>
                                        <p:strVal val="visible"/>
                                      </p:to>
                                    </p:set>
                                    <p:animEffect transition="in" filter="fade">
                                      <p:cBhvr>
                                        <p:cTn id="22" dur="500"/>
                                        <p:tgtEl>
                                          <p:spTgt spid="798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879">
                                            <p:txEl>
                                              <p:pRg st="4" end="4"/>
                                            </p:txEl>
                                          </p:spTgt>
                                        </p:tgtEl>
                                        <p:attrNameLst>
                                          <p:attrName>style.visibility</p:attrName>
                                        </p:attrNameLst>
                                      </p:cBhvr>
                                      <p:to>
                                        <p:strVal val="visible"/>
                                      </p:to>
                                    </p:set>
                                    <p:animEffect transition="in" filter="fade">
                                      <p:cBhvr>
                                        <p:cTn id="27" dur="500"/>
                                        <p:tgtEl>
                                          <p:spTgt spid="798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6"/>
          <p:cNvSpPr>
            <a:spLocks noGrp="1" noChangeArrowheads="1"/>
          </p:cNvSpPr>
          <p:nvPr>
            <p:ph type="title"/>
          </p:nvPr>
        </p:nvSpPr>
        <p:spPr/>
        <p:txBody>
          <a:bodyPr>
            <a:normAutofit fontScale="90000"/>
          </a:bodyPr>
          <a:lstStyle/>
          <a:p>
            <a:pPr eaLnBrk="1" hangingPunct="1">
              <a:defRPr/>
            </a:pPr>
            <a:r>
              <a:rPr lang="en-US" sz="3100" dirty="0" smtClean="0"/>
              <a:t>What the Operating System Does:</a:t>
            </a:r>
            <a:r>
              <a:rPr lang="en-US" dirty="0" smtClean="0"/>
              <a:t/>
            </a:r>
            <a:br>
              <a:rPr lang="en-US" dirty="0" smtClean="0"/>
            </a:br>
            <a:r>
              <a:rPr lang="en-US" dirty="0" smtClean="0"/>
              <a:t>Processor Management (cont.)</a:t>
            </a:r>
            <a:endParaRPr lang="en-US" dirty="0"/>
          </a:p>
        </p:txBody>
      </p:sp>
      <p:sp>
        <p:nvSpPr>
          <p:cNvPr id="79879" name="Rectangle 7"/>
          <p:cNvSpPr>
            <a:spLocks noGrp="1" noChangeArrowheads="1"/>
          </p:cNvSpPr>
          <p:nvPr>
            <p:ph idx="1"/>
          </p:nvPr>
        </p:nvSpPr>
        <p:spPr>
          <a:xfrm>
            <a:off x="457200" y="1752600"/>
            <a:ext cx="8229600" cy="4724400"/>
          </a:xfrm>
        </p:spPr>
        <p:txBody>
          <a:bodyPr>
            <a:normAutofit/>
          </a:bodyPr>
          <a:lstStyle/>
          <a:p>
            <a:pPr eaLnBrk="1" hangingPunct="1">
              <a:defRPr/>
            </a:pPr>
            <a:r>
              <a:rPr lang="en-US" dirty="0" smtClean="0"/>
              <a:t>Event</a:t>
            </a:r>
          </a:p>
          <a:p>
            <a:pPr lvl="1">
              <a:defRPr/>
            </a:pPr>
            <a:r>
              <a:rPr lang="en-US" dirty="0" smtClean="0">
                <a:effectLst/>
              </a:rPr>
              <a:t>Sequentially or concurrently</a:t>
            </a:r>
          </a:p>
          <a:p>
            <a:pPr lvl="1">
              <a:defRPr/>
            </a:pPr>
            <a:r>
              <a:rPr lang="en-US" dirty="0" smtClean="0"/>
              <a:t>OS switches back and forth</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21</a:t>
            </a:fld>
            <a:endParaRPr lang="en-US" dirty="0"/>
          </a:p>
        </p:txBody>
      </p:sp>
    </p:spTree>
    <p:extLst>
      <p:ext uri="{BB962C8B-B14F-4D97-AF65-F5344CB8AC3E}">
        <p14:creationId xmlns:p14="http://schemas.microsoft.com/office/powerpoint/2010/main" val="2545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8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6"/>
          <p:cNvSpPr>
            <a:spLocks noGrp="1" noChangeArrowheads="1"/>
          </p:cNvSpPr>
          <p:nvPr>
            <p:ph type="title"/>
          </p:nvPr>
        </p:nvSpPr>
        <p:spPr/>
        <p:txBody>
          <a:bodyPr>
            <a:normAutofit fontScale="90000"/>
          </a:bodyPr>
          <a:lstStyle/>
          <a:p>
            <a:pPr eaLnBrk="1" hangingPunct="1">
              <a:defRPr/>
            </a:pPr>
            <a:r>
              <a:rPr lang="en-US" sz="3100" dirty="0" smtClean="0"/>
              <a:t>What the Operating System Does:</a:t>
            </a:r>
            <a:r>
              <a:rPr lang="en-US" dirty="0" smtClean="0"/>
              <a:t/>
            </a:r>
            <a:br>
              <a:rPr lang="en-US" dirty="0" smtClean="0"/>
            </a:br>
            <a:r>
              <a:rPr lang="en-US" dirty="0" smtClean="0"/>
              <a:t>Processor Management (cont.)</a:t>
            </a:r>
            <a:endParaRPr lang="en-US" dirty="0"/>
          </a:p>
        </p:txBody>
      </p:sp>
      <p:sp>
        <p:nvSpPr>
          <p:cNvPr id="79879" name="Rectangle 7"/>
          <p:cNvSpPr>
            <a:spLocks noGrp="1" noChangeArrowheads="1"/>
          </p:cNvSpPr>
          <p:nvPr>
            <p:ph idx="1"/>
          </p:nvPr>
        </p:nvSpPr>
        <p:spPr>
          <a:xfrm>
            <a:off x="457200" y="1752600"/>
            <a:ext cx="8229600" cy="4724400"/>
          </a:xfrm>
        </p:spPr>
        <p:txBody>
          <a:bodyPr>
            <a:normAutofit/>
          </a:bodyPr>
          <a:lstStyle/>
          <a:p>
            <a:pPr>
              <a:defRPr/>
            </a:pPr>
            <a:r>
              <a:rPr lang="en-US" dirty="0" smtClean="0"/>
              <a:t>Interrupt</a:t>
            </a:r>
          </a:p>
          <a:p>
            <a:pPr>
              <a:defRPr/>
            </a:pPr>
            <a:r>
              <a:rPr lang="en-US" dirty="0"/>
              <a:t>I</a:t>
            </a:r>
            <a:r>
              <a:rPr lang="en-US" dirty="0" smtClean="0"/>
              <a:t>nterrupt handler</a:t>
            </a:r>
          </a:p>
          <a:p>
            <a:pPr>
              <a:defRPr/>
            </a:pPr>
            <a:r>
              <a:rPr lang="en-US" dirty="0" smtClean="0"/>
              <a:t>Preemptive multitasking</a:t>
            </a:r>
            <a:endParaRPr lang="en-US" dirty="0" smtClean="0">
              <a:effectLst/>
            </a:endParaRP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22</a:t>
            </a:fld>
            <a:endParaRPr lang="en-US" dirty="0"/>
          </a:p>
        </p:txBody>
      </p:sp>
    </p:spTree>
    <p:extLst>
      <p:ext uri="{BB962C8B-B14F-4D97-AF65-F5344CB8AC3E}">
        <p14:creationId xmlns:p14="http://schemas.microsoft.com/office/powerpoint/2010/main" val="403575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9">
                                            <p:txEl>
                                              <p:pRg st="0" end="0"/>
                                            </p:txEl>
                                          </p:spTgt>
                                        </p:tgtEl>
                                        <p:attrNameLst>
                                          <p:attrName>style.visibility</p:attrName>
                                        </p:attrNameLst>
                                      </p:cBhvr>
                                      <p:to>
                                        <p:strVal val="visible"/>
                                      </p:to>
                                    </p:set>
                                    <p:animEffect transition="in" filter="fade">
                                      <p:cBhvr>
                                        <p:cTn id="7" dur="500"/>
                                        <p:tgtEl>
                                          <p:spTgt spid="798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9">
                                            <p:txEl>
                                              <p:pRg st="1" end="1"/>
                                            </p:txEl>
                                          </p:spTgt>
                                        </p:tgtEl>
                                        <p:attrNameLst>
                                          <p:attrName>style.visibility</p:attrName>
                                        </p:attrNameLst>
                                      </p:cBhvr>
                                      <p:to>
                                        <p:strVal val="visible"/>
                                      </p:to>
                                    </p:set>
                                    <p:animEffect transition="in" filter="fade">
                                      <p:cBhvr>
                                        <p:cTn id="12" dur="500"/>
                                        <p:tgtEl>
                                          <p:spTgt spid="798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879">
                                            <p:txEl>
                                              <p:pRg st="2" end="2"/>
                                            </p:txEl>
                                          </p:spTgt>
                                        </p:tgtEl>
                                        <p:attrNameLst>
                                          <p:attrName>style.visibility</p:attrName>
                                        </p:attrNameLst>
                                      </p:cBhvr>
                                      <p:to>
                                        <p:strVal val="visible"/>
                                      </p:to>
                                    </p:set>
                                    <p:animEffect transition="in" filter="fade">
                                      <p:cBhvr>
                                        <p:cTn id="17" dur="500"/>
                                        <p:tgtEl>
                                          <p:spTgt spid="798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6"/>
          <p:cNvSpPr>
            <a:spLocks noGrp="1" noChangeArrowheads="1"/>
          </p:cNvSpPr>
          <p:nvPr>
            <p:ph type="title"/>
          </p:nvPr>
        </p:nvSpPr>
        <p:spPr/>
        <p:txBody>
          <a:bodyPr>
            <a:normAutofit fontScale="90000"/>
          </a:bodyPr>
          <a:lstStyle/>
          <a:p>
            <a:pPr eaLnBrk="1" hangingPunct="1">
              <a:defRPr/>
            </a:pPr>
            <a:r>
              <a:rPr lang="en-US" sz="3100" dirty="0" smtClean="0"/>
              <a:t>What the Operating System Does:</a:t>
            </a:r>
            <a:r>
              <a:rPr lang="en-US" dirty="0" smtClean="0"/>
              <a:t/>
            </a:r>
            <a:br>
              <a:rPr lang="en-US" dirty="0" smtClean="0"/>
            </a:br>
            <a:r>
              <a:rPr lang="en-US" dirty="0" smtClean="0"/>
              <a:t>Processor Management (cont.)</a:t>
            </a:r>
            <a:endParaRPr lang="en-US" dirty="0"/>
          </a:p>
        </p:txBody>
      </p:sp>
      <p:sp>
        <p:nvSpPr>
          <p:cNvPr id="79879" name="Rectangle 7"/>
          <p:cNvSpPr>
            <a:spLocks noGrp="1" noChangeArrowheads="1"/>
          </p:cNvSpPr>
          <p:nvPr>
            <p:ph idx="1"/>
          </p:nvPr>
        </p:nvSpPr>
        <p:spPr>
          <a:xfrm>
            <a:off x="457200" y="1752600"/>
            <a:ext cx="8229600" cy="4724400"/>
          </a:xfrm>
        </p:spPr>
        <p:txBody>
          <a:bodyPr>
            <a:normAutofit/>
          </a:bodyPr>
          <a:lstStyle/>
          <a:p>
            <a:pPr eaLnBrk="1" hangingPunct="1">
              <a:defRPr/>
            </a:pPr>
            <a:r>
              <a:rPr lang="en-US" dirty="0" smtClean="0"/>
              <a:t>When OS receives interrupt:</a:t>
            </a:r>
          </a:p>
          <a:p>
            <a:pPr lvl="1">
              <a:defRPr/>
            </a:pPr>
            <a:r>
              <a:rPr lang="en-US" dirty="0" smtClean="0"/>
              <a:t>Suspends current activity </a:t>
            </a:r>
            <a:endParaRPr lang="en-US" dirty="0"/>
          </a:p>
          <a:p>
            <a:pPr lvl="1">
              <a:defRPr/>
            </a:pPr>
            <a:r>
              <a:rPr lang="en-US" dirty="0" smtClean="0"/>
              <a:t>Creates memo in the stack</a:t>
            </a:r>
          </a:p>
          <a:p>
            <a:pPr marL="457200" lvl="1" indent="0">
              <a:buNone/>
              <a:defRPr/>
            </a:pPr>
            <a:endParaRPr lang="en-US" dirty="0" smtClean="0">
              <a:effectLst/>
            </a:endParaRP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23</a:t>
            </a:fld>
            <a:endParaRPr lang="en-US" dirty="0"/>
          </a:p>
        </p:txBody>
      </p:sp>
    </p:spTree>
    <p:extLst>
      <p:ext uri="{BB962C8B-B14F-4D97-AF65-F5344CB8AC3E}">
        <p14:creationId xmlns:p14="http://schemas.microsoft.com/office/powerpoint/2010/main" val="77159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9">
                                            <p:txEl>
                                              <p:pRg st="0" end="0"/>
                                            </p:txEl>
                                          </p:spTgt>
                                        </p:tgtEl>
                                        <p:attrNameLst>
                                          <p:attrName>style.visibility</p:attrName>
                                        </p:attrNameLst>
                                      </p:cBhvr>
                                      <p:to>
                                        <p:strVal val="visible"/>
                                      </p:to>
                                    </p:set>
                                    <p:animEffect transition="in" filter="fade">
                                      <p:cBhvr>
                                        <p:cTn id="7" dur="500"/>
                                        <p:tgtEl>
                                          <p:spTgt spid="798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879">
                                            <p:txEl>
                                              <p:pRg st="1" end="1"/>
                                            </p:txEl>
                                          </p:spTgt>
                                        </p:tgtEl>
                                        <p:attrNameLst>
                                          <p:attrName>style.visibility</p:attrName>
                                        </p:attrNameLst>
                                      </p:cBhvr>
                                      <p:to>
                                        <p:strVal val="visible"/>
                                      </p:to>
                                    </p:set>
                                    <p:animEffect transition="in" filter="fade">
                                      <p:cBhvr>
                                        <p:cTn id="10" dur="500"/>
                                        <p:tgtEl>
                                          <p:spTgt spid="798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879">
                                            <p:txEl>
                                              <p:pRg st="2" end="2"/>
                                            </p:txEl>
                                          </p:spTgt>
                                        </p:tgtEl>
                                        <p:attrNameLst>
                                          <p:attrName>style.visibility</p:attrName>
                                        </p:attrNameLst>
                                      </p:cBhvr>
                                      <p:to>
                                        <p:strVal val="visible"/>
                                      </p:to>
                                    </p:set>
                                    <p:animEffect transition="in" filter="fade">
                                      <p:cBhvr>
                                        <p:cTn id="13" dur="500"/>
                                        <p:tgtEl>
                                          <p:spTgt spid="798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6"/>
          <p:cNvSpPr>
            <a:spLocks noGrp="1" noChangeArrowheads="1"/>
          </p:cNvSpPr>
          <p:nvPr>
            <p:ph type="title"/>
          </p:nvPr>
        </p:nvSpPr>
        <p:spPr/>
        <p:txBody>
          <a:bodyPr>
            <a:normAutofit fontScale="90000"/>
          </a:bodyPr>
          <a:lstStyle/>
          <a:p>
            <a:pPr eaLnBrk="1" hangingPunct="1">
              <a:defRPr/>
            </a:pPr>
            <a:r>
              <a:rPr lang="en-US" sz="3100" dirty="0" smtClean="0"/>
              <a:t>What the Operating System Does:</a:t>
            </a:r>
            <a:r>
              <a:rPr lang="en-US" dirty="0" smtClean="0"/>
              <a:t/>
            </a:r>
            <a:br>
              <a:rPr lang="en-US" dirty="0" smtClean="0"/>
            </a:br>
            <a:r>
              <a:rPr lang="en-US" dirty="0" smtClean="0"/>
              <a:t>Processor Management (cont.)</a:t>
            </a:r>
            <a:endParaRPr lang="en-US" dirty="0"/>
          </a:p>
        </p:txBody>
      </p:sp>
      <p:sp>
        <p:nvSpPr>
          <p:cNvPr id="79879" name="Rectangle 7"/>
          <p:cNvSpPr>
            <a:spLocks noGrp="1" noChangeArrowheads="1"/>
          </p:cNvSpPr>
          <p:nvPr>
            <p:ph idx="1"/>
          </p:nvPr>
        </p:nvSpPr>
        <p:spPr>
          <a:xfrm>
            <a:off x="457200" y="1752600"/>
            <a:ext cx="8229600" cy="4724400"/>
          </a:xfrm>
        </p:spPr>
        <p:txBody>
          <a:bodyPr>
            <a:normAutofit/>
          </a:bodyPr>
          <a:lstStyle/>
          <a:p>
            <a:pPr eaLnBrk="1" hangingPunct="1">
              <a:defRPr/>
            </a:pPr>
            <a:r>
              <a:rPr lang="en-US" dirty="0" smtClean="0">
                <a:effectLst/>
              </a:rPr>
              <a:t>OS coordinates activities for peripheral devices</a:t>
            </a:r>
          </a:p>
          <a:p>
            <a:pPr marL="457200" lvl="1" indent="0">
              <a:buNone/>
              <a:defRPr/>
            </a:pPr>
            <a:endParaRPr lang="en-US" dirty="0" smtClean="0">
              <a:effectLst/>
            </a:endParaRP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24</a:t>
            </a:fld>
            <a:endParaRPr lang="en-US" dirty="0"/>
          </a:p>
        </p:txBody>
      </p:sp>
    </p:spTree>
    <p:extLst>
      <p:ext uri="{BB962C8B-B14F-4D97-AF65-F5344CB8AC3E}">
        <p14:creationId xmlns:p14="http://schemas.microsoft.com/office/powerpoint/2010/main" val="280923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9">
                                            <p:txEl>
                                              <p:pRg st="0" end="0"/>
                                            </p:txEl>
                                          </p:spTgt>
                                        </p:tgtEl>
                                        <p:attrNameLst>
                                          <p:attrName>style.visibility</p:attrName>
                                        </p:attrNameLst>
                                      </p:cBhvr>
                                      <p:to>
                                        <p:strVal val="visible"/>
                                      </p:to>
                                    </p:set>
                                    <p:animEffect transition="in" filter="fade">
                                      <p:cBhvr>
                                        <p:cTn id="7" dur="500"/>
                                        <p:tgtEl>
                                          <p:spTgt spid="798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Autofit/>
          </a:bodyPr>
          <a:lstStyle/>
          <a:p>
            <a:r>
              <a:rPr lang="en-US" sz="2800" dirty="0" smtClean="0"/>
              <a:t>What the Operating System Does:</a:t>
            </a:r>
            <a:r>
              <a:rPr lang="en-US" sz="4000" dirty="0" smtClean="0"/>
              <a:t/>
            </a:r>
            <a:br>
              <a:rPr lang="en-US" sz="4000" dirty="0" smtClean="0"/>
            </a:br>
            <a:r>
              <a:rPr lang="en-US" sz="4000" dirty="0" smtClean="0"/>
              <a:t>Memory and Storage Management</a:t>
            </a:r>
            <a:endParaRPr lang="en-US" sz="4000" dirty="0"/>
          </a:p>
        </p:txBody>
      </p:sp>
      <p:sp>
        <p:nvSpPr>
          <p:cNvPr id="3" name="Content Placeholder 2"/>
          <p:cNvSpPr>
            <a:spLocks noGrp="1"/>
          </p:cNvSpPr>
          <p:nvPr>
            <p:ph idx="1"/>
          </p:nvPr>
        </p:nvSpPr>
        <p:spPr>
          <a:xfrm>
            <a:off x="457200" y="1752600"/>
            <a:ext cx="8229600" cy="4876800"/>
          </a:xfrm>
        </p:spPr>
        <p:txBody>
          <a:bodyPr>
            <a:normAutofit/>
          </a:bodyPr>
          <a:lstStyle/>
          <a:p>
            <a:r>
              <a:rPr lang="en-US" dirty="0" smtClean="0"/>
              <a:t>OS uses RAM as a temporary storage</a:t>
            </a:r>
          </a:p>
          <a:p>
            <a:r>
              <a:rPr lang="en-US" dirty="0" smtClean="0"/>
              <a:t>Processor accesses these instructions and data from RAM</a:t>
            </a:r>
          </a:p>
          <a:p>
            <a:r>
              <a:rPr lang="en-US" dirty="0" smtClean="0"/>
              <a:t>OS is responsible for coordinating space allocation in RAM</a:t>
            </a:r>
          </a:p>
          <a:p>
            <a:r>
              <a:rPr lang="en-US" dirty="0" smtClean="0"/>
              <a:t>Clears item from RAM when processor no longer needs them</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25</a:t>
            </a:fld>
            <a:endParaRPr lang="en-US" dirty="0"/>
          </a:p>
        </p:txBody>
      </p:sp>
    </p:spTree>
    <p:extLst>
      <p:ext uri="{BB962C8B-B14F-4D97-AF65-F5344CB8AC3E}">
        <p14:creationId xmlns:p14="http://schemas.microsoft.com/office/powerpoint/2010/main" val="393831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pPr eaLnBrk="1" hangingPunct="1">
              <a:defRPr/>
            </a:pPr>
            <a:r>
              <a:rPr lang="en-US" sz="3100" dirty="0" smtClean="0"/>
              <a:t>What the Operating System Does:</a:t>
            </a:r>
            <a:r>
              <a:rPr lang="en-US" dirty="0" smtClean="0"/>
              <a:t/>
            </a:r>
            <a:br>
              <a:rPr lang="en-US" dirty="0" smtClean="0"/>
            </a:br>
            <a:r>
              <a:rPr lang="en-US" dirty="0" smtClean="0"/>
              <a:t>Virtual </a:t>
            </a:r>
            <a:r>
              <a:rPr lang="en-US" dirty="0"/>
              <a:t>Memory</a:t>
            </a:r>
          </a:p>
        </p:txBody>
      </p:sp>
      <p:sp>
        <p:nvSpPr>
          <p:cNvPr id="81923" name="Rectangle 3"/>
          <p:cNvSpPr>
            <a:spLocks noGrp="1" noChangeArrowheads="1"/>
          </p:cNvSpPr>
          <p:nvPr>
            <p:ph idx="1"/>
          </p:nvPr>
        </p:nvSpPr>
        <p:spPr>
          <a:xfrm>
            <a:off x="457200" y="1752600"/>
            <a:ext cx="8229600" cy="4800600"/>
          </a:xfrm>
        </p:spPr>
        <p:txBody>
          <a:bodyPr>
            <a:normAutofit lnSpcReduction="10000"/>
          </a:bodyPr>
          <a:lstStyle/>
          <a:p>
            <a:pPr eaLnBrk="1" hangingPunct="1">
              <a:defRPr/>
            </a:pPr>
            <a:r>
              <a:rPr lang="en-US" dirty="0" smtClean="0">
                <a:effectLst/>
              </a:rPr>
              <a:t>RAM </a:t>
            </a:r>
          </a:p>
          <a:p>
            <a:pPr lvl="1">
              <a:defRPr/>
            </a:pPr>
            <a:r>
              <a:rPr lang="en-US" dirty="0" smtClean="0">
                <a:effectLst/>
              </a:rPr>
              <a:t>Limited capacity</a:t>
            </a:r>
          </a:p>
          <a:p>
            <a:pPr eaLnBrk="1" hangingPunct="1">
              <a:defRPr/>
            </a:pPr>
            <a:r>
              <a:rPr lang="en-US" dirty="0" smtClean="0"/>
              <a:t>When RAM is full, </a:t>
            </a:r>
            <a:r>
              <a:rPr lang="en-US" dirty="0" smtClean="0">
                <a:effectLst/>
              </a:rPr>
              <a:t>instructions and data are stored on the hard drive</a:t>
            </a:r>
          </a:p>
          <a:p>
            <a:pPr>
              <a:defRPr/>
            </a:pPr>
            <a:r>
              <a:rPr lang="en-US" dirty="0"/>
              <a:t>Borrowing hard drive space is called virtual memory</a:t>
            </a:r>
          </a:p>
          <a:p>
            <a:pPr>
              <a:defRPr/>
            </a:pPr>
            <a:r>
              <a:rPr lang="en-US" dirty="0" smtClean="0"/>
              <a:t>Increase </a:t>
            </a:r>
            <a:r>
              <a:rPr lang="en-US" dirty="0"/>
              <a:t>RAM to avoid using virtual </a:t>
            </a:r>
            <a:r>
              <a:rPr lang="en-US" dirty="0" smtClean="0"/>
              <a:t>memory</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fade">
                                      <p:cBhvr>
                                        <p:cTn id="7" dur="500"/>
                                        <p:tgtEl>
                                          <p:spTgt spid="819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23">
                                            <p:txEl>
                                              <p:pRg st="1" end="1"/>
                                            </p:txEl>
                                          </p:spTgt>
                                        </p:tgtEl>
                                        <p:attrNameLst>
                                          <p:attrName>style.visibility</p:attrName>
                                        </p:attrNameLst>
                                      </p:cBhvr>
                                      <p:to>
                                        <p:strVal val="visible"/>
                                      </p:to>
                                    </p:set>
                                    <p:animEffect transition="in" filter="fade">
                                      <p:cBhvr>
                                        <p:cTn id="10" dur="500"/>
                                        <p:tgtEl>
                                          <p:spTgt spid="819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animEffect transition="in" filter="fade">
                                      <p:cBhvr>
                                        <p:cTn id="15" dur="500"/>
                                        <p:tgtEl>
                                          <p:spTgt spid="819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1923">
                                            <p:txEl>
                                              <p:pRg st="3" end="3"/>
                                            </p:txEl>
                                          </p:spTgt>
                                        </p:tgtEl>
                                        <p:attrNameLst>
                                          <p:attrName>style.visibility</p:attrName>
                                        </p:attrNameLst>
                                      </p:cBhvr>
                                      <p:to>
                                        <p:strVal val="visible"/>
                                      </p:to>
                                    </p:set>
                                    <p:animEffect transition="in" filter="fade">
                                      <p:cBhvr>
                                        <p:cTn id="20" dur="500"/>
                                        <p:tgtEl>
                                          <p:spTgt spid="8192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923">
                                            <p:txEl>
                                              <p:pRg st="4" end="4"/>
                                            </p:txEl>
                                          </p:spTgt>
                                        </p:tgtEl>
                                        <p:attrNameLst>
                                          <p:attrName>style.visibility</p:attrName>
                                        </p:attrNameLst>
                                      </p:cBhvr>
                                      <p:to>
                                        <p:strVal val="visible"/>
                                      </p:to>
                                    </p:set>
                                    <p:animEffect transition="in" filter="fade">
                                      <p:cBhvr>
                                        <p:cTn id="25" dur="500"/>
                                        <p:tgtEl>
                                          <p:spTgt spid="81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Autofit/>
          </a:bodyPr>
          <a:lstStyle/>
          <a:p>
            <a:pPr eaLnBrk="1" hangingPunct="1">
              <a:defRPr/>
            </a:pPr>
            <a:r>
              <a:rPr lang="en-US" sz="2800" dirty="0" smtClean="0"/>
              <a:t>What the Operating System Does:</a:t>
            </a:r>
            <a:br>
              <a:rPr lang="en-US" sz="2800" dirty="0" smtClean="0"/>
            </a:br>
            <a:r>
              <a:rPr lang="en-US" sz="2800" dirty="0" smtClean="0"/>
              <a:t>Hardware and Peripheral Device Management</a:t>
            </a:r>
            <a:endParaRPr lang="en-US" sz="2800" dirty="0"/>
          </a:p>
        </p:txBody>
      </p:sp>
      <p:sp>
        <p:nvSpPr>
          <p:cNvPr id="82947" name="Rectangle 3"/>
          <p:cNvSpPr>
            <a:spLocks noGrp="1" noChangeArrowheads="1"/>
          </p:cNvSpPr>
          <p:nvPr>
            <p:ph idx="1"/>
          </p:nvPr>
        </p:nvSpPr>
        <p:spPr>
          <a:xfrm>
            <a:off x="457200" y="1752600"/>
            <a:ext cx="8229600" cy="4800600"/>
          </a:xfrm>
        </p:spPr>
        <p:txBody>
          <a:bodyPr>
            <a:normAutofit/>
          </a:bodyPr>
          <a:lstStyle/>
          <a:p>
            <a:pPr eaLnBrk="1" hangingPunct="1">
              <a:defRPr/>
            </a:pPr>
            <a:r>
              <a:rPr lang="en-US" dirty="0" smtClean="0">
                <a:effectLst/>
              </a:rPr>
              <a:t>Device drivers</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fade">
                                      <p:cBhvr>
                                        <p:cTn id="7" dur="500"/>
                                        <p:tgtEl>
                                          <p:spTgt spid="82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Autofit/>
          </a:bodyPr>
          <a:lstStyle/>
          <a:p>
            <a:pPr eaLnBrk="1" hangingPunct="1">
              <a:defRPr/>
            </a:pPr>
            <a:r>
              <a:rPr lang="en-US" sz="2800" dirty="0" smtClean="0"/>
              <a:t>What the Operating System Does:</a:t>
            </a:r>
            <a:br>
              <a:rPr lang="en-US" sz="2800" dirty="0" smtClean="0"/>
            </a:br>
            <a:r>
              <a:rPr lang="en-US" sz="2400" dirty="0" smtClean="0"/>
              <a:t>Hardware and Peripheral Device Management (cont.)</a:t>
            </a:r>
            <a:endParaRPr lang="en-US" sz="2400" dirty="0"/>
          </a:p>
        </p:txBody>
      </p:sp>
      <p:sp>
        <p:nvSpPr>
          <p:cNvPr id="82947" name="Rectangle 3"/>
          <p:cNvSpPr>
            <a:spLocks noGrp="1" noChangeArrowheads="1"/>
          </p:cNvSpPr>
          <p:nvPr>
            <p:ph idx="1"/>
          </p:nvPr>
        </p:nvSpPr>
        <p:spPr>
          <a:xfrm>
            <a:off x="457200" y="1752600"/>
            <a:ext cx="8229600" cy="4800600"/>
          </a:xfrm>
        </p:spPr>
        <p:txBody>
          <a:bodyPr>
            <a:normAutofit/>
          </a:bodyPr>
          <a:lstStyle/>
          <a:p>
            <a:pPr eaLnBrk="1" hangingPunct="1">
              <a:defRPr/>
            </a:pPr>
            <a:r>
              <a:rPr lang="en-US" dirty="0" smtClean="0">
                <a:effectLst/>
              </a:rPr>
              <a:t>Plug and Play (PnP)</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28</a:t>
            </a:fld>
            <a:endParaRPr lang="en-US" dirty="0"/>
          </a:p>
        </p:txBody>
      </p:sp>
    </p:spTree>
    <p:extLst>
      <p:ext uri="{BB962C8B-B14F-4D97-AF65-F5344CB8AC3E}">
        <p14:creationId xmlns:p14="http://schemas.microsoft.com/office/powerpoint/2010/main" val="279362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fade">
                                      <p:cBhvr>
                                        <p:cTn id="7" dur="500"/>
                                        <p:tgtEl>
                                          <p:spTgt spid="82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dirty="0"/>
              <a:t>Chapter Topics</a:t>
            </a:r>
          </a:p>
        </p:txBody>
      </p:sp>
      <p:sp>
        <p:nvSpPr>
          <p:cNvPr id="65539" name="Rectangle 3"/>
          <p:cNvSpPr>
            <a:spLocks noGrp="1" noChangeArrowheads="1"/>
          </p:cNvSpPr>
          <p:nvPr>
            <p:ph idx="1"/>
          </p:nvPr>
        </p:nvSpPr>
        <p:spPr>
          <a:xfrm>
            <a:off x="457200" y="1752600"/>
            <a:ext cx="8229600" cy="4800600"/>
          </a:xfrm>
        </p:spPr>
        <p:txBody>
          <a:bodyPr/>
          <a:lstStyle/>
          <a:p>
            <a:pPr eaLnBrk="1" hangingPunct="1">
              <a:defRPr/>
            </a:pPr>
            <a:r>
              <a:rPr lang="en-US" dirty="0" smtClean="0">
                <a:effectLst/>
              </a:rPr>
              <a:t>Operating System Fundamentals</a:t>
            </a:r>
          </a:p>
          <a:p>
            <a:pPr eaLnBrk="1" hangingPunct="1">
              <a:defRPr/>
            </a:pPr>
            <a:r>
              <a:rPr lang="en-US" dirty="0" smtClean="0">
                <a:effectLst/>
              </a:rPr>
              <a:t>What the Operating System Does</a:t>
            </a:r>
          </a:p>
          <a:p>
            <a:pPr eaLnBrk="1" hangingPunct="1">
              <a:defRPr/>
            </a:pPr>
            <a:r>
              <a:rPr lang="en-US" dirty="0" smtClean="0"/>
              <a:t>The Boot Process: Starting Your Computer</a:t>
            </a:r>
          </a:p>
          <a:p>
            <a:pPr eaLnBrk="1" hangingPunct="1">
              <a:defRPr/>
            </a:pPr>
            <a:r>
              <a:rPr lang="en-US" dirty="0" smtClean="0">
                <a:effectLst/>
              </a:rPr>
              <a:t>The Windows Interface</a:t>
            </a:r>
          </a:p>
          <a:p>
            <a:pPr eaLnBrk="1" hangingPunct="1">
              <a:defRPr/>
            </a:pPr>
            <a:r>
              <a:rPr lang="en-US" dirty="0" smtClean="0"/>
              <a:t>Organizing Your Computer: File Management</a:t>
            </a:r>
          </a:p>
          <a:p>
            <a:pPr eaLnBrk="1" hangingPunct="1">
              <a:defRPr/>
            </a:pPr>
            <a:r>
              <a:rPr lang="en-US" dirty="0" smtClean="0">
                <a:effectLst/>
              </a:rPr>
              <a:t>Utility Programs</a:t>
            </a:r>
          </a:p>
        </p:txBody>
      </p:sp>
      <p:sp>
        <p:nvSpPr>
          <p:cNvPr id="5" name="Footer Placeholder 4"/>
          <p:cNvSpPr>
            <a:spLocks noGrp="1"/>
          </p:cNvSpPr>
          <p:nvPr>
            <p:ph type="ftr" sz="quarter" idx="11"/>
          </p:nvPr>
        </p:nvSpPr>
        <p:spPr/>
        <p:txBody>
          <a:bodyPr/>
          <a:lstStyle/>
          <a:p>
            <a:r>
              <a:rPr lang="en-US" dirty="0"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fade">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fade">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fade">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fade">
                                      <p:cBhvr>
                                        <p:cTn id="27" dur="500"/>
                                        <p:tgtEl>
                                          <p:spTgt spid="65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fade">
                                      <p:cBhvr>
                                        <p:cTn id="32" dur="500"/>
                                        <p:tgtEl>
                                          <p:spTgt spid="65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p:txBody>
          <a:bodyPr>
            <a:normAutofit fontScale="90000"/>
          </a:bodyPr>
          <a:lstStyle/>
          <a:p>
            <a:pPr eaLnBrk="1" hangingPunct="1">
              <a:defRPr/>
            </a:pPr>
            <a:r>
              <a:rPr lang="en-US" sz="3100" dirty="0" smtClean="0"/>
              <a:t>What the Operating System Does:</a:t>
            </a:r>
            <a:r>
              <a:rPr lang="en-US" dirty="0" smtClean="0"/>
              <a:t/>
            </a:r>
            <a:br>
              <a:rPr lang="en-US" dirty="0" smtClean="0"/>
            </a:br>
            <a:r>
              <a:rPr lang="en-US" dirty="0" smtClean="0"/>
              <a:t>Software Application Coordination</a:t>
            </a:r>
            <a:endParaRPr lang="en-US" dirty="0"/>
          </a:p>
        </p:txBody>
      </p:sp>
      <p:sp>
        <p:nvSpPr>
          <p:cNvPr id="83972" name="Rectangle 4"/>
          <p:cNvSpPr>
            <a:spLocks noGrp="1" noChangeArrowheads="1"/>
          </p:cNvSpPr>
          <p:nvPr>
            <p:ph idx="1"/>
          </p:nvPr>
        </p:nvSpPr>
        <p:spPr>
          <a:xfrm>
            <a:off x="457200" y="1752600"/>
            <a:ext cx="8229600" cy="4373563"/>
          </a:xfrm>
        </p:spPr>
        <p:txBody>
          <a:bodyPr/>
          <a:lstStyle/>
          <a:p>
            <a:pPr eaLnBrk="1" hangingPunct="1">
              <a:defRPr/>
            </a:pPr>
            <a:r>
              <a:rPr lang="en-US" dirty="0" smtClean="0">
                <a:effectLst/>
              </a:rPr>
              <a:t>For programs to work, they must contain code the CPU recognizes</a:t>
            </a:r>
          </a:p>
          <a:p>
            <a:pPr eaLnBrk="1" hangingPunct="1">
              <a:defRPr/>
            </a:pPr>
            <a:r>
              <a:rPr lang="en-US" dirty="0" smtClean="0">
                <a:effectLst/>
              </a:rPr>
              <a:t>Application programming interface (API)</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animEffect transition="in" filter="fade">
                                      <p:cBhvr>
                                        <p:cTn id="7" dur="500"/>
                                        <p:tgtEl>
                                          <p:spTgt spid="839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2">
                                            <p:txEl>
                                              <p:pRg st="1" end="1"/>
                                            </p:txEl>
                                          </p:spTgt>
                                        </p:tgtEl>
                                        <p:attrNameLst>
                                          <p:attrName>style.visibility</p:attrName>
                                        </p:attrNameLst>
                                      </p:cBhvr>
                                      <p:to>
                                        <p:strVal val="visible"/>
                                      </p:to>
                                    </p:set>
                                    <p:animEffect transition="in" filter="fade">
                                      <p:cBhvr>
                                        <p:cTn id="12" dur="500"/>
                                        <p:tgtEl>
                                          <p:spTgt spid="839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defRPr/>
            </a:pPr>
            <a:r>
              <a:rPr lang="en-US" dirty="0" smtClean="0"/>
              <a:t>The Boot Process: Starting </a:t>
            </a:r>
            <a:r>
              <a:rPr lang="en-US" dirty="0"/>
              <a:t>the Computer</a:t>
            </a:r>
          </a:p>
        </p:txBody>
      </p:sp>
      <p:sp>
        <p:nvSpPr>
          <p:cNvPr id="84995" name="Rectangle 3"/>
          <p:cNvSpPr>
            <a:spLocks noGrp="1" noChangeArrowheads="1"/>
          </p:cNvSpPr>
          <p:nvPr>
            <p:ph idx="1"/>
          </p:nvPr>
        </p:nvSpPr>
        <p:spPr/>
        <p:txBody>
          <a:bodyPr>
            <a:noAutofit/>
          </a:bodyPr>
          <a:lstStyle/>
          <a:p>
            <a:pPr marL="548640" eaLnBrk="1" hangingPunct="1">
              <a:defRPr/>
            </a:pPr>
            <a:r>
              <a:rPr lang="en-US" dirty="0" smtClean="0">
                <a:effectLst/>
              </a:rPr>
              <a:t>The boot process loads the operating system into RAM</a:t>
            </a:r>
          </a:p>
        </p:txBody>
      </p:sp>
      <p:sp>
        <p:nvSpPr>
          <p:cNvPr id="7" name="Footer Placeholder 6"/>
          <p:cNvSpPr>
            <a:spLocks noGrp="1"/>
          </p:cNvSpPr>
          <p:nvPr>
            <p:ph type="ftr" sz="quarter" idx="11"/>
          </p:nvPr>
        </p:nvSpPr>
        <p:spPr/>
        <p:txBody>
          <a:bodyPr/>
          <a:lstStyle/>
          <a:p>
            <a:r>
              <a:rPr lang="en-US" smtClean="0"/>
              <a:t>Copyright © 2015 Pearson Education, Inc.</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07691" y="2833007"/>
            <a:ext cx="4928618" cy="35573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C5A0288-DE65-4327-81AA-3D0ED474C7D0}" type="slidenum">
              <a:rPr lang="en-US" smtClean="0"/>
              <a:pPr/>
              <a:t>30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Autofit/>
          </a:bodyPr>
          <a:lstStyle/>
          <a:p>
            <a:pPr eaLnBrk="1" hangingPunct="1">
              <a:defRPr/>
            </a:pPr>
            <a:r>
              <a:rPr lang="en-US" sz="2800" dirty="0" smtClean="0"/>
              <a:t>The Boot Process: Starting </a:t>
            </a:r>
            <a:r>
              <a:rPr lang="en-US" sz="2800" dirty="0"/>
              <a:t>the </a:t>
            </a:r>
            <a:r>
              <a:rPr lang="en-US" sz="2800" dirty="0" smtClean="0"/>
              <a:t>Computer:</a:t>
            </a:r>
            <a:r>
              <a:rPr lang="en-US" sz="3600" dirty="0" smtClean="0"/>
              <a:t/>
            </a:r>
            <a:br>
              <a:rPr lang="en-US" sz="3600" dirty="0" smtClean="0"/>
            </a:br>
            <a:r>
              <a:rPr lang="en-US" sz="3600" dirty="0" smtClean="0"/>
              <a:t>Step 1: Activating BIOS</a:t>
            </a:r>
            <a:endParaRPr lang="en-US" sz="3600" dirty="0"/>
          </a:p>
        </p:txBody>
      </p:sp>
      <p:sp>
        <p:nvSpPr>
          <p:cNvPr id="84995" name="Rectangle 3"/>
          <p:cNvSpPr>
            <a:spLocks noGrp="1" noChangeArrowheads="1"/>
          </p:cNvSpPr>
          <p:nvPr>
            <p:ph idx="1"/>
          </p:nvPr>
        </p:nvSpPr>
        <p:spPr>
          <a:xfrm>
            <a:off x="457200" y="1752600"/>
            <a:ext cx="8229600" cy="4373563"/>
          </a:xfrm>
        </p:spPr>
        <p:txBody>
          <a:bodyPr>
            <a:noAutofit/>
          </a:bodyPr>
          <a:lstStyle/>
          <a:p>
            <a:pPr marL="548640" eaLnBrk="1" hangingPunct="1">
              <a:defRPr/>
            </a:pPr>
            <a:r>
              <a:rPr lang="en-US" dirty="0" smtClean="0">
                <a:effectLst/>
              </a:rPr>
              <a:t>CPU activates the basic input/output system (BIOS)</a:t>
            </a:r>
          </a:p>
          <a:p>
            <a:pPr marL="548640">
              <a:defRPr/>
            </a:pPr>
            <a:r>
              <a:rPr lang="en-US" dirty="0" smtClean="0"/>
              <a:t>BIOS</a:t>
            </a:r>
          </a:p>
          <a:p>
            <a:pPr marL="948690" lvl="1">
              <a:defRPr/>
            </a:pPr>
            <a:r>
              <a:rPr lang="en-US" dirty="0" smtClean="0"/>
              <a:t>L</a:t>
            </a:r>
            <a:r>
              <a:rPr lang="en-US" dirty="0" smtClean="0">
                <a:effectLst/>
              </a:rPr>
              <a:t>oads</a:t>
            </a:r>
            <a:r>
              <a:rPr lang="en-US" dirty="0" smtClean="0"/>
              <a:t> OS into RAM</a:t>
            </a:r>
          </a:p>
          <a:p>
            <a:pPr marL="948690" lvl="1">
              <a:defRPr/>
            </a:pPr>
            <a:r>
              <a:rPr lang="en-US" dirty="0" smtClean="0">
                <a:effectLst/>
              </a:rPr>
              <a:t>Stored on ROM</a:t>
            </a:r>
          </a:p>
        </p:txBody>
      </p:sp>
      <p:sp>
        <p:nvSpPr>
          <p:cNvPr id="7" name="Footer Placeholder 6"/>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31</a:t>
            </a:fld>
            <a:endParaRPr lang="en-US" dirty="0"/>
          </a:p>
        </p:txBody>
      </p:sp>
    </p:spTree>
    <p:extLst>
      <p:ext uri="{BB962C8B-B14F-4D97-AF65-F5344CB8AC3E}">
        <p14:creationId xmlns:p14="http://schemas.microsoft.com/office/powerpoint/2010/main" val="341365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500"/>
                                        <p:tgtEl>
                                          <p:spTgt spid="8499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animEffect transition="in" filter="fade">
                                      <p:cBhvr>
                                        <p:cTn id="15" dur="500"/>
                                        <p:tgtEl>
                                          <p:spTgt spid="849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995">
                                            <p:txEl>
                                              <p:pRg st="3" end="3"/>
                                            </p:txEl>
                                          </p:spTgt>
                                        </p:tgtEl>
                                        <p:attrNameLst>
                                          <p:attrName>style.visibility</p:attrName>
                                        </p:attrNameLst>
                                      </p:cBhvr>
                                      <p:to>
                                        <p:strVal val="visible"/>
                                      </p:to>
                                    </p:set>
                                    <p:animEffect transition="in" filter="fade">
                                      <p:cBhvr>
                                        <p:cTn id="18"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defRPr/>
            </a:pPr>
            <a:r>
              <a:rPr lang="en-US" sz="3100" dirty="0" smtClean="0"/>
              <a:t>The Boot Process: Starting </a:t>
            </a:r>
            <a:r>
              <a:rPr lang="en-US" sz="3100" dirty="0"/>
              <a:t>the </a:t>
            </a:r>
            <a:r>
              <a:rPr lang="en-US" sz="3100" dirty="0" smtClean="0"/>
              <a:t>Computer:</a:t>
            </a:r>
            <a:r>
              <a:rPr lang="en-US" sz="3600" dirty="0" smtClean="0"/>
              <a:t/>
            </a:r>
            <a:br>
              <a:rPr lang="en-US" sz="3600" dirty="0" smtClean="0"/>
            </a:br>
            <a:r>
              <a:rPr lang="en-US" sz="3600" dirty="0" smtClean="0"/>
              <a:t>Step 2: Performing the Power-On Self-Test</a:t>
            </a:r>
            <a:endParaRPr lang="en-US" sz="3600" dirty="0"/>
          </a:p>
        </p:txBody>
      </p:sp>
      <p:sp>
        <p:nvSpPr>
          <p:cNvPr id="84995" name="Rectangle 3"/>
          <p:cNvSpPr>
            <a:spLocks noGrp="1" noChangeArrowheads="1"/>
          </p:cNvSpPr>
          <p:nvPr>
            <p:ph idx="1"/>
          </p:nvPr>
        </p:nvSpPr>
        <p:spPr>
          <a:xfrm>
            <a:off x="457200" y="1752601"/>
            <a:ext cx="8229600" cy="4572000"/>
          </a:xfrm>
        </p:spPr>
        <p:txBody>
          <a:bodyPr>
            <a:noAutofit/>
          </a:bodyPr>
          <a:lstStyle/>
          <a:p>
            <a:pPr marL="548640" eaLnBrk="1" hangingPunct="1">
              <a:defRPr/>
            </a:pPr>
            <a:r>
              <a:rPr lang="en-US" dirty="0" smtClean="0"/>
              <a:t>Power-on self-test (POST)</a:t>
            </a:r>
          </a:p>
          <a:p>
            <a:pPr marL="948690" lvl="1">
              <a:defRPr/>
            </a:pPr>
            <a:r>
              <a:rPr lang="en-US" dirty="0" smtClean="0">
                <a:effectLst/>
              </a:rPr>
              <a:t>CMOS—complementary metal-oxide semiconductor</a:t>
            </a:r>
            <a:endParaRPr lang="en-US" dirty="0" smtClean="0"/>
          </a:p>
          <a:p>
            <a:pPr marL="948690" lvl="1">
              <a:defRPr/>
            </a:pPr>
            <a:endParaRPr lang="en-US" dirty="0" smtClean="0">
              <a:effectLst/>
            </a:endParaRPr>
          </a:p>
        </p:txBody>
      </p:sp>
      <p:sp>
        <p:nvSpPr>
          <p:cNvPr id="7" name="Footer Placeholder 6"/>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32</a:t>
            </a:fld>
            <a:endParaRPr lang="en-US" dirty="0"/>
          </a:p>
        </p:txBody>
      </p:sp>
    </p:spTree>
    <p:extLst>
      <p:ext uri="{BB962C8B-B14F-4D97-AF65-F5344CB8AC3E}">
        <p14:creationId xmlns:p14="http://schemas.microsoft.com/office/powerpoint/2010/main" val="42177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defRPr/>
            </a:pPr>
            <a:r>
              <a:rPr lang="en-US" sz="3100" dirty="0" smtClean="0"/>
              <a:t>The Boot Process: Starting </a:t>
            </a:r>
            <a:r>
              <a:rPr lang="en-US" sz="3100" dirty="0"/>
              <a:t>the </a:t>
            </a:r>
            <a:r>
              <a:rPr lang="en-US" sz="3100" dirty="0" smtClean="0"/>
              <a:t>Computer:</a:t>
            </a:r>
            <a:r>
              <a:rPr lang="en-US" dirty="0" smtClean="0"/>
              <a:t/>
            </a:r>
            <a:br>
              <a:rPr lang="en-US" dirty="0" smtClean="0"/>
            </a:br>
            <a:r>
              <a:rPr lang="en-US" dirty="0" smtClean="0"/>
              <a:t>Step 3: Loading the OS</a:t>
            </a:r>
            <a:endParaRPr lang="en-US" dirty="0"/>
          </a:p>
        </p:txBody>
      </p:sp>
      <p:sp>
        <p:nvSpPr>
          <p:cNvPr id="84995" name="Rectangle 3"/>
          <p:cNvSpPr>
            <a:spLocks noGrp="1" noChangeArrowheads="1"/>
          </p:cNvSpPr>
          <p:nvPr>
            <p:ph idx="1"/>
          </p:nvPr>
        </p:nvSpPr>
        <p:spPr>
          <a:xfrm>
            <a:off x="457200" y="1752601"/>
            <a:ext cx="8229600" cy="4648200"/>
          </a:xfrm>
        </p:spPr>
        <p:txBody>
          <a:bodyPr>
            <a:noAutofit/>
          </a:bodyPr>
          <a:lstStyle/>
          <a:p>
            <a:pPr marL="548640" eaLnBrk="1" hangingPunct="1">
              <a:defRPr/>
            </a:pPr>
            <a:r>
              <a:rPr lang="en-US" dirty="0" smtClean="0"/>
              <a:t>System files</a:t>
            </a:r>
          </a:p>
          <a:p>
            <a:pPr marL="548640" eaLnBrk="1" hangingPunct="1">
              <a:defRPr/>
            </a:pPr>
            <a:r>
              <a:rPr lang="en-US" dirty="0" smtClean="0"/>
              <a:t>Loads OS into RAM</a:t>
            </a:r>
            <a:endParaRPr lang="en-US" dirty="0"/>
          </a:p>
          <a:p>
            <a:pPr marL="948690" lvl="1">
              <a:defRPr/>
            </a:pPr>
            <a:r>
              <a:rPr lang="en-US" dirty="0" smtClean="0"/>
              <a:t>Kernel is loaded</a:t>
            </a:r>
          </a:p>
          <a:p>
            <a:pPr marL="948690" lvl="1">
              <a:defRPr/>
            </a:pPr>
            <a:r>
              <a:rPr lang="en-US" dirty="0" smtClean="0"/>
              <a:t>Kernel: essential component of the OS</a:t>
            </a:r>
          </a:p>
          <a:p>
            <a:pPr marL="1348740" lvl="2">
              <a:defRPr/>
            </a:pPr>
            <a:r>
              <a:rPr lang="en-US" sz="2400" dirty="0" smtClean="0"/>
              <a:t>Responsible for managing the processor and all components</a:t>
            </a:r>
          </a:p>
        </p:txBody>
      </p:sp>
      <p:sp>
        <p:nvSpPr>
          <p:cNvPr id="7" name="Footer Placeholder 6"/>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33</a:t>
            </a:fld>
            <a:endParaRPr lang="en-US" dirty="0"/>
          </a:p>
        </p:txBody>
      </p:sp>
    </p:spTree>
    <p:extLst>
      <p:ext uri="{BB962C8B-B14F-4D97-AF65-F5344CB8AC3E}">
        <p14:creationId xmlns:p14="http://schemas.microsoft.com/office/powerpoint/2010/main" val="27507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500"/>
                                        <p:tgtEl>
                                          <p:spTgt spid="8499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animEffect transition="in" filter="fade">
                                      <p:cBhvr>
                                        <p:cTn id="15" dur="500"/>
                                        <p:tgtEl>
                                          <p:spTgt spid="849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995">
                                            <p:txEl>
                                              <p:pRg st="3" end="3"/>
                                            </p:txEl>
                                          </p:spTgt>
                                        </p:tgtEl>
                                        <p:attrNameLst>
                                          <p:attrName>style.visibility</p:attrName>
                                        </p:attrNameLst>
                                      </p:cBhvr>
                                      <p:to>
                                        <p:strVal val="visible"/>
                                      </p:to>
                                    </p:set>
                                    <p:animEffect transition="in" filter="fade">
                                      <p:cBhvr>
                                        <p:cTn id="18" dur="500"/>
                                        <p:tgtEl>
                                          <p:spTgt spid="849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animEffect transition="in" filter="fade">
                                      <p:cBhvr>
                                        <p:cTn id="23" dur="5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Autofit/>
          </a:bodyPr>
          <a:lstStyle/>
          <a:p>
            <a:pPr eaLnBrk="1" hangingPunct="1">
              <a:defRPr/>
            </a:pPr>
            <a:r>
              <a:rPr lang="en-US" sz="2800" dirty="0" smtClean="0"/>
              <a:t>The Boot Process: Starting </a:t>
            </a:r>
            <a:r>
              <a:rPr lang="en-US" sz="2800" dirty="0"/>
              <a:t>the </a:t>
            </a:r>
            <a:r>
              <a:rPr lang="en-US" sz="2800" dirty="0" smtClean="0"/>
              <a:t>Computer:</a:t>
            </a:r>
            <a:br>
              <a:rPr lang="en-US" sz="2800" dirty="0" smtClean="0"/>
            </a:br>
            <a:r>
              <a:rPr lang="en-US" sz="2300" dirty="0" smtClean="0"/>
              <a:t>Step 4: Checking Further Configurations and Customizations</a:t>
            </a:r>
            <a:endParaRPr lang="en-US" sz="2300" dirty="0"/>
          </a:p>
        </p:txBody>
      </p:sp>
      <p:sp>
        <p:nvSpPr>
          <p:cNvPr id="84995" name="Rectangle 3"/>
          <p:cNvSpPr>
            <a:spLocks noGrp="1" noChangeArrowheads="1"/>
          </p:cNvSpPr>
          <p:nvPr>
            <p:ph idx="1"/>
          </p:nvPr>
        </p:nvSpPr>
        <p:spPr>
          <a:xfrm>
            <a:off x="457200" y="1752601"/>
            <a:ext cx="8229600" cy="4572000"/>
          </a:xfrm>
        </p:spPr>
        <p:txBody>
          <a:bodyPr>
            <a:noAutofit/>
          </a:bodyPr>
          <a:lstStyle/>
          <a:p>
            <a:pPr marL="548640" eaLnBrk="1" hangingPunct="1">
              <a:defRPr/>
            </a:pPr>
            <a:r>
              <a:rPr lang="en-US" dirty="0" smtClean="0"/>
              <a:t>Checks registry for configuration of other system components</a:t>
            </a:r>
          </a:p>
          <a:p>
            <a:pPr marL="548640" eaLnBrk="1" hangingPunct="1">
              <a:defRPr/>
            </a:pPr>
            <a:r>
              <a:rPr lang="en-US" dirty="0" smtClean="0">
                <a:effectLst/>
              </a:rPr>
              <a:t>Authentication</a:t>
            </a:r>
          </a:p>
        </p:txBody>
      </p:sp>
      <p:sp>
        <p:nvSpPr>
          <p:cNvPr id="7" name="Footer Placeholder 6"/>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34</a:t>
            </a:fld>
            <a:endParaRPr lang="en-US" dirty="0"/>
          </a:p>
        </p:txBody>
      </p:sp>
    </p:spTree>
    <p:extLst>
      <p:ext uri="{BB962C8B-B14F-4D97-AF65-F5344CB8AC3E}">
        <p14:creationId xmlns:p14="http://schemas.microsoft.com/office/powerpoint/2010/main" val="391169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500"/>
                                        <p:tgtEl>
                                          <p:spTgt spid="84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Autofit/>
          </a:bodyPr>
          <a:lstStyle/>
          <a:p>
            <a:pPr eaLnBrk="1" hangingPunct="1">
              <a:defRPr/>
            </a:pPr>
            <a:r>
              <a:rPr lang="en-US" sz="2800" dirty="0" smtClean="0"/>
              <a:t>The Boot Process: Starting </a:t>
            </a:r>
            <a:r>
              <a:rPr lang="en-US" sz="2800" dirty="0"/>
              <a:t>the </a:t>
            </a:r>
            <a:r>
              <a:rPr lang="en-US" sz="2800" dirty="0" smtClean="0"/>
              <a:t>Computer:</a:t>
            </a:r>
            <a:br>
              <a:rPr lang="en-US" sz="2800" dirty="0" smtClean="0"/>
            </a:br>
            <a:r>
              <a:rPr lang="en-US" sz="2100" dirty="0" smtClean="0"/>
              <a:t>Step 4: Checking Further Configurations and Customizations (cont.)</a:t>
            </a:r>
            <a:endParaRPr lang="en-US" sz="2100" dirty="0"/>
          </a:p>
        </p:txBody>
      </p:sp>
      <p:sp>
        <p:nvSpPr>
          <p:cNvPr id="84995" name="Rectangle 3"/>
          <p:cNvSpPr>
            <a:spLocks noGrp="1" noChangeArrowheads="1"/>
          </p:cNvSpPr>
          <p:nvPr>
            <p:ph idx="1"/>
          </p:nvPr>
        </p:nvSpPr>
        <p:spPr>
          <a:xfrm>
            <a:off x="457200" y="1752601"/>
            <a:ext cx="8229600" cy="4572000"/>
          </a:xfrm>
        </p:spPr>
        <p:txBody>
          <a:bodyPr>
            <a:noAutofit/>
          </a:bodyPr>
          <a:lstStyle/>
          <a:p>
            <a:pPr marL="548640" eaLnBrk="1" hangingPunct="1">
              <a:defRPr/>
            </a:pPr>
            <a:r>
              <a:rPr lang="en-US" dirty="0" smtClean="0"/>
              <a:t>Windows 8</a:t>
            </a:r>
          </a:p>
          <a:p>
            <a:pPr marL="548640">
              <a:defRPr/>
            </a:pPr>
            <a:r>
              <a:rPr lang="en-US" dirty="0" smtClean="0"/>
              <a:t>Default setting: Microsoft account</a:t>
            </a:r>
            <a:endParaRPr lang="en-US" dirty="0" smtClean="0">
              <a:effectLst/>
            </a:endParaRPr>
          </a:p>
        </p:txBody>
      </p:sp>
      <p:sp>
        <p:nvSpPr>
          <p:cNvPr id="7" name="Footer Placeholder 6"/>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35</a:t>
            </a:fld>
            <a:endParaRPr lang="en-US" dirty="0"/>
          </a:p>
        </p:txBody>
      </p:sp>
    </p:spTree>
    <p:extLst>
      <p:ext uri="{BB962C8B-B14F-4D97-AF65-F5344CB8AC3E}">
        <p14:creationId xmlns:p14="http://schemas.microsoft.com/office/powerpoint/2010/main" val="215672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500"/>
                                        <p:tgtEl>
                                          <p:spTgt spid="84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rmAutofit fontScale="90000"/>
          </a:bodyPr>
          <a:lstStyle/>
          <a:p>
            <a:r>
              <a:rPr lang="en-US" sz="3100" dirty="0" smtClean="0"/>
              <a:t>The Boot Process: Starting the Computer:</a:t>
            </a:r>
            <a:r>
              <a:rPr lang="en-US" dirty="0" smtClean="0"/>
              <a:t/>
            </a:r>
            <a:br>
              <a:rPr lang="en-US" dirty="0" smtClean="0"/>
            </a:br>
            <a:r>
              <a:rPr lang="en-US" dirty="0" smtClean="0"/>
              <a:t>Handling Errors in the Boot Process</a:t>
            </a:r>
            <a:endParaRPr lang="en-US" dirty="0"/>
          </a:p>
        </p:txBody>
      </p:sp>
      <p:sp>
        <p:nvSpPr>
          <p:cNvPr id="6" name="Content Placeholder 5"/>
          <p:cNvSpPr>
            <a:spLocks noGrp="1"/>
          </p:cNvSpPr>
          <p:nvPr>
            <p:ph idx="1"/>
          </p:nvPr>
        </p:nvSpPr>
        <p:spPr>
          <a:xfrm>
            <a:off x="457200" y="1752600"/>
            <a:ext cx="8229600" cy="4495800"/>
          </a:xfrm>
        </p:spPr>
        <p:txBody>
          <a:bodyPr>
            <a:normAutofit/>
          </a:bodyPr>
          <a:lstStyle/>
          <a:p>
            <a:r>
              <a:rPr lang="en-US" dirty="0" smtClean="0"/>
              <a:t>Uninstall recently installed software</a:t>
            </a:r>
          </a:p>
          <a:p>
            <a:pPr lvl="1"/>
            <a:r>
              <a:rPr lang="en-US" dirty="0" smtClean="0"/>
              <a:t>Use uninstall program or Control Panel</a:t>
            </a:r>
          </a:p>
          <a:p>
            <a:r>
              <a:rPr lang="en-US" dirty="0" smtClean="0"/>
              <a:t>Last Known Good Configuration</a:t>
            </a:r>
          </a:p>
          <a:p>
            <a:r>
              <a:rPr lang="en-US" dirty="0" smtClean="0"/>
              <a:t>Try refreshing your computer</a:t>
            </a:r>
          </a:p>
          <a:p>
            <a:pPr lvl="1"/>
            <a:r>
              <a:rPr lang="en-US" dirty="0" smtClean="0"/>
              <a:t>New in Windows 8</a:t>
            </a:r>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36</a:t>
            </a:fld>
            <a:endParaRPr lang="en-US" dirty="0"/>
          </a:p>
        </p:txBody>
      </p:sp>
    </p:spTree>
    <p:extLst>
      <p:ext uri="{BB962C8B-B14F-4D97-AF65-F5344CB8AC3E}">
        <p14:creationId xmlns:p14="http://schemas.microsoft.com/office/powerpoint/2010/main" val="180969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Autofit/>
          </a:bodyPr>
          <a:lstStyle/>
          <a:p>
            <a:r>
              <a:rPr lang="en-US" sz="2800" dirty="0" smtClean="0"/>
              <a:t>The Boot Process: Starting the Computer:</a:t>
            </a:r>
            <a:r>
              <a:rPr lang="en-US" sz="3600" dirty="0" smtClean="0"/>
              <a:t/>
            </a:r>
            <a:br>
              <a:rPr lang="en-US" sz="3600" dirty="0" smtClean="0"/>
            </a:br>
            <a:r>
              <a:rPr lang="en-US" sz="3200" dirty="0" smtClean="0"/>
              <a:t>Handling Errors in the Boot Process (cont.)</a:t>
            </a:r>
            <a:endParaRPr lang="en-US" sz="3200" dirty="0"/>
          </a:p>
        </p:txBody>
      </p:sp>
      <p:sp>
        <p:nvSpPr>
          <p:cNvPr id="6" name="Content Placeholder 5"/>
          <p:cNvSpPr>
            <a:spLocks noGrp="1"/>
          </p:cNvSpPr>
          <p:nvPr>
            <p:ph idx="1"/>
          </p:nvPr>
        </p:nvSpPr>
        <p:spPr>
          <a:xfrm>
            <a:off x="457200" y="1752600"/>
            <a:ext cx="8229600" cy="4495800"/>
          </a:xfrm>
        </p:spPr>
        <p:txBody>
          <a:bodyPr>
            <a:normAutofit/>
          </a:bodyPr>
          <a:lstStyle/>
          <a:p>
            <a:r>
              <a:rPr lang="en-US" dirty="0" smtClean="0"/>
              <a:t>Refresh your PC: </a:t>
            </a:r>
          </a:p>
          <a:p>
            <a:pPr lvl="1"/>
            <a:r>
              <a:rPr lang="en-US" dirty="0" smtClean="0"/>
              <a:t>New utility program in Windows 8</a:t>
            </a:r>
          </a:p>
          <a:p>
            <a:pPr lvl="1"/>
            <a:r>
              <a:rPr lang="en-US" dirty="0" smtClean="0"/>
              <a:t>Attempts to diagnose and fix errors</a:t>
            </a:r>
          </a:p>
          <a:p>
            <a:pPr lvl="1"/>
            <a:r>
              <a:rPr lang="en-US" dirty="0" smtClean="0"/>
              <a:t>Back up PC prior to refreshing</a:t>
            </a:r>
          </a:p>
          <a:p>
            <a:endParaRPr lang="en-US" dirty="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37</a:t>
            </a:fld>
            <a:endParaRPr lang="en-US" dirty="0"/>
          </a:p>
        </p:txBody>
      </p:sp>
    </p:spTree>
    <p:extLst>
      <p:ext uri="{BB962C8B-B14F-4D97-AF65-F5344CB8AC3E}">
        <p14:creationId xmlns:p14="http://schemas.microsoft.com/office/powerpoint/2010/main" val="138616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Autofit/>
          </a:bodyPr>
          <a:lstStyle/>
          <a:p>
            <a:r>
              <a:rPr lang="en-US" sz="2800" dirty="0" smtClean="0"/>
              <a:t>The Boot Process: Starting the Computer:</a:t>
            </a:r>
            <a:r>
              <a:rPr lang="en-US" sz="3600" dirty="0" smtClean="0"/>
              <a:t/>
            </a:r>
            <a:br>
              <a:rPr lang="en-US" sz="3600" dirty="0" smtClean="0"/>
            </a:br>
            <a:r>
              <a:rPr lang="en-US" sz="3200" dirty="0" smtClean="0"/>
              <a:t>Handling Errors in the Boot Process (cont.)</a:t>
            </a:r>
            <a:endParaRPr lang="en-US" sz="3200" dirty="0"/>
          </a:p>
        </p:txBody>
      </p:sp>
      <p:sp>
        <p:nvSpPr>
          <p:cNvPr id="6" name="Content Placeholder 5"/>
          <p:cNvSpPr>
            <a:spLocks noGrp="1"/>
          </p:cNvSpPr>
          <p:nvPr>
            <p:ph idx="1"/>
          </p:nvPr>
        </p:nvSpPr>
        <p:spPr>
          <a:xfrm>
            <a:off x="457200" y="1752600"/>
            <a:ext cx="8229600" cy="4373563"/>
          </a:xfrm>
        </p:spPr>
        <p:txBody>
          <a:bodyPr>
            <a:normAutofit/>
          </a:bodyPr>
          <a:lstStyle/>
          <a:p>
            <a:r>
              <a:rPr lang="en-US" dirty="0" smtClean="0"/>
              <a:t>During the boot process, BIOS can skip a device or improperly identify it</a:t>
            </a:r>
          </a:p>
          <a:p>
            <a:r>
              <a:rPr lang="en-US" dirty="0" smtClean="0"/>
              <a:t>Device won’t respond</a:t>
            </a:r>
          </a:p>
          <a:p>
            <a:pPr lvl="1"/>
            <a:r>
              <a:rPr lang="en-US" dirty="0" smtClean="0"/>
              <a:t>Reboot</a:t>
            </a:r>
          </a:p>
          <a:p>
            <a:pPr lvl="1"/>
            <a:r>
              <a:rPr lang="en-US" dirty="0" smtClean="0"/>
              <a:t>Check for patches</a:t>
            </a:r>
          </a:p>
          <a:p>
            <a:pPr lvl="1"/>
            <a:r>
              <a:rPr lang="en-US" dirty="0" smtClean="0"/>
              <a:t>Technical assistance</a:t>
            </a:r>
          </a:p>
          <a:p>
            <a:endParaRPr lang="en-US" dirty="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38</a:t>
            </a:fld>
            <a:endParaRPr lang="en-US" dirty="0"/>
          </a:p>
        </p:txBody>
      </p:sp>
    </p:spTree>
    <p:extLst>
      <p:ext uri="{BB962C8B-B14F-4D97-AF65-F5344CB8AC3E}">
        <p14:creationId xmlns:p14="http://schemas.microsoft.com/office/powerpoint/2010/main" val="9871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pPr eaLnBrk="1" hangingPunct="1">
              <a:defRPr/>
            </a:pPr>
            <a:r>
              <a:rPr lang="en-US" sz="3100" dirty="0" smtClean="0"/>
              <a:t>Understanding System Software:</a:t>
            </a:r>
            <a:r>
              <a:rPr lang="en-US" dirty="0" smtClean="0"/>
              <a:t/>
            </a:r>
            <a:br>
              <a:rPr lang="en-US" dirty="0" smtClean="0"/>
            </a:br>
            <a:r>
              <a:rPr lang="en-US" dirty="0" smtClean="0"/>
              <a:t>Operating System Fundamentals</a:t>
            </a:r>
            <a:endParaRPr lang="en-US" dirty="0"/>
          </a:p>
        </p:txBody>
      </p:sp>
      <p:sp>
        <p:nvSpPr>
          <p:cNvPr id="67587" name="Rectangle 3"/>
          <p:cNvSpPr>
            <a:spLocks noGrp="1" noChangeArrowheads="1"/>
          </p:cNvSpPr>
          <p:nvPr>
            <p:ph idx="1"/>
          </p:nvPr>
        </p:nvSpPr>
        <p:spPr>
          <a:xfrm>
            <a:off x="457200" y="1752600"/>
            <a:ext cx="8229600" cy="4724400"/>
          </a:xfrm>
        </p:spPr>
        <p:txBody>
          <a:bodyPr>
            <a:normAutofit/>
          </a:bodyPr>
          <a:lstStyle/>
          <a:p>
            <a:pPr eaLnBrk="1" hangingPunct="1">
              <a:defRPr/>
            </a:pPr>
            <a:r>
              <a:rPr lang="en-US" sz="3200" dirty="0" smtClean="0">
                <a:effectLst/>
              </a:rPr>
              <a:t>Two basic types of software</a:t>
            </a:r>
          </a:p>
          <a:p>
            <a:pPr lvl="1">
              <a:defRPr/>
            </a:pPr>
            <a:r>
              <a:rPr lang="en-US" sz="2800" dirty="0" smtClean="0"/>
              <a:t>Application software </a:t>
            </a:r>
          </a:p>
          <a:p>
            <a:pPr lvl="1">
              <a:defRPr/>
            </a:pPr>
            <a:r>
              <a:rPr lang="en-US" dirty="0" smtClean="0">
                <a:effectLst/>
              </a:rPr>
              <a:t>System software</a:t>
            </a:r>
          </a:p>
        </p:txBody>
      </p:sp>
      <p:sp>
        <p:nvSpPr>
          <p:cNvPr id="5" name="Footer Placeholder 4"/>
          <p:cNvSpPr>
            <a:spLocks noGrp="1"/>
          </p:cNvSpPr>
          <p:nvPr>
            <p:ph type="ftr" sz="quarter" idx="11"/>
          </p:nvPr>
        </p:nvSpPr>
        <p:spPr/>
        <p:txBody>
          <a:bodyPr/>
          <a:lstStyle/>
          <a:p>
            <a:r>
              <a:rPr lang="en-US" dirty="0"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rmAutofit/>
          </a:bodyPr>
          <a:lstStyle/>
          <a:p>
            <a:r>
              <a:rPr lang="en-US" dirty="0" smtClean="0"/>
              <a:t>The Windows Interface</a:t>
            </a:r>
            <a:endParaRPr lang="en-US" dirty="0"/>
          </a:p>
        </p:txBody>
      </p:sp>
      <p:sp>
        <p:nvSpPr>
          <p:cNvPr id="6" name="Content Placeholder 5"/>
          <p:cNvSpPr>
            <a:spLocks noGrp="1"/>
          </p:cNvSpPr>
          <p:nvPr>
            <p:ph idx="1"/>
          </p:nvPr>
        </p:nvSpPr>
        <p:spPr>
          <a:xfrm>
            <a:off x="457200" y="1752600"/>
            <a:ext cx="8229600" cy="4800600"/>
          </a:xfrm>
        </p:spPr>
        <p:txBody>
          <a:bodyPr>
            <a:normAutofit/>
          </a:bodyPr>
          <a:lstStyle/>
          <a:p>
            <a:r>
              <a:rPr lang="en-US" dirty="0" smtClean="0"/>
              <a:t>Windows 8</a:t>
            </a:r>
          </a:p>
          <a:p>
            <a:pPr lvl="1"/>
            <a:r>
              <a:rPr lang="en-US" dirty="0" smtClean="0"/>
              <a:t>Laptops, smartphones, and tablets</a:t>
            </a:r>
          </a:p>
          <a:p>
            <a:pPr lvl="1"/>
            <a:r>
              <a:rPr lang="en-US" dirty="0" smtClean="0"/>
              <a:t>Three ways to accomplish tasks	</a:t>
            </a:r>
          </a:p>
          <a:p>
            <a:pPr lvl="2"/>
            <a:r>
              <a:rPr lang="en-US" sz="2400" dirty="0" smtClean="0"/>
              <a:t>Using a mouse</a:t>
            </a:r>
          </a:p>
          <a:p>
            <a:pPr lvl="2"/>
            <a:r>
              <a:rPr lang="en-US" sz="2400" dirty="0" smtClean="0"/>
              <a:t>Touching the screen</a:t>
            </a:r>
          </a:p>
          <a:p>
            <a:pPr lvl="2"/>
            <a:r>
              <a:rPr lang="en-US" sz="2400" dirty="0" smtClean="0"/>
              <a:t>Using keystrokes</a:t>
            </a:r>
          </a:p>
          <a:p>
            <a:pPr lvl="1"/>
            <a:r>
              <a:rPr lang="en-US" dirty="0" smtClean="0"/>
              <a:t>Start screen</a:t>
            </a:r>
            <a:endParaRPr lang="en-US" dirty="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39</a:t>
            </a:fld>
            <a:endParaRPr lang="en-US" dirty="0"/>
          </a:p>
        </p:txBody>
      </p:sp>
    </p:spTree>
    <p:extLst>
      <p:ext uri="{BB962C8B-B14F-4D97-AF65-F5344CB8AC3E}">
        <p14:creationId xmlns:p14="http://schemas.microsoft.com/office/powerpoint/2010/main" val="296027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rmAutofit/>
          </a:bodyPr>
          <a:lstStyle/>
          <a:p>
            <a:r>
              <a:rPr lang="en-US" dirty="0" smtClean="0"/>
              <a:t>The Windows Interface (cont.)</a:t>
            </a:r>
            <a:endParaRPr lang="en-US" dirty="0"/>
          </a:p>
        </p:txBody>
      </p:sp>
      <p:sp>
        <p:nvSpPr>
          <p:cNvPr id="6" name="Content Placeholder 5"/>
          <p:cNvSpPr>
            <a:spLocks noGrp="1"/>
          </p:cNvSpPr>
          <p:nvPr>
            <p:ph idx="1"/>
          </p:nvPr>
        </p:nvSpPr>
        <p:spPr>
          <a:xfrm>
            <a:off x="457200" y="1752600"/>
            <a:ext cx="8229600" cy="4724400"/>
          </a:xfrm>
        </p:spPr>
        <p:txBody>
          <a:bodyPr>
            <a:normAutofit/>
          </a:bodyPr>
          <a:lstStyle/>
          <a:p>
            <a:r>
              <a:rPr lang="en-US" dirty="0" smtClean="0"/>
              <a:t>Windows 8 apps</a:t>
            </a:r>
          </a:p>
          <a:p>
            <a:pPr lvl="1"/>
            <a:r>
              <a:rPr lang="en-US" dirty="0" smtClean="0"/>
              <a:t>Preinstalled</a:t>
            </a:r>
          </a:p>
          <a:p>
            <a:pPr lvl="1"/>
            <a:r>
              <a:rPr lang="en-US" dirty="0" smtClean="0"/>
              <a:t>Download from Windows Store</a:t>
            </a:r>
          </a:p>
          <a:p>
            <a:pPr lvl="1"/>
            <a:r>
              <a:rPr lang="en-US" dirty="0" smtClean="0"/>
              <a:t>Displayed full-screen</a:t>
            </a:r>
          </a:p>
          <a:p>
            <a:pPr lvl="1"/>
            <a:r>
              <a:rPr lang="en-US" dirty="0" smtClean="0"/>
              <a:t>Controls and settings are contained in app bars</a:t>
            </a:r>
            <a:endParaRPr lang="en-US" dirty="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40</a:t>
            </a:fld>
            <a:endParaRPr lang="en-US" dirty="0"/>
          </a:p>
        </p:txBody>
      </p:sp>
    </p:spTree>
    <p:extLst>
      <p:ext uri="{BB962C8B-B14F-4D97-AF65-F5344CB8AC3E}">
        <p14:creationId xmlns:p14="http://schemas.microsoft.com/office/powerpoint/2010/main" val="36596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rmAutofit/>
          </a:bodyPr>
          <a:lstStyle/>
          <a:p>
            <a:r>
              <a:rPr lang="en-US" dirty="0" smtClean="0"/>
              <a:t>The Windows Interface (cont.)</a:t>
            </a:r>
            <a:endParaRPr lang="en-US" dirty="0"/>
          </a:p>
        </p:txBody>
      </p:sp>
      <p:sp>
        <p:nvSpPr>
          <p:cNvPr id="6" name="Content Placeholder 5"/>
          <p:cNvSpPr>
            <a:spLocks noGrp="1"/>
          </p:cNvSpPr>
          <p:nvPr>
            <p:ph idx="1"/>
          </p:nvPr>
        </p:nvSpPr>
        <p:spPr>
          <a:xfrm>
            <a:off x="457200" y="1752600"/>
            <a:ext cx="8229600" cy="4800600"/>
          </a:xfrm>
        </p:spPr>
        <p:txBody>
          <a:bodyPr>
            <a:normAutofit/>
          </a:bodyPr>
          <a:lstStyle/>
          <a:p>
            <a:r>
              <a:rPr lang="en-US" sz="3500" dirty="0" smtClean="0"/>
              <a:t>Start screen based on Windows smartphones</a:t>
            </a:r>
            <a:r>
              <a:rPr lang="en-US" sz="3000" dirty="0" smtClean="0"/>
              <a:t> </a:t>
            </a:r>
            <a:endParaRPr lang="en-US" sz="3000" dirty="0"/>
          </a:p>
          <a:p>
            <a:r>
              <a:rPr lang="en-US" sz="3500" dirty="0" smtClean="0"/>
              <a:t>Charms</a:t>
            </a:r>
          </a:p>
          <a:p>
            <a:r>
              <a:rPr lang="en-US" sz="3500" dirty="0" smtClean="0"/>
              <a:t>Pinning</a:t>
            </a:r>
          </a:p>
          <a:p>
            <a:pPr marL="457200" lvl="1" indent="0">
              <a:buNone/>
            </a:pPr>
            <a:endParaRPr lang="en-US" dirty="0" smtClean="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41</a:t>
            </a:fld>
            <a:endParaRPr lang="en-US" dirty="0"/>
          </a:p>
        </p:txBody>
      </p:sp>
    </p:spTree>
    <p:extLst>
      <p:ext uri="{BB962C8B-B14F-4D97-AF65-F5344CB8AC3E}">
        <p14:creationId xmlns:p14="http://schemas.microsoft.com/office/powerpoint/2010/main" val="20121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rmAutofit/>
          </a:bodyPr>
          <a:lstStyle/>
          <a:p>
            <a:r>
              <a:rPr lang="en-US" dirty="0" smtClean="0"/>
              <a:t>The Windows Interface (cont.)</a:t>
            </a:r>
            <a:endParaRPr lang="en-US" dirty="0"/>
          </a:p>
        </p:txBody>
      </p:sp>
      <p:sp>
        <p:nvSpPr>
          <p:cNvPr id="6" name="Content Placeholder 5"/>
          <p:cNvSpPr>
            <a:spLocks noGrp="1"/>
          </p:cNvSpPr>
          <p:nvPr>
            <p:ph idx="1"/>
          </p:nvPr>
        </p:nvSpPr>
        <p:spPr>
          <a:xfrm>
            <a:off x="457200" y="1752600"/>
            <a:ext cx="8229600" cy="4800600"/>
          </a:xfrm>
        </p:spPr>
        <p:txBody>
          <a:bodyPr>
            <a:normAutofit/>
          </a:bodyPr>
          <a:lstStyle/>
          <a:p>
            <a:r>
              <a:rPr lang="en-US" sz="3100" dirty="0" smtClean="0"/>
              <a:t>Start button in Windows 8.1</a:t>
            </a:r>
          </a:p>
          <a:p>
            <a:pPr lvl="1"/>
            <a:r>
              <a:rPr lang="en-US" dirty="0" smtClean="0"/>
              <a:t>Located on desktop taskbar</a:t>
            </a:r>
          </a:p>
          <a:p>
            <a:pPr lvl="1"/>
            <a:r>
              <a:rPr lang="en-US" sz="3200" dirty="0" smtClean="0"/>
              <a:t>Does not have functionality of old Windows 7 Start button</a:t>
            </a:r>
          </a:p>
          <a:p>
            <a:pPr lvl="1"/>
            <a:r>
              <a:rPr lang="en-US" sz="3200" dirty="0" smtClean="0"/>
              <a:t>Returns to the Start screen</a:t>
            </a:r>
          </a:p>
          <a:p>
            <a:pPr lvl="1"/>
            <a:r>
              <a:rPr lang="en-US" sz="3200" dirty="0"/>
              <a:t>Right-clicking lower left corner of screen </a:t>
            </a:r>
          </a:p>
          <a:p>
            <a:pPr lvl="1"/>
            <a:r>
              <a:rPr lang="en-US" sz="3200" dirty="0"/>
              <a:t>Jump </a:t>
            </a:r>
            <a:r>
              <a:rPr lang="en-US" sz="3200" dirty="0" smtClean="0"/>
              <a:t>List</a:t>
            </a:r>
            <a:endParaRPr lang="en-US" sz="3600" dirty="0"/>
          </a:p>
          <a:p>
            <a:pPr lvl="1"/>
            <a:endParaRPr lang="en-US" sz="3200" dirty="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42</a:t>
            </a:fld>
            <a:endParaRPr lang="en-US" dirty="0"/>
          </a:p>
        </p:txBody>
      </p:sp>
    </p:spTree>
    <p:extLst>
      <p:ext uri="{BB962C8B-B14F-4D97-AF65-F5344CB8AC3E}">
        <p14:creationId xmlns:p14="http://schemas.microsoft.com/office/powerpoint/2010/main" val="2959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rmAutofit/>
          </a:bodyPr>
          <a:lstStyle/>
          <a:p>
            <a:r>
              <a:rPr lang="en-US" dirty="0" smtClean="0"/>
              <a:t>The Windows Interface (cont.)</a:t>
            </a:r>
            <a:endParaRPr lang="en-US" dirty="0"/>
          </a:p>
        </p:txBody>
      </p:sp>
      <p:sp>
        <p:nvSpPr>
          <p:cNvPr id="6" name="Content Placeholder 5"/>
          <p:cNvSpPr>
            <a:spLocks noGrp="1"/>
          </p:cNvSpPr>
          <p:nvPr>
            <p:ph idx="1"/>
          </p:nvPr>
        </p:nvSpPr>
        <p:spPr>
          <a:xfrm>
            <a:off x="457200" y="1752600"/>
            <a:ext cx="8229600" cy="4724400"/>
          </a:xfrm>
        </p:spPr>
        <p:txBody>
          <a:bodyPr>
            <a:normAutofit/>
          </a:bodyPr>
          <a:lstStyle/>
          <a:p>
            <a:r>
              <a:rPr lang="en-US" dirty="0" smtClean="0"/>
              <a:t>Switching between programs</a:t>
            </a:r>
          </a:p>
          <a:p>
            <a:r>
              <a:rPr lang="en-US" dirty="0" smtClean="0"/>
              <a:t>Display </a:t>
            </a:r>
            <a:r>
              <a:rPr lang="en-US" dirty="0"/>
              <a:t>a list of open </a:t>
            </a:r>
            <a:r>
              <a:rPr lang="en-US" dirty="0" smtClean="0"/>
              <a:t>programs</a:t>
            </a:r>
            <a:endParaRPr lang="en-US" dirty="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43</a:t>
            </a:fld>
            <a:endParaRPr lang="en-US" dirty="0"/>
          </a:p>
        </p:txBody>
      </p:sp>
    </p:spTree>
    <p:extLst>
      <p:ext uri="{BB962C8B-B14F-4D97-AF65-F5344CB8AC3E}">
        <p14:creationId xmlns:p14="http://schemas.microsoft.com/office/powerpoint/2010/main" val="395485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rmAutofit/>
          </a:bodyPr>
          <a:lstStyle/>
          <a:p>
            <a:r>
              <a:rPr lang="en-US" dirty="0" smtClean="0"/>
              <a:t>The Windows Interface (cont.)</a:t>
            </a:r>
            <a:endParaRPr lang="en-US" dirty="0"/>
          </a:p>
        </p:txBody>
      </p:sp>
      <p:sp>
        <p:nvSpPr>
          <p:cNvPr id="6" name="Content Placeholder 5"/>
          <p:cNvSpPr>
            <a:spLocks noGrp="1"/>
          </p:cNvSpPr>
          <p:nvPr>
            <p:ph idx="1"/>
          </p:nvPr>
        </p:nvSpPr>
        <p:spPr>
          <a:xfrm>
            <a:off x="457200" y="1752600"/>
            <a:ext cx="8229600" cy="4373563"/>
          </a:xfrm>
        </p:spPr>
        <p:txBody>
          <a:bodyPr/>
          <a:lstStyle/>
          <a:p>
            <a:r>
              <a:rPr lang="en-US" dirty="0" smtClean="0"/>
              <a:t>Closing Windows 8 Apps</a:t>
            </a:r>
          </a:p>
          <a:p>
            <a:endParaRPr lang="en-US" dirty="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44</a:t>
            </a:fld>
            <a:endParaRPr lang="en-US" dirty="0"/>
          </a:p>
        </p:txBody>
      </p:sp>
    </p:spTree>
    <p:extLst>
      <p:ext uri="{BB962C8B-B14F-4D97-AF65-F5344CB8AC3E}">
        <p14:creationId xmlns:p14="http://schemas.microsoft.com/office/powerpoint/2010/main" val="349901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066800"/>
          </a:xfrm>
        </p:spPr>
        <p:txBody>
          <a:bodyPr>
            <a:normAutofit/>
          </a:bodyPr>
          <a:lstStyle/>
          <a:p>
            <a:r>
              <a:rPr lang="en-US" dirty="0" smtClean="0"/>
              <a:t>The Windows Interface (cont.)</a:t>
            </a:r>
            <a:endParaRPr lang="en-US" dirty="0"/>
          </a:p>
        </p:txBody>
      </p:sp>
      <p:sp>
        <p:nvSpPr>
          <p:cNvPr id="6" name="Content Placeholder 5"/>
          <p:cNvSpPr>
            <a:spLocks noGrp="1"/>
          </p:cNvSpPr>
          <p:nvPr>
            <p:ph idx="1"/>
          </p:nvPr>
        </p:nvSpPr>
        <p:spPr>
          <a:xfrm>
            <a:off x="457200" y="1752600"/>
            <a:ext cx="8229600" cy="4724400"/>
          </a:xfrm>
        </p:spPr>
        <p:txBody>
          <a:bodyPr>
            <a:normAutofit/>
          </a:bodyPr>
          <a:lstStyle/>
          <a:p>
            <a:r>
              <a:rPr lang="en-US" dirty="0" smtClean="0"/>
              <a:t>Mac OS X and Windows </a:t>
            </a:r>
          </a:p>
          <a:p>
            <a:pPr lvl="1"/>
            <a:r>
              <a:rPr lang="en-US" dirty="0" smtClean="0"/>
              <a:t>Not compatible</a:t>
            </a:r>
          </a:p>
          <a:p>
            <a:pPr lvl="1"/>
            <a:r>
              <a:rPr lang="en-US" dirty="0" smtClean="0"/>
              <a:t>Similar in functionality</a:t>
            </a:r>
          </a:p>
          <a:p>
            <a:r>
              <a:rPr lang="en-US" dirty="0" smtClean="0"/>
              <a:t>Linux</a:t>
            </a:r>
            <a:endParaRPr lang="en-US" dirty="0"/>
          </a:p>
          <a:p>
            <a:pPr lvl="1"/>
            <a:r>
              <a:rPr lang="en-US" dirty="0"/>
              <a:t>Most are based on familiar Windows and OS X paradigms</a:t>
            </a:r>
          </a:p>
          <a:p>
            <a:pPr lvl="1"/>
            <a:endParaRPr lang="en-US" dirty="0" smtClean="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45</a:t>
            </a:fld>
            <a:endParaRPr lang="en-US" dirty="0"/>
          </a:p>
        </p:txBody>
      </p:sp>
    </p:spTree>
    <p:extLst>
      <p:ext uri="{BB962C8B-B14F-4D97-AF65-F5344CB8AC3E}">
        <p14:creationId xmlns:p14="http://schemas.microsoft.com/office/powerpoint/2010/main" val="424915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eaLnBrk="1" hangingPunct="1">
              <a:defRPr/>
            </a:pPr>
            <a:r>
              <a:rPr lang="en-US" dirty="0" smtClean="0"/>
              <a:t>Organizing Your Computer:</a:t>
            </a:r>
            <a:br>
              <a:rPr lang="en-US" dirty="0" smtClean="0"/>
            </a:br>
            <a:r>
              <a:rPr lang="en-US" dirty="0" smtClean="0"/>
              <a:t>File Management</a:t>
            </a:r>
            <a:endParaRPr lang="en-US" dirty="0"/>
          </a:p>
        </p:txBody>
      </p:sp>
      <p:sp>
        <p:nvSpPr>
          <p:cNvPr id="90115" name="Rectangle 3"/>
          <p:cNvSpPr>
            <a:spLocks noGrp="1" noChangeArrowheads="1"/>
          </p:cNvSpPr>
          <p:nvPr>
            <p:ph idx="1"/>
          </p:nvPr>
        </p:nvSpPr>
        <p:spPr>
          <a:xfrm>
            <a:off x="457200" y="1752600"/>
            <a:ext cx="8229600" cy="4876800"/>
          </a:xfrm>
        </p:spPr>
        <p:txBody>
          <a:bodyPr>
            <a:normAutofit/>
          </a:bodyPr>
          <a:lstStyle/>
          <a:p>
            <a:pPr eaLnBrk="1" hangingPunct="1">
              <a:defRPr/>
            </a:pPr>
            <a:r>
              <a:rPr lang="en-US" dirty="0" smtClean="0">
                <a:effectLst/>
              </a:rPr>
              <a:t>Additional function of the operating system</a:t>
            </a:r>
          </a:p>
          <a:p>
            <a:pPr eaLnBrk="1" hangingPunct="1">
              <a:defRPr/>
            </a:pPr>
            <a:r>
              <a:rPr lang="en-US" dirty="0" smtClean="0">
                <a:effectLst/>
              </a:rPr>
              <a:t>Organizational structure </a:t>
            </a:r>
          </a:p>
          <a:p>
            <a:pPr eaLnBrk="1" hangingPunct="1">
              <a:defRPr/>
            </a:pPr>
            <a:r>
              <a:rPr lang="en-US" dirty="0" smtClean="0">
                <a:effectLst/>
              </a:rPr>
              <a:t>Hierarchical directory structure</a:t>
            </a:r>
          </a:p>
          <a:p>
            <a:pPr lvl="1" eaLnBrk="1" hangingPunct="1">
              <a:defRPr/>
            </a:pPr>
            <a:r>
              <a:rPr lang="en-US" dirty="0" smtClean="0">
                <a:effectLst/>
              </a:rPr>
              <a:t>Folders</a:t>
            </a:r>
          </a:p>
          <a:p>
            <a:pPr lvl="1" eaLnBrk="1" hangingPunct="1">
              <a:defRPr/>
            </a:pPr>
            <a:r>
              <a:rPr lang="en-US" dirty="0" smtClean="0"/>
              <a:t>Libraries</a:t>
            </a:r>
          </a:p>
          <a:p>
            <a:pPr lvl="1" eaLnBrk="1" hangingPunct="1">
              <a:defRPr/>
            </a:pPr>
            <a:r>
              <a:rPr lang="en-US" dirty="0" smtClean="0">
                <a:effectLst/>
              </a:rPr>
              <a:t>Drives</a:t>
            </a:r>
          </a:p>
          <a:p>
            <a:pPr>
              <a:defRPr/>
            </a:pPr>
            <a:r>
              <a:rPr lang="en-US" dirty="0" smtClean="0">
                <a:effectLst/>
              </a:rPr>
              <a:t>Root directory</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fade">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fade">
                                      <p:cBhvr>
                                        <p:cTn id="12" dur="500"/>
                                        <p:tgtEl>
                                          <p:spTgt spid="90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fade">
                                      <p:cBhvr>
                                        <p:cTn id="17" dur="500"/>
                                        <p:tgtEl>
                                          <p:spTgt spid="9011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0115">
                                            <p:txEl>
                                              <p:pRg st="3" end="3"/>
                                            </p:txEl>
                                          </p:spTgt>
                                        </p:tgtEl>
                                        <p:attrNameLst>
                                          <p:attrName>style.visibility</p:attrName>
                                        </p:attrNameLst>
                                      </p:cBhvr>
                                      <p:to>
                                        <p:strVal val="visible"/>
                                      </p:to>
                                    </p:set>
                                    <p:animEffect transition="in" filter="fade">
                                      <p:cBhvr>
                                        <p:cTn id="20" dur="500"/>
                                        <p:tgtEl>
                                          <p:spTgt spid="901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animEffect transition="in" filter="fade">
                                      <p:cBhvr>
                                        <p:cTn id="23" dur="500"/>
                                        <p:tgtEl>
                                          <p:spTgt spid="9011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0115">
                                            <p:txEl>
                                              <p:pRg st="5" end="5"/>
                                            </p:txEl>
                                          </p:spTgt>
                                        </p:tgtEl>
                                        <p:attrNameLst>
                                          <p:attrName>style.visibility</p:attrName>
                                        </p:attrNameLst>
                                      </p:cBhvr>
                                      <p:to>
                                        <p:strVal val="visible"/>
                                      </p:to>
                                    </p:set>
                                    <p:animEffect transition="in" filter="fade">
                                      <p:cBhvr>
                                        <p:cTn id="26" dur="500"/>
                                        <p:tgtEl>
                                          <p:spTgt spid="9011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animEffect transition="in" filter="fade">
                                      <p:cBhvr>
                                        <p:cTn id="31" dur="500"/>
                                        <p:tgtEl>
                                          <p:spTgt spid="90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rmAutofit fontScale="90000"/>
          </a:bodyPr>
          <a:lstStyle/>
          <a:p>
            <a:r>
              <a:rPr lang="en-US" sz="3100" dirty="0" smtClean="0"/>
              <a:t>Organizing Your Computer: File Management:</a:t>
            </a:r>
            <a:r>
              <a:rPr lang="en-US" dirty="0" smtClean="0"/>
              <a:t/>
            </a:r>
            <a:br>
              <a:rPr lang="en-US" dirty="0" smtClean="0"/>
            </a:br>
            <a:r>
              <a:rPr lang="en-US" dirty="0" smtClean="0"/>
              <a:t>Organizing Your Files</a:t>
            </a:r>
            <a:endParaRPr lang="en-US" dirty="0"/>
          </a:p>
        </p:txBody>
      </p:sp>
      <p:sp>
        <p:nvSpPr>
          <p:cNvPr id="3" name="Content Placeholder 2"/>
          <p:cNvSpPr>
            <a:spLocks noGrp="1"/>
          </p:cNvSpPr>
          <p:nvPr>
            <p:ph idx="1"/>
          </p:nvPr>
        </p:nvSpPr>
        <p:spPr>
          <a:xfrm>
            <a:off x="457200" y="1752600"/>
            <a:ext cx="8229600" cy="4724400"/>
          </a:xfrm>
        </p:spPr>
        <p:txBody>
          <a:bodyPr>
            <a:normAutofit/>
          </a:bodyPr>
          <a:lstStyle/>
          <a:p>
            <a:r>
              <a:rPr lang="en-US" dirty="0" smtClean="0"/>
              <a:t>File</a:t>
            </a:r>
          </a:p>
          <a:p>
            <a:r>
              <a:rPr lang="en-US" dirty="0" smtClean="0"/>
              <a:t>Folder</a:t>
            </a:r>
          </a:p>
          <a:p>
            <a:r>
              <a:rPr lang="en-US" dirty="0" smtClean="0"/>
              <a:t>Library</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47</a:t>
            </a:fld>
            <a:endParaRPr lang="en-US" dirty="0"/>
          </a:p>
        </p:txBody>
      </p:sp>
    </p:spTree>
    <p:extLst>
      <p:ext uri="{BB962C8B-B14F-4D97-AF65-F5344CB8AC3E}">
        <p14:creationId xmlns:p14="http://schemas.microsoft.com/office/powerpoint/2010/main" val="159420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66800"/>
          </a:xfrm>
        </p:spPr>
        <p:txBody>
          <a:bodyPr>
            <a:normAutofit fontScale="90000"/>
          </a:bodyPr>
          <a:lstStyle/>
          <a:p>
            <a:r>
              <a:rPr lang="en-US" sz="3100" dirty="0" smtClean="0"/>
              <a:t>Organizing Your Computer: File Management:</a:t>
            </a:r>
            <a:r>
              <a:rPr lang="en-US" dirty="0" smtClean="0"/>
              <a:t/>
            </a:r>
            <a:br>
              <a:rPr lang="en-US" dirty="0" smtClean="0"/>
            </a:br>
            <a:r>
              <a:rPr lang="en-US" dirty="0" smtClean="0"/>
              <a:t>Organizing Your Files (cont.)</a:t>
            </a:r>
            <a:endParaRPr lang="en-US" dirty="0"/>
          </a:p>
        </p:txBody>
      </p:sp>
      <p:sp>
        <p:nvSpPr>
          <p:cNvPr id="3" name="Content Placeholder 2"/>
          <p:cNvSpPr>
            <a:spLocks noGrp="1"/>
          </p:cNvSpPr>
          <p:nvPr>
            <p:ph idx="1"/>
          </p:nvPr>
        </p:nvSpPr>
        <p:spPr>
          <a:xfrm>
            <a:off x="457200" y="1752600"/>
            <a:ext cx="8229600" cy="4572000"/>
          </a:xfrm>
        </p:spPr>
        <p:txBody>
          <a:bodyPr>
            <a:normAutofit/>
          </a:bodyPr>
          <a:lstStyle/>
          <a:p>
            <a:r>
              <a:rPr lang="en-US" dirty="0" smtClean="0"/>
              <a:t>File Explorer</a:t>
            </a:r>
          </a:p>
          <a:p>
            <a:r>
              <a:rPr lang="en-US" dirty="0" smtClean="0"/>
              <a:t>Creating folders</a:t>
            </a:r>
          </a:p>
          <a:p>
            <a:pPr lvl="1"/>
            <a:r>
              <a:rPr lang="en-US" dirty="0" smtClean="0"/>
              <a:t>Key to organizing files</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48</a:t>
            </a:fld>
            <a:endParaRPr lang="en-US" dirty="0"/>
          </a:p>
        </p:txBody>
      </p:sp>
    </p:spTree>
    <p:extLst>
      <p:ext uri="{BB962C8B-B14F-4D97-AF65-F5344CB8AC3E}">
        <p14:creationId xmlns:p14="http://schemas.microsoft.com/office/powerpoint/2010/main" val="373791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pPr eaLnBrk="1" hangingPunct="1">
              <a:defRPr/>
            </a:pPr>
            <a:r>
              <a:rPr lang="en-US" sz="3100" dirty="0" smtClean="0"/>
              <a:t>Understanding System Software:</a:t>
            </a:r>
            <a:r>
              <a:rPr lang="en-US" dirty="0" smtClean="0"/>
              <a:t/>
            </a:r>
            <a:br>
              <a:rPr lang="en-US" dirty="0" smtClean="0"/>
            </a:br>
            <a:r>
              <a:rPr lang="en-US" sz="4000" dirty="0" smtClean="0"/>
              <a:t>Operating System Fundamentals (cont.)</a:t>
            </a:r>
            <a:endParaRPr lang="en-US" sz="4000" dirty="0"/>
          </a:p>
        </p:txBody>
      </p:sp>
      <p:sp>
        <p:nvSpPr>
          <p:cNvPr id="67587" name="Rectangle 3"/>
          <p:cNvSpPr>
            <a:spLocks noGrp="1" noChangeArrowheads="1"/>
          </p:cNvSpPr>
          <p:nvPr>
            <p:ph idx="1"/>
          </p:nvPr>
        </p:nvSpPr>
        <p:spPr>
          <a:xfrm>
            <a:off x="457200" y="1752600"/>
            <a:ext cx="8229600" cy="4724400"/>
          </a:xfrm>
        </p:spPr>
        <p:txBody>
          <a:bodyPr>
            <a:normAutofit/>
          </a:bodyPr>
          <a:lstStyle/>
          <a:p>
            <a:pPr eaLnBrk="1" hangingPunct="1">
              <a:defRPr/>
            </a:pPr>
            <a:r>
              <a:rPr lang="en-US" sz="3200" dirty="0" smtClean="0">
                <a:effectLst/>
              </a:rPr>
              <a:t>Two basic types of </a:t>
            </a:r>
            <a:r>
              <a:rPr lang="en-US" dirty="0" smtClean="0"/>
              <a:t>System software</a:t>
            </a:r>
            <a:endParaRPr lang="en-US" sz="3200" dirty="0" smtClean="0">
              <a:effectLst/>
            </a:endParaRPr>
          </a:p>
          <a:p>
            <a:pPr lvl="1">
              <a:defRPr/>
            </a:pPr>
            <a:r>
              <a:rPr lang="en-US" sz="2800" dirty="0" smtClean="0"/>
              <a:t>Operating system</a:t>
            </a:r>
          </a:p>
          <a:p>
            <a:pPr lvl="1">
              <a:defRPr/>
            </a:pPr>
            <a:r>
              <a:rPr lang="en-US" dirty="0" smtClean="0">
                <a:effectLst/>
              </a:rPr>
              <a:t>Utility program</a:t>
            </a:r>
          </a:p>
        </p:txBody>
      </p:sp>
      <p:sp>
        <p:nvSpPr>
          <p:cNvPr id="5" name="Footer Placeholder 4"/>
          <p:cNvSpPr>
            <a:spLocks noGrp="1"/>
          </p:cNvSpPr>
          <p:nvPr>
            <p:ph type="ftr" sz="quarter" idx="11"/>
          </p:nvPr>
        </p:nvSpPr>
        <p:spPr/>
        <p:txBody>
          <a:bodyPr/>
          <a:lstStyle/>
          <a:p>
            <a:r>
              <a:rPr lang="en-US" dirty="0"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a:t>
            </a:fld>
            <a:endParaRPr lang="en-US" dirty="0"/>
          </a:p>
        </p:txBody>
      </p:sp>
    </p:spTree>
    <p:extLst>
      <p:ext uri="{BB962C8B-B14F-4D97-AF65-F5344CB8AC3E}">
        <p14:creationId xmlns:p14="http://schemas.microsoft.com/office/powerpoint/2010/main" val="152032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Organizing Your Computer: File Management:</a:t>
            </a:r>
            <a:r>
              <a:rPr lang="en-US" sz="3600" dirty="0" smtClean="0"/>
              <a:t/>
            </a:r>
            <a:br>
              <a:rPr lang="en-US" sz="3600" dirty="0" smtClean="0"/>
            </a:br>
            <a:r>
              <a:rPr lang="en-US" sz="3600" dirty="0" smtClean="0"/>
              <a:t>Viewing and Sorting Files and Folders</a:t>
            </a:r>
            <a:endParaRPr lang="en-US" sz="3600" dirty="0"/>
          </a:p>
        </p:txBody>
      </p:sp>
      <p:sp>
        <p:nvSpPr>
          <p:cNvPr id="3" name="Content Placeholder 2"/>
          <p:cNvSpPr>
            <a:spLocks noGrp="1"/>
          </p:cNvSpPr>
          <p:nvPr>
            <p:ph idx="1"/>
          </p:nvPr>
        </p:nvSpPr>
        <p:spPr>
          <a:xfrm>
            <a:off x="457200" y="1752601"/>
            <a:ext cx="8229600" cy="4495799"/>
          </a:xfrm>
        </p:spPr>
        <p:txBody>
          <a:bodyPr>
            <a:normAutofit/>
          </a:bodyPr>
          <a:lstStyle/>
          <a:p>
            <a:r>
              <a:rPr lang="en-US" dirty="0" smtClean="0"/>
              <a:t>View tab</a:t>
            </a:r>
          </a:p>
          <a:p>
            <a:pPr lvl="1"/>
            <a:r>
              <a:rPr lang="en-US" dirty="0" smtClean="0"/>
              <a:t>Details view</a:t>
            </a:r>
          </a:p>
          <a:p>
            <a:pPr lvl="1"/>
            <a:r>
              <a:rPr lang="en-US" dirty="0" smtClean="0"/>
              <a:t>Large Icons view</a:t>
            </a:r>
          </a:p>
          <a:p>
            <a:pPr lvl="1"/>
            <a:r>
              <a:rPr lang="en-US" dirty="0" smtClean="0"/>
              <a:t>Search app</a:t>
            </a:r>
          </a:p>
          <a:p>
            <a:pPr lvl="1"/>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4" name="Slide Number Placeholder 3"/>
          <p:cNvSpPr>
            <a:spLocks noGrp="1"/>
          </p:cNvSpPr>
          <p:nvPr>
            <p:ph type="sldNum" sz="quarter" idx="12"/>
          </p:nvPr>
        </p:nvSpPr>
        <p:spPr/>
        <p:txBody>
          <a:bodyPr/>
          <a:lstStyle/>
          <a:p>
            <a:fld id="{3C5A0288-DE65-4327-81AA-3D0ED474C7D0}" type="slidenum">
              <a:rPr lang="en-US" smtClean="0"/>
              <a:pPr/>
              <a:t>49</a:t>
            </a:fld>
            <a:endParaRPr lang="en-US" dirty="0"/>
          </a:p>
        </p:txBody>
      </p:sp>
    </p:spTree>
    <p:extLst>
      <p:ext uri="{BB962C8B-B14F-4D97-AF65-F5344CB8AC3E}">
        <p14:creationId xmlns:p14="http://schemas.microsoft.com/office/powerpoint/2010/main" val="39606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Organizing Your Computer: File Management:</a:t>
            </a:r>
            <a:r>
              <a:rPr lang="en-US" dirty="0" smtClean="0"/>
              <a:t/>
            </a:r>
            <a:br>
              <a:rPr lang="en-US" dirty="0" smtClean="0"/>
            </a:br>
            <a:r>
              <a:rPr lang="en-US" dirty="0" smtClean="0"/>
              <a:t>Naming Files</a:t>
            </a:r>
            <a:endParaRPr lang="en-US" dirty="0"/>
          </a:p>
        </p:txBody>
      </p:sp>
      <p:sp>
        <p:nvSpPr>
          <p:cNvPr id="3" name="Content Placeholder 2"/>
          <p:cNvSpPr>
            <a:spLocks noGrp="1"/>
          </p:cNvSpPr>
          <p:nvPr>
            <p:ph idx="1"/>
          </p:nvPr>
        </p:nvSpPr>
        <p:spPr>
          <a:xfrm>
            <a:off x="457200" y="1752600"/>
            <a:ext cx="8229600" cy="4724400"/>
          </a:xfrm>
        </p:spPr>
        <p:txBody>
          <a:bodyPr>
            <a:normAutofit/>
          </a:bodyPr>
          <a:lstStyle/>
          <a:p>
            <a:r>
              <a:rPr lang="en-US" dirty="0" smtClean="0"/>
              <a:t>File name </a:t>
            </a:r>
          </a:p>
          <a:p>
            <a:r>
              <a:rPr lang="en-US" dirty="0" smtClean="0"/>
              <a:t>Extension, or file type</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50</a:t>
            </a:fld>
            <a:endParaRPr lang="en-US" dirty="0"/>
          </a:p>
        </p:txBody>
      </p:sp>
    </p:spTree>
    <p:extLst>
      <p:ext uri="{BB962C8B-B14F-4D97-AF65-F5344CB8AC3E}">
        <p14:creationId xmlns:p14="http://schemas.microsoft.com/office/powerpoint/2010/main" val="68712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Organizing Your Computer: File Management:</a:t>
            </a:r>
            <a:r>
              <a:rPr lang="en-US" dirty="0" smtClean="0"/>
              <a:t/>
            </a:r>
            <a:br>
              <a:rPr lang="en-US" dirty="0" smtClean="0"/>
            </a:br>
            <a:r>
              <a:rPr lang="en-US" dirty="0" smtClean="0"/>
              <a:t>Naming Files (cont.)</a:t>
            </a:r>
            <a:endParaRPr lang="en-US" dirty="0"/>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62940" y="2265436"/>
            <a:ext cx="7818119" cy="29892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3C5A0288-DE65-4327-81AA-3D0ED474C7D0}" type="slidenum">
              <a:rPr lang="en-US" smtClean="0"/>
              <a:pPr/>
              <a:t>51</a:t>
            </a:fld>
            <a:endParaRPr lang="en-US" dirty="0"/>
          </a:p>
        </p:txBody>
      </p:sp>
    </p:spTree>
    <p:extLst>
      <p:ext uri="{BB962C8B-B14F-4D97-AF65-F5344CB8AC3E}">
        <p14:creationId xmlns:p14="http://schemas.microsoft.com/office/powerpoint/2010/main" val="368469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Organizing Your Computer: File Management:</a:t>
            </a:r>
            <a:r>
              <a:rPr lang="en-US" dirty="0" smtClean="0"/>
              <a:t/>
            </a:r>
            <a:br>
              <a:rPr lang="en-US" dirty="0" smtClean="0"/>
            </a:br>
            <a:r>
              <a:rPr lang="en-US" dirty="0" smtClean="0"/>
              <a:t>Naming Files (cont.)</a:t>
            </a:r>
            <a:endParaRPr lang="en-US" dirty="0"/>
          </a:p>
        </p:txBody>
      </p:sp>
      <p:sp>
        <p:nvSpPr>
          <p:cNvPr id="3" name="Content Placeholder 2"/>
          <p:cNvSpPr>
            <a:spLocks noGrp="1"/>
          </p:cNvSpPr>
          <p:nvPr>
            <p:ph idx="1"/>
          </p:nvPr>
        </p:nvSpPr>
        <p:spPr>
          <a:xfrm>
            <a:off x="457200" y="1752600"/>
            <a:ext cx="8229600" cy="4495800"/>
          </a:xfrm>
        </p:spPr>
        <p:txBody>
          <a:bodyPr/>
          <a:lstStyle/>
          <a:p>
            <a:pPr>
              <a:defRPr/>
            </a:pPr>
            <a:r>
              <a:rPr lang="en-US" dirty="0" smtClean="0"/>
              <a:t>Naming conventions </a:t>
            </a:r>
          </a:p>
          <a:p>
            <a:pPr>
              <a:defRPr/>
            </a:pPr>
            <a:r>
              <a:rPr lang="en-US" dirty="0" smtClean="0"/>
              <a:t>Up </a:t>
            </a:r>
            <a:r>
              <a:rPr lang="en-US" dirty="0"/>
              <a:t>to 255 </a:t>
            </a:r>
            <a:r>
              <a:rPr lang="en-US" dirty="0" smtClean="0"/>
              <a:t>characters</a:t>
            </a:r>
          </a:p>
          <a:p>
            <a:pPr>
              <a:defRPr/>
            </a:pPr>
            <a:r>
              <a:rPr lang="en-US" dirty="0" smtClean="0"/>
              <a:t>All files must be uniquely identified </a:t>
            </a:r>
            <a:endParaRPr lang="en-US" dirty="0"/>
          </a:p>
          <a:p>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52</a:t>
            </a:fld>
            <a:endParaRPr lang="en-US" dirty="0"/>
          </a:p>
        </p:txBody>
      </p:sp>
    </p:spTree>
    <p:extLst>
      <p:ext uri="{BB962C8B-B14F-4D97-AF65-F5344CB8AC3E}">
        <p14:creationId xmlns:p14="http://schemas.microsoft.com/office/powerpoint/2010/main" val="325515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Rectangle 7"/>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Organizing Your Computer: File Management:</a:t>
            </a:r>
            <a:r>
              <a:rPr lang="en-US" dirty="0" smtClean="0"/>
              <a:t/>
            </a:r>
            <a:br>
              <a:rPr lang="en-US" dirty="0" smtClean="0"/>
            </a:br>
            <a:r>
              <a:rPr lang="en-US" dirty="0" smtClean="0"/>
              <a:t>Naming Files (cont.)</a:t>
            </a:r>
            <a:endParaRPr lang="en-US" dirty="0"/>
          </a:p>
        </p:txBody>
      </p:sp>
      <p:sp>
        <p:nvSpPr>
          <p:cNvPr id="183304" name="Rectangle 8"/>
          <p:cNvSpPr>
            <a:spLocks noGrp="1" noChangeArrowheads="1"/>
          </p:cNvSpPr>
          <p:nvPr>
            <p:ph type="body" sz="half" idx="1"/>
          </p:nvPr>
        </p:nvSpPr>
        <p:spPr>
          <a:xfrm>
            <a:off x="465992" y="1752600"/>
            <a:ext cx="8220808" cy="4648200"/>
          </a:xfrm>
        </p:spPr>
        <p:txBody>
          <a:bodyPr>
            <a:noAutofit/>
          </a:bodyPr>
          <a:lstStyle/>
          <a:p>
            <a:pPr>
              <a:defRPr/>
            </a:pPr>
            <a:r>
              <a:rPr lang="en-US" dirty="0"/>
              <a:t>File Save Location</a:t>
            </a:r>
          </a:p>
          <a:p>
            <a:pPr lvl="1">
              <a:defRPr/>
            </a:pPr>
            <a:r>
              <a:rPr lang="en-US" dirty="0" smtClean="0">
                <a:effectLst/>
              </a:rPr>
              <a:t>Determine location of a file by its file path</a:t>
            </a:r>
          </a:p>
          <a:p>
            <a:pPr lvl="1">
              <a:defRPr/>
            </a:pPr>
            <a:r>
              <a:rPr lang="en-US" dirty="0" smtClean="0"/>
              <a:t>File path</a:t>
            </a:r>
          </a:p>
        </p:txBody>
      </p:sp>
      <p:sp>
        <p:nvSpPr>
          <p:cNvPr id="5" name="Footer Placeholder 4"/>
          <p:cNvSpPr>
            <a:spLocks noGrp="1"/>
          </p:cNvSpPr>
          <p:nvPr>
            <p:ph type="ftr" sz="quarter" idx="10"/>
          </p:nvPr>
        </p:nvSpPr>
        <p:spPr/>
        <p:txBody>
          <a:bodyPr/>
          <a:lstStyle/>
          <a:p>
            <a:pPr>
              <a:defRPr/>
            </a:pPr>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pPr>
              <a:defRPr/>
            </a:pPr>
            <a:fld id="{2F3872F4-68AD-47D5-9265-CB70E9F32D87}" type="slidenum">
              <a:rPr lang="en-US" smtClean="0"/>
              <a:pPr>
                <a:defRPr/>
              </a:pPr>
              <a:t>53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3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33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Rectangle 7"/>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Organizing Your Computer: File Management:</a:t>
            </a:r>
            <a:r>
              <a:rPr lang="en-US" dirty="0" smtClean="0"/>
              <a:t/>
            </a:r>
            <a:br>
              <a:rPr lang="en-US" dirty="0" smtClean="0"/>
            </a:br>
            <a:r>
              <a:rPr lang="en-US" dirty="0" smtClean="0"/>
              <a:t>Naming Files (cont.)</a:t>
            </a:r>
            <a:endParaRPr lang="en-US" dirty="0"/>
          </a:p>
        </p:txBody>
      </p:sp>
      <p:sp>
        <p:nvSpPr>
          <p:cNvPr id="5" name="Footer Placeholder 4"/>
          <p:cNvSpPr>
            <a:spLocks noGrp="1"/>
          </p:cNvSpPr>
          <p:nvPr>
            <p:ph type="ftr" sz="quarter" idx="10"/>
          </p:nvPr>
        </p:nvSpPr>
        <p:spPr/>
        <p:txBody>
          <a:bodyPr/>
          <a:lstStyle/>
          <a:p>
            <a:pPr>
              <a:defRPr/>
            </a:pPr>
            <a:r>
              <a:rPr lang="en-US" smtClean="0"/>
              <a:t>Copyright © 2015 Pearson Education, Inc.</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5936" y="2490292"/>
            <a:ext cx="7848922" cy="144747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2F3872F4-68AD-47D5-9265-CB70E9F32D87}" type="slidenum">
              <a:rPr lang="en-US" smtClean="0"/>
              <a:pPr>
                <a:defRPr/>
              </a:pPr>
              <a:t>54</a:t>
            </a:fld>
            <a:endParaRPr lang="en-US" dirty="0"/>
          </a:p>
        </p:txBody>
      </p:sp>
    </p:spTree>
    <p:extLst>
      <p:ext uri="{BB962C8B-B14F-4D97-AF65-F5344CB8AC3E}">
        <p14:creationId xmlns:p14="http://schemas.microsoft.com/office/powerpoint/2010/main" val="7377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Organizing Your Computer: File Management:</a:t>
            </a:r>
            <a:r>
              <a:rPr lang="en-US" dirty="0" smtClean="0"/>
              <a:t/>
            </a:r>
            <a:br>
              <a:rPr lang="en-US" dirty="0" smtClean="0"/>
            </a:br>
            <a:r>
              <a:rPr lang="en-US" dirty="0" smtClean="0"/>
              <a:t>Working with Files</a:t>
            </a:r>
            <a:endParaRPr lang="en-US" dirty="0"/>
          </a:p>
        </p:txBody>
      </p:sp>
      <p:sp>
        <p:nvSpPr>
          <p:cNvPr id="3" name="Content Placeholder 2"/>
          <p:cNvSpPr>
            <a:spLocks noGrp="1"/>
          </p:cNvSpPr>
          <p:nvPr>
            <p:ph idx="1"/>
          </p:nvPr>
        </p:nvSpPr>
        <p:spPr>
          <a:xfrm>
            <a:off x="457200" y="1752600"/>
            <a:ext cx="8229600" cy="4724400"/>
          </a:xfrm>
        </p:spPr>
        <p:txBody>
          <a:bodyPr>
            <a:normAutofit/>
          </a:bodyPr>
          <a:lstStyle/>
          <a:p>
            <a:pPr>
              <a:defRPr/>
            </a:pPr>
            <a:r>
              <a:rPr lang="en-US" dirty="0" smtClean="0"/>
              <a:t>File-management </a:t>
            </a:r>
            <a:r>
              <a:rPr lang="en-US" dirty="0"/>
              <a:t>actions</a:t>
            </a:r>
          </a:p>
          <a:p>
            <a:pPr lvl="1">
              <a:defRPr/>
            </a:pPr>
            <a:r>
              <a:rPr lang="en-US" dirty="0"/>
              <a:t>Open</a:t>
            </a:r>
          </a:p>
          <a:p>
            <a:pPr lvl="1">
              <a:defRPr/>
            </a:pPr>
            <a:r>
              <a:rPr lang="en-US" dirty="0"/>
              <a:t>Copy</a:t>
            </a:r>
          </a:p>
          <a:p>
            <a:pPr lvl="1">
              <a:defRPr/>
            </a:pPr>
            <a:r>
              <a:rPr lang="en-US" dirty="0"/>
              <a:t>Move</a:t>
            </a:r>
          </a:p>
          <a:p>
            <a:pPr lvl="1">
              <a:defRPr/>
            </a:pPr>
            <a:r>
              <a:rPr lang="en-US" dirty="0"/>
              <a:t>Rename</a:t>
            </a:r>
          </a:p>
          <a:p>
            <a:pPr lvl="1">
              <a:defRPr/>
            </a:pPr>
            <a:r>
              <a:rPr lang="en-US" dirty="0" smtClean="0"/>
              <a:t>Delete</a:t>
            </a:r>
          </a:p>
          <a:p>
            <a:pPr marL="914400" lvl="2" indent="0">
              <a:buNone/>
              <a:defRPr/>
            </a:pPr>
            <a:endParaRPr lang="en-US" sz="2400" dirty="0"/>
          </a:p>
          <a:p>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55</a:t>
            </a:fld>
            <a:endParaRPr lang="en-US" dirty="0"/>
          </a:p>
        </p:txBody>
      </p:sp>
    </p:spTree>
    <p:extLst>
      <p:ext uri="{BB962C8B-B14F-4D97-AF65-F5344CB8AC3E}">
        <p14:creationId xmlns:p14="http://schemas.microsoft.com/office/powerpoint/2010/main" val="125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Organizing Your Computer: File Management:</a:t>
            </a:r>
            <a:r>
              <a:rPr lang="en-US" dirty="0" smtClean="0"/>
              <a:t/>
            </a:r>
            <a:br>
              <a:rPr lang="en-US" dirty="0" smtClean="0"/>
            </a:br>
            <a:r>
              <a:rPr lang="en-US" dirty="0" smtClean="0"/>
              <a:t>Working with Files (cont.)</a:t>
            </a:r>
            <a:endParaRPr lang="en-US" dirty="0"/>
          </a:p>
        </p:txBody>
      </p:sp>
      <p:sp>
        <p:nvSpPr>
          <p:cNvPr id="3" name="Content Placeholder 2"/>
          <p:cNvSpPr>
            <a:spLocks noGrp="1"/>
          </p:cNvSpPr>
          <p:nvPr>
            <p:ph idx="1"/>
          </p:nvPr>
        </p:nvSpPr>
        <p:spPr>
          <a:xfrm>
            <a:off x="457200" y="1752600"/>
            <a:ext cx="8229600" cy="4724400"/>
          </a:xfrm>
        </p:spPr>
        <p:txBody>
          <a:bodyPr>
            <a:normAutofit/>
          </a:bodyPr>
          <a:lstStyle/>
          <a:p>
            <a:pPr>
              <a:defRPr/>
            </a:pPr>
            <a:r>
              <a:rPr lang="en-US" dirty="0" smtClean="0"/>
              <a:t>Recovering deleted files</a:t>
            </a:r>
          </a:p>
          <a:p>
            <a:pPr lvl="1">
              <a:defRPr/>
            </a:pPr>
            <a:r>
              <a:rPr lang="en-US" dirty="0" smtClean="0"/>
              <a:t>File History utility</a:t>
            </a:r>
          </a:p>
          <a:p>
            <a:pPr lvl="1">
              <a:defRPr/>
            </a:pPr>
            <a:r>
              <a:rPr lang="en-US" dirty="0" smtClean="0"/>
              <a:t>File retrieval programs</a:t>
            </a:r>
          </a:p>
          <a:p>
            <a:pPr lvl="2">
              <a:defRPr/>
            </a:pPr>
            <a:r>
              <a:rPr lang="en-US" sz="2400" dirty="0" err="1" smtClean="0"/>
              <a:t>FarStone’s</a:t>
            </a:r>
            <a:r>
              <a:rPr lang="en-US" sz="2400" dirty="0" smtClean="0"/>
              <a:t> </a:t>
            </a:r>
            <a:r>
              <a:rPr lang="en-US" sz="2400" dirty="0" err="1" smtClean="0"/>
              <a:t>RestoreIT</a:t>
            </a:r>
            <a:endParaRPr lang="en-US" sz="2400" dirty="0"/>
          </a:p>
          <a:p>
            <a:pPr lvl="2">
              <a:defRPr/>
            </a:pPr>
            <a:r>
              <a:rPr lang="en-US" sz="2400" dirty="0" smtClean="0"/>
              <a:t>Norton Ghost </a:t>
            </a:r>
            <a:endParaRPr lang="en-US" sz="1600" dirty="0"/>
          </a:p>
          <a:p>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56</a:t>
            </a:fld>
            <a:endParaRPr lang="en-US" dirty="0"/>
          </a:p>
        </p:txBody>
      </p:sp>
    </p:spTree>
    <p:extLst>
      <p:ext uri="{BB962C8B-B14F-4D97-AF65-F5344CB8AC3E}">
        <p14:creationId xmlns:p14="http://schemas.microsoft.com/office/powerpoint/2010/main" val="337744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Programs</a:t>
            </a:r>
          </a:p>
        </p:txBody>
      </p:sp>
      <p:sp>
        <p:nvSpPr>
          <p:cNvPr id="3" name="Content Placeholder 2"/>
          <p:cNvSpPr>
            <a:spLocks noGrp="1"/>
          </p:cNvSpPr>
          <p:nvPr>
            <p:ph idx="1"/>
          </p:nvPr>
        </p:nvSpPr>
        <p:spPr>
          <a:xfrm>
            <a:off x="457200" y="1752600"/>
            <a:ext cx="8229600" cy="4800600"/>
          </a:xfrm>
        </p:spPr>
        <p:txBody>
          <a:bodyPr>
            <a:normAutofit/>
          </a:bodyPr>
          <a:lstStyle/>
          <a:p>
            <a:r>
              <a:rPr lang="en-US" dirty="0" smtClean="0"/>
              <a:t>Incorporated into operating system</a:t>
            </a:r>
          </a:p>
          <a:p>
            <a:pPr lvl="1"/>
            <a:r>
              <a:rPr lang="en-US" dirty="0" smtClean="0"/>
              <a:t>Firewall and file-compression utilities</a:t>
            </a:r>
          </a:p>
          <a:p>
            <a:r>
              <a:rPr lang="en-US" dirty="0" smtClean="0"/>
              <a:t>Standalone </a:t>
            </a:r>
            <a:r>
              <a:rPr lang="en-US" dirty="0"/>
              <a:t>utility </a:t>
            </a:r>
            <a:r>
              <a:rPr lang="en-US" dirty="0" smtClean="0"/>
              <a:t>programs</a:t>
            </a:r>
            <a:endParaRPr lang="en-US" dirty="0"/>
          </a:p>
          <a:p>
            <a:pPr lvl="1"/>
            <a:r>
              <a:rPr lang="en-US" dirty="0"/>
              <a:t>Antivirus and security programs</a:t>
            </a:r>
          </a:p>
          <a:p>
            <a:pPr lvl="1"/>
            <a:r>
              <a:rPr lang="en-US" dirty="0"/>
              <a:t>Freeware</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57</a:t>
            </a:fld>
            <a:endParaRPr lang="en-US" dirty="0"/>
          </a:p>
        </p:txBody>
      </p:sp>
    </p:spTree>
    <p:extLst>
      <p:ext uri="{BB962C8B-B14F-4D97-AF65-F5344CB8AC3E}">
        <p14:creationId xmlns:p14="http://schemas.microsoft.com/office/powerpoint/2010/main" val="22391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Utility Programs:</a:t>
            </a:r>
            <a:r>
              <a:rPr lang="en-US" dirty="0" smtClean="0"/>
              <a:t/>
            </a:r>
            <a:br>
              <a:rPr lang="en-US" dirty="0" smtClean="0"/>
            </a:br>
            <a:r>
              <a:rPr lang="en-US" dirty="0" smtClean="0"/>
              <a:t>Display Utilities</a:t>
            </a:r>
            <a:endParaRPr lang="en-US" dirty="0"/>
          </a:p>
        </p:txBody>
      </p:sp>
      <p:sp>
        <p:nvSpPr>
          <p:cNvPr id="3" name="Content Placeholder 2"/>
          <p:cNvSpPr>
            <a:spLocks noGrp="1"/>
          </p:cNvSpPr>
          <p:nvPr>
            <p:ph idx="1"/>
          </p:nvPr>
        </p:nvSpPr>
        <p:spPr>
          <a:xfrm>
            <a:off x="457200" y="1752600"/>
            <a:ext cx="8229600" cy="4724400"/>
          </a:xfrm>
        </p:spPr>
        <p:txBody>
          <a:bodyPr/>
          <a:lstStyle/>
          <a:p>
            <a:r>
              <a:rPr lang="en-US" dirty="0" smtClean="0"/>
              <a:t>Personalization </a:t>
            </a:r>
            <a:endParaRPr lang="en-US" dirty="0"/>
          </a:p>
          <a:p>
            <a:pPr lvl="1"/>
            <a:r>
              <a:rPr lang="en-US" dirty="0" smtClean="0"/>
              <a:t>Background</a:t>
            </a:r>
            <a:endParaRPr lang="en-US" dirty="0"/>
          </a:p>
          <a:p>
            <a:pPr lvl="1"/>
            <a:r>
              <a:rPr lang="en-US" dirty="0"/>
              <a:t>Screen savers</a:t>
            </a:r>
          </a:p>
          <a:p>
            <a:pPr lvl="1"/>
            <a:r>
              <a:rPr lang="en-US" dirty="0"/>
              <a:t>Window </a:t>
            </a:r>
            <a:r>
              <a:rPr lang="en-US" dirty="0" smtClean="0"/>
              <a:t>colors</a:t>
            </a:r>
          </a:p>
          <a:p>
            <a:r>
              <a:rPr lang="en-US" dirty="0" smtClean="0"/>
              <a:t>Downloadable options</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58</a:t>
            </a:fld>
            <a:endParaRPr lang="en-US" dirty="0"/>
          </a:p>
        </p:txBody>
      </p:sp>
    </p:spTree>
    <p:extLst>
      <p:ext uri="{BB962C8B-B14F-4D97-AF65-F5344CB8AC3E}">
        <p14:creationId xmlns:p14="http://schemas.microsoft.com/office/powerpoint/2010/main" val="180662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100" dirty="0" smtClean="0"/>
              <a:t>Understanding System Software:</a:t>
            </a:r>
            <a:r>
              <a:rPr lang="en-US" dirty="0" smtClean="0"/>
              <a:t/>
            </a:r>
            <a:br>
              <a:rPr lang="en-US" dirty="0" smtClean="0"/>
            </a:br>
            <a:r>
              <a:rPr lang="en-US" sz="4000" dirty="0" smtClean="0"/>
              <a:t>Operating System Fundamentals (cont.)</a:t>
            </a:r>
            <a:endParaRPr lang="en-US" sz="4000" dirty="0"/>
          </a:p>
        </p:txBody>
      </p:sp>
      <p:sp>
        <p:nvSpPr>
          <p:cNvPr id="6" name="Content Placeholder 5"/>
          <p:cNvSpPr>
            <a:spLocks noGrp="1"/>
          </p:cNvSpPr>
          <p:nvPr>
            <p:ph idx="1"/>
          </p:nvPr>
        </p:nvSpPr>
        <p:spPr>
          <a:xfrm>
            <a:off x="457200" y="1752600"/>
            <a:ext cx="4800600" cy="4724400"/>
          </a:xfrm>
        </p:spPr>
        <p:txBody>
          <a:bodyPr>
            <a:normAutofit/>
          </a:bodyPr>
          <a:lstStyle/>
          <a:p>
            <a:r>
              <a:rPr lang="en-US" dirty="0" smtClean="0"/>
              <a:t>Categorized by device</a:t>
            </a:r>
          </a:p>
          <a:p>
            <a:pPr lvl="1"/>
            <a:r>
              <a:rPr lang="en-US" dirty="0" smtClean="0"/>
              <a:t>Mainframes</a:t>
            </a:r>
          </a:p>
          <a:p>
            <a:pPr lvl="1"/>
            <a:r>
              <a:rPr lang="en-US" dirty="0" smtClean="0"/>
              <a:t>Network computers</a:t>
            </a:r>
          </a:p>
          <a:p>
            <a:pPr lvl="1"/>
            <a:r>
              <a:rPr lang="en-US" dirty="0" smtClean="0"/>
              <a:t>Personal computers</a:t>
            </a:r>
          </a:p>
          <a:p>
            <a:pPr lvl="1"/>
            <a:r>
              <a:rPr lang="en-US" dirty="0" smtClean="0"/>
              <a:t>Mobile devices</a:t>
            </a:r>
          </a:p>
          <a:p>
            <a:pPr lvl="1"/>
            <a:r>
              <a:rPr lang="en-US" dirty="0" smtClean="0"/>
              <a:t>Robots</a:t>
            </a:r>
            <a:endParaRPr lang="en-US" dirty="0"/>
          </a:p>
        </p:txBody>
      </p:sp>
      <p:sp>
        <p:nvSpPr>
          <p:cNvPr id="7" name="Footer Placeholder 6"/>
          <p:cNvSpPr>
            <a:spLocks noGrp="1"/>
          </p:cNvSpPr>
          <p:nvPr>
            <p:ph type="ftr" sz="quarter" idx="11"/>
          </p:nvPr>
        </p:nvSpPr>
        <p:spPr/>
        <p:txBody>
          <a:bodyPr/>
          <a:lstStyle/>
          <a:p>
            <a:r>
              <a:rPr lang="en-US" smtClean="0"/>
              <a:t>Copyright © 2015 Pearson Education, Inc.</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62600" y="1596416"/>
            <a:ext cx="2619681" cy="463223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C5A0288-DE65-4327-81AA-3D0ED474C7D0}" type="slidenum">
              <a:rPr lang="en-US" smtClean="0"/>
              <a:pPr/>
              <a:t>5</a:t>
            </a:fld>
            <a:endParaRPr lang="en-US" dirty="0"/>
          </a:p>
        </p:txBody>
      </p:sp>
    </p:spTree>
    <p:extLst>
      <p:ext uri="{BB962C8B-B14F-4D97-AF65-F5344CB8AC3E}">
        <p14:creationId xmlns:p14="http://schemas.microsoft.com/office/powerpoint/2010/main" val="342205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Utility Programs:</a:t>
            </a:r>
            <a:r>
              <a:rPr lang="en-US" dirty="0" smtClean="0"/>
              <a:t/>
            </a:r>
            <a:br>
              <a:rPr lang="en-US" dirty="0" smtClean="0"/>
            </a:br>
            <a:r>
              <a:rPr lang="en-US" dirty="0" smtClean="0"/>
              <a:t>The Programs and Features Utility</a:t>
            </a:r>
            <a:endParaRPr lang="en-US" dirty="0"/>
          </a:p>
        </p:txBody>
      </p:sp>
      <p:sp>
        <p:nvSpPr>
          <p:cNvPr id="3" name="Content Placeholder 2"/>
          <p:cNvSpPr>
            <a:spLocks noGrp="1"/>
          </p:cNvSpPr>
          <p:nvPr>
            <p:ph idx="1"/>
          </p:nvPr>
        </p:nvSpPr>
        <p:spPr>
          <a:xfrm>
            <a:off x="457200" y="1752600"/>
            <a:ext cx="8229600" cy="4373563"/>
          </a:xfrm>
        </p:spPr>
        <p:txBody>
          <a:bodyPr/>
          <a:lstStyle/>
          <a:p>
            <a:r>
              <a:rPr lang="en-US" dirty="0" smtClean="0"/>
              <a:t>Installing a new program </a:t>
            </a:r>
          </a:p>
          <a:p>
            <a:pPr lvl="1"/>
            <a:r>
              <a:rPr lang="en-US" dirty="0" smtClean="0"/>
              <a:t>Installation wizard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59</a:t>
            </a:fld>
            <a:endParaRPr lang="en-US" dirty="0"/>
          </a:p>
        </p:txBody>
      </p:sp>
    </p:spTree>
    <p:extLst>
      <p:ext uri="{BB962C8B-B14F-4D97-AF65-F5344CB8AC3E}">
        <p14:creationId xmlns:p14="http://schemas.microsoft.com/office/powerpoint/2010/main" val="276083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defRPr/>
            </a:pPr>
            <a:r>
              <a:rPr lang="en-US" sz="3100" dirty="0" smtClean="0"/>
              <a:t>Utility Programs:</a:t>
            </a:r>
            <a:r>
              <a:rPr lang="en-US" dirty="0" smtClean="0"/>
              <a:t/>
            </a:r>
            <a:br>
              <a:rPr lang="en-US" dirty="0" smtClean="0"/>
            </a:br>
            <a:r>
              <a:rPr lang="en-US" dirty="0" smtClean="0"/>
              <a:t>File Compression Utilities</a:t>
            </a:r>
            <a:endParaRPr lang="en-US" dirty="0"/>
          </a:p>
        </p:txBody>
      </p:sp>
      <p:sp>
        <p:nvSpPr>
          <p:cNvPr id="97283" name="Rectangle 3"/>
          <p:cNvSpPr>
            <a:spLocks noGrp="1" noChangeArrowheads="1"/>
          </p:cNvSpPr>
          <p:nvPr>
            <p:ph idx="1"/>
          </p:nvPr>
        </p:nvSpPr>
        <p:spPr>
          <a:xfrm>
            <a:off x="457200" y="1752600"/>
            <a:ext cx="8229600" cy="4373563"/>
          </a:xfrm>
        </p:spPr>
        <p:txBody>
          <a:bodyPr>
            <a:normAutofit/>
          </a:bodyPr>
          <a:lstStyle/>
          <a:p>
            <a:pPr eaLnBrk="1" hangingPunct="1"/>
            <a:r>
              <a:rPr lang="en-US" dirty="0" smtClean="0">
                <a:effectLst/>
              </a:rPr>
              <a:t>Make a large file mor</a:t>
            </a:r>
            <a:r>
              <a:rPr lang="en-US" dirty="0" smtClean="0"/>
              <a:t>e compact</a:t>
            </a:r>
          </a:p>
          <a:p>
            <a:pPr eaLnBrk="1" hangingPunct="1"/>
            <a:r>
              <a:rPr lang="en-US" dirty="0" smtClean="0">
                <a:effectLst/>
              </a:rPr>
              <a:t>Easier and faster to send files </a:t>
            </a:r>
            <a:endParaRPr lang="en-US" dirty="0"/>
          </a:p>
          <a:p>
            <a:pPr eaLnBrk="1" hangingPunct="1"/>
            <a:r>
              <a:rPr lang="en-US" dirty="0" smtClean="0"/>
              <a:t>Built-in file compression </a:t>
            </a:r>
          </a:p>
          <a:p>
            <a:pPr lvl="1"/>
            <a:r>
              <a:rPr lang="en-US" dirty="0" smtClean="0"/>
              <a:t>Removes </a:t>
            </a:r>
            <a:r>
              <a:rPr lang="en-US" dirty="0" smtClean="0">
                <a:effectLst/>
              </a:rPr>
              <a:t>redundancies</a:t>
            </a:r>
          </a:p>
          <a:p>
            <a:pPr lvl="1"/>
            <a:r>
              <a:rPr lang="en-US" dirty="0" smtClean="0"/>
              <a:t>Repeated patterns</a:t>
            </a:r>
            <a:endParaRPr lang="en-US" dirty="0" smtClean="0">
              <a:effectLst/>
            </a:endParaRP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60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fade">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fade">
                                      <p:cBhvr>
                                        <p:cTn id="12" dur="500"/>
                                        <p:tgtEl>
                                          <p:spTgt spid="97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Effect transition="in" filter="fade">
                                      <p:cBhvr>
                                        <p:cTn id="17" dur="500"/>
                                        <p:tgtEl>
                                          <p:spTgt spid="9728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7283">
                                            <p:txEl>
                                              <p:pRg st="3" end="3"/>
                                            </p:txEl>
                                          </p:spTgt>
                                        </p:tgtEl>
                                        <p:attrNameLst>
                                          <p:attrName>style.visibility</p:attrName>
                                        </p:attrNameLst>
                                      </p:cBhvr>
                                      <p:to>
                                        <p:strVal val="visible"/>
                                      </p:to>
                                    </p:set>
                                    <p:animEffect transition="in" filter="fade">
                                      <p:cBhvr>
                                        <p:cTn id="20" dur="500"/>
                                        <p:tgtEl>
                                          <p:spTgt spid="9728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animEffect transition="in" filter="fade">
                                      <p:cBhvr>
                                        <p:cTn id="23" dur="500"/>
                                        <p:tgtEl>
                                          <p:spTgt spid="97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pPr eaLnBrk="1" hangingPunct="1">
              <a:defRPr/>
            </a:pPr>
            <a:r>
              <a:rPr lang="en-US" sz="3100" dirty="0" smtClean="0"/>
              <a:t>Utility Programs:</a:t>
            </a:r>
            <a:r>
              <a:rPr lang="en-US" dirty="0" smtClean="0"/>
              <a:t/>
            </a:r>
            <a:br>
              <a:rPr lang="en-US" dirty="0" smtClean="0"/>
            </a:br>
            <a:r>
              <a:rPr lang="en-US" dirty="0" smtClean="0"/>
              <a:t>System Maintenance Utilities</a:t>
            </a:r>
            <a:endParaRPr lang="en-US" dirty="0"/>
          </a:p>
        </p:txBody>
      </p:sp>
      <p:sp>
        <p:nvSpPr>
          <p:cNvPr id="6" name="Footer Placeholder 5"/>
          <p:cNvSpPr>
            <a:spLocks noGrp="1"/>
          </p:cNvSpPr>
          <p:nvPr>
            <p:ph type="ftr" sz="quarter" idx="11"/>
          </p:nvPr>
        </p:nvSpPr>
        <p:spPr/>
        <p:txBody>
          <a:bodyPr/>
          <a:lstStyle/>
          <a:p>
            <a:r>
              <a:rPr lang="en-US" smtClean="0"/>
              <a:t>Copyright © 2015 Pearson Education, Inc.</a:t>
            </a:r>
            <a:endParaRPr lang="en-US"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758175" y="1600430"/>
            <a:ext cx="5322849" cy="479308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C5A0288-DE65-4327-81AA-3D0ED474C7D0}" type="slidenum">
              <a:rPr lang="en-US" smtClean="0"/>
              <a:pPr/>
              <a:t>61</a:t>
            </a:fld>
            <a:endParaRPr lang="en-US" dirty="0"/>
          </a:p>
        </p:txBody>
      </p:sp>
    </p:spTree>
    <p:extLst>
      <p:ext uri="{BB962C8B-B14F-4D97-AF65-F5344CB8AC3E}">
        <p14:creationId xmlns:p14="http://schemas.microsoft.com/office/powerpoint/2010/main" val="13178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Utility Programs:</a:t>
            </a:r>
            <a:r>
              <a:rPr lang="en-US" dirty="0" smtClean="0"/>
              <a:t/>
            </a:r>
            <a:br>
              <a:rPr lang="en-US" dirty="0" smtClean="0"/>
            </a:br>
            <a:r>
              <a:rPr lang="en-US" dirty="0" smtClean="0"/>
              <a:t>System Maintenance Utilities (cont.)</a:t>
            </a:r>
            <a:endParaRPr lang="en-US" dirty="0"/>
          </a:p>
        </p:txBody>
      </p:sp>
      <p:sp>
        <p:nvSpPr>
          <p:cNvPr id="189444" name="Rectangle 4"/>
          <p:cNvSpPr>
            <a:spLocks noGrp="1" noChangeArrowheads="1"/>
          </p:cNvSpPr>
          <p:nvPr>
            <p:ph idx="1"/>
          </p:nvPr>
        </p:nvSpPr>
        <p:spPr>
          <a:xfrm>
            <a:off x="457200" y="1752600"/>
            <a:ext cx="8229600" cy="4800600"/>
          </a:xfrm>
        </p:spPr>
        <p:txBody>
          <a:bodyPr>
            <a:normAutofit/>
          </a:bodyPr>
          <a:lstStyle/>
          <a:p>
            <a:r>
              <a:rPr lang="en-US" dirty="0"/>
              <a:t>Error-checking</a:t>
            </a:r>
            <a:endParaRPr lang="en-US" dirty="0" smtClean="0">
              <a:effectLst/>
            </a:endParaRPr>
          </a:p>
          <a:p>
            <a:pPr eaLnBrk="1" hangingPunct="1"/>
            <a:r>
              <a:rPr lang="en-US" dirty="0" smtClean="0">
                <a:effectLst/>
              </a:rPr>
              <a:t>Disk Defragmenter </a:t>
            </a:r>
            <a:endParaRPr lang="en-US" dirty="0"/>
          </a:p>
          <a:p>
            <a:pPr eaLnBrk="1" hangingPunct="1"/>
            <a:r>
              <a:rPr lang="en-US" dirty="0" smtClean="0">
                <a:effectLst/>
              </a:rPr>
              <a:t>FAT</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62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444">
                                            <p:txEl>
                                              <p:pRg st="0" end="0"/>
                                            </p:txEl>
                                          </p:spTgt>
                                        </p:tgtEl>
                                        <p:attrNameLst>
                                          <p:attrName>style.visibility</p:attrName>
                                        </p:attrNameLst>
                                      </p:cBhvr>
                                      <p:to>
                                        <p:strVal val="visible"/>
                                      </p:to>
                                    </p:set>
                                    <p:animEffect transition="in" filter="fade">
                                      <p:cBhvr>
                                        <p:cTn id="7" dur="500"/>
                                        <p:tgtEl>
                                          <p:spTgt spid="1894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9444">
                                            <p:txEl>
                                              <p:pRg st="1" end="1"/>
                                            </p:txEl>
                                          </p:spTgt>
                                        </p:tgtEl>
                                        <p:attrNameLst>
                                          <p:attrName>style.visibility</p:attrName>
                                        </p:attrNameLst>
                                      </p:cBhvr>
                                      <p:to>
                                        <p:strVal val="visible"/>
                                      </p:to>
                                    </p:set>
                                    <p:animEffect transition="in" filter="fade">
                                      <p:cBhvr>
                                        <p:cTn id="12" dur="500"/>
                                        <p:tgtEl>
                                          <p:spTgt spid="1894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9444">
                                            <p:txEl>
                                              <p:pRg st="2" end="2"/>
                                            </p:txEl>
                                          </p:spTgt>
                                        </p:tgtEl>
                                        <p:attrNameLst>
                                          <p:attrName>style.visibility</p:attrName>
                                        </p:attrNameLst>
                                      </p:cBhvr>
                                      <p:to>
                                        <p:strVal val="visible"/>
                                      </p:to>
                                    </p:set>
                                    <p:animEffect transition="in" filter="fade">
                                      <p:cBhvr>
                                        <p:cTn id="17" dur="500"/>
                                        <p:tgtEl>
                                          <p:spTgt spid="1894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Utility Programs:</a:t>
            </a:r>
            <a:r>
              <a:rPr lang="en-US" dirty="0" smtClean="0"/>
              <a:t/>
            </a:r>
            <a:br>
              <a:rPr lang="en-US" dirty="0" smtClean="0"/>
            </a:br>
            <a:r>
              <a:rPr lang="en-US" dirty="0" smtClean="0"/>
              <a:t>System Maintenance Utilities (cont.)</a:t>
            </a:r>
            <a:endParaRPr lang="en-US" dirty="0"/>
          </a:p>
        </p:txBody>
      </p:sp>
      <p:sp>
        <p:nvSpPr>
          <p:cNvPr id="189444" name="Rectangle 4"/>
          <p:cNvSpPr>
            <a:spLocks noGrp="1" noChangeArrowheads="1"/>
          </p:cNvSpPr>
          <p:nvPr>
            <p:ph idx="1"/>
          </p:nvPr>
        </p:nvSpPr>
        <p:spPr>
          <a:xfrm>
            <a:off x="457200" y="1752600"/>
            <a:ext cx="8229600" cy="4800600"/>
          </a:xfrm>
        </p:spPr>
        <p:txBody>
          <a:bodyPr>
            <a:normAutofit/>
          </a:bodyPr>
          <a:lstStyle/>
          <a:p>
            <a:r>
              <a:rPr lang="en-US" dirty="0" smtClean="0"/>
              <a:t>Task Manager</a:t>
            </a:r>
            <a:endParaRPr lang="en-US" dirty="0"/>
          </a:p>
          <a:p>
            <a:pPr eaLnBrk="1" hangingPunct="1"/>
            <a:endParaRPr lang="en-US" dirty="0" smtClean="0">
              <a:effectLst/>
            </a:endParaRP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63</a:t>
            </a:fld>
            <a:endParaRPr lang="en-US" dirty="0"/>
          </a:p>
        </p:txBody>
      </p:sp>
    </p:spTree>
    <p:extLst>
      <p:ext uri="{BB962C8B-B14F-4D97-AF65-F5344CB8AC3E}">
        <p14:creationId xmlns:p14="http://schemas.microsoft.com/office/powerpoint/2010/main" val="119338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444">
                                            <p:txEl>
                                              <p:pRg st="0" end="0"/>
                                            </p:txEl>
                                          </p:spTgt>
                                        </p:tgtEl>
                                        <p:attrNameLst>
                                          <p:attrName>style.visibility</p:attrName>
                                        </p:attrNameLst>
                                      </p:cBhvr>
                                      <p:to>
                                        <p:strVal val="visible"/>
                                      </p:to>
                                    </p:set>
                                    <p:animEffect transition="in" filter="fade">
                                      <p:cBhvr>
                                        <p:cTn id="7" dur="500"/>
                                        <p:tgtEl>
                                          <p:spTgt spid="1894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en-US" sz="3100" dirty="0" smtClean="0"/>
              <a:t>Utility Programs:</a:t>
            </a:r>
            <a:r>
              <a:rPr lang="en-US" dirty="0" smtClean="0"/>
              <a:t/>
            </a:r>
            <a:br>
              <a:rPr lang="en-US" dirty="0" smtClean="0"/>
            </a:br>
            <a:r>
              <a:rPr lang="en-US" sz="4000" dirty="0" smtClean="0"/>
              <a:t>System Restore and Backup Utilities</a:t>
            </a:r>
            <a:endParaRPr lang="en-US" sz="4000" dirty="0"/>
          </a:p>
        </p:txBody>
      </p:sp>
      <p:sp>
        <p:nvSpPr>
          <p:cNvPr id="99331" name="Rectangle 3"/>
          <p:cNvSpPr>
            <a:spLocks noGrp="1" noChangeArrowheads="1"/>
          </p:cNvSpPr>
          <p:nvPr>
            <p:ph sz="half" idx="1"/>
          </p:nvPr>
        </p:nvSpPr>
        <p:spPr>
          <a:xfrm>
            <a:off x="457200" y="1752600"/>
            <a:ext cx="8229600" cy="4373563"/>
          </a:xfrm>
        </p:spPr>
        <p:txBody>
          <a:bodyPr>
            <a:normAutofit/>
          </a:bodyPr>
          <a:lstStyle/>
          <a:p>
            <a:r>
              <a:rPr lang="en-US" sz="3000" dirty="0" smtClean="0"/>
              <a:t>System restore point</a:t>
            </a:r>
          </a:p>
          <a:p>
            <a:pPr lvl="1"/>
            <a:r>
              <a:rPr lang="en-US" sz="2600" dirty="0" smtClean="0"/>
              <a:t>Made every week</a:t>
            </a:r>
          </a:p>
          <a:p>
            <a:pPr lvl="1"/>
            <a:r>
              <a:rPr lang="en-US" sz="2600" dirty="0" smtClean="0"/>
              <a:t>Before installing software</a:t>
            </a:r>
          </a:p>
          <a:p>
            <a:pPr lvl="1"/>
            <a:r>
              <a:rPr lang="en-US" sz="2800" dirty="0" smtClean="0"/>
              <a:t>Custom restore point</a:t>
            </a:r>
          </a:p>
          <a:p>
            <a:pPr lvl="1"/>
            <a:endParaRPr lang="en-US" dirty="0"/>
          </a:p>
        </p:txBody>
      </p:sp>
      <p:sp>
        <p:nvSpPr>
          <p:cNvPr id="6" name="Footer Placeholder 5"/>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64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rmAutofit fontScale="90000"/>
          </a:bodyPr>
          <a:lstStyle/>
          <a:p>
            <a:pPr eaLnBrk="1" hangingPunct="1">
              <a:defRPr/>
            </a:pPr>
            <a:r>
              <a:rPr lang="en-US" sz="3100" dirty="0" smtClean="0"/>
              <a:t>Utility Programs:</a:t>
            </a:r>
            <a:r>
              <a:rPr lang="en-US" dirty="0" smtClean="0"/>
              <a:t/>
            </a:r>
            <a:br>
              <a:rPr lang="en-US" dirty="0" smtClean="0"/>
            </a:br>
            <a:r>
              <a:rPr lang="en-US" sz="3600" dirty="0" smtClean="0"/>
              <a:t>System Restore and Backup Utilities (cont.)</a:t>
            </a:r>
            <a:endParaRPr lang="en-US" sz="3600" dirty="0"/>
          </a:p>
        </p:txBody>
      </p:sp>
      <p:sp>
        <p:nvSpPr>
          <p:cNvPr id="195588" name="Rectangle 4"/>
          <p:cNvSpPr>
            <a:spLocks noGrp="1" noChangeArrowheads="1"/>
          </p:cNvSpPr>
          <p:nvPr>
            <p:ph sz="half" idx="1"/>
          </p:nvPr>
        </p:nvSpPr>
        <p:spPr>
          <a:xfrm>
            <a:off x="457200" y="1752600"/>
            <a:ext cx="8229600" cy="4876800"/>
          </a:xfrm>
        </p:spPr>
        <p:txBody>
          <a:bodyPr>
            <a:normAutofit/>
          </a:bodyPr>
          <a:lstStyle/>
          <a:p>
            <a:pPr eaLnBrk="1" hangingPunct="1"/>
            <a:r>
              <a:rPr lang="en-US" sz="3200" dirty="0" smtClean="0">
                <a:effectLst/>
              </a:rPr>
              <a:t>File History utility in Windows 8.1 </a:t>
            </a:r>
          </a:p>
          <a:p>
            <a:pPr eaLnBrk="1" hangingPunct="1"/>
            <a:r>
              <a:rPr lang="en-US" sz="3200" dirty="0" smtClean="0">
                <a:effectLst/>
              </a:rPr>
              <a:t>Backup</a:t>
            </a:r>
          </a:p>
        </p:txBody>
      </p:sp>
      <p:sp>
        <p:nvSpPr>
          <p:cNvPr id="6" name="Footer Placeholder 5"/>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65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588">
                                            <p:txEl>
                                              <p:pRg st="0" end="0"/>
                                            </p:txEl>
                                          </p:spTgt>
                                        </p:tgtEl>
                                        <p:attrNameLst>
                                          <p:attrName>style.visibility</p:attrName>
                                        </p:attrNameLst>
                                      </p:cBhvr>
                                      <p:to>
                                        <p:strVal val="visible"/>
                                      </p:to>
                                    </p:set>
                                    <p:animEffect transition="in" filter="fade">
                                      <p:cBhvr>
                                        <p:cTn id="7" dur="500"/>
                                        <p:tgtEl>
                                          <p:spTgt spid="195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5588">
                                            <p:txEl>
                                              <p:pRg st="1" end="1"/>
                                            </p:txEl>
                                          </p:spTgt>
                                        </p:tgtEl>
                                        <p:attrNameLst>
                                          <p:attrName>style.visibility</p:attrName>
                                        </p:attrNameLst>
                                      </p:cBhvr>
                                      <p:to>
                                        <p:strVal val="visible"/>
                                      </p:to>
                                    </p:set>
                                    <p:animEffect transition="in" filter="fade">
                                      <p:cBhvr>
                                        <p:cTn id="12" dur="500"/>
                                        <p:tgtEl>
                                          <p:spTgt spid="1955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pPr eaLnBrk="1" hangingPunct="1">
              <a:defRPr/>
            </a:pPr>
            <a:r>
              <a:rPr lang="en-US" sz="3100" dirty="0" smtClean="0"/>
              <a:t>Utility Programs:</a:t>
            </a:r>
            <a:r>
              <a:rPr lang="en-US" dirty="0" smtClean="0"/>
              <a:t/>
            </a:r>
            <a:br>
              <a:rPr lang="en-US" dirty="0" smtClean="0"/>
            </a:br>
            <a:r>
              <a:rPr lang="en-US" dirty="0" smtClean="0"/>
              <a:t>Accessibility Utilities</a:t>
            </a:r>
            <a:endParaRPr lang="en-US" dirty="0"/>
          </a:p>
        </p:txBody>
      </p:sp>
      <p:sp>
        <p:nvSpPr>
          <p:cNvPr id="100355" name="Rectangle 3"/>
          <p:cNvSpPr>
            <a:spLocks noGrp="1" noChangeArrowheads="1"/>
          </p:cNvSpPr>
          <p:nvPr>
            <p:ph idx="1"/>
          </p:nvPr>
        </p:nvSpPr>
        <p:spPr>
          <a:xfrm>
            <a:off x="457200" y="1600201"/>
            <a:ext cx="8229600" cy="1600199"/>
          </a:xfrm>
        </p:spPr>
        <p:txBody>
          <a:bodyPr>
            <a:normAutofit/>
          </a:bodyPr>
          <a:lstStyle/>
          <a:p>
            <a:pPr eaLnBrk="1" hangingPunct="1"/>
            <a:r>
              <a:rPr lang="en-US" dirty="0" smtClean="0">
                <a:effectLst/>
              </a:rPr>
              <a:t>Ease of </a:t>
            </a:r>
            <a:r>
              <a:rPr lang="en-US" smtClean="0">
                <a:effectLst/>
              </a:rPr>
              <a:t>Access Center</a:t>
            </a:r>
            <a:endParaRPr lang="en-US" dirty="0" smtClean="0">
              <a:effectLst/>
            </a:endParaRP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122885" name="Rectangle 6"/>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lgn="ctr"/>
            <a:endParaRPr lang="en-US" dirty="0"/>
          </a:p>
        </p:txBody>
      </p:sp>
      <p:sp>
        <p:nvSpPr>
          <p:cNvPr id="122886"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lgn="ctr"/>
            <a:endParaRPr lang="en-US" dirty="0"/>
          </a:p>
        </p:txBody>
      </p:sp>
      <p:sp>
        <p:nvSpPr>
          <p:cNvPr id="122887" name="Rectangle 8"/>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algn="ctr"/>
            <a:endParaRPr lang="en-US"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826696" y="2578220"/>
            <a:ext cx="5490607" cy="309855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C5A0288-DE65-4327-81AA-3D0ED474C7D0}" type="slidenum">
              <a:rPr lang="en-US" smtClean="0"/>
              <a:pPr/>
              <a:t>66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dirty="0"/>
              <a:t>Chapter 5 Summary Questions</a:t>
            </a:r>
          </a:p>
        </p:txBody>
      </p:sp>
      <p:sp>
        <p:nvSpPr>
          <p:cNvPr id="101379" name="Rectangle 3"/>
          <p:cNvSpPr>
            <a:spLocks noGrp="1" noChangeArrowheads="1"/>
          </p:cNvSpPr>
          <p:nvPr>
            <p:ph idx="1"/>
          </p:nvPr>
        </p:nvSpPr>
        <p:spPr>
          <a:xfrm>
            <a:off x="457200" y="1752600"/>
            <a:ext cx="8229600" cy="4373563"/>
          </a:xfrm>
        </p:spPr>
        <p:txBody>
          <a:bodyPr/>
          <a:lstStyle/>
          <a:p>
            <a:pPr marL="514350" indent="-514350" eaLnBrk="1" hangingPunct="1">
              <a:buFont typeface="+mj-lt"/>
              <a:buAutoNum type="arabicPeriod"/>
              <a:defRPr/>
            </a:pPr>
            <a:r>
              <a:rPr lang="en-US" dirty="0">
                <a:effectLst/>
              </a:rPr>
              <a:t>What software is included in system software?</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67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wipe(left)">
                                      <p:cBhvr>
                                        <p:cTn id="7" dur="1000"/>
                                        <p:tgtEl>
                                          <p:spTgt spid="1013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defRPr/>
            </a:pPr>
            <a:r>
              <a:rPr lang="en-US" dirty="0"/>
              <a:t>Chapter 5 Summary Questions</a:t>
            </a:r>
          </a:p>
        </p:txBody>
      </p:sp>
      <p:sp>
        <p:nvSpPr>
          <p:cNvPr id="147459" name="Rectangle 3"/>
          <p:cNvSpPr>
            <a:spLocks noGrp="1" noChangeArrowheads="1"/>
          </p:cNvSpPr>
          <p:nvPr>
            <p:ph idx="1"/>
          </p:nvPr>
        </p:nvSpPr>
        <p:spPr>
          <a:xfrm>
            <a:off x="457200" y="1752600"/>
            <a:ext cx="8229600" cy="4373563"/>
          </a:xfrm>
        </p:spPr>
        <p:txBody>
          <a:bodyPr/>
          <a:lstStyle/>
          <a:p>
            <a:pPr marL="514350" indent="-514350" eaLnBrk="1" hangingPunct="1">
              <a:buFont typeface="+mj-lt"/>
              <a:buAutoNum type="arabicPeriod" startAt="2"/>
              <a:defRPr/>
            </a:pPr>
            <a:r>
              <a:rPr lang="en-US" dirty="0">
                <a:effectLst/>
              </a:rPr>
              <a:t>What are the different kinds of operating systems?</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68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left)">
                                      <p:cBhvr>
                                        <p:cTn id="7" dur="1000"/>
                                        <p:tgtEl>
                                          <p:spTgt spid="147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100" dirty="0"/>
              <a:t>Understanding System Software:</a:t>
            </a:r>
            <a:br>
              <a:rPr lang="en-US" sz="3100" dirty="0"/>
            </a:br>
            <a:r>
              <a:rPr lang="en-US" sz="4000" dirty="0"/>
              <a:t>Operating System Fundamentals (</a:t>
            </a:r>
            <a:r>
              <a:rPr lang="en-US" sz="4000" dirty="0" smtClean="0"/>
              <a:t>cont.)</a:t>
            </a:r>
            <a:endParaRPr lang="en-US" sz="4000" dirty="0"/>
          </a:p>
        </p:txBody>
      </p:sp>
      <p:sp>
        <p:nvSpPr>
          <p:cNvPr id="6" name="Content Placeholder 5"/>
          <p:cNvSpPr>
            <a:spLocks noGrp="1"/>
          </p:cNvSpPr>
          <p:nvPr>
            <p:ph idx="1"/>
          </p:nvPr>
        </p:nvSpPr>
        <p:spPr>
          <a:xfrm>
            <a:off x="457200" y="1752600"/>
            <a:ext cx="8229600" cy="4800600"/>
          </a:xfrm>
        </p:spPr>
        <p:txBody>
          <a:bodyPr>
            <a:normAutofit/>
          </a:bodyPr>
          <a:lstStyle/>
          <a:p>
            <a:r>
              <a:rPr lang="en-US" sz="3500" dirty="0" smtClean="0"/>
              <a:t>Operating System Fundamentals</a:t>
            </a:r>
          </a:p>
          <a:p>
            <a:pPr lvl="1"/>
            <a:r>
              <a:rPr lang="en-US" sz="3000" dirty="0" smtClean="0"/>
              <a:t>Multitasking</a:t>
            </a:r>
          </a:p>
          <a:p>
            <a:pPr lvl="1"/>
            <a:r>
              <a:rPr lang="en-US" sz="3000" dirty="0" smtClean="0"/>
              <a:t>Networking capabilities </a:t>
            </a:r>
          </a:p>
          <a:p>
            <a:pPr lvl="1"/>
            <a:r>
              <a:rPr lang="en-US" sz="3000" dirty="0" smtClean="0"/>
              <a:t>Categorized by type</a:t>
            </a:r>
          </a:p>
          <a:p>
            <a:pPr marL="914400" lvl="2" indent="0">
              <a:buNone/>
            </a:pPr>
            <a:endParaRPr lang="en-US" dirty="0"/>
          </a:p>
        </p:txBody>
      </p:sp>
      <p:sp>
        <p:nvSpPr>
          <p:cNvPr id="7" name="Footer Placeholder 6"/>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6</a:t>
            </a:fld>
            <a:endParaRPr lang="en-US" dirty="0"/>
          </a:p>
        </p:txBody>
      </p:sp>
    </p:spTree>
    <p:extLst>
      <p:ext uri="{BB962C8B-B14F-4D97-AF65-F5344CB8AC3E}">
        <p14:creationId xmlns:p14="http://schemas.microsoft.com/office/powerpoint/2010/main" val="376690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dirty="0"/>
              <a:t>Chapter 5 Summary Questions</a:t>
            </a:r>
          </a:p>
        </p:txBody>
      </p:sp>
      <p:sp>
        <p:nvSpPr>
          <p:cNvPr id="148483" name="Rectangle 3"/>
          <p:cNvSpPr>
            <a:spLocks noGrp="1" noChangeArrowheads="1"/>
          </p:cNvSpPr>
          <p:nvPr>
            <p:ph idx="1"/>
          </p:nvPr>
        </p:nvSpPr>
        <p:spPr>
          <a:xfrm>
            <a:off x="457200" y="1752600"/>
            <a:ext cx="8229600" cy="4373563"/>
          </a:xfrm>
        </p:spPr>
        <p:txBody>
          <a:bodyPr/>
          <a:lstStyle/>
          <a:p>
            <a:pPr marL="514350" indent="-514350" eaLnBrk="1" hangingPunct="1">
              <a:buFont typeface="+mj-lt"/>
              <a:buAutoNum type="arabicPeriod" startAt="3"/>
              <a:defRPr/>
            </a:pPr>
            <a:r>
              <a:rPr lang="en-US" dirty="0">
                <a:effectLst/>
              </a:rPr>
              <a:t>What are the most </a:t>
            </a:r>
            <a:r>
              <a:rPr lang="en-US" dirty="0" smtClean="0">
                <a:effectLst/>
              </a:rPr>
              <a:t>common operating </a:t>
            </a:r>
            <a:r>
              <a:rPr lang="en-US" dirty="0">
                <a:effectLst/>
              </a:rPr>
              <a:t>systems?</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69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wipe(left)">
                                      <p:cBhvr>
                                        <p:cTn id="7" dur="1000"/>
                                        <p:tgtEl>
                                          <p:spTgt spid="1484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en-US" dirty="0"/>
              <a:t>Chapter 5 Summary Questions</a:t>
            </a:r>
          </a:p>
        </p:txBody>
      </p:sp>
      <p:sp>
        <p:nvSpPr>
          <p:cNvPr id="131076" name="Rectangle 3"/>
          <p:cNvSpPr>
            <a:spLocks noGrp="1" noChangeArrowheads="1"/>
          </p:cNvSpPr>
          <p:nvPr>
            <p:ph idx="1"/>
          </p:nvPr>
        </p:nvSpPr>
        <p:spPr>
          <a:xfrm>
            <a:off x="457200" y="1752600"/>
            <a:ext cx="8229600" cy="4373563"/>
          </a:xfrm>
        </p:spPr>
        <p:txBody>
          <a:bodyPr/>
          <a:lstStyle/>
          <a:p>
            <a:pPr marL="514350" indent="-514350" eaLnBrk="1" hangingPunct="1">
              <a:buFont typeface="+mj-lt"/>
              <a:buAutoNum type="arabicPeriod" startAt="4"/>
            </a:pPr>
            <a:r>
              <a:rPr lang="it-IT" dirty="0" smtClean="0">
                <a:effectLst/>
              </a:rPr>
              <a:t>How does the operating system provide a means for users to interact with the computer? </a:t>
            </a:r>
            <a:endParaRPr lang="en-US" dirty="0" smtClean="0">
              <a:effectLst/>
            </a:endParaRP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70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6">
                                            <p:txEl>
                                              <p:pRg st="0" end="0"/>
                                            </p:txEl>
                                          </p:spTgt>
                                        </p:tgtEl>
                                        <p:attrNameLst>
                                          <p:attrName>style.visibility</p:attrName>
                                        </p:attrNameLst>
                                      </p:cBhvr>
                                      <p:to>
                                        <p:strVal val="visible"/>
                                      </p:to>
                                    </p:set>
                                    <p:animEffect transition="in" filter="wipe(left)">
                                      <p:cBhvr>
                                        <p:cTn id="7" dur="1000"/>
                                        <p:tgtEl>
                                          <p:spTgt spid="131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dirty="0"/>
              <a:t>Chapter 5 Summary Questions</a:t>
            </a:r>
          </a:p>
        </p:txBody>
      </p:sp>
      <p:sp>
        <p:nvSpPr>
          <p:cNvPr id="102403" name="Rectangle 3"/>
          <p:cNvSpPr>
            <a:spLocks noGrp="1" noChangeArrowheads="1"/>
          </p:cNvSpPr>
          <p:nvPr>
            <p:ph idx="1"/>
          </p:nvPr>
        </p:nvSpPr>
        <p:spPr>
          <a:xfrm>
            <a:off x="457200" y="1752600"/>
            <a:ext cx="8229600" cy="4373563"/>
          </a:xfrm>
        </p:spPr>
        <p:txBody>
          <a:bodyPr/>
          <a:lstStyle/>
          <a:p>
            <a:pPr marL="514350" indent="-514350" eaLnBrk="1" hangingPunct="1">
              <a:buFont typeface="+mj-lt"/>
              <a:buAutoNum type="arabicPeriod" startAt="5"/>
            </a:pPr>
            <a:r>
              <a:rPr lang="en-US" dirty="0" smtClean="0">
                <a:effectLst/>
              </a:rPr>
              <a:t>How does the operating system help manage resources such as the processor, memory, storage, hardware, and peripheral devices?</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71</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1000"/>
                                        <p:tgtEl>
                                          <p:spTgt spid="1024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en-US" dirty="0"/>
              <a:t>Chapter 5 Summary Questions</a:t>
            </a:r>
          </a:p>
        </p:txBody>
      </p:sp>
      <p:sp>
        <p:nvSpPr>
          <p:cNvPr id="154627" name="Rectangle 3"/>
          <p:cNvSpPr>
            <a:spLocks noGrp="1" noChangeArrowheads="1"/>
          </p:cNvSpPr>
          <p:nvPr>
            <p:ph idx="1"/>
          </p:nvPr>
        </p:nvSpPr>
        <p:spPr>
          <a:xfrm>
            <a:off x="457200" y="1752600"/>
            <a:ext cx="8229600" cy="4373563"/>
          </a:xfrm>
        </p:spPr>
        <p:txBody>
          <a:bodyPr/>
          <a:lstStyle/>
          <a:p>
            <a:pPr marL="514350" indent="-514350" eaLnBrk="1" hangingPunct="1">
              <a:buFont typeface="+mj-lt"/>
              <a:buAutoNum type="arabicPeriod" startAt="6"/>
              <a:defRPr/>
            </a:pPr>
            <a:r>
              <a:rPr lang="it-IT" dirty="0">
                <a:effectLst/>
              </a:rPr>
              <a:t>How does the operating system interact with application software? </a:t>
            </a:r>
            <a:endParaRPr lang="en-US" dirty="0"/>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72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wipe(left)">
                                      <p:cBhvr>
                                        <p:cTn id="7" dur="1000"/>
                                        <p:tgtEl>
                                          <p:spTgt spid="1546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dirty="0"/>
              <a:t>Chapter 5 Summary Questions</a:t>
            </a:r>
          </a:p>
        </p:txBody>
      </p:sp>
      <p:sp>
        <p:nvSpPr>
          <p:cNvPr id="219139" name="Rectangle 3"/>
          <p:cNvSpPr>
            <a:spLocks noGrp="1" noChangeArrowheads="1"/>
          </p:cNvSpPr>
          <p:nvPr>
            <p:ph idx="1"/>
          </p:nvPr>
        </p:nvSpPr>
        <p:spPr>
          <a:xfrm>
            <a:off x="457200" y="1752600"/>
            <a:ext cx="8229600" cy="4373563"/>
          </a:xfrm>
        </p:spPr>
        <p:txBody>
          <a:bodyPr/>
          <a:lstStyle/>
          <a:p>
            <a:pPr marL="571500" indent="-571500" eaLnBrk="1" hangingPunct="1">
              <a:buFont typeface="+mj-lt"/>
              <a:buAutoNum type="arabicPeriod" startAt="7"/>
              <a:defRPr/>
            </a:pPr>
            <a:r>
              <a:rPr lang="en-US" dirty="0">
                <a:effectLst/>
              </a:rPr>
              <a:t>How does the operating system help the computer start up?</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73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wipe(left)">
                                      <p:cBhvr>
                                        <p:cTn id="7" dur="1000"/>
                                        <p:tgtEl>
                                          <p:spTgt spid="2191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dirty="0"/>
              <a:t>Chapter 5 Summary Questions</a:t>
            </a:r>
          </a:p>
        </p:txBody>
      </p:sp>
      <p:sp>
        <p:nvSpPr>
          <p:cNvPr id="155651" name="Rectangle 3"/>
          <p:cNvSpPr>
            <a:spLocks noGrp="1" noChangeArrowheads="1"/>
          </p:cNvSpPr>
          <p:nvPr>
            <p:ph idx="1"/>
          </p:nvPr>
        </p:nvSpPr>
        <p:spPr>
          <a:xfrm>
            <a:off x="457200" y="1752600"/>
            <a:ext cx="8229600" cy="4373563"/>
          </a:xfrm>
        </p:spPr>
        <p:txBody>
          <a:bodyPr/>
          <a:lstStyle/>
          <a:p>
            <a:pPr marL="514350" indent="-514350" eaLnBrk="1" hangingPunct="1">
              <a:buFont typeface="+mj-lt"/>
              <a:buAutoNum type="arabicPeriod" startAt="8"/>
              <a:defRPr/>
            </a:pPr>
            <a:r>
              <a:rPr lang="en-US" dirty="0">
                <a:effectLst/>
              </a:rPr>
              <a:t>What are the main </a:t>
            </a:r>
            <a:r>
              <a:rPr lang="en-US" dirty="0" smtClean="0">
                <a:effectLst/>
              </a:rPr>
              <a:t>features of the Windows interface?</a:t>
            </a:r>
            <a:endParaRPr lang="en-US" dirty="0">
              <a:effectLst/>
            </a:endParaRP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74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left)">
                                      <p:cBhvr>
                                        <p:cTn id="7" dur="1000"/>
                                        <p:tgtEl>
                                          <p:spTgt spid="1556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en-US" dirty="0"/>
              <a:t>Chapter 5 Summary Questions</a:t>
            </a:r>
          </a:p>
        </p:txBody>
      </p:sp>
      <p:sp>
        <p:nvSpPr>
          <p:cNvPr id="141316" name="Rectangle 3"/>
          <p:cNvSpPr>
            <a:spLocks noGrp="1" noChangeArrowheads="1"/>
          </p:cNvSpPr>
          <p:nvPr>
            <p:ph idx="1"/>
          </p:nvPr>
        </p:nvSpPr>
        <p:spPr>
          <a:xfrm>
            <a:off x="457200" y="1752600"/>
            <a:ext cx="8229600" cy="4373563"/>
          </a:xfrm>
        </p:spPr>
        <p:txBody>
          <a:bodyPr/>
          <a:lstStyle/>
          <a:p>
            <a:pPr marL="514350" indent="-514350" eaLnBrk="1" hangingPunct="1">
              <a:buFont typeface="+mj-lt"/>
              <a:buAutoNum type="arabicPeriod" startAt="9"/>
            </a:pPr>
            <a:r>
              <a:rPr lang="it-IT" dirty="0" smtClean="0">
                <a:effectLst/>
              </a:rPr>
              <a:t>How does the operating system help you keep your computer organized? </a:t>
            </a:r>
            <a:endParaRPr lang="en-US" dirty="0" smtClean="0">
              <a:effectLst/>
            </a:endParaRP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75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animEffect transition="in" filter="wipe(left)">
                                      <p:cBhvr>
                                        <p:cTn id="7" dur="1000"/>
                                        <p:tgtEl>
                                          <p:spTgt spid="1413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dirty="0"/>
              <a:t>Chapter 5 Summary Questions</a:t>
            </a:r>
          </a:p>
        </p:txBody>
      </p:sp>
      <p:sp>
        <p:nvSpPr>
          <p:cNvPr id="159747" name="Rectangle 3"/>
          <p:cNvSpPr>
            <a:spLocks noGrp="1" noChangeArrowheads="1"/>
          </p:cNvSpPr>
          <p:nvPr>
            <p:ph idx="1"/>
          </p:nvPr>
        </p:nvSpPr>
        <p:spPr>
          <a:xfrm>
            <a:off x="457200" y="1752600"/>
            <a:ext cx="8229600" cy="4373563"/>
          </a:xfrm>
        </p:spPr>
        <p:txBody>
          <a:bodyPr/>
          <a:lstStyle/>
          <a:p>
            <a:pPr marL="685800" indent="-685800" eaLnBrk="1" hangingPunct="1">
              <a:buFont typeface="+mj-lt"/>
              <a:buAutoNum type="arabicPeriod" startAt="10"/>
              <a:defRPr/>
            </a:pPr>
            <a:r>
              <a:rPr lang="en-US" dirty="0">
                <a:effectLst/>
              </a:rPr>
              <a:t>What utility programs are included in system </a:t>
            </a:r>
            <a:r>
              <a:rPr lang="en-US" dirty="0" smtClean="0">
                <a:effectLst/>
              </a:rPr>
              <a:t>software </a:t>
            </a:r>
            <a:r>
              <a:rPr lang="en-US" dirty="0">
                <a:effectLst/>
              </a:rPr>
              <a:t>and what do they do</a:t>
            </a:r>
            <a:r>
              <a:rPr lang="en-US" dirty="0" smtClean="0">
                <a:effectLst/>
              </a:rPr>
              <a:t>?</a:t>
            </a:r>
            <a:endParaRPr lang="en-US" dirty="0">
              <a:effectLst/>
            </a:endParaRPr>
          </a:p>
        </p:txBody>
      </p:sp>
      <p:sp>
        <p:nvSpPr>
          <p:cNvPr id="6" name="Footer Placeholder 5"/>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76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1000"/>
                                        <p:tgtEl>
                                          <p:spTgt spid="159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algn="ctr" fontAlgn="base">
              <a:spcBef>
                <a:spcPct val="0"/>
              </a:spcBef>
              <a:spcAft>
                <a:spcPct val="0"/>
              </a:spcAft>
              <a:defRPr/>
            </a:pPr>
            <a:endParaRPr lang="en-US" sz="1400" dirty="0">
              <a:solidFill>
                <a:srgbClr val="000000"/>
              </a:solidFill>
              <a:effectLst>
                <a:outerShdw blurRad="38100" dist="38100" dir="2700000" algn="tl">
                  <a:srgbClr val="FFFFFF"/>
                </a:outerShdw>
              </a:effectLst>
              <a:latin typeface="Arial" charset="0"/>
            </a:endParaRPr>
          </a:p>
        </p:txBody>
      </p:sp>
      <p:sp>
        <p:nvSpPr>
          <p:cNvPr id="145410" name="Rectangle 4"/>
          <p:cNvSpPr>
            <a:spLocks noChangeArrowheads="1"/>
          </p:cNvSpPr>
          <p:nvPr/>
        </p:nvSpPr>
        <p:spPr bwMode="auto">
          <a:xfrm>
            <a:off x="-3725863" y="2297113"/>
            <a:ext cx="9144001" cy="0"/>
          </a:xfrm>
          <a:prstGeom prst="rect">
            <a:avLst/>
          </a:prstGeom>
          <a:noFill/>
          <a:ln w="25400">
            <a:noFill/>
            <a:miter lim="800000"/>
            <a:headEnd/>
            <a:tailEnd/>
          </a:ln>
        </p:spPr>
        <p:txBody>
          <a:bodyPr wrap="none" anchor="ctr">
            <a:spAutoFit/>
          </a:bodyPr>
          <a:lstStyle/>
          <a:p>
            <a:pPr algn="ctr" fontAlgn="base">
              <a:spcBef>
                <a:spcPct val="0"/>
              </a:spcBef>
              <a:spcAft>
                <a:spcPct val="0"/>
              </a:spcAft>
            </a:pPr>
            <a:endParaRPr lang="en-US" sz="4400" dirty="0">
              <a:solidFill>
                <a:srgbClr val="E5FFFF"/>
              </a:solidFill>
              <a:latin typeface="Arial" charset="0"/>
            </a:endParaRPr>
          </a:p>
        </p:txBody>
      </p:sp>
      <p:pic>
        <p:nvPicPr>
          <p:cNvPr id="145411" name="Picture 5" descr="cid:3287383400_2177562"/>
          <p:cNvPicPr>
            <a:picLocks noChangeAspect="1" noChangeArrowheads="1"/>
          </p:cNvPicPr>
          <p:nvPr/>
        </p:nvPicPr>
        <p:blipFill>
          <a:blip r:embed="rId3" r:link="rId4" cstate="print"/>
          <a:srcRect/>
          <a:stretch>
            <a:fillRect/>
          </a:stretch>
        </p:blipFill>
        <p:spPr bwMode="auto">
          <a:xfrm>
            <a:off x="457201" y="971550"/>
            <a:ext cx="8229600" cy="2747963"/>
          </a:xfrm>
          <a:prstGeom prst="rect">
            <a:avLst/>
          </a:prstGeom>
          <a:solidFill>
            <a:schemeClr val="hlink"/>
          </a:solidFill>
          <a:ln w="9525">
            <a:solidFill>
              <a:schemeClr val="bg1"/>
            </a:solidFill>
            <a:miter lim="800000"/>
            <a:headEnd/>
            <a:tailEnd/>
          </a:ln>
        </p:spPr>
      </p:pic>
      <p:sp>
        <p:nvSpPr>
          <p:cNvPr id="145412" name="Rectangle 6"/>
          <p:cNvSpPr>
            <a:spLocks noChangeArrowheads="1"/>
          </p:cNvSpPr>
          <p:nvPr/>
        </p:nvSpPr>
        <p:spPr bwMode="auto">
          <a:xfrm>
            <a:off x="708025" y="3894138"/>
            <a:ext cx="7589838" cy="1069975"/>
          </a:xfrm>
          <a:prstGeom prst="rect">
            <a:avLst/>
          </a:prstGeom>
          <a:noFill/>
          <a:ln w="25400">
            <a:noFill/>
            <a:miter lim="800000"/>
            <a:headEnd/>
            <a:tailEnd/>
          </a:ln>
        </p:spPr>
        <p:txBody>
          <a:bodyPr anchor="ctr">
            <a:spAutoFit/>
          </a:bodyPr>
          <a:lstStyle/>
          <a:p>
            <a:pPr algn="ctr" fontAlgn="base">
              <a:spcBef>
                <a:spcPct val="0"/>
              </a:spcBef>
              <a:spcAft>
                <a:spcPct val="0"/>
              </a:spcAft>
            </a:pPr>
            <a:r>
              <a:rPr lang="en-US" sz="1600" dirty="0">
                <a:solidFill>
                  <a:srgbClr val="000000"/>
                </a:solidFill>
                <a:latin typeface="Arial"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7" name="Rectangle 5"/>
          <p:cNvSpPr txBox="1">
            <a:spLocks noGrp="1" noChangeArrowheads="1"/>
          </p:cNvSpPr>
          <p:nvPr/>
        </p:nvSpPr>
        <p:spPr bwMode="auto">
          <a:xfrm>
            <a:off x="738188" y="5327650"/>
            <a:ext cx="7845425" cy="636588"/>
          </a:xfrm>
          <a:prstGeom prst="rect">
            <a:avLst/>
          </a:prstGeom>
          <a:noFill/>
          <a:ln>
            <a:miter lim="800000"/>
            <a:headEnd/>
            <a:tailEnd/>
          </a:ln>
        </p:spPr>
        <p:txBody>
          <a:bodyPr anchor="t"/>
          <a:lstStyle/>
          <a:p>
            <a:pPr algn="ctr">
              <a:defRPr/>
            </a:pPr>
            <a:r>
              <a:rPr lang="en-US" sz="1800" dirty="0">
                <a:solidFill>
                  <a:srgbClr val="000000"/>
                </a:solidFill>
                <a:effectLst>
                  <a:outerShdw blurRad="38100" dist="38100" dir="2700000" algn="tl">
                    <a:srgbClr val="FFFFFF"/>
                  </a:outerShdw>
                </a:effectLst>
                <a:latin typeface="Tahoma"/>
                <a:cs typeface="Arial"/>
              </a:rPr>
              <a:t>Copyright © </a:t>
            </a:r>
            <a:r>
              <a:rPr lang="en-US" sz="1800" dirty="0" smtClean="0">
                <a:solidFill>
                  <a:srgbClr val="000000"/>
                </a:solidFill>
                <a:effectLst>
                  <a:outerShdw blurRad="38100" dist="38100" dir="2700000" algn="tl">
                    <a:srgbClr val="FFFFFF"/>
                  </a:outerShdw>
                </a:effectLst>
                <a:latin typeface="Tahoma"/>
                <a:cs typeface="Arial"/>
              </a:rPr>
              <a:t>2015 Pearson </a:t>
            </a:r>
            <a:r>
              <a:rPr lang="en-US" sz="1800" dirty="0">
                <a:solidFill>
                  <a:srgbClr val="000000"/>
                </a:solidFill>
                <a:effectLst>
                  <a:outerShdw blurRad="38100" dist="38100" dir="2700000" algn="tl">
                    <a:srgbClr val="FFFFFF"/>
                  </a:outerShdw>
                </a:effectLst>
                <a:latin typeface="Tahoma"/>
                <a:cs typeface="Arial"/>
              </a:rPr>
              <a:t>Education, Inc</a:t>
            </a:r>
            <a:r>
              <a:rPr lang="en-US" sz="1800" dirty="0" smtClean="0">
                <a:solidFill>
                  <a:srgbClr val="000000"/>
                </a:solidFill>
                <a:effectLst>
                  <a:outerShdw blurRad="38100" dist="38100" dir="2700000" algn="tl">
                    <a:srgbClr val="FFFFFF"/>
                  </a:outerShdw>
                </a:effectLst>
                <a:latin typeface="Tahoma"/>
                <a:cs typeface="Arial"/>
              </a:rPr>
              <a:t>.</a:t>
            </a:r>
            <a:endParaRPr lang="en-US" sz="1800" dirty="0">
              <a:solidFill>
                <a:srgbClr val="000000"/>
              </a:solidFill>
              <a:effectLst>
                <a:outerShdw blurRad="38100" dist="38100" dir="2700000" algn="tl">
                  <a:srgbClr val="FFFFFF"/>
                </a:outerShdw>
              </a:effectLst>
              <a:latin typeface="Tahoma"/>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Understanding System Software:</a:t>
            </a:r>
            <a:r>
              <a:rPr lang="en-US" dirty="0" smtClean="0"/>
              <a:t/>
            </a:r>
            <a:br>
              <a:rPr lang="en-US" dirty="0" smtClean="0"/>
            </a:br>
            <a:r>
              <a:rPr lang="en-US" dirty="0" smtClean="0"/>
              <a:t>Real-Time Operating Systems</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r>
              <a:rPr lang="en-US" dirty="0" smtClean="0"/>
              <a:t>Used for machinery </a:t>
            </a:r>
          </a:p>
          <a:p>
            <a:r>
              <a:rPr lang="en-US" dirty="0" smtClean="0"/>
              <a:t>Minimal user interaction</a:t>
            </a:r>
          </a:p>
          <a:p>
            <a:pPr lvl="1"/>
            <a:r>
              <a:rPr lang="en-US" dirty="0" smtClean="0"/>
              <a:t>Car engines</a:t>
            </a:r>
          </a:p>
          <a:p>
            <a:pPr lvl="1"/>
            <a:r>
              <a:rPr lang="en-US" dirty="0" smtClean="0"/>
              <a:t>Medical devices</a:t>
            </a:r>
          </a:p>
          <a:p>
            <a:pPr lvl="1"/>
            <a:r>
              <a:rPr lang="en-US" dirty="0" smtClean="0"/>
              <a:t>Common appliances</a:t>
            </a:r>
          </a:p>
          <a:p>
            <a:pPr lvl="1"/>
            <a:r>
              <a:rPr lang="en-US" dirty="0" smtClean="0"/>
              <a:t>Robotic cameras</a:t>
            </a:r>
            <a:endParaRPr lang="en-US" dirty="0"/>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262980" y="2979120"/>
            <a:ext cx="2969124" cy="34228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3C5A0288-DE65-4327-81AA-3D0ED474C7D0}" type="slidenum">
              <a:rPr lang="en-US" smtClean="0"/>
              <a:pPr/>
              <a:t>7</a:t>
            </a:fld>
            <a:endParaRPr lang="en-US" dirty="0"/>
          </a:p>
        </p:txBody>
      </p:sp>
    </p:spTree>
    <p:extLst>
      <p:ext uri="{BB962C8B-B14F-4D97-AF65-F5344CB8AC3E}">
        <p14:creationId xmlns:p14="http://schemas.microsoft.com/office/powerpoint/2010/main" val="30334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Understanding System Software:</a:t>
            </a:r>
            <a:r>
              <a:rPr lang="en-US" sz="3600" dirty="0" smtClean="0"/>
              <a:t/>
            </a:r>
            <a:br>
              <a:rPr lang="en-US" sz="3600" dirty="0" smtClean="0"/>
            </a:br>
            <a:r>
              <a:rPr lang="en-US" sz="2400" dirty="0" smtClean="0"/>
              <a:t>Operating Systems for Networks, Servers, and Mainframes</a:t>
            </a:r>
            <a:endParaRPr lang="en-US" sz="2400" dirty="0"/>
          </a:p>
        </p:txBody>
      </p:sp>
      <p:sp>
        <p:nvSpPr>
          <p:cNvPr id="3" name="Content Placeholder 2"/>
          <p:cNvSpPr>
            <a:spLocks noGrp="1"/>
          </p:cNvSpPr>
          <p:nvPr>
            <p:ph idx="1"/>
          </p:nvPr>
        </p:nvSpPr>
        <p:spPr>
          <a:xfrm>
            <a:off x="457200" y="1752600"/>
            <a:ext cx="8229600" cy="4800600"/>
          </a:xfrm>
        </p:spPr>
        <p:txBody>
          <a:bodyPr>
            <a:normAutofit/>
          </a:bodyPr>
          <a:lstStyle/>
          <a:p>
            <a:r>
              <a:rPr lang="en-US" dirty="0"/>
              <a:t>Multiuser operating system </a:t>
            </a:r>
          </a:p>
          <a:p>
            <a:r>
              <a:rPr lang="en-US" dirty="0"/>
              <a:t>Networks </a:t>
            </a:r>
          </a:p>
          <a:p>
            <a:r>
              <a:rPr lang="en-US" dirty="0" smtClean="0"/>
              <a:t>Manage user requests</a:t>
            </a:r>
          </a:p>
          <a:p>
            <a:r>
              <a:rPr lang="en-US" dirty="0" smtClean="0"/>
              <a:t>Examples</a:t>
            </a:r>
          </a:p>
          <a:p>
            <a:pPr lvl="1"/>
            <a:r>
              <a:rPr lang="en-US" dirty="0" smtClean="0"/>
              <a:t>Windows Server</a:t>
            </a:r>
          </a:p>
          <a:p>
            <a:pPr lvl="1"/>
            <a:r>
              <a:rPr lang="en-US" dirty="0" smtClean="0"/>
              <a:t>Linux</a:t>
            </a:r>
          </a:p>
          <a:p>
            <a:pPr lvl="1"/>
            <a:r>
              <a:rPr lang="en-US" dirty="0" smtClean="0"/>
              <a:t>UNIX</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8</a:t>
            </a:fld>
            <a:endParaRPr lang="en-US" dirty="0"/>
          </a:p>
        </p:txBody>
      </p:sp>
    </p:spTree>
    <p:extLst>
      <p:ext uri="{BB962C8B-B14F-4D97-AF65-F5344CB8AC3E}">
        <p14:creationId xmlns:p14="http://schemas.microsoft.com/office/powerpoint/2010/main" val="332517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7732</TotalTime>
  <Words>9760</Words>
  <Application>Microsoft Office PowerPoint</Application>
  <PresentationFormat>On-screen Show (4:3)</PresentationFormat>
  <Paragraphs>766</Paragraphs>
  <Slides>78</Slides>
  <Notes>78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78</vt:i4>
      </vt:variant>
    </vt:vector>
  </HeadingPairs>
  <TitlesOfParts>
    <vt:vector size="86" baseType="lpstr">
      <vt:lpstr>Arial</vt:lpstr>
      <vt:lpstr>Calibri</vt:lpstr>
      <vt:lpstr>Helvetica</vt:lpstr>
      <vt:lpstr>Tahoma</vt:lpstr>
      <vt:lpstr>Times New Roman</vt:lpstr>
      <vt:lpstr>Wingdings</vt:lpstr>
      <vt:lpstr>1_Office Theme</vt:lpstr>
      <vt:lpstr>Textured</vt:lpstr>
      <vt:lpstr>PowerPoint Presentation</vt:lpstr>
      <vt:lpstr>Technology in Action</vt:lpstr>
      <vt:lpstr>Chapter Topics</vt:lpstr>
      <vt:lpstr>Understanding System Software: Operating System Fundamentals</vt:lpstr>
      <vt:lpstr>Understanding System Software: Operating System Fundamentals (cont.)</vt:lpstr>
      <vt:lpstr>Understanding System Software: Operating System Fundamentals (cont.)</vt:lpstr>
      <vt:lpstr>Understanding System Software: Operating System Fundamentals (cont.)</vt:lpstr>
      <vt:lpstr>Understanding System Software: Real-Time Operating Systems</vt:lpstr>
      <vt:lpstr>Understanding System Software: Operating Systems for Networks, Servers, and Mainframes</vt:lpstr>
      <vt:lpstr>Understanding System Software: Operating Systems for Networks, Servers, and Mainframes (cont.)</vt:lpstr>
      <vt:lpstr>Understanding System Software: Operating Systems for Mobile Devices</vt:lpstr>
      <vt:lpstr>Understanding System Software: Operating Systems for Personal Computers</vt:lpstr>
      <vt:lpstr>Understanding System Software: Operating Systems for Personal Computers (cont.)</vt:lpstr>
      <vt:lpstr>Understanding System Software: Operating Systems for Personal Computers (cont.)</vt:lpstr>
      <vt:lpstr>Understanding System Software: Operating Systems for Personal Computers (cont.)</vt:lpstr>
      <vt:lpstr>Understanding System Software: Operating Systems for Personal Computers (cont.)</vt:lpstr>
      <vt:lpstr>Understanding System Software: Operating Systems for Personal Computers (cont.)</vt:lpstr>
      <vt:lpstr>What the Operating System Does</vt:lpstr>
      <vt:lpstr>What the Operating System Does: The User Interface</vt:lpstr>
      <vt:lpstr>What the Operating System Does: The User Interface (cont.)</vt:lpstr>
      <vt:lpstr>What the Operating System Does: Processor Management</vt:lpstr>
      <vt:lpstr>What the Operating System Does: Processor Management (cont.)</vt:lpstr>
      <vt:lpstr>What the Operating System Does: Processor Management (cont.)</vt:lpstr>
      <vt:lpstr>What the Operating System Does: Processor Management (cont.)</vt:lpstr>
      <vt:lpstr>What the Operating System Does: Processor Management (cont.)</vt:lpstr>
      <vt:lpstr>What the Operating System Does: Memory and Storage Management</vt:lpstr>
      <vt:lpstr>What the Operating System Does: Virtual Memory</vt:lpstr>
      <vt:lpstr>What the Operating System Does: Hardware and Peripheral Device Management</vt:lpstr>
      <vt:lpstr>What the Operating System Does: Hardware and Peripheral Device Management (cont.)</vt:lpstr>
      <vt:lpstr>What the Operating System Does: Software Application Coordination</vt:lpstr>
      <vt:lpstr>The Boot Process: Starting the Computer</vt:lpstr>
      <vt:lpstr>The Boot Process: Starting the Computer: Step 1: Activating BIOS</vt:lpstr>
      <vt:lpstr>The Boot Process: Starting the Computer: Step 2: Performing the Power-On Self-Test</vt:lpstr>
      <vt:lpstr>The Boot Process: Starting the Computer: Step 3: Loading the OS</vt:lpstr>
      <vt:lpstr>The Boot Process: Starting the Computer: Step 4: Checking Further Configurations and Customizations</vt:lpstr>
      <vt:lpstr>The Boot Process: Starting the Computer: Step 4: Checking Further Configurations and Customizations (cont.)</vt:lpstr>
      <vt:lpstr>The Boot Process: Starting the Computer: Handling Errors in the Boot Process</vt:lpstr>
      <vt:lpstr>The Boot Process: Starting the Computer: Handling Errors in the Boot Process (cont.)</vt:lpstr>
      <vt:lpstr>The Boot Process: Starting the Computer: Handling Errors in the Boot Process (cont.)</vt:lpstr>
      <vt:lpstr>The Windows Interface</vt:lpstr>
      <vt:lpstr>The Windows Interface (cont.)</vt:lpstr>
      <vt:lpstr>The Windows Interface (cont.)</vt:lpstr>
      <vt:lpstr>The Windows Interface (cont.)</vt:lpstr>
      <vt:lpstr>The Windows Interface (cont.)</vt:lpstr>
      <vt:lpstr>The Windows Interface (cont.)</vt:lpstr>
      <vt:lpstr>The Windows Interface (cont.)</vt:lpstr>
      <vt:lpstr>Organizing Your Computer: File Management</vt:lpstr>
      <vt:lpstr>Organizing Your Computer: File Management: Organizing Your Files</vt:lpstr>
      <vt:lpstr>Organizing Your Computer: File Management: Organizing Your Files (cont.)</vt:lpstr>
      <vt:lpstr>Organizing Your Computer: File Management: Viewing and Sorting Files and Folders</vt:lpstr>
      <vt:lpstr>Organizing Your Computer: File Management: Naming Files</vt:lpstr>
      <vt:lpstr>Organizing Your Computer: File Management: Naming Files (cont.)</vt:lpstr>
      <vt:lpstr>Organizing Your Computer: File Management: Naming Files (cont.)</vt:lpstr>
      <vt:lpstr>Organizing Your Computer: File Management: Naming Files (cont.)</vt:lpstr>
      <vt:lpstr>Organizing Your Computer: File Management: Naming Files (cont.)</vt:lpstr>
      <vt:lpstr>Organizing Your Computer: File Management: Working with Files</vt:lpstr>
      <vt:lpstr>Organizing Your Computer: File Management: Working with Files (cont.)</vt:lpstr>
      <vt:lpstr>Utility Programs</vt:lpstr>
      <vt:lpstr>Utility Programs: Display Utilities</vt:lpstr>
      <vt:lpstr>Utility Programs: The Programs and Features Utility</vt:lpstr>
      <vt:lpstr>Utility Programs: File Compression Utilities</vt:lpstr>
      <vt:lpstr>Utility Programs: System Maintenance Utilities</vt:lpstr>
      <vt:lpstr>Utility Programs: System Maintenance Utilities (cont.)</vt:lpstr>
      <vt:lpstr>Utility Programs: System Maintenance Utilities (cont.)</vt:lpstr>
      <vt:lpstr>Utility Programs: System Restore and Backup Utilities</vt:lpstr>
      <vt:lpstr>Utility Programs: System Restore and Backup Utilities (cont.)</vt:lpstr>
      <vt:lpstr>Utility Programs: Accessibility Utilities</vt:lpstr>
      <vt:lpstr>Chapter 5 Summary Questions</vt:lpstr>
      <vt:lpstr>Chapter 5 Summary Questions</vt:lpstr>
      <vt:lpstr>Chapter 5 Summary Questions</vt:lpstr>
      <vt:lpstr>Chapter 5 Summary Questions</vt:lpstr>
      <vt:lpstr>Chapter 5 Summary Questions</vt:lpstr>
      <vt:lpstr>Chapter 5 Summary Questions</vt:lpstr>
      <vt:lpstr>Chapter 5 Summary Questions</vt:lpstr>
      <vt:lpstr>Chapter 5 Summary Questions</vt:lpstr>
      <vt:lpstr>Chapter 5 Summary Questions</vt:lpstr>
      <vt:lpstr>Chapter 5 Summary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Technology In Action</dc:creator>
  <cp:lastModifiedBy>Leslie Painter</cp:lastModifiedBy>
  <cp:revision>124</cp:revision>
  <dcterms:created xsi:type="dcterms:W3CDTF">2011-08-19T00:37:13Z</dcterms:created>
  <dcterms:modified xsi:type="dcterms:W3CDTF">2015-06-30T22:19:39Z</dcterms:modified>
</cp:coreProperties>
</file>