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notesMasterIdLst>
    <p:notesMasterId r:id="rId9"/>
  </p:notesMasterIdLst>
  <p:sldIdLst>
    <p:sldId id="256" r:id="rId2"/>
    <p:sldId id="261" r:id="rId3"/>
    <p:sldId id="258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00FF"/>
    <a:srgbClr val="3068A5"/>
    <a:srgbClr val="1C4885"/>
    <a:srgbClr val="66C1FC"/>
    <a:srgbClr val="BED4EC"/>
    <a:srgbClr val="0E1E30"/>
    <a:srgbClr val="000000"/>
    <a:srgbClr val="FFFFFF"/>
    <a:srgbClr val="5A92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1" autoAdjust="0"/>
    <p:restoredTop sz="94660"/>
  </p:normalViewPr>
  <p:slideViewPr>
    <p:cSldViewPr>
      <p:cViewPr varScale="1">
        <p:scale>
          <a:sx n="82" d="100"/>
          <a:sy n="82" d="100"/>
        </p:scale>
        <p:origin x="90" y="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48F532-3B51-461D-A6B2-726FB8A3F0DC}" type="doc">
      <dgm:prSet loTypeId="urn:microsoft.com/office/officeart/2005/8/layout/hList3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6BA133B-4E14-418C-8B4A-70B2B471B4E2}">
      <dgm:prSet/>
      <dgm:spPr/>
      <dgm:t>
        <a:bodyPr/>
        <a:lstStyle/>
        <a:p>
          <a:pPr rtl="0"/>
          <a:r>
            <a:rPr lang="en-US" dirty="0" smtClean="0">
              <a:solidFill>
                <a:srgbClr val="3068A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BEHAVIORAL CHANGE PROGRAM</a:t>
          </a:r>
          <a:endParaRPr lang="en-US" dirty="0">
            <a:solidFill>
              <a:srgbClr val="3068A5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30D4D64-2183-4114-92C8-7E9C0180FABA}" type="parTrans" cxnId="{F913B819-81B6-4FA8-8186-11C95F3EADD7}">
      <dgm:prSet/>
      <dgm:spPr/>
      <dgm:t>
        <a:bodyPr/>
        <a:lstStyle/>
        <a:p>
          <a:endParaRPr lang="en-US"/>
        </a:p>
      </dgm:t>
    </dgm:pt>
    <dgm:pt modelId="{8246B3B8-9A37-447F-84E0-165BC04E14D9}" type="sibTrans" cxnId="{F913B819-81B6-4FA8-8186-11C95F3EADD7}">
      <dgm:prSet/>
      <dgm:spPr/>
      <dgm:t>
        <a:bodyPr/>
        <a:lstStyle/>
        <a:p>
          <a:endParaRPr lang="en-US"/>
        </a:p>
      </dgm:t>
    </dgm:pt>
    <dgm:pt modelId="{15B8A8A8-D5F1-46AC-BF8D-64C1096407DB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Nutrition education</a:t>
          </a:r>
          <a:endParaRPr lang="en-US" dirty="0">
            <a:latin typeface="+mj-lt"/>
          </a:endParaRPr>
        </a:p>
      </dgm:t>
    </dgm:pt>
    <dgm:pt modelId="{CE6335FA-9E96-4052-937D-8A4A25F04175}" type="parTrans" cxnId="{EBEE4BA1-C58C-49FC-AA0A-1DC2E01D8E5C}">
      <dgm:prSet/>
      <dgm:spPr/>
      <dgm:t>
        <a:bodyPr/>
        <a:lstStyle/>
        <a:p>
          <a:endParaRPr lang="en-US"/>
        </a:p>
      </dgm:t>
    </dgm:pt>
    <dgm:pt modelId="{103D596F-EF3B-4B49-9706-AE3BEC10CE6C}" type="sibTrans" cxnId="{EBEE4BA1-C58C-49FC-AA0A-1DC2E01D8E5C}">
      <dgm:prSet/>
      <dgm:spPr/>
      <dgm:t>
        <a:bodyPr/>
        <a:lstStyle/>
        <a:p>
          <a:endParaRPr lang="en-US"/>
        </a:p>
      </dgm:t>
    </dgm:pt>
    <dgm:pt modelId="{D99A0052-98E2-4BE6-85F8-16105296743F}">
      <dgm:prSet/>
      <dgm:spPr/>
      <dgm:t>
        <a:bodyPr/>
        <a:lstStyle/>
        <a:p>
          <a:pPr rtl="0"/>
          <a:r>
            <a:rPr lang="en-US" smtClean="0">
              <a:latin typeface="+mj-lt"/>
            </a:rPr>
            <a:t>Cardio &amp; strength training programs</a:t>
          </a:r>
          <a:endParaRPr lang="en-US" dirty="0">
            <a:latin typeface="+mj-lt"/>
          </a:endParaRPr>
        </a:p>
      </dgm:t>
    </dgm:pt>
    <dgm:pt modelId="{3B1B5ABD-7EA4-42F8-AB9A-530C5F9CDE32}" type="parTrans" cxnId="{515767C1-52B9-423D-97AC-225468DDEF06}">
      <dgm:prSet/>
      <dgm:spPr/>
      <dgm:t>
        <a:bodyPr/>
        <a:lstStyle/>
        <a:p>
          <a:endParaRPr lang="en-US"/>
        </a:p>
      </dgm:t>
    </dgm:pt>
    <dgm:pt modelId="{232E231D-A488-486E-9BBA-C171495C66E6}" type="sibTrans" cxnId="{515767C1-52B9-423D-97AC-225468DDEF06}">
      <dgm:prSet/>
      <dgm:spPr/>
      <dgm:t>
        <a:bodyPr/>
        <a:lstStyle/>
        <a:p>
          <a:endParaRPr lang="en-US"/>
        </a:p>
      </dgm:t>
    </dgm:pt>
    <dgm:pt modelId="{070DCEC0-AFBC-4DD4-8140-BF2287DADE45}">
      <dgm:prSet/>
      <dgm:spPr/>
      <dgm:t>
        <a:bodyPr/>
        <a:lstStyle/>
        <a:p>
          <a:pPr rtl="0"/>
          <a:r>
            <a:rPr lang="en-US" smtClean="0">
              <a:latin typeface="+mj-lt"/>
            </a:rPr>
            <a:t>Stress relief </a:t>
          </a:r>
          <a:endParaRPr lang="en-US" dirty="0">
            <a:latin typeface="+mj-lt"/>
          </a:endParaRPr>
        </a:p>
      </dgm:t>
    </dgm:pt>
    <dgm:pt modelId="{BFBEE522-5AC9-473B-9AFC-E360C92AF918}" type="parTrans" cxnId="{C3F890AA-41D7-41E0-B1F4-6A2D44147801}">
      <dgm:prSet/>
      <dgm:spPr/>
      <dgm:t>
        <a:bodyPr/>
        <a:lstStyle/>
        <a:p>
          <a:endParaRPr lang="en-US"/>
        </a:p>
      </dgm:t>
    </dgm:pt>
    <dgm:pt modelId="{AC9A8EEC-0197-46B3-B32C-84E866F6CD0A}" type="sibTrans" cxnId="{C3F890AA-41D7-41E0-B1F4-6A2D44147801}">
      <dgm:prSet/>
      <dgm:spPr/>
      <dgm:t>
        <a:bodyPr/>
        <a:lstStyle/>
        <a:p>
          <a:endParaRPr lang="en-US"/>
        </a:p>
      </dgm:t>
    </dgm:pt>
    <dgm:pt modelId="{0056EC8E-2587-458F-B825-7E9AD409855A}">
      <dgm:prSet/>
      <dgm:spPr/>
      <dgm:t>
        <a:bodyPr/>
        <a:lstStyle/>
        <a:p>
          <a:pPr rtl="0"/>
          <a:r>
            <a:rPr lang="en-US" smtClean="0">
              <a:latin typeface="+mj-lt"/>
            </a:rPr>
            <a:t>Weight management plan</a:t>
          </a:r>
          <a:endParaRPr lang="en-US" dirty="0">
            <a:latin typeface="+mj-lt"/>
          </a:endParaRPr>
        </a:p>
      </dgm:t>
    </dgm:pt>
    <dgm:pt modelId="{5BFD16FD-77BA-496F-92A8-0EFCD1000DB1}" type="sibTrans" cxnId="{C9A43C81-A2D8-4F90-BC00-E3639BA27877}">
      <dgm:prSet/>
      <dgm:spPr/>
      <dgm:t>
        <a:bodyPr/>
        <a:lstStyle/>
        <a:p>
          <a:endParaRPr lang="en-US"/>
        </a:p>
      </dgm:t>
    </dgm:pt>
    <dgm:pt modelId="{8FCBE92F-4A2C-408A-AD27-223E7C65C874}" type="parTrans" cxnId="{C9A43C81-A2D8-4F90-BC00-E3639BA27877}">
      <dgm:prSet/>
      <dgm:spPr/>
      <dgm:t>
        <a:bodyPr/>
        <a:lstStyle/>
        <a:p>
          <a:endParaRPr lang="en-US"/>
        </a:p>
      </dgm:t>
    </dgm:pt>
    <dgm:pt modelId="{97EB9854-C324-453A-B396-E1D73D4F5CED}" type="pres">
      <dgm:prSet presAssocID="{8C48F532-3B51-461D-A6B2-726FB8A3F0D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3AB1DE-FAE4-4F9C-80B0-349F52068223}" type="pres">
      <dgm:prSet presAssocID="{56BA133B-4E14-418C-8B4A-70B2B471B4E2}" presName="roof" presStyleLbl="dkBgShp" presStyleIdx="0" presStyleCnt="2" custLinFactNeighborY="12628"/>
      <dgm:spPr/>
      <dgm:t>
        <a:bodyPr/>
        <a:lstStyle/>
        <a:p>
          <a:endParaRPr lang="en-US"/>
        </a:p>
      </dgm:t>
    </dgm:pt>
    <dgm:pt modelId="{F712FFAA-BBF6-4A30-9916-5E6F3F68C21B}" type="pres">
      <dgm:prSet presAssocID="{56BA133B-4E14-418C-8B4A-70B2B471B4E2}" presName="pillars" presStyleCnt="0"/>
      <dgm:spPr/>
    </dgm:pt>
    <dgm:pt modelId="{B3AD7F53-C2D6-4420-A589-B4A0C9D1EC08}" type="pres">
      <dgm:prSet presAssocID="{56BA133B-4E14-418C-8B4A-70B2B471B4E2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E23327-0EDB-4E11-8E3D-4F8DFE0462BB}" type="pres">
      <dgm:prSet presAssocID="{0056EC8E-2587-458F-B825-7E9AD409855A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C035ED-4D6C-476E-AA0F-7F36566BC89A}" type="pres">
      <dgm:prSet presAssocID="{D99A0052-98E2-4BE6-85F8-16105296743F}" presName="pillarX" presStyleLbl="node1" presStyleIdx="2" presStyleCnt="4" custLinFactNeighborY="4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E169C1-AEF6-4730-AF76-1BA8B6F182BA}" type="pres">
      <dgm:prSet presAssocID="{070DCEC0-AFBC-4DD4-8140-BF2287DADE45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94BAFE-B087-4EF0-8CCE-96F1D55FE47C}" type="pres">
      <dgm:prSet presAssocID="{56BA133B-4E14-418C-8B4A-70B2B471B4E2}" presName="base" presStyleLbl="dkBgShp" presStyleIdx="1" presStyleCnt="2" custLinFactNeighborY="51517"/>
      <dgm:spPr/>
    </dgm:pt>
  </dgm:ptLst>
  <dgm:cxnLst>
    <dgm:cxn modelId="{C3F890AA-41D7-41E0-B1F4-6A2D44147801}" srcId="{56BA133B-4E14-418C-8B4A-70B2B471B4E2}" destId="{070DCEC0-AFBC-4DD4-8140-BF2287DADE45}" srcOrd="3" destOrd="0" parTransId="{BFBEE522-5AC9-473B-9AFC-E360C92AF918}" sibTransId="{AC9A8EEC-0197-46B3-B32C-84E866F6CD0A}"/>
    <dgm:cxn modelId="{C9A43C81-A2D8-4F90-BC00-E3639BA27877}" srcId="{56BA133B-4E14-418C-8B4A-70B2B471B4E2}" destId="{0056EC8E-2587-458F-B825-7E9AD409855A}" srcOrd="1" destOrd="0" parTransId="{8FCBE92F-4A2C-408A-AD27-223E7C65C874}" sibTransId="{5BFD16FD-77BA-496F-92A8-0EFCD1000DB1}"/>
    <dgm:cxn modelId="{A5D6371C-5420-493D-9820-5822ECCA6C68}" type="presOf" srcId="{D99A0052-98E2-4BE6-85F8-16105296743F}" destId="{8CC035ED-4D6C-476E-AA0F-7F36566BC89A}" srcOrd="0" destOrd="0" presId="urn:microsoft.com/office/officeart/2005/8/layout/hList3"/>
    <dgm:cxn modelId="{F913B819-81B6-4FA8-8186-11C95F3EADD7}" srcId="{8C48F532-3B51-461D-A6B2-726FB8A3F0DC}" destId="{56BA133B-4E14-418C-8B4A-70B2B471B4E2}" srcOrd="0" destOrd="0" parTransId="{130D4D64-2183-4114-92C8-7E9C0180FABA}" sibTransId="{8246B3B8-9A37-447F-84E0-165BC04E14D9}"/>
    <dgm:cxn modelId="{C5E6F35B-7825-4703-A23F-2D22DE5768EA}" type="presOf" srcId="{0056EC8E-2587-458F-B825-7E9AD409855A}" destId="{D6E23327-0EDB-4E11-8E3D-4F8DFE0462BB}" srcOrd="0" destOrd="0" presId="urn:microsoft.com/office/officeart/2005/8/layout/hList3"/>
    <dgm:cxn modelId="{5796D06D-D816-49EA-BF62-4301838A16D4}" type="presOf" srcId="{56BA133B-4E14-418C-8B4A-70B2B471B4E2}" destId="{AD3AB1DE-FAE4-4F9C-80B0-349F52068223}" srcOrd="0" destOrd="0" presId="urn:microsoft.com/office/officeart/2005/8/layout/hList3"/>
    <dgm:cxn modelId="{21BB10DD-06F8-4FD4-85B8-8EDE888248AE}" type="presOf" srcId="{8C48F532-3B51-461D-A6B2-726FB8A3F0DC}" destId="{97EB9854-C324-453A-B396-E1D73D4F5CED}" srcOrd="0" destOrd="0" presId="urn:microsoft.com/office/officeart/2005/8/layout/hList3"/>
    <dgm:cxn modelId="{EBEE4BA1-C58C-49FC-AA0A-1DC2E01D8E5C}" srcId="{56BA133B-4E14-418C-8B4A-70B2B471B4E2}" destId="{15B8A8A8-D5F1-46AC-BF8D-64C1096407DB}" srcOrd="0" destOrd="0" parTransId="{CE6335FA-9E96-4052-937D-8A4A25F04175}" sibTransId="{103D596F-EF3B-4B49-9706-AE3BEC10CE6C}"/>
    <dgm:cxn modelId="{515767C1-52B9-423D-97AC-225468DDEF06}" srcId="{56BA133B-4E14-418C-8B4A-70B2B471B4E2}" destId="{D99A0052-98E2-4BE6-85F8-16105296743F}" srcOrd="2" destOrd="0" parTransId="{3B1B5ABD-7EA4-42F8-AB9A-530C5F9CDE32}" sibTransId="{232E231D-A488-486E-9BBA-C171495C66E6}"/>
    <dgm:cxn modelId="{AF0E5401-D19B-4EF3-AB66-D30DEDC994EA}" type="presOf" srcId="{070DCEC0-AFBC-4DD4-8140-BF2287DADE45}" destId="{46E169C1-AEF6-4730-AF76-1BA8B6F182BA}" srcOrd="0" destOrd="0" presId="urn:microsoft.com/office/officeart/2005/8/layout/hList3"/>
    <dgm:cxn modelId="{06899508-53AB-49D3-B11A-9B2BFDE23265}" type="presOf" srcId="{15B8A8A8-D5F1-46AC-BF8D-64C1096407DB}" destId="{B3AD7F53-C2D6-4420-A589-B4A0C9D1EC08}" srcOrd="0" destOrd="0" presId="urn:microsoft.com/office/officeart/2005/8/layout/hList3"/>
    <dgm:cxn modelId="{E5C6FC91-5F42-4F9D-838D-552E2CC32CA3}" type="presParOf" srcId="{97EB9854-C324-453A-B396-E1D73D4F5CED}" destId="{AD3AB1DE-FAE4-4F9C-80B0-349F52068223}" srcOrd="0" destOrd="0" presId="urn:microsoft.com/office/officeart/2005/8/layout/hList3"/>
    <dgm:cxn modelId="{B157A2DC-94EE-4663-A865-2D17622E16D5}" type="presParOf" srcId="{97EB9854-C324-453A-B396-E1D73D4F5CED}" destId="{F712FFAA-BBF6-4A30-9916-5E6F3F68C21B}" srcOrd="1" destOrd="0" presId="urn:microsoft.com/office/officeart/2005/8/layout/hList3"/>
    <dgm:cxn modelId="{8063B530-FE79-4394-9FEC-B6FB3EE451B2}" type="presParOf" srcId="{F712FFAA-BBF6-4A30-9916-5E6F3F68C21B}" destId="{B3AD7F53-C2D6-4420-A589-B4A0C9D1EC08}" srcOrd="0" destOrd="0" presId="urn:microsoft.com/office/officeart/2005/8/layout/hList3"/>
    <dgm:cxn modelId="{11662AA0-1DBD-4C23-B12C-92F3ABAC240C}" type="presParOf" srcId="{F712FFAA-BBF6-4A30-9916-5E6F3F68C21B}" destId="{D6E23327-0EDB-4E11-8E3D-4F8DFE0462BB}" srcOrd="1" destOrd="0" presId="urn:microsoft.com/office/officeart/2005/8/layout/hList3"/>
    <dgm:cxn modelId="{49163423-55E7-4E7C-8820-C11463D34510}" type="presParOf" srcId="{F712FFAA-BBF6-4A30-9916-5E6F3F68C21B}" destId="{8CC035ED-4D6C-476E-AA0F-7F36566BC89A}" srcOrd="2" destOrd="0" presId="urn:microsoft.com/office/officeart/2005/8/layout/hList3"/>
    <dgm:cxn modelId="{9239D1DD-A59D-4946-8252-F804E3473AD5}" type="presParOf" srcId="{F712FFAA-BBF6-4A30-9916-5E6F3F68C21B}" destId="{46E169C1-AEF6-4730-AF76-1BA8B6F182BA}" srcOrd="3" destOrd="0" presId="urn:microsoft.com/office/officeart/2005/8/layout/hList3"/>
    <dgm:cxn modelId="{0E71CBE1-77FA-4C67-97B2-F09CCA440D65}" type="presParOf" srcId="{97EB9854-C324-453A-B396-E1D73D4F5CED}" destId="{9F94BAFE-B087-4EF0-8CCE-96F1D55FE47C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AB1DE-FAE4-4F9C-80B0-349F52068223}">
      <dsp:nvSpPr>
        <dsp:cNvPr id="0" name=""/>
        <dsp:cNvSpPr/>
      </dsp:nvSpPr>
      <dsp:spPr>
        <a:xfrm>
          <a:off x="0" y="152396"/>
          <a:ext cx="7429500" cy="1206817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rgbClr val="3068A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BEHAVIORAL CHANGE PROGRAM</a:t>
          </a:r>
          <a:endParaRPr lang="en-US" sz="4000" kern="1200" dirty="0">
            <a:solidFill>
              <a:srgbClr val="3068A5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152396"/>
        <a:ext cx="7429500" cy="1206817"/>
      </dsp:txXfrm>
    </dsp:sp>
    <dsp:sp modelId="{B3AD7F53-C2D6-4420-A589-B4A0C9D1EC08}">
      <dsp:nvSpPr>
        <dsp:cNvPr id="0" name=""/>
        <dsp:cNvSpPr/>
      </dsp:nvSpPr>
      <dsp:spPr>
        <a:xfrm>
          <a:off x="0" y="1206817"/>
          <a:ext cx="1857375" cy="253431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+mj-lt"/>
            </a:rPr>
            <a:t>Nutrition education</a:t>
          </a:r>
          <a:endParaRPr lang="en-US" sz="3200" kern="1200" dirty="0">
            <a:latin typeface="+mj-lt"/>
          </a:endParaRPr>
        </a:p>
      </dsp:txBody>
      <dsp:txXfrm>
        <a:off x="0" y="1206817"/>
        <a:ext cx="1857375" cy="2534316"/>
      </dsp:txXfrm>
    </dsp:sp>
    <dsp:sp modelId="{D6E23327-0EDB-4E11-8E3D-4F8DFE0462BB}">
      <dsp:nvSpPr>
        <dsp:cNvPr id="0" name=""/>
        <dsp:cNvSpPr/>
      </dsp:nvSpPr>
      <dsp:spPr>
        <a:xfrm>
          <a:off x="1857375" y="1206817"/>
          <a:ext cx="1857375" cy="2534316"/>
        </a:xfrm>
        <a:prstGeom prst="rect">
          <a:avLst/>
        </a:prstGeom>
        <a:gradFill rotWithShape="0">
          <a:gsLst>
            <a:gs pos="0">
              <a:schemeClr val="accent5">
                <a:hueOff val="785595"/>
                <a:satOff val="-3757"/>
                <a:lumOff val="4118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785595"/>
                <a:satOff val="-3757"/>
                <a:lumOff val="4118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>
              <a:latin typeface="+mj-lt"/>
            </a:rPr>
            <a:t>Weight management plan</a:t>
          </a:r>
          <a:endParaRPr lang="en-US" sz="3200" kern="1200" dirty="0">
            <a:latin typeface="+mj-lt"/>
          </a:endParaRPr>
        </a:p>
      </dsp:txBody>
      <dsp:txXfrm>
        <a:off x="1857375" y="1206817"/>
        <a:ext cx="1857375" cy="2534316"/>
      </dsp:txXfrm>
    </dsp:sp>
    <dsp:sp modelId="{8CC035ED-4D6C-476E-AA0F-7F36566BC89A}">
      <dsp:nvSpPr>
        <dsp:cNvPr id="0" name=""/>
        <dsp:cNvSpPr/>
      </dsp:nvSpPr>
      <dsp:spPr>
        <a:xfrm>
          <a:off x="3714750" y="1219210"/>
          <a:ext cx="1857375" cy="2534316"/>
        </a:xfrm>
        <a:prstGeom prst="rect">
          <a:avLst/>
        </a:prstGeom>
        <a:gradFill rotWithShape="0">
          <a:gsLst>
            <a:gs pos="0">
              <a:schemeClr val="accent5">
                <a:hueOff val="1571189"/>
                <a:satOff val="-7513"/>
                <a:lumOff val="8235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1571189"/>
                <a:satOff val="-7513"/>
                <a:lumOff val="8235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>
              <a:latin typeface="+mj-lt"/>
            </a:rPr>
            <a:t>Cardio &amp; strength training programs</a:t>
          </a:r>
          <a:endParaRPr lang="en-US" sz="3200" kern="1200" dirty="0">
            <a:latin typeface="+mj-lt"/>
          </a:endParaRPr>
        </a:p>
      </dsp:txBody>
      <dsp:txXfrm>
        <a:off x="3714750" y="1219210"/>
        <a:ext cx="1857375" cy="2534316"/>
      </dsp:txXfrm>
    </dsp:sp>
    <dsp:sp modelId="{46E169C1-AEF6-4730-AF76-1BA8B6F182BA}">
      <dsp:nvSpPr>
        <dsp:cNvPr id="0" name=""/>
        <dsp:cNvSpPr/>
      </dsp:nvSpPr>
      <dsp:spPr>
        <a:xfrm>
          <a:off x="5572125" y="1206817"/>
          <a:ext cx="1857375" cy="2534316"/>
        </a:xfrm>
        <a:prstGeom prst="rect">
          <a:avLst/>
        </a:prstGeom>
        <a:gradFill rotWithShape="0">
          <a:gsLst>
            <a:gs pos="0">
              <a:schemeClr val="accent5">
                <a:hueOff val="2356783"/>
                <a:satOff val="-11270"/>
                <a:lumOff val="12353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2356783"/>
                <a:satOff val="-11270"/>
                <a:lumOff val="12353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>
              <a:latin typeface="+mj-lt"/>
            </a:rPr>
            <a:t>Stress relief </a:t>
          </a:r>
          <a:endParaRPr lang="en-US" sz="3200" kern="1200" dirty="0">
            <a:latin typeface="+mj-lt"/>
          </a:endParaRPr>
        </a:p>
      </dsp:txBody>
      <dsp:txXfrm>
        <a:off x="5572125" y="1206817"/>
        <a:ext cx="1857375" cy="2534316"/>
      </dsp:txXfrm>
    </dsp:sp>
    <dsp:sp modelId="{9F94BAFE-B087-4EF0-8CCE-96F1D55FE47C}">
      <dsp:nvSpPr>
        <dsp:cNvPr id="0" name=""/>
        <dsp:cNvSpPr/>
      </dsp:nvSpPr>
      <dsp:spPr>
        <a:xfrm>
          <a:off x="0" y="3741134"/>
          <a:ext cx="7429500" cy="281590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8E780-8108-4564-871D-2B82A99F212B}" type="datetimeFigureOut">
              <a:rPr lang="en-US" smtClean="0"/>
              <a:pPr/>
              <a:t>9/7/2012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EB784-22CF-442C-A870-DC0EAE82C7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78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6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0"/>
            <a:ext cx="914400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D55-1011-4216-BBC7-B3DCEAE3AFC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21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D55-1011-4216-BBC7-B3DCEAE3AF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561474"/>
            <a:ext cx="5686425" cy="56107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D55-1011-4216-BBC7-B3DCEAE3AFC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90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D55-1011-4216-BBC7-B3DCEAE3AF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1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0"/>
            <a:ext cx="914400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D55-1011-4216-BBC7-B3DCEAE3AFC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11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286000"/>
            <a:ext cx="3654592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36489" y="2286000"/>
            <a:ext cx="3620669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D55-1011-4216-BBC7-B3DCEAE3AF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7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759" y="2179636"/>
            <a:ext cx="3566160" cy="82296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" y="2967788"/>
            <a:ext cx="3654592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2179636"/>
            <a:ext cx="3566160" cy="82296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36488" y="2967788"/>
            <a:ext cx="3622838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D55-1011-4216-BBC7-B3DCEAE3AF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78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D55-1011-4216-BBC7-B3DCEAE3AF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8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D55-1011-4216-BBC7-B3DCEAE3AF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8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D55-1011-4216-BBC7-B3DCEAE3AF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4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7"/>
            <a:ext cx="2400300" cy="146304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D55-1011-4216-BBC7-B3DCEAE3AFC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0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2286000"/>
            <a:ext cx="7429499" cy="402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AB516D55-1011-4216-BBC7-B3DCEAE3AFC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1" y="-1"/>
            <a:ext cx="2447924" cy="1323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7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225425" indent="-225425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FontTx/>
        <a:buBlip>
          <a:blip r:embed="rId1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0233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8521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00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000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3500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00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013960"/>
            <a:ext cx="5829300" cy="1463040"/>
          </a:xfrm>
        </p:spPr>
        <p:txBody>
          <a:bodyPr/>
          <a:lstStyle/>
          <a:p>
            <a:r>
              <a:rPr lang="en-US" dirty="0" smtClean="0"/>
              <a:t> Campus Wellness Center</a:t>
            </a:r>
            <a:endParaRPr lang="en-US" dirty="0"/>
          </a:p>
        </p:txBody>
      </p:sp>
      <p:sp>
        <p:nvSpPr>
          <p:cNvPr id="4" name="Rectang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Dedicated to Promoting Healthy Lifestyles!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918" y="594360"/>
            <a:ext cx="2946400" cy="4419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6324600" cy="1200150"/>
          </a:xfrm>
        </p:spPr>
        <p:txBody>
          <a:bodyPr>
            <a:normAutofit/>
          </a:bodyPr>
          <a:lstStyle/>
          <a:p>
            <a:r>
              <a:rPr lang="en-US" dirty="0" smtClean="0"/>
              <a:t>Living Well Lifestyle Program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717136"/>
              </p:ext>
            </p:extLst>
          </p:nvPr>
        </p:nvGraphicFramePr>
        <p:xfrm>
          <a:off x="838200" y="1905000"/>
          <a:ext cx="74295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8096" y="914400"/>
            <a:ext cx="7290054" cy="1170432"/>
          </a:xfrm>
        </p:spPr>
        <p:txBody>
          <a:bodyPr>
            <a:normAutofit/>
          </a:bodyPr>
          <a:lstStyle/>
          <a:p>
            <a:pPr lvl="1"/>
            <a:r>
              <a:rPr lang="en-US" sz="4400" dirty="0" smtClean="0">
                <a:latin typeface="+mj-lt"/>
              </a:rPr>
              <a:t>NUTRITION EDUCATION</a:t>
            </a:r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>
          <a:xfrm>
            <a:off x="768096" y="2209800"/>
            <a:ext cx="8090154" cy="4419600"/>
          </a:xfrm>
        </p:spPr>
        <p:txBody>
          <a:bodyPr/>
          <a:lstStyle>
            <a:extLst/>
          </a:lstStyle>
          <a:p>
            <a:r>
              <a:rPr lang="en-US" dirty="0" smtClean="0"/>
              <a:t>USDA Food and Nutrition Service Tools Training</a:t>
            </a:r>
          </a:p>
          <a:p>
            <a:pPr lvl="1"/>
            <a:r>
              <a:rPr lang="en-US" dirty="0" smtClean="0"/>
              <a:t>Dietary Guidelines</a:t>
            </a:r>
          </a:p>
          <a:p>
            <a:pPr lvl="1"/>
            <a:r>
              <a:rPr lang="en-US" dirty="0" smtClean="0"/>
              <a:t>Food Guide Pyramid</a:t>
            </a:r>
          </a:p>
          <a:p>
            <a:pPr lvl="1"/>
            <a:r>
              <a:rPr lang="en-US" dirty="0" smtClean="0"/>
              <a:t>Healthy Eating Index</a:t>
            </a:r>
            <a:endParaRPr lang="en-US" dirty="0"/>
          </a:p>
          <a:p>
            <a:pPr lvl="1"/>
            <a:r>
              <a:rPr lang="en-US" dirty="0" smtClean="0"/>
              <a:t>Patient counseling</a:t>
            </a:r>
          </a:p>
          <a:p>
            <a:r>
              <a:rPr lang="en-US" dirty="0" smtClean="0"/>
              <a:t>Food label education</a:t>
            </a:r>
          </a:p>
          <a:p>
            <a:r>
              <a:rPr lang="en-US" dirty="0" smtClean="0"/>
              <a:t>Food safety lessons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8096" y="1066800"/>
            <a:ext cx="7290054" cy="1018032"/>
          </a:xfrm>
        </p:spPr>
        <p:txBody>
          <a:bodyPr/>
          <a:lstStyle/>
          <a:p>
            <a:r>
              <a:rPr lang="en-US" dirty="0" smtClean="0"/>
              <a:t>Weight Management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7290054" cy="4023360"/>
          </a:xfrm>
        </p:spPr>
        <p:txBody>
          <a:bodyPr/>
          <a:lstStyle/>
          <a:p>
            <a:r>
              <a:rPr lang="en-US" dirty="0" smtClean="0"/>
              <a:t>Physician Supervision</a:t>
            </a:r>
          </a:p>
          <a:p>
            <a:r>
              <a:rPr lang="en-US" dirty="0" smtClean="0"/>
              <a:t>Nutrition plan</a:t>
            </a:r>
          </a:p>
          <a:p>
            <a:r>
              <a:rPr lang="en-US" dirty="0" smtClean="0"/>
              <a:t>Reduced calorie diet</a:t>
            </a:r>
          </a:p>
          <a:p>
            <a:r>
              <a:rPr lang="en-US" dirty="0" smtClean="0"/>
              <a:t>Eating log analysis</a:t>
            </a:r>
          </a:p>
          <a:p>
            <a:r>
              <a:rPr lang="en-US" dirty="0" smtClean="0"/>
              <a:t>Exercise physiology</a:t>
            </a:r>
          </a:p>
          <a:p>
            <a:r>
              <a:rPr lang="en-US" dirty="0" smtClean="0"/>
              <a:t>Behavior modification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0960" y="914400"/>
            <a:ext cx="7674840" cy="1143000"/>
          </a:xfrm>
        </p:spPr>
        <p:txBody>
          <a:bodyPr>
            <a:noAutofit/>
          </a:bodyPr>
          <a:lstStyle/>
          <a:p>
            <a:pPr lvl="1"/>
            <a:r>
              <a:rPr lang="en-US" sz="4400" dirty="0" smtClean="0">
                <a:latin typeface="+mj-lt"/>
              </a:rPr>
              <a:t>CARDIO AND STRENGTH TRAINING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60" y="2286000"/>
            <a:ext cx="7427190" cy="4023360"/>
          </a:xfrm>
        </p:spPr>
        <p:txBody>
          <a:bodyPr/>
          <a:lstStyle/>
          <a:p>
            <a:r>
              <a:rPr lang="en-US" dirty="0" smtClean="0"/>
              <a:t>Fitness Assessment</a:t>
            </a:r>
          </a:p>
          <a:p>
            <a:r>
              <a:rPr lang="en-US" dirty="0" smtClean="0"/>
              <a:t>Group exercises</a:t>
            </a:r>
          </a:p>
          <a:p>
            <a:r>
              <a:rPr lang="en-US" dirty="0" smtClean="0"/>
              <a:t>Walking program</a:t>
            </a:r>
          </a:p>
          <a:p>
            <a:r>
              <a:rPr lang="en-US" dirty="0" smtClean="0"/>
              <a:t>Personal training</a:t>
            </a:r>
          </a:p>
          <a:p>
            <a:r>
              <a:rPr lang="en-US" dirty="0" smtClean="0"/>
              <a:t>Boot camp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8096" y="914400"/>
            <a:ext cx="7290054" cy="1170432"/>
          </a:xfrm>
        </p:spPr>
        <p:txBody>
          <a:bodyPr>
            <a:normAutofit/>
          </a:bodyPr>
          <a:lstStyle/>
          <a:p>
            <a:pPr lvl="1"/>
            <a:r>
              <a:rPr lang="en-US" sz="4400" dirty="0" smtClean="0">
                <a:latin typeface="+mj-lt"/>
              </a:rPr>
              <a:t>STRESS RELIEF </a:t>
            </a:r>
            <a:endParaRPr lang="en-US" sz="44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7290054" cy="4023360"/>
          </a:xfrm>
        </p:spPr>
        <p:txBody>
          <a:bodyPr/>
          <a:lstStyle/>
          <a:p>
            <a:r>
              <a:rPr lang="en-US" dirty="0" smtClean="0"/>
              <a:t>Relaxation techniques</a:t>
            </a:r>
          </a:p>
          <a:p>
            <a:pPr lvl="1"/>
            <a:r>
              <a:rPr lang="en-US" dirty="0" smtClean="0"/>
              <a:t>Meditation and deep breathing exercises</a:t>
            </a:r>
          </a:p>
          <a:p>
            <a:pPr lvl="1"/>
            <a:r>
              <a:rPr lang="en-US" dirty="0" smtClean="0"/>
              <a:t>Progressive muscle relaxation</a:t>
            </a:r>
          </a:p>
          <a:p>
            <a:r>
              <a:rPr lang="en-US" dirty="0" smtClean="0"/>
              <a:t>Yoga and Tai chi</a:t>
            </a:r>
          </a:p>
          <a:p>
            <a:r>
              <a:rPr lang="en-US" dirty="0" smtClean="0"/>
              <a:t>Nature hikes</a:t>
            </a:r>
          </a:p>
          <a:p>
            <a:r>
              <a:rPr lang="en-US" dirty="0" smtClean="0"/>
              <a:t>Stretching and strengthening classes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Call us at 555-8281 to sign up for our programs</a:t>
            </a:r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-1219200" y="5257800"/>
            <a:ext cx="7290054" cy="1018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VISIT THE CENTER </a:t>
            </a:r>
          </a:p>
          <a:p>
            <a:pPr fontAlgn="auto">
              <a:spcAft>
                <a:spcPts val="0"/>
              </a:spcAft>
            </a:pPr>
            <a:r>
              <a:rPr lang="en-US" dirty="0" smtClean="0"/>
              <a:t>FOR A HEALTHIER YOU!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1" r="17128"/>
          <a:stretch/>
        </p:blipFill>
        <p:spPr>
          <a:xfrm>
            <a:off x="4819045" y="685800"/>
            <a:ext cx="2890715" cy="4385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V7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V7">
      <a:majorFont>
        <a:latin typeface="Tw Cen MT Condensed" panose="020B0606020104020203"/>
        <a:ea typeface=""/>
        <a:cs typeface=""/>
      </a:majorFont>
      <a:minorFont>
        <a:latin typeface="Tw Cen MT" panose="020B0602020104020603"/>
        <a:ea typeface=""/>
        <a:cs typeface=""/>
      </a:minorFont>
    </a:fontScheme>
    <a:fmtScheme name="IntegralV7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2448713-48CF-40FF-A256-E269CDCF58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191</TotalTime>
  <Words>127</Words>
  <Application>Microsoft Office PowerPoint</Application>
  <PresentationFormat>On-screen Show (4:3)</PresentationFormat>
  <Paragraphs>40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Tw Cen MT</vt:lpstr>
      <vt:lpstr>Tw Cen MT Condensed</vt:lpstr>
      <vt:lpstr>Wingdings</vt:lpstr>
      <vt:lpstr>Integral</vt:lpstr>
      <vt:lpstr> Campus Wellness Center</vt:lpstr>
      <vt:lpstr>Living Well Lifestyle Program</vt:lpstr>
      <vt:lpstr>NUTRITION EDUCATION</vt:lpstr>
      <vt:lpstr>Weight Management Plan</vt:lpstr>
      <vt:lpstr>CARDIO AND STRENGTH TRAINING PROGRAMS</vt:lpstr>
      <vt:lpstr>STRESS RELIEF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Wellness Center</dc:title>
  <dc:creator>Exploring Series</dc:creator>
  <cp:lastModifiedBy>Amy</cp:lastModifiedBy>
  <cp:revision>3</cp:revision>
  <dcterms:created xsi:type="dcterms:W3CDTF">2009-06-09T00:34:06Z</dcterms:created>
  <dcterms:modified xsi:type="dcterms:W3CDTF">2012-09-07T20:31:12Z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TC102862151033</vt:lpwstr>
  </property>
</Properties>
</file>