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1"/>
  </p:notesMasterIdLst>
  <p:sldIdLst>
    <p:sldId id="311" r:id="rId2"/>
    <p:sldId id="265" r:id="rId3"/>
    <p:sldId id="266" r:id="rId4"/>
    <p:sldId id="267" r:id="rId5"/>
    <p:sldId id="312" r:id="rId6"/>
    <p:sldId id="271" r:id="rId7"/>
    <p:sldId id="350" r:id="rId8"/>
    <p:sldId id="272" r:id="rId9"/>
    <p:sldId id="356" r:id="rId10"/>
    <p:sldId id="269" r:id="rId11"/>
    <p:sldId id="273" r:id="rId12"/>
    <p:sldId id="282" r:id="rId13"/>
    <p:sldId id="283" r:id="rId14"/>
    <p:sldId id="284" r:id="rId15"/>
    <p:sldId id="285" r:id="rId16"/>
    <p:sldId id="288" r:id="rId17"/>
    <p:sldId id="290" r:id="rId18"/>
    <p:sldId id="357" r:id="rId19"/>
    <p:sldId id="292" r:id="rId20"/>
    <p:sldId id="293" r:id="rId21"/>
    <p:sldId id="316" r:id="rId22"/>
    <p:sldId id="353" r:id="rId23"/>
    <p:sldId id="295" r:id="rId24"/>
    <p:sldId id="296" r:id="rId25"/>
    <p:sldId id="326" r:id="rId26"/>
    <p:sldId id="330" r:id="rId27"/>
    <p:sldId id="299" r:id="rId28"/>
    <p:sldId id="300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da Wirth Federico" initials="HWF" lastIdx="10" clrIdx="0"/>
  <p:cmAuthor id="7" name="mike gordon" initials="mg" lastIdx="47" clrIdx="7">
    <p:extLst>
      <p:ext uri="{19B8F6BF-5375-455C-9EA6-DF929625EA0E}">
        <p15:presenceInfo xmlns:p15="http://schemas.microsoft.com/office/powerpoint/2012/main" userId="16f07c70156f7fe1" providerId="Windows Live"/>
      </p:ext>
    </p:extLst>
  </p:cmAuthor>
  <p:cmAuthor id="1" name="Sarah Evans" initials="SE" lastIdx="11" clrIdx="1"/>
  <p:cmAuthor id="2" name="LD" initials="LD" lastIdx="3" clrIdx="2"/>
  <p:cmAuthor id="3" name="Sarah Evans" initials="SJE" lastIdx="85" clrIdx="3"/>
  <p:cmAuthor id="4" name="Teresa F. Horton" initials="TH" lastIdx="2" clrIdx="4"/>
  <p:cmAuthor id="5" name="Stefanie Emrich" initials="SJE" lastIdx="1" clrIdx="5"/>
  <p:cmAuthor id="6" name="Lisa B" initials="LB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8"/>
    <a:srgbClr val="005A94"/>
    <a:srgbClr val="2F8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58793" autoAdjust="0"/>
  </p:normalViewPr>
  <p:slideViewPr>
    <p:cSldViewPr>
      <p:cViewPr varScale="1">
        <p:scale>
          <a:sx n="43" d="100"/>
          <a:sy n="43" d="100"/>
        </p:scale>
        <p:origin x="1992" y="30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92"/>
    </p:cViewPr>
  </p:sorterViewPr>
  <p:notesViewPr>
    <p:cSldViewPr showGuides="1">
      <p:cViewPr>
        <p:scale>
          <a:sx n="50" d="100"/>
          <a:sy n="50" d="100"/>
        </p:scale>
        <p:origin x="2628" y="2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75BF25-40BE-405D-88E7-C5FB6E60947B}" type="datetimeFigureOut">
              <a:rPr lang="en-US" smtClean="0"/>
              <a:pPr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7E2621-405C-4F83-9120-2E9601611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11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710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1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Computers use hardware and software to process data into information.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b="1" i="1" dirty="0"/>
              <a:t>Hardware</a:t>
            </a:r>
            <a:r>
              <a:rPr lang="en-US" dirty="0"/>
              <a:t> is any part of the computer you can touch.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b="1" i="1" dirty="0"/>
              <a:t>Software</a:t>
            </a:r>
            <a:r>
              <a:rPr lang="en-US" dirty="0"/>
              <a:t> is the set of computer programs that enables the hardware to perform tasks.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There are two categories of software: </a:t>
            </a:r>
            <a:r>
              <a:rPr lang="en-US" b="1" i="1" dirty="0"/>
              <a:t>application software </a:t>
            </a:r>
            <a:r>
              <a:rPr lang="en-US" dirty="0"/>
              <a:t>and </a:t>
            </a:r>
            <a:r>
              <a:rPr lang="en-US" b="1" i="1" dirty="0"/>
              <a:t>system software</a:t>
            </a:r>
            <a:r>
              <a:rPr lang="en-US" dirty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1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i="1" dirty="0"/>
              <a:t>Application software </a:t>
            </a:r>
            <a:r>
              <a:rPr lang="en-US" dirty="0"/>
              <a:t>is the set of programs to help you carry out tasks such as writing a research paper.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1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i="1" dirty="0"/>
              <a:t>System software </a:t>
            </a:r>
            <a:r>
              <a:rPr lang="en-US" dirty="0"/>
              <a:t>is the set of programs that enables your computer’s hardware devices and application software to work together.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The most common type is the </a:t>
            </a:r>
            <a:r>
              <a:rPr lang="en-US" b="1" i="1" dirty="0"/>
              <a:t>operating system (</a:t>
            </a:r>
            <a:r>
              <a:rPr lang="en-US" i="1" dirty="0"/>
              <a:t>OS)</a:t>
            </a:r>
            <a:r>
              <a:rPr lang="en-US" dirty="0"/>
              <a:t> - the program that controls how your computer system functions.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5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12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915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An </a:t>
            </a:r>
            <a:r>
              <a:rPr lang="en-US" b="1" i="1" dirty="0" smtClean="0">
                <a:latin typeface="+mn-lt"/>
              </a:rPr>
              <a:t>input device </a:t>
            </a:r>
            <a:r>
              <a:rPr lang="en-US" dirty="0" smtClean="0">
                <a:latin typeface="+mn-lt"/>
              </a:rPr>
              <a:t>enables you to enter data (text, images, and sounds) and instructions (user responses and commands) into your computer.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Helvetica" pitchFamily="34" charset="0"/>
              </a:rPr>
              <a:t>A </a:t>
            </a:r>
            <a:r>
              <a:rPr lang="en-US" b="1" i="1" dirty="0" smtClean="0">
                <a:latin typeface="+mn-lt"/>
                <a:cs typeface="Helvetica" pitchFamily="34" charset="0"/>
              </a:rPr>
              <a:t>stylus</a:t>
            </a:r>
            <a:r>
              <a:rPr lang="en-US" dirty="0" smtClean="0">
                <a:latin typeface="+mn-lt"/>
                <a:cs typeface="Helvetica" pitchFamily="34" charset="0"/>
              </a:rPr>
              <a:t> is an input device that looks like a skinny pen, which you use to tap commands</a:t>
            </a:r>
            <a:r>
              <a:rPr lang="en-US" baseline="0" dirty="0" smtClean="0">
                <a:latin typeface="+mn-lt"/>
                <a:cs typeface="Helvetica" pitchFamily="34" charset="0"/>
              </a:rPr>
              <a:t> or draw on a screen. </a:t>
            </a:r>
            <a:endParaRPr lang="en-US" dirty="0" smtClean="0">
              <a:latin typeface="+mn-lt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9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23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6963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An</a:t>
            </a:r>
            <a:r>
              <a:rPr lang="en-US" baseline="0" dirty="0" smtClean="0">
                <a:latin typeface="+mn-lt"/>
              </a:rPr>
              <a:t> </a:t>
            </a:r>
            <a:r>
              <a:rPr lang="en-US" b="1" i="1" baseline="0" dirty="0" smtClean="0">
                <a:latin typeface="+mn-lt"/>
              </a:rPr>
              <a:t>o</a:t>
            </a:r>
            <a:r>
              <a:rPr lang="en-US" b="1" i="1" dirty="0" smtClean="0">
                <a:latin typeface="+mn-lt"/>
              </a:rPr>
              <a:t>utput device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lets you send processed data out of your computer in the form of text,</a:t>
            </a:r>
            <a:r>
              <a:rPr lang="en-US" baseline="0" dirty="0" smtClean="0">
                <a:latin typeface="+mn-lt"/>
              </a:rPr>
              <a:t> pictures (graphics), sounds (audio), or video</a:t>
            </a:r>
            <a:r>
              <a:rPr lang="en-US" dirty="0" smtClean="0">
                <a:latin typeface="+mn-lt"/>
              </a:rPr>
              <a:t>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The most common output device is a </a:t>
            </a:r>
            <a:r>
              <a:rPr lang="en-US" b="1" i="1" dirty="0" smtClean="0">
                <a:latin typeface="+mn-lt"/>
              </a:rPr>
              <a:t>monitor</a:t>
            </a:r>
            <a:r>
              <a:rPr lang="en-US" i="1" dirty="0" smtClean="0">
                <a:latin typeface="+mn-lt"/>
              </a:rPr>
              <a:t> </a:t>
            </a:r>
            <a:r>
              <a:rPr lang="en-US" i="0" dirty="0" smtClean="0">
                <a:latin typeface="+mn-lt"/>
              </a:rPr>
              <a:t>(sometimes</a:t>
            </a:r>
            <a:r>
              <a:rPr lang="en-US" i="0" baseline="0" dirty="0" smtClean="0">
                <a:latin typeface="+mn-lt"/>
              </a:rPr>
              <a:t> referred to as a </a:t>
            </a:r>
            <a:r>
              <a:rPr lang="en-US" i="1" baseline="0" dirty="0" smtClean="0">
                <a:latin typeface="+mn-lt"/>
              </a:rPr>
              <a:t>display screen</a:t>
            </a:r>
            <a:r>
              <a:rPr lang="en-US" i="0" baseline="0" dirty="0" smtClean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, which displays text, graphics, and video as </a:t>
            </a:r>
            <a:r>
              <a:rPr lang="en-US" b="1" i="1" dirty="0" smtClean="0">
                <a:latin typeface="+mn-lt"/>
              </a:rPr>
              <a:t>soft copies</a:t>
            </a:r>
            <a:r>
              <a:rPr lang="en-US" i="0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(copies you can see only on screen).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Another common output device is a </a:t>
            </a:r>
            <a:r>
              <a:rPr lang="en-US" b="1" i="1" dirty="0" smtClean="0">
                <a:latin typeface="+mn-lt"/>
              </a:rPr>
              <a:t>printer</a:t>
            </a:r>
            <a:r>
              <a:rPr lang="en-US" dirty="0" smtClean="0">
                <a:latin typeface="+mn-lt"/>
              </a:rPr>
              <a:t>, which creates </a:t>
            </a:r>
            <a:r>
              <a:rPr lang="en-US" b="1" i="1" dirty="0" smtClean="0">
                <a:latin typeface="+mn-lt"/>
              </a:rPr>
              <a:t>hard copies </a:t>
            </a:r>
            <a:r>
              <a:rPr lang="en-US" dirty="0" smtClean="0">
                <a:latin typeface="+mn-lt"/>
              </a:rPr>
              <a:t>(copies</a:t>
            </a:r>
            <a:r>
              <a:rPr lang="en-US" baseline="0" dirty="0" smtClean="0">
                <a:latin typeface="+mn-lt"/>
              </a:rPr>
              <a:t> you can touch) </a:t>
            </a:r>
            <a:r>
              <a:rPr lang="en-US" dirty="0" smtClean="0">
                <a:latin typeface="+mn-lt"/>
              </a:rPr>
              <a:t>of text and graphics.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+mn-lt"/>
              </a:rPr>
              <a:t>Speakers</a:t>
            </a:r>
            <a:r>
              <a:rPr lang="en-US" dirty="0" smtClean="0">
                <a:latin typeface="+mn-lt"/>
              </a:rPr>
              <a:t> and </a:t>
            </a:r>
            <a:r>
              <a:rPr lang="en-US" b="1" dirty="0" smtClean="0">
                <a:latin typeface="+mn-lt"/>
              </a:rPr>
              <a:t>earphones</a:t>
            </a:r>
            <a:r>
              <a:rPr lang="en-US" dirty="0" smtClean="0">
                <a:latin typeface="+mn-lt"/>
              </a:rPr>
              <a:t> are output devices for sound.</a:t>
            </a:r>
          </a:p>
        </p:txBody>
      </p:sp>
    </p:spTree>
    <p:extLst>
      <p:ext uri="{BB962C8B-B14F-4D97-AF65-F5344CB8AC3E}">
        <p14:creationId xmlns:p14="http://schemas.microsoft.com/office/powerpoint/2010/main" val="4067840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69634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23</a:t>
            </a: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6963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/>
              <a:t>The most common type of monitor is a </a:t>
            </a:r>
            <a:r>
              <a:rPr lang="en-US" b="1" i="1" dirty="0"/>
              <a:t>liquid crystal display (LCD)</a:t>
            </a:r>
            <a:r>
              <a:rPr lang="en-US" dirty="0"/>
              <a:t>, also called a flat-panel monitor, which is light and energy-efficient.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/>
              <a:t>Some newer monitors use </a:t>
            </a:r>
            <a:r>
              <a:rPr lang="en-US" b="1" i="1" dirty="0"/>
              <a:t>light-emitting diode (LED)</a:t>
            </a:r>
            <a:r>
              <a:rPr lang="en-US" b="1" dirty="0"/>
              <a:t> </a:t>
            </a:r>
            <a:r>
              <a:rPr lang="en-US" dirty="0"/>
              <a:t>technology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/>
              <a:t>LED is even more energy efficient than LCD, and has better color accuracy and thinner panels than LCD monitors.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/>
              <a:t>CRT monitors </a:t>
            </a:r>
            <a:r>
              <a:rPr lang="en-US" dirty="0"/>
              <a:t>are considered </a:t>
            </a:r>
            <a:r>
              <a:rPr lang="en-US" b="1" i="1" dirty="0"/>
              <a:t>legacy technology</a:t>
            </a:r>
            <a:r>
              <a:rPr lang="en-US" dirty="0"/>
              <a:t>, or computing devices that use techniques, parts, and methods that are no longer popular.</a:t>
            </a:r>
          </a:p>
        </p:txBody>
      </p:sp>
    </p:spTree>
    <p:extLst>
      <p:ext uri="{BB962C8B-B14F-4D97-AF65-F5344CB8AC3E}">
        <p14:creationId xmlns:p14="http://schemas.microsoft.com/office/powerpoint/2010/main" val="1385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25</a:t>
            </a: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7373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Monitor screens are grids made up of millions of tiny dots called </a:t>
            </a:r>
            <a:r>
              <a:rPr lang="en-US" b="1" i="1" dirty="0"/>
              <a:t>pixels</a:t>
            </a:r>
            <a:r>
              <a:rPr lang="en-US" dirty="0"/>
              <a:t>. 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Typically RED, BLUE, GREEN   or   CYAN (</a:t>
            </a:r>
            <a:r>
              <a:rPr lang="en-US" dirty="0" err="1"/>
              <a:t>lt</a:t>
            </a:r>
            <a:r>
              <a:rPr lang="en-US" dirty="0"/>
              <a:t> blue), MAGENTA (pink), YELLOW, BLACK</a:t>
            </a:r>
            <a:br>
              <a:rPr lang="en-US" dirty="0"/>
            </a:b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LCD monitors are made of </a:t>
            </a:r>
            <a:r>
              <a:rPr lang="en-US" u="sng" dirty="0"/>
              <a:t>two or more sheets of material filled with a liquid crystal solution</a:t>
            </a:r>
            <a:r>
              <a:rPr lang="en-US" dirty="0"/>
              <a:t>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u="sng" dirty="0"/>
              <a:t>fluorescent panel</a:t>
            </a:r>
            <a:r>
              <a:rPr lang="en-US" dirty="0"/>
              <a:t> at the back of the LCD monitor </a:t>
            </a:r>
            <a:r>
              <a:rPr lang="en-US" u="sng" dirty="0"/>
              <a:t>generates light waves</a:t>
            </a:r>
            <a:r>
              <a:rPr lang="en-US" dirty="0"/>
              <a:t>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When </a:t>
            </a:r>
            <a:r>
              <a:rPr lang="en-US" b="1" dirty="0"/>
              <a:t>electric current passes through the liquid crystal solution</a:t>
            </a:r>
            <a:r>
              <a:rPr lang="en-US" dirty="0"/>
              <a:t>, the crystals move around and either </a:t>
            </a:r>
            <a:r>
              <a:rPr lang="en-US" u="sng" dirty="0"/>
              <a:t>block the fluorescent light or let the light shine through</a:t>
            </a:r>
            <a:r>
              <a:rPr lang="en-US" dirty="0"/>
              <a:t>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This blocking or passing of light by the crystals causes images to form on the screen.</a:t>
            </a:r>
            <a:endParaRPr lang="en-US" b="1" dirty="0"/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Palatin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26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7578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578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The </a:t>
            </a:r>
            <a:r>
              <a:rPr lang="en-US" b="1" i="1" dirty="0">
                <a:cs typeface="Helvetica" pitchFamily="34" charset="0"/>
              </a:rPr>
              <a:t>aspect ratio </a:t>
            </a:r>
            <a:r>
              <a:rPr lang="en-US" dirty="0">
                <a:cs typeface="Helvetica" pitchFamily="34" charset="0"/>
              </a:rPr>
              <a:t>is the width-to-height proportion of a monitor.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>
              <a:cs typeface="Helvetica" pitchFamily="34" charset="0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The </a:t>
            </a:r>
            <a:r>
              <a:rPr lang="en-US" b="1" i="1" dirty="0">
                <a:cs typeface="Helvetica" pitchFamily="34" charset="0"/>
              </a:rPr>
              <a:t>screen</a:t>
            </a:r>
            <a:r>
              <a:rPr lang="en-US" b="1" dirty="0">
                <a:cs typeface="Helvetica" pitchFamily="34" charset="0"/>
              </a:rPr>
              <a:t> </a:t>
            </a:r>
            <a:r>
              <a:rPr lang="en-US" b="1" i="1" dirty="0">
                <a:cs typeface="Helvetica" pitchFamily="34" charset="0"/>
              </a:rPr>
              <a:t>r</a:t>
            </a:r>
            <a:r>
              <a:rPr lang="en-US" b="1" i="1" strike="sngStrike" dirty="0">
                <a:cs typeface="Helvetica" pitchFamily="34" charset="0"/>
              </a:rPr>
              <a:t>e</a:t>
            </a:r>
            <a:r>
              <a:rPr lang="en-US" b="1" i="1" dirty="0">
                <a:cs typeface="Helvetica" pitchFamily="34" charset="0"/>
              </a:rPr>
              <a:t>solution</a:t>
            </a:r>
            <a:r>
              <a:rPr lang="en-US" b="1" dirty="0">
                <a:cs typeface="Helvetica" pitchFamily="34" charset="0"/>
              </a:rPr>
              <a:t> </a:t>
            </a:r>
            <a:r>
              <a:rPr lang="en-US" dirty="0">
                <a:cs typeface="Helvetica" pitchFamily="34" charset="0"/>
              </a:rPr>
              <a:t>is the clearness or sharpness of the image.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u="none" dirty="0" smtClean="0">
              <a:latin typeface="+mn-lt"/>
              <a:cs typeface="Helvetica" pitchFamily="34" charset="0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Helvetica" pitchFamily="34" charset="0"/>
              </a:rPr>
              <a:t>The</a:t>
            </a:r>
            <a:r>
              <a:rPr lang="en-US" baseline="0" dirty="0" smtClean="0">
                <a:latin typeface="+mn-lt"/>
                <a:cs typeface="Helvetica" pitchFamily="34" charset="0"/>
              </a:rPr>
              <a:t> </a:t>
            </a:r>
            <a:r>
              <a:rPr lang="en-US" b="1" i="1" baseline="0" dirty="0" smtClean="0">
                <a:latin typeface="+mn-lt"/>
                <a:cs typeface="Helvetica" pitchFamily="34" charset="0"/>
              </a:rPr>
              <a:t>contrast</a:t>
            </a:r>
            <a:r>
              <a:rPr lang="en-US" b="1" i="1" dirty="0" smtClean="0">
                <a:latin typeface="+mn-lt"/>
                <a:cs typeface="Helvetica" pitchFamily="34" charset="0"/>
              </a:rPr>
              <a:t> ratio </a:t>
            </a:r>
            <a:r>
              <a:rPr lang="en-US" dirty="0" smtClean="0">
                <a:latin typeface="+mn-lt"/>
                <a:cs typeface="Helvetica" pitchFamily="34" charset="0"/>
              </a:rPr>
              <a:t>is the measure in</a:t>
            </a:r>
            <a:r>
              <a:rPr lang="en-US" baseline="0" dirty="0" smtClean="0">
                <a:latin typeface="+mn-lt"/>
                <a:cs typeface="Helvetica" pitchFamily="34" charset="0"/>
              </a:rPr>
              <a:t> </a:t>
            </a:r>
            <a:r>
              <a:rPr lang="en-US" dirty="0" smtClean="0">
                <a:latin typeface="+mn-lt"/>
                <a:cs typeface="Helvetica" pitchFamily="34" charset="0"/>
              </a:rPr>
              <a:t>the difference in light intensity between the brightest white and the darkest black.</a:t>
            </a:r>
            <a:r>
              <a:rPr lang="en-US" dirty="0">
                <a:cs typeface="Helvetica" pitchFamily="34" charset="0"/>
              </a:rPr>
              <a:t>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i="1" dirty="0" smtClean="0">
              <a:latin typeface="+mn-lt"/>
              <a:cs typeface="Helvetica" pitchFamily="34" charset="0"/>
            </a:endParaRPr>
          </a:p>
          <a:p>
            <a:pPr marL="174708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i="0" dirty="0" smtClean="0">
                <a:latin typeface="+mn-lt"/>
                <a:cs typeface="Helvetica" pitchFamily="34" charset="0"/>
              </a:rPr>
              <a:t>The </a:t>
            </a:r>
            <a:r>
              <a:rPr lang="en-US" b="1" i="1" dirty="0" smtClean="0">
                <a:latin typeface="+mn-lt"/>
                <a:cs typeface="Helvetica" pitchFamily="34" charset="0"/>
              </a:rPr>
              <a:t>viewing angle</a:t>
            </a:r>
            <a:r>
              <a:rPr lang="en-US" b="1" i="1" baseline="0" dirty="0" smtClean="0">
                <a:latin typeface="+mn-lt"/>
                <a:cs typeface="Helvetica" pitchFamily="34" charset="0"/>
              </a:rPr>
              <a:t> </a:t>
            </a:r>
            <a:r>
              <a:rPr lang="en-US" i="0" baseline="0" dirty="0" smtClean="0">
                <a:latin typeface="+mn-lt"/>
                <a:cs typeface="Helvetica" pitchFamily="34" charset="0"/>
              </a:rPr>
              <a:t>measures h</a:t>
            </a:r>
            <a:r>
              <a:rPr lang="en-US" i="0" dirty="0" smtClean="0">
                <a:latin typeface="+mn-lt"/>
                <a:cs typeface="Helvetica" pitchFamily="34" charset="0"/>
              </a:rPr>
              <a:t>ow </a:t>
            </a:r>
            <a:r>
              <a:rPr lang="en-US" dirty="0" smtClean="0">
                <a:latin typeface="+mn-lt"/>
                <a:cs typeface="Helvetica" pitchFamily="34" charset="0"/>
              </a:rPr>
              <a:t>far you can move to the side of the monitor before the image quality degrades to unacceptable levels. </a:t>
            </a:r>
          </a:p>
          <a:p>
            <a:pPr marL="174708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 smtClean="0">
              <a:latin typeface="+mn-lt"/>
              <a:cs typeface="Helvetica" pitchFamily="34" charset="0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i="1" dirty="0" smtClean="0">
                <a:latin typeface="+mn-lt"/>
                <a:cs typeface="Helvetica" pitchFamily="34" charset="0"/>
              </a:rPr>
              <a:t>Brightness</a:t>
            </a:r>
            <a:r>
              <a:rPr lang="en-US" i="0" baseline="0" dirty="0" smtClean="0">
                <a:latin typeface="+mn-lt"/>
                <a:cs typeface="Helvetica" pitchFamily="34" charset="0"/>
              </a:rPr>
              <a:t> is a</a:t>
            </a:r>
            <a:r>
              <a:rPr lang="en-US" dirty="0" smtClean="0">
                <a:latin typeface="+mn-lt"/>
                <a:cs typeface="Helvetica" pitchFamily="34" charset="0"/>
              </a:rPr>
              <a:t> measure of the greatest amount of light showing when the monitor is displaying pure white.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+mn-lt"/>
              <a:cs typeface="Helvetica" pitchFamily="34" charset="0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i="1" dirty="0" smtClean="0">
                <a:latin typeface="+mn-lt"/>
                <a:cs typeface="Helvetica" pitchFamily="34" charset="0"/>
              </a:rPr>
              <a:t>Response time</a:t>
            </a:r>
            <a:r>
              <a:rPr lang="en-US" b="1" i="1" baseline="0" dirty="0" smtClean="0">
                <a:latin typeface="+mn-lt"/>
                <a:cs typeface="Helvetica" pitchFamily="34" charset="0"/>
              </a:rPr>
              <a:t> </a:t>
            </a:r>
            <a:r>
              <a:rPr lang="en-US" i="0" baseline="0" dirty="0" smtClean="0">
                <a:latin typeface="+mn-lt"/>
                <a:cs typeface="Helvetica" pitchFamily="34" charset="0"/>
              </a:rPr>
              <a:t>is t</a:t>
            </a:r>
            <a:r>
              <a:rPr lang="en-US" dirty="0" smtClean="0">
                <a:latin typeface="+mn-lt"/>
                <a:cs typeface="Helvetica" pitchFamily="34" charset="0"/>
              </a:rPr>
              <a:t>he time it takes for a pixel to change color. </a:t>
            </a:r>
          </a:p>
        </p:txBody>
      </p:sp>
    </p:spTree>
    <p:extLst>
      <p:ext uri="{BB962C8B-B14F-4D97-AF65-F5344CB8AC3E}">
        <p14:creationId xmlns:p14="http://schemas.microsoft.com/office/powerpoint/2010/main" val="4160713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30</a:t>
            </a:r>
          </a:p>
        </p:txBody>
      </p:sp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8397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b="1" i="1" dirty="0"/>
              <a:t>Inkjet printers </a:t>
            </a:r>
            <a:r>
              <a:rPr lang="en-US" dirty="0"/>
              <a:t>are popular because they are affordable and produce high-quality color printouts quickly and quietly.</a:t>
            </a:r>
          </a:p>
          <a:p>
            <a:pPr marL="174708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Inkjet printers work by </a:t>
            </a:r>
            <a:r>
              <a:rPr lang="en-US" u="sng" dirty="0"/>
              <a:t>spraying tiny drops of ink</a:t>
            </a:r>
            <a:r>
              <a:rPr lang="en-US" dirty="0"/>
              <a:t> onto paper and are great for printing black-and-white text as well as color images.</a:t>
            </a:r>
          </a:p>
          <a:p>
            <a:pPr marL="640594" lvl="1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b="1" i="1" dirty="0"/>
              <a:t>Laser printers </a:t>
            </a:r>
            <a:r>
              <a:rPr lang="en-US" dirty="0"/>
              <a:t>use laser beams and static electricity to deliver toner (similar to ink) onto the correct areas of the page.</a:t>
            </a:r>
          </a:p>
          <a:p>
            <a:pPr marL="174708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u="sng" dirty="0"/>
              <a:t>Heat fuses toner</a:t>
            </a:r>
            <a:r>
              <a:rPr lang="en-US" dirty="0"/>
              <a:t> to the page, making the image permanent.</a:t>
            </a:r>
          </a:p>
          <a:p>
            <a:pPr marL="640594" lvl="1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They have a </a:t>
            </a:r>
            <a:r>
              <a:rPr lang="en-US" u="sng" dirty="0"/>
              <a:t>faster printing speed</a:t>
            </a:r>
            <a:r>
              <a:rPr lang="en-US" dirty="0"/>
              <a:t> than inkjet printers and produce </a:t>
            </a:r>
            <a:r>
              <a:rPr lang="en-US" u="sng" dirty="0"/>
              <a:t>higher quality printouts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3275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42</a:t>
            </a: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0854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5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The </a:t>
            </a:r>
            <a:r>
              <a:rPr lang="en-US" b="1" i="1" dirty="0">
                <a:cs typeface="Helvetica" pitchFamily="34" charset="0"/>
              </a:rPr>
              <a:t>motherboard</a:t>
            </a:r>
            <a:r>
              <a:rPr lang="en-US" dirty="0">
                <a:cs typeface="Helvetica" pitchFamily="34" charset="0"/>
              </a:rPr>
              <a:t> is the main circuit board that contains the central electronic components of the computer, including the computer’s processor (CPU), its memory, and the many circuit boards that help the computer function. </a:t>
            </a:r>
            <a:br>
              <a:rPr lang="en-US" dirty="0">
                <a:cs typeface="Helvetica" pitchFamily="34" charset="0"/>
              </a:rPr>
            </a:br>
            <a:endParaRPr lang="en-US" dirty="0">
              <a:cs typeface="Helvetica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On a </a:t>
            </a:r>
            <a:r>
              <a:rPr lang="en-US" b="1" dirty="0" smtClean="0">
                <a:cs typeface="Helvetica" pitchFamily="34" charset="0"/>
              </a:rPr>
              <a:t>desktop computer</a:t>
            </a:r>
            <a:r>
              <a:rPr lang="en-US" dirty="0" smtClean="0">
                <a:cs typeface="Helvetica" pitchFamily="34" charset="0"/>
              </a:rPr>
              <a:t>, </a:t>
            </a:r>
            <a:r>
              <a:rPr lang="en-US" dirty="0">
                <a:cs typeface="Helvetica" pitchFamily="34" charset="0"/>
              </a:rPr>
              <a:t>the motherboard is located </a:t>
            </a:r>
            <a:r>
              <a:rPr lang="en-US" u="sng" dirty="0">
                <a:cs typeface="Helvetica" pitchFamily="34" charset="0"/>
              </a:rPr>
              <a:t>inside the system unit</a:t>
            </a:r>
            <a:r>
              <a:rPr lang="en-US" dirty="0">
                <a:cs typeface="Helvetica" pitchFamily="34" charset="0"/>
              </a:rPr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>
              <a:cs typeface="Helvetica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The motherboard includes slots for </a:t>
            </a:r>
            <a:r>
              <a:rPr lang="en-US" b="1" i="1" dirty="0">
                <a:cs typeface="Helvetica" pitchFamily="34" charset="0"/>
              </a:rPr>
              <a:t>expansion cards </a:t>
            </a:r>
            <a:r>
              <a:rPr lang="en-US" dirty="0">
                <a:cs typeface="Helvetica" pitchFamily="34" charset="0"/>
              </a:rPr>
              <a:t>(or </a:t>
            </a:r>
            <a:r>
              <a:rPr lang="en-US" i="1" dirty="0">
                <a:cs typeface="Helvetica" pitchFamily="34" charset="0"/>
              </a:rPr>
              <a:t>adapter cards</a:t>
            </a:r>
            <a:r>
              <a:rPr lang="en-US" dirty="0">
                <a:cs typeface="Helvetica" pitchFamily="34" charset="0"/>
              </a:rPr>
              <a:t>), which are circuit boards that provide additional functionality.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>
              <a:cs typeface="Helvetica" pitchFamily="34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Typical expansion cards in the system unit are </a:t>
            </a:r>
            <a:r>
              <a:rPr lang="en-US" u="sng" dirty="0">
                <a:cs typeface="Helvetica" pitchFamily="34" charset="0"/>
              </a:rPr>
              <a:t>sound and video cards</a:t>
            </a:r>
            <a:r>
              <a:rPr lang="en-US" dirty="0">
                <a:cs typeface="Helvetica" pitchFamily="34" charset="0"/>
              </a:rPr>
              <a:t>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cs typeface="Helvetica" pitchFamily="34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A </a:t>
            </a:r>
            <a:r>
              <a:rPr lang="en-US" b="1" i="1" dirty="0">
                <a:cs typeface="Helvetica" pitchFamily="34" charset="0"/>
              </a:rPr>
              <a:t>sound card </a:t>
            </a:r>
            <a:r>
              <a:rPr lang="en-US" dirty="0">
                <a:cs typeface="Helvetica" pitchFamily="34" charset="0"/>
              </a:rPr>
              <a:t>provides a connection for the speakers and microphone.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>
              <a:cs typeface="Helvetica" pitchFamily="34" charset="0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A </a:t>
            </a:r>
            <a:r>
              <a:rPr lang="en-US" b="1" i="1" dirty="0">
                <a:cs typeface="Helvetica" pitchFamily="34" charset="0"/>
              </a:rPr>
              <a:t>video card </a:t>
            </a:r>
            <a:r>
              <a:rPr lang="en-US" dirty="0">
                <a:cs typeface="Helvetica" pitchFamily="34" charset="0"/>
              </a:rPr>
              <a:t>provides a connection for the monitor.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>
              <a:cs typeface="Helvetica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dirty="0">
                <a:cs typeface="Helvetica" pitchFamily="34" charset="0"/>
              </a:rPr>
              <a:t>A </a:t>
            </a:r>
            <a:r>
              <a:rPr lang="en-US" b="1" i="1" dirty="0">
                <a:cs typeface="Helvetica" pitchFamily="34" charset="0"/>
              </a:rPr>
              <a:t>network interface card (NIC)</a:t>
            </a:r>
            <a:r>
              <a:rPr lang="en-US" b="1" dirty="0">
                <a:cs typeface="Helvetica" pitchFamily="34" charset="0"/>
              </a:rPr>
              <a:t> </a:t>
            </a:r>
            <a:r>
              <a:rPr lang="en-US" dirty="0">
                <a:cs typeface="Helvetica" pitchFamily="34" charset="0"/>
              </a:rPr>
              <a:t>enables a computer to connect with other computers or to a cable modem to facilitate a high-speed Internet connection.</a:t>
            </a:r>
            <a:r>
              <a:rPr lang="en-US" dirty="0"/>
              <a:t>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>
              <a:cs typeface="Helvetica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143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08546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42</a:t>
            </a:r>
          </a:p>
        </p:txBody>
      </p:sp>
      <p:sp>
        <p:nvSpPr>
          <p:cNvPr id="108547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08548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0854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855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9117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43</a:t>
            </a: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105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The </a:t>
            </a:r>
            <a:r>
              <a:rPr lang="en-US" b="1" i="1" dirty="0" smtClean="0">
                <a:latin typeface="+mn-lt"/>
              </a:rPr>
              <a:t>central processing unit (CPU, or processor)</a:t>
            </a:r>
            <a:r>
              <a:rPr lang="en-US" dirty="0" smtClean="0">
                <a:latin typeface="+mn-lt"/>
              </a:rPr>
              <a:t> is sometimes referred to as the “brains” of the computer because it: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u="sng" dirty="0" smtClean="0">
                <a:latin typeface="+mn-lt"/>
              </a:rPr>
              <a:t>controls all the functions</a:t>
            </a:r>
            <a:r>
              <a:rPr lang="en-US" u="none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performed by the computer’s other components, and</a:t>
            </a:r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u="sng" dirty="0" smtClean="0">
                <a:latin typeface="+mn-lt"/>
              </a:rPr>
              <a:t>processes all the commands</a:t>
            </a:r>
            <a:r>
              <a:rPr lang="en-US" u="none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issued to it by software instructions. </a:t>
            </a:r>
          </a:p>
          <a:p>
            <a:pPr marL="465887" lvl="1">
              <a:buClr>
                <a:schemeClr val="tx1"/>
              </a:buClr>
            </a:pP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endParaRPr lang="en-US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Modern CPUs can perform as many as </a:t>
            </a:r>
            <a:r>
              <a:rPr lang="en-US" u="sng" dirty="0" smtClean="0">
                <a:latin typeface="+mn-lt"/>
              </a:rPr>
              <a:t>tens of</a:t>
            </a:r>
            <a:r>
              <a:rPr lang="en-US" u="sng" baseline="0" dirty="0" smtClean="0">
                <a:latin typeface="+mn-lt"/>
              </a:rPr>
              <a:t> billions of tasks per second</a:t>
            </a:r>
            <a:r>
              <a:rPr lang="en-US" baseline="0" dirty="0" smtClean="0">
                <a:latin typeface="+mn-lt"/>
              </a:rPr>
              <a:t> without error, making them extremely powerful components</a:t>
            </a:r>
            <a:r>
              <a:rPr lang="en-US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881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4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3686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7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Computer is a data processing device that performs four major functions: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1. </a:t>
            </a:r>
            <a:r>
              <a:rPr lang="en-US" b="1" i="1" dirty="0"/>
              <a:t>Input</a:t>
            </a:r>
            <a:r>
              <a:rPr lang="en-US" dirty="0"/>
              <a:t>: It gathers data, or allows users to enter data.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2. </a:t>
            </a:r>
            <a:r>
              <a:rPr lang="en-US" b="1" i="1" dirty="0"/>
              <a:t>Process</a:t>
            </a:r>
            <a:r>
              <a:rPr lang="en-US" dirty="0"/>
              <a:t>: It manipulates, calculates, or organizes that data into information.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3.</a:t>
            </a:r>
            <a:r>
              <a:rPr lang="en-US" b="1" dirty="0"/>
              <a:t> </a:t>
            </a:r>
            <a:r>
              <a:rPr lang="en-US" b="1" i="1" dirty="0"/>
              <a:t>Output</a:t>
            </a:r>
            <a:r>
              <a:rPr lang="en-US" dirty="0"/>
              <a:t>: It displays data and information in a form suitable for the user.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4. </a:t>
            </a:r>
            <a:r>
              <a:rPr lang="en-US" b="1" i="1" dirty="0"/>
              <a:t>Storage</a:t>
            </a:r>
            <a:r>
              <a:rPr lang="en-US" dirty="0"/>
              <a:t>: It saves data and information for later use.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775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43</a:t>
            </a:r>
          </a:p>
        </p:txBody>
      </p:sp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11059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 smtClean="0">
                <a:latin typeface="+mn-lt"/>
              </a:rPr>
              <a:t>Processor</a:t>
            </a:r>
            <a:r>
              <a:rPr lang="en-US" b="1" baseline="0" dirty="0" smtClean="0">
                <a:latin typeface="+mn-lt"/>
              </a:rPr>
              <a:t> speed </a:t>
            </a:r>
            <a:r>
              <a:rPr lang="en-US" baseline="0" dirty="0" smtClean="0">
                <a:latin typeface="+mn-lt"/>
              </a:rPr>
              <a:t>is measured in units of </a:t>
            </a:r>
            <a:r>
              <a:rPr lang="en-US" b="1" baseline="0" dirty="0" smtClean="0">
                <a:latin typeface="+mn-lt"/>
              </a:rPr>
              <a:t>hertz (Hz). </a:t>
            </a:r>
            <a:r>
              <a:rPr lang="en-US" baseline="0" dirty="0" smtClean="0">
                <a:latin typeface="+mn-lt"/>
              </a:rPr>
              <a:t>Hertz is a measurement of </a:t>
            </a:r>
            <a:r>
              <a:rPr lang="en-US" b="1" u="sng" baseline="0" dirty="0" smtClean="0">
                <a:latin typeface="+mn-lt"/>
              </a:rPr>
              <a:t>machine cycles per second</a:t>
            </a:r>
            <a:r>
              <a:rPr lang="en-US" baseline="0" dirty="0" smtClean="0">
                <a:latin typeface="+mn-lt"/>
              </a:rPr>
              <a:t>.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Machine cycle also known as </a:t>
            </a:r>
            <a:r>
              <a:rPr lang="en-US" u="sng" baseline="0" dirty="0" smtClean="0">
                <a:latin typeface="+mn-lt"/>
              </a:rPr>
              <a:t>instruction cycle</a:t>
            </a:r>
            <a:r>
              <a:rPr lang="en-US" baseline="0" dirty="0" smtClean="0">
                <a:latin typeface="+mn-lt"/>
              </a:rPr>
              <a:t> or </a:t>
            </a:r>
            <a:r>
              <a:rPr lang="en-US" u="sng" baseline="0" dirty="0" smtClean="0">
                <a:latin typeface="+mn-lt"/>
              </a:rPr>
              <a:t>fetch-decode-execute</a:t>
            </a:r>
            <a:r>
              <a:rPr lang="en-US" baseline="0" dirty="0" smtClean="0">
                <a:latin typeface="+mn-lt"/>
              </a:rPr>
              <a:t> cycle.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Process by which a computer:</a:t>
            </a:r>
          </a:p>
          <a:p>
            <a:pPr marL="1106481" lvl="2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retrieves an instruction from its memory;</a:t>
            </a:r>
          </a:p>
          <a:p>
            <a:pPr marL="1106481" lvl="2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determines what actions the instructions require; and</a:t>
            </a:r>
          </a:p>
          <a:p>
            <a:pPr marL="1106481" lvl="2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carries out those actions.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Current systems run at speeds measured in </a:t>
            </a:r>
            <a:r>
              <a:rPr lang="en-US" b="1" baseline="0" dirty="0" smtClean="0">
                <a:latin typeface="+mn-lt"/>
              </a:rPr>
              <a:t>gigahertz (GHz)</a:t>
            </a:r>
            <a:r>
              <a:rPr lang="en-US" baseline="0" dirty="0" smtClean="0">
                <a:latin typeface="+mn-lt"/>
              </a:rPr>
              <a:t>, or </a:t>
            </a:r>
            <a:r>
              <a:rPr lang="en-US" u="sng" baseline="0" dirty="0" smtClean="0">
                <a:latin typeface="+mn-lt"/>
              </a:rPr>
              <a:t>billions of machine cycles per second</a:t>
            </a:r>
            <a:r>
              <a:rPr lang="en-US" baseline="0" dirty="0" smtClean="0">
                <a:latin typeface="+mn-lt"/>
              </a:rPr>
              <a:t>.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Therefore, a </a:t>
            </a:r>
            <a:r>
              <a:rPr lang="en-US" b="1" baseline="0" dirty="0" smtClean="0">
                <a:latin typeface="+mn-lt"/>
              </a:rPr>
              <a:t>3.8 GHz processor </a:t>
            </a:r>
            <a:r>
              <a:rPr lang="en-US" baseline="0" dirty="0" smtClean="0">
                <a:latin typeface="+mn-lt"/>
              </a:rPr>
              <a:t>performs work at a rate of </a:t>
            </a:r>
            <a:r>
              <a:rPr lang="en-US" u="sng" baseline="0" dirty="0" smtClean="0">
                <a:latin typeface="+mn-lt"/>
              </a:rPr>
              <a:t>3.8 billion machine cycles per second</a:t>
            </a:r>
            <a:r>
              <a:rPr lang="en-US" baseline="0" dirty="0" smtClean="0">
                <a:latin typeface="+mn-lt"/>
              </a:rPr>
              <a:t>.</a:t>
            </a:r>
            <a:br>
              <a:rPr lang="en-US" baseline="0" dirty="0" smtClean="0">
                <a:latin typeface="+mn-lt"/>
              </a:rPr>
            </a:br>
            <a:endParaRPr lang="en-US" baseline="0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CPU performance is also affected by the </a:t>
            </a:r>
            <a:r>
              <a:rPr lang="en-US" b="1" baseline="0" dirty="0" smtClean="0">
                <a:latin typeface="+mn-lt"/>
              </a:rPr>
              <a:t>number of cores</a:t>
            </a:r>
            <a:r>
              <a:rPr lang="en-US" baseline="0" dirty="0" smtClean="0">
                <a:latin typeface="+mn-lt"/>
              </a:rPr>
              <a:t>, or processing paths, the processor has.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Processors have been designed that have </a:t>
            </a:r>
            <a:r>
              <a:rPr lang="en-US" u="sng" baseline="0" dirty="0" smtClean="0">
                <a:latin typeface="+mn-lt"/>
              </a:rPr>
              <a:t>two, four, and even eight cores</a:t>
            </a:r>
            <a:r>
              <a:rPr lang="en-US" baseline="0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4122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i="1" dirty="0" smtClean="0">
                <a:latin typeface="+mn-lt"/>
              </a:rPr>
              <a:t>Random access memory (RAM)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is the place</a:t>
            </a:r>
            <a:r>
              <a:rPr lang="en-US" baseline="0" dirty="0" smtClean="0">
                <a:latin typeface="+mn-lt"/>
              </a:rPr>
              <a:t> in a computer where the programs and data the computer is currently using are stored.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u="sng" baseline="0" dirty="0" smtClean="0">
                <a:latin typeface="+mn-lt"/>
              </a:rPr>
              <a:t>RAM is much faster to read from and write to</a:t>
            </a:r>
            <a:r>
              <a:rPr lang="en-US" u="none" baseline="0" dirty="0" smtClean="0">
                <a:latin typeface="+mn-lt"/>
              </a:rPr>
              <a:t> </a:t>
            </a:r>
            <a:r>
              <a:rPr lang="en-US" baseline="0" dirty="0" smtClean="0">
                <a:latin typeface="+mn-lt"/>
              </a:rPr>
              <a:t>than the hard drive and other forms of storage. </a:t>
            </a:r>
          </a:p>
          <a:p>
            <a:pPr marL="465887" lvl="1">
              <a:buClr>
                <a:schemeClr val="tx1"/>
              </a:buClr>
            </a:pPr>
            <a:r>
              <a:rPr lang="en-US" baseline="0" dirty="0" smtClean="0">
                <a:latin typeface="+mn-lt"/>
              </a:rPr>
              <a:t/>
            </a:r>
            <a:br>
              <a:rPr lang="en-US" baseline="0" dirty="0" smtClean="0">
                <a:latin typeface="+mn-lt"/>
              </a:rPr>
            </a:br>
            <a:endParaRPr lang="en-US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Because the entire contents of RAM are </a:t>
            </a:r>
            <a:r>
              <a:rPr lang="en-US" u="sng" dirty="0" smtClean="0">
                <a:latin typeface="+mn-lt"/>
              </a:rPr>
              <a:t>erased when you turn off the computer</a:t>
            </a:r>
            <a:r>
              <a:rPr lang="en-US" dirty="0" smtClean="0">
                <a:latin typeface="+mn-lt"/>
              </a:rPr>
              <a:t>, RAM is the </a:t>
            </a:r>
            <a:r>
              <a:rPr lang="en-US" i="0" dirty="0" smtClean="0">
                <a:latin typeface="+mn-lt"/>
              </a:rPr>
              <a:t>temporary</a:t>
            </a:r>
            <a:r>
              <a:rPr lang="en-US" dirty="0" smtClean="0">
                <a:latin typeface="+mn-lt"/>
              </a:rPr>
              <a:t> or </a:t>
            </a:r>
            <a:r>
              <a:rPr lang="en-US" b="1" i="1" dirty="0" smtClean="0">
                <a:latin typeface="+mn-lt"/>
              </a:rPr>
              <a:t>volatile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i="1" dirty="0" smtClean="0">
                <a:latin typeface="+mn-lt"/>
              </a:rPr>
              <a:t>storage</a:t>
            </a:r>
            <a:r>
              <a:rPr lang="en-US" dirty="0" smtClean="0">
                <a:latin typeface="+mn-lt"/>
              </a:rPr>
              <a:t> location. 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24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i="1" u="none" dirty="0" smtClean="0">
                <a:latin typeface="+mn-lt"/>
              </a:rPr>
              <a:t>Read-only</a:t>
            </a:r>
            <a:r>
              <a:rPr lang="en-US" b="1" i="1" u="none" baseline="0" dirty="0" smtClean="0">
                <a:latin typeface="+mn-lt"/>
              </a:rPr>
              <a:t> memory (ROM) </a:t>
            </a:r>
            <a:r>
              <a:rPr lang="en-US" baseline="0" dirty="0" smtClean="0">
                <a:latin typeface="+mn-lt"/>
              </a:rPr>
              <a:t>holds all the instructions the computer needs to start up when it is powered on.</a:t>
            </a:r>
            <a:br>
              <a:rPr lang="en-US" baseline="0" dirty="0" smtClean="0">
                <a:latin typeface="+mn-lt"/>
              </a:rPr>
            </a:br>
            <a:endParaRPr lang="en-US" baseline="0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The </a:t>
            </a:r>
            <a:r>
              <a:rPr lang="en-US" u="sng" baseline="0" dirty="0" smtClean="0">
                <a:latin typeface="+mn-lt"/>
              </a:rPr>
              <a:t>instructions stored in ROM are permanent</a:t>
            </a:r>
            <a:r>
              <a:rPr lang="en-US" baseline="0" dirty="0" smtClean="0">
                <a:latin typeface="+mn-lt"/>
              </a:rPr>
              <a:t>, making ROM a </a:t>
            </a:r>
            <a:r>
              <a:rPr lang="en-US" b="1" i="1" baseline="0" dirty="0" smtClean="0">
                <a:latin typeface="+mn-lt"/>
              </a:rPr>
              <a:t>nonvolatile storage </a:t>
            </a:r>
            <a:r>
              <a:rPr lang="en-US" baseline="0" dirty="0" smtClean="0">
                <a:latin typeface="+mn-lt"/>
              </a:rPr>
              <a:t>location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640594" lvl="1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i.e., the data isn’t erased when the power is turned off.</a:t>
            </a:r>
            <a:endParaRPr lang="en-US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6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98306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36</a:t>
            </a:r>
          </a:p>
        </p:txBody>
      </p:sp>
      <p:sp>
        <p:nvSpPr>
          <p:cNvPr id="98307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9830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831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32943" indent="-232943" defTabSz="931774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Tx/>
              <a:buChar char="•"/>
              <a:defRPr/>
            </a:pPr>
            <a:r>
              <a:rPr lang="en-US" dirty="0" smtClean="0">
                <a:latin typeface="+mn-lt"/>
                <a:cs typeface="Helvetica" pitchFamily="34" charset="0"/>
              </a:rPr>
              <a:t>The </a:t>
            </a:r>
            <a:r>
              <a:rPr lang="en-US" b="1" i="1" dirty="0" smtClean="0">
                <a:latin typeface="+mn-lt"/>
                <a:cs typeface="Helvetica" pitchFamily="34" charset="0"/>
              </a:rPr>
              <a:t>hard disk drive (HDD), </a:t>
            </a:r>
            <a:r>
              <a:rPr lang="en-US" b="0" baseline="0" dirty="0" smtClean="0">
                <a:latin typeface="+mn-lt"/>
                <a:cs typeface="Helvetica" pitchFamily="34" charset="0"/>
              </a:rPr>
              <a:t>or</a:t>
            </a:r>
            <a:r>
              <a:rPr lang="en-US" b="1" baseline="0" dirty="0" smtClean="0">
                <a:latin typeface="+mn-lt"/>
                <a:cs typeface="Helvetica" pitchFamily="34" charset="0"/>
              </a:rPr>
              <a:t> </a:t>
            </a:r>
            <a:r>
              <a:rPr lang="en-US" b="1" i="1" baseline="0" dirty="0" smtClean="0">
                <a:latin typeface="+mn-lt"/>
                <a:cs typeface="Helvetica" pitchFamily="34" charset="0"/>
              </a:rPr>
              <a:t>hard drive</a:t>
            </a:r>
            <a:r>
              <a:rPr lang="en-US" b="1" dirty="0" smtClean="0">
                <a:latin typeface="+mn-lt"/>
                <a:cs typeface="Helvetica" pitchFamily="34" charset="0"/>
              </a:rPr>
              <a:t> </a:t>
            </a:r>
            <a:r>
              <a:rPr lang="en-US" dirty="0" smtClean="0">
                <a:latin typeface="+mn-lt"/>
                <a:cs typeface="Helvetica" pitchFamily="34" charset="0"/>
              </a:rPr>
              <a:t>is your computer’s primary device for </a:t>
            </a:r>
            <a:r>
              <a:rPr lang="en-US" u="sng" dirty="0" smtClean="0">
                <a:latin typeface="+mn-lt"/>
                <a:cs typeface="Helvetica" pitchFamily="34" charset="0"/>
              </a:rPr>
              <a:t>permanent storage of software and documents</a:t>
            </a:r>
            <a:r>
              <a:rPr lang="en-US" dirty="0" smtClean="0">
                <a:latin typeface="+mn-lt"/>
                <a:cs typeface="Helvetica" pitchFamily="34" charset="0"/>
              </a:rPr>
              <a:t>.</a:t>
            </a:r>
            <a:br>
              <a:rPr lang="en-US" dirty="0" smtClean="0">
                <a:latin typeface="+mn-lt"/>
                <a:cs typeface="Helvetica" pitchFamily="34" charset="0"/>
              </a:rPr>
            </a:br>
            <a:endParaRPr lang="en-US" dirty="0" smtClean="0">
              <a:latin typeface="+mn-lt"/>
              <a:cs typeface="Helvetica" pitchFamily="34" charset="0"/>
            </a:endParaRPr>
          </a:p>
          <a:p>
            <a:pPr marL="232943" indent="-232943">
              <a:buClr>
                <a:schemeClr val="tx1"/>
              </a:buClr>
              <a:buFontTx/>
              <a:buChar char="•"/>
            </a:pPr>
            <a:r>
              <a:rPr lang="en-US" dirty="0" smtClean="0">
                <a:latin typeface="+mn-lt"/>
                <a:cs typeface="Helvetica" pitchFamily="34" charset="0"/>
              </a:rPr>
              <a:t>The hard drive is a </a:t>
            </a:r>
            <a:r>
              <a:rPr lang="en-US" b="1" dirty="0" smtClean="0">
                <a:latin typeface="+mn-lt"/>
                <a:cs typeface="Helvetica" pitchFamily="34" charset="0"/>
              </a:rPr>
              <a:t>nonvolatile storage </a:t>
            </a:r>
            <a:r>
              <a:rPr lang="en-US" dirty="0" smtClean="0">
                <a:latin typeface="+mn-lt"/>
                <a:cs typeface="Helvetica" pitchFamily="34" charset="0"/>
              </a:rPr>
              <a:t>device. </a:t>
            </a:r>
            <a:br>
              <a:rPr lang="en-US" dirty="0" smtClean="0">
                <a:latin typeface="+mn-lt"/>
                <a:cs typeface="Helvetica" pitchFamily="34" charset="0"/>
              </a:rPr>
            </a:br>
            <a:endParaRPr lang="en-US" dirty="0" smtClean="0">
              <a:latin typeface="+mn-lt"/>
              <a:cs typeface="Helvetica" pitchFamily="34" charset="0"/>
            </a:endParaRPr>
          </a:p>
          <a:p>
            <a:pPr marL="232943" indent="-232943">
              <a:buClr>
                <a:schemeClr val="tx1"/>
              </a:buClr>
              <a:buFontTx/>
              <a:buChar char="•"/>
            </a:pPr>
            <a:r>
              <a:rPr lang="en-US" dirty="0" smtClean="0">
                <a:latin typeface="+mn-lt"/>
                <a:cs typeface="Helvetica" pitchFamily="34" charset="0"/>
              </a:rPr>
              <a:t>An </a:t>
            </a:r>
            <a:r>
              <a:rPr lang="en-US" b="1" i="1" dirty="0" smtClean="0">
                <a:latin typeface="+mn-lt"/>
                <a:cs typeface="Helvetica" pitchFamily="34" charset="0"/>
              </a:rPr>
              <a:t>internal hard</a:t>
            </a:r>
            <a:r>
              <a:rPr lang="en-US" b="1" i="1" baseline="0" dirty="0" smtClean="0">
                <a:latin typeface="+mn-lt"/>
                <a:cs typeface="Helvetica" pitchFamily="34" charset="0"/>
              </a:rPr>
              <a:t> drive </a:t>
            </a:r>
            <a:r>
              <a:rPr lang="en-US" baseline="0" dirty="0" smtClean="0">
                <a:latin typeface="+mn-lt"/>
                <a:cs typeface="Helvetica" pitchFamily="34" charset="0"/>
              </a:rPr>
              <a:t>resides within the system unit and usually holds all permanently stored programs and data.</a:t>
            </a:r>
          </a:p>
          <a:p>
            <a:pPr marL="232943" indent="-232943">
              <a:buClr>
                <a:schemeClr val="tx1"/>
              </a:buClr>
              <a:buFontTx/>
              <a:buChar char="•"/>
            </a:pPr>
            <a:endParaRPr lang="en-US" baseline="0" dirty="0" smtClean="0">
              <a:latin typeface="+mn-lt"/>
              <a:cs typeface="Helvetica" pitchFamily="34" charset="0"/>
            </a:endParaRPr>
          </a:p>
          <a:p>
            <a:pPr marL="232943" indent="-232943">
              <a:buClr>
                <a:schemeClr val="tx1"/>
              </a:buClr>
              <a:buFontTx/>
              <a:buChar char="•"/>
            </a:pPr>
            <a:r>
              <a:rPr lang="en-US" b="1" i="1" baseline="0" dirty="0" smtClean="0">
                <a:latin typeface="+mn-lt"/>
                <a:cs typeface="Helvetica" pitchFamily="34" charset="0"/>
              </a:rPr>
              <a:t>External hard drives </a:t>
            </a:r>
            <a:r>
              <a:rPr lang="en-US" baseline="0" dirty="0" smtClean="0">
                <a:latin typeface="+mn-lt"/>
                <a:cs typeface="Helvetica" pitchFamily="34" charset="0"/>
              </a:rPr>
              <a:t>offer similar storage capacities but reside outside the system and </a:t>
            </a:r>
            <a:r>
              <a:rPr lang="en-US" u="sng" baseline="0" dirty="0" smtClean="0">
                <a:latin typeface="+mn-lt"/>
                <a:cs typeface="Helvetica" pitchFamily="34" charset="0"/>
              </a:rPr>
              <a:t>connect via a USB or FireWire port</a:t>
            </a:r>
            <a:r>
              <a:rPr lang="en-US" baseline="0" dirty="0" smtClean="0">
                <a:latin typeface="+mn-lt"/>
                <a:cs typeface="Helvetica" pitchFamily="34" charset="0"/>
              </a:rPr>
              <a:t>.</a:t>
            </a:r>
            <a:br>
              <a:rPr lang="en-US" baseline="0" dirty="0" smtClean="0">
                <a:latin typeface="+mn-lt"/>
                <a:cs typeface="Helvetica" pitchFamily="34" charset="0"/>
              </a:rPr>
            </a:br>
            <a:endParaRPr lang="en-US" baseline="0" dirty="0" smtClean="0">
              <a:latin typeface="+mn-lt"/>
              <a:cs typeface="Helvetica" pitchFamily="34" charset="0"/>
            </a:endParaRPr>
          </a:p>
          <a:p>
            <a:pPr marL="232943" indent="-232943">
              <a:buClr>
                <a:schemeClr val="tx1"/>
              </a:buClr>
              <a:buFontTx/>
              <a:buChar char="•"/>
            </a:pPr>
            <a:r>
              <a:rPr lang="en-US" baseline="0" dirty="0" smtClean="0">
                <a:latin typeface="+mn-lt"/>
                <a:cs typeface="Helvetica" pitchFamily="34" charset="0"/>
              </a:rPr>
              <a:t>The most common type of hard drive has </a:t>
            </a:r>
            <a:r>
              <a:rPr lang="en-US" b="1" baseline="0" dirty="0" smtClean="0">
                <a:latin typeface="+mn-lt"/>
                <a:cs typeface="Helvetica" pitchFamily="34" charset="0"/>
              </a:rPr>
              <a:t>moveable parts</a:t>
            </a:r>
            <a:r>
              <a:rPr lang="en-US" baseline="0" dirty="0" smtClean="0">
                <a:latin typeface="+mn-lt"/>
                <a:cs typeface="Helvetica" pitchFamily="34" charset="0"/>
              </a:rPr>
              <a:t>—spinning platters, a moving arm with a read/write head—that </a:t>
            </a:r>
            <a:r>
              <a:rPr lang="en-US" u="sng" baseline="0" dirty="0" smtClean="0">
                <a:latin typeface="+mn-lt"/>
                <a:cs typeface="Helvetica" pitchFamily="34" charset="0"/>
              </a:rPr>
              <a:t>can fail and lead to disk failure</a:t>
            </a:r>
            <a:r>
              <a:rPr lang="en-US" baseline="0" dirty="0" smtClean="0">
                <a:latin typeface="+mn-lt"/>
                <a:cs typeface="Helvetica" pitchFamily="34" charset="0"/>
              </a:rPr>
              <a:t>. </a:t>
            </a:r>
            <a:br>
              <a:rPr lang="en-US" baseline="0" dirty="0" smtClean="0">
                <a:latin typeface="+mn-lt"/>
                <a:cs typeface="Helvetica" pitchFamily="34" charset="0"/>
              </a:rPr>
            </a:br>
            <a:endParaRPr lang="en-US" baseline="0" dirty="0" smtClean="0">
              <a:latin typeface="+mn-lt"/>
              <a:cs typeface="Helvetica" pitchFamily="34" charset="0"/>
            </a:endParaRPr>
          </a:p>
          <a:p>
            <a:pPr marL="232943" indent="-232943">
              <a:buClr>
                <a:schemeClr val="tx1"/>
              </a:buClr>
              <a:buFontTx/>
              <a:buChar char="•"/>
            </a:pPr>
            <a:r>
              <a:rPr lang="en-US" baseline="0" dirty="0" smtClean="0">
                <a:latin typeface="+mn-lt"/>
                <a:cs typeface="Helvetica" pitchFamily="34" charset="0"/>
              </a:rPr>
              <a:t>The </a:t>
            </a:r>
            <a:r>
              <a:rPr lang="en-US" b="1" i="1" baseline="0" dirty="0" smtClean="0">
                <a:latin typeface="+mn-lt"/>
                <a:cs typeface="Helvetica" pitchFamily="34" charset="0"/>
              </a:rPr>
              <a:t>solid-state drive (SSD) </a:t>
            </a:r>
            <a:r>
              <a:rPr lang="en-US" baseline="0" dirty="0" smtClean="0">
                <a:latin typeface="+mn-lt"/>
                <a:cs typeface="Helvetica" pitchFamily="34" charset="0"/>
              </a:rPr>
              <a:t>has become a more feasible option for storage.  SSDs have </a:t>
            </a:r>
            <a:r>
              <a:rPr lang="en-US" u="sng" baseline="0" dirty="0" smtClean="0">
                <a:latin typeface="+mn-lt"/>
                <a:cs typeface="Helvetica" pitchFamily="34" charset="0"/>
              </a:rPr>
              <a:t>no moving parts</a:t>
            </a:r>
            <a:r>
              <a:rPr lang="en-US" u="none" baseline="0" dirty="0" smtClean="0">
                <a:latin typeface="+mn-lt"/>
                <a:cs typeface="Helvetica" pitchFamily="34" charset="0"/>
              </a:rPr>
              <a:t> </a:t>
            </a:r>
            <a:r>
              <a:rPr lang="en-US" baseline="0" dirty="0" smtClean="0">
                <a:latin typeface="+mn-lt"/>
                <a:cs typeface="Helvetica" pitchFamily="34" charset="0"/>
              </a:rPr>
              <a:t>so they’re:</a:t>
            </a:r>
          </a:p>
          <a:p>
            <a:pPr marL="698830" lvl="1" indent="-232943">
              <a:buClr>
                <a:schemeClr val="tx1"/>
              </a:buClr>
              <a:buFontTx/>
              <a:buChar char="•"/>
            </a:pPr>
            <a:r>
              <a:rPr lang="en-US" baseline="0" dirty="0" smtClean="0">
                <a:latin typeface="+mn-lt"/>
                <a:cs typeface="Helvetica" pitchFamily="34" charset="0"/>
              </a:rPr>
              <a:t>more efficient;</a:t>
            </a:r>
          </a:p>
          <a:p>
            <a:pPr marL="698830" lvl="1" indent="-232943">
              <a:buClr>
                <a:schemeClr val="tx1"/>
              </a:buClr>
              <a:buFontTx/>
              <a:buChar char="•"/>
            </a:pPr>
            <a:r>
              <a:rPr lang="en-US" baseline="0" dirty="0" smtClean="0">
                <a:latin typeface="+mn-lt"/>
                <a:cs typeface="Helvetica" pitchFamily="34" charset="0"/>
              </a:rPr>
              <a:t>run with no noise;</a:t>
            </a:r>
          </a:p>
          <a:p>
            <a:pPr marL="698830" lvl="1" indent="-232943">
              <a:buClr>
                <a:schemeClr val="tx1"/>
              </a:buClr>
              <a:buFontTx/>
              <a:buChar char="•"/>
            </a:pPr>
            <a:r>
              <a:rPr lang="en-US" baseline="0" dirty="0" smtClean="0">
                <a:latin typeface="+mn-lt"/>
                <a:cs typeface="Helvetica" pitchFamily="34" charset="0"/>
              </a:rPr>
              <a:t>emit little heat;</a:t>
            </a:r>
          </a:p>
          <a:p>
            <a:pPr marL="698830" lvl="1" indent="-232943">
              <a:buClr>
                <a:schemeClr val="tx1"/>
              </a:buClr>
              <a:buFontTx/>
              <a:buChar char="•"/>
            </a:pPr>
            <a:r>
              <a:rPr lang="en-US" baseline="0" dirty="0" smtClean="0">
                <a:latin typeface="+mn-lt"/>
                <a:cs typeface="Helvetica" pitchFamily="34" charset="0"/>
              </a:rPr>
              <a:t>require little power</a:t>
            </a:r>
          </a:p>
          <a:p>
            <a:pPr marL="698830" lvl="1" indent="-232943">
              <a:buClr>
                <a:schemeClr val="tx1"/>
              </a:buClr>
              <a:buFontTx/>
              <a:buChar char="•"/>
            </a:pPr>
            <a:r>
              <a:rPr lang="en-US" baseline="0" dirty="0" smtClean="0">
                <a:latin typeface="+mn-lt"/>
                <a:cs typeface="Helvetica" pitchFamily="34" charset="0"/>
              </a:rPr>
              <a:t>less likely to fail.</a:t>
            </a:r>
          </a:p>
        </p:txBody>
      </p:sp>
    </p:spTree>
    <p:extLst>
      <p:ext uri="{BB962C8B-B14F-4D97-AF65-F5344CB8AC3E}">
        <p14:creationId xmlns:p14="http://schemas.microsoft.com/office/powerpoint/2010/main" val="3550151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/>
          <a:lstStyle/>
          <a:p>
            <a:fld id="{81447676-5C85-4034-8D26-B214411A0A22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flash drive </a:t>
            </a:r>
            <a:r>
              <a:rPr lang="en-US" dirty="0"/>
              <a:t>(sometimes referred to as a </a:t>
            </a:r>
            <a:r>
              <a:rPr lang="en-US" i="1" u="sng" dirty="0"/>
              <a:t>jump drive</a:t>
            </a:r>
            <a:r>
              <a:rPr lang="en-US" u="sng" dirty="0"/>
              <a:t>, </a:t>
            </a:r>
            <a:r>
              <a:rPr lang="en-US" i="1" u="sng" dirty="0"/>
              <a:t>USB drive</a:t>
            </a:r>
            <a:r>
              <a:rPr lang="en-US" u="sng" dirty="0"/>
              <a:t>, or </a:t>
            </a:r>
            <a:r>
              <a:rPr lang="en-US" i="1" u="sng" dirty="0"/>
              <a:t>thumb drive</a:t>
            </a:r>
            <a:r>
              <a:rPr lang="en-US" dirty="0"/>
              <a:t>) uses </a:t>
            </a:r>
            <a:r>
              <a:rPr lang="en-US" b="1" dirty="0"/>
              <a:t>solid-state flash memory</a:t>
            </a:r>
            <a:r>
              <a:rPr lang="en-US" dirty="0"/>
              <a:t>, storing information on an internal memory chip.  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When you plug a flash drive into your computer's USB port, it appears in the operating system as another disk drive. You can write or read data from it as you would a hard drive.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Flash drives can have significant storage capacity, currently as much as </a:t>
            </a:r>
            <a:r>
              <a:rPr lang="en-US" b="1" dirty="0"/>
              <a:t>256 GB</a:t>
            </a:r>
            <a:r>
              <a:rPr lang="en-US" dirty="0"/>
              <a:t>. 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flash memory card</a:t>
            </a:r>
            <a:r>
              <a:rPr lang="en-US" dirty="0"/>
              <a:t>, such as an </a:t>
            </a:r>
            <a:r>
              <a:rPr lang="en-US" b="1" dirty="0"/>
              <a:t>SD card</a:t>
            </a:r>
            <a:r>
              <a:rPr lang="en-US" dirty="0"/>
              <a:t>, is another convenient means of portable storage.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Like the flash drive, memory cards use solid-state flash memory.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Flash memory cards let you transfer digital data between your computer and devices such as digital cameras, smartphones, video cameras, and printers.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CONTINUED – next page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Most desktop and laptop computers include at least one </a:t>
            </a:r>
            <a:r>
              <a:rPr lang="en-US" b="1" i="1" dirty="0"/>
              <a:t>optical drive </a:t>
            </a:r>
            <a:r>
              <a:rPr lang="en-US" dirty="0"/>
              <a:t>that can read from and maybe even write to </a:t>
            </a:r>
            <a:r>
              <a:rPr lang="en-US" u="sng" dirty="0"/>
              <a:t>CDs, DVDs, or Blu-ray discs</a:t>
            </a:r>
            <a:r>
              <a:rPr lang="en-US" dirty="0"/>
              <a:t>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i="1" dirty="0"/>
              <a:t>Compact discs (CDs) </a:t>
            </a:r>
            <a:r>
              <a:rPr lang="en-US" dirty="0"/>
              <a:t>were initially created to store audio files (700 MB).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i="1" dirty="0"/>
              <a:t>Digital video discs (DVDs) </a:t>
            </a:r>
            <a:r>
              <a:rPr lang="en-US" dirty="0"/>
              <a:t>are the same size and shape as CDs but can hold up to 14 times more data.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i="1" dirty="0"/>
              <a:t>Blu-ray discs (BDs)</a:t>
            </a:r>
            <a:r>
              <a:rPr lang="en-US" dirty="0"/>
              <a:t> can hold as much as 50 GB of data.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Cloud storage </a:t>
            </a:r>
            <a:r>
              <a:rPr lang="en-US" dirty="0"/>
              <a:t>refers to using a service that </a:t>
            </a:r>
            <a:r>
              <a:rPr lang="en-US" u="sng" dirty="0"/>
              <a:t>keeps your files on the Internet</a:t>
            </a:r>
            <a:r>
              <a:rPr lang="en-US" dirty="0"/>
              <a:t> (in the “cloud”) rather than on a local device.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Cloud storage alternatives include </a:t>
            </a:r>
            <a:r>
              <a:rPr lang="en-US" u="sng" dirty="0"/>
              <a:t>Dropbox, Apple iCloud, Microsoft OneDrive, and Google Drive</a:t>
            </a:r>
            <a:r>
              <a:rPr lang="en-US" dirty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996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We have discussed </a:t>
            </a:r>
            <a:r>
              <a:rPr lang="en-US" b="1" dirty="0"/>
              <a:t>peripheral devices </a:t>
            </a:r>
            <a:r>
              <a:rPr lang="en-US" dirty="0"/>
              <a:t>that input, store, and output data and information</a:t>
            </a:r>
            <a:r>
              <a:rPr lang="en-US" dirty="0" smtClean="0"/>
              <a:t>.</a:t>
            </a:r>
          </a:p>
          <a:p>
            <a:pPr marL="171450" indent="-171450" defTabSz="931774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E.g., keyboard, mouse, monitor, speakers, external</a:t>
            </a:r>
            <a:r>
              <a:rPr lang="en-US" baseline="0" dirty="0" smtClean="0"/>
              <a:t> hard drive, etc.</a:t>
            </a:r>
            <a:endParaRPr lang="en-US" dirty="0"/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A </a:t>
            </a:r>
            <a:r>
              <a:rPr lang="en-US" b="1" i="1" dirty="0"/>
              <a:t>port</a:t>
            </a:r>
            <a:r>
              <a:rPr lang="en-US" dirty="0"/>
              <a:t> is a place through which a </a:t>
            </a:r>
            <a:r>
              <a:rPr lang="en-US" u="sng" dirty="0"/>
              <a:t>peripheral device attaches to the computer</a:t>
            </a:r>
            <a:r>
              <a:rPr lang="en-US" dirty="0"/>
              <a:t> so that data can be exchanged between it and the operating system.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Although peripherals may connect to devices </a:t>
            </a:r>
            <a:r>
              <a:rPr lang="en-US" u="sng" dirty="0"/>
              <a:t>wirelessly</a:t>
            </a:r>
            <a:r>
              <a:rPr lang="en-US" dirty="0"/>
              <a:t>, ports are still often used for connections.</a:t>
            </a:r>
          </a:p>
          <a:p>
            <a:endParaRPr lang="en-US" dirty="0" smtClean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universal serial bus (USB) port </a:t>
            </a:r>
            <a:r>
              <a:rPr lang="en-US" dirty="0"/>
              <a:t>is the port type </a:t>
            </a:r>
            <a:r>
              <a:rPr lang="en-US" u="sng" dirty="0"/>
              <a:t>most commonly used to connect input and output devices</a:t>
            </a:r>
            <a:r>
              <a:rPr lang="en-US" dirty="0"/>
              <a:t> to the computer. This is mainly because of the ready availability of USB-compatible peripherals.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USB ports can connect a wide variety of peripherals, including </a:t>
            </a:r>
            <a:r>
              <a:rPr lang="en-US" u="sng" dirty="0"/>
              <a:t>keyboards, printers, mice, smartphones, external hard drives, flash drives, and digital cameras</a:t>
            </a:r>
            <a:r>
              <a:rPr lang="en-US" dirty="0"/>
              <a:t>, to computing devices.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current </a:t>
            </a:r>
            <a:r>
              <a:rPr lang="en-US" b="1" dirty="0"/>
              <a:t>USB 3.0 standard</a:t>
            </a:r>
            <a:r>
              <a:rPr lang="en-US" dirty="0"/>
              <a:t> provides </a:t>
            </a:r>
            <a:r>
              <a:rPr lang="en-US" u="sng" dirty="0"/>
              <a:t>transfer speeds of 4.8 </a:t>
            </a:r>
            <a:r>
              <a:rPr lang="en-US" u="sng" dirty="0" err="1"/>
              <a:t>Gbps</a:t>
            </a:r>
            <a:r>
              <a:rPr lang="en-US" dirty="0"/>
              <a:t> and </a:t>
            </a:r>
            <a:r>
              <a:rPr lang="en-US" u="sng" dirty="0"/>
              <a:t>charges devices faster</a:t>
            </a:r>
            <a:r>
              <a:rPr lang="en-US" dirty="0"/>
              <a:t> than its predecessor.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2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connectivity port </a:t>
            </a:r>
            <a:r>
              <a:rPr lang="en-US" dirty="0"/>
              <a:t>can give you access to networks and the Internet.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To find a connectivity port, look for a port resembling a phone jack but slightly larger. This port is called an </a:t>
            </a:r>
            <a:r>
              <a:rPr lang="en-US" b="1" i="1" dirty="0"/>
              <a:t>Ethernet port</a:t>
            </a:r>
            <a:r>
              <a:rPr lang="en-US" b="1" dirty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Other ports on the back and sides of the computer include the </a:t>
            </a:r>
            <a:r>
              <a:rPr lang="en-US" b="1" dirty="0"/>
              <a:t>audio and video ports</a:t>
            </a:r>
            <a:r>
              <a:rPr lang="en-US" dirty="0"/>
              <a:t>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Audio ports </a:t>
            </a:r>
            <a:r>
              <a:rPr lang="en-US" dirty="0"/>
              <a:t>are where you connect headphones, microphones, and speakers to the computer.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video port </a:t>
            </a:r>
            <a:r>
              <a:rPr lang="en-US" dirty="0"/>
              <a:t>is needed to attach a monitor to a desktop computer or a second, larger display to a laptop computer.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b="1" dirty="0"/>
              <a:t>HDMI ports </a:t>
            </a:r>
            <a:r>
              <a:rPr lang="en-US" dirty="0"/>
              <a:t>are now the most common video port on computing devices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1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</p:spPr>
        <p:txBody>
          <a:bodyPr/>
          <a:lstStyle/>
          <a:p>
            <a:fld id="{73E53876-803A-40F7-AC8F-70CF10901CA3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If you’re looking to add the newest ports to an older computer or to expand the number of ports on it, you can install special </a:t>
            </a:r>
            <a:r>
              <a:rPr lang="en-US" b="1" dirty="0"/>
              <a:t>expansion cards </a:t>
            </a:r>
            <a:r>
              <a:rPr lang="en-US" dirty="0"/>
              <a:t>into an open expansion slot on the motherboard to provide additional ports.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Another alternative is adding an </a:t>
            </a:r>
            <a:r>
              <a:rPr lang="en-US" b="1" dirty="0"/>
              <a:t>expansion hub</a:t>
            </a:r>
            <a:r>
              <a:rPr lang="en-US" dirty="0"/>
              <a:t>, a device that connects to one port, such as a USB port, to provide additional new </a:t>
            </a:r>
            <a:r>
              <a:rPr lang="en-US" dirty="0" smtClean="0"/>
              <a:t>ports.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  <a:p>
            <a:pPr marL="631908" lvl="1" indent="-174708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works like the </a:t>
            </a:r>
            <a:r>
              <a:rPr lang="en-US" dirty="0" err="1"/>
              <a:t>multiplug</a:t>
            </a:r>
            <a:r>
              <a:rPr lang="en-US" dirty="0"/>
              <a:t> extension cords used with electrical appliances.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478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94210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35</a:t>
            </a: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9421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power supply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which is housed inside the system unit, </a:t>
            </a:r>
            <a:r>
              <a:rPr lang="en-US" u="sng" dirty="0"/>
              <a:t>transforms the wall voltage to the voltages required by computer chips</a:t>
            </a:r>
            <a:r>
              <a:rPr lang="en-US" dirty="0"/>
              <a:t>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/>
              <a:t>Some </a:t>
            </a:r>
            <a:r>
              <a:rPr lang="en-US" dirty="0"/>
              <a:t>people say you should always </a:t>
            </a:r>
            <a:r>
              <a:rPr lang="en-US" b="1" dirty="0"/>
              <a:t>leave your computer on </a:t>
            </a:r>
            <a:r>
              <a:rPr lang="en-US" dirty="0"/>
              <a:t>because </a:t>
            </a:r>
            <a:r>
              <a:rPr lang="en-US" u="sng" dirty="0"/>
              <a:t>turning it off and on causes stress on the computer</a:t>
            </a:r>
            <a:r>
              <a:rPr lang="en-US" dirty="0"/>
              <a:t>.</a:t>
            </a:r>
            <a:br>
              <a:rPr lang="en-US" dirty="0"/>
            </a:br>
            <a:endParaRPr lang="en-US" baseline="0" dirty="0" smtClean="0">
              <a:latin typeface="+mn-lt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Others say you should </a:t>
            </a:r>
            <a:r>
              <a:rPr lang="en-US" b="1" u="none" baseline="0" dirty="0" smtClean="0">
                <a:latin typeface="+mn-lt"/>
              </a:rPr>
              <a:t>shut down </a:t>
            </a:r>
            <a:r>
              <a:rPr lang="en-US" baseline="0" dirty="0" smtClean="0">
                <a:latin typeface="+mn-lt"/>
              </a:rPr>
              <a:t>because it is </a:t>
            </a:r>
            <a:r>
              <a:rPr lang="en-US" u="sng" baseline="0" dirty="0" smtClean="0">
                <a:latin typeface="+mn-lt"/>
              </a:rPr>
              <a:t>not environmentally friendly and wastes electricity</a:t>
            </a:r>
            <a:r>
              <a:rPr lang="en-US" baseline="0" dirty="0" smtClean="0">
                <a:latin typeface="+mn-lt"/>
              </a:rPr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Modern operating systems include </a:t>
            </a:r>
            <a:r>
              <a:rPr lang="en-US" b="1" baseline="0" dirty="0" smtClean="0">
                <a:latin typeface="+mn-lt"/>
              </a:rPr>
              <a:t>power-management settings </a:t>
            </a:r>
            <a:r>
              <a:rPr lang="en-US" baseline="0" dirty="0" smtClean="0">
                <a:latin typeface="+mn-lt"/>
              </a:rPr>
              <a:t>that allow power-hungry components to </a:t>
            </a:r>
            <a:r>
              <a:rPr lang="en-US" u="sng" baseline="0" dirty="0" smtClean="0">
                <a:latin typeface="+mn-lt"/>
              </a:rPr>
              <a:t>shut down after a short idle period</a:t>
            </a:r>
            <a:r>
              <a:rPr lang="en-US" baseline="0" dirty="0" smtClean="0">
                <a:latin typeface="+mn-lt"/>
              </a:rPr>
              <a:t>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>
              <a:latin typeface="+mn-lt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baseline="0" dirty="0" smtClean="0">
                <a:latin typeface="+mn-lt"/>
              </a:rPr>
              <a:t>With the power-management options of Windows, </a:t>
            </a:r>
            <a:r>
              <a:rPr lang="en-US" u="sng" baseline="0" dirty="0" smtClean="0">
                <a:latin typeface="+mn-lt"/>
              </a:rPr>
              <a:t>computers only need to be shut down to be repaired, moved or to install hardware</a:t>
            </a:r>
            <a:r>
              <a:rPr lang="en-US" baseline="0" dirty="0" smtClean="0">
                <a:latin typeface="+mn-lt"/>
              </a:rPr>
              <a:t>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>
              <a:latin typeface="Helvetica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endParaRPr lang="en-US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87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5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3891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b="1" i="1" dirty="0" smtClean="0">
                <a:latin typeface="+mn-lt"/>
              </a:rPr>
              <a:t>Data</a:t>
            </a:r>
            <a:r>
              <a:rPr lang="en-US" i="0" dirty="0" smtClean="0">
                <a:latin typeface="+mn-lt"/>
              </a:rPr>
              <a:t> is a representation of a fact, figure, or idea.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dirty="0" smtClean="0">
                <a:latin typeface="+mn-lt"/>
              </a:rPr>
              <a:t>Data can be a number, a word, a picture, or even a recording of sound. 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dirty="0" smtClean="0">
                <a:latin typeface="+mn-lt"/>
              </a:rPr>
              <a:t>The number </a:t>
            </a:r>
            <a:r>
              <a:rPr lang="en-US" b="1" i="0" dirty="0" smtClean="0">
                <a:latin typeface="+mn-lt"/>
              </a:rPr>
              <a:t>7135553297</a:t>
            </a:r>
            <a:r>
              <a:rPr lang="en-US" i="0" dirty="0" smtClean="0">
                <a:latin typeface="+mn-lt"/>
              </a:rPr>
              <a:t> and the names </a:t>
            </a:r>
            <a:r>
              <a:rPr lang="en-US" b="1" dirty="0"/>
              <a:t>Zoe</a:t>
            </a:r>
            <a:r>
              <a:rPr lang="en-US" i="0" dirty="0" smtClean="0">
                <a:latin typeface="+mn-lt"/>
              </a:rPr>
              <a:t> and </a:t>
            </a:r>
            <a:r>
              <a:rPr lang="en-US" b="1" dirty="0"/>
              <a:t>Richardson</a:t>
            </a:r>
            <a:r>
              <a:rPr lang="en-US" i="0" dirty="0" smtClean="0">
                <a:latin typeface="+mn-lt"/>
              </a:rPr>
              <a:t> are data. </a:t>
            </a:r>
            <a:br>
              <a:rPr lang="en-US" i="0" dirty="0" smtClean="0">
                <a:latin typeface="+mn-lt"/>
              </a:rPr>
            </a:br>
            <a:endParaRPr lang="en-US" i="0" dirty="0" smtClean="0">
              <a:latin typeface="+mn-lt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b="1" dirty="0"/>
              <a:t>Information</a:t>
            </a:r>
            <a:r>
              <a:rPr lang="en-US" i="0" dirty="0" smtClean="0">
                <a:latin typeface="+mn-lt"/>
              </a:rPr>
              <a:t> is data that has been organized or presented in a meaningful fashion.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i="0" dirty="0" smtClean="0">
                <a:latin typeface="+mn-lt"/>
              </a:rPr>
              <a:t>When a contact </a:t>
            </a:r>
            <a:r>
              <a:rPr lang="en-US" i="0" smtClean="0">
                <a:latin typeface="+mn-lt"/>
              </a:rPr>
              <a:t>listing at indicates </a:t>
            </a:r>
            <a:r>
              <a:rPr lang="en-US" i="0" dirty="0" smtClean="0">
                <a:latin typeface="+mn-lt"/>
              </a:rPr>
              <a:t>Zoe Richardson’s phone number is (713) 555-3297, the data becomes useful information.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dirty="0" smtClean="0">
              <a:latin typeface="+mn-lt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b="1" dirty="0"/>
              <a:t>Processing</a:t>
            </a:r>
            <a:r>
              <a:rPr lang="en-US" i="0" dirty="0" smtClean="0">
                <a:latin typeface="+mn-lt"/>
              </a:rPr>
              <a:t> is manipulating, calculating,</a:t>
            </a:r>
            <a:r>
              <a:rPr lang="en-US" i="0" baseline="0" dirty="0" smtClean="0">
                <a:latin typeface="+mn-lt"/>
              </a:rPr>
              <a:t> or organizing data into information.</a:t>
            </a:r>
            <a:endParaRPr lang="en-US" i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9401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D118E-A2C9-47E2-9CA8-88D48E73405C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Computers uses </a:t>
            </a:r>
            <a:r>
              <a:rPr lang="en-US" u="sng" dirty="0"/>
              <a:t>two basic types of software</a:t>
            </a:r>
            <a:r>
              <a:rPr lang="en-US" dirty="0"/>
              <a:t>: application and system software.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1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b="1" i="1" dirty="0"/>
              <a:t>Application software</a:t>
            </a:r>
            <a:r>
              <a:rPr lang="en-US" dirty="0"/>
              <a:t> is the software you use to do everyday tasks.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1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b="1" i="1" dirty="0"/>
              <a:t>System software </a:t>
            </a:r>
            <a:r>
              <a:rPr lang="en-US" dirty="0"/>
              <a:t>helps run the computer and </a:t>
            </a:r>
            <a:r>
              <a:rPr lang="en-US" u="sng" dirty="0"/>
              <a:t>coordinates instructions between application software and the computer’s hardware</a:t>
            </a:r>
            <a:r>
              <a:rPr lang="en-US" dirty="0"/>
              <a:t> devices.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b="1" i="1" dirty="0"/>
              <a:t>operating system (OS)</a:t>
            </a:r>
            <a:r>
              <a:rPr lang="en-US" i="1" dirty="0"/>
              <a:t> </a:t>
            </a:r>
            <a:r>
              <a:rPr lang="en-US" dirty="0"/>
              <a:t>is a group of programs that controls how your computer system functions. It does the following: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Manages the computer’s hardware and peripheral devices.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Provides a consistent means for application software to work with the central processing unit (CPU)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Is responsible for the management, scheduling, and coordination of tasks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b="1" i="1" dirty="0"/>
              <a:t>utility program </a:t>
            </a:r>
            <a:r>
              <a:rPr lang="en-US" dirty="0"/>
              <a:t>is a small program that performs many general housekeeping tasks for your computer.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E.g., anti-virus software, backup software, file management software</a:t>
            </a:r>
            <a:endParaRPr lang="en-US" dirty="0" smtClean="0">
              <a:latin typeface="Helvetica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2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Modern operating systems allow a single user to </a:t>
            </a:r>
            <a:r>
              <a:rPr lang="en-US" b="1" i="1" dirty="0" smtClean="0"/>
              <a:t>multitask</a:t>
            </a:r>
            <a:r>
              <a:rPr lang="en-US" dirty="0" smtClean="0"/>
              <a:t>—to </a:t>
            </a:r>
            <a:r>
              <a:rPr lang="en-US" u="sng" baseline="0" dirty="0" smtClean="0"/>
              <a:t>perform more than one process at a time.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u="none" baseline="0" dirty="0" smtClean="0"/>
          </a:p>
          <a:p>
            <a:pPr marL="631908" lvl="1" indent="-174708">
              <a:buFont typeface="Arial" pitchFamily="34" charset="0"/>
              <a:buChar char="•"/>
            </a:pPr>
            <a:r>
              <a:rPr lang="en-US" u="none" baseline="0" dirty="0" smtClean="0"/>
              <a:t>E.g., printing, streaming video, receiving emails</a:t>
            </a:r>
          </a:p>
          <a:p>
            <a:pPr marL="174708" indent="-174708">
              <a:buFont typeface="Arial" pitchFamily="34" charset="0"/>
              <a:buChar char="•"/>
            </a:pPr>
            <a:endParaRPr lang="en-US" u="sng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aseline="0" dirty="0" smtClean="0"/>
              <a:t>Operating systems such as Windows and OS X provide networking capabilities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51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Every computer has an OS</a:t>
            </a:r>
            <a:r>
              <a:rPr lang="en-US" dirty="0"/>
              <a:t>. Even </a:t>
            </a:r>
            <a:r>
              <a:rPr lang="en-US" u="sng" dirty="0"/>
              <a:t>smartphones, game consoles, cars, and some appliances </a:t>
            </a:r>
            <a:r>
              <a:rPr lang="en-US" dirty="0"/>
              <a:t>have operating systems.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role of the OS is critical; the </a:t>
            </a:r>
            <a:r>
              <a:rPr lang="en-US" b="1" dirty="0"/>
              <a:t>computer can’t operate without it</a:t>
            </a:r>
            <a:r>
              <a:rPr lang="en-US" dirty="0"/>
              <a:t>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Different devices need specific operating systems</a:t>
            </a:r>
            <a:r>
              <a:rPr lang="en-US" dirty="0"/>
              <a:t> designed to take advantage of their unique characteristics.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2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A8E89-231B-480E-85E1-1D010FC8FE04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40594" lvl="1" indent="-174708">
              <a:buFont typeface="Arial" pitchFamily="34" charset="0"/>
              <a:buChar char="•"/>
            </a:pPr>
            <a:r>
              <a:rPr lang="en-US" b="1" baseline="0" dirty="0" smtClean="0">
                <a:cs typeface="Helvetica" panose="020B0604020202020204" pitchFamily="34" charset="0"/>
              </a:rPr>
              <a:t>Unix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>
                <a:cs typeface="Helvetica" panose="020B0604020202020204" pitchFamily="34" charset="0"/>
              </a:rPr>
              <a:t>Developed by AT&amp;T in the 1970s as a multi-tasking, multi-user OS.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>
                <a:cs typeface="Helvetica" panose="020B0604020202020204" pitchFamily="34" charset="0"/>
              </a:rPr>
              <a:t>Unix was the first “portable” OS that could be used across multiple platforms.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>
                <a:cs typeface="Helvetica" panose="020B0604020202020204" pitchFamily="34" charset="0"/>
              </a:rPr>
              <a:t>Many clones of Unix over the years, including Linux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Linux</a:t>
            </a:r>
            <a:r>
              <a:rPr lang="en-US" dirty="0"/>
              <a:t> 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i="1" dirty="0"/>
              <a:t>Linux</a:t>
            </a:r>
            <a:r>
              <a:rPr lang="en-US" dirty="0"/>
              <a:t> is an open source OS designed for use on personal computers and as a network OS.</a:t>
            </a:r>
          </a:p>
          <a:p>
            <a:pPr marL="1572368" lvl="3" indent="-174708">
              <a:buFont typeface="Arial" pitchFamily="34" charset="0"/>
              <a:buChar char="•"/>
            </a:pPr>
            <a:r>
              <a:rPr lang="en-US" dirty="0"/>
              <a:t>Open source software is freely available for anyone to use or modify. 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 smtClean="0">
                <a:cs typeface="Helvetica" panose="020B0604020202020204" pitchFamily="34" charset="0"/>
              </a:rPr>
              <a:t>Linux has a reputation</a:t>
            </a:r>
            <a:r>
              <a:rPr lang="en-US" baseline="0" dirty="0" smtClean="0">
                <a:cs typeface="Helvetica" panose="020B0604020202020204" pitchFamily="34" charset="0"/>
              </a:rPr>
              <a:t> as a stable OS.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>
                <a:cs typeface="Helvetica" panose="020B0604020202020204" pitchFamily="34" charset="0"/>
              </a:rPr>
              <a:t>Android, the tablet and phone OS, is Linux-based. 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baseline="0" dirty="0" smtClean="0">
              <a:cs typeface="Helvetica" panose="020B0604020202020204" pitchFamily="34" charset="0"/>
            </a:endParaRP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Mac OS X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i="1" dirty="0"/>
              <a:t>Mac OS </a:t>
            </a:r>
            <a:r>
              <a:rPr lang="en-US" dirty="0"/>
              <a:t>was the first commercially available OS with a </a:t>
            </a:r>
            <a:r>
              <a:rPr lang="en-US" i="1" dirty="0"/>
              <a:t>graphical user interface (GUI) -- </a:t>
            </a:r>
            <a:r>
              <a:rPr lang="en-US" dirty="0"/>
              <a:t>user-friendly point-and-click technology.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OS X uses the same desktop metaphors as Windows, including icons for folders and a Trash Can (similar to a Recycle Bin) for deleted documents. 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Mac OS X is based on the UNIX operating system, which is exceptionally stable and reliable. 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Microsoft Windows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Installed in all </a:t>
            </a:r>
            <a:r>
              <a:rPr lang="en-US" dirty="0" err="1"/>
              <a:t>Camosun</a:t>
            </a:r>
            <a:r>
              <a:rPr lang="en-US" dirty="0"/>
              <a:t> Business labs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Windows incorporates a user-friendly visual interface similar to the one first introduced by Apple.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Latest versions of Windows are optimized for touchscreens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Top 3 OS today are Windows, </a:t>
            </a:r>
            <a:r>
              <a:rPr lang="en-US" dirty="0" err="1"/>
              <a:t>MacOS</a:t>
            </a:r>
            <a:r>
              <a:rPr lang="en-US" dirty="0"/>
              <a:t>, Linux.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>
              <a:cs typeface="Helvetica" panose="020B0604020202020204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baseline="0" dirty="0" smtClean="0">
                <a:cs typeface="Helvetica" panose="020B0604020202020204" pitchFamily="34" charset="0"/>
              </a:rPr>
              <a:t>Computers usually come with an OS already installed.  With some PCs, you can specify which OS you’d like installed when you order your device.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>
              <a:cs typeface="Helvetica" panose="020B0604020202020204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baseline="0" dirty="0" smtClean="0">
                <a:cs typeface="Helvetica" panose="020B0604020202020204" pitchFamily="34" charset="0"/>
              </a:rPr>
              <a:t>Note that most application software is OS-dependent. You need to make sure you get the correct version for your OS.</a:t>
            </a:r>
          </a:p>
        </p:txBody>
      </p:sp>
    </p:spTree>
    <p:extLst>
      <p:ext uri="{BB962C8B-B14F-4D97-AF65-F5344CB8AC3E}">
        <p14:creationId xmlns:p14="http://schemas.microsoft.com/office/powerpoint/2010/main" val="4163379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coordinates and directs the flow of data and information through the computer system, including:</a:t>
            </a:r>
          </a:p>
          <a:p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Manages hardware &amp; peripherals</a:t>
            </a:r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Manages interaction between software and CPU</a:t>
            </a:r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Manages the CPU</a:t>
            </a:r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Manages memory and data storage</a:t>
            </a:r>
          </a:p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Provides a </a:t>
            </a:r>
            <a:r>
              <a:rPr lang="en-US" b="1" u="sng" dirty="0" smtClean="0"/>
              <a:t>user interface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="1" u="sng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0" u="none" dirty="0" smtClean="0"/>
              <a:t>OS </a:t>
            </a:r>
            <a:r>
              <a:rPr lang="en-US" u="sng" dirty="0"/>
              <a:t>assigns a slice of time for each activity</a:t>
            </a:r>
            <a:r>
              <a:rPr lang="en-US" dirty="0"/>
              <a:t>, then manages slices to ensure that multiple tasks can be performed concurrently.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92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32677-7D95-4702-BF86-47DC750301F3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2943" indent="-232943" defTabSz="931774">
              <a:buFont typeface="Arial" pitchFamily="34" charset="0"/>
              <a:buChar char="•"/>
              <a:defRPr/>
            </a:pPr>
            <a:r>
              <a:rPr lang="en-US" dirty="0"/>
              <a:t>The OS provides a </a:t>
            </a:r>
            <a:r>
              <a:rPr lang="en-US" b="1" dirty="0"/>
              <a:t>user interface </a:t>
            </a:r>
            <a:r>
              <a:rPr lang="en-US" dirty="0"/>
              <a:t>that lets you interact with the computer.</a:t>
            </a:r>
          </a:p>
          <a:p>
            <a:pPr marL="232943" indent="-232943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232943" indent="-232943" defTabSz="931774">
              <a:buFont typeface="Arial" pitchFamily="34" charset="0"/>
              <a:buChar char="•"/>
              <a:defRPr/>
            </a:pPr>
            <a:r>
              <a:rPr lang="en-US" dirty="0"/>
              <a:t>The first computers used </a:t>
            </a:r>
            <a:r>
              <a:rPr lang="en-US" b="1" dirty="0"/>
              <a:t>Microsoft Disk Operating System (</a:t>
            </a:r>
            <a:r>
              <a:rPr lang="en-US" b="1" i="1" dirty="0"/>
              <a:t>MS-DOS</a:t>
            </a:r>
            <a:r>
              <a:rPr lang="en-US" b="1" dirty="0"/>
              <a:t>), </a:t>
            </a:r>
            <a:r>
              <a:rPr lang="en-US" dirty="0"/>
              <a:t>which had a </a:t>
            </a:r>
            <a:r>
              <a:rPr lang="en-US" u="sng" dirty="0"/>
              <a:t>command-driven interface</a:t>
            </a:r>
            <a:r>
              <a:rPr lang="en-US" dirty="0"/>
              <a:t>.</a:t>
            </a:r>
          </a:p>
          <a:p>
            <a:pPr marL="232943" indent="-232943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232943" indent="-232943" defTabSz="931774"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command-driven interface </a:t>
            </a:r>
            <a:r>
              <a:rPr lang="en-US" dirty="0"/>
              <a:t>is one in which you </a:t>
            </a:r>
            <a:r>
              <a:rPr lang="en-US" u="sng" dirty="0"/>
              <a:t>enter commands to communicate with the computer</a:t>
            </a:r>
            <a:r>
              <a:rPr lang="en-US" dirty="0"/>
              <a:t> system.</a:t>
            </a:r>
          </a:p>
          <a:p>
            <a:pPr marL="232943" indent="-232943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232943" indent="-232943" defTabSz="931774">
              <a:buFont typeface="Arial" pitchFamily="34" charset="0"/>
              <a:buChar char="•"/>
              <a:defRPr/>
            </a:pPr>
            <a:r>
              <a:rPr lang="en-US" dirty="0"/>
              <a:t>The command-driven interface was later improved by incorporating a </a:t>
            </a:r>
            <a:r>
              <a:rPr lang="en-US" b="1" dirty="0"/>
              <a:t>menu-driven interface</a:t>
            </a:r>
            <a:r>
              <a:rPr lang="en-US" dirty="0"/>
              <a:t>, in which you choose commands from menus.</a:t>
            </a:r>
          </a:p>
          <a:p>
            <a:pPr marL="232943" indent="-232943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232943" indent="-232943" defTabSz="931774">
              <a:buFont typeface="Arial" pitchFamily="34" charset="0"/>
              <a:buChar char="•"/>
              <a:defRPr/>
            </a:pPr>
            <a:r>
              <a:rPr lang="en-US" dirty="0"/>
              <a:t>Menu-driven interfaces </a:t>
            </a:r>
            <a:r>
              <a:rPr lang="en-US" u="sng" dirty="0"/>
              <a:t>eliminated the need for users to know every command</a:t>
            </a:r>
            <a:r>
              <a:rPr lang="en-US" dirty="0"/>
              <a:t>.</a:t>
            </a:r>
          </a:p>
          <a:p>
            <a:pPr marL="232943" indent="-232943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232943" indent="-232943" defTabSz="931774">
              <a:buFont typeface="Arial" pitchFamily="34" charset="0"/>
              <a:buChar char="•"/>
              <a:defRPr/>
            </a:pPr>
            <a:r>
              <a:rPr lang="en-US" dirty="0"/>
              <a:t>Current personal computer operating systems such as Microsoft Windows and Mac OS use a </a:t>
            </a:r>
            <a:r>
              <a:rPr lang="en-US" b="1" dirty="0"/>
              <a:t>graphical user interface</a:t>
            </a:r>
            <a:r>
              <a:rPr lang="en-US" dirty="0"/>
              <a:t>, or </a:t>
            </a:r>
            <a:r>
              <a:rPr lang="en-US" u="sng" dirty="0"/>
              <a:t>GUI (pronounced “gooey”)</a:t>
            </a:r>
            <a:r>
              <a:rPr lang="en-US" dirty="0"/>
              <a:t>. Unlike command- and menu-driven interfaces, GUIs </a:t>
            </a:r>
            <a:r>
              <a:rPr lang="en-US" u="sng" dirty="0"/>
              <a:t>display graphics and use the point-and-click technology of the mouse and cursor</a:t>
            </a:r>
            <a:r>
              <a:rPr lang="en-US" dirty="0"/>
              <a:t>, making them much more user-friendly.</a:t>
            </a:r>
          </a:p>
          <a:p>
            <a:pPr marL="232943" indent="-232943" defTabSz="931774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85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65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As the OS coordinates the activities of the processor, it uses RAM as a temporary storage area for instructions and data the processor needs.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u="sng" dirty="0"/>
              <a:t>processor accesses these instructions and data from RAM when it is ready to process them</a:t>
            </a:r>
            <a:r>
              <a:rPr lang="en-US" dirty="0"/>
              <a:t>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OS is responsible for coordinating the space allocations in RAM to ensure that there is enough space for all of the pending instructions and data.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OS then clears the items from RAM when the processor no longer needs them.</a:t>
            </a:r>
            <a:endParaRPr lang="en-US" b="1" dirty="0"/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D786F-B274-4476-A1E8-9240F6E22CFB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RAM has limited capacity. When there isn’t enough room for the OS, it borrows room from the hard drive </a:t>
            </a:r>
            <a:r>
              <a:rPr lang="en-US" i="1" baseline="0" dirty="0" smtClean="0"/>
              <a:t>(</a:t>
            </a:r>
            <a:r>
              <a:rPr lang="en-US" i="1" dirty="0" smtClean="0"/>
              <a:t>virtual memory).</a:t>
            </a:r>
            <a:r>
              <a:rPr lang="en-US" dirty="0" smtClean="0"/>
              <a:t>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When more RAM space is needed, the OS swaps out data or instructions </a:t>
            </a:r>
            <a:r>
              <a:rPr lang="en-US" u="sng" dirty="0" smtClean="0"/>
              <a:t>that have not been recently used </a:t>
            </a:r>
            <a:r>
              <a:rPr lang="en-US" dirty="0" smtClean="0"/>
              <a:t>and moves them to a temporary storage area called the </a:t>
            </a:r>
            <a:r>
              <a:rPr lang="en-US" b="1" i="1" dirty="0" smtClean="0"/>
              <a:t>swap file </a:t>
            </a:r>
            <a:r>
              <a:rPr lang="en-US" i="0" dirty="0" smtClean="0"/>
              <a:t>(or </a:t>
            </a:r>
            <a:r>
              <a:rPr lang="en-US" i="1" dirty="0" smtClean="0"/>
              <a:t>page file</a:t>
            </a:r>
            <a:r>
              <a:rPr lang="en-US" i="0" dirty="0" smtClean="0"/>
              <a:t>)</a:t>
            </a:r>
            <a:r>
              <a:rPr lang="en-US" i="1" dirty="0" smtClean="0"/>
              <a:t>.</a:t>
            </a:r>
            <a:endParaRPr lang="en-US" i="0" dirty="0" smtClean="0"/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If the data or instructions are needed later, the OS swaps them back. This process is known as </a:t>
            </a:r>
            <a:r>
              <a:rPr lang="en-US" i="1" dirty="0" smtClean="0"/>
              <a:t>paging.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1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The solution to this problem is to increase the amount of RAM.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711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3B9EC-1A57-45E3-AF9C-17CABA70E925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31774">
              <a:defRPr/>
            </a:pPr>
            <a:r>
              <a:rPr lang="en-US" dirty="0"/>
              <a:t>All data and instructions (including the OS) are stored in RAM while your computer is on.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When you turn off your computer, RAM is wiped clean of all its data.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How does the computer know what to do when you turn it on if there is nothing in RAM?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It runs through a special </a:t>
            </a:r>
            <a:r>
              <a:rPr lang="en-US" b="1" i="1" dirty="0"/>
              <a:t>boot process </a:t>
            </a:r>
            <a:r>
              <a:rPr lang="en-US" dirty="0"/>
              <a:t>(or start-up process) to load the OS into RAM.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The term boot, from bootstrap loader (a small program used to start a larger program), alludes to the straps of leather, called bootstraps, that people used to use to help them pull on their boots. 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Powering on your computer from a completely turned-off state, such as when you start your computer in the morning, is called a</a:t>
            </a:r>
            <a:r>
              <a:rPr lang="en-US" b="1" dirty="0"/>
              <a:t> </a:t>
            </a:r>
            <a:r>
              <a:rPr lang="en-US" b="1" i="1" dirty="0"/>
              <a:t>cold boot</a:t>
            </a:r>
            <a:r>
              <a:rPr lang="en-US" dirty="0"/>
              <a:t>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b="1" dirty="0"/>
              <a:t>Warm boot</a:t>
            </a:r>
            <a:r>
              <a:rPr lang="en-US" dirty="0"/>
              <a:t> (restarting computer from “on” mode) often required when installing new software.</a:t>
            </a:r>
          </a:p>
          <a:p>
            <a:pPr defTabSz="931774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7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6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096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To process data into information, computers need a language they understand. This language, called </a:t>
            </a:r>
            <a:r>
              <a:rPr lang="en-US" b="1" i="1" dirty="0" smtClean="0">
                <a:latin typeface="+mn-lt"/>
              </a:rPr>
              <a:t>binary language</a:t>
            </a:r>
            <a:r>
              <a:rPr lang="en-US" dirty="0" smtClean="0">
                <a:latin typeface="+mn-lt"/>
              </a:rPr>
              <a:t>, consists of just two digits: 0 and 1. </a:t>
            </a:r>
            <a:br>
              <a:rPr lang="en-US" dirty="0" smtClean="0">
                <a:latin typeface="+mn-lt"/>
              </a:rPr>
            </a:br>
            <a:endParaRPr lang="en-US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b="1" dirty="0"/>
              <a:t>Everything a computer does</a:t>
            </a:r>
            <a:r>
              <a:rPr lang="en-US" dirty="0"/>
              <a:t>, such as processing data, printing a report, or editing a photo, is broken down into a series of 0s and 1s. </a:t>
            </a:r>
            <a:br>
              <a:rPr lang="en-US" dirty="0"/>
            </a:br>
            <a:endParaRPr lang="en-US" dirty="0"/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/>
              <a:t>Each 0 and 1 is a </a:t>
            </a:r>
            <a:r>
              <a:rPr lang="en-US" b="1" i="1" dirty="0"/>
              <a:t>binary digit</a:t>
            </a:r>
            <a:r>
              <a:rPr lang="en-US" dirty="0"/>
              <a:t>, or </a:t>
            </a:r>
            <a:r>
              <a:rPr lang="en-US" b="1" i="1" dirty="0"/>
              <a:t>bit</a:t>
            </a:r>
            <a:r>
              <a:rPr lang="en-US" dirty="0"/>
              <a:t> for short.</a:t>
            </a: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Eight binary digits (or bits) combine to create </a:t>
            </a:r>
            <a:r>
              <a:rPr lang="en-US" b="1" dirty="0" smtClean="0">
                <a:latin typeface="+mn-lt"/>
              </a:rPr>
              <a:t>1 </a:t>
            </a:r>
            <a:r>
              <a:rPr lang="en-US" b="1" i="1" dirty="0" smtClean="0">
                <a:latin typeface="+mn-lt"/>
              </a:rPr>
              <a:t>byte</a:t>
            </a:r>
            <a:r>
              <a:rPr lang="en-US" dirty="0" smtClean="0">
                <a:latin typeface="+mn-lt"/>
              </a:rPr>
              <a:t>. </a:t>
            </a:r>
            <a:br>
              <a:rPr lang="en-US" dirty="0" smtClean="0">
                <a:latin typeface="+mn-lt"/>
              </a:rPr>
            </a:br>
            <a:endParaRPr lang="en-US" dirty="0" smtClean="0">
              <a:latin typeface="+mn-lt"/>
            </a:endParaRPr>
          </a:p>
          <a:p>
            <a:pPr marL="174708" indent="-174708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In computers, each letter, number, and special character (such as the @ sign) consists of a </a:t>
            </a:r>
            <a:r>
              <a:rPr lang="en-US" i="0" dirty="0" smtClean="0">
                <a:latin typeface="+mn-lt"/>
              </a:rPr>
              <a:t>unique</a:t>
            </a:r>
            <a:r>
              <a:rPr lang="en-US" dirty="0" smtClean="0">
                <a:latin typeface="+mn-lt"/>
              </a:rPr>
              <a:t> combination of 8 bits, or a string of eight 0s and 1s.</a:t>
            </a:r>
            <a:r>
              <a:rPr lang="en-US" baseline="0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03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3B9EC-1A57-45E3-AF9C-17CABA70E925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31774">
              <a:defRPr/>
            </a:pPr>
            <a:r>
              <a:rPr lang="en-US" dirty="0"/>
              <a:t>In the first step of the boot process, the </a:t>
            </a:r>
            <a:r>
              <a:rPr lang="en-US" b="1" dirty="0"/>
              <a:t>CPU activates the </a:t>
            </a:r>
            <a:r>
              <a:rPr lang="en-US" b="1" i="1" dirty="0"/>
              <a:t>basic input/output system (BIOS)</a:t>
            </a:r>
            <a:r>
              <a:rPr lang="en-US" b="1" dirty="0"/>
              <a:t>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BIOS is a program that manages the exchange of data between the OS and all the input and output devices attached to the system.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BIOS is also responsible for </a:t>
            </a:r>
            <a:r>
              <a:rPr lang="en-US" u="sng" dirty="0"/>
              <a:t>loading the OS into RAM from its permanent location on the hard drive</a:t>
            </a:r>
            <a:r>
              <a:rPr lang="en-US" dirty="0"/>
              <a:t>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BIOS itself is </a:t>
            </a:r>
            <a:r>
              <a:rPr lang="en-US" b="1" dirty="0"/>
              <a:t>stored on a read-only memory (ROM)</a:t>
            </a:r>
            <a:r>
              <a:rPr lang="en-US" dirty="0"/>
              <a:t> chip on the motherboard.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Unlike data stored in RAM, </a:t>
            </a:r>
            <a:r>
              <a:rPr lang="en-US" b="1" dirty="0"/>
              <a:t>data stored in ROM is permanent </a:t>
            </a:r>
            <a:r>
              <a:rPr lang="en-US" dirty="0"/>
              <a:t>and is </a:t>
            </a:r>
            <a:r>
              <a:rPr lang="en-US" u="sng" dirty="0"/>
              <a:t>not erased when the power is turned off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506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3B9EC-1A57-45E3-AF9C-17CABA70E925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first job BIOS performs is to ensure that </a:t>
            </a:r>
            <a:r>
              <a:rPr lang="en-US" u="sng" dirty="0"/>
              <a:t>essential peripheral devices are attached and operational</a:t>
            </a:r>
            <a:r>
              <a:rPr lang="en-US" dirty="0"/>
              <a:t>—a process called the </a:t>
            </a:r>
            <a:r>
              <a:rPr lang="en-US" b="1" i="1" dirty="0"/>
              <a:t>power-on self-test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i="1" dirty="0"/>
              <a:t>POST</a:t>
            </a:r>
            <a:r>
              <a:rPr lang="en-US" dirty="0"/>
              <a:t>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u="sng" dirty="0"/>
              <a:t>BIOS compares the results of the POST with the various hardware configurations permanently stored in CMOS</a:t>
            </a:r>
            <a:r>
              <a:rPr lang="en-US" dirty="0"/>
              <a:t> (pronounced “see-moss”).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CMOS, which stands for complementary metal-oxide semiconductor, is a special kind of memory that uses almost no power. </a:t>
            </a:r>
          </a:p>
          <a:p>
            <a:pPr defTabSz="931774"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u="sng" dirty="0"/>
              <a:t>CMOS contains information about the system’s memory, types of disk drives, and other essential input and output hardware components</a:t>
            </a:r>
            <a:r>
              <a:rPr lang="en-US" dirty="0"/>
              <a:t>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If the results of the POST compare favorably with the hardware configurations stored in CMOS, the boot process continues.</a:t>
            </a:r>
          </a:p>
        </p:txBody>
      </p:sp>
    </p:spTree>
    <p:extLst>
      <p:ext uri="{BB962C8B-B14F-4D97-AF65-F5344CB8AC3E}">
        <p14:creationId xmlns:p14="http://schemas.microsoft.com/office/powerpoint/2010/main" val="119614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3B9EC-1A57-45E3-AF9C-17CABA70E925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Next, BIOS goes through a preconfigured list of devices in its search for the drive that contains the </a:t>
            </a:r>
            <a:r>
              <a:rPr lang="en-US" i="1" dirty="0"/>
              <a:t>system files</a:t>
            </a:r>
            <a:r>
              <a:rPr lang="en-US" dirty="0"/>
              <a:t>, the main files of the OS. When it is located, the OS loads into RAM.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Once the system files are loaded into RAM, the </a:t>
            </a:r>
            <a:r>
              <a:rPr lang="en-US" b="1" i="1" dirty="0"/>
              <a:t>kernel</a:t>
            </a:r>
            <a:r>
              <a:rPr lang="en-US" dirty="0"/>
              <a:t> (or </a:t>
            </a:r>
            <a:r>
              <a:rPr lang="en-US" i="1" dirty="0"/>
              <a:t>supervisor program</a:t>
            </a:r>
            <a:r>
              <a:rPr lang="en-US" dirty="0"/>
              <a:t>) is loaded. The kernel is </a:t>
            </a:r>
            <a:r>
              <a:rPr lang="en-US" u="sng" dirty="0"/>
              <a:t>an essential component of the OS</a:t>
            </a:r>
            <a:r>
              <a:rPr lang="en-US" dirty="0"/>
              <a:t>, responsible for managing the processor and all other components of the computer system.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Other less critical parts of the OS stay on the hard drive and are copied over as-needed. </a:t>
            </a:r>
            <a:r>
              <a:rPr lang="en-US" u="sng" dirty="0"/>
              <a:t>Once the kernel is loaded, the OS takes over control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201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3B9EC-1A57-45E3-AF9C-17CABA70E925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Finally, the OS checks the </a:t>
            </a:r>
            <a:r>
              <a:rPr lang="en-US" b="1" i="1" dirty="0"/>
              <a:t>registry</a:t>
            </a:r>
            <a:r>
              <a:rPr lang="en-US" dirty="0"/>
              <a:t> for the configuration of other system components</a:t>
            </a:r>
            <a:r>
              <a:rPr lang="en-US" dirty="0" smtClean="0"/>
              <a:t>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631908" lvl="1" indent="-174708" defTabSz="931774">
              <a:buFont typeface="Arial" pitchFamily="34" charset="0"/>
              <a:buChar char="•"/>
              <a:defRPr/>
            </a:pPr>
            <a:r>
              <a:rPr lang="en-US" dirty="0" smtClean="0"/>
              <a:t>E.g., mouse speed, keyboard language, screen resolution, etc.</a:t>
            </a: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i="1" dirty="0"/>
              <a:t>registry</a:t>
            </a:r>
            <a:r>
              <a:rPr lang="en-US" dirty="0"/>
              <a:t> contains configurations (settings) used by the OS and by other applications.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verification of your </a:t>
            </a:r>
            <a:r>
              <a:rPr lang="en-US" u="sng" dirty="0"/>
              <a:t>login name and password</a:t>
            </a:r>
            <a:r>
              <a:rPr lang="en-US" dirty="0"/>
              <a:t> is called </a:t>
            </a:r>
            <a:r>
              <a:rPr lang="en-US" b="1" i="1" dirty="0"/>
              <a:t>authentication</a:t>
            </a:r>
            <a:r>
              <a:rPr lang="en-US" dirty="0"/>
              <a:t>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authentication process blocks unauthorized users from entering the system. All large networked environments, like your college, require user authentication for access.</a:t>
            </a:r>
          </a:p>
        </p:txBody>
      </p:sp>
    </p:spTree>
    <p:extLst>
      <p:ext uri="{BB962C8B-B14F-4D97-AF65-F5344CB8AC3E}">
        <p14:creationId xmlns:p14="http://schemas.microsoft.com/office/powerpoint/2010/main" val="3444717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72D2-C042-474B-883F-32164FCD4BB7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When you use your computer, you’re usually asking the processor to perform several tasks at once, such as: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printing a Word document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chatting or emailing friends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watching a movie.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CPU is powerful, but </a:t>
            </a:r>
            <a:r>
              <a:rPr lang="en-US" u="sng" dirty="0"/>
              <a:t>needs the OS to arrange the execution of these activities in a systematic way</a:t>
            </a:r>
            <a:r>
              <a:rPr lang="en-US" dirty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="1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 OS assigns a slice of its time to each activity. It then switches among different processes millions of times a second to make it appear that everything is happening seamlessly.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Otherwise, you wouldn’t be able to watch a movie and print at the same time without experiencing delays.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>
              <a:latin typeface="Helvetica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endParaRPr lang="en-US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79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72D2-C042-474B-883F-32164FCD4BB7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Although it looks as though all the devices are working simultaneously, the </a:t>
            </a:r>
            <a:r>
              <a:rPr lang="en-US" u="sng" dirty="0"/>
              <a:t>OS actually switches back and forth among processes</a:t>
            </a:r>
            <a:r>
              <a:rPr lang="en-US" dirty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Assume you’re typing and want to print.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When you tell your computer to print your document, the printer generates an </a:t>
            </a:r>
            <a:r>
              <a:rPr lang="en-US" b="1" i="1" dirty="0"/>
              <a:t>interrupt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1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1" dirty="0"/>
              <a:t>Interrupt </a:t>
            </a:r>
            <a:r>
              <a:rPr lang="en-US" dirty="0"/>
              <a:t>that tells the OS that it’s in need of immediate attention.</a:t>
            </a:r>
            <a:br>
              <a:rPr lang="en-US" dirty="0"/>
            </a:b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Every device has its own type of interrupt, which is associated with an </a:t>
            </a:r>
            <a:r>
              <a:rPr lang="en-US" b="1" i="1" dirty="0"/>
              <a:t>interrupt handler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1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1" dirty="0"/>
              <a:t>Interrupt handler </a:t>
            </a:r>
            <a:r>
              <a:rPr lang="en-US" dirty="0"/>
              <a:t>is a special numerical code that helps to prioritize the requests.</a:t>
            </a:r>
            <a:br>
              <a:rPr lang="en-US" dirty="0"/>
            </a:b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These requests are placed in the interrupt table in the computer’s RAM.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The OS processes tasks in order of priority. This is called </a:t>
            </a:r>
            <a:r>
              <a:rPr lang="en-US" b="1" i="1" dirty="0"/>
              <a:t>preemptive multitasking</a:t>
            </a:r>
            <a:r>
              <a:rPr lang="en-US" i="1" dirty="0"/>
              <a:t>.</a:t>
            </a:r>
            <a:endParaRPr lang="en-US" dirty="0" smtClean="0">
              <a:latin typeface="Helvetica" pitchFamily="34" charset="0"/>
            </a:endParaRPr>
          </a:p>
          <a:p>
            <a:pPr marL="174708" indent="-174708">
              <a:buFont typeface="Arial" pitchFamily="34" charset="0"/>
              <a:buChar char="•"/>
            </a:pPr>
            <a:endParaRPr lang="en-US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10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072D2-C042-474B-883F-32164FCD4BB7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 OS also coordinates multiple activities for peripheral devices such as printers.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When the processor receives a print request, it first checks with the OS to ensure that the printer is not already in use.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If it is, the OS puts the request in a temporary storage area called the </a:t>
            </a:r>
            <a:r>
              <a:rPr lang="en-US" b="1" i="1" dirty="0"/>
              <a:t>buffer</a:t>
            </a:r>
            <a:r>
              <a:rPr lang="en-US" dirty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 request waits until the </a:t>
            </a:r>
            <a:r>
              <a:rPr lang="en-US" b="1" i="1" dirty="0"/>
              <a:t>spooler</a:t>
            </a:r>
            <a:r>
              <a:rPr lang="en-US" dirty="0"/>
              <a:t>, a program that helps coordinate all print jobs being sent to the printer, indicates the printer is available.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If more than one job is waiting, a </a:t>
            </a:r>
            <a:r>
              <a:rPr lang="en-US" b="1" i="1" dirty="0"/>
              <a:t>queue</a:t>
            </a:r>
            <a:r>
              <a:rPr lang="en-US" dirty="0"/>
              <a:t> is formed so that the printer can process the requests in order.</a:t>
            </a:r>
            <a:endParaRPr lang="en-US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87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Each OS has its own </a:t>
            </a:r>
            <a:r>
              <a:rPr lang="en-US" dirty="0" smtClean="0"/>
              <a:t>file</a:t>
            </a:r>
            <a:r>
              <a:rPr lang="en-US" baseline="0" dirty="0" smtClean="0"/>
              <a:t> </a:t>
            </a:r>
            <a:r>
              <a:rPr lang="en-US" dirty="0" smtClean="0"/>
              <a:t>naming </a:t>
            </a:r>
            <a:r>
              <a:rPr lang="en-US" dirty="0"/>
              <a:t>rules.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It is important to name your files so they are easily identifiable. </a:t>
            </a:r>
            <a:r>
              <a:rPr lang="en-US" b="1" dirty="0"/>
              <a:t>File names can have as many as 255 characters</a:t>
            </a:r>
            <a:r>
              <a:rPr lang="en-US" dirty="0"/>
              <a:t>. A file name such as “BIO Research Paper Draft.docx” makes it very clear what the file contains.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All files must be uniquely identified, unless they are saved in different folders or locations.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Files might share the same file name (“bioreport.docx” and “bioreport.xlsx”) or the same extension (“bioreport.xlsx” and “budget.xlsx”)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no two files stored on the same device and folder can share both the same file name and extension.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b="1" dirty="0"/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87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FD036-E291-40F3-B6DF-70A9308952D3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If you were saving a picture of Andrew Carnegie, the file path might be C:\Documents\HIS182\Term Paper\Illustrations\ACarnegie.jpg.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“C:” is the drive on which the file is stored, and Documents is the file’s primary folder.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“HIS182,” “Term Paper,” and “Illustrations” are successive subfolders within the Documents main folder.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Last comes the file name, “</a:t>
            </a:r>
            <a:r>
              <a:rPr lang="en-US" dirty="0" err="1"/>
              <a:t>ACarnegie</a:t>
            </a:r>
            <a:r>
              <a:rPr lang="en-US" dirty="0"/>
              <a:t>,” separated from the file extension (in this case, “jpg”) by a period.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u="sng" dirty="0"/>
              <a:t>The backslash characters (\), used by Windows</a:t>
            </a:r>
            <a:r>
              <a:rPr lang="en-US" dirty="0"/>
              <a:t>, are referred to as </a:t>
            </a:r>
            <a:r>
              <a:rPr lang="en-US" b="1" i="1" dirty="0"/>
              <a:t>path separators</a:t>
            </a:r>
            <a:r>
              <a:rPr lang="en-US" dirty="0"/>
              <a:t>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OS X files use a colon (:)</a:t>
            </a:r>
            <a:r>
              <a:rPr lang="en-US" dirty="0"/>
              <a:t>, and </a:t>
            </a:r>
            <a:r>
              <a:rPr lang="en-US" b="1" dirty="0"/>
              <a:t>UNIX and Linux files use the forward slash (/)</a:t>
            </a:r>
            <a:r>
              <a:rPr lang="en-US" dirty="0"/>
              <a:t> as the path separator.</a:t>
            </a:r>
          </a:p>
        </p:txBody>
      </p:sp>
    </p:spTree>
    <p:extLst>
      <p:ext uri="{BB962C8B-B14F-4D97-AF65-F5344CB8AC3E}">
        <p14:creationId xmlns:p14="http://schemas.microsoft.com/office/powerpoint/2010/main" val="40521128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Utility programs are small applications that perform special functions.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Utility programs come in three flavors: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Those that are </a:t>
            </a:r>
            <a:r>
              <a:rPr lang="en-US" b="1" dirty="0"/>
              <a:t>included with the OS </a:t>
            </a:r>
            <a:r>
              <a:rPr lang="en-US" dirty="0"/>
              <a:t>(such as </a:t>
            </a:r>
            <a:r>
              <a:rPr lang="en-US" u="sng" dirty="0" smtClean="0"/>
              <a:t>Task</a:t>
            </a:r>
            <a:r>
              <a:rPr lang="en-US" u="sng" baseline="0" dirty="0" smtClean="0"/>
              <a:t> Manager, </a:t>
            </a:r>
            <a:r>
              <a:rPr lang="en-US" u="sng" baseline="0" smtClean="0"/>
              <a:t>Disk Defragmenter</a:t>
            </a:r>
            <a:r>
              <a:rPr lang="en-US" smtClean="0"/>
              <a:t>)</a:t>
            </a: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Those sold as </a:t>
            </a:r>
            <a:r>
              <a:rPr lang="en-US" b="1" dirty="0"/>
              <a:t>standalone programs </a:t>
            </a:r>
            <a:r>
              <a:rPr lang="en-US" dirty="0"/>
              <a:t>(such as </a:t>
            </a:r>
            <a:r>
              <a:rPr lang="en-US" u="sng" dirty="0"/>
              <a:t>antivirus software</a:t>
            </a:r>
            <a:r>
              <a:rPr lang="en-US" dirty="0"/>
              <a:t>)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Those offered as </a:t>
            </a:r>
            <a:r>
              <a:rPr lang="en-US" b="1" dirty="0"/>
              <a:t>freeware</a:t>
            </a:r>
            <a:r>
              <a:rPr lang="en-US" dirty="0"/>
              <a:t> (such as </a:t>
            </a:r>
            <a:r>
              <a:rPr lang="en-US" u="sng" dirty="0"/>
              <a:t>anti-malware software</a:t>
            </a:r>
            <a:r>
              <a:rPr lang="en-US" dirty="0"/>
              <a:t> like Ad-Aware from Lavasoft)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basic utilities designed to manage and tune the computer hardware are incorporated into the operating system.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stand-alone utility programs typically offer more features or an easier user interface for backup, security, diagnostic, or recovery functions.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For some Windows programs, like Task Manager and Resource Monitor, no good standalone alternative exists.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4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Files and applications can be quite large, containing thousands or millions of bytes.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="1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To make it easier to measure the size of files, we need units of measure larger than a byte.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As shown in the table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kilobyte</a:t>
            </a:r>
            <a:r>
              <a:rPr lang="en-US" i="1" dirty="0"/>
              <a:t> (KB) </a:t>
            </a:r>
            <a:r>
              <a:rPr lang="en-US" dirty="0"/>
              <a:t>is approx. 1,000 bytes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megabyte</a:t>
            </a:r>
            <a:r>
              <a:rPr lang="en-US" i="1" dirty="0"/>
              <a:t> (MB) </a:t>
            </a:r>
            <a:r>
              <a:rPr lang="en-US" dirty="0"/>
              <a:t>is approx. 1 million bytes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gigabyte</a:t>
            </a:r>
            <a:r>
              <a:rPr lang="en-US" i="1" dirty="0"/>
              <a:t> (GB) </a:t>
            </a:r>
            <a:r>
              <a:rPr lang="en-US" dirty="0"/>
              <a:t>is approx. 1 billion bytes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terabyte</a:t>
            </a:r>
            <a:r>
              <a:rPr lang="en-US" dirty="0"/>
              <a:t> (TB) is approx. 1 trillion bytes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Today, personal computers are capable of storing </a:t>
            </a:r>
            <a:r>
              <a:rPr lang="en-US" b="1" i="1" dirty="0"/>
              <a:t>terabytes</a:t>
            </a:r>
            <a:r>
              <a:rPr lang="en-US" i="1" dirty="0"/>
              <a:t> (TB) </a:t>
            </a:r>
            <a:r>
              <a:rPr lang="en-US" dirty="0"/>
              <a:t>of data.</a:t>
            </a:r>
            <a:br>
              <a:rPr lang="en-US" dirty="0"/>
            </a:b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Many business computers can store up to a </a:t>
            </a:r>
            <a:r>
              <a:rPr lang="en-US" b="1" i="1" dirty="0"/>
              <a:t>petabyte</a:t>
            </a:r>
            <a:r>
              <a:rPr lang="en-US" i="1" dirty="0"/>
              <a:t> (PB) </a:t>
            </a:r>
            <a:r>
              <a:rPr lang="en-US" dirty="0"/>
              <a:t>(1,000 terabytes) of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8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6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There are two basic designs of computers: </a:t>
            </a:r>
            <a:r>
              <a:rPr lang="en-US" b="1" dirty="0"/>
              <a:t>portable</a:t>
            </a:r>
            <a:r>
              <a:rPr lang="en-US" dirty="0"/>
              <a:t> and </a:t>
            </a:r>
            <a:r>
              <a:rPr lang="en-US" b="1" dirty="0"/>
              <a:t>stationary</a:t>
            </a:r>
            <a:r>
              <a:rPr lang="en-US" dirty="0"/>
              <a:t>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tablet computer</a:t>
            </a:r>
            <a:r>
              <a:rPr lang="en-US" b="1" dirty="0"/>
              <a:t> </a:t>
            </a:r>
            <a:r>
              <a:rPr lang="en-US" dirty="0"/>
              <a:t>is a portable computer integrated into a flat touch-sensitive screen. It uses an onscreen virtual keyboard, but you can connect a separate keyboard via Bluetooth or wires.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laptop</a:t>
            </a:r>
            <a:r>
              <a:rPr lang="en-US" dirty="0"/>
              <a:t> or </a:t>
            </a:r>
            <a:r>
              <a:rPr lang="en-US" b="1" i="1" dirty="0"/>
              <a:t>notebook computer </a:t>
            </a:r>
            <a:r>
              <a:rPr lang="en-US" dirty="0"/>
              <a:t>is a portable computer that has a keyboard, monitor, and other devices integrated into a single compact case.  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netbook</a:t>
            </a:r>
            <a:r>
              <a:rPr lang="en-US" dirty="0"/>
              <a:t> is a small, lightweight laptop computer that is generally 7 – 10 inches wide and has a longer battery life than a laptop. 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An </a:t>
            </a:r>
            <a:r>
              <a:rPr lang="en-US" b="1" i="1" dirty="0" err="1"/>
              <a:t>ultrabook</a:t>
            </a:r>
            <a:r>
              <a:rPr lang="en-US" dirty="0"/>
              <a:t> is a full-featured but lightweight laptop computer designed to compete with the MacBook Air.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 smtClean="0"/>
              <a:t>tablet PC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i="1" dirty="0" smtClean="0"/>
              <a:t>convertible PC</a:t>
            </a:r>
            <a:r>
              <a:rPr lang="en-US" dirty="0" smtClean="0"/>
              <a:t>) is </a:t>
            </a:r>
            <a:r>
              <a:rPr lang="en-US" dirty="0"/>
              <a:t>similar to a laptop, but the monitor swivels and folds flat. </a:t>
            </a:r>
          </a:p>
        </p:txBody>
      </p:sp>
    </p:spTree>
    <p:extLst>
      <p:ext uri="{BB962C8B-B14F-4D97-AF65-F5344CB8AC3E}">
        <p14:creationId xmlns:p14="http://schemas.microsoft.com/office/powerpoint/2010/main" val="410250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8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6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/>
              <a:t>A </a:t>
            </a:r>
            <a:r>
              <a:rPr lang="en-US" b="1" i="1" dirty="0"/>
              <a:t>desktop computer </a:t>
            </a:r>
            <a:r>
              <a:rPr lang="en-US" dirty="0"/>
              <a:t>is intended for use at a single location, so it is stationary.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Most desktop computers consist of a separate case or tower (called the</a:t>
            </a:r>
            <a:r>
              <a:rPr lang="en-US" b="1" dirty="0"/>
              <a:t> </a:t>
            </a:r>
            <a:r>
              <a:rPr lang="en-US" b="1" i="1" dirty="0"/>
              <a:t>system unit</a:t>
            </a:r>
            <a:r>
              <a:rPr lang="en-US" dirty="0"/>
              <a:t>) that houses the main components of the computer plus </a:t>
            </a:r>
            <a:r>
              <a:rPr lang="en-US" b="1" i="1" dirty="0"/>
              <a:t>peripheral devices </a:t>
            </a:r>
            <a:r>
              <a:rPr lang="en-US" dirty="0"/>
              <a:t>such as a keyboard, mouse, and monitor.</a:t>
            </a:r>
          </a:p>
          <a:p>
            <a:pPr defTabSz="931774">
              <a:buClr>
                <a:schemeClr val="tx1"/>
              </a:buClr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An </a:t>
            </a:r>
            <a:r>
              <a:rPr lang="en-US" b="1" i="1" dirty="0"/>
              <a:t>all-in-one computer</a:t>
            </a:r>
            <a:r>
              <a:rPr lang="en-US" b="1" dirty="0"/>
              <a:t>,</a:t>
            </a:r>
            <a:r>
              <a:rPr lang="en-US" dirty="0"/>
              <a:t> such as the </a:t>
            </a:r>
            <a:r>
              <a:rPr lang="en-US" b="1" dirty="0"/>
              <a:t>Apple iMac </a:t>
            </a:r>
            <a:r>
              <a:rPr lang="en-US" dirty="0"/>
              <a:t>or </a:t>
            </a:r>
            <a:r>
              <a:rPr lang="en-US" b="1" dirty="0"/>
              <a:t>HP </a:t>
            </a:r>
            <a:r>
              <a:rPr lang="en-US" b="1" dirty="0" err="1"/>
              <a:t>TouchSmart</a:t>
            </a:r>
            <a:r>
              <a:rPr lang="en-US" dirty="0"/>
              <a:t>, eliminates the need for a separate tower because these computers house the computer’s processor and memory in the monitor. Many all-in-one models also incorporate touch-screen technology.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376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8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6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mainframe</a:t>
            </a:r>
            <a:r>
              <a:rPr lang="en-US" dirty="0"/>
              <a:t> is a large, expensive computer that supports many users simultaneously.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Mainframes are often used in businesses that manage large amounts of data where </a:t>
            </a:r>
            <a:r>
              <a:rPr lang="en-US" u="sng" dirty="0"/>
              <a:t>many people are working at the same time</a:t>
            </a:r>
            <a:r>
              <a:rPr lang="en-US" dirty="0"/>
              <a:t> on similar operations.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Mainframes excel at executing </a:t>
            </a:r>
            <a:r>
              <a:rPr lang="en-US" u="sng" dirty="0"/>
              <a:t>many different computer programs at the same time</a:t>
            </a:r>
            <a:r>
              <a:rPr lang="en-US" dirty="0"/>
              <a:t>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supercomputer</a:t>
            </a:r>
            <a:r>
              <a:rPr lang="en-US" dirty="0"/>
              <a:t> is a specially designed computer that performs complex calculations rapidly.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Supercomputers are used when </a:t>
            </a:r>
            <a:r>
              <a:rPr lang="en-US" u="sng" dirty="0"/>
              <a:t>complex models requiring intensive mathematical calculations</a:t>
            </a:r>
            <a:r>
              <a:rPr lang="en-US" dirty="0"/>
              <a:t> are needed.</a:t>
            </a:r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Supercomputers are designed to </a:t>
            </a:r>
            <a:r>
              <a:rPr lang="en-US" u="sng" dirty="0"/>
              <a:t>execute a few programs as quickly as possible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090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/>
          </p:cNvSpPr>
          <p:nvPr/>
        </p:nvSpPr>
        <p:spPr bwMode="auto">
          <a:xfrm>
            <a:off x="4558384" y="0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4558384" y="8829967"/>
            <a:ext cx="3488972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207" tIns="45295" rIns="92207" bIns="45295" anchor="b"/>
          <a:lstStyle/>
          <a:p>
            <a:pPr algn="r" eaLnBrk="0" hangingPunct="0"/>
            <a:r>
              <a:rPr lang="en-US" sz="1200" dirty="0">
                <a:latin typeface="Arial" charset="0"/>
              </a:rPr>
              <a:t>8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0" y="8829967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3487350" cy="4648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eaLnBrk="0" hangingPunct="0"/>
            <a:endParaRPr lang="en-US" dirty="0"/>
          </a:p>
        </p:txBody>
      </p:sp>
      <p:sp>
        <p:nvSpPr>
          <p:cNvPr id="4506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smartphone</a:t>
            </a:r>
            <a:r>
              <a:rPr lang="en-US" dirty="0"/>
              <a:t> does more than let you make and answer phone calls.</a:t>
            </a:r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It also has </a:t>
            </a:r>
            <a:r>
              <a:rPr lang="en-US" u="sng" dirty="0"/>
              <a:t>productivity (application software), media player, and camera features, as well as Web connectivity</a:t>
            </a:r>
            <a:r>
              <a:rPr lang="en-US" dirty="0"/>
              <a:t>.</a:t>
            </a:r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 smartphone has a </a:t>
            </a:r>
            <a:r>
              <a:rPr lang="en-US" u="sng" dirty="0"/>
              <a:t>CPU, memory, and storage</a:t>
            </a:r>
            <a:r>
              <a:rPr lang="en-US" dirty="0"/>
              <a:t> just like a laptop computer.</a:t>
            </a:r>
          </a:p>
          <a:p>
            <a:pPr marL="465887" lvl="1" defTabSz="931774">
              <a:buClr>
                <a:schemeClr val="tx1"/>
              </a:buClr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174708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An </a:t>
            </a:r>
            <a:r>
              <a:rPr lang="en-US" b="1" i="1" dirty="0"/>
              <a:t>embedded computer</a:t>
            </a:r>
            <a:r>
              <a:rPr lang="en-US" b="1" dirty="0"/>
              <a:t> </a:t>
            </a:r>
            <a:r>
              <a:rPr lang="en-US" dirty="0"/>
              <a:t>is a specially designed computer chip that resides in another device, such as your car or the electronic thermostat in your home.</a:t>
            </a:r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Embedded computers are </a:t>
            </a:r>
            <a:r>
              <a:rPr lang="en-US" u="sng" dirty="0"/>
              <a:t>self-contained computer devices that have their own programming</a:t>
            </a:r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Embedded computers </a:t>
            </a:r>
            <a:r>
              <a:rPr lang="en-US" u="sng" dirty="0"/>
              <a:t>typically don’t receive input from you or interact with other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7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lang="en-US" sz="4400" kern="1200" dirty="0">
                <a:solidFill>
                  <a:srgbClr val="0045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202F5-DFD7-4A13-B177-C17ED12108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AD14-6888-4082-8D03-7EC78B7C0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72F4-68AD-47D5-9265-CB70E9F32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583680"/>
            <a:ext cx="640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583680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457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Hardware /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Pearson Education, Inc.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 140: Business</a:t>
            </a:r>
            <a:br>
              <a:rPr lang="en-US" dirty="0" smtClean="0"/>
            </a:br>
            <a:r>
              <a:rPr lang="en-US" dirty="0" smtClean="0"/>
              <a:t>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45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Understanding Your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Bits and Bytes: The Language of Computers (cont.)</a:t>
            </a:r>
            <a:endParaRPr lang="en-US" sz="31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 smtClean="0">
                <a:effectLst/>
              </a:rPr>
              <a:t>Hardware</a:t>
            </a:r>
            <a:r>
              <a:rPr lang="en-US" dirty="0" smtClean="0">
                <a:effectLst/>
              </a:rPr>
              <a:t> – any physical part of the computer that you can touch</a:t>
            </a:r>
          </a:p>
          <a:p>
            <a:r>
              <a:rPr lang="en-US" b="1" dirty="0" smtClean="0"/>
              <a:t>Software</a:t>
            </a:r>
            <a:r>
              <a:rPr lang="en-US" dirty="0" smtClean="0"/>
              <a:t> – set of </a:t>
            </a:r>
            <a:r>
              <a:rPr lang="en-US" dirty="0"/>
              <a:t>computer programs that enables the hardware to perform tasks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Application software</a:t>
            </a:r>
          </a:p>
          <a:p>
            <a:pPr lvl="1"/>
            <a:r>
              <a:rPr lang="en-US" dirty="0"/>
              <a:t>System software </a:t>
            </a:r>
          </a:p>
          <a:p>
            <a:pPr lvl="2"/>
            <a:r>
              <a:rPr lang="en-US" dirty="0"/>
              <a:t>Operating system (OS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Hardware - Input </a:t>
            </a:r>
            <a:r>
              <a:rPr lang="en-US" sz="4000" dirty="0"/>
              <a:t>Devices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effectLst/>
              </a:rPr>
              <a:t>Keyboard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ffectLst/>
              </a:rPr>
              <a:t>Mouse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Touchscreen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Stylus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Camera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ffectLst/>
              </a:rPr>
              <a:t>Microphone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ffectLst/>
              </a:rPr>
              <a:t>Scanner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Hardware - Output </a:t>
            </a:r>
            <a:r>
              <a:rPr lang="en-US" dirty="0"/>
              <a:t>Devices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>
                <a:effectLst/>
                <a:latin typeface="Helvetica" pitchFamily="34" charset="0"/>
              </a:rPr>
              <a:t>Send data out of the computer</a:t>
            </a:r>
          </a:p>
          <a:p>
            <a:pPr lvl="1">
              <a:defRPr/>
            </a:pPr>
            <a:r>
              <a:rPr lang="en-US" dirty="0" smtClean="0">
                <a:effectLst/>
                <a:latin typeface="Helvetica" pitchFamily="34" charset="0"/>
              </a:rPr>
              <a:t>Text</a:t>
            </a:r>
          </a:p>
          <a:p>
            <a:pPr lvl="1">
              <a:defRPr/>
            </a:pPr>
            <a:r>
              <a:rPr lang="en-US" dirty="0" smtClean="0">
                <a:effectLst/>
                <a:latin typeface="Helvetica" pitchFamily="34" charset="0"/>
              </a:rPr>
              <a:t>Pictures</a:t>
            </a:r>
          </a:p>
          <a:p>
            <a:pPr lvl="1">
              <a:defRPr/>
            </a:pPr>
            <a:r>
              <a:rPr lang="en-US" dirty="0" smtClean="0">
                <a:effectLst/>
                <a:latin typeface="Helvetica" pitchFamily="34" charset="0"/>
              </a:rPr>
              <a:t>Sounds</a:t>
            </a:r>
          </a:p>
          <a:p>
            <a:pPr lvl="1">
              <a:defRPr/>
            </a:pPr>
            <a:r>
              <a:rPr lang="en-US" dirty="0">
                <a:latin typeface="Helvetica" pitchFamily="34" charset="0"/>
              </a:rPr>
              <a:t>V</a:t>
            </a:r>
            <a:r>
              <a:rPr lang="en-US" dirty="0" smtClean="0">
                <a:effectLst/>
                <a:latin typeface="Helvetica" pitchFamily="34" charset="0"/>
              </a:rPr>
              <a:t>ideo</a:t>
            </a:r>
          </a:p>
          <a:p>
            <a:pPr>
              <a:defRPr/>
            </a:pPr>
            <a:r>
              <a:rPr lang="en-US" dirty="0" smtClean="0">
                <a:effectLst/>
              </a:rPr>
              <a:t>Monitors</a:t>
            </a:r>
          </a:p>
          <a:p>
            <a:pPr>
              <a:defRPr/>
            </a:pPr>
            <a:r>
              <a:rPr lang="en-US" dirty="0" smtClean="0">
                <a:effectLst/>
              </a:rPr>
              <a:t>Printers</a:t>
            </a:r>
          </a:p>
          <a:p>
            <a:pPr>
              <a:defRPr/>
            </a:pPr>
            <a:r>
              <a:rPr lang="en-US" dirty="0" smtClean="0"/>
              <a:t>Speakers and earphones</a:t>
            </a:r>
            <a:endParaRPr lang="en-US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D14-6888-4082-8D03-7EC78B7C0D0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Output Devices: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ffectLst/>
                <a:latin typeface="Helvetica" pitchFamily="34" charset="0"/>
              </a:rPr>
              <a:t>Liquid crystal </a:t>
            </a:r>
            <a:r>
              <a:rPr lang="en-US" dirty="0" smtClean="0">
                <a:latin typeface="Helvetica" pitchFamily="34" charset="0"/>
              </a:rPr>
              <a:t>display (LCD) </a:t>
            </a:r>
            <a:endParaRPr lang="en-US" dirty="0" smtClean="0">
              <a:effectLst/>
              <a:latin typeface="Helvetica" pitchFamily="34" charset="0"/>
            </a:endParaRPr>
          </a:p>
          <a:p>
            <a:pPr>
              <a:defRPr/>
            </a:pPr>
            <a:r>
              <a:rPr lang="en-US" dirty="0" smtClean="0">
                <a:effectLst/>
              </a:rPr>
              <a:t>Light-emitting </a:t>
            </a:r>
            <a:r>
              <a:rPr lang="en-US" dirty="0" smtClean="0"/>
              <a:t>diode (LED) </a:t>
            </a:r>
            <a:endParaRPr lang="en-US" dirty="0" smtClean="0">
              <a:effectLst/>
            </a:endParaRPr>
          </a:p>
          <a:p>
            <a:pPr marL="0" indent="0">
              <a:buNone/>
              <a:defRPr/>
            </a:pPr>
            <a:endParaRPr lang="en-US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D14-6888-4082-8D03-7EC78B7C0D0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Output Devices: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Monitors (cont.)</a:t>
            </a:r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  <a:defRPr/>
            </a:pPr>
            <a:r>
              <a:rPr lang="en-US" b="1" dirty="0" smtClean="0"/>
              <a:t>How </a:t>
            </a:r>
            <a:r>
              <a:rPr lang="en-US" b="1" dirty="0"/>
              <a:t>LCD </a:t>
            </a:r>
            <a:r>
              <a:rPr lang="en-US" b="1" dirty="0" smtClean="0"/>
              <a:t>monitors </a:t>
            </a:r>
            <a:r>
              <a:rPr lang="en-US" b="1" dirty="0"/>
              <a:t>work </a:t>
            </a:r>
          </a:p>
          <a:p>
            <a:pPr lvl="1">
              <a:spcBef>
                <a:spcPct val="35000"/>
              </a:spcBef>
              <a:defRPr/>
            </a:pPr>
            <a:r>
              <a:rPr lang="en-US" dirty="0" smtClean="0">
                <a:effectLst/>
              </a:rPr>
              <a:t>Made up of </a:t>
            </a:r>
            <a:r>
              <a:rPr lang="en-US" dirty="0" err="1" smtClean="0">
                <a:effectLst/>
              </a:rPr>
              <a:t>coloured</a:t>
            </a:r>
            <a:r>
              <a:rPr lang="en-US" dirty="0" smtClean="0">
                <a:effectLst/>
              </a:rPr>
              <a:t> pixels</a:t>
            </a:r>
            <a:endParaRPr lang="en-US" b="1" dirty="0" smtClean="0">
              <a:effectLst/>
            </a:endParaRPr>
          </a:p>
          <a:p>
            <a:pPr lvl="1">
              <a:spcBef>
                <a:spcPct val="30000"/>
              </a:spcBef>
              <a:defRPr/>
            </a:pPr>
            <a:r>
              <a:rPr lang="en-US" dirty="0" smtClean="0">
                <a:effectLst/>
              </a:rPr>
              <a:t>Two or more sheets of material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>
                <a:effectLst/>
              </a:rPr>
              <a:t>Liquid crystal solution</a:t>
            </a:r>
          </a:p>
          <a:p>
            <a:pPr lvl="1">
              <a:spcBef>
                <a:spcPct val="30000"/>
              </a:spcBef>
              <a:defRPr/>
            </a:pPr>
            <a:r>
              <a:rPr lang="en-US" dirty="0" smtClean="0"/>
              <a:t>Crystals block or let light through</a:t>
            </a:r>
            <a:endParaRPr lang="en-US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Output Devices: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Monitors (cont.)</a:t>
            </a: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200" b="1" dirty="0"/>
              <a:t>Q</a:t>
            </a:r>
            <a:r>
              <a:rPr lang="en-US" sz="3200" b="1" dirty="0" smtClean="0"/>
              <a:t>uality of an LCD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>
                <a:effectLst/>
              </a:rPr>
              <a:t>Aspect ratio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>
                <a:effectLst/>
              </a:rPr>
              <a:t>Resolution </a:t>
            </a:r>
            <a:endParaRPr lang="en-US" sz="2800" dirty="0">
              <a:effectLst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>
                <a:effectLst/>
              </a:rPr>
              <a:t>Contrast ratio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>
                <a:effectLst/>
              </a:rPr>
              <a:t>Viewing angle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Brightness</a:t>
            </a:r>
            <a:endParaRPr lang="en-US" sz="2800" dirty="0"/>
          </a:p>
          <a:p>
            <a:pPr lvl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/>
              <a:t>Response </a:t>
            </a:r>
            <a:r>
              <a:rPr lang="en-US" sz="2800" dirty="0" smtClean="0"/>
              <a:t>time</a:t>
            </a:r>
            <a:endParaRPr lang="en-US" sz="2800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689" y="1554147"/>
            <a:ext cx="2763410" cy="222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Output Devices: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Printers (cont.)</a:t>
            </a:r>
            <a:endParaRPr lang="en-US" dirty="0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25472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500" b="1" dirty="0" smtClean="0">
                <a:effectLst/>
              </a:rPr>
              <a:t>Inkjet</a:t>
            </a:r>
            <a:endParaRPr lang="en-US" sz="3500" b="1" dirty="0">
              <a:effectLst/>
            </a:endParaRPr>
          </a:p>
          <a:p>
            <a:pPr lvl="1">
              <a:defRPr/>
            </a:pPr>
            <a:r>
              <a:rPr lang="en-US" sz="3000" dirty="0" smtClean="0">
                <a:effectLst/>
              </a:rPr>
              <a:t>Affordable</a:t>
            </a:r>
            <a:endParaRPr lang="en-US" sz="3000" dirty="0">
              <a:effectLst/>
            </a:endParaRPr>
          </a:p>
          <a:p>
            <a:pPr lvl="1">
              <a:defRPr/>
            </a:pPr>
            <a:r>
              <a:rPr lang="en-US" sz="3000" dirty="0" smtClean="0">
                <a:effectLst/>
              </a:rPr>
              <a:t>High-quality color </a:t>
            </a:r>
          </a:p>
          <a:p>
            <a:pPr lvl="1">
              <a:defRPr/>
            </a:pPr>
            <a:r>
              <a:rPr lang="en-US" sz="3000" dirty="0" smtClean="0"/>
              <a:t>Quick and quiet</a:t>
            </a:r>
            <a:endParaRPr lang="en-US" sz="3000" dirty="0">
              <a:effectLst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4038600"/>
            <a:ext cx="4114800" cy="2590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3500" b="1" dirty="0"/>
              <a:t>Laser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/>
              <a:t>Faster printing </a:t>
            </a:r>
            <a:r>
              <a:rPr lang="en-US" sz="2800" dirty="0" smtClean="0"/>
              <a:t>speed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Higher quality printouts</a:t>
            </a:r>
            <a:endParaRPr lang="en-US" sz="2800" dirty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>
                <a:effectLst/>
              </a:rPr>
              <a:t>More expensive</a:t>
            </a:r>
            <a:endParaRPr lang="en-US" sz="2800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3886200"/>
            <a:ext cx="7226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6347" y="3932830"/>
            <a:ext cx="2374009" cy="24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Processing and Memory on the Motherboard</a:t>
            </a:r>
            <a:endParaRPr lang="en-US" sz="3200" dirty="0"/>
          </a:p>
        </p:txBody>
      </p:sp>
      <p:sp>
        <p:nvSpPr>
          <p:cNvPr id="88070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800600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effectLst/>
              </a:rPr>
              <a:t>Motherboard</a:t>
            </a:r>
          </a:p>
          <a:p>
            <a:pPr>
              <a:defRPr/>
            </a:pPr>
            <a:r>
              <a:rPr lang="en-US" sz="3200" dirty="0" smtClean="0">
                <a:effectLst/>
              </a:rPr>
              <a:t>CPU</a:t>
            </a:r>
            <a:endParaRPr lang="en-US" sz="3200" dirty="0">
              <a:effectLst/>
            </a:endParaRPr>
          </a:p>
          <a:p>
            <a:pPr>
              <a:defRPr/>
            </a:pPr>
            <a:r>
              <a:rPr lang="en-US" sz="3200" dirty="0" smtClean="0">
                <a:effectLst/>
              </a:rPr>
              <a:t>ROM, RAM, and cache</a:t>
            </a:r>
          </a:p>
          <a:p>
            <a:pPr>
              <a:defRPr/>
            </a:pPr>
            <a:r>
              <a:rPr lang="en-US" sz="3200" dirty="0" smtClean="0"/>
              <a:t>Expansion </a:t>
            </a:r>
            <a:r>
              <a:rPr lang="en-US" sz="3200" dirty="0"/>
              <a:t>cards</a:t>
            </a:r>
          </a:p>
          <a:p>
            <a:pPr>
              <a:defRPr/>
            </a:pPr>
            <a:r>
              <a:rPr lang="en-US" sz="3200" dirty="0"/>
              <a:t>Network interface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card </a:t>
            </a:r>
            <a:r>
              <a:rPr lang="en-US" sz="3200" dirty="0"/>
              <a:t>(NIC)</a:t>
            </a:r>
          </a:p>
          <a:p>
            <a:pPr>
              <a:defRPr/>
            </a:pPr>
            <a:endParaRPr lang="en-US" sz="3200" dirty="0">
              <a:effectLst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18933"/>
            <a:ext cx="4038599" cy="2741736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Processing and Memory on the Motherboard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6" y="1325778"/>
            <a:ext cx="7547701" cy="512400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6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Processing and Memory on </a:t>
            </a:r>
            <a:r>
              <a:rPr lang="en-US" sz="3100" dirty="0" smtClean="0"/>
              <a:t>the Motherboard: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90118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83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Central </a:t>
            </a:r>
            <a:r>
              <a:rPr lang="en-US" b="1" dirty="0"/>
              <a:t>Processing Unit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CPU or processor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“Brains</a:t>
            </a:r>
            <a:r>
              <a:rPr lang="en-US" dirty="0">
                <a:effectLst/>
              </a:rPr>
              <a:t>” of the computer</a:t>
            </a:r>
          </a:p>
          <a:p>
            <a:pPr lvl="2">
              <a:defRPr/>
            </a:pPr>
            <a:r>
              <a:rPr lang="en-US" dirty="0">
                <a:effectLst/>
              </a:rPr>
              <a:t>Controls all functions </a:t>
            </a:r>
            <a:r>
              <a:rPr lang="en-US" dirty="0" smtClean="0">
                <a:effectLst/>
              </a:rPr>
              <a:t>of the computer’s components</a:t>
            </a:r>
            <a:endParaRPr lang="en-US" dirty="0">
              <a:effectLst/>
            </a:endParaRPr>
          </a:p>
          <a:p>
            <a:pPr lvl="2">
              <a:defRPr/>
            </a:pPr>
            <a:r>
              <a:rPr lang="en-US" dirty="0">
                <a:effectLst/>
              </a:rPr>
              <a:t>Processes all commands and instructions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Billions </a:t>
            </a:r>
            <a:r>
              <a:rPr lang="en-US" dirty="0">
                <a:effectLst/>
              </a:rPr>
              <a:t>of tasks per second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 smtClean="0"/>
              <a:t>Understanding Your 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Computers are Data Processing Devices</a:t>
            </a:r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defRPr/>
            </a:pPr>
            <a:r>
              <a:rPr lang="en-US" dirty="0" smtClean="0"/>
              <a:t>Perform </a:t>
            </a:r>
            <a:r>
              <a:rPr lang="en-US" dirty="0"/>
              <a:t>four major </a:t>
            </a:r>
            <a:r>
              <a:rPr lang="en-US" dirty="0" smtClean="0"/>
              <a:t>functions</a:t>
            </a:r>
            <a:endParaRPr lang="en-US" dirty="0"/>
          </a:p>
          <a:p>
            <a:pPr lvl="1">
              <a:spcAft>
                <a:spcPts val="1800"/>
              </a:spcAft>
              <a:defRPr/>
            </a:pPr>
            <a:r>
              <a:rPr lang="en-US" b="1" u="sng" dirty="0"/>
              <a:t>Input</a:t>
            </a:r>
            <a:r>
              <a:rPr lang="en-US" dirty="0"/>
              <a:t>: </a:t>
            </a:r>
            <a:r>
              <a:rPr lang="en-US" dirty="0" smtClean="0"/>
              <a:t>Gather </a:t>
            </a:r>
            <a:r>
              <a:rPr lang="en-US" dirty="0"/>
              <a:t>data, e</a:t>
            </a:r>
            <a:r>
              <a:rPr lang="en-US" dirty="0" smtClean="0"/>
              <a:t>nter </a:t>
            </a:r>
            <a:r>
              <a:rPr lang="en-US" dirty="0"/>
              <a:t>data</a:t>
            </a:r>
          </a:p>
          <a:p>
            <a:pPr lvl="1">
              <a:spcAft>
                <a:spcPts val="1800"/>
              </a:spcAft>
              <a:defRPr/>
            </a:pPr>
            <a:r>
              <a:rPr lang="en-US" b="1" u="sng" dirty="0"/>
              <a:t>Process</a:t>
            </a:r>
            <a:r>
              <a:rPr lang="en-US" dirty="0"/>
              <a:t>: Manipulates, calculates, or organizes </a:t>
            </a:r>
            <a:r>
              <a:rPr lang="en-US" dirty="0" smtClean="0"/>
              <a:t>data</a:t>
            </a:r>
            <a:endParaRPr lang="en-US" dirty="0"/>
          </a:p>
          <a:p>
            <a:pPr lvl="1">
              <a:spcAft>
                <a:spcPts val="1800"/>
              </a:spcAft>
              <a:defRPr/>
            </a:pPr>
            <a:r>
              <a:rPr lang="en-US" b="1" u="sng" dirty="0"/>
              <a:t>Output</a:t>
            </a:r>
            <a:r>
              <a:rPr lang="en-US" dirty="0"/>
              <a:t>: Displays data and information </a:t>
            </a:r>
          </a:p>
          <a:p>
            <a:pPr lvl="1">
              <a:spcAft>
                <a:spcPts val="1800"/>
              </a:spcAft>
              <a:defRPr/>
            </a:pPr>
            <a:r>
              <a:rPr lang="en-US" b="1" u="sng" dirty="0"/>
              <a:t>Storage</a:t>
            </a:r>
            <a:r>
              <a:rPr lang="en-US" dirty="0"/>
              <a:t>: Saves data and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Processing and Memory on </a:t>
            </a:r>
            <a:r>
              <a:rPr lang="en-US" sz="3100" dirty="0" smtClean="0"/>
              <a:t>the Motherboard: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Processing (cont.)</a:t>
            </a:r>
            <a:endParaRPr lang="en-US" dirty="0"/>
          </a:p>
        </p:txBody>
      </p:sp>
      <p:sp>
        <p:nvSpPr>
          <p:cNvPr id="90118" name="Rectangle 6"/>
          <p:cNvSpPr>
            <a:spLocks noGrp="1" noChangeArrowheads="1"/>
          </p:cNvSpPr>
          <p:nvPr>
            <p:ph idx="1"/>
          </p:nvPr>
        </p:nvSpPr>
        <p:spPr>
          <a:xfrm>
            <a:off x="443552" y="1600201"/>
            <a:ext cx="8229600" cy="4242772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defRPr/>
            </a:pPr>
            <a:r>
              <a:rPr lang="en-US" b="1" dirty="0" smtClean="0"/>
              <a:t>CPU </a:t>
            </a:r>
            <a:r>
              <a:rPr lang="en-US" b="1" dirty="0"/>
              <a:t>Performance Measures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Processor speed measured in hertz (Hz)</a:t>
            </a:r>
          </a:p>
          <a:p>
            <a:pPr lvl="2"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Megahertz (MHz) or gigahertz (GHz)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Number of cores</a:t>
            </a:r>
          </a:p>
          <a:p>
            <a:pPr lvl="2">
              <a:defRPr/>
            </a:pPr>
            <a:r>
              <a:rPr lang="en-US" dirty="0" smtClean="0">
                <a:effectLst/>
              </a:rPr>
              <a:t>Single</a:t>
            </a:r>
          </a:p>
          <a:p>
            <a:pPr lvl="2">
              <a:defRPr/>
            </a:pPr>
            <a:r>
              <a:rPr lang="en-US" dirty="0" smtClean="0">
                <a:effectLst/>
              </a:rPr>
              <a:t>Dual</a:t>
            </a:r>
          </a:p>
          <a:p>
            <a:pPr lvl="2">
              <a:defRPr/>
            </a:pPr>
            <a:r>
              <a:rPr lang="en-US" dirty="0" smtClean="0">
                <a:effectLst/>
              </a:rPr>
              <a:t>Quad</a:t>
            </a:r>
          </a:p>
          <a:p>
            <a:pPr lvl="2">
              <a:defRPr/>
            </a:pPr>
            <a:r>
              <a:rPr lang="en-US" dirty="0" smtClean="0"/>
              <a:t>Eight </a:t>
            </a:r>
            <a:endParaRPr lang="en-US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046" y="3307781"/>
            <a:ext cx="3891637" cy="301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Processing and Memory on the Motherboard:</a:t>
            </a:r>
            <a:br>
              <a:rPr lang="en-US" sz="3100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RAM - Random Access Memory</a:t>
            </a:r>
          </a:p>
          <a:p>
            <a:pPr lvl="1"/>
            <a:r>
              <a:rPr lang="en-US" dirty="0" smtClean="0"/>
              <a:t>Stores instructions and data</a:t>
            </a:r>
          </a:p>
          <a:p>
            <a:pPr lvl="1"/>
            <a:r>
              <a:rPr lang="en-US" dirty="0" smtClean="0"/>
              <a:t>Series of several memory cards or modules</a:t>
            </a:r>
          </a:p>
          <a:p>
            <a:pPr lvl="1"/>
            <a:r>
              <a:rPr lang="en-US" dirty="0" smtClean="0"/>
              <a:t>Temporary (volatile) storage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1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Processing and Memory on the Motherboard:</a:t>
            </a:r>
            <a:br>
              <a:rPr lang="en-US" sz="3100" dirty="0" smtClean="0"/>
            </a:br>
            <a:r>
              <a:rPr lang="en-US" dirty="0" smtClean="0"/>
              <a:t>Memory (cont.)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ROM - Read-Only Memory</a:t>
            </a:r>
          </a:p>
          <a:p>
            <a:pPr lvl="1"/>
            <a:r>
              <a:rPr lang="en-US" dirty="0" smtClean="0"/>
              <a:t>Stores startup instructions</a:t>
            </a:r>
          </a:p>
          <a:p>
            <a:pPr lvl="1"/>
            <a:r>
              <a:rPr lang="en-US" dirty="0" smtClean="0"/>
              <a:t>Permanent (nonvolatile) storage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1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Storing Data and </a:t>
            </a:r>
            <a:r>
              <a:rPr lang="en-US" sz="3100" dirty="0" smtClean="0"/>
              <a:t>Information: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Hard Drives</a:t>
            </a:r>
            <a:endParaRPr lang="en-US" dirty="0"/>
          </a:p>
        </p:txBody>
      </p:sp>
      <p:sp>
        <p:nvSpPr>
          <p:cNvPr id="12698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3200" dirty="0" smtClean="0">
                <a:effectLst/>
              </a:rPr>
              <a:t>Primary device for permanent storage</a:t>
            </a:r>
          </a:p>
          <a:p>
            <a:pPr>
              <a:spcAft>
                <a:spcPts val="1200"/>
              </a:spcAft>
              <a:defRPr/>
            </a:pPr>
            <a:r>
              <a:rPr lang="en-US" sz="3200" dirty="0" smtClean="0"/>
              <a:t>S</a:t>
            </a:r>
            <a:r>
              <a:rPr lang="en-US" sz="3200" dirty="0" smtClean="0">
                <a:effectLst/>
              </a:rPr>
              <a:t>tores programs and data</a:t>
            </a:r>
          </a:p>
          <a:p>
            <a:pPr>
              <a:spcAft>
                <a:spcPts val="1200"/>
              </a:spcAft>
              <a:defRPr/>
            </a:pPr>
            <a:r>
              <a:rPr lang="en-US" sz="3200" dirty="0" smtClean="0"/>
              <a:t>Internal or external (portable)</a:t>
            </a:r>
          </a:p>
          <a:p>
            <a:pPr>
              <a:spcAft>
                <a:spcPts val="1200"/>
              </a:spcAft>
              <a:defRPr/>
            </a:pPr>
            <a:r>
              <a:rPr lang="en-US" sz="3200" dirty="0" smtClean="0"/>
              <a:t>Solid State Drive (SSD)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24200"/>
            <a:ext cx="2514600" cy="313917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Storing Data and </a:t>
            </a:r>
            <a:r>
              <a:rPr lang="en-US" sz="3100" dirty="0" smtClean="0"/>
              <a:t>Information: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effectLst/>
              </a:rPr>
              <a:t>Flash Drive</a:t>
            </a:r>
          </a:p>
          <a:p>
            <a:pPr eaLnBrk="1" hangingPunct="1">
              <a:defRPr/>
            </a:pPr>
            <a:r>
              <a:rPr lang="en-US" b="1" dirty="0" smtClean="0"/>
              <a:t>Flash Memory</a:t>
            </a:r>
          </a:p>
          <a:p>
            <a:pPr eaLnBrk="1" hangingPunct="1">
              <a:defRPr/>
            </a:pPr>
            <a:r>
              <a:rPr lang="en-US" b="1" dirty="0" smtClean="0">
                <a:effectLst/>
              </a:rPr>
              <a:t>Optical Storage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Compact discs (CDs)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Digital video discs (DVDs)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Blu-ray discs (BDs)</a:t>
            </a:r>
          </a:p>
          <a:p>
            <a:pPr>
              <a:defRPr/>
            </a:pPr>
            <a:r>
              <a:rPr lang="en-US" b="1" dirty="0" smtClean="0"/>
              <a:t>Cloud Storage</a:t>
            </a:r>
            <a:endParaRPr lang="en-US" b="1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10" y="2209800"/>
            <a:ext cx="3224590" cy="3045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Connecting Peripherals to the Computer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Port </a:t>
            </a:r>
          </a:p>
          <a:p>
            <a:pPr lvl="1"/>
            <a:r>
              <a:rPr lang="en-US" dirty="0" smtClean="0"/>
              <a:t>Location where peripheral devices are attached to computer’s motherboard</a:t>
            </a:r>
          </a:p>
          <a:p>
            <a:pPr lvl="1"/>
            <a:endParaRPr lang="en-US" dirty="0"/>
          </a:p>
          <a:p>
            <a:r>
              <a:rPr lang="en-US" b="1" dirty="0"/>
              <a:t>Universal </a:t>
            </a:r>
            <a:r>
              <a:rPr lang="en-US" b="1" dirty="0" smtClean="0"/>
              <a:t>Serial Bus </a:t>
            </a:r>
            <a:r>
              <a:rPr lang="en-US" dirty="0"/>
              <a:t>(USB)</a:t>
            </a:r>
          </a:p>
          <a:p>
            <a:pPr lvl="1"/>
            <a:r>
              <a:rPr lang="en-US" dirty="0" smtClean="0"/>
              <a:t>Most common port, providing high-speed connectivity to wide range of devices.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69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Connecting Peripherals to the </a:t>
            </a:r>
            <a:r>
              <a:rPr lang="en-US" sz="3100" dirty="0" smtClean="0"/>
              <a:t>Computer: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dirty="0" smtClean="0"/>
              <a:t>Connectivity and Multimedia Ports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5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100" b="1" dirty="0" smtClean="0"/>
              <a:t>Connectivity ports</a:t>
            </a:r>
            <a:r>
              <a:rPr lang="en-US" sz="3100" dirty="0" smtClean="0"/>
              <a:t> (Ethernet, modem)</a:t>
            </a:r>
          </a:p>
          <a:p>
            <a:pPr>
              <a:spcAft>
                <a:spcPts val="1200"/>
              </a:spcAft>
            </a:pPr>
            <a:r>
              <a:rPr lang="en-US" sz="3100" b="1" dirty="0" smtClean="0"/>
              <a:t>Audio ports </a:t>
            </a:r>
            <a:r>
              <a:rPr lang="en-US" sz="3100" dirty="0" smtClean="0"/>
              <a:t>(headphones, speakers, mics)</a:t>
            </a:r>
          </a:p>
          <a:p>
            <a:pPr>
              <a:spcAft>
                <a:spcPts val="1200"/>
              </a:spcAft>
            </a:pPr>
            <a:r>
              <a:rPr lang="en-US" sz="3100" b="1" dirty="0" smtClean="0"/>
              <a:t>Video ports </a:t>
            </a:r>
            <a:r>
              <a:rPr lang="en-US" sz="3100" dirty="0" smtClean="0"/>
              <a:t>(monitors, multi-media, HDMI)</a:t>
            </a:r>
          </a:p>
          <a:p>
            <a:pPr>
              <a:spcAft>
                <a:spcPts val="1200"/>
              </a:spcAft>
            </a:pPr>
            <a:r>
              <a:rPr lang="en-US" sz="3100" b="1" dirty="0" smtClean="0"/>
              <a:t>Expansion cards </a:t>
            </a:r>
            <a:r>
              <a:rPr lang="en-US" sz="3100" dirty="0" smtClean="0"/>
              <a:t>(to add new ports)</a:t>
            </a:r>
          </a:p>
          <a:p>
            <a:pPr>
              <a:spcAft>
                <a:spcPts val="1200"/>
              </a:spcAft>
            </a:pPr>
            <a:r>
              <a:rPr lang="en-US" sz="3100" b="1" dirty="0" smtClean="0"/>
              <a:t>Expansion hubs </a:t>
            </a:r>
            <a:r>
              <a:rPr lang="en-US" sz="3100" dirty="0" smtClean="0"/>
              <a:t>(multi devices to one port)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1564585"/>
            <a:ext cx="3143252" cy="240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Connecting Peripherals to the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Adding Ports: Expansion Cards and Hubs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04" y="4019543"/>
            <a:ext cx="3147355" cy="2095142"/>
          </a:xfrm>
          <a:prstGeom prst="rect">
            <a:avLst/>
          </a:prstGeom>
        </p:spPr>
      </p:pic>
      <p:sp>
        <p:nvSpPr>
          <p:cNvPr id="125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4876800" cy="38160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effectLst/>
              </a:rPr>
              <a:t>Expansion cards</a:t>
            </a:r>
            <a:endParaRPr lang="en-US" b="1" dirty="0">
              <a:effectLst/>
            </a:endParaRPr>
          </a:p>
          <a:p>
            <a:pPr eaLnBrk="1" hangingPunct="1">
              <a:defRPr/>
            </a:pPr>
            <a:endParaRPr lang="en-US" dirty="0" smtClean="0">
              <a:effectLst/>
            </a:endParaRP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 smtClean="0">
              <a:effectLst/>
            </a:endParaRPr>
          </a:p>
          <a:p>
            <a:pPr eaLnBrk="1" hangingPunct="1">
              <a:defRPr/>
            </a:pPr>
            <a:r>
              <a:rPr lang="en-US" b="1" dirty="0" smtClean="0">
                <a:effectLst/>
              </a:rPr>
              <a:t>Expansion hubs</a:t>
            </a:r>
            <a:endParaRPr lang="en-US" b="1" dirty="0"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Power Controls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Powe</a:t>
            </a:r>
            <a:r>
              <a:rPr lang="en-US" dirty="0" smtClean="0"/>
              <a:t>r supply</a:t>
            </a:r>
          </a:p>
          <a:p>
            <a:pPr>
              <a:defRPr/>
            </a:pPr>
            <a:r>
              <a:rPr lang="en-US" dirty="0" smtClean="0"/>
              <a:t>Turning </a:t>
            </a:r>
            <a:r>
              <a:rPr lang="en-US" dirty="0"/>
              <a:t>off your computer</a:t>
            </a:r>
          </a:p>
          <a:p>
            <a:pPr lvl="1">
              <a:defRPr/>
            </a:pPr>
            <a:r>
              <a:rPr lang="en-US" dirty="0"/>
              <a:t>Stress on computer vs. wasting electricity</a:t>
            </a:r>
          </a:p>
          <a:p>
            <a:pPr lvl="1">
              <a:defRPr/>
            </a:pPr>
            <a:r>
              <a:rPr lang="en-US" dirty="0"/>
              <a:t>Power-management settings</a:t>
            </a:r>
          </a:p>
          <a:p>
            <a:pPr lvl="1">
              <a:defRPr/>
            </a:pPr>
            <a:r>
              <a:rPr lang="en-US" dirty="0"/>
              <a:t>Windows power-management options</a:t>
            </a:r>
          </a:p>
          <a:p>
            <a:pPr>
              <a:defRPr/>
            </a:pPr>
            <a:endParaRPr lang="en-US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AD14-6888-4082-8D03-7EC78B7C0D0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System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Pearson Education, Inc.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 140: Business</a:t>
            </a:r>
            <a:br>
              <a:rPr lang="en-US" dirty="0" smtClean="0"/>
            </a:br>
            <a:r>
              <a:rPr lang="en-US" dirty="0" smtClean="0"/>
              <a:t>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72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Understanding Your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Computers are Data Processing Devices (cont.)</a:t>
            </a:r>
            <a:endParaRPr lang="en-US" sz="3100" dirty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21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effectLst/>
              </a:rPr>
              <a:t>Data</a:t>
            </a:r>
            <a:r>
              <a:rPr lang="en-US" sz="2800" dirty="0" smtClean="0">
                <a:effectLst/>
              </a:rPr>
              <a:t> – collection of facts</a:t>
            </a:r>
          </a:p>
          <a:p>
            <a:pPr>
              <a:defRPr/>
            </a:pPr>
            <a:r>
              <a:rPr lang="en-US" sz="2800" b="1" dirty="0"/>
              <a:t>Information</a:t>
            </a:r>
            <a:r>
              <a:rPr lang="en-US" sz="2800" dirty="0" smtClean="0">
                <a:effectLst/>
              </a:rPr>
              <a:t> – data turned into useful form</a:t>
            </a:r>
          </a:p>
          <a:p>
            <a:pPr>
              <a:defRPr/>
            </a:pPr>
            <a:r>
              <a:rPr lang="en-US" sz="2800" b="1" dirty="0"/>
              <a:t>Processing</a:t>
            </a:r>
            <a:r>
              <a:rPr lang="en-US" sz="2800" dirty="0" smtClean="0"/>
              <a:t> – organizing data into information</a:t>
            </a:r>
            <a:endParaRPr lang="en-US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76" y="3276600"/>
            <a:ext cx="7990847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Understanding System Software: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Operating System Fundamentals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  <a:defRPr/>
            </a:pPr>
            <a:r>
              <a:rPr lang="en-US" b="1" dirty="0"/>
              <a:t>Application (productivity) software </a:t>
            </a:r>
            <a:r>
              <a:rPr lang="en-US" dirty="0"/>
              <a:t>– used to carry out everyday </a:t>
            </a:r>
            <a:r>
              <a:rPr lang="en-US" dirty="0" smtClean="0"/>
              <a:t>tasks</a:t>
            </a:r>
            <a:endParaRPr lang="en-US" dirty="0"/>
          </a:p>
          <a:p>
            <a:pPr>
              <a:defRPr/>
            </a:pPr>
            <a:r>
              <a:rPr lang="en-US" b="1" dirty="0" smtClean="0"/>
              <a:t>System software </a:t>
            </a:r>
            <a:r>
              <a:rPr lang="en-US" dirty="0" smtClean="0"/>
              <a:t>– the set of programs that help run the computer</a:t>
            </a:r>
          </a:p>
          <a:p>
            <a:pPr lvl="1">
              <a:defRPr/>
            </a:pPr>
            <a:r>
              <a:rPr lang="en-US" dirty="0" smtClean="0"/>
              <a:t>Operating system (OS)</a:t>
            </a:r>
          </a:p>
          <a:p>
            <a:pPr lvl="1">
              <a:defRPr/>
            </a:pPr>
            <a:r>
              <a:rPr lang="en-US" dirty="0" smtClean="0"/>
              <a:t>Utility programs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Understanding System Software:</a:t>
            </a:r>
            <a:br>
              <a:rPr lang="en-US" sz="3100" dirty="0"/>
            </a:br>
            <a:r>
              <a:rPr lang="en-US" sz="4000" dirty="0"/>
              <a:t>Operating System Fundamentals (</a:t>
            </a:r>
            <a:r>
              <a:rPr lang="en-US" sz="4000" dirty="0" smtClean="0"/>
              <a:t>cont.)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3500" b="1" dirty="0" smtClean="0"/>
              <a:t>Operating System Fundamentals</a:t>
            </a:r>
          </a:p>
          <a:p>
            <a:pPr lvl="1">
              <a:spcAft>
                <a:spcPts val="2400"/>
              </a:spcAft>
            </a:pPr>
            <a:r>
              <a:rPr lang="en-US" sz="3000" dirty="0" smtClean="0"/>
              <a:t>Multitasking</a:t>
            </a:r>
          </a:p>
          <a:p>
            <a:pPr lvl="1">
              <a:spcAft>
                <a:spcPts val="2400"/>
              </a:spcAft>
            </a:pPr>
            <a:r>
              <a:rPr lang="en-US" sz="3000" dirty="0" smtClean="0"/>
              <a:t>Networking capabilities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098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Understanding System Software: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Operating System Fundamentals (cont.)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4800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Categorized by device</a:t>
            </a:r>
          </a:p>
          <a:p>
            <a:pPr lvl="1"/>
            <a:r>
              <a:rPr lang="en-US" dirty="0" smtClean="0"/>
              <a:t>Mainframes</a:t>
            </a:r>
          </a:p>
          <a:p>
            <a:pPr lvl="1"/>
            <a:r>
              <a:rPr lang="en-US" dirty="0" smtClean="0"/>
              <a:t>Network computers</a:t>
            </a:r>
          </a:p>
          <a:p>
            <a:pPr lvl="1"/>
            <a:r>
              <a:rPr lang="en-US" dirty="0" smtClean="0"/>
              <a:t>Personal computers</a:t>
            </a:r>
          </a:p>
          <a:p>
            <a:pPr lvl="1"/>
            <a:r>
              <a:rPr lang="en-US" dirty="0" smtClean="0"/>
              <a:t>Mobile devices</a:t>
            </a:r>
          </a:p>
          <a:p>
            <a:pPr lvl="1"/>
            <a:r>
              <a:rPr lang="en-US" dirty="0" smtClean="0"/>
              <a:t>Gaming systems</a:t>
            </a:r>
          </a:p>
          <a:p>
            <a:pPr lvl="1"/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0" y="1596416"/>
            <a:ext cx="2619681" cy="463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04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100" dirty="0" smtClean="0"/>
              <a:t>Understanding System Software: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Operating Systems Fundamentals (cont.)</a:t>
            </a:r>
            <a:endParaRPr lang="en-US" sz="3100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510415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Operating Systems</a:t>
            </a:r>
          </a:p>
          <a:p>
            <a:pPr lvl="1">
              <a:defRPr/>
            </a:pPr>
            <a:r>
              <a:rPr lang="en-US" dirty="0" smtClean="0"/>
              <a:t>Unix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Linux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Mac </a:t>
            </a:r>
            <a:r>
              <a:rPr lang="en-US" dirty="0"/>
              <a:t>OS X</a:t>
            </a:r>
          </a:p>
          <a:p>
            <a:pPr lvl="1">
              <a:defRPr/>
            </a:pPr>
            <a:r>
              <a:rPr lang="en-US" dirty="0" smtClean="0"/>
              <a:t>Windows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Application software is OS-dependent</a:t>
            </a:r>
            <a:endParaRPr lang="en-US" dirty="0" smtClean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59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the Operating System Does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365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OS: Coordinates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and directs the flow of data and information through the computer system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468" y="1524000"/>
            <a:ext cx="4858332" cy="442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1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2485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/>
              <a:t>What the </a:t>
            </a:r>
            <a:r>
              <a:rPr lang="en-US" sz="3100" dirty="0" smtClean="0"/>
              <a:t>Operating System Does: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User Interface</a:t>
            </a:r>
            <a:endParaRPr lang="en-US" sz="40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8594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800"/>
              </a:spcAft>
              <a:defRPr/>
            </a:pPr>
            <a:r>
              <a:rPr lang="en-US" b="1" i="1" dirty="0" smtClean="0"/>
              <a:t>User Interface </a:t>
            </a:r>
            <a:r>
              <a:rPr lang="en-US" dirty="0" smtClean="0"/>
              <a:t>enables </a:t>
            </a:r>
            <a:r>
              <a:rPr lang="en-US" dirty="0"/>
              <a:t>user to interact with the computer</a:t>
            </a:r>
          </a:p>
          <a:p>
            <a:pPr>
              <a:lnSpc>
                <a:spcPct val="100000"/>
              </a:lnSpc>
              <a:spcAft>
                <a:spcPts val="1800"/>
              </a:spcAft>
              <a:defRPr/>
            </a:pPr>
            <a:r>
              <a:rPr lang="en-US" dirty="0"/>
              <a:t>Types of </a:t>
            </a:r>
            <a:r>
              <a:rPr lang="en-US" dirty="0" smtClean="0"/>
              <a:t>interfaces: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1800"/>
              </a:spcAft>
              <a:defRPr/>
            </a:pPr>
            <a:r>
              <a:rPr lang="en-US" dirty="0" smtClean="0"/>
              <a:t>Command-driven interface (e.g., MS-DOS)</a:t>
            </a:r>
          </a:p>
          <a:p>
            <a:pPr lvl="1">
              <a:lnSpc>
                <a:spcPct val="100000"/>
              </a:lnSpc>
              <a:spcAft>
                <a:spcPts val="1800"/>
              </a:spcAft>
              <a:defRPr/>
            </a:pPr>
            <a:r>
              <a:rPr lang="en-US" dirty="0" smtClean="0"/>
              <a:t>Menu-driven interface</a:t>
            </a:r>
          </a:p>
          <a:p>
            <a:pPr lvl="1">
              <a:lnSpc>
                <a:spcPct val="100000"/>
              </a:lnSpc>
              <a:spcAft>
                <a:spcPts val="1800"/>
              </a:spcAft>
              <a:defRPr/>
            </a:pPr>
            <a:r>
              <a:rPr lang="en-US" dirty="0" smtClean="0"/>
              <a:t>Graphical user interface (GUI)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33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What the Operating System Does:</a:t>
            </a:r>
            <a:br>
              <a:rPr lang="en-US" sz="3100" dirty="0"/>
            </a:br>
            <a:r>
              <a:rPr lang="en-US" dirty="0"/>
              <a:t>The User Interface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050" y="2133600"/>
            <a:ext cx="7632192" cy="3962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29540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Command-driven interface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1306026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Menu-driven interface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7030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the Operating System Does: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Memory and Storage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 smtClean="0"/>
              <a:t>OS uses </a:t>
            </a:r>
            <a:r>
              <a:rPr lang="en-US" b="1" dirty="0" smtClean="0"/>
              <a:t>RAM</a:t>
            </a:r>
            <a:r>
              <a:rPr lang="en-US" dirty="0" smtClean="0"/>
              <a:t> as a temporary storage for instructions and data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 smtClean="0"/>
              <a:t>OS is responsible for coordinating space allocation in RAM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 smtClean="0"/>
              <a:t>OS clears items from RAM when no longer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72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What the Operating System Does: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</a:t>
            </a:r>
            <a:r>
              <a:rPr lang="en-US" dirty="0"/>
              <a:t>Memory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b="1" dirty="0" smtClean="0">
                <a:effectLst/>
              </a:rPr>
              <a:t>Virtual Memory </a:t>
            </a:r>
            <a:r>
              <a:rPr lang="en-US" dirty="0" smtClean="0">
                <a:effectLst/>
              </a:rPr>
              <a:t>– when RAM is full, some instructions and data are transferred to the hard drive using a </a:t>
            </a:r>
            <a:r>
              <a:rPr lang="en-US" b="1" i="1" dirty="0" smtClean="0">
                <a:effectLst/>
              </a:rPr>
              <a:t>swap file</a:t>
            </a:r>
            <a:r>
              <a:rPr lang="en-US" dirty="0" smtClean="0">
                <a:effectLst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>
                <a:effectLst/>
              </a:rPr>
              <a:t>If data or instructions are needed later,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 OS swaps them back.  This process is called </a:t>
            </a:r>
            <a:r>
              <a:rPr lang="en-US" b="1" i="1" dirty="0" smtClean="0">
                <a:effectLst/>
              </a:rPr>
              <a:t>paging</a:t>
            </a:r>
            <a:r>
              <a:rPr lang="en-US" dirty="0" smtClean="0">
                <a:effectLst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 smtClean="0"/>
              <a:t>Increase </a:t>
            </a:r>
            <a:r>
              <a:rPr lang="en-US" dirty="0"/>
              <a:t>RAM to avoid using virtual </a:t>
            </a:r>
            <a:r>
              <a:rPr lang="en-US" dirty="0" smtClean="0"/>
              <a:t>memory.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10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Boot Process: Starting </a:t>
            </a:r>
            <a:r>
              <a:rPr lang="en-US" dirty="0"/>
              <a:t>the Computer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48640" eaLnBrk="1" hangingPunct="1">
              <a:spcAft>
                <a:spcPts val="1800"/>
              </a:spcAft>
              <a:defRPr/>
            </a:pPr>
            <a:r>
              <a:rPr lang="en-US" dirty="0" smtClean="0">
                <a:effectLst/>
              </a:rPr>
              <a:t>The </a:t>
            </a:r>
            <a:r>
              <a:rPr lang="en-US" b="1" dirty="0" smtClean="0">
                <a:effectLst/>
              </a:rPr>
              <a:t>boot process </a:t>
            </a:r>
            <a:r>
              <a:rPr lang="en-US" dirty="0" smtClean="0">
                <a:effectLst/>
              </a:rPr>
              <a:t>loads the </a:t>
            </a:r>
            <a:r>
              <a:rPr lang="en-US" dirty="0" smtClean="0"/>
              <a:t>operating system</a:t>
            </a:r>
            <a:r>
              <a:rPr lang="en-US" dirty="0" smtClean="0">
                <a:effectLst/>
              </a:rPr>
              <a:t> into RAM</a:t>
            </a:r>
          </a:p>
          <a:p>
            <a:pPr marL="548640">
              <a:spcAft>
                <a:spcPts val="1800"/>
              </a:spcAft>
              <a:defRPr/>
            </a:pPr>
            <a:r>
              <a:rPr lang="en-US" b="1" dirty="0" smtClean="0">
                <a:effectLst/>
              </a:rPr>
              <a:t>Cold boot </a:t>
            </a:r>
            <a:r>
              <a:rPr lang="en-US" dirty="0" smtClean="0">
                <a:effectLst/>
              </a:rPr>
              <a:t>– powering computer on from a completely turned-off state</a:t>
            </a:r>
          </a:p>
          <a:p>
            <a:pPr marL="548640">
              <a:spcAft>
                <a:spcPts val="1800"/>
              </a:spcAft>
              <a:defRPr/>
            </a:pPr>
            <a:r>
              <a:rPr lang="en-US" b="1" dirty="0" smtClean="0"/>
              <a:t>Warm boot </a:t>
            </a:r>
            <a:r>
              <a:rPr lang="en-US" dirty="0" smtClean="0"/>
              <a:t>– computer is restarted by OS without being turned off first </a:t>
            </a:r>
            <a:endParaRPr lang="en-US" dirty="0" smtClean="0">
              <a:effectLst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06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Understanding Your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Bits and Bytes: The Language of Computers</a:t>
            </a:r>
            <a:endParaRPr lang="en-US" sz="3600" dirty="0"/>
          </a:p>
        </p:txBody>
      </p:sp>
      <p:sp>
        <p:nvSpPr>
          <p:cNvPr id="3994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3000" b="1" dirty="0"/>
              <a:t>Bit</a:t>
            </a:r>
            <a:r>
              <a:rPr lang="en-US" dirty="0" smtClean="0">
                <a:effectLst/>
              </a:rPr>
              <a:t> – single binary digit (either 0 or 1)</a:t>
            </a:r>
          </a:p>
          <a:p>
            <a:pPr>
              <a:spcAft>
                <a:spcPts val="1200"/>
              </a:spcAft>
            </a:pPr>
            <a:r>
              <a:rPr lang="en-US" sz="3000" b="1" dirty="0"/>
              <a:t>Byte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effectLst/>
              </a:rPr>
              <a:t>combination of 8 bits used to represent a letter, number, or symbol</a:t>
            </a:r>
          </a:p>
          <a:p>
            <a:pPr lvl="1">
              <a:spcAft>
                <a:spcPts val="1200"/>
              </a:spcAft>
            </a:pPr>
            <a:r>
              <a:rPr lang="en-US" dirty="0" smtClean="0">
                <a:effectLst/>
              </a:rPr>
              <a:t>There are 256 </a:t>
            </a:r>
            <a:r>
              <a:rPr lang="en-US" dirty="0"/>
              <a:t>(or </a:t>
            </a:r>
            <a:r>
              <a:rPr lang="en-US" dirty="0" smtClean="0"/>
              <a:t>2</a:t>
            </a:r>
            <a:r>
              <a:rPr lang="en-US" baseline="30000" dirty="0" smtClean="0"/>
              <a:t>8</a:t>
            </a:r>
            <a:r>
              <a:rPr lang="en-US" dirty="0" smtClean="0"/>
              <a:t>) unique </a:t>
            </a:r>
            <a:r>
              <a:rPr lang="en-US" dirty="0" smtClean="0">
                <a:effectLst/>
              </a:rPr>
              <a:t>byte patterns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e.g., 10110011, 00001010, 01110100</a:t>
            </a:r>
          </a:p>
          <a:p>
            <a:pPr>
              <a:spcAft>
                <a:spcPts val="1200"/>
              </a:spcAft>
            </a:pPr>
            <a:r>
              <a:rPr lang="en-US" sz="3000" b="1" dirty="0"/>
              <a:t>ASCII</a:t>
            </a:r>
            <a:r>
              <a:rPr lang="en-US" dirty="0" smtClean="0"/>
              <a:t> is a universal encoding/decoding system</a:t>
            </a:r>
            <a:endParaRPr lang="en-US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The Boot Process: Starting </a:t>
            </a:r>
            <a:r>
              <a:rPr lang="en-US" sz="2800" dirty="0"/>
              <a:t>the </a:t>
            </a:r>
            <a:r>
              <a:rPr lang="en-US" sz="2800" dirty="0" smtClean="0"/>
              <a:t>Computer: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Step 1: Activating BIOS</a:t>
            </a:r>
            <a:endParaRPr lang="en-US" sz="3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 marL="548640" eaLnBrk="1" hangingPunct="1">
              <a:spcAft>
                <a:spcPts val="1800"/>
              </a:spcAft>
              <a:defRPr/>
            </a:pPr>
            <a:r>
              <a:rPr lang="en-US" dirty="0" smtClean="0">
                <a:effectLst/>
              </a:rPr>
              <a:t>CPU activates the </a:t>
            </a:r>
            <a:r>
              <a:rPr lang="en-US" b="1" dirty="0" smtClean="0">
                <a:effectLst/>
              </a:rPr>
              <a:t>Basic </a:t>
            </a:r>
            <a:r>
              <a:rPr lang="en-US" b="1" dirty="0" err="1" smtClean="0"/>
              <a:t>I</a:t>
            </a:r>
            <a:r>
              <a:rPr lang="en-US" b="1" dirty="0" err="1" smtClean="0">
                <a:effectLst/>
              </a:rPr>
              <a:t>nput/Output</a:t>
            </a:r>
            <a:r>
              <a:rPr lang="en-US" b="1" dirty="0" smtClean="0">
                <a:effectLst/>
              </a:rPr>
              <a:t> System (BIOS)</a:t>
            </a:r>
          </a:p>
          <a:p>
            <a:pPr marL="548640" eaLnBrk="1" hangingPunct="1">
              <a:spcAft>
                <a:spcPts val="1800"/>
              </a:spcAft>
              <a:defRPr/>
            </a:pPr>
            <a:r>
              <a:rPr lang="en-US" dirty="0" smtClean="0"/>
              <a:t>BIOS</a:t>
            </a:r>
            <a:r>
              <a:rPr lang="en-US" b="1" dirty="0" smtClean="0"/>
              <a:t> </a:t>
            </a:r>
            <a:r>
              <a:rPr lang="en-US" dirty="0" smtClean="0"/>
              <a:t>manages data exchange between OS and input/output devices</a:t>
            </a:r>
          </a:p>
          <a:p>
            <a:pPr marL="548640" eaLnBrk="1" hangingPunct="1">
              <a:spcAft>
                <a:spcPts val="1800"/>
              </a:spcAft>
              <a:defRPr/>
            </a:pPr>
            <a:r>
              <a:rPr lang="en-US" dirty="0" smtClean="0">
                <a:effectLst/>
              </a:rPr>
              <a:t>BIOS stored in ROM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42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The Boot Process: Starting </a:t>
            </a:r>
            <a:r>
              <a:rPr lang="en-US" sz="3100" dirty="0"/>
              <a:t>the </a:t>
            </a:r>
            <a:r>
              <a:rPr lang="en-US" sz="3100" dirty="0" smtClean="0"/>
              <a:t>Computer: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Step 2: Performing the Power-On Self-Test</a:t>
            </a:r>
            <a:endParaRPr lang="en-US" sz="3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1"/>
            <a:ext cx="8229600" cy="4572000"/>
          </a:xfrm>
        </p:spPr>
        <p:txBody>
          <a:bodyPr>
            <a:noAutofit/>
          </a:bodyPr>
          <a:lstStyle/>
          <a:p>
            <a:pPr marL="548640"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dirty="0" smtClean="0"/>
              <a:t>BIOS launches the </a:t>
            </a:r>
            <a:r>
              <a:rPr lang="en-US" b="1" dirty="0" smtClean="0"/>
              <a:t>Power On Self Test (POST)</a:t>
            </a:r>
          </a:p>
          <a:p>
            <a:pPr marL="548640" eaLnBrk="1" hangingPunct="1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dirty="0" smtClean="0"/>
              <a:t>POST ensures essential peripherals are attached and functional (e.g., keyboard)</a:t>
            </a:r>
          </a:p>
          <a:p>
            <a:pPr marL="548640" eaLnBrk="1" hangingPunct="1"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49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The Boot Process: Starting </a:t>
            </a:r>
            <a:r>
              <a:rPr lang="en-US" sz="3100" dirty="0"/>
              <a:t>the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Step 3: Loading the OS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1"/>
            <a:ext cx="8229600" cy="4648200"/>
          </a:xfrm>
        </p:spPr>
        <p:txBody>
          <a:bodyPr>
            <a:noAutofit/>
          </a:bodyPr>
          <a:lstStyle/>
          <a:p>
            <a:pPr marL="548640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b="1" dirty="0"/>
              <a:t>System files </a:t>
            </a:r>
            <a:r>
              <a:rPr lang="en-US" dirty="0"/>
              <a:t>(OS) </a:t>
            </a:r>
            <a:r>
              <a:rPr lang="en-US" dirty="0" smtClean="0"/>
              <a:t>located and loaded </a:t>
            </a:r>
            <a:r>
              <a:rPr lang="en-US" dirty="0"/>
              <a:t>into RAM</a:t>
            </a:r>
          </a:p>
          <a:p>
            <a:pPr marL="548640">
              <a:lnSpc>
                <a:spcPct val="100000"/>
              </a:lnSpc>
              <a:spcAft>
                <a:spcPts val="1200"/>
              </a:spcAft>
              <a:defRPr/>
            </a:pPr>
            <a:r>
              <a:rPr lang="en-US" b="1" dirty="0" err="1"/>
              <a:t>Kernal</a:t>
            </a:r>
            <a:r>
              <a:rPr lang="en-US" dirty="0"/>
              <a:t> (OS supervisor program) loaded into RAM.</a:t>
            </a:r>
          </a:p>
          <a:p>
            <a:pPr marL="948690" lvl="1">
              <a:defRPr/>
            </a:pPr>
            <a:r>
              <a:rPr lang="en-US" dirty="0" smtClean="0"/>
              <a:t>Responsible for managing the processor</a:t>
            </a:r>
            <a:br>
              <a:rPr lang="en-US" dirty="0" smtClean="0"/>
            </a:br>
            <a:r>
              <a:rPr lang="en-US" dirty="0" smtClean="0"/>
              <a:t>and all system components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37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The Boot Process: Starting </a:t>
            </a:r>
            <a:r>
              <a:rPr lang="en-US" sz="2800" dirty="0"/>
              <a:t>the </a:t>
            </a:r>
            <a:r>
              <a:rPr lang="en-US" sz="2800" dirty="0" smtClean="0"/>
              <a:t>Computer:</a:t>
            </a:r>
            <a:br>
              <a:rPr lang="en-US" sz="2800" dirty="0" smtClean="0"/>
            </a:br>
            <a:r>
              <a:rPr lang="en-US" sz="2300" dirty="0" smtClean="0"/>
              <a:t>Step 4: Checking Further Configurations and Customizations</a:t>
            </a:r>
            <a:endParaRPr lang="en-US" sz="23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1"/>
            <a:ext cx="8229600" cy="4572000"/>
          </a:xfrm>
        </p:spPr>
        <p:txBody>
          <a:bodyPr>
            <a:noAutofit/>
          </a:bodyPr>
          <a:lstStyle/>
          <a:p>
            <a:pPr marL="548640" eaLnBrk="1" hangingPunct="1">
              <a:defRPr/>
            </a:pPr>
            <a:r>
              <a:rPr lang="en-US" dirty="0" smtClean="0"/>
              <a:t>OS checks </a:t>
            </a:r>
            <a:r>
              <a:rPr lang="en-US" b="1" dirty="0" smtClean="0"/>
              <a:t>registry</a:t>
            </a:r>
            <a:r>
              <a:rPr lang="en-US" dirty="0" smtClean="0"/>
              <a:t> for configuration of other system components</a:t>
            </a:r>
          </a:p>
          <a:p>
            <a:pPr marL="948690" lvl="1">
              <a:defRPr/>
            </a:pPr>
            <a:r>
              <a:rPr lang="en-US" dirty="0" smtClean="0"/>
              <a:t>Mouse speed, keyboard language</a:t>
            </a:r>
          </a:p>
          <a:p>
            <a:pPr marL="948690" lvl="1">
              <a:defRPr/>
            </a:pPr>
            <a:r>
              <a:rPr lang="en-US" dirty="0" smtClean="0"/>
              <a:t>Screen resolution</a:t>
            </a:r>
          </a:p>
          <a:p>
            <a:pPr marL="948690" lvl="1">
              <a:spcAft>
                <a:spcPts val="1200"/>
              </a:spcAft>
              <a:defRPr/>
            </a:pPr>
            <a:r>
              <a:rPr lang="en-US" dirty="0" smtClean="0"/>
              <a:t>Order of program loading</a:t>
            </a:r>
          </a:p>
          <a:p>
            <a:pPr marL="548640" eaLnBrk="1" hangingPunct="1">
              <a:defRPr/>
            </a:pPr>
            <a:r>
              <a:rPr lang="en-US" b="1" dirty="0" smtClean="0">
                <a:effectLst/>
              </a:rPr>
              <a:t>Authentication</a:t>
            </a:r>
            <a:r>
              <a:rPr lang="en-US" dirty="0" smtClean="0">
                <a:effectLst/>
              </a:rPr>
              <a:t> (login)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7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What the Operating System Does: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 Management</a:t>
            </a:r>
            <a:endParaRPr lang="en-US" dirty="0"/>
          </a:p>
        </p:txBody>
      </p:sp>
      <p:sp>
        <p:nvSpPr>
          <p:cNvPr id="7987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dirty="0" smtClean="0">
                <a:effectLst/>
              </a:rPr>
              <a:t>CPU performs several tasks at once</a:t>
            </a:r>
          </a:p>
          <a:p>
            <a:pPr eaLnBrk="1" hangingPunct="1">
              <a:defRPr/>
            </a:pPr>
            <a:r>
              <a:rPr lang="en-US" dirty="0" smtClean="0"/>
              <a:t>OS arranges for execution of activities by</a:t>
            </a:r>
          </a:p>
          <a:p>
            <a:pPr lvl="1">
              <a:defRPr/>
            </a:pPr>
            <a:r>
              <a:rPr lang="en-US" dirty="0" smtClean="0"/>
              <a:t>a</a:t>
            </a:r>
            <a:r>
              <a:rPr lang="en-US" dirty="0" smtClean="0">
                <a:effectLst/>
              </a:rPr>
              <a:t>ssigning time to each activity</a:t>
            </a:r>
          </a:p>
          <a:p>
            <a:pPr lvl="1">
              <a:spcAft>
                <a:spcPts val="1800"/>
              </a:spcAft>
              <a:defRPr/>
            </a:pPr>
            <a:r>
              <a:rPr lang="en-US" dirty="0" smtClean="0"/>
              <a:t>switching among processes</a:t>
            </a:r>
          </a:p>
          <a:p>
            <a:pPr eaLnBrk="1" hangingPunct="1">
              <a:defRPr/>
            </a:pPr>
            <a:r>
              <a:rPr lang="en-US" dirty="0" smtClean="0">
                <a:effectLst/>
              </a:rPr>
              <a:t>Appears everything happens seamlessly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32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What the Operating System Does: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 Management (cont.)</a:t>
            </a:r>
            <a:endParaRPr lang="en-US" dirty="0"/>
          </a:p>
        </p:txBody>
      </p:sp>
      <p:sp>
        <p:nvSpPr>
          <p:cNvPr id="7987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Interrupt</a:t>
            </a:r>
          </a:p>
          <a:p>
            <a:pPr>
              <a:defRPr/>
            </a:pPr>
            <a:r>
              <a:rPr lang="en-US" dirty="0"/>
              <a:t>I</a:t>
            </a:r>
            <a:r>
              <a:rPr lang="en-US" dirty="0" smtClean="0"/>
              <a:t>nterrupt handler</a:t>
            </a:r>
          </a:p>
          <a:p>
            <a:pPr>
              <a:defRPr/>
            </a:pPr>
            <a:r>
              <a:rPr lang="en-US" dirty="0" smtClean="0"/>
              <a:t>Preemptive multitasking</a:t>
            </a:r>
            <a:endParaRPr lang="en-US" dirty="0" smtClean="0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3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What the Operating System Does: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Processor Management (cont.)</a:t>
            </a:r>
            <a:endParaRPr lang="en-US" dirty="0"/>
          </a:p>
        </p:txBody>
      </p:sp>
      <p:sp>
        <p:nvSpPr>
          <p:cNvPr id="7987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dirty="0" smtClean="0">
                <a:effectLst/>
              </a:rPr>
              <a:t>OS coordinates peripheral device activity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If processor received print request: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>
                <a:effectLst/>
              </a:rPr>
              <a:t>Checks with OS to see if printer is in use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800" dirty="0" smtClean="0"/>
              <a:t>If yes, request is stored in </a:t>
            </a:r>
            <a:r>
              <a:rPr lang="en-US" sz="2800" b="1" i="1" dirty="0" smtClean="0"/>
              <a:t>buffer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800" dirty="0" smtClean="0"/>
              <a:t>Waits until </a:t>
            </a:r>
            <a:r>
              <a:rPr lang="en-US" sz="2800" b="1" i="1" dirty="0"/>
              <a:t>spooler</a:t>
            </a:r>
            <a:r>
              <a:rPr lang="en-US" sz="2800" dirty="0" smtClean="0"/>
              <a:t> indicates printer ready</a:t>
            </a:r>
          </a:p>
          <a:p>
            <a:pPr lvl="2">
              <a:spcAft>
                <a:spcPts val="600"/>
              </a:spcAft>
              <a:defRPr/>
            </a:pPr>
            <a:r>
              <a:rPr lang="en-US" sz="2800" dirty="0" smtClean="0"/>
              <a:t>If multiple print jobs are waiting, request is placed in </a:t>
            </a:r>
            <a:r>
              <a:rPr lang="en-US" sz="2800" b="1" i="1" dirty="0"/>
              <a:t>queue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82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Organizing Your Computer:</a:t>
            </a:r>
            <a:br>
              <a:rPr lang="en-US" sz="3100" dirty="0" smtClean="0"/>
            </a:br>
            <a:r>
              <a:rPr lang="en-US" dirty="0" smtClean="0"/>
              <a:t>File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dirty="0" smtClean="0"/>
              <a:t>OS organizes files in a hierarchical directory structure.</a:t>
            </a:r>
          </a:p>
          <a:p>
            <a:pPr>
              <a:spcAft>
                <a:spcPts val="1200"/>
              </a:spcAft>
              <a:defRPr/>
            </a:pPr>
            <a:r>
              <a:rPr lang="en-US" dirty="0" smtClean="0"/>
              <a:t>All files must be uniquely named, unless stored in different locations.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 two files stored in same folder can share same file name and file extension.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52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3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Organizing Your Computer:</a:t>
            </a:r>
            <a:br>
              <a:rPr lang="en-US" sz="3100" dirty="0" smtClean="0"/>
            </a:br>
            <a:r>
              <a:rPr lang="en-US" dirty="0" smtClean="0"/>
              <a:t>File Management (cont.)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2015 Pearson Education, Inc.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819400"/>
            <a:ext cx="8331662" cy="1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872F4-68AD-47D5-9265-CB70E9F32D8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13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Utility programs </a:t>
            </a:r>
            <a:r>
              <a:rPr lang="en-US" dirty="0" smtClean="0"/>
              <a:t>are small programs that perform specific functions</a:t>
            </a:r>
          </a:p>
          <a:p>
            <a:pPr lvl="1"/>
            <a:r>
              <a:rPr lang="en-US" dirty="0" smtClean="0"/>
              <a:t>Incorporated into operating system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Firewall and file-compression utilities</a:t>
            </a:r>
          </a:p>
          <a:p>
            <a:pPr lvl="1"/>
            <a:r>
              <a:rPr lang="en-US" dirty="0" smtClean="0"/>
              <a:t>Standalone </a:t>
            </a:r>
            <a:r>
              <a:rPr lang="en-US" dirty="0"/>
              <a:t>utility </a:t>
            </a:r>
            <a:r>
              <a:rPr lang="en-US" dirty="0" smtClean="0"/>
              <a:t>programs</a:t>
            </a:r>
            <a:endParaRPr lang="en-US" dirty="0"/>
          </a:p>
          <a:p>
            <a:pPr lvl="2"/>
            <a:r>
              <a:rPr lang="en-US" dirty="0"/>
              <a:t>Antivirus and security programs</a:t>
            </a:r>
          </a:p>
          <a:p>
            <a:pPr lvl="2"/>
            <a:r>
              <a:rPr lang="en-US" dirty="0"/>
              <a:t>Freeware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22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/>
          </a:bodyPr>
          <a:lstStyle/>
          <a:p>
            <a:r>
              <a:rPr lang="en-US" sz="3100" dirty="0"/>
              <a:t>Understanding Your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Bits and Bytes: The Language of Computers (cont.)</a:t>
            </a:r>
            <a:endParaRPr lang="en-US" sz="2700" dirty="0"/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53970499"/>
              </p:ext>
            </p:extLst>
          </p:nvPr>
        </p:nvGraphicFramePr>
        <p:xfrm>
          <a:off x="571500" y="1843880"/>
          <a:ext cx="8001000" cy="4038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Name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Abbreviation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Number of Bytes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Byte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byte – one character of data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Kilobyte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1,024 bytes (2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10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) – half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a typed,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dbl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-spaced page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Megabyte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MB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1,048,576 bytes (2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bytes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) – approx. 768 pages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Gigabyte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GB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1,073,741,824 bytes (2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30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bytes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) – 786K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pgs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, 80m high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Terabyte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1,099,511,627,776 bytes (2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40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bytes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) – 81 km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high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Petabyte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PB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1,125,899,906,842,624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bytes (2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50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bytes)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Exabyte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EB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1,152,921,504,606,846,976 bytes (2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60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bytes)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4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Zettabyte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ZB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1,180,591,620,717,411,303,424 bytes (2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70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bytes)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202F5-DFD7-4A13-B177-C17ED12108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itchFamily="34" charset="0"/>
              <a:buNone/>
            </a:pP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080389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Understanding Your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Computers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500" b="1" dirty="0" smtClean="0">
                <a:effectLst/>
              </a:rPr>
              <a:t>Portable</a:t>
            </a:r>
          </a:p>
          <a:p>
            <a:pPr lvl="1">
              <a:defRPr/>
            </a:pPr>
            <a:r>
              <a:rPr lang="en-US" sz="2600" dirty="0" smtClean="0"/>
              <a:t>Tablet computers</a:t>
            </a:r>
            <a:endParaRPr lang="en-US" sz="2600" dirty="0"/>
          </a:p>
          <a:p>
            <a:pPr lvl="1">
              <a:defRPr/>
            </a:pPr>
            <a:r>
              <a:rPr lang="en-US" sz="2600" dirty="0" smtClean="0">
                <a:effectLst/>
              </a:rPr>
              <a:t>Laptop or notebook computers</a:t>
            </a:r>
          </a:p>
          <a:p>
            <a:pPr lvl="1">
              <a:defRPr/>
            </a:pPr>
            <a:r>
              <a:rPr lang="en-US" sz="2600" dirty="0" smtClean="0">
                <a:effectLst/>
              </a:rPr>
              <a:t>Netbooks</a:t>
            </a:r>
            <a:endParaRPr lang="en-US" sz="2600" dirty="0"/>
          </a:p>
          <a:p>
            <a:pPr lvl="1">
              <a:defRPr/>
            </a:pPr>
            <a:r>
              <a:rPr lang="en-US" sz="2600" dirty="0" err="1" smtClean="0"/>
              <a:t>Ultrabooks</a:t>
            </a:r>
            <a:endParaRPr lang="en-US" sz="2600" dirty="0"/>
          </a:p>
          <a:p>
            <a:pPr lvl="1">
              <a:defRPr/>
            </a:pPr>
            <a:r>
              <a:rPr lang="en-US" sz="2600" dirty="0" smtClean="0"/>
              <a:t>Tablet (convertible) PCs</a:t>
            </a:r>
            <a:endParaRPr lang="en-US" sz="2600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32342"/>
            <a:ext cx="2871216" cy="200863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Understanding Your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Computers (cont.)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>
                <a:effectLst/>
              </a:rPr>
              <a:t>Stationary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Desktop computers</a:t>
            </a:r>
          </a:p>
          <a:p>
            <a:pPr lvl="1">
              <a:defRPr/>
            </a:pPr>
            <a:r>
              <a:rPr lang="en-US" dirty="0" smtClean="0"/>
              <a:t>All-in-one computers</a:t>
            </a:r>
            <a:endParaRPr lang="en-US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3" y="3453063"/>
            <a:ext cx="313553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19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Understanding Your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Computers (cont.)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3500" b="1" dirty="0" smtClean="0">
                <a:effectLst/>
              </a:rPr>
              <a:t>Mainframe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 smtClean="0">
                <a:effectLst/>
              </a:rPr>
              <a:t>Many users simultaneously</a:t>
            </a:r>
          </a:p>
          <a:p>
            <a:pPr>
              <a:lnSpc>
                <a:spcPct val="120000"/>
              </a:lnSpc>
              <a:defRPr/>
            </a:pPr>
            <a:r>
              <a:rPr lang="en-US" sz="3500" b="1" dirty="0"/>
              <a:t>Supercomputer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 smtClean="0">
                <a:effectLst/>
              </a:rPr>
              <a:t>Complex calculations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Understanding Your </a:t>
            </a:r>
            <a:r>
              <a:rPr lang="en-US" sz="3100" dirty="0" smtClean="0"/>
              <a:t>Computer: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Computers (cont.)</a:t>
            </a:r>
            <a:endParaRPr lang="en-US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3600" b="1" dirty="0"/>
              <a:t>Smartphone</a:t>
            </a:r>
          </a:p>
          <a:p>
            <a:pPr>
              <a:lnSpc>
                <a:spcPct val="120000"/>
              </a:lnSpc>
              <a:defRPr/>
            </a:pPr>
            <a:r>
              <a:rPr lang="en-US" sz="3600" b="1" dirty="0"/>
              <a:t>Embedded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 smtClean="0">
                <a:effectLst/>
              </a:rPr>
              <a:t>Self-contained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 smtClean="0"/>
              <a:t>E.g., car, electronic thermostat</a:t>
            </a:r>
            <a:endParaRPr lang="en-US" sz="3000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6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7030</TotalTime>
  <Words>5868</Words>
  <Application>Microsoft Office PowerPoint</Application>
  <PresentationFormat>On-screen Show (4:3)</PresentationFormat>
  <Paragraphs>868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Helvetica</vt:lpstr>
      <vt:lpstr>Palatino</vt:lpstr>
      <vt:lpstr>Times New Roman</vt:lpstr>
      <vt:lpstr>Office Theme</vt:lpstr>
      <vt:lpstr>Hardware / Software</vt:lpstr>
      <vt:lpstr>Understanding Your Computer: Computers are Data Processing Devices</vt:lpstr>
      <vt:lpstr>Understanding Your Computer: Computers are Data Processing Devices (cont.)</vt:lpstr>
      <vt:lpstr>Understanding Your Computer: Bits and Bytes: The Language of Computers</vt:lpstr>
      <vt:lpstr>Understanding Your Computer: Bits and Bytes: The Language of Computers (cont.)</vt:lpstr>
      <vt:lpstr>Understanding Your Computer: Types of Computers</vt:lpstr>
      <vt:lpstr>Understanding Your Computer: Types of Computers (cont.)</vt:lpstr>
      <vt:lpstr>Understanding Your Computer: Types of Computers (cont.)</vt:lpstr>
      <vt:lpstr>Understanding Your Computer: Types of Computers (cont.)</vt:lpstr>
      <vt:lpstr>Understanding Your Computer: Bits and Bytes: The Language of Computers (cont.)</vt:lpstr>
      <vt:lpstr>Hardware - Input Devices</vt:lpstr>
      <vt:lpstr>Hardware - Output Devices</vt:lpstr>
      <vt:lpstr>Output Devices: Monitors</vt:lpstr>
      <vt:lpstr>Output Devices: Monitors (cont.)</vt:lpstr>
      <vt:lpstr>Output Devices: Monitors (cont.)</vt:lpstr>
      <vt:lpstr>Output Devices: Printers (cont.)</vt:lpstr>
      <vt:lpstr>Processing and Memory on the Motherboard</vt:lpstr>
      <vt:lpstr>Processing and Memory on the Motherboard</vt:lpstr>
      <vt:lpstr>Processing and Memory on the Motherboard: Processing</vt:lpstr>
      <vt:lpstr>Processing and Memory on the Motherboard: Processing (cont.)</vt:lpstr>
      <vt:lpstr>Processing and Memory on the Motherboard: Memory</vt:lpstr>
      <vt:lpstr>Processing and Memory on the Motherboard: Memory (cont.)</vt:lpstr>
      <vt:lpstr>Storing Data and Information: Hard Drives</vt:lpstr>
      <vt:lpstr>Storing Data and Information: Storage</vt:lpstr>
      <vt:lpstr>Connecting Peripherals to the Computer</vt:lpstr>
      <vt:lpstr>Connecting Peripherals to the Computer: Connectivity and Multimedia Ports</vt:lpstr>
      <vt:lpstr>Connecting Peripherals to the Computer: Adding Ports: Expansion Cards and Hubs</vt:lpstr>
      <vt:lpstr>Power Controls</vt:lpstr>
      <vt:lpstr>System Software</vt:lpstr>
      <vt:lpstr>Understanding System Software: Operating System Fundamentals</vt:lpstr>
      <vt:lpstr>Understanding System Software: Operating System Fundamentals (cont.)</vt:lpstr>
      <vt:lpstr>Understanding System Software: Operating System Fundamentals (cont.)</vt:lpstr>
      <vt:lpstr>Understanding System Software: Operating Systems Fundamentals (cont.)</vt:lpstr>
      <vt:lpstr>What the Operating System Does</vt:lpstr>
      <vt:lpstr>What the Operating System Does: The User Interface</vt:lpstr>
      <vt:lpstr>What the Operating System Does: The User Interface</vt:lpstr>
      <vt:lpstr>What the Operating System Does: Memory and Storage Management</vt:lpstr>
      <vt:lpstr>What the Operating System Does: Virtual Memory</vt:lpstr>
      <vt:lpstr>The Boot Process: Starting the Computer</vt:lpstr>
      <vt:lpstr>The Boot Process: Starting the Computer: Step 1: Activating BIOS</vt:lpstr>
      <vt:lpstr>The Boot Process: Starting the Computer: Step 2: Performing the Power-On Self-Test</vt:lpstr>
      <vt:lpstr>The Boot Process: Starting the Computer: Step 3: Loading the OS</vt:lpstr>
      <vt:lpstr>The Boot Process: Starting the Computer: Step 4: Checking Further Configurations and Customizations</vt:lpstr>
      <vt:lpstr>What the Operating System Does: Processor Management</vt:lpstr>
      <vt:lpstr>What the Operating System Does: Processor Management (cont.)</vt:lpstr>
      <vt:lpstr>What the Operating System Does: Processor Management (cont.)</vt:lpstr>
      <vt:lpstr>Organizing Your Computer: File Management</vt:lpstr>
      <vt:lpstr>Organizing Your Computer: File Management (cont.)</vt:lpstr>
      <vt:lpstr>Utility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Technology In Action</dc:creator>
  <cp:lastModifiedBy>Glen Allen</cp:lastModifiedBy>
  <cp:revision>147</cp:revision>
  <cp:lastPrinted>2016-04-06T16:20:37Z</cp:lastPrinted>
  <dcterms:created xsi:type="dcterms:W3CDTF">2011-08-19T00:37:13Z</dcterms:created>
  <dcterms:modified xsi:type="dcterms:W3CDTF">2016-12-01T15:00:15Z</dcterms:modified>
</cp:coreProperties>
</file>