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1" r:id="rId18"/>
    <p:sldId id="462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lda Wirth Federico" initials="HWF" lastIdx="34" clrIdx="0"/>
  <p:cmAuthor id="1" name="Sarah Evans" initials="SE" lastIdx="30" clrIdx="1"/>
  <p:cmAuthor id="2" name="LD" initials="LD" lastIdx="6" clrIdx="2"/>
  <p:cmAuthor id="3" name="Sarah Evans" initials="SJE" lastIdx="54" clrIdx="3"/>
  <p:cmAuthor id="4" name="Stefanie Emrich" initials="SE" lastIdx="7" clrIdx="4">
    <p:extLst>
      <p:ext uri="{19B8F6BF-5375-455C-9EA6-DF929625EA0E}">
        <p15:presenceInfo xmlns:p15="http://schemas.microsoft.com/office/powerpoint/2012/main" userId="Stefanie Emrich" providerId="None"/>
      </p:ext>
    </p:extLst>
  </p:cmAuthor>
  <p:cmAuthor id="5" name="Lisa B" initials="LB" lastIdx="16" clrIdx="5"/>
  <p:cmAuthor id="6" name="mike gordon" initials="mg" lastIdx="47" clrIdx="6">
    <p:extLst>
      <p:ext uri="{19B8F6BF-5375-455C-9EA6-DF929625EA0E}">
        <p15:presenceInfo xmlns:p15="http://schemas.microsoft.com/office/powerpoint/2012/main" userId="16f07c70156f7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578"/>
    <a:srgbClr val="005A94"/>
    <a:srgbClr val="2F8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72818" autoAdjust="0"/>
  </p:normalViewPr>
  <p:slideViewPr>
    <p:cSldViewPr>
      <p:cViewPr varScale="1">
        <p:scale>
          <a:sx n="53" d="100"/>
          <a:sy n="53" d="100"/>
        </p:scale>
        <p:origin x="2124" y="72"/>
      </p:cViewPr>
      <p:guideLst>
        <p:guide orient="horz" pos="1008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536"/>
    </p:cViewPr>
  </p:sorterViewPr>
  <p:notesViewPr>
    <p:cSldViewPr showGuides="1">
      <p:cViewPr varScale="1">
        <p:scale>
          <a:sx n="52" d="100"/>
          <a:sy n="52" d="100"/>
        </p:scale>
        <p:origin x="-258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75BF25-40BE-405D-88E7-C5FB6E60947B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7E2621-405C-4F83-9120-2E9601611C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_Name_System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Top-level_domains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31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IP addresses are assigned either statically or dynamically:</a:t>
            </a:r>
          </a:p>
          <a:p>
            <a:endParaRPr lang="en-US" dirty="0">
              <a:latin typeface="Arial" charset="0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Static addressing means that the IP address for a computer never changes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most likely assigned manually by a network administrator or an ISP.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If your ISP uses static addressing, then you were assigned an IP address when you applied for your service and had to configure your computer manually to use that address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Dynamic addressing means computer is assigned a temporary address from an available pool of IP addresses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More common than static IP addresses.</a:t>
            </a:r>
          </a:p>
        </p:txBody>
      </p:sp>
    </p:spTree>
    <p:extLst>
      <p:ext uri="{BB962C8B-B14F-4D97-AF65-F5344CB8AC3E}">
        <p14:creationId xmlns:p14="http://schemas.microsoft.com/office/powerpoint/2010/main" val="213735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Dynamic addressing is normally handled by the Dynamic Host Configuration Protocol (DHCP), which belongs to the TCP/IP protocol suite.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DHCP takes a pool of IP addresses and shares them with hosts on the network on an as-needed basis.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ISPs don’t need an IP address for every subscriber because not everyone is logged on to the Internet at one time.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When a user logs on to an ISP’s server, the DHCP server assigns that user an IP address for the duration of the session.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When you log off internet, IP address is released back to the pool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Temporary IP addresses might or might not be the same from session to session.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While you may not ever have same IP address again, each IP address is logged to your account when used.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This way police can track criminal activity when internet involved</a:t>
            </a:r>
          </a:p>
        </p:txBody>
      </p:sp>
    </p:spTree>
    <p:extLst>
      <p:ext uri="{BB962C8B-B14F-4D97-AF65-F5344CB8AC3E}">
        <p14:creationId xmlns:p14="http://schemas.microsoft.com/office/powerpoint/2010/main" val="58849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While static addresses may seem convenient, dynamic addressing provides a more secure environment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Keeps hackers out of computer systems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Difficult for burglars to find your home if you changed your address every day!</a:t>
            </a:r>
          </a:p>
        </p:txBody>
      </p:sp>
    </p:spTree>
    <p:extLst>
      <p:ext uri="{BB962C8B-B14F-4D97-AF65-F5344CB8AC3E}">
        <p14:creationId xmlns:p14="http://schemas.microsoft.com/office/powerpoint/2010/main" val="360560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A </a:t>
            </a:r>
            <a:r>
              <a:rPr lang="en-US" b="1" i="1" dirty="0">
                <a:latin typeface="Arial" charset="0"/>
              </a:rPr>
              <a:t>domain name </a:t>
            </a:r>
            <a:r>
              <a:rPr lang="en-US" dirty="0">
                <a:latin typeface="Arial" charset="0"/>
              </a:rPr>
              <a:t>is a name that takes the place of an IP address, making it easier for people to remember.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E.g., </a:t>
            </a:r>
            <a:r>
              <a:rPr lang="en-US" u="sng" dirty="0">
                <a:latin typeface="Arial" charset="0"/>
              </a:rPr>
              <a:t>google.com is a domain name</a:t>
            </a:r>
            <a:r>
              <a:rPr lang="en-US" dirty="0">
                <a:latin typeface="Arial" charset="0"/>
              </a:rPr>
              <a:t>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The server where Google’s main website is deployed has an IP address (e.g., 66.249.64.55), but it’s much easier for you to remember to tell your browser to go to google.com.</a:t>
            </a:r>
          </a:p>
        </p:txBody>
      </p:sp>
    </p:spTree>
    <p:extLst>
      <p:ext uri="{BB962C8B-B14F-4D97-AF65-F5344CB8AC3E}">
        <p14:creationId xmlns:p14="http://schemas.microsoft.com/office/powerpoint/2010/main" val="1481951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Domains are organized by level.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The portion of the domain name after the dot is the </a:t>
            </a:r>
            <a:r>
              <a:rPr lang="en-US" i="1" dirty="0">
                <a:latin typeface="Arial" charset="0"/>
              </a:rPr>
              <a:t>top-level domain (TLD)</a:t>
            </a:r>
            <a:r>
              <a:rPr lang="en-US" dirty="0">
                <a:latin typeface="Arial" charset="0"/>
              </a:rPr>
              <a:t>.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The TLDs are standardized pools (established by ICANN)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ICANN - </a:t>
            </a:r>
            <a:r>
              <a:rPr lang="en-US" b="1" dirty="0">
                <a:latin typeface="Arial" charset="0"/>
              </a:rPr>
              <a:t>Internet Corporation for Assigned Names and Numbers</a:t>
            </a:r>
            <a:r>
              <a:rPr lang="en-US" dirty="0">
                <a:latin typeface="Arial" charset="0"/>
              </a:rPr>
              <a:t> - nonprofit organization responsible for coordinating the Internet's global </a:t>
            </a:r>
            <a:r>
              <a:rPr lang="en-US" dirty="0">
                <a:latin typeface="Arial" charset="0"/>
                <a:hlinkClick r:id="rId3" tooltip="Domain Name System"/>
              </a:rPr>
              <a:t>Domain Name System</a:t>
            </a:r>
            <a:r>
              <a:rPr lang="en-US" dirty="0">
                <a:latin typeface="Arial" charset="0"/>
              </a:rPr>
              <a:t>, including introduction of new </a:t>
            </a:r>
            <a:r>
              <a:rPr lang="en-US" dirty="0">
                <a:latin typeface="Arial" charset="0"/>
                <a:hlinkClick r:id="rId4" tooltip="Top-level domains"/>
              </a:rPr>
              <a:t>top-level domains</a:t>
            </a:r>
            <a:r>
              <a:rPr lang="en-US" dirty="0">
                <a:latin typeface="Arial" charset="0"/>
              </a:rPr>
              <a:t> (TLDs)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572368" lvl="3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.com – commercial</a:t>
            </a:r>
          </a:p>
          <a:p>
            <a:pPr marL="1572368" lvl="3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.org – organization (not-for-profit)</a:t>
            </a:r>
          </a:p>
          <a:p>
            <a:pPr marL="1572368" lvl="3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.</a:t>
            </a:r>
            <a:r>
              <a:rPr lang="en-US" dirty="0" err="1">
                <a:latin typeface="Arial" charset="0"/>
              </a:rPr>
              <a:t>edu</a:t>
            </a:r>
            <a:r>
              <a:rPr lang="en-US" dirty="0">
                <a:latin typeface="Arial" charset="0"/>
              </a:rPr>
              <a:t> – education (US)</a:t>
            </a:r>
          </a:p>
          <a:p>
            <a:pPr marL="1572368" lvl="3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.ca, .de, .</a:t>
            </a:r>
            <a:r>
              <a:rPr lang="en-US" dirty="0" err="1">
                <a:latin typeface="Arial" charset="0"/>
              </a:rPr>
              <a:t>jp</a:t>
            </a:r>
            <a:r>
              <a:rPr lang="en-US" dirty="0">
                <a:latin typeface="Arial" charset="0"/>
              </a:rPr>
              <a:t> – country code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Within each top-level domain are many second-level domains.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A second-level domain is a domain that’s directly below a top-level domain.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For example, in golf.com, </a:t>
            </a:r>
            <a:r>
              <a:rPr lang="en-US" i="1" dirty="0">
                <a:latin typeface="Arial" charset="0"/>
              </a:rPr>
              <a:t>golf </a:t>
            </a:r>
            <a:r>
              <a:rPr lang="en-US" dirty="0">
                <a:latin typeface="Arial" charset="0"/>
              </a:rPr>
              <a:t>is the second-level domain to the .com TLD.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A second-level domain needs to be unique within its own TLD but not necessarily unique to all top-level domains.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For example, golf.com and golf.ca are registered as separate domain names.</a:t>
            </a:r>
          </a:p>
        </p:txBody>
      </p:sp>
    </p:spTree>
    <p:extLst>
      <p:ext uri="{BB962C8B-B14F-4D97-AF65-F5344CB8AC3E}">
        <p14:creationId xmlns:p14="http://schemas.microsoft.com/office/powerpoint/2010/main" val="817821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When you enter a URL in your browser, your computer converts the URL to an IP address.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To do this, your computer consults a database maintained on a domain name system (DNS) server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DNS server functions like a phone book for the Internet</a:t>
            </a:r>
          </a:p>
        </p:txBody>
      </p:sp>
    </p:spTree>
    <p:extLst>
      <p:ext uri="{BB962C8B-B14F-4D97-AF65-F5344CB8AC3E}">
        <p14:creationId xmlns:p14="http://schemas.microsoft.com/office/powerpoint/2010/main" val="4072300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HTML documents are merely text documents with </a:t>
            </a:r>
            <a:r>
              <a:rPr lang="en-US" b="1" dirty="0">
                <a:latin typeface="Arial" charset="0"/>
              </a:rPr>
              <a:t>tags</a:t>
            </a:r>
            <a:r>
              <a:rPr lang="en-US" dirty="0">
                <a:latin typeface="Arial" charset="0"/>
              </a:rPr>
              <a:t> applied to them.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 view HTML coding behind any web page</a:t>
            </a:r>
          </a:p>
          <a:p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right-click, select View Page Source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HTML code for that page will display.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6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The Hypertext Transfer Protocol (HTTP) was created especially for the transfer of hypertext documents across the Internet.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(Recall that </a:t>
            </a:r>
            <a:r>
              <a:rPr lang="en-US" i="1" dirty="0">
                <a:latin typeface="Arial" charset="0"/>
              </a:rPr>
              <a:t>hypertext </a:t>
            </a:r>
            <a:r>
              <a:rPr lang="en-US" dirty="0">
                <a:latin typeface="Arial" charset="0"/>
              </a:rPr>
              <a:t>documents are documents in which text is linked to other documents or media.)</a:t>
            </a:r>
          </a:p>
        </p:txBody>
      </p:sp>
    </p:spTree>
    <p:extLst>
      <p:ext uri="{BB962C8B-B14F-4D97-AF65-F5344CB8AC3E}">
        <p14:creationId xmlns:p14="http://schemas.microsoft.com/office/powerpoint/2010/main" val="3797757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Hypertext Transfer Protocol Secure (HTTPS) ensures that data is sent securely over the web.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HTTPS is actually an acronym that’s the combination of HTTP and Secure Sockets Layer (SSL), a network security protocol.</a:t>
            </a:r>
          </a:p>
        </p:txBody>
      </p:sp>
    </p:spTree>
    <p:extLst>
      <p:ext uri="{BB962C8B-B14F-4D97-AF65-F5344CB8AC3E}">
        <p14:creationId xmlns:p14="http://schemas.microsoft.com/office/powerpoint/2010/main" val="21357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Internet is a “network of networks”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similar to a highway system, where smaller roads feed into larger, faster highways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The main paths of the Internet, along which data travels the fastest, are known collectively as the Internet backbone.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The Internet backbone is a collection of large national and international networks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most of these networks are owned by commercial, educational, or government organizations.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Backbone providers, which are required to connect to other backbone providers, have the fastest high-speed connections.  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8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The majority of Internet communications follow the client/server model of network communications.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Clients are devices such as computers, tablets, and smartphones that use browsers to request services such as web pages.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6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Various types of servers from which clients can request services are deployed on the networks that make up the Internet:</a:t>
            </a:r>
          </a:p>
          <a:p>
            <a:endParaRPr lang="en-US" dirty="0">
              <a:latin typeface="Arial" charset="0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>
                <a:latin typeface="Arial" charset="0"/>
              </a:rPr>
              <a:t>Web servers</a:t>
            </a:r>
            <a:r>
              <a:rPr lang="en-US" dirty="0">
                <a:latin typeface="Arial" charset="0"/>
              </a:rPr>
              <a:t>: Computers that run specialized operating systems, enabling them to host and share web pages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>
                <a:latin typeface="Arial" charset="0"/>
              </a:rPr>
              <a:t>Commerce servers</a:t>
            </a:r>
            <a:r>
              <a:rPr lang="en-US" dirty="0">
                <a:latin typeface="Arial" charset="0"/>
              </a:rPr>
              <a:t>: Computers that host software that enables users to buy goods and services over the web.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Generally use special security protocols to protect sensitive information (e.g., credit card numbers)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>
                <a:latin typeface="Arial" charset="0"/>
              </a:rPr>
              <a:t>File servers</a:t>
            </a:r>
            <a:r>
              <a:rPr lang="en-US" dirty="0">
                <a:latin typeface="Arial" charset="0"/>
              </a:rPr>
              <a:t>: Computers providing remote storage space or acting as storehouses for files that users can download (e.g., Y:\, H:\, iTunes, Netflix).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Cloud service providers offering online storage services have a huge collection of file servers.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4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Like all computer networks, the Internet follows standard </a:t>
            </a:r>
            <a:r>
              <a:rPr lang="en-US" b="1" dirty="0">
                <a:latin typeface="Arial" charset="0"/>
              </a:rPr>
              <a:t>protocols</a:t>
            </a:r>
            <a:r>
              <a:rPr lang="en-US" dirty="0">
                <a:latin typeface="Arial" charset="0"/>
              </a:rPr>
              <a:t> to send information between computers.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A </a:t>
            </a:r>
            <a:r>
              <a:rPr lang="en-US" b="1" dirty="0">
                <a:latin typeface="Arial" charset="0"/>
              </a:rPr>
              <a:t>computer protocol </a:t>
            </a:r>
            <a:r>
              <a:rPr lang="en-US" dirty="0">
                <a:latin typeface="Arial" charset="0"/>
              </a:rPr>
              <a:t>is a </a:t>
            </a:r>
            <a:r>
              <a:rPr lang="en-US" u="sng" dirty="0">
                <a:latin typeface="Arial" charset="0"/>
              </a:rPr>
              <a:t>set of rules for exchanging electronic information</a:t>
            </a:r>
            <a:r>
              <a:rPr lang="en-US" dirty="0">
                <a:latin typeface="Arial" charset="0"/>
              </a:rPr>
              <a:t>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If the Internet is the “information superhighway”, then protocols are the “rules of the road”.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The idea of a protocol is that anyone can use it on his or her computer system and be able to communicate with any other computer using the same protocol.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E.g., this is how Mac and PC users can both see webpages, write/read emails, or complete online shopping transactions in the same way (regardless of OS or transmission media).</a:t>
            </a:r>
          </a:p>
        </p:txBody>
      </p:sp>
    </p:spTree>
    <p:extLst>
      <p:ext uri="{BB962C8B-B14F-4D97-AF65-F5344CB8AC3E}">
        <p14:creationId xmlns:p14="http://schemas.microsoft.com/office/powerpoint/2010/main" val="2466184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Although many protocols are available on the Internet, the main suite of protocols used is TCP/IP.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The suite is named after the </a:t>
            </a:r>
            <a:r>
              <a:rPr lang="en-US" u="sng" dirty="0">
                <a:latin typeface="Arial" charset="0"/>
              </a:rPr>
              <a:t>original two protocols that were developed for the Internet</a:t>
            </a:r>
            <a:r>
              <a:rPr lang="en-US" dirty="0">
                <a:latin typeface="Arial" charset="0"/>
              </a:rPr>
              <a:t>: the </a:t>
            </a:r>
            <a:r>
              <a:rPr lang="en-US" b="1" dirty="0">
                <a:latin typeface="Arial" charset="0"/>
              </a:rPr>
              <a:t>Transmission Control Protocol </a:t>
            </a:r>
            <a:r>
              <a:rPr lang="en-US" dirty="0">
                <a:latin typeface="Arial" charset="0"/>
              </a:rPr>
              <a:t>(TCP) and the </a:t>
            </a:r>
            <a:r>
              <a:rPr lang="en-US" b="1" dirty="0">
                <a:latin typeface="Arial" charset="0"/>
              </a:rPr>
              <a:t>Internet Protocol </a:t>
            </a:r>
            <a:r>
              <a:rPr lang="en-US" dirty="0">
                <a:latin typeface="Arial" charset="0"/>
              </a:rPr>
              <a:t>(IP).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Although most people think that the TCP/IP suite consists of only two protocols, it actually includes many interrelated protocols.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Used to have to buy and install TCP/IP, but now standard in all computers.</a:t>
            </a:r>
          </a:p>
        </p:txBody>
      </p:sp>
    </p:spTree>
    <p:extLst>
      <p:ext uri="{BB962C8B-B14F-4D97-AF65-F5344CB8AC3E}">
        <p14:creationId xmlns:p14="http://schemas.microsoft.com/office/powerpoint/2010/main" val="209587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>
                <a:latin typeface="Arial" charset="0"/>
              </a:rPr>
              <a:t>FTP (file transfer protocol)</a:t>
            </a:r>
            <a:r>
              <a:rPr lang="en-US" dirty="0">
                <a:latin typeface="Arial" charset="0"/>
              </a:rPr>
              <a:t>:  enables uploading and downloading of files between computers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>
                <a:latin typeface="Arial" charset="0"/>
              </a:rPr>
              <a:t>HTTP (hypertext transfer protocol)</a:t>
            </a:r>
            <a:r>
              <a:rPr lang="en-US" dirty="0">
                <a:latin typeface="Arial" charset="0"/>
              </a:rPr>
              <a:t>:  transfers webpage source data (Hypertext Markup Language) from servers to browsers; allows you to view webpages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b="1" dirty="0">
                <a:latin typeface="Arial" charset="0"/>
              </a:rPr>
              <a:t>SMTP (simple mail transfer protocol)</a:t>
            </a:r>
            <a:r>
              <a:rPr lang="en-US" dirty="0">
                <a:latin typeface="Arial" charset="0"/>
              </a:rPr>
              <a:t>:  used to transmit email over the internet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4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Each computer, server, or device connected to the Internet is required to have a unique identification number, or IP address.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u="sng" dirty="0">
                <a:latin typeface="Arial" charset="0"/>
              </a:rPr>
              <a:t>fulfils same function as postal address, because it is unique</a:t>
            </a:r>
            <a:r>
              <a:rPr lang="en-US" dirty="0">
                <a:latin typeface="Arial" charset="0"/>
              </a:rPr>
              <a:t> (no other computer or device can have same IP address)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u="sng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Because humans are better at remembering words than with numbers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numeric IP addresses were given word-based addresses called </a:t>
            </a:r>
            <a:r>
              <a:rPr lang="en-US" b="1" dirty="0">
                <a:latin typeface="Arial" charset="0"/>
              </a:rPr>
              <a:t>domain names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b="1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u="sng" dirty="0">
                <a:latin typeface="Arial" charset="0"/>
              </a:rPr>
              <a:t>Domain name is simply a word-based IP address</a:t>
            </a:r>
          </a:p>
        </p:txBody>
      </p:sp>
    </p:spTree>
    <p:extLst>
      <p:ext uri="{BB962C8B-B14F-4D97-AF65-F5344CB8AC3E}">
        <p14:creationId xmlns:p14="http://schemas.microsoft.com/office/powerpoint/2010/main" val="342640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19812-8B11-4724-B418-7E892EC1258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A typical IP address is expressed as follows: 197.169.73.63.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An IP address in this form is called a dotted decimal number (or a dotted quad).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The same IP address in binary form is as follows: 11000101.10101001.01001001.00111111.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Each of the four numbers in a dotted decimal number is referred to as an octet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each number would have eight positions when shown in binary form.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572368" lvl="3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Maximum number per section is 256  (i.e., 2^8)</a:t>
            </a:r>
          </a:p>
          <a:p>
            <a:pPr marL="1572368" lvl="3" indent="-174708">
              <a:buFont typeface="Arial" panose="020B0604020202020204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572368" lvl="3" indent="-174708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</a:rPr>
              <a:t>Billions of combinations (4.3 billion)</a:t>
            </a:r>
          </a:p>
        </p:txBody>
      </p:sp>
    </p:spTree>
    <p:extLst>
      <p:ext uri="{BB962C8B-B14F-4D97-AF65-F5344CB8AC3E}">
        <p14:creationId xmlns:p14="http://schemas.microsoft.com/office/powerpoint/2010/main" val="29875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2F45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571120"/>
            <a:ext cx="640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583680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457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11628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mtClean="0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788275" y="6610350"/>
            <a:ext cx="1355725" cy="247650"/>
          </a:xfrm>
        </p:spPr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86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Internet Identity: IP </a:t>
            </a:r>
            <a:r>
              <a:rPr lang="en-US" sz="2800" dirty="0" smtClean="0"/>
              <a:t>Addresses and </a:t>
            </a:r>
            <a:r>
              <a:rPr lang="en-US" sz="2800" dirty="0"/>
              <a:t>Domain Names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IP Addresses (cont.)</a:t>
            </a:r>
            <a:endParaRPr lang="en-US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84505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 kern="1200" dirty="0" smtClean="0">
                <a:latin typeface="Arial" charset="0"/>
              </a:rPr>
              <a:t>Static IP addresses</a:t>
            </a:r>
            <a:endParaRPr lang="en-US" b="1" kern="1200" dirty="0">
              <a:latin typeface="Arial" charset="0"/>
            </a:endParaRPr>
          </a:p>
          <a:p>
            <a:pPr lvl="1"/>
            <a:r>
              <a:rPr lang="en-US" kern="1200" dirty="0" smtClean="0">
                <a:latin typeface="Arial" charset="0"/>
              </a:rPr>
              <a:t>IP address never changes</a:t>
            </a:r>
          </a:p>
          <a:p>
            <a:pPr lvl="1">
              <a:spcAft>
                <a:spcPts val="1800"/>
              </a:spcAft>
            </a:pPr>
            <a:r>
              <a:rPr lang="en-US" kern="1200" dirty="0" smtClean="0">
                <a:latin typeface="Arial" charset="0"/>
              </a:rPr>
              <a:t>Assigned by network administrator or ISP</a:t>
            </a:r>
          </a:p>
          <a:p>
            <a:r>
              <a:rPr lang="en-US" b="1" kern="1200" dirty="0" smtClean="0">
                <a:latin typeface="Arial" charset="0"/>
              </a:rPr>
              <a:t>Dynamic IP addresses</a:t>
            </a:r>
            <a:endParaRPr lang="en-US" b="1" kern="1200" dirty="0">
              <a:latin typeface="Arial" charset="0"/>
            </a:endParaRPr>
          </a:p>
          <a:p>
            <a:pPr lvl="1"/>
            <a:r>
              <a:rPr lang="en-US" kern="1200" dirty="0" smtClean="0">
                <a:latin typeface="Arial" charset="0"/>
              </a:rPr>
              <a:t>IP address is temporary</a:t>
            </a:r>
          </a:p>
          <a:p>
            <a:pPr lvl="1"/>
            <a:r>
              <a:rPr lang="en-US" kern="1200" dirty="0" smtClean="0">
                <a:latin typeface="Arial" charset="0"/>
              </a:rPr>
              <a:t>Assigned from a pool of addresses</a:t>
            </a:r>
          </a:p>
          <a:p>
            <a:pPr lvl="1"/>
            <a:r>
              <a:rPr lang="en-US" kern="1200" dirty="0" smtClean="0">
                <a:latin typeface="Arial" charset="0"/>
              </a:rPr>
              <a:t>Most common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36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Internet Identity: IP </a:t>
            </a:r>
            <a:r>
              <a:rPr lang="en-US" sz="2800" dirty="0" smtClean="0"/>
              <a:t>Addresses and </a:t>
            </a:r>
            <a:r>
              <a:rPr lang="en-US" sz="2800" dirty="0"/>
              <a:t>Domain Names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IP Addresses (cont.)</a:t>
            </a:r>
            <a:endParaRPr lang="en-US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84505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Dynamic IP address assignment</a:t>
            </a:r>
            <a:endParaRPr lang="en-US" sz="3200" b="1" dirty="0" smtClean="0">
              <a:effectLst/>
            </a:endParaRPr>
          </a:p>
          <a:p>
            <a:pPr lvl="1">
              <a:spcAft>
                <a:spcPts val="1200"/>
              </a:spcAft>
            </a:pPr>
            <a:r>
              <a:rPr lang="en-US" kern="1200" dirty="0" smtClean="0">
                <a:latin typeface="Arial" charset="0"/>
              </a:rPr>
              <a:t>Handled by Dynamic Host Configuration Protocol (DHCP)</a:t>
            </a:r>
          </a:p>
          <a:p>
            <a:pPr lvl="1">
              <a:spcAft>
                <a:spcPts val="1200"/>
              </a:spcAft>
            </a:pPr>
            <a:r>
              <a:rPr lang="en-US" kern="1200" dirty="0" smtClean="0">
                <a:latin typeface="Arial" charset="0"/>
              </a:rPr>
              <a:t>Takes from pool of available addresses on</a:t>
            </a:r>
            <a:br>
              <a:rPr lang="en-US" kern="1200" dirty="0" smtClean="0">
                <a:latin typeface="Arial" charset="0"/>
              </a:rPr>
            </a:br>
            <a:r>
              <a:rPr lang="en-US" kern="1200" dirty="0" smtClean="0">
                <a:latin typeface="Arial" charset="0"/>
              </a:rPr>
              <a:t>as-needed basis</a:t>
            </a:r>
          </a:p>
          <a:p>
            <a:pPr lvl="1">
              <a:spcAft>
                <a:spcPts val="1200"/>
              </a:spcAft>
            </a:pPr>
            <a:r>
              <a:rPr lang="en-US" kern="1200" dirty="0" smtClean="0">
                <a:latin typeface="Arial" charset="0"/>
              </a:rPr>
              <a:t>Assigns address for duration of session</a:t>
            </a:r>
          </a:p>
          <a:p>
            <a:pPr lvl="1">
              <a:spcAft>
                <a:spcPts val="1200"/>
              </a:spcAft>
            </a:pPr>
            <a:r>
              <a:rPr lang="en-US" kern="1200" dirty="0" smtClean="0">
                <a:latin typeface="Arial" charset="0"/>
              </a:rPr>
              <a:t>Releases address when session over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11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Internet Identity: IP </a:t>
            </a:r>
            <a:r>
              <a:rPr lang="en-US" sz="2800" dirty="0" smtClean="0"/>
              <a:t>Addresses and </a:t>
            </a:r>
            <a:r>
              <a:rPr lang="en-US" sz="2800" dirty="0"/>
              <a:t>Domain Names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IP Addresses (cont.)</a:t>
            </a:r>
            <a:endParaRPr lang="en-US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4720857" cy="4494213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</a:t>
            </a:r>
            <a:r>
              <a:rPr lang="en-US" dirty="0" smtClean="0"/>
              <a:t>enefits </a:t>
            </a:r>
            <a:r>
              <a:rPr lang="en-US" dirty="0"/>
              <a:t>of dynamic </a:t>
            </a:r>
            <a:r>
              <a:rPr lang="en-US" dirty="0" smtClean="0"/>
              <a:t>addressing</a:t>
            </a:r>
            <a:endParaRPr lang="en-US" dirty="0"/>
          </a:p>
          <a:p>
            <a:pPr lvl="1"/>
            <a:r>
              <a:rPr lang="en-US" kern="1200" dirty="0" smtClean="0">
                <a:latin typeface="Arial" charset="0"/>
              </a:rPr>
              <a:t>Provides a more secure environment</a:t>
            </a:r>
          </a:p>
          <a:p>
            <a:pPr lvl="1"/>
            <a:r>
              <a:rPr lang="en-US" kern="1200" dirty="0" smtClean="0">
                <a:latin typeface="Arial" charset="0"/>
              </a:rPr>
              <a:t>Helps to keep hackers out of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11</a:t>
            </a:fld>
            <a:endParaRPr lang="en-US" b="1" dirty="0"/>
          </a:p>
        </p:txBody>
      </p:sp>
      <p:pic>
        <p:nvPicPr>
          <p:cNvPr id="6146" name="Picture 2" descr="G:\Tech in Action PowerPoints\Images Library\Chapter 13\fig_13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38" y="1631950"/>
            <a:ext cx="3356566" cy="426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Internet Identity: IP </a:t>
            </a:r>
            <a:r>
              <a:rPr lang="en-US" sz="2800" dirty="0" smtClean="0"/>
              <a:t>Addresses and </a:t>
            </a:r>
            <a:r>
              <a:rPr lang="en-US" sz="2800" dirty="0"/>
              <a:t>Domain Names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Domain </a:t>
            </a:r>
            <a:r>
              <a:rPr lang="en-US" sz="4000" dirty="0"/>
              <a:t>Names</a:t>
            </a:r>
            <a:endParaRPr lang="en-US" sz="4000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494213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dirty="0" smtClean="0"/>
              <a:t>Why IP addresses are not seen</a:t>
            </a:r>
            <a:endParaRPr lang="en-US" sz="3200" dirty="0" smtClean="0">
              <a:effectLst/>
            </a:endParaRPr>
          </a:p>
          <a:p>
            <a:pPr lvl="1">
              <a:spcAft>
                <a:spcPts val="1800"/>
              </a:spcAft>
            </a:pPr>
            <a:r>
              <a:rPr lang="en-US" kern="1200" dirty="0" smtClean="0">
                <a:latin typeface="Arial" charset="0"/>
              </a:rPr>
              <a:t>Domain names take the place of IP address</a:t>
            </a:r>
          </a:p>
          <a:p>
            <a:pPr lvl="1">
              <a:spcAft>
                <a:spcPts val="1800"/>
              </a:spcAft>
            </a:pPr>
            <a:r>
              <a:rPr lang="en-US" kern="1200" dirty="0" smtClean="0">
                <a:latin typeface="Arial" charset="0"/>
              </a:rPr>
              <a:t>E.g.,  </a:t>
            </a:r>
            <a:r>
              <a:rPr lang="en-US" b="1" kern="1200" dirty="0" smtClean="0">
                <a:latin typeface="Arial" charset="0"/>
              </a:rPr>
              <a:t>google.com</a:t>
            </a:r>
            <a:r>
              <a:rPr lang="en-US" kern="1200" dirty="0" smtClean="0">
                <a:latin typeface="Arial" charset="0"/>
              </a:rPr>
              <a:t> = 66.249.64.55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52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Internet Identity: IP </a:t>
            </a:r>
            <a:r>
              <a:rPr lang="en-US" sz="2800" dirty="0" smtClean="0"/>
              <a:t>Addresses and </a:t>
            </a:r>
            <a:r>
              <a:rPr lang="en-US" sz="2800" dirty="0"/>
              <a:t>Domain Names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Domain Names (cont.)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494213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dirty="0" smtClean="0"/>
              <a:t>Domains are organized by “level”</a:t>
            </a:r>
            <a:endParaRPr lang="en-US" sz="3200" dirty="0" smtClean="0">
              <a:effectLst/>
            </a:endParaRPr>
          </a:p>
          <a:p>
            <a:pPr lvl="1">
              <a:spcAft>
                <a:spcPts val="600"/>
              </a:spcAft>
            </a:pPr>
            <a:r>
              <a:rPr lang="en-US" kern="1200" dirty="0" smtClean="0">
                <a:latin typeface="Arial" charset="0"/>
              </a:rPr>
              <a:t>After dot is the </a:t>
            </a:r>
            <a:r>
              <a:rPr lang="en-US" b="1" kern="1200" dirty="0" smtClean="0">
                <a:latin typeface="Arial" charset="0"/>
              </a:rPr>
              <a:t>top-level domain (TLD)</a:t>
            </a:r>
          </a:p>
          <a:p>
            <a:pPr lvl="2">
              <a:spcAft>
                <a:spcPts val="1800"/>
              </a:spcAft>
            </a:pPr>
            <a:r>
              <a:rPr lang="en-US" kern="1200" dirty="0" smtClean="0">
                <a:latin typeface="Arial" charset="0"/>
              </a:rPr>
              <a:t>TLDs established by ICANN</a:t>
            </a:r>
          </a:p>
          <a:p>
            <a:pPr lvl="1">
              <a:spcAft>
                <a:spcPts val="600"/>
              </a:spcAft>
            </a:pPr>
            <a:r>
              <a:rPr lang="en-US" kern="1200" dirty="0" smtClean="0">
                <a:latin typeface="Arial" charset="0"/>
              </a:rPr>
              <a:t>Before dot is the </a:t>
            </a:r>
            <a:r>
              <a:rPr lang="en-US" b="1" kern="1200" dirty="0" smtClean="0">
                <a:latin typeface="Arial" charset="0"/>
              </a:rPr>
              <a:t>second-level domain</a:t>
            </a:r>
          </a:p>
          <a:p>
            <a:pPr marL="1257300" lvl="1" indent="-3429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kern="1200" dirty="0" smtClean="0">
                <a:latin typeface="Arial" charset="0"/>
              </a:rPr>
              <a:t>Must be unique within its TLD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60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Internet Identity: IP </a:t>
            </a:r>
            <a:r>
              <a:rPr lang="en-US" sz="2800" dirty="0" smtClean="0"/>
              <a:t>Addresses and </a:t>
            </a:r>
            <a:r>
              <a:rPr lang="en-US" sz="2800" dirty="0"/>
              <a:t>Domain Names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Domain Names</a:t>
            </a:r>
            <a:r>
              <a:rPr lang="en-US" sz="4000" dirty="0"/>
              <a:t> (cont.)</a:t>
            </a:r>
            <a:endParaRPr lang="en-US" sz="4000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494214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Conversion of URL to IP address</a:t>
            </a:r>
            <a:endParaRPr lang="en-US" sz="3200" dirty="0" smtClean="0">
              <a:effectLst/>
            </a:endParaRPr>
          </a:p>
          <a:p>
            <a:pPr lvl="1"/>
            <a:r>
              <a:rPr lang="en-US" kern="1200" dirty="0" smtClean="0">
                <a:latin typeface="Arial" charset="0"/>
              </a:rPr>
              <a:t>Computer consults database on a domain name system (DNS) server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22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HTML, XML, and other </a:t>
            </a:r>
            <a:r>
              <a:rPr lang="en-US" sz="3200" dirty="0" smtClean="0"/>
              <a:t>web Building Blocks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HTML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76885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How </a:t>
            </a:r>
            <a:r>
              <a:rPr lang="en-US" dirty="0" smtClean="0"/>
              <a:t>web </a:t>
            </a:r>
            <a:r>
              <a:rPr lang="en-US" dirty="0"/>
              <a:t>pages </a:t>
            </a:r>
            <a:r>
              <a:rPr lang="en-US" dirty="0" smtClean="0"/>
              <a:t>are formatted</a:t>
            </a:r>
            <a:endParaRPr lang="en-US" sz="3200" dirty="0" smtClean="0">
              <a:effectLst/>
            </a:endParaRPr>
          </a:p>
          <a:p>
            <a:pPr marL="914400" lvl="1" indent="-450850"/>
            <a:r>
              <a:rPr lang="en-US" kern="1200" dirty="0" smtClean="0">
                <a:latin typeface="Arial" charset="0"/>
              </a:rPr>
              <a:t>Hypertext Markup Language (HTML)</a:t>
            </a:r>
          </a:p>
          <a:p>
            <a:pPr marL="1314450" lvl="1" indent="-450850">
              <a:buFont typeface="Arial" pitchFamily="34" charset="0"/>
              <a:buChar char="•"/>
            </a:pPr>
            <a:r>
              <a:rPr lang="en-US" sz="2400" kern="1200" dirty="0" smtClean="0">
                <a:latin typeface="Arial" charset="0"/>
              </a:rPr>
              <a:t>Set of rules for marking blocks of text</a:t>
            </a:r>
          </a:p>
          <a:p>
            <a:pPr marL="1314450" lvl="1" indent="-450850">
              <a:buFont typeface="Arial" pitchFamily="34" charset="0"/>
              <a:buChar char="•"/>
            </a:pPr>
            <a:r>
              <a:rPr lang="en-US" sz="2400" dirty="0" smtClean="0">
                <a:latin typeface="Arial" charset="0"/>
              </a:rPr>
              <a:t>Text surrounded </a:t>
            </a:r>
            <a:r>
              <a:rPr lang="en-US" sz="2400" dirty="0">
                <a:latin typeface="Arial" charset="0"/>
              </a:rPr>
              <a:t>by pairs of HTML tags</a:t>
            </a:r>
          </a:p>
          <a:p>
            <a:pPr marL="1314450" lvl="1" indent="-45085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kern="1200" dirty="0" smtClean="0">
                <a:latin typeface="Arial" charset="0"/>
              </a:rPr>
              <a:t>Browser knows how to display them</a:t>
            </a:r>
          </a:p>
          <a:p>
            <a:pPr marL="863600" lvl="1" indent="0">
              <a:spcAft>
                <a:spcPts val="1800"/>
              </a:spcAft>
              <a:buNone/>
            </a:pPr>
            <a:r>
              <a:rPr lang="en-US" sz="2400" dirty="0" smtClean="0">
                <a:latin typeface="Arial" charset="0"/>
              </a:rPr>
              <a:t>E.g., </a:t>
            </a:r>
            <a:r>
              <a:rPr lang="en-US" sz="2800" kern="1200" dirty="0" smtClean="0">
                <a:solidFill>
                  <a:srgbClr val="FF0000"/>
                </a:solidFill>
                <a:latin typeface="Arial" charset="0"/>
              </a:rPr>
              <a:t>&lt;b</a:t>
            </a:r>
            <a:r>
              <a:rPr lang="en-US" sz="2800" kern="1200" dirty="0">
                <a:solidFill>
                  <a:srgbClr val="FF0000"/>
                </a:solidFill>
                <a:latin typeface="Arial" charset="0"/>
              </a:rPr>
              <a:t>&gt;&lt;</a:t>
            </a:r>
            <a:r>
              <a:rPr lang="en-US" sz="2800" kern="12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800" kern="1200" dirty="0">
                <a:solidFill>
                  <a:srgbClr val="FF0000"/>
                </a:solidFill>
                <a:latin typeface="Arial" charset="0"/>
              </a:rPr>
              <a:t>&gt;This should be bolded </a:t>
            </a:r>
            <a:r>
              <a:rPr lang="en-US" sz="2800" kern="1200" dirty="0" smtClean="0">
                <a:solidFill>
                  <a:srgbClr val="FF0000"/>
                </a:solidFill>
                <a:latin typeface="Arial" charset="0"/>
              </a:rPr>
              <a:t>and italicized</a:t>
            </a:r>
            <a:r>
              <a:rPr lang="en-US" sz="2800" kern="1200" dirty="0">
                <a:solidFill>
                  <a:srgbClr val="FF0000"/>
                </a:solidFill>
                <a:latin typeface="Arial" charset="0"/>
              </a:rPr>
              <a:t>.&lt;/</a:t>
            </a:r>
            <a:r>
              <a:rPr lang="en-US" sz="2800" kern="12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800" kern="1200" dirty="0">
                <a:solidFill>
                  <a:srgbClr val="FF0000"/>
                </a:solidFill>
                <a:latin typeface="Arial" charset="0"/>
              </a:rPr>
              <a:t>&gt;&lt;/b</a:t>
            </a:r>
            <a:r>
              <a:rPr lang="en-US" sz="2800" kern="1200" dirty="0" smtClean="0">
                <a:solidFill>
                  <a:srgbClr val="FF0000"/>
                </a:solidFill>
                <a:latin typeface="Arial" charset="0"/>
              </a:rPr>
              <a:t>&gt;</a:t>
            </a:r>
            <a:r>
              <a:rPr lang="en-US" sz="2800" kern="1200" dirty="0" smtClean="0">
                <a:latin typeface="Arial" charset="0"/>
              </a:rPr>
              <a:t> appears as:</a:t>
            </a:r>
          </a:p>
          <a:p>
            <a:pPr marL="463550" indent="0">
              <a:spcAft>
                <a:spcPts val="1800"/>
              </a:spcAft>
              <a:buNone/>
            </a:pPr>
            <a:r>
              <a:rPr lang="en-US" sz="2800" b="1" i="1" dirty="0">
                <a:latin typeface="Arial" charset="0"/>
              </a:rPr>
              <a:t>	</a:t>
            </a:r>
            <a:r>
              <a:rPr lang="en-US" sz="2800" b="1" i="1" dirty="0" smtClean="0">
                <a:latin typeface="Arial" charset="0"/>
              </a:rPr>
              <a:t>This </a:t>
            </a:r>
            <a:r>
              <a:rPr lang="en-US" sz="2800" b="1" i="1" dirty="0">
                <a:latin typeface="Arial" charset="0"/>
              </a:rPr>
              <a:t>should be bolded and italicized.</a:t>
            </a:r>
            <a:endParaRPr lang="en-US" sz="2800" b="1" i="1" kern="1200" dirty="0" smtClean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41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494213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b="1" dirty="0">
                <a:latin typeface="Arial" charset="0"/>
              </a:rPr>
              <a:t>Hypertext Transfer Protocol (</a:t>
            </a:r>
            <a:r>
              <a:rPr lang="en-US" b="1" dirty="0" smtClean="0">
                <a:latin typeface="Arial" charset="0"/>
              </a:rPr>
              <a:t>HTTP)</a:t>
            </a:r>
            <a:endParaRPr lang="en-US" dirty="0" smtClean="0">
              <a:latin typeface="Arial" charset="0"/>
            </a:endParaRPr>
          </a:p>
          <a:p>
            <a:pPr lvl="1">
              <a:spcAft>
                <a:spcPts val="1200"/>
              </a:spcAft>
              <a:defRPr/>
            </a:pPr>
            <a:r>
              <a:rPr lang="en-US" kern="1200" dirty="0" smtClean="0">
                <a:latin typeface="Arial" charset="0"/>
              </a:rPr>
              <a:t>Internet protocol created for the transfer of hypertext documents</a:t>
            </a:r>
          </a:p>
          <a:p>
            <a:pPr lvl="1">
              <a:spcAft>
                <a:spcPts val="1200"/>
              </a:spcAft>
              <a:defRPr/>
            </a:pPr>
            <a:r>
              <a:rPr lang="en-US" kern="1200" dirty="0" smtClean="0">
                <a:latin typeface="Arial" charset="0"/>
              </a:rPr>
              <a:t>Hypertext documents have text that is linked to other documents or media</a:t>
            </a:r>
            <a:endParaRPr lang="en-US" kern="1200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16</a:t>
            </a:fld>
            <a:endParaRPr lang="en-US" b="1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HTML, XML, and other </a:t>
            </a:r>
            <a:r>
              <a:rPr lang="en-US" sz="3200" dirty="0" smtClean="0"/>
              <a:t>web Building Blocks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Web Browser Protocols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152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494213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Safeguarding secure information</a:t>
            </a:r>
            <a:endParaRPr lang="en-US" sz="3200" dirty="0" smtClean="0">
              <a:effectLst/>
            </a:endParaRPr>
          </a:p>
          <a:p>
            <a:pPr marL="914400" lvl="1" indent="-450850">
              <a:spcAft>
                <a:spcPts val="1200"/>
              </a:spcAft>
            </a:pPr>
            <a:r>
              <a:rPr lang="en-US" b="1" kern="1200" dirty="0" smtClean="0">
                <a:latin typeface="Arial" charset="0"/>
              </a:rPr>
              <a:t>Hypertext Transfer Protocol Secure (HTTPS)</a:t>
            </a:r>
            <a:r>
              <a:rPr lang="en-US" kern="1200" dirty="0" smtClean="0">
                <a:latin typeface="Arial" charset="0"/>
              </a:rPr>
              <a:t> ensures data security</a:t>
            </a:r>
          </a:p>
          <a:p>
            <a:pPr marL="914400" lvl="1" indent="-450850">
              <a:spcAft>
                <a:spcPts val="1200"/>
              </a:spcAft>
            </a:pPr>
            <a:r>
              <a:rPr lang="en-US" kern="1200" dirty="0" smtClean="0">
                <a:latin typeface="Arial" charset="0"/>
              </a:rPr>
              <a:t>Combination of HTTP and Secure Sockets Layer (SSL), a network security protocol</a:t>
            </a:r>
            <a:endParaRPr lang="en-US" kern="1200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17</a:t>
            </a:fld>
            <a:endParaRPr lang="en-US" b="1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HTML, XML, and other </a:t>
            </a:r>
            <a:r>
              <a:rPr lang="en-US" sz="3200" dirty="0" smtClean="0"/>
              <a:t>web Building Blocks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Web Browser Protocols</a:t>
            </a:r>
            <a:r>
              <a:rPr lang="en-US" sz="4000" dirty="0"/>
              <a:t> (cont.)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855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Internet Networking</a:t>
            </a:r>
            <a:br>
              <a:rPr lang="en-US" dirty="0" smtClean="0"/>
            </a:br>
            <a:r>
              <a:rPr lang="en-US" sz="4000" dirty="0" smtClean="0"/>
              <a:t>Internet </a:t>
            </a:r>
            <a:r>
              <a:rPr lang="en-US" sz="4000" dirty="0"/>
              <a:t>Data Routes</a:t>
            </a:r>
            <a:endParaRPr lang="en-US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1950"/>
            <a:ext cx="8229600" cy="4832645"/>
          </a:xfrm>
          <a:ln>
            <a:solidFill>
              <a:schemeClr val="bg1"/>
            </a:solidFill>
          </a:ln>
        </p:spPr>
        <p:txBody>
          <a:bodyPr/>
          <a:lstStyle/>
          <a:p>
            <a:pPr marL="334963"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b="1" dirty="0" smtClean="0"/>
              <a:t>Internet</a:t>
            </a:r>
            <a:r>
              <a:rPr lang="en-US" dirty="0" smtClean="0"/>
              <a:t> is a “network of networks”</a:t>
            </a:r>
          </a:p>
          <a:p>
            <a:pPr marL="334963"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dirty="0" smtClean="0"/>
              <a:t>Main paths known collectively as the Internet</a:t>
            </a:r>
            <a:r>
              <a:rPr lang="en-US" b="1" dirty="0" smtClean="0"/>
              <a:t> backbone</a:t>
            </a:r>
          </a:p>
          <a:p>
            <a:pPr marL="857250" eaLnBrk="1" hangingPunct="1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ffectLst/>
              </a:rPr>
              <a:t>Large national and international networks</a:t>
            </a:r>
          </a:p>
          <a:p>
            <a:pPr marL="857250" eaLnBrk="1" hangingPunct="1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Owned by commercial, education, or governmental organizations</a:t>
            </a:r>
          </a:p>
          <a:p>
            <a:pPr marL="857250" eaLnBrk="1" hangingPunct="1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ffectLst/>
              </a:rPr>
              <a:t>Have fastest connections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93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Internet Networking</a:t>
            </a:r>
            <a:br>
              <a:rPr lang="en-US" dirty="0"/>
            </a:br>
            <a:r>
              <a:rPr lang="en-US" sz="4000" dirty="0"/>
              <a:t>The Network </a:t>
            </a:r>
            <a:r>
              <a:rPr lang="en-US" sz="4000" dirty="0" smtClean="0"/>
              <a:t>Model of </a:t>
            </a:r>
            <a:r>
              <a:rPr lang="en-US" sz="4000" dirty="0"/>
              <a:t>the Internet</a:t>
            </a:r>
            <a:endParaRPr lang="en-US" sz="4000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1950"/>
            <a:ext cx="8218968" cy="4494213"/>
          </a:xfrm>
          <a:ln>
            <a:solidFill>
              <a:schemeClr val="bg1"/>
            </a:solidFill>
          </a:ln>
        </p:spPr>
        <p:txBody>
          <a:bodyPr/>
          <a:lstStyle/>
          <a:p>
            <a:pPr marL="334963">
              <a:spcAft>
                <a:spcPts val="1800"/>
              </a:spcAft>
              <a:defRPr/>
            </a:pPr>
            <a:r>
              <a:rPr lang="en-US" dirty="0" smtClean="0"/>
              <a:t>Client/server model</a:t>
            </a:r>
          </a:p>
          <a:p>
            <a:pPr marL="334963">
              <a:spcAft>
                <a:spcPts val="1800"/>
              </a:spcAft>
              <a:defRPr/>
            </a:pPr>
            <a:r>
              <a:rPr lang="en-US" dirty="0" smtClean="0"/>
              <a:t>Clients include</a:t>
            </a:r>
            <a:r>
              <a:rPr lang="en-US" dirty="0" smtClean="0">
                <a:effectLst/>
              </a:rPr>
              <a:t> computers, tablets, smartphones, etc.</a:t>
            </a:r>
          </a:p>
          <a:p>
            <a:pPr marL="334963">
              <a:spcAft>
                <a:spcPts val="1800"/>
              </a:spcAft>
              <a:defRPr/>
            </a:pPr>
            <a:r>
              <a:rPr lang="en-US" dirty="0" smtClean="0">
                <a:effectLst/>
              </a:rPr>
              <a:t>Clients use browsers to request services (e.g., viewing webpages)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15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Internet Networking</a:t>
            </a:r>
            <a:br>
              <a:rPr lang="en-US" dirty="0"/>
            </a:br>
            <a:r>
              <a:rPr lang="en-US" sz="3200" dirty="0"/>
              <a:t>The Network </a:t>
            </a:r>
            <a:r>
              <a:rPr lang="en-US" sz="3200" dirty="0" smtClean="0"/>
              <a:t>Model of </a:t>
            </a:r>
            <a:r>
              <a:rPr lang="en-US" sz="3200" dirty="0"/>
              <a:t>the </a:t>
            </a:r>
            <a:r>
              <a:rPr lang="en-US" sz="3200" dirty="0" smtClean="0"/>
              <a:t>Internet (cont.)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1950"/>
            <a:ext cx="8208336" cy="4779483"/>
          </a:xfrm>
          <a:ln>
            <a:solidFill>
              <a:schemeClr val="bg1"/>
            </a:solidFill>
          </a:ln>
        </p:spPr>
        <p:txBody>
          <a:bodyPr/>
          <a:lstStyle/>
          <a:p>
            <a:pPr marL="334963" eaLnBrk="1" hangingPunct="1">
              <a:spcAft>
                <a:spcPts val="1200"/>
              </a:spcAft>
              <a:defRPr/>
            </a:pPr>
            <a:r>
              <a:rPr lang="en-US" dirty="0" smtClean="0"/>
              <a:t>Types of servers</a:t>
            </a:r>
          </a:p>
          <a:p>
            <a:pPr marL="85725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700" b="1" dirty="0" smtClean="0">
                <a:effectLst/>
              </a:rPr>
              <a:t>Web servers</a:t>
            </a:r>
            <a:r>
              <a:rPr lang="en-US" sz="2700" dirty="0" smtClean="0">
                <a:effectLst/>
              </a:rPr>
              <a:t>: Run specialized OS to host web pages and othe</a:t>
            </a:r>
            <a:r>
              <a:rPr lang="en-US" sz="2700" dirty="0" smtClean="0"/>
              <a:t>r information</a:t>
            </a:r>
            <a:endParaRPr lang="en-US" sz="2700" dirty="0" smtClean="0">
              <a:effectLst/>
            </a:endParaRPr>
          </a:p>
          <a:p>
            <a:pPr marL="85725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700" b="1" dirty="0" smtClean="0"/>
              <a:t>Commerce servers</a:t>
            </a:r>
            <a:r>
              <a:rPr lang="en-US" sz="2700" dirty="0" smtClean="0"/>
              <a:t>: Enable users to buy goods and services; use security protocols to protect sensitive information</a:t>
            </a:r>
          </a:p>
          <a:p>
            <a:pPr marL="85725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700" b="1" dirty="0" smtClean="0">
                <a:effectLst/>
              </a:rPr>
              <a:t>File servers</a:t>
            </a:r>
            <a:r>
              <a:rPr lang="en-US" sz="2700" dirty="0" smtClean="0">
                <a:effectLst/>
              </a:rPr>
              <a:t>: Provide remote storage; cloud storage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Data Transmission</a:t>
            </a:r>
            <a:br>
              <a:rPr lang="en-US" dirty="0" smtClean="0"/>
            </a:br>
            <a:r>
              <a:rPr lang="en-US" dirty="0" smtClean="0"/>
              <a:t>and Protocols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1950"/>
            <a:ext cx="8261498" cy="4494213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dirty="0" smtClean="0"/>
              <a:t>All networks follow standard protocols to send information</a:t>
            </a:r>
          </a:p>
          <a:p>
            <a:pPr eaLnBrk="1" hangingPunct="1">
              <a:spcAft>
                <a:spcPts val="1800"/>
              </a:spcAft>
              <a:defRPr/>
            </a:pPr>
            <a:r>
              <a:rPr lang="en-US" b="1" dirty="0" smtClean="0">
                <a:effectLst/>
              </a:rPr>
              <a:t>Protocol</a:t>
            </a:r>
            <a:r>
              <a:rPr lang="en-US" dirty="0" smtClean="0">
                <a:effectLst/>
              </a:rPr>
              <a:t> is a set of rules for exchanging electronic information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3200" dirty="0" smtClean="0"/>
              <a:t>Protocols allow communication </a:t>
            </a:r>
            <a:r>
              <a:rPr lang="en-US" sz="3200" dirty="0"/>
              <a:t>with </a:t>
            </a:r>
            <a:r>
              <a:rPr lang="en-US" sz="3200" dirty="0" smtClean="0"/>
              <a:t>any other users of </a:t>
            </a:r>
            <a:r>
              <a:rPr lang="en-US" sz="3200" dirty="0"/>
              <a:t>the same </a:t>
            </a:r>
            <a:r>
              <a:rPr lang="en-US" sz="3200" dirty="0" smtClean="0"/>
              <a:t>protocol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1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Data Transmission and Protocols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TCP/IP</a:t>
            </a:r>
            <a:endParaRPr lang="en-US" sz="4000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494213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b="1" dirty="0" smtClean="0"/>
              <a:t>TCP/IP</a:t>
            </a:r>
            <a:r>
              <a:rPr lang="en-US" dirty="0" smtClean="0"/>
              <a:t>:  primary suite protocols used by Internet for transmitting data</a:t>
            </a:r>
            <a:endParaRPr lang="en-US" sz="3200" dirty="0" smtClean="0">
              <a:effectLst/>
            </a:endParaRPr>
          </a:p>
          <a:p>
            <a:pPr marL="1200150" lvl="2" indent="-285750">
              <a:spcAft>
                <a:spcPts val="1800"/>
              </a:spcAft>
            </a:pPr>
            <a:r>
              <a:rPr lang="en-US" kern="1200" dirty="0" smtClean="0">
                <a:latin typeface="Arial" charset="0"/>
              </a:rPr>
              <a:t>Transmission Control Protocol</a:t>
            </a:r>
            <a:r>
              <a:rPr lang="en-US" dirty="0"/>
              <a:t> </a:t>
            </a:r>
            <a:r>
              <a:rPr lang="en-US" dirty="0" smtClean="0"/>
              <a:t>(TCP)</a:t>
            </a:r>
          </a:p>
          <a:p>
            <a:pPr marL="1200150" lvl="2" indent="-285750">
              <a:spcAft>
                <a:spcPts val="1800"/>
              </a:spcAft>
            </a:pPr>
            <a:r>
              <a:rPr lang="en-US" kern="1200" dirty="0" smtClean="0">
                <a:latin typeface="Arial" charset="0"/>
              </a:rPr>
              <a:t>Internet Protocol (IP)</a:t>
            </a:r>
          </a:p>
          <a:p>
            <a:pPr marL="735013" lvl="1">
              <a:spcAft>
                <a:spcPts val="1800"/>
              </a:spcAft>
            </a:pPr>
            <a:r>
              <a:rPr lang="en-US" kern="1200" dirty="0" smtClean="0">
                <a:latin typeface="Arial" charset="0"/>
              </a:rPr>
              <a:t>Consists of many interrelated protocols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55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Data Transmission and Protocols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TCP/IP </a:t>
            </a:r>
            <a:r>
              <a:rPr lang="en-US" sz="4000" dirty="0" smtClean="0"/>
              <a:t>(cont.)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6</a:t>
            </a:fld>
            <a:endParaRPr lang="en-US" b="1" dirty="0"/>
          </a:p>
        </p:txBody>
      </p:sp>
      <p:pic>
        <p:nvPicPr>
          <p:cNvPr id="5122" name="Picture 2" descr="G:\Tech in Action PowerPoints\Images Library\Chapter 13\fig_13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7" y="2012101"/>
            <a:ext cx="8229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</a:t>
            </a:r>
            <a:r>
              <a:rPr lang="en-US" dirty="0" smtClean="0"/>
              <a:t>nternet Identity</a:t>
            </a:r>
            <a:r>
              <a:rPr lang="en-US" dirty="0"/>
              <a:t>: IP </a:t>
            </a:r>
            <a:r>
              <a:rPr lang="en-US" dirty="0" smtClean="0"/>
              <a:t>Addresses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Domain </a:t>
            </a:r>
            <a:r>
              <a:rPr lang="en-US" dirty="0" smtClean="0"/>
              <a:t>Names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31950"/>
            <a:ext cx="8229601" cy="484327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b="1" kern="1200" dirty="0">
                <a:latin typeface="Arial" charset="0"/>
              </a:rPr>
              <a:t>IP </a:t>
            </a:r>
            <a:r>
              <a:rPr lang="en-US" b="1" kern="1200" dirty="0" smtClean="0">
                <a:latin typeface="Arial" charset="0"/>
              </a:rPr>
              <a:t>address</a:t>
            </a:r>
            <a:r>
              <a:rPr lang="en-US" kern="1200" dirty="0" smtClean="0">
                <a:latin typeface="Arial" charset="0"/>
              </a:rPr>
              <a:t>: unique identifying number required by each computer, server, or device connected to the Internet </a:t>
            </a:r>
          </a:p>
          <a:p>
            <a:r>
              <a:rPr lang="en-US" b="1" kern="1200" dirty="0" smtClean="0">
                <a:latin typeface="Arial" charset="0"/>
              </a:rPr>
              <a:t>Domain names </a:t>
            </a:r>
            <a:r>
              <a:rPr lang="en-US" kern="1200" dirty="0" smtClean="0">
                <a:latin typeface="Arial" charset="0"/>
              </a:rPr>
              <a:t>are word-based IP addresses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55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228600"/>
            <a:ext cx="8382001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>Internet Identity: IP </a:t>
            </a:r>
            <a:r>
              <a:rPr lang="en-US" sz="2800" dirty="0" smtClean="0"/>
              <a:t>Addresses and </a:t>
            </a:r>
            <a:r>
              <a:rPr lang="en-US" sz="2800" dirty="0"/>
              <a:t>Domain Names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IP </a:t>
            </a:r>
            <a:r>
              <a:rPr lang="en-US" sz="4000" dirty="0" smtClean="0"/>
              <a:t>Addresses (cont.)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1950"/>
            <a:ext cx="8218968" cy="4715687"/>
          </a:xfrm>
          <a:ln>
            <a:solidFill>
              <a:schemeClr val="bg1"/>
            </a:solidFill>
          </a:ln>
        </p:spPr>
        <p:txBody>
          <a:bodyPr/>
          <a:lstStyle/>
          <a:p>
            <a:pPr marL="331788">
              <a:spcAft>
                <a:spcPts val="1200"/>
              </a:spcAft>
            </a:pPr>
            <a:r>
              <a:rPr lang="en-US" kern="1200" dirty="0" smtClean="0">
                <a:latin typeface="Arial" charset="0"/>
              </a:rPr>
              <a:t>Typical IP address: 197.169.73.63</a:t>
            </a:r>
          </a:p>
          <a:p>
            <a:pPr marL="731838" lvl="1">
              <a:spcAft>
                <a:spcPts val="1200"/>
              </a:spcAft>
            </a:pPr>
            <a:r>
              <a:rPr lang="en-US" kern="1200" dirty="0" smtClean="0">
                <a:latin typeface="Arial" charset="0"/>
              </a:rPr>
              <a:t>Referred to as a dotted decimal number (dotted quad)</a:t>
            </a:r>
          </a:p>
          <a:p>
            <a:pPr marL="731838" lvl="1">
              <a:spcAft>
                <a:spcPts val="1200"/>
              </a:spcAft>
            </a:pPr>
            <a:r>
              <a:rPr lang="en-US" kern="1200" dirty="0" smtClean="0">
                <a:latin typeface="Arial" charset="0"/>
              </a:rPr>
              <a:t>Binary form is 11000101.10101001.01001001.00111111</a:t>
            </a:r>
          </a:p>
          <a:p>
            <a:pPr marL="1131888" lvl="2">
              <a:spcAft>
                <a:spcPts val="1200"/>
              </a:spcAft>
            </a:pPr>
            <a:r>
              <a:rPr lang="en-US" kern="1200" dirty="0" smtClean="0">
                <a:latin typeface="Arial" charset="0"/>
              </a:rPr>
              <a:t>Each section is referred to as an octet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90363" y="6611112"/>
            <a:ext cx="6473952" cy="246888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FEFC8460-2138-445B-9FD9-4F5C6329C787}" type="slidenum">
              <a:rPr lang="en-US" smtClean="0"/>
              <a:pPr algn="r">
                <a:defRPr/>
              </a:pPr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3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12658</TotalTime>
  <Words>2008</Words>
  <Application>Microsoft Office PowerPoint</Application>
  <PresentationFormat>On-screen Show (4:3)</PresentationFormat>
  <Paragraphs>280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INTERNET</vt:lpstr>
      <vt:lpstr>Internet Networking Internet Data Routes</vt:lpstr>
      <vt:lpstr>Internet Networking The Network Model of the Internet</vt:lpstr>
      <vt:lpstr>Internet Networking The Network Model of the Internet (cont.)</vt:lpstr>
      <vt:lpstr>Data Transmission and Protocols</vt:lpstr>
      <vt:lpstr>Data Transmission and Protocols TCP/IP</vt:lpstr>
      <vt:lpstr>Data Transmission and Protocols TCP/IP (cont.)</vt:lpstr>
      <vt:lpstr>Internet Identity: IP Addresses and Domain Names</vt:lpstr>
      <vt:lpstr>Internet Identity: IP Addresses and Domain Names IP Addresses (cont.)</vt:lpstr>
      <vt:lpstr>Internet Identity: IP Addresses and Domain Names IP Addresses (cont.)</vt:lpstr>
      <vt:lpstr>Internet Identity: IP Addresses and Domain Names IP Addresses (cont.)</vt:lpstr>
      <vt:lpstr>Internet Identity: IP Addresses and Domain Names IP Addresses (cont.)</vt:lpstr>
      <vt:lpstr>Internet Identity: IP Addresses and Domain Names Domain Names</vt:lpstr>
      <vt:lpstr>Internet Identity: IP Addresses and Domain Names Domain Names (cont.)</vt:lpstr>
      <vt:lpstr>Internet Identity: IP Addresses and Domain Names Domain Names (cont.)</vt:lpstr>
      <vt:lpstr>HTML, XML, and other web Building Blocks HTML</vt:lpstr>
      <vt:lpstr>HTML, XML, and other web Building Blocks Web Browser Protocols</vt:lpstr>
      <vt:lpstr>HTML, XML, and other web Building Blocks Web Browser Protocols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Technology In Action</dc:creator>
  <cp:lastModifiedBy>Glen Allen</cp:lastModifiedBy>
  <cp:revision>140</cp:revision>
  <cp:lastPrinted>2016-04-11T17:41:36Z</cp:lastPrinted>
  <dcterms:created xsi:type="dcterms:W3CDTF">2011-08-19T00:37:13Z</dcterms:created>
  <dcterms:modified xsi:type="dcterms:W3CDTF">2016-12-01T14:53:13Z</dcterms:modified>
</cp:coreProperties>
</file>