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2"/>
  </p:notesMasterIdLst>
  <p:sldIdLst>
    <p:sldId id="263" r:id="rId2"/>
    <p:sldId id="317" r:id="rId3"/>
    <p:sldId id="269" r:id="rId4"/>
    <p:sldId id="270" r:id="rId5"/>
    <p:sldId id="357" r:id="rId6"/>
    <p:sldId id="316" r:id="rId7"/>
    <p:sldId id="359" r:id="rId8"/>
    <p:sldId id="322" r:id="rId9"/>
    <p:sldId id="358" r:id="rId10"/>
    <p:sldId id="350" r:id="rId11"/>
    <p:sldId id="273" r:id="rId12"/>
    <p:sldId id="361" r:id="rId13"/>
    <p:sldId id="319" r:id="rId14"/>
    <p:sldId id="379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lda Wirth Federico" initials="HWF" lastIdx="34" clrIdx="0"/>
  <p:cmAuthor id="1" name="Sarah Evans" initials="SE" lastIdx="30" clrIdx="1"/>
  <p:cmAuthor id="2" name="LD" initials="LD" lastIdx="6" clrIdx="2"/>
  <p:cmAuthor id="3" name="Sarah Evans" initials="SJE" lastIdx="54" clrIdx="3"/>
  <p:cmAuthor id="4" name="Stefanie Emrich" initials="SE" lastIdx="7" clrIdx="4">
    <p:extLst>
      <p:ext uri="{19B8F6BF-5375-455C-9EA6-DF929625EA0E}">
        <p15:presenceInfo xmlns:p15="http://schemas.microsoft.com/office/powerpoint/2012/main" userId="Stefanie Emrich" providerId="None"/>
      </p:ext>
    </p:extLst>
  </p:cmAuthor>
  <p:cmAuthor id="5" name="Lisa B" initials="LB" lastIdx="16" clrIdx="5"/>
  <p:cmAuthor id="6" name="mike gordon" initials="mg" lastIdx="47" clrIdx="6">
    <p:extLst>
      <p:ext uri="{19B8F6BF-5375-455C-9EA6-DF929625EA0E}">
        <p15:presenceInfo xmlns:p15="http://schemas.microsoft.com/office/powerpoint/2012/main" userId="16f07c70156f7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578"/>
    <a:srgbClr val="005A94"/>
    <a:srgbClr val="2F8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6" autoAdjust="0"/>
    <p:restoredTop sz="72818" autoAdjust="0"/>
  </p:normalViewPr>
  <p:slideViewPr>
    <p:cSldViewPr>
      <p:cViewPr varScale="1">
        <p:scale>
          <a:sx n="53" d="100"/>
          <a:sy n="53" d="100"/>
        </p:scale>
        <p:origin x="2124" y="72"/>
      </p:cViewPr>
      <p:guideLst>
        <p:guide orient="horz" pos="1008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536"/>
    </p:cViewPr>
  </p:sorterViewPr>
  <p:notesViewPr>
    <p:cSldViewPr showGuides="1">
      <p:cViewPr varScale="1">
        <p:scale>
          <a:sx n="52" d="100"/>
          <a:sy n="52" d="100"/>
        </p:scale>
        <p:origin x="-258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75BF25-40BE-405D-88E7-C5FB6E60947B}" type="datetimeFigureOut">
              <a:rPr lang="en-US" smtClean="0"/>
              <a:pPr/>
              <a:t>12/1/2016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77E2621-405C-4F83-9120-2E9601611C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1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D47F4B-94FA-4264-B1D5-3D49BCA788D7}" type="slidenum">
              <a:rPr lang="en-US"/>
              <a:pPr/>
              <a:t>0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This chapter covers threats to your computer such</a:t>
            </a:r>
            <a:r>
              <a:rPr lang="en-US" baseline="0" dirty="0" smtClean="0">
                <a:latin typeface="Times New Roman" pitchFamily="18" charset="0"/>
              </a:rPr>
              <a:t> as viruses and the hardware and software we can use to help protect against them.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computer virus</a:t>
            </a:r>
            <a:r>
              <a:rPr lang="en-US" dirty="0"/>
              <a:t> is a computer program that attaches itself to another computer program and attempts to spread to other computers when files are exchanged.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Creating and disseminating computer viruses is one of the most widespread types of cybercrimes.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Many viruses are now designed to gather sensitive information such as credit card numbers.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Viruses are not just limited to computes; Smartphones, tablet computers, and other devices can be infected with viruses.</a:t>
            </a:r>
          </a:p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b="1" i="1" dirty="0"/>
              <a:t>encryption viruses </a:t>
            </a:r>
            <a:r>
              <a:rPr lang="en-US" dirty="0"/>
              <a:t>run a program that searches for common types of data files (e.g., MS Word and Excel files)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u="sng" dirty="0"/>
              <a:t>compresses files using a complex encryption key</a:t>
            </a:r>
            <a:r>
              <a:rPr lang="en-US" dirty="0"/>
              <a:t> that makes files unusable.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Affected users receive a message asking to </a:t>
            </a:r>
            <a:r>
              <a:rPr lang="en-US" u="sng" dirty="0"/>
              <a:t>send money to an account</a:t>
            </a:r>
            <a:r>
              <a:rPr lang="en-US" dirty="0"/>
              <a:t> if you want to receive the program to decrypt your files.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5A60E-8676-4D6F-AB3C-8ED7EB166CAB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Viruses can also be classified by the methods they take to avoid detection by antivirus software: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  <a:p>
            <a:pPr marL="640594" lvl="1" indent="-174708">
              <a:spcBef>
                <a:spcPts val="408"/>
              </a:spcBef>
              <a:spcAft>
                <a:spcPts val="204"/>
              </a:spcAft>
              <a:buFont typeface="Arial" pitchFamily="34" charset="0"/>
              <a:buChar char="•"/>
            </a:pPr>
            <a:r>
              <a:rPr lang="en-US" b="1" i="1" dirty="0" smtClean="0"/>
              <a:t>Polymorphic viruses </a:t>
            </a:r>
            <a:r>
              <a:rPr lang="en-US" i="0" dirty="0" smtClean="0"/>
              <a:t>change their code </a:t>
            </a:r>
            <a:r>
              <a:rPr lang="en-US" dirty="0" smtClean="0"/>
              <a:t>to avoid detection.</a:t>
            </a:r>
          </a:p>
          <a:p>
            <a:pPr marL="640594" lvl="1" indent="-174708">
              <a:spcBef>
                <a:spcPts val="408"/>
              </a:spcBef>
              <a:spcAft>
                <a:spcPts val="204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640594" lvl="1" indent="-174708">
              <a:spcBef>
                <a:spcPts val="204"/>
              </a:spcBef>
              <a:spcAft>
                <a:spcPts val="204"/>
              </a:spcAft>
              <a:buFont typeface="Arial" pitchFamily="34" charset="0"/>
              <a:buChar char="•"/>
            </a:pPr>
            <a:r>
              <a:rPr lang="en-US" b="1" i="1" dirty="0" smtClean="0"/>
              <a:t>Multipartite viruses</a:t>
            </a:r>
            <a:r>
              <a:rPr lang="en-US" b="1" i="1" baseline="0" dirty="0" smtClean="0"/>
              <a:t> </a:t>
            </a:r>
            <a:r>
              <a:rPr lang="en-US" i="0" baseline="0" dirty="0" smtClean="0"/>
              <a:t>are</a:t>
            </a:r>
            <a:r>
              <a:rPr lang="en-US" dirty="0" smtClean="0"/>
              <a:t> designed to infect </a:t>
            </a:r>
            <a:r>
              <a:rPr lang="en-US" u="sng" dirty="0" smtClean="0"/>
              <a:t>multiple file types </a:t>
            </a:r>
            <a:r>
              <a:rPr lang="en-US" dirty="0" smtClean="0"/>
              <a:t>in an effort to fool the antivirus software.</a:t>
            </a:r>
          </a:p>
          <a:p>
            <a:pPr marL="640594" lvl="1" indent="-174708">
              <a:spcBef>
                <a:spcPts val="204"/>
              </a:spcBef>
              <a:spcAft>
                <a:spcPts val="204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640594" lvl="1" indent="-174708">
              <a:spcBef>
                <a:spcPts val="204"/>
              </a:spcBef>
              <a:spcAft>
                <a:spcPts val="611"/>
              </a:spcAft>
              <a:buFont typeface="Arial" pitchFamily="34" charset="0"/>
              <a:buChar char="•"/>
            </a:pPr>
            <a:r>
              <a:rPr lang="en-US" b="1" i="1" dirty="0" smtClean="0"/>
              <a:t>Stealth viruses </a:t>
            </a:r>
            <a:r>
              <a:rPr lang="en-US" i="0" dirty="0" smtClean="0"/>
              <a:t>temporarily </a:t>
            </a:r>
            <a:r>
              <a:rPr lang="en-US" u="sng" dirty="0" smtClean="0"/>
              <a:t>erase their code from the files where they reside </a:t>
            </a:r>
            <a:r>
              <a:rPr lang="en-US" dirty="0" smtClean="0"/>
              <a:t>and hide in the active memory (RAM) of the computer.</a:t>
            </a:r>
          </a:p>
          <a:p>
            <a:pPr marL="1106481" lvl="2" indent="-174708">
              <a:spcBef>
                <a:spcPts val="204"/>
              </a:spcBef>
              <a:spcAft>
                <a:spcPts val="611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1106481" lvl="2" indent="-174708">
              <a:spcBef>
                <a:spcPts val="204"/>
              </a:spcBef>
              <a:spcAft>
                <a:spcPts val="611"/>
              </a:spcAft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u="sng" dirty="0" smtClean="0"/>
              <a:t>helps to avoid detection if only the hard drive is searched for viruses</a:t>
            </a:r>
            <a:r>
              <a:rPr lang="en-US" dirty="0" smtClean="0"/>
              <a:t>.</a:t>
            </a:r>
          </a:p>
          <a:p>
            <a:pPr marL="1106481" lvl="2" indent="-174708">
              <a:spcBef>
                <a:spcPts val="204"/>
              </a:spcBef>
              <a:spcAft>
                <a:spcPts val="611"/>
              </a:spcAft>
              <a:buFont typeface="Arial" pitchFamily="34" charset="0"/>
              <a:buChar char="•"/>
            </a:pPr>
            <a:endParaRPr lang="en-US" dirty="0" smtClean="0"/>
          </a:p>
          <a:p>
            <a:pPr marL="1106481" lvl="2" indent="-174708">
              <a:spcBef>
                <a:spcPts val="204"/>
              </a:spcBef>
              <a:spcAft>
                <a:spcPts val="611"/>
              </a:spcAft>
              <a:buFont typeface="Arial" pitchFamily="34" charset="0"/>
              <a:buChar char="•"/>
            </a:pPr>
            <a:r>
              <a:rPr lang="en-US" dirty="0" smtClean="0"/>
              <a:t>Current antivirus software scans BOTH memory and </a:t>
            </a:r>
            <a:r>
              <a:rPr lang="en-US" baseline="0" dirty="0" smtClean="0"/>
              <a:t>hard drive.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546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5A60E-8676-4D6F-AB3C-8ED7EB166CAB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baseline="0" dirty="0" smtClean="0"/>
              <a:t>If your computer displays any of the following symptoms, it might be infected with a virus: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Existing program icons or files suddenly disappear.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You start your browser, and it takes you to an unusual home page or it has new toolbars.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Odd messages, pop-ups, or images are displayed on the screen, or strange music or sounds play.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Data files become corrupt. However, files can become corrupt for reasons other than a virus.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Programs stop working properly, which could be caused by either a corrupted file or a virus.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Your system slows down or takes a long time to boot up.</a:t>
            </a:r>
          </a:p>
        </p:txBody>
      </p:sp>
    </p:spTree>
    <p:extLst>
      <p:ext uri="{BB962C8B-B14F-4D97-AF65-F5344CB8AC3E}">
        <p14:creationId xmlns:p14="http://schemas.microsoft.com/office/powerpoint/2010/main" val="288234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b="1" i="1" dirty="0"/>
              <a:t>Antivirus software </a:t>
            </a:r>
            <a:r>
              <a:rPr lang="en-US" dirty="0"/>
              <a:t>is specifically designed to detect viruses and protect your computer and files from harm.</a:t>
            </a:r>
          </a:p>
          <a:p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The main functions of antivirus</a:t>
            </a:r>
            <a:r>
              <a:rPr lang="en-US" baseline="0" dirty="0" smtClean="0"/>
              <a:t> software are:</a:t>
            </a:r>
            <a:br>
              <a:rPr lang="en-US" baseline="0" dirty="0" smtClean="0"/>
            </a:b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baseline="0" dirty="0" smtClean="0"/>
              <a:t>Detection</a:t>
            </a:r>
            <a:r>
              <a:rPr lang="en-US" baseline="0" dirty="0" smtClean="0"/>
              <a:t>: Antivirus software looks for virus signatures in files. A </a:t>
            </a:r>
            <a:r>
              <a:rPr lang="en-US" i="1" baseline="0" dirty="0" smtClean="0"/>
              <a:t>virus signature </a:t>
            </a:r>
            <a:r>
              <a:rPr lang="en-US" baseline="0" dirty="0" smtClean="0"/>
              <a:t>is a portion of the virus code that’s unique to a particular computer virus. 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baseline="0" dirty="0" smtClean="0"/>
              <a:t>Stopping virus execution</a:t>
            </a:r>
            <a:r>
              <a:rPr lang="en-US" baseline="0" dirty="0" smtClean="0"/>
              <a:t>: If the antivirus software detects a virus signature, it stops the execution of the file and virus and notifies you. It also places the virus in a secure area on your hard drive; known as </a:t>
            </a:r>
            <a:r>
              <a:rPr lang="en-US" i="1" baseline="0" dirty="0" smtClean="0"/>
              <a:t>quarantining</a:t>
            </a:r>
            <a:r>
              <a:rPr lang="en-US" baseline="0" dirty="0" smtClean="0"/>
              <a:t>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baseline="0" dirty="0" smtClean="0"/>
              <a:t>Prevention of future infection</a:t>
            </a:r>
            <a:r>
              <a:rPr lang="en-US" baseline="0" dirty="0" smtClean="0"/>
              <a:t>: In </a:t>
            </a:r>
            <a:r>
              <a:rPr lang="en-US" b="1" i="1" u="sng" baseline="0" dirty="0" smtClean="0"/>
              <a:t>inoculation</a:t>
            </a:r>
            <a:r>
              <a:rPr lang="en-US" baseline="0" dirty="0" smtClean="0"/>
              <a:t>, the antivirus software records key attributes about your computer files and keeps these statistics in a safe place on your hard drive.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35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b="1" i="1" dirty="0" smtClean="0"/>
              <a:t>Malware</a:t>
            </a:r>
            <a:r>
              <a:rPr lang="en-US" dirty="0" smtClean="0"/>
              <a:t> is software</a:t>
            </a:r>
            <a:r>
              <a:rPr lang="en-US" baseline="0" dirty="0" smtClean="0"/>
              <a:t> that has a malicious intent (hence the prefix </a:t>
            </a:r>
            <a:r>
              <a:rPr lang="en-US" i="1" baseline="0" dirty="0" smtClean="0"/>
              <a:t>mal</a:t>
            </a:r>
            <a:r>
              <a:rPr lang="en-US" baseline="0" dirty="0" smtClean="0"/>
              <a:t>). There are </a:t>
            </a:r>
            <a:r>
              <a:rPr lang="en-US" u="sng" baseline="0" dirty="0" smtClean="0"/>
              <a:t>three primary forms of malware</a:t>
            </a:r>
            <a:r>
              <a:rPr lang="en-US" baseline="0" dirty="0" smtClean="0"/>
              <a:t>: </a:t>
            </a:r>
            <a:r>
              <a:rPr lang="en-US" b="1" baseline="0" dirty="0" smtClean="0"/>
              <a:t>viruses</a:t>
            </a:r>
            <a:r>
              <a:rPr lang="en-US" baseline="0" dirty="0" smtClean="0"/>
              <a:t>, </a:t>
            </a:r>
            <a:r>
              <a:rPr lang="en-US" b="1" u="none" baseline="0" dirty="0" smtClean="0"/>
              <a:t>adware</a:t>
            </a:r>
            <a:r>
              <a:rPr lang="en-US" baseline="0" dirty="0" smtClean="0"/>
              <a:t>, and </a:t>
            </a:r>
            <a:r>
              <a:rPr lang="en-US" b="1" baseline="0" dirty="0" smtClean="0"/>
              <a:t>spyware</a:t>
            </a:r>
            <a:endParaRPr lang="en-US" baseline="0" dirty="0" smtClean="0"/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="1" baseline="0" dirty="0" smtClean="0"/>
              <a:t>Adware</a:t>
            </a:r>
            <a:r>
              <a:rPr lang="en-US" baseline="0" dirty="0" smtClean="0"/>
              <a:t> and </a:t>
            </a:r>
            <a:r>
              <a:rPr lang="en-US" b="1" baseline="0" dirty="0" smtClean="0"/>
              <a:t>spyware</a:t>
            </a:r>
            <a:r>
              <a:rPr lang="en-US" baseline="0" dirty="0" smtClean="0"/>
              <a:t> (aka </a:t>
            </a:r>
            <a:r>
              <a:rPr lang="en-US" b="1" i="1" baseline="0" dirty="0" err="1" smtClean="0"/>
              <a:t>grayware</a:t>
            </a:r>
            <a:r>
              <a:rPr lang="en-US" baseline="0" dirty="0" smtClean="0"/>
              <a:t>) are </a:t>
            </a:r>
            <a:r>
              <a:rPr lang="en-US" u="sng" baseline="0" dirty="0" smtClean="0"/>
              <a:t>not physically destructive</a:t>
            </a:r>
            <a:r>
              <a:rPr lang="en-US" baseline="0" dirty="0" smtClean="0"/>
              <a:t> like viruses and worms (which can destroy data).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 defTabSz="931774">
              <a:buFont typeface="Arial" pitchFamily="34" charset="0"/>
              <a:buChar char="•"/>
            </a:pPr>
            <a:r>
              <a:rPr lang="en-US" b="1" i="1" baseline="0" dirty="0" smtClean="0"/>
              <a:t>Adware</a:t>
            </a:r>
            <a:r>
              <a:rPr lang="en-US" baseline="0" dirty="0" smtClean="0"/>
              <a:t> is software that </a:t>
            </a:r>
            <a:r>
              <a:rPr lang="en-US" u="sng" baseline="0" dirty="0" smtClean="0"/>
              <a:t>displays sponsored advertisements</a:t>
            </a:r>
            <a:r>
              <a:rPr lang="en-US" baseline="0" dirty="0" smtClean="0"/>
              <a:t> in a section of your browser window or as a pop-up box.</a:t>
            </a:r>
          </a:p>
          <a:p>
            <a:pPr marL="640594" lvl="1" indent="-174708" defTabSz="931774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i="1" dirty="0" smtClean="0"/>
              <a:t>Spyware</a:t>
            </a:r>
            <a:r>
              <a:rPr lang="en-US" dirty="0" smtClean="0"/>
              <a:t> is an </a:t>
            </a:r>
            <a:r>
              <a:rPr lang="en-US" u="sng" dirty="0" smtClean="0"/>
              <a:t>unwanted piggyback program that </a:t>
            </a:r>
            <a:r>
              <a:rPr lang="en-US" u="sng" baseline="0" dirty="0" smtClean="0"/>
              <a:t>downloads with other software you install from the Internet</a:t>
            </a:r>
            <a:r>
              <a:rPr lang="en-US" baseline="0" dirty="0" smtClean="0"/>
              <a:t> and runs in the background of your system.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Spyware </a:t>
            </a:r>
            <a:r>
              <a:rPr lang="en-US" u="sng" baseline="0" dirty="0" smtClean="0"/>
              <a:t>transmits information about you to the owner of the program</a:t>
            </a:r>
            <a:r>
              <a:rPr lang="en-US" baseline="0" dirty="0" smtClean="0"/>
              <a:t>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b="1" i="1" baseline="0" dirty="0" smtClean="0"/>
              <a:t>Keystroke logger (key logger) </a:t>
            </a:r>
            <a:r>
              <a:rPr lang="en-US" u="sng" baseline="0" dirty="0" smtClean="0"/>
              <a:t>monitors keystrokes with the intent of stealing passwords, login IDs, or credit card information</a:t>
            </a:r>
            <a:r>
              <a:rPr lang="en-US" baseline="0" dirty="0" smtClean="0"/>
              <a:t>.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="1" dirty="0" smtClean="0"/>
              <a:t>Anti-spyware</a:t>
            </a:r>
            <a:r>
              <a:rPr lang="en-US" baseline="0" dirty="0" smtClean="0"/>
              <a:t> software </a:t>
            </a:r>
            <a:r>
              <a:rPr lang="en-US" u="sng" baseline="0" dirty="0" smtClean="0"/>
              <a:t>detects unwanted programs and allows you to delete the offending software </a:t>
            </a:r>
            <a:r>
              <a:rPr lang="en-US" baseline="0" dirty="0" smtClean="0"/>
              <a:t>easily.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Anti-adware and anti-spyware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73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30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A </a:t>
            </a:r>
            <a:r>
              <a:rPr lang="en-US" b="1" dirty="0">
                <a:latin typeface="Arial" charset="0"/>
              </a:rPr>
              <a:t>computer network </a:t>
            </a:r>
            <a:r>
              <a:rPr lang="en-US" dirty="0">
                <a:latin typeface="Arial" charset="0"/>
              </a:rPr>
              <a:t>is simply two or more computers that are connected via software and hardware </a:t>
            </a:r>
            <a:r>
              <a:rPr lang="en-US" u="sng" dirty="0">
                <a:latin typeface="Arial" charset="0"/>
              </a:rPr>
              <a:t>so that they can communicate with each other</a:t>
            </a:r>
            <a:r>
              <a:rPr lang="en-US" dirty="0">
                <a:latin typeface="Arial" charset="0"/>
              </a:rPr>
              <a:t>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>
              <a:buFont typeface="Arial" pitchFamily="34" charset="0"/>
              <a:buChar char="•"/>
            </a:pPr>
            <a:r>
              <a:rPr lang="en-US" dirty="0">
                <a:latin typeface="Arial" charset="0"/>
              </a:rPr>
              <a:t>Each device connected to a network is referred to as a </a:t>
            </a:r>
            <a:r>
              <a:rPr lang="en-US" b="1" i="1" dirty="0">
                <a:latin typeface="Arial" charset="0"/>
              </a:rPr>
              <a:t>node</a:t>
            </a:r>
            <a:r>
              <a:rPr lang="en-US" dirty="0">
                <a:latin typeface="Arial" charset="0"/>
              </a:rPr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A node can be a computer, a peripheral such as a printer or game console, or a network device such as a router.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Has anyone used an “un-networked” computer?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Separate printer for each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In lab, have to move to dedicated computer for printing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Switchbox with cables form printer to each computer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Software needed to be separately installed on each computer</a:t>
            </a:r>
          </a:p>
          <a:p>
            <a:pPr defTabSz="931774">
              <a:defRPr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CA0123-C110-4221-AFA9-204FA76276B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26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There are several benefits to having computers networked: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Sharing files</a:t>
            </a:r>
            <a:r>
              <a:rPr lang="en-US" dirty="0"/>
              <a:t>: You can share files between networked computers without having to use portable storage devices such as flash drives to transfer the files.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Permissions can be set to allow different levels of access to each user (e.g., Y: drive)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="1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Sharing an Internet connection</a:t>
            </a:r>
            <a:r>
              <a:rPr lang="en-US" dirty="0"/>
              <a:t>: A network lets you share the high-speed Internet connection coming into your home. 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Sharing printers and other peripherals</a:t>
            </a:r>
            <a:r>
              <a:rPr lang="en-US" dirty="0"/>
              <a:t>: Networks let you share printers and other peripheral devices. 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Common communications</a:t>
            </a:r>
            <a:r>
              <a:rPr lang="en-US" dirty="0"/>
              <a:t>: Computers running different operating systems can communicate on the same network.</a:t>
            </a:r>
            <a:endParaRPr lang="en-US" b="1" dirty="0"/>
          </a:p>
          <a:p>
            <a:pPr marL="174708" indent="-174708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69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Fortunately, after most home networks have been set up, there isn’t much else that needs to be done to maintain or administer the network; therefore, the benefits of using a network outweigh the disadvantages.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However, large networks involve an initial purchase of equipment to set them up.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They also need to be administered, which can be costly and time consuming. Network administration involves tasks such as: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Installing new computers and devices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Monitoring the network to ensure it’s performing efficiently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Updating and installing new software on the network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Configuring, or setting up, proper security for a network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Benefits of large networks usually outweigh disadvantages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CA0123-C110-4221-AFA9-204FA76276B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4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Data transfer rate (also called bandwidth) is the maximum speed at which data can be transmitted between two nodes on a network.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Throughput is the actual speed of data transfer that is achieved.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Throughput is always less than or equal to the data transfer rate.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Data transfer rate and throughput are usually measured in megabits per second (Mbps). A megabit is 1 million bits.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Don’t confuse with </a:t>
            </a:r>
            <a:r>
              <a:rPr lang="en-US" dirty="0" err="1"/>
              <a:t>MBps</a:t>
            </a:r>
            <a:r>
              <a:rPr lang="en-US" dirty="0"/>
              <a:t> (</a:t>
            </a:r>
            <a:r>
              <a:rPr lang="en-US" dirty="0" err="1"/>
              <a:t>megaBYTES</a:t>
            </a:r>
            <a:r>
              <a:rPr lang="en-US" dirty="0"/>
              <a:t> per second).  1 MB = 8 Mb.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E.g., for an 1MB file, it will take throughput of 8 Mbps to download in 1 second.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Typically FILE SIZE in measured in MB(</a:t>
            </a:r>
            <a:r>
              <a:rPr lang="en-US" dirty="0" err="1"/>
              <a:t>ytes</a:t>
            </a:r>
            <a:r>
              <a:rPr lang="en-US" dirty="0"/>
              <a:t>), but TRANSFER RATES are measured in Mb(its) per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CA0123-C110-4221-AFA9-204FA76276B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b="1" i="1" dirty="0"/>
              <a:t>computer virus</a:t>
            </a:r>
            <a:r>
              <a:rPr lang="en-US" dirty="0"/>
              <a:t> is a computer program that attaches itself to another computer program and attempts to spread to other computers when files are exchanged.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Creating and disseminating computer viruses is one of the most widespread types of cybercrimes.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Many viruses are now designed to gather sensitive information such as credit card numbers. 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Viruses are not just limited to computes; Smartphones, tablet computers, and other devices can be infected with viruses.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Even Apple users needs to worry about viruses. As the OS X and iOS operating systems have gained market share, the number of virus attacks is on the rise.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10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network you have in your home differs greatly in terms of its size, structure, and cost from that found across your college campus.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This difference is based in part on their network architectures.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Network architecture</a:t>
            </a:r>
            <a:r>
              <a:rPr lang="en-US" dirty="0"/>
              <a:t>, or network designs, are classified according to the following characteristics: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distance between their nodes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way in which they are managed (or administered)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set of rules (or protocol) used to exchange data between network nodes</a:t>
            </a:r>
            <a:br>
              <a:rPr lang="en-US" dirty="0"/>
            </a:b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communications medium used to transport the data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40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distance between nodes on a network is one way to describe a network.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b="1" baseline="0" dirty="0" smtClean="0"/>
              <a:t>Personal Area Network (PAN)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network used for communication among devices close to one person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E.g., smartphones, notebooks, and tablets using Bluetooth and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.</a:t>
            </a:r>
            <a:br>
              <a:rPr lang="en-US" baseline="0" dirty="0" smtClean="0"/>
            </a:br>
            <a:endParaRPr lang="en-US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="1" baseline="0" dirty="0" smtClean="0"/>
              <a:t>Local Area Network (LAN)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network in which the nodes are located within a small geographic area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E.g., computer lab, office building, restaurant</a:t>
            </a:r>
            <a:br>
              <a:rPr lang="en-US" baseline="0" dirty="0" smtClean="0"/>
            </a:br>
            <a:endParaRPr lang="en-US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="1" baseline="0" dirty="0" smtClean="0"/>
              <a:t>Home Area Network (HAN)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home-based LAN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used to connect home’s digital devices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E.g., computers, peripherals, phones, gaming devices, digital video recorders (DVRs), and televisions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="1" baseline="0" dirty="0" smtClean="0"/>
              <a:t>Metropolitan Area Network (MAN)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large network designed to provide access to a specific geographic area, such as an entire city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Many U.S. cities are now deploying MANs to provide Internet access to residents and tourists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="1" baseline="0" dirty="0" smtClean="0"/>
              <a:t>Wide Area Network (WAN)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spans a large physical distance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Internet is the largest WAN, covering the globe.</a:t>
            </a:r>
          </a:p>
          <a:p>
            <a:pPr marL="640594" lvl="1" indent="-174708">
              <a:buFont typeface="Arial" pitchFamily="34" charset="0"/>
              <a:buChar char="•"/>
            </a:pPr>
            <a:r>
              <a:rPr lang="en-US" baseline="0" dirty="0" smtClean="0"/>
              <a:t>WAN is also a networked collection of LANs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E.g., multiple campuses located in different towns, each with its own LAN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When cables can no longer be used to connect, LAN becomes WAN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baseline="0" dirty="0" smtClean="0"/>
              <a:t>Required 3</a:t>
            </a:r>
            <a:r>
              <a:rPr lang="en-US" baseline="30000" dirty="0" smtClean="0"/>
              <a:t>rd</a:t>
            </a:r>
            <a:r>
              <a:rPr lang="en-US" baseline="0" dirty="0" smtClean="0"/>
              <a:t> party service provider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b="1" baseline="0" dirty="0" smtClean="0"/>
              <a:t>LAN and WAN</a:t>
            </a:r>
            <a:r>
              <a:rPr lang="en-US" baseline="0" dirty="0" smtClean="0"/>
              <a:t> </a:t>
            </a:r>
            <a:r>
              <a:rPr lang="en-US" u="sng" baseline="0" dirty="0" smtClean="0"/>
              <a:t>most important for exam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62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A network can be administered, or managed, in either of two main ways: locally or centrally.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Central administration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tasks performed from one computer can affect the other computers on the network</a:t>
            </a:r>
          </a:p>
          <a:p>
            <a:pPr marL="1572368" lvl="3" indent="-174708">
              <a:buFont typeface="Arial" pitchFamily="34" charset="0"/>
              <a:buChar char="•"/>
            </a:pPr>
            <a:r>
              <a:rPr lang="en-US" dirty="0"/>
              <a:t>E.g., software installation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In a client/server setup, a client is a computer on which users accomplish tasks and make requests, whereas the server is the computer that provides information or resources to the client computers.</a:t>
            </a:r>
            <a:br>
              <a:rPr lang="en-US" dirty="0"/>
            </a:br>
            <a:endParaRPr lang="en-US" dirty="0"/>
          </a:p>
          <a:p>
            <a:pPr marL="1572368" lvl="3" indent="-174708">
              <a:buFont typeface="Arial" pitchFamily="34" charset="0"/>
              <a:buChar char="•"/>
            </a:pPr>
            <a:r>
              <a:rPr lang="en-US" dirty="0"/>
              <a:t>E.g., Netflix server hosts the movies, clients access the movies</a:t>
            </a:r>
          </a:p>
          <a:p>
            <a:pPr marL="1572368" lvl="3" indent="-174708">
              <a:buFont typeface="Arial" pitchFamily="34" charset="0"/>
              <a:buChar char="•"/>
            </a:pPr>
            <a:endParaRPr lang="en-US" dirty="0"/>
          </a:p>
          <a:p>
            <a:pPr marL="1572368" lvl="3" indent="-174708">
              <a:buFont typeface="Arial" pitchFamily="34" charset="0"/>
              <a:buChar char="•"/>
            </a:pPr>
            <a:r>
              <a:rPr lang="en-US" dirty="0"/>
              <a:t>Typically an array of servers in different locations – each “mirrored” in case one goes down</a:t>
            </a:r>
            <a:br>
              <a:rPr lang="en-US" dirty="0"/>
            </a:br>
            <a:endParaRPr lang="en-US" dirty="0"/>
          </a:p>
          <a:p>
            <a:pPr marL="2038255" lvl="4" indent="-174708">
              <a:buFont typeface="Arial" pitchFamily="34" charset="0"/>
              <a:buChar char="•"/>
            </a:pPr>
            <a:r>
              <a:rPr lang="en-US" dirty="0"/>
              <a:t>Client can be redirected to identical content on different server if necessary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Local administration</a:t>
            </a:r>
            <a:r>
              <a:rPr lang="en-US" dirty="0"/>
              <a:t>: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configuration and maintenance of the network must be performed on each individual computer attached to the network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E.g., peer-to-peer (P2P) network</a:t>
            </a:r>
            <a:br>
              <a:rPr lang="en-US" dirty="0"/>
            </a:br>
            <a:endParaRPr lang="en-US" dirty="0"/>
          </a:p>
          <a:p>
            <a:pPr marL="1572368" lvl="3" indent="-174708">
              <a:buFont typeface="Arial" pitchFamily="34" charset="0"/>
              <a:buChar char="•"/>
            </a:pPr>
            <a:r>
              <a:rPr lang="en-US" dirty="0"/>
              <a:t>each node connected on the network can communicate directly with every other node on the network</a:t>
            </a:r>
          </a:p>
          <a:p>
            <a:pPr marL="1572368" lvl="3" indent="-174708">
              <a:buFont typeface="Arial" pitchFamily="34" charset="0"/>
              <a:buChar char="•"/>
            </a:pPr>
            <a:endParaRPr lang="en-US" dirty="0"/>
          </a:p>
          <a:p>
            <a:pPr marL="1572368" lvl="3" indent="-174708">
              <a:buFont typeface="Arial" pitchFamily="34" charset="0"/>
              <a:buChar char="•"/>
            </a:pPr>
            <a:r>
              <a:rPr lang="en-US" dirty="0"/>
              <a:t>Thus, all nodes on this type of network are peers (equals).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shows Client/Server and P2P Networks.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28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Establishing standards for networking is important so that devices from different manufacturers will work well together.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An Ethernet network uses the Ethernet protocol as the means (or standard) by which the nodes on the network communicate.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 Ethernet protocol was developed by the Institute of Electrical and Electronics Engineers (IEEE), which develops many standard specifications for electronic data transmission that are adopted throughout the world.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The standard for wired Ethernet networks is 802.3.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The standard for wireless Ethernet networks, also known as WiFi, is 802.11.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The current versions of wireless Ethernet are 802.11n and 802.11ac.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Previous versions included 802.11g, 802.11b, and 802.11a.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802.11ac is twice as fast as previous versions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Runs at a 5 GHz bandwidth (rather than 2.4 GHz)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1572368" lvl="3" indent="-174708">
              <a:buFont typeface="Arial" pitchFamily="34" charset="0"/>
              <a:buChar char="•"/>
            </a:pPr>
            <a:r>
              <a:rPr lang="en-US" dirty="0"/>
              <a:t>Less susceptible to interference from other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43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Devices using older standards, such as 802.11g, will still work with 802.11n networks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will operate with slower data transfer rates and might run into some frequency interference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The ability of current devices to use earlier standards in addition to the current standard is known as </a:t>
            </a:r>
            <a:r>
              <a:rPr lang="en-US" b="1" dirty="0"/>
              <a:t>backward compatibility</a:t>
            </a:r>
            <a:r>
              <a:rPr lang="en-US" dirty="0"/>
              <a:t>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When purchasing a new router, ensure compatibility with older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33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 most common wired Ethernet standard for home networks is 1 gigabit per second (</a:t>
            </a:r>
            <a:r>
              <a:rPr lang="en-US" dirty="0" err="1"/>
              <a:t>Gbps</a:t>
            </a:r>
            <a:r>
              <a:rPr lang="en-US" dirty="0"/>
              <a:t>).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Computers generally ship with gigabit Ethernet cards installed.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10 gigabit Ethernet is available, but primarily used in businesses with large data throughput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20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E6050-CA74-4FA0-AA55-60709F1D8B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 defTabSz="931774" hangingPunct="0">
              <a:buFont typeface="Arial" pitchFamily="34" charset="0"/>
              <a:buChar char="•"/>
              <a:defRPr/>
            </a:pPr>
            <a:r>
              <a:rPr lang="en-US" dirty="0"/>
              <a:t>To function, all networks must include</a:t>
            </a:r>
            <a:br>
              <a:rPr lang="en-US" dirty="0"/>
            </a:br>
            <a:endParaRPr lang="en-US" dirty="0"/>
          </a:p>
          <a:p>
            <a:pPr marL="640594" lvl="1" indent="-174708" defTabSz="931774" hangingPunct="0">
              <a:buFont typeface="Arial" pitchFamily="34" charset="0"/>
              <a:buChar char="•"/>
              <a:defRPr/>
            </a:pPr>
            <a:r>
              <a:rPr lang="en-US" dirty="0"/>
              <a:t>A means of connecting the nodes on the network (cables or wireless technology)</a:t>
            </a:r>
            <a:br>
              <a:rPr lang="en-US" dirty="0"/>
            </a:br>
            <a:endParaRPr lang="en-US" dirty="0"/>
          </a:p>
          <a:p>
            <a:pPr marL="640594" lvl="1" indent="-174708" defTabSz="931774" hangingPunct="0">
              <a:buFont typeface="Arial" pitchFamily="34" charset="0"/>
              <a:buChar char="•"/>
              <a:defRPr/>
            </a:pPr>
            <a:r>
              <a:rPr lang="en-US" dirty="0"/>
              <a:t>Special hardware devices (e.g., </a:t>
            </a:r>
            <a:r>
              <a:rPr lang="en-US" b="1" dirty="0"/>
              <a:t>router</a:t>
            </a:r>
            <a:r>
              <a:rPr lang="en-US" dirty="0"/>
              <a:t>) that allow the nodes to communicate with each other and to send data</a:t>
            </a:r>
            <a:br>
              <a:rPr lang="en-US" dirty="0"/>
            </a:br>
            <a:endParaRPr lang="en-US" dirty="0"/>
          </a:p>
          <a:p>
            <a:pPr marL="640594" lvl="1" indent="-174708" defTabSz="931774" hangingPunct="0">
              <a:buFont typeface="Arial" pitchFamily="34" charset="0"/>
              <a:buChar char="•"/>
              <a:defRPr/>
            </a:pPr>
            <a:r>
              <a:rPr lang="en-US" dirty="0"/>
              <a:t>Software that allows the network to run.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78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shows network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C4BBD6-CD98-475F-A5D3-F517BD279B5F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A computer virus’s </a:t>
            </a:r>
            <a:r>
              <a:rPr lang="en-US" u="sng" dirty="0" smtClean="0"/>
              <a:t>main purpose is to replicate itself and copy its code into as many other host files as possible</a:t>
            </a:r>
            <a:r>
              <a:rPr lang="en-US" dirty="0" smtClean="0"/>
              <a:t>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Although there might be a virus</a:t>
            </a:r>
            <a:r>
              <a:rPr lang="en-US" baseline="0" dirty="0" smtClean="0"/>
              <a:t> in a file on your computer, a </a:t>
            </a:r>
            <a:r>
              <a:rPr lang="en-US" u="sng" baseline="0" dirty="0" smtClean="0"/>
              <a:t>virus normally can’t infect your computer until the infected file is opened or executed</a:t>
            </a:r>
            <a:r>
              <a:rPr lang="en-US" baseline="0" dirty="0" smtClean="0"/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The majority of viruses have secondary objectives or side effects, ranging from:</a:t>
            </a:r>
            <a:br>
              <a:rPr lang="en-US" dirty="0" smtClean="0"/>
            </a:br>
            <a:endParaRPr lang="en-US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 smtClean="0"/>
              <a:t>Slowing down networks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 smtClean="0"/>
              <a:t>displaying annoying messages on the computer screen</a:t>
            </a:r>
            <a:br>
              <a:rPr lang="en-US" dirty="0" smtClean="0"/>
            </a:br>
            <a:endParaRPr lang="en-US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 smtClean="0"/>
              <a:t>destroying files or the contents of entire hard drives.</a:t>
            </a:r>
          </a:p>
        </p:txBody>
      </p:sp>
    </p:spTree>
    <p:extLst>
      <p:ext uri="{BB962C8B-B14F-4D97-AF65-F5344CB8AC3E}">
        <p14:creationId xmlns:p14="http://schemas.microsoft.com/office/powerpoint/2010/main" val="33231792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All network nodes are connected to each other and to the network by transmission media. Transmission media can either be wired or wireless; they establish a communications channel between the nodes on a network.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Wired networks use various types of cable (wire) to connect nodes. The type of network and the distance between nodes determines the type of cable used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Unshielded twisted pair (UTP) </a:t>
            </a:r>
            <a:r>
              <a:rPr lang="en-GB" dirty="0">
                <a:solidFill>
                  <a:srgbClr val="000000"/>
                </a:solidFill>
              </a:rPr>
              <a:t>cable is used for networks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Composed of four pairs of copper wires twisted around each other to reduce electrical interference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All cabling in CBA labs is UTP.</a:t>
            </a:r>
            <a:br>
              <a:rPr lang="en-GB" dirty="0">
                <a:solidFill>
                  <a:srgbClr val="000000"/>
                </a:solidFill>
              </a:rPr>
            </a:br>
            <a:endParaRPr lang="en-GB" dirty="0">
              <a:solidFill>
                <a:srgbClr val="000000"/>
              </a:solidFill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Coaxial cable </a:t>
            </a:r>
            <a:r>
              <a:rPr lang="en-GB" dirty="0">
                <a:solidFill>
                  <a:srgbClr val="000000"/>
                </a:solidFill>
              </a:rPr>
              <a:t>consists of single copper wire surrounded by layers of plastic</a:t>
            </a:r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if you have cable TV, the cable running into your TV or cable box is most likely coaxial cable. 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Fiber</a:t>
            </a:r>
            <a:r>
              <a:rPr lang="en-GB" b="1" dirty="0">
                <a:solidFill>
                  <a:srgbClr val="000000"/>
                </a:solidFill>
              </a:rPr>
              <a:t>-optic cable </a:t>
            </a:r>
            <a:r>
              <a:rPr lang="en-GB" dirty="0">
                <a:solidFill>
                  <a:srgbClr val="000000"/>
                </a:solidFill>
              </a:rPr>
              <a:t>is made up of plastic or glass </a:t>
            </a:r>
            <a:r>
              <a:rPr lang="en-US" dirty="0">
                <a:solidFill>
                  <a:srgbClr val="000000"/>
                </a:solidFill>
              </a:rPr>
              <a:t>fibers</a:t>
            </a:r>
            <a:r>
              <a:rPr lang="en-GB" dirty="0">
                <a:solidFill>
                  <a:srgbClr val="000000"/>
                </a:solidFill>
              </a:rPr>
              <a:t> that transmit data at extremely fast speeds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Each strand is thinner than human hair</a:t>
            </a:r>
          </a:p>
          <a:p>
            <a:pPr marL="1106481" lvl="2" indent="-174708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Too expensive for residential use.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1" defTabSz="931774">
              <a:defRPr/>
            </a:pPr>
            <a:r>
              <a:rPr lang="en-US" b="1" u="sng" dirty="0"/>
              <a:t>Cabling questions on 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44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Wireless</a:t>
            </a:r>
            <a:r>
              <a:rPr lang="en-US" i="0" baseline="0" dirty="0" smtClean="0"/>
              <a:t> fidelity (WiFi) is a standard for wireless transmissions using radio waves that is used to connect computing devices to wireless networks and 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266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Wireless networks generally have decreased throughput compared with that of wired networks.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Here are some common reasons why wireless signals might have decreased throughput: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Wireless signals are more susceptible to interference from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i="0" baseline="0" dirty="0" smtClean="0"/>
              <a:t>magnetic and electrical sources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i="0" baseline="0" dirty="0" smtClean="0"/>
              <a:t>other wireless networks (e.g., your neighbor’s network)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Certain building materials (e.g., concrete, cinderblock, metal) can decrease throughput.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Throughput varies depending on the distance between your networking equipment.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Wireless networks usually use specially coded signals to protect their data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i="0" baseline="0" dirty="0" smtClean="0"/>
              <a:t>wired connections don’t protect their signals</a:t>
            </a:r>
          </a:p>
          <a:p>
            <a:pPr marL="1106481" lvl="2" indent="-174708">
              <a:buFont typeface="Arial" pitchFamily="34" charset="0"/>
              <a:buChar char="•"/>
            </a:pPr>
            <a:r>
              <a:rPr lang="en-US" i="0" baseline="0" dirty="0" smtClean="0"/>
              <a:t>This process of coding signals can slightly decrease throughput, although once coded, data travels at usual speeds.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15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smtClean="0"/>
              <a:t>NETWORK HARDWARE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i="0" dirty="0" smtClean="0"/>
              <a:t>For</a:t>
            </a:r>
            <a:r>
              <a:rPr lang="en-US" i="0" baseline="0" dirty="0" smtClean="0"/>
              <a:t> the different nodes on a network to communicate with each other and access the network, each node needs a network adapter.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All desktop and laptop computers (and many peripherals) sold today contain pre-installed network adapters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 A pre-installed network adapter is called network interface card (NIC).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Most NICs included in computing devices today are built to use wireless media, but many can use wired media as well.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A broadband Internet connection requires a modem.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Depending on the type of broadband service you have, you’ll have either a cable modem or a DSL modem.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DSL (digital subscriber line)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The modem translates the broadband signal for use in transferring data over internet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46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i="0" dirty="0" smtClean="0"/>
              <a:t>Data</a:t>
            </a:r>
            <a:r>
              <a:rPr lang="en-US" i="0" baseline="0" dirty="0" smtClean="0"/>
              <a:t> is sent through a network in bundles called packets.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For computers to communicate, these packets of data must be able to flow between network nodes.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Large data broken down and sent via separate routes.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Data reassembled at the end of the journey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In past, packets often went missing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E.g., Email arrives with content (part of message) missing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Now identical packets transmitted via multiple routes to ensure entire message will arrive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26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i="0" baseline="0" dirty="0" smtClean="0"/>
              <a:t>Network navigation devices, such as </a:t>
            </a:r>
            <a:r>
              <a:rPr lang="en-US" b="1" i="0" baseline="0" dirty="0" smtClean="0"/>
              <a:t>routers and switches</a:t>
            </a:r>
            <a:r>
              <a:rPr lang="en-US" i="0" baseline="0" dirty="0" smtClean="0"/>
              <a:t>, </a:t>
            </a:r>
            <a:r>
              <a:rPr lang="en-US" i="0" u="sng" baseline="0" dirty="0" smtClean="0"/>
              <a:t>facilitate and control the flow of data through a network</a:t>
            </a:r>
            <a:r>
              <a:rPr lang="en-US" i="0" baseline="0" dirty="0" smtClean="0"/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A </a:t>
            </a:r>
            <a:r>
              <a:rPr lang="en-US" b="1" i="0" baseline="0" dirty="0" smtClean="0"/>
              <a:t>router</a:t>
            </a:r>
            <a:r>
              <a:rPr lang="en-US" i="0" baseline="0" dirty="0" smtClean="0"/>
              <a:t> transfers packets of data between two or more networks.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i="0" baseline="0" dirty="0" smtClean="0"/>
              <a:t>On a home network, you need a router to transfer data between your home network and the Internet (separate network).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i="0" baseline="0" dirty="0" smtClean="0"/>
              <a:t>If home network is wireless, must purchase router with wireless capabilities.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i="0" baseline="0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i="0" baseline="0" dirty="0" smtClean="0"/>
              <a:t>A </a:t>
            </a:r>
            <a:r>
              <a:rPr lang="en-US" b="1" i="0" baseline="0" dirty="0" smtClean="0"/>
              <a:t>switch</a:t>
            </a:r>
            <a:r>
              <a:rPr lang="en-US" i="0" baseline="0" dirty="0" smtClean="0"/>
              <a:t> acts like a traffic signal on a network. All routers sold for home use have integrated switches. Switches receive data packets and send them to their intended nodes on the same network (not between different networks).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89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Switches act like traffic signals.</a:t>
            </a:r>
          </a:p>
          <a:p>
            <a:endParaRPr lang="en-US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They enforce the rules of the data road on an Ethernet network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help prevent data packets from crashing into each other.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76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One of the main reasons for setting up a network is to share an Internet connection.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Some businesses and large organizations have a dedicated connection to the Internet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Smaller businesses and homeowners purchase Internet access from Internet service providers</a:t>
            </a:r>
            <a:r>
              <a:rPr lang="en-US" b="1" dirty="0"/>
              <a:t> </a:t>
            </a:r>
            <a:r>
              <a:rPr lang="en-US" dirty="0"/>
              <a:t>(ISPs).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ISPs might be: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specialized internet providers, or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companies that provide additional services, such as phone and cable TV</a:t>
            </a:r>
          </a:p>
          <a:p>
            <a:pPr marL="1572368" lvl="3" indent="-174708" defTabSz="931774">
              <a:buFont typeface="Arial" pitchFamily="34" charset="0"/>
              <a:buChar char="•"/>
              <a:defRPr/>
            </a:pPr>
            <a:r>
              <a:rPr lang="en-US" dirty="0"/>
              <a:t>(e.g., Shaw, </a:t>
            </a:r>
            <a:r>
              <a:rPr lang="en-US" dirty="0" err="1"/>
              <a:t>Telus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8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b="1" dirty="0"/>
              <a:t>Broadband</a:t>
            </a:r>
            <a:r>
              <a:rPr lang="en-US" dirty="0"/>
              <a:t> (aka </a:t>
            </a:r>
            <a:r>
              <a:rPr lang="en-US" b="1" dirty="0"/>
              <a:t>high-speed Internet</a:t>
            </a:r>
            <a:r>
              <a:rPr lang="en-US" dirty="0"/>
              <a:t>) refers to a type of connection that offers a faster means to connect to the Internet.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Dial-up uses conventional phone lines.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Dial-up has a maximum transmission speed of 56 Kbps (kilobits per second).</a:t>
            </a:r>
          </a:p>
          <a:p>
            <a:pPr marL="174708" lvl="1" indent="-174708" defTabSz="931774">
              <a:buFont typeface="Arial" pitchFamily="34" charset="0"/>
              <a:buChar char="•"/>
              <a:defRPr/>
            </a:pPr>
            <a:endParaRPr lang="en-US" b="1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Broadband usually has a minimum data transmission rate of 5 Mbps (megabits per second)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Almost 100 times faster than dial-up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 err="1"/>
              <a:t>Fibre</a:t>
            </a:r>
            <a:r>
              <a:rPr lang="en-US" dirty="0"/>
              <a:t> optic is 600 times faster than dial-up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Broadband is the preferred way to access the Internet, but in some situations cellular or dial-up access might be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34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Wired broadband can be provided via: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Cable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digital subscriber line (DSL) – telephone line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fiber-optic service – limited business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D63BC-47EF-4C08-9490-B4923EA4353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If your computer is exposed to a file infected with a virus, the virus will try to copy itself and infect a file on your computer.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 smtClean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 smtClean="0"/>
              <a:t>Sources of infection:</a:t>
            </a:r>
            <a:br>
              <a:rPr lang="en-US" dirty="0" smtClean="0"/>
            </a:br>
            <a:endParaRPr lang="en-US" dirty="0" smtClean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Downloading infected audio and video files from peer-to-peer file sharing sites </a:t>
            </a:r>
            <a:br>
              <a:rPr lang="en-US" dirty="0"/>
            </a:b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Shared flash drives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e-mail attachments </a:t>
            </a:r>
            <a:br>
              <a:rPr lang="en-US" dirty="0"/>
            </a:b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Opening an e-mail message won’t usually infect your computer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Downloading or executing an email attachment is usually the problem</a:t>
            </a:r>
          </a:p>
          <a:p>
            <a:pPr marL="1106481" lvl="2" indent="-174708">
              <a:buFont typeface="Arial" pitchFamily="34" charset="0"/>
              <a:buChar char="•"/>
            </a:pPr>
            <a:endParaRPr lang="en-US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Some new viruses are launched when attachment viewed in the preview pane.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436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Satellite broadband is used mostly in rural or mountain areas that can’t get DSL, cable, or fiber-optic service.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Requires satellite dish connected to computer via coaxial cable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Mobile broadband is offered through many cell-phone service providers through 3G and 4G networks.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3G and 4G can be thought of as “</a:t>
            </a:r>
            <a:r>
              <a:rPr lang="en-US" dirty="0" err="1"/>
              <a:t>WiFi</a:t>
            </a:r>
            <a:r>
              <a:rPr lang="en-US" dirty="0"/>
              <a:t> everywhere” in that they provide Internet access to your mobile devices in the same way they provide voice service to your mobile phone.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3G and 4G refer to the third and fourth generations of cell-phone networks.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1106481" lvl="2" indent="-174708" defTabSz="931774">
              <a:buFont typeface="Arial" pitchFamily="34" charset="0"/>
              <a:buChar char="•"/>
              <a:defRPr/>
            </a:pPr>
            <a:r>
              <a:rPr lang="en-US" dirty="0"/>
              <a:t>Higher number is newer technology (faster than predecessor)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4 LTE is actually between 3G and 4G.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3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Thousands of computer viruses and variants exist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They can be grouped into six broad categories based on their behavior and method of transmission.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 sector viruses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Bombs &amp; Time Bombs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Worms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&amp; Macro Viruses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Viruses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40594" lvl="1" indent="-174708">
              <a:buFont typeface="Arial" pitchFamily="34" charset="0"/>
              <a:buChar char="•"/>
            </a:pPr>
            <a:r>
              <a:rPr lang="en-US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 Viruses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 </a:t>
            </a:r>
            <a:r>
              <a:rPr lang="en-US" b="1" i="1" dirty="0"/>
              <a:t>boot-sector virus </a:t>
            </a:r>
            <a:r>
              <a:rPr lang="en-US" u="sng" dirty="0"/>
              <a:t>replicates itself onto a hard drive’s </a:t>
            </a:r>
            <a:r>
              <a:rPr lang="en-US" b="1" u="sng" dirty="0"/>
              <a:t>master boot record</a:t>
            </a:r>
            <a:r>
              <a:rPr lang="en-US" dirty="0"/>
              <a:t>.</a:t>
            </a:r>
          </a:p>
          <a:p>
            <a:pPr defTabSz="931774"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b="1" i="1" dirty="0"/>
              <a:t>master boot record </a:t>
            </a:r>
            <a:r>
              <a:rPr lang="en-US" dirty="0"/>
              <a:t>is a program that executes whenever a computer boots up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ensures that the </a:t>
            </a:r>
            <a:r>
              <a:rPr lang="en-US" u="sng" dirty="0"/>
              <a:t>virus will be loaded into memory immediately</a:t>
            </a:r>
            <a:r>
              <a:rPr lang="en-US" dirty="0"/>
              <a:t>, even </a:t>
            </a:r>
            <a:r>
              <a:rPr lang="en-US" u="sng" dirty="0"/>
              <a:t>before some virus protection programs can load</a:t>
            </a:r>
            <a:r>
              <a:rPr lang="en-US" dirty="0"/>
              <a:t>.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b="1" dirty="0"/>
              <a:t>Boot-sector viruses </a:t>
            </a:r>
            <a:r>
              <a:rPr lang="en-US" dirty="0"/>
              <a:t>are often transmitted by a </a:t>
            </a:r>
            <a:r>
              <a:rPr lang="en-US" u="sng" dirty="0"/>
              <a:t>flash drive left in a USB port</a:t>
            </a:r>
            <a:r>
              <a:rPr lang="en-US" dirty="0"/>
              <a:t>.</a:t>
            </a:r>
          </a:p>
          <a:p>
            <a:pPr defTabSz="931774">
              <a:defRPr/>
            </a:pPr>
            <a:endParaRPr lang="en-US" dirty="0"/>
          </a:p>
          <a:p>
            <a:pPr marL="174708" indent="-174708" defTabSz="931774">
              <a:buFont typeface="Arial" pitchFamily="34" charset="0"/>
              <a:buChar char="•"/>
              <a:defRPr/>
            </a:pPr>
            <a:r>
              <a:rPr lang="en-US" dirty="0"/>
              <a:t>When the computer boots up with the flash drive connected</a:t>
            </a:r>
          </a:p>
          <a:p>
            <a:pPr marL="174708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the computer tries to launch a master boot record from the flash drive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This is the trigger for the virus to infect the hard drive.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55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 </a:t>
            </a:r>
            <a:r>
              <a:rPr lang="en-US" b="1" i="1" dirty="0"/>
              <a:t>logic bomb </a:t>
            </a:r>
            <a:r>
              <a:rPr lang="en-US" dirty="0"/>
              <a:t>is a virus that is triggered when certain logical conditions are met, such as</a:t>
            </a:r>
          </a:p>
          <a:p>
            <a:pPr defTabSz="931774"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opening a file</a:t>
            </a:r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endParaRPr lang="en-US" dirty="0"/>
          </a:p>
          <a:p>
            <a:pPr marL="640594" lvl="1" indent="-174708" defTabSz="931774">
              <a:buFont typeface="Arial" pitchFamily="34" charset="0"/>
              <a:buChar char="•"/>
              <a:defRPr/>
            </a:pPr>
            <a:r>
              <a:rPr lang="en-US" dirty="0"/>
              <a:t>starting a program a certain number of times.</a:t>
            </a:r>
          </a:p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r>
              <a:rPr lang="en-US" dirty="0"/>
              <a:t>A </a:t>
            </a:r>
            <a:r>
              <a:rPr lang="en-US" b="1" i="1" dirty="0"/>
              <a:t>time bomb</a:t>
            </a:r>
            <a:r>
              <a:rPr lang="en-US" b="1" dirty="0"/>
              <a:t> </a:t>
            </a:r>
            <a:r>
              <a:rPr lang="en-US" dirty="0"/>
              <a:t>is a virus that is triggered by the </a:t>
            </a:r>
            <a:r>
              <a:rPr lang="en-US" u="sng" dirty="0"/>
              <a:t>passage of time </a:t>
            </a:r>
            <a:r>
              <a:rPr lang="en-US" dirty="0"/>
              <a:t>or on a </a:t>
            </a:r>
            <a:r>
              <a:rPr lang="en-US" u="sng" dirty="0"/>
              <a:t>certain date.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5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Although often called a virus, a </a:t>
            </a:r>
            <a:r>
              <a:rPr lang="en-US" b="1" i="1" dirty="0"/>
              <a:t>worm</a:t>
            </a:r>
            <a:r>
              <a:rPr lang="en-US" dirty="0"/>
              <a:t> is </a:t>
            </a:r>
            <a:r>
              <a:rPr lang="en-US" u="sng" dirty="0"/>
              <a:t>subtly different</a:t>
            </a:r>
            <a:r>
              <a:rPr lang="en-US" dirty="0"/>
              <a:t>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virus</a:t>
            </a:r>
            <a:r>
              <a:rPr lang="en-US" dirty="0"/>
              <a:t> infects a host file and waits until that file is executed to replicate and infect a computer system.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worm</a:t>
            </a:r>
            <a:r>
              <a:rPr lang="en-US" dirty="0"/>
              <a:t>, however, </a:t>
            </a:r>
            <a:r>
              <a:rPr lang="en-US" u="sng" dirty="0"/>
              <a:t>works independently of host file execution </a:t>
            </a:r>
            <a:r>
              <a:rPr lang="en-US" dirty="0"/>
              <a:t>and is much more active in spreading itself.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In other words: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b="1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Viruses</a:t>
            </a:r>
            <a:r>
              <a:rPr lang="en-US" dirty="0"/>
              <a:t> </a:t>
            </a:r>
            <a:r>
              <a:rPr lang="en-US" u="sng" dirty="0"/>
              <a:t>require human interaction </a:t>
            </a:r>
            <a:r>
              <a:rPr lang="en-US" dirty="0"/>
              <a:t>to spread (e.g., opening an infected file)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b="1" dirty="0"/>
              <a:t>Worms</a:t>
            </a:r>
            <a:r>
              <a:rPr lang="en-US" dirty="0"/>
              <a:t> </a:t>
            </a:r>
            <a:r>
              <a:rPr lang="en-US" u="sng" dirty="0"/>
              <a:t>take advantage of file transport methods</a:t>
            </a:r>
            <a:r>
              <a:rPr lang="en-US" dirty="0"/>
              <a:t> to spread itself</a:t>
            </a:r>
            <a:endParaRPr lang="en-US" u="sng" dirty="0"/>
          </a:p>
          <a:p>
            <a:pPr marL="174708" indent="-174708">
              <a:buFont typeface="Arial" pitchFamily="34" charset="0"/>
              <a:buChar char="•"/>
            </a:pPr>
            <a:endParaRPr lang="en-US" u="sng" dirty="0"/>
          </a:p>
          <a:p>
            <a:pPr marL="1106481" lvl="2" indent="-174708">
              <a:buFont typeface="Arial" pitchFamily="34" charset="0"/>
              <a:buChar char="•"/>
            </a:pPr>
            <a:r>
              <a:rPr lang="en-US" dirty="0"/>
              <a:t>e.g., e-mail or network connections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itchFamily="34" charset="0"/>
              <a:buChar char="•"/>
            </a:pPr>
            <a:r>
              <a:rPr lang="en-US" b="1" i="1" dirty="0"/>
              <a:t>E-mail viruses </a:t>
            </a:r>
            <a:r>
              <a:rPr lang="en-US" dirty="0"/>
              <a:t>use the address book in the victim’s e-mail system to distribute the virus.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174708" indent="-174708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Melissa virus </a:t>
            </a:r>
            <a:r>
              <a:rPr lang="en-US" dirty="0"/>
              <a:t>was the first practical example of an e-mail virus. </a:t>
            </a:r>
          </a:p>
          <a:p>
            <a:pPr marL="174708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Released in 1999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MSOutlook</a:t>
            </a:r>
            <a:r>
              <a:rPr lang="en-US" dirty="0"/>
              <a:t> users, </a:t>
            </a:r>
            <a:r>
              <a:rPr lang="en-US" u="sng" dirty="0"/>
              <a:t>automatically resent the virus to the first 50 people in each user’s address book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Said to have infected up to </a:t>
            </a:r>
            <a:r>
              <a:rPr lang="en-US" u="sng" dirty="0"/>
              <a:t>20% of computers worldwide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  <a:p>
            <a:pPr marL="640594" lvl="1" indent="-174708">
              <a:buFont typeface="Arial" pitchFamily="34" charset="0"/>
              <a:buChar char="•"/>
            </a:pPr>
            <a:r>
              <a:rPr lang="en-US" dirty="0"/>
              <a:t>Not designed to destroy files, but had </a:t>
            </a:r>
            <a:r>
              <a:rPr lang="en-US" u="sng" dirty="0"/>
              <a:t>potential to disable corporate mail servers</a:t>
            </a:r>
            <a:r>
              <a:rPr lang="en-US" dirty="0"/>
              <a:t> due to volume of email distribution</a:t>
            </a:r>
          </a:p>
          <a:p>
            <a:pPr marL="640594" lvl="1" indent="-174708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2621-405C-4F83-9120-2E9601611C1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7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2F45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6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72000"/>
            <a:ext cx="4038600" cy="155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00"/>
            <a:ext cx="4038600" cy="155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600201"/>
            <a:ext cx="8229600" cy="2819400"/>
          </a:xfrm>
        </p:spPr>
        <p:txBody>
          <a:bodyPr/>
          <a:lstStyle>
            <a:lvl3pPr>
              <a:defRPr sz="2600"/>
            </a:lvl3pPr>
            <a:lvl4pPr>
              <a:defRPr sz="24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64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571120"/>
            <a:ext cx="640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6583680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C5A0288-DE65-4327-81AA-3D0ED474C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7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457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b="1" i="1" dirty="0" smtClean="0"/>
              <a:t>VIRUSES &amp;</a:t>
            </a:r>
            <a:br>
              <a:rPr lang="en-US" b="1" i="1" dirty="0" smtClean="0"/>
            </a:br>
            <a:r>
              <a:rPr lang="en-US" b="1" i="1" dirty="0" smtClean="0"/>
              <a:t>PROTECTING DATA</a:t>
            </a:r>
            <a:endParaRPr lang="en-US" b="1" dirty="0" smtClean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33400" y="6571120"/>
            <a:ext cx="6400800" cy="274320"/>
          </a:xfrm>
        </p:spPr>
        <p:txBody>
          <a:bodyPr/>
          <a:lstStyle/>
          <a:p>
            <a:r>
              <a:rPr lang="en-US" dirty="0" smtClean="0"/>
              <a:t>Copyright © 2015 Pearson Education, Inc.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Computer </a:t>
            </a:r>
            <a:r>
              <a:rPr lang="en-US" sz="3100" dirty="0" smtClean="0"/>
              <a:t>Viruses: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Encryption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Encryption viruses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Data files become encrypted and unusable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Ransom often requested</a:t>
            </a:r>
          </a:p>
          <a:p>
            <a:pPr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Computer </a:t>
            </a:r>
            <a:r>
              <a:rPr lang="en-US" sz="3100" dirty="0" smtClean="0"/>
              <a:t>Viruses: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Additional Virus </a:t>
            </a:r>
            <a:r>
              <a:rPr lang="en-US" dirty="0"/>
              <a:t>Classifications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dirty="0" smtClean="0">
                <a:effectLst/>
              </a:rPr>
              <a:t>Classified by methods </a:t>
            </a:r>
            <a:r>
              <a:rPr lang="en-US" dirty="0" smtClean="0"/>
              <a:t>used t</a:t>
            </a:r>
            <a:r>
              <a:rPr lang="en-US" dirty="0" smtClean="0">
                <a:effectLst/>
              </a:rPr>
              <a:t>o avoid detection</a:t>
            </a:r>
          </a:p>
          <a:p>
            <a:pPr lvl="1">
              <a:spcAft>
                <a:spcPts val="1200"/>
              </a:spcAft>
            </a:pPr>
            <a:r>
              <a:rPr lang="en-US" b="1" dirty="0" smtClean="0">
                <a:effectLst/>
              </a:rPr>
              <a:t>Polymorphic viruses</a:t>
            </a:r>
            <a:r>
              <a:rPr lang="en-US" dirty="0" smtClean="0">
                <a:effectLst/>
              </a:rPr>
              <a:t> – change code</a:t>
            </a:r>
            <a:endParaRPr lang="en-US" b="1" dirty="0" smtClean="0">
              <a:effectLst/>
            </a:endParaRPr>
          </a:p>
          <a:p>
            <a:pPr lvl="1">
              <a:spcAft>
                <a:spcPts val="1200"/>
              </a:spcAft>
            </a:pPr>
            <a:r>
              <a:rPr lang="en-US" b="1" dirty="0" smtClean="0">
                <a:effectLst/>
              </a:rPr>
              <a:t>Multipartite viruses</a:t>
            </a:r>
            <a:r>
              <a:rPr lang="en-US" dirty="0" smtClean="0">
                <a:effectLst/>
              </a:rPr>
              <a:t> – multiple file types</a:t>
            </a:r>
            <a:endParaRPr lang="en-US" b="1" dirty="0" smtClean="0">
              <a:effectLst/>
            </a:endParaRPr>
          </a:p>
          <a:p>
            <a:pPr lvl="1">
              <a:spcAft>
                <a:spcPts val="1200"/>
              </a:spcAft>
            </a:pPr>
            <a:r>
              <a:rPr lang="en-US" b="1" dirty="0" smtClean="0">
                <a:effectLst/>
              </a:rPr>
              <a:t>Stealth viruses</a:t>
            </a:r>
            <a:r>
              <a:rPr lang="en-US" dirty="0" smtClean="0">
                <a:effectLst/>
              </a:rPr>
              <a:t> – erase own code</a:t>
            </a:r>
            <a:endParaRPr lang="en-US" b="1" dirty="0" smtClean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/>
              <a:t>Computer </a:t>
            </a:r>
            <a:r>
              <a:rPr lang="en-US" sz="3100" dirty="0" smtClean="0"/>
              <a:t>Viruses: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Virus Symptoms</a:t>
            </a:r>
            <a:endParaRPr lang="en-US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Program icons or files suddenly disappear</a:t>
            </a:r>
          </a:p>
          <a:p>
            <a:r>
              <a:rPr lang="en-US" dirty="0" smtClean="0"/>
              <a:t>Unusual home page </a:t>
            </a:r>
          </a:p>
          <a:p>
            <a:r>
              <a:rPr lang="en-US" dirty="0" smtClean="0"/>
              <a:t>New toolbars</a:t>
            </a:r>
          </a:p>
          <a:p>
            <a:r>
              <a:rPr lang="en-US" dirty="0" smtClean="0">
                <a:effectLst/>
              </a:rPr>
              <a:t>Odd messages, pop-ups, or images</a:t>
            </a:r>
          </a:p>
          <a:p>
            <a:r>
              <a:rPr lang="en-US" dirty="0"/>
              <a:t>Data files become corrupt</a:t>
            </a:r>
          </a:p>
          <a:p>
            <a:r>
              <a:rPr lang="en-US" dirty="0"/>
              <a:t>Programs stop working properly</a:t>
            </a:r>
          </a:p>
          <a:p>
            <a:r>
              <a:rPr lang="en-US" dirty="0"/>
              <a:t>System slows </a:t>
            </a:r>
            <a:r>
              <a:rPr lang="en-US" dirty="0" smtClean="0"/>
              <a:t>or </a:t>
            </a:r>
            <a:r>
              <a:rPr lang="en-US" dirty="0"/>
              <a:t>takes </a:t>
            </a:r>
            <a:r>
              <a:rPr lang="en-US" dirty="0" smtClean="0"/>
              <a:t>long </a:t>
            </a:r>
            <a:r>
              <a:rPr lang="en-US" dirty="0"/>
              <a:t>time to boot up</a:t>
            </a: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Preventing Virus Infections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 smtClean="0"/>
              <a:t>Antivirus software 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US" dirty="0" smtClean="0"/>
              <a:t>Detects virus signature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US" dirty="0" smtClean="0"/>
              <a:t>Stops </a:t>
            </a:r>
            <a:r>
              <a:rPr lang="en-US" dirty="0"/>
              <a:t>virus </a:t>
            </a:r>
            <a:r>
              <a:rPr lang="en-US" dirty="0" smtClean="0"/>
              <a:t>execution</a:t>
            </a:r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US" dirty="0" smtClean="0"/>
              <a:t>Quarantines virus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1800"/>
              </a:spcAft>
            </a:pPr>
            <a:r>
              <a:rPr lang="en-US" dirty="0" smtClean="0"/>
              <a:t>Inoculates (to prevent </a:t>
            </a:r>
            <a:r>
              <a:rPr lang="en-US" dirty="0"/>
              <a:t>future infection)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4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Managing Online Annoyances: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Malware: Adware and Spyware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Malware </a:t>
            </a:r>
            <a:r>
              <a:rPr lang="en-US" i="1" dirty="0" smtClean="0"/>
              <a:t>(malicious software)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Viruses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Adware (</a:t>
            </a:r>
            <a:r>
              <a:rPr lang="en-US" dirty="0" err="1" smtClean="0"/>
              <a:t>greyware</a:t>
            </a:r>
            <a:r>
              <a:rPr lang="en-U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Spyware (</a:t>
            </a:r>
            <a:r>
              <a:rPr lang="en-US" dirty="0" err="1" smtClean="0"/>
              <a:t>greyware</a:t>
            </a:r>
            <a:r>
              <a:rPr lang="en-US" dirty="0" smtClean="0"/>
              <a:t>)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Tracking cookies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Keystroke logger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5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Networking Fundamentals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effectLst/>
              </a:rPr>
              <a:t>Computer Network</a:t>
            </a:r>
            <a:r>
              <a:rPr lang="en-US" dirty="0" smtClean="0">
                <a:effectLst/>
              </a:rPr>
              <a:t>: 2+ </a:t>
            </a:r>
            <a:r>
              <a:rPr lang="en-US" dirty="0" smtClean="0"/>
              <a:t>computers connected via hardware and software</a:t>
            </a:r>
            <a:endParaRPr lang="en-US" dirty="0" smtClean="0">
              <a:effectLst/>
            </a:endParaRPr>
          </a:p>
          <a:p>
            <a:r>
              <a:rPr lang="en-US" b="1" dirty="0" smtClean="0">
                <a:effectLst/>
              </a:rPr>
              <a:t>Node</a:t>
            </a:r>
            <a:r>
              <a:rPr lang="en-US" dirty="0" smtClean="0">
                <a:effectLst/>
              </a:rPr>
              <a:t>: any device connected to a network</a:t>
            </a:r>
          </a:p>
          <a:p>
            <a:pPr lvl="1"/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Peripheral (e.g., printer, game console)</a:t>
            </a:r>
          </a:p>
          <a:p>
            <a:pPr lvl="1"/>
            <a:r>
              <a:rPr lang="en-US" dirty="0" smtClean="0">
                <a:effectLst/>
              </a:rPr>
              <a:t>Network device (e.g., router)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Networking Fundamentals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Network benefits</a:t>
            </a:r>
          </a:p>
          <a:p>
            <a:pPr lvl="1"/>
            <a:r>
              <a:rPr lang="en-US" dirty="0" smtClean="0"/>
              <a:t>Facilitates sharing of resources:</a:t>
            </a:r>
          </a:p>
          <a:p>
            <a:pPr lvl="2"/>
            <a:r>
              <a:rPr lang="en-US" sz="2800" dirty="0" smtClean="0"/>
              <a:t>files</a:t>
            </a:r>
          </a:p>
          <a:p>
            <a:pPr lvl="2"/>
            <a:r>
              <a:rPr lang="en-US" sz="2800" dirty="0" smtClean="0"/>
              <a:t>high-speed Internet connection</a:t>
            </a:r>
          </a:p>
          <a:p>
            <a:pPr lvl="2"/>
            <a:r>
              <a:rPr lang="en-US" sz="2800" dirty="0" smtClean="0"/>
              <a:t>peripheral devices such as printers</a:t>
            </a:r>
          </a:p>
          <a:p>
            <a:pPr lvl="2"/>
            <a:r>
              <a:rPr lang="en-US" sz="2800" dirty="0" smtClean="0"/>
              <a:t>common communications for different OS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5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Networking Fundamentals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 smtClean="0">
                <a:effectLst/>
              </a:rPr>
              <a:t>Home networks</a:t>
            </a:r>
            <a:r>
              <a:rPr lang="en-US" dirty="0" smtClean="0">
                <a:effectLst/>
              </a:rPr>
              <a:t>: after installation, easy to maintain</a:t>
            </a:r>
          </a:p>
          <a:p>
            <a:r>
              <a:rPr lang="en-US" b="1" dirty="0" smtClean="0">
                <a:effectLst/>
              </a:rPr>
              <a:t>Large networks </a:t>
            </a:r>
            <a:r>
              <a:rPr lang="en-US" dirty="0" smtClean="0">
                <a:effectLst/>
              </a:rPr>
              <a:t>need to be administered</a:t>
            </a:r>
          </a:p>
          <a:p>
            <a:pPr lvl="2"/>
            <a:r>
              <a:rPr lang="en-US" dirty="0" smtClean="0">
                <a:effectLst/>
              </a:rPr>
              <a:t>Installation of new computers and devices</a:t>
            </a:r>
          </a:p>
          <a:p>
            <a:pPr lvl="2"/>
            <a:r>
              <a:rPr lang="en-US" dirty="0" smtClean="0">
                <a:effectLst/>
              </a:rPr>
              <a:t>Monitoring of network performance</a:t>
            </a:r>
          </a:p>
          <a:p>
            <a:pPr lvl="2"/>
            <a:r>
              <a:rPr lang="en-US" dirty="0" smtClean="0">
                <a:effectLst/>
              </a:rPr>
              <a:t>Updating and installation of new software</a:t>
            </a:r>
          </a:p>
          <a:p>
            <a:pPr lvl="2"/>
            <a:r>
              <a:rPr lang="en-US" dirty="0" smtClean="0">
                <a:effectLst/>
              </a:rPr>
              <a:t>Configuration of network security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Autofit/>
          </a:bodyPr>
          <a:lstStyle/>
          <a:p>
            <a:r>
              <a:rPr lang="en-US" sz="4000" dirty="0" smtClean="0"/>
              <a:t>Networking Fundamentals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1800"/>
              </a:spcAft>
            </a:pPr>
            <a:r>
              <a:rPr lang="en-US" b="1" dirty="0" smtClean="0"/>
              <a:t>Data transfer rate (bandwidth)</a:t>
            </a:r>
            <a:r>
              <a:rPr lang="en-US" dirty="0" smtClean="0"/>
              <a:t>: Maximum speed at which data can be transmitted between two nodes</a:t>
            </a:r>
          </a:p>
          <a:p>
            <a:pPr>
              <a:spcAft>
                <a:spcPts val="1800"/>
              </a:spcAft>
            </a:pPr>
            <a:r>
              <a:rPr lang="en-US" b="1" dirty="0" smtClean="0">
                <a:effectLst/>
              </a:rPr>
              <a:t>Throughput</a:t>
            </a:r>
            <a:r>
              <a:rPr lang="en-US" dirty="0" smtClean="0">
                <a:effectLst/>
              </a:rPr>
              <a:t>: Actual speed of data transfer achieved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Measured in </a:t>
            </a:r>
            <a:r>
              <a:rPr lang="en-US" b="1" dirty="0" smtClean="0"/>
              <a:t>megabits per second (Mbps)</a:t>
            </a:r>
            <a:endParaRPr lang="en-US" b="1" dirty="0" smtClean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Virus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computer program that attaches itself to </a:t>
            </a:r>
            <a:r>
              <a:rPr lang="en-US" dirty="0" smtClean="0"/>
              <a:t>other </a:t>
            </a:r>
            <a:r>
              <a:rPr lang="en-US" dirty="0"/>
              <a:t>computer </a:t>
            </a:r>
            <a:r>
              <a:rPr lang="en-US" dirty="0" smtClean="0"/>
              <a:t>programs</a:t>
            </a:r>
          </a:p>
          <a:p>
            <a:pPr lvl="1"/>
            <a:r>
              <a:rPr lang="en-US" dirty="0" smtClean="0"/>
              <a:t>attempts </a:t>
            </a:r>
            <a:r>
              <a:rPr lang="en-US" dirty="0"/>
              <a:t>to spread to other computers when files are </a:t>
            </a:r>
            <a:r>
              <a:rPr lang="en-US" dirty="0" smtClean="0"/>
              <a:t>exchanged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Network architecture </a:t>
            </a:r>
            <a:r>
              <a:rPr lang="en-US" dirty="0" smtClean="0"/>
              <a:t>refers to the design of a network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Classified according to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Distance between nodes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How network is administered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Rules used to exchange data between nodes</a:t>
            </a:r>
          </a:p>
          <a:p>
            <a:pPr lvl="2">
              <a:spcAft>
                <a:spcPts val="600"/>
              </a:spcAft>
            </a:pPr>
            <a:r>
              <a:rPr lang="en-US" dirty="0" smtClean="0"/>
              <a:t>Communications medium used to transport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4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Network </a:t>
            </a:r>
            <a:r>
              <a:rPr lang="en-US" sz="4000" dirty="0" smtClean="0"/>
              <a:t>Architectures</a:t>
            </a:r>
            <a:br>
              <a:rPr lang="en-US" sz="4000" dirty="0" smtClean="0"/>
            </a:br>
            <a:r>
              <a:rPr lang="en-US" sz="4000" dirty="0" smtClean="0"/>
              <a:t>Defined by Distance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3505200" cy="4297363"/>
          </a:xfrm>
        </p:spPr>
        <p:txBody>
          <a:bodyPr>
            <a:normAutofit/>
          </a:bodyPr>
          <a:lstStyle/>
          <a:p>
            <a:r>
              <a:rPr lang="en-US" dirty="0" smtClean="0"/>
              <a:t>Networks can be classified by the distance between their nodes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 descr="G:\Tech in Action PowerPoints\Images Library\Chapter 7\fig_07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1712492"/>
            <a:ext cx="4724400" cy="420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Network </a:t>
            </a:r>
            <a:r>
              <a:rPr lang="en-US" sz="4000" dirty="0" smtClean="0"/>
              <a:t>Architectures</a:t>
            </a:r>
            <a:br>
              <a:rPr lang="en-US" sz="4000" dirty="0" smtClean="0"/>
            </a:br>
            <a:r>
              <a:rPr lang="en-US" sz="4000" dirty="0" smtClean="0"/>
              <a:t>Defined by Distance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Personal area network (PAN) </a:t>
            </a:r>
            <a:endParaRPr lang="en-US" dirty="0"/>
          </a:p>
          <a:p>
            <a:pPr>
              <a:spcAft>
                <a:spcPts val="1800"/>
              </a:spcAft>
            </a:pPr>
            <a:r>
              <a:rPr lang="en-US" dirty="0" smtClean="0"/>
              <a:t>Local area network (LAN)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Home area network (HAN)</a:t>
            </a:r>
          </a:p>
          <a:p>
            <a:pPr>
              <a:spcAft>
                <a:spcPts val="1800"/>
              </a:spcAft>
            </a:pPr>
            <a:r>
              <a:rPr lang="en-US" dirty="0"/>
              <a:t>Metropolitan area network (MAN) 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Wide </a:t>
            </a:r>
            <a:r>
              <a:rPr lang="en-US" dirty="0"/>
              <a:t>area network (WAN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Architectures</a:t>
            </a:r>
            <a:br>
              <a:rPr lang="en-US" dirty="0" smtClean="0"/>
            </a:br>
            <a:r>
              <a:rPr lang="en-US" dirty="0" smtClean="0"/>
              <a:t>Defined by Level of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Central administration</a:t>
            </a:r>
          </a:p>
          <a:p>
            <a:pPr lvl="1"/>
            <a:r>
              <a:rPr lang="en-US" dirty="0" smtClean="0"/>
              <a:t>Tasks can be performed from one computer and affect other computers on the network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Client/server network</a:t>
            </a:r>
          </a:p>
          <a:p>
            <a:r>
              <a:rPr lang="en-US" b="1" dirty="0" smtClean="0"/>
              <a:t>Local administration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onfiguration and maintenance must be performed on each individual computer attached to network</a:t>
            </a:r>
          </a:p>
          <a:p>
            <a:pPr lvl="1"/>
            <a:r>
              <a:rPr lang="en-US" dirty="0" smtClean="0"/>
              <a:t>Peer-to-peer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4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Architectures</a:t>
            </a:r>
            <a:br>
              <a:rPr lang="en-US" dirty="0" smtClean="0"/>
            </a:br>
            <a:r>
              <a:rPr lang="en-US" sz="3600" dirty="0" smtClean="0"/>
              <a:t>Defined by Level of Administration (cont.)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4098" name="Picture 2" descr="G:\Tech in Action PowerPoints\Images Library\Chapter 7\fig_07_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467600" cy="473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5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Architectures</a:t>
            </a:r>
            <a:br>
              <a:rPr lang="en-US" dirty="0" smtClean="0"/>
            </a:br>
            <a:r>
              <a:rPr lang="en-US" dirty="0" smtClean="0"/>
              <a:t>Ethernet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Ethernet network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Uses Ethernet </a:t>
            </a:r>
            <a:r>
              <a:rPr lang="en-US" b="1" i="1" dirty="0" smtClean="0"/>
              <a:t>protocol</a:t>
            </a:r>
            <a:r>
              <a:rPr lang="en-US" dirty="0" smtClean="0"/>
              <a:t> for communication</a:t>
            </a:r>
          </a:p>
          <a:p>
            <a:pPr lvl="1">
              <a:spcAft>
                <a:spcPts val="600"/>
              </a:spcAft>
            </a:pPr>
            <a:r>
              <a:rPr lang="en-US" b="1" dirty="0" smtClean="0"/>
              <a:t>802.3</a:t>
            </a:r>
            <a:r>
              <a:rPr lang="en-US" dirty="0" smtClean="0"/>
              <a:t>: Standard for wired Ethernet networks</a:t>
            </a:r>
          </a:p>
          <a:p>
            <a:pPr lvl="1">
              <a:spcAft>
                <a:spcPts val="600"/>
              </a:spcAft>
            </a:pPr>
            <a:r>
              <a:rPr lang="en-US" b="1" dirty="0" smtClean="0"/>
              <a:t>802.11</a:t>
            </a:r>
            <a:r>
              <a:rPr lang="en-US" dirty="0" smtClean="0"/>
              <a:t>: Standard for wireless Ethernet networks (i.e., Wi-Fi)</a:t>
            </a:r>
          </a:p>
          <a:p>
            <a:pPr lvl="2">
              <a:spcAft>
                <a:spcPts val="600"/>
              </a:spcAft>
            </a:pPr>
            <a:r>
              <a:rPr lang="en-US" sz="2200" dirty="0"/>
              <a:t>Current </a:t>
            </a:r>
            <a:r>
              <a:rPr lang="en-US" sz="2200" dirty="0" smtClean="0"/>
              <a:t>versions: </a:t>
            </a:r>
            <a:r>
              <a:rPr lang="en-US" sz="2200" dirty="0"/>
              <a:t>802.11n, ac</a:t>
            </a:r>
          </a:p>
          <a:p>
            <a:pPr lvl="2">
              <a:spcAft>
                <a:spcPts val="600"/>
              </a:spcAft>
            </a:pPr>
            <a:r>
              <a:rPr lang="en-US" sz="2200" dirty="0"/>
              <a:t>Previous </a:t>
            </a:r>
            <a:r>
              <a:rPr lang="en-US" sz="2200" dirty="0" smtClean="0"/>
              <a:t>versions: 802.11g</a:t>
            </a:r>
            <a:r>
              <a:rPr lang="en-US" sz="2200" dirty="0"/>
              <a:t>, b,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Architectures</a:t>
            </a:r>
            <a:br>
              <a:rPr lang="en-US" dirty="0" smtClean="0"/>
            </a:br>
            <a:r>
              <a:rPr lang="en-US" dirty="0" smtClean="0"/>
              <a:t>Ethernet Protocols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Backward compatibility</a:t>
            </a:r>
            <a:r>
              <a:rPr lang="en-US" dirty="0" smtClean="0"/>
              <a:t>: Ability of current devices to use earlier network standards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 smtClean="0"/>
              <a:t>E.g., 802.11g </a:t>
            </a:r>
            <a:r>
              <a:rPr lang="en-US" dirty="0"/>
              <a:t>devices </a:t>
            </a:r>
            <a:r>
              <a:rPr lang="en-US" dirty="0" smtClean="0"/>
              <a:t>work </a:t>
            </a:r>
            <a:r>
              <a:rPr lang="en-US" dirty="0"/>
              <a:t>with </a:t>
            </a:r>
            <a:r>
              <a:rPr lang="en-US" dirty="0" smtClean="0"/>
              <a:t>802.11ac networks</a:t>
            </a:r>
            <a:endParaRPr lang="en-US" dirty="0"/>
          </a:p>
          <a:p>
            <a:pPr lvl="2">
              <a:spcBef>
                <a:spcPts val="0"/>
              </a:spcBef>
            </a:pPr>
            <a:r>
              <a:rPr lang="en-US" dirty="0"/>
              <a:t>Slower data transfer rates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Some frequency interference</a:t>
            </a:r>
          </a:p>
          <a:p>
            <a:pPr>
              <a:spcBef>
                <a:spcPts val="0"/>
              </a:spcBef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Architectures</a:t>
            </a:r>
            <a:br>
              <a:rPr lang="en-US" dirty="0" smtClean="0"/>
            </a:br>
            <a:r>
              <a:rPr lang="en-US" dirty="0" smtClean="0"/>
              <a:t>Ethernet Protocols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 smtClean="0"/>
              <a:t>Gigabit Ethernet Standard</a:t>
            </a:r>
          </a:p>
          <a:p>
            <a:pPr marL="4000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200" dirty="0"/>
              <a:t>Up to 1 gigabit per second (</a:t>
            </a:r>
            <a:r>
              <a:rPr lang="en-US" sz="3200" dirty="0" err="1"/>
              <a:t>Gbps</a:t>
            </a:r>
            <a:r>
              <a:rPr lang="en-US" sz="3200" dirty="0"/>
              <a:t>) data transfer rate</a:t>
            </a:r>
          </a:p>
          <a:p>
            <a:pPr marL="400050" lvl="1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3200" dirty="0" smtClean="0"/>
              <a:t>Most common wired Ethernet standard for home networks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10 gigabit Ethernet is available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Network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All networks must include</a:t>
            </a:r>
          </a:p>
          <a:p>
            <a:pPr marL="914400" lvl="1" indent="-514350">
              <a:spcAft>
                <a:spcPts val="1800"/>
              </a:spcAft>
            </a:pPr>
            <a:r>
              <a:rPr lang="en-US" dirty="0" smtClean="0"/>
              <a:t>Means of connecting nodes to network (cables or wireless technology)</a:t>
            </a:r>
          </a:p>
          <a:p>
            <a:pPr marL="914400" lvl="1" indent="-514350">
              <a:spcAft>
                <a:spcPts val="1800"/>
              </a:spcAft>
            </a:pPr>
            <a:r>
              <a:rPr lang="en-US" dirty="0" smtClean="0"/>
              <a:t>Special devices that allow nodes to communicate with each other</a:t>
            </a:r>
          </a:p>
          <a:p>
            <a:pPr marL="914400" lvl="1" indent="-514350">
              <a:spcAft>
                <a:spcPts val="1800"/>
              </a:spcAft>
            </a:pPr>
            <a:r>
              <a:rPr lang="en-US" dirty="0" smtClean="0"/>
              <a:t>Software that allows network to run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Components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074" name="Picture 2" descr="G:\Tech in Action PowerPoints\Images Library\Chapter 7\fig_07_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88" y="1371600"/>
            <a:ext cx="728382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Computer </a:t>
            </a:r>
            <a:r>
              <a:rPr lang="en-US" dirty="0" smtClean="0"/>
              <a:t>Viruses (cont.)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876800"/>
          </a:xfrm>
        </p:spPr>
        <p:txBody>
          <a:bodyPr/>
          <a:lstStyle/>
          <a:p>
            <a:pPr eaLnBrk="1" hangingPunct="1"/>
            <a:r>
              <a:rPr lang="en-US" b="1" dirty="0" smtClean="0">
                <a:effectLst/>
              </a:rPr>
              <a:t>Primary objective</a:t>
            </a:r>
          </a:p>
          <a:p>
            <a:pPr lvl="1">
              <a:spcAft>
                <a:spcPts val="1800"/>
              </a:spcAft>
            </a:pPr>
            <a:r>
              <a:rPr lang="en-US" dirty="0" smtClean="0">
                <a:effectLst/>
              </a:rPr>
              <a:t>Replicate themselves and copy to other hosts</a:t>
            </a:r>
          </a:p>
          <a:p>
            <a:pPr eaLnBrk="1" hangingPunct="1"/>
            <a:r>
              <a:rPr lang="en-US" b="1" dirty="0" smtClean="0">
                <a:effectLst/>
              </a:rPr>
              <a:t>Secondary objectives</a:t>
            </a:r>
          </a:p>
          <a:p>
            <a:pPr lvl="1"/>
            <a:r>
              <a:rPr lang="en-US" dirty="0" smtClean="0"/>
              <a:t>Slow down networks</a:t>
            </a:r>
          </a:p>
          <a:p>
            <a:pPr lvl="1" eaLnBrk="1" hangingPunct="1"/>
            <a:r>
              <a:rPr lang="en-US" dirty="0" smtClean="0">
                <a:effectLst/>
              </a:rPr>
              <a:t>Display annoying messages</a:t>
            </a:r>
          </a:p>
          <a:p>
            <a:pPr lvl="1" eaLnBrk="1" hangingPunct="1"/>
            <a:r>
              <a:rPr lang="en-US" dirty="0" smtClean="0">
                <a:effectLst/>
              </a:rPr>
              <a:t>Destroy files or contents of hard drive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Components</a:t>
            </a:r>
            <a:br>
              <a:rPr lang="en-US" dirty="0" smtClean="0"/>
            </a:br>
            <a:r>
              <a:rPr lang="en-US" dirty="0" smtClean="0"/>
              <a:t>Transmission </a:t>
            </a:r>
            <a:r>
              <a:rPr lang="en-US" dirty="0"/>
              <a:t>Media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>Wireless </a:t>
            </a:r>
            <a:r>
              <a:rPr lang="en-GB" dirty="0">
                <a:solidFill>
                  <a:srgbClr val="000000"/>
                </a:solidFill>
              </a:rPr>
              <a:t>networks use radio waves</a:t>
            </a:r>
          </a:p>
          <a:p>
            <a:r>
              <a:rPr lang="en-GB" dirty="0">
                <a:solidFill>
                  <a:srgbClr val="000000"/>
                </a:solidFill>
              </a:rPr>
              <a:t>Wired networks use cables to connect </a:t>
            </a:r>
            <a:r>
              <a:rPr lang="en-GB" dirty="0" smtClean="0">
                <a:solidFill>
                  <a:srgbClr val="000000"/>
                </a:solidFill>
              </a:rPr>
              <a:t>nodes</a:t>
            </a:r>
          </a:p>
        </p:txBody>
      </p:sp>
      <p:pic>
        <p:nvPicPr>
          <p:cNvPr id="7" name="Picture 2" descr="G:\Tech in Action PowerPoints\Images Library\Chapter 7\fig_07_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0" y="3581400"/>
            <a:ext cx="7907360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4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Components</a:t>
            </a:r>
            <a:br>
              <a:rPr lang="en-US" dirty="0" smtClean="0"/>
            </a:br>
            <a:r>
              <a:rPr lang="en-US" dirty="0" smtClean="0"/>
              <a:t>Transmission Media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 smtClean="0">
                <a:solidFill>
                  <a:srgbClr val="000000"/>
                </a:solidFill>
              </a:rPr>
              <a:t>Wireless fidelity (</a:t>
            </a:r>
            <a:r>
              <a:rPr lang="en-US" b="1" dirty="0" err="1" smtClean="0">
                <a:solidFill>
                  <a:srgbClr val="000000"/>
                </a:solidFill>
              </a:rPr>
              <a:t>WiFi</a:t>
            </a:r>
            <a:r>
              <a:rPr lang="en-GB" b="1" dirty="0" smtClean="0">
                <a:solidFill>
                  <a:srgbClr val="000000"/>
                </a:solidFill>
              </a:rPr>
              <a:t>)</a:t>
            </a:r>
            <a:br>
              <a:rPr lang="en-GB" b="1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Standard for wireless transmissions using radio waves used to connect computing devices to wireless networks and the Internet</a:t>
            </a:r>
            <a:endParaRPr lang="en-GB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Components</a:t>
            </a:r>
            <a:br>
              <a:rPr lang="en-US" dirty="0" smtClean="0"/>
            </a:br>
            <a:r>
              <a:rPr lang="en-US" dirty="0" smtClean="0"/>
              <a:t>Transmission Media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>
          <a:xfrm>
            <a:off x="457200" y="1600201"/>
            <a:ext cx="8229600" cy="480059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 smtClean="0">
                <a:solidFill>
                  <a:srgbClr val="000000"/>
                </a:solidFill>
              </a:rPr>
              <a:t>Wireless networks generally have </a:t>
            </a:r>
            <a:r>
              <a:rPr lang="en-GB" u="sng" dirty="0" smtClean="0">
                <a:solidFill>
                  <a:srgbClr val="000000"/>
                </a:solidFill>
              </a:rPr>
              <a:t>decreased</a:t>
            </a:r>
            <a:r>
              <a:rPr lang="en-GB" dirty="0" smtClean="0">
                <a:solidFill>
                  <a:srgbClr val="000000"/>
                </a:solidFill>
              </a:rPr>
              <a:t> throughput</a:t>
            </a:r>
          </a:p>
          <a:p>
            <a:pPr lvl="1">
              <a:spcAft>
                <a:spcPts val="1200"/>
              </a:spcAft>
            </a:pPr>
            <a:r>
              <a:rPr lang="en-GB" dirty="0" smtClean="0">
                <a:solidFill>
                  <a:srgbClr val="000000"/>
                </a:solidFill>
              </a:rPr>
              <a:t>More susceptible to interference</a:t>
            </a:r>
          </a:p>
          <a:p>
            <a:pPr lvl="1">
              <a:spcAft>
                <a:spcPts val="1200"/>
              </a:spcAft>
            </a:pPr>
            <a:r>
              <a:rPr lang="en-GB" dirty="0" smtClean="0">
                <a:solidFill>
                  <a:srgbClr val="000000"/>
                </a:solidFill>
              </a:rPr>
              <a:t>Buildings and metal can decrease throughput</a:t>
            </a:r>
          </a:p>
          <a:p>
            <a:pPr lvl="1">
              <a:spcAft>
                <a:spcPts val="1200"/>
              </a:spcAft>
            </a:pPr>
            <a:r>
              <a:rPr lang="en-GB" dirty="0" smtClean="0">
                <a:solidFill>
                  <a:srgbClr val="000000"/>
                </a:solidFill>
              </a:rPr>
              <a:t>Distance between networking equipment</a:t>
            </a:r>
          </a:p>
          <a:p>
            <a:pPr lvl="1">
              <a:spcAft>
                <a:spcPts val="1200"/>
              </a:spcAft>
            </a:pPr>
            <a:r>
              <a:rPr lang="en-GB" dirty="0" smtClean="0">
                <a:solidFill>
                  <a:srgbClr val="000000"/>
                </a:solidFill>
              </a:rPr>
              <a:t>Signal coding</a:t>
            </a:r>
          </a:p>
        </p:txBody>
      </p:sp>
    </p:spTree>
    <p:extLst>
      <p:ext uri="{BB962C8B-B14F-4D97-AF65-F5344CB8AC3E}">
        <p14:creationId xmlns:p14="http://schemas.microsoft.com/office/powerpoint/2010/main" val="13303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Components</a:t>
            </a:r>
            <a:br>
              <a:rPr lang="en-US" dirty="0" smtClean="0"/>
            </a:br>
            <a:r>
              <a:rPr lang="en-US" dirty="0" smtClean="0"/>
              <a:t>Basic Network Hardware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>
          <a:xfrm>
            <a:off x="457200" y="1600201"/>
            <a:ext cx="8229600" cy="4800599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GB" b="1" dirty="0" smtClean="0">
                <a:solidFill>
                  <a:srgbClr val="000000"/>
                </a:solidFill>
              </a:rPr>
              <a:t>Network adapter</a:t>
            </a:r>
            <a:r>
              <a:rPr lang="en-GB" dirty="0" smtClean="0">
                <a:solidFill>
                  <a:srgbClr val="000000"/>
                </a:solidFill>
              </a:rPr>
              <a:t>: Each node on a network needs an adapter to communicate </a:t>
            </a:r>
          </a:p>
          <a:p>
            <a:pPr>
              <a:spcAft>
                <a:spcPts val="1200"/>
              </a:spcAft>
            </a:pPr>
            <a:r>
              <a:rPr lang="en-GB" b="1" dirty="0" smtClean="0">
                <a:solidFill>
                  <a:srgbClr val="000000"/>
                </a:solidFill>
              </a:rPr>
              <a:t>Network interface card (NIC)</a:t>
            </a:r>
            <a:r>
              <a:rPr lang="en-GB" dirty="0" smtClean="0">
                <a:solidFill>
                  <a:srgbClr val="000000"/>
                </a:solidFill>
              </a:rPr>
              <a:t>: Network adapter installed inside a device</a:t>
            </a:r>
          </a:p>
          <a:p>
            <a:r>
              <a:rPr lang="en-GB" b="1" dirty="0" smtClean="0">
                <a:solidFill>
                  <a:srgbClr val="000000"/>
                </a:solidFill>
              </a:rPr>
              <a:t>Modem</a:t>
            </a:r>
            <a:r>
              <a:rPr lang="en-GB" dirty="0" smtClean="0">
                <a:solidFill>
                  <a:srgbClr val="000000"/>
                </a:solidFill>
              </a:rPr>
              <a:t>: required for Broadband Internet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Cable or DSL (phone line)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Translates the broadband signal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Incorporated into many DSL routers</a:t>
            </a:r>
          </a:p>
        </p:txBody>
      </p:sp>
    </p:spTree>
    <p:extLst>
      <p:ext uri="{BB962C8B-B14F-4D97-AF65-F5344CB8AC3E}">
        <p14:creationId xmlns:p14="http://schemas.microsoft.com/office/powerpoint/2010/main" val="192278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Components</a:t>
            </a:r>
            <a:br>
              <a:rPr lang="en-US" dirty="0" smtClean="0"/>
            </a:br>
            <a:r>
              <a:rPr lang="en-US" dirty="0" smtClean="0"/>
              <a:t>Basic Network Hardware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>
          <a:xfrm>
            <a:off x="457200" y="1600201"/>
            <a:ext cx="8229600" cy="4952999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0000"/>
                </a:solidFill>
              </a:rPr>
              <a:t>Packets</a:t>
            </a:r>
            <a:r>
              <a:rPr lang="en-GB" dirty="0" smtClean="0">
                <a:solidFill>
                  <a:srgbClr val="000000"/>
                </a:solidFill>
              </a:rPr>
              <a:t>: bundles of data sent through a network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For computers to communicate packets must flow between network nodes</a:t>
            </a:r>
          </a:p>
        </p:txBody>
      </p:sp>
    </p:spTree>
    <p:extLst>
      <p:ext uri="{BB962C8B-B14F-4D97-AF65-F5344CB8AC3E}">
        <p14:creationId xmlns:p14="http://schemas.microsoft.com/office/powerpoint/2010/main" val="423602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Components</a:t>
            </a:r>
            <a:br>
              <a:rPr lang="en-US" dirty="0" smtClean="0"/>
            </a:br>
            <a:r>
              <a:rPr lang="en-US" dirty="0" smtClean="0"/>
              <a:t>Basic Network Hardware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3"/>
          </p:nvPr>
        </p:nvSpPr>
        <p:spPr>
          <a:xfrm>
            <a:off x="457200" y="1600201"/>
            <a:ext cx="8229600" cy="495299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b="1" dirty="0" smtClean="0">
                <a:solidFill>
                  <a:srgbClr val="000000"/>
                </a:solidFill>
              </a:rPr>
              <a:t>Router</a:t>
            </a:r>
            <a:r>
              <a:rPr lang="en-GB" dirty="0" smtClean="0">
                <a:solidFill>
                  <a:srgbClr val="000000"/>
                </a:solidFill>
              </a:rPr>
              <a:t>: Transfers packets of data between two or more networks</a:t>
            </a:r>
          </a:p>
          <a:p>
            <a:r>
              <a:rPr lang="en-GB" b="1" dirty="0">
                <a:solidFill>
                  <a:srgbClr val="000000"/>
                </a:solidFill>
              </a:rPr>
              <a:t>Switch</a:t>
            </a:r>
            <a:r>
              <a:rPr lang="en-GB" dirty="0" smtClean="0">
                <a:solidFill>
                  <a:srgbClr val="000000"/>
                </a:solidFill>
              </a:rPr>
              <a:t>: Receives data packets and sends them to intended nodes on the same network</a:t>
            </a:r>
          </a:p>
        </p:txBody>
      </p:sp>
    </p:spTree>
    <p:extLst>
      <p:ext uri="{BB962C8B-B14F-4D97-AF65-F5344CB8AC3E}">
        <p14:creationId xmlns:p14="http://schemas.microsoft.com/office/powerpoint/2010/main" val="10397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Components</a:t>
            </a:r>
            <a:br>
              <a:rPr lang="en-US" dirty="0" smtClean="0"/>
            </a:br>
            <a:r>
              <a:rPr lang="en-US" dirty="0" smtClean="0"/>
              <a:t>Basic Network Hardware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170" name="Picture 2" descr="G:\Tech in Action PowerPoints\Images Library\Chapter 7\fig_07_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5574"/>
            <a:ext cx="8229600" cy="373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86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 smtClean="0"/>
              <a:t>Main reason for home network is to share an Internet connection</a:t>
            </a:r>
          </a:p>
          <a:p>
            <a:r>
              <a:rPr lang="en-US" dirty="0" smtClean="0"/>
              <a:t>Must purchase Internet access from Internet service providers (ISPs)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9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Connecting to the Internet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Connection choices</a:t>
            </a:r>
          </a:p>
          <a:p>
            <a:pPr lvl="1"/>
            <a:r>
              <a:rPr lang="en-US" b="1" dirty="0" smtClean="0"/>
              <a:t>Broadband</a:t>
            </a:r>
            <a:r>
              <a:rPr lang="en-US" dirty="0" smtClean="0"/>
              <a:t> vs. </a:t>
            </a:r>
            <a:r>
              <a:rPr lang="en-US" b="1" dirty="0" smtClean="0"/>
              <a:t>Dial-up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to the Internet</a:t>
            </a:r>
            <a:br>
              <a:rPr lang="en-US" dirty="0" smtClean="0"/>
            </a:br>
            <a:r>
              <a:rPr lang="en-US" dirty="0" smtClean="0"/>
              <a:t>Wired Broadband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Broadband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High-speed Internet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dirty="0" smtClean="0"/>
              <a:t>Data transmission rate of 5 Mbps or greater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Standard wired broadband technologies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Cable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Digital subscriber line (DSL)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Fiber-optic 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5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Computer Viruses (</a:t>
            </a:r>
            <a:r>
              <a:rPr lang="en-US" dirty="0" smtClean="0"/>
              <a:t>cont.)</a:t>
            </a:r>
            <a:endParaRPr lang="en-US" sz="4000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b="1" dirty="0" smtClean="0">
                <a:effectLst/>
              </a:rPr>
              <a:t>Sources of infection 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>
                <a:effectLst/>
              </a:rPr>
              <a:t>Downloading infected audio and video files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Shared flash drives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>
                <a:solidFill>
                  <a:srgbClr val="000000"/>
                </a:solidFill>
                <a:effectLst/>
              </a:rPr>
              <a:t>Downloading or executing </a:t>
            </a:r>
            <a:r>
              <a:rPr lang="en-US" dirty="0" smtClean="0">
                <a:solidFill>
                  <a:srgbClr val="000000"/>
                </a:solidFill>
              </a:rPr>
              <a:t>e-mail attachments</a:t>
            </a:r>
            <a:endParaRPr lang="en-US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3810000" y="1676400"/>
            <a:ext cx="5105400" cy="3733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to the Internet</a:t>
            </a:r>
            <a:br>
              <a:rPr lang="en-US" dirty="0" smtClean="0"/>
            </a:br>
            <a:r>
              <a:rPr lang="en-US" sz="4000" dirty="0" smtClean="0"/>
              <a:t>Wired Broadband Connections 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endParaRPr lang="en-US" b="1" dirty="0" smtClean="0"/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b="1" dirty="0" smtClean="0"/>
              <a:t>Satellite broadband </a:t>
            </a:r>
            <a:r>
              <a:rPr lang="en-US" dirty="0" smtClean="0"/>
              <a:t>used in</a:t>
            </a:r>
            <a:br>
              <a:rPr lang="en-US" dirty="0" smtClean="0"/>
            </a:br>
            <a:r>
              <a:rPr lang="en-US" dirty="0" smtClean="0"/>
              <a:t>rural and mountain areas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dirty="0" smtClean="0"/>
              <a:t>Mobile broadband </a:t>
            </a:r>
            <a:r>
              <a:rPr lang="en-US" dirty="0" smtClean="0"/>
              <a:t>is offered</a:t>
            </a:r>
            <a:br>
              <a:rPr lang="en-US" dirty="0" smtClean="0"/>
            </a:br>
            <a:r>
              <a:rPr lang="en-US" dirty="0" smtClean="0"/>
              <a:t>by cell-phone service providers (3G or 4G)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2014 Pearson Education, Inc. Publishing as Prentice Hall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2" descr="G:\Tech in Action PowerPoints\Images Library\Chapter 7\fig_07_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2085975" cy="312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3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Viruses 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370467"/>
            <a:ext cx="5334000" cy="508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066800"/>
          </a:xfrm>
        </p:spPr>
        <p:txBody>
          <a:bodyPr>
            <a:noAutofit/>
          </a:bodyPr>
          <a:lstStyle/>
          <a:p>
            <a:r>
              <a:rPr lang="en-US" sz="2800" dirty="0"/>
              <a:t>Computer </a:t>
            </a:r>
            <a:r>
              <a:rPr lang="en-US" sz="2800" dirty="0" smtClean="0"/>
              <a:t>Viruses:</a:t>
            </a: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200" dirty="0" smtClean="0"/>
              <a:t>Boot-Sector Viruses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 smtClean="0"/>
              <a:t>Boot-Sector Virus </a:t>
            </a:r>
            <a:r>
              <a:rPr lang="en-US" dirty="0" smtClean="0"/>
              <a:t>- replicates onto hard drive’s master boot record</a:t>
            </a:r>
          </a:p>
          <a:p>
            <a:pPr lvl="1"/>
            <a:r>
              <a:rPr lang="en-US" dirty="0" smtClean="0"/>
              <a:t>Often transmitted by a flash drive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Computer </a:t>
            </a:r>
            <a:r>
              <a:rPr lang="en-US" sz="2800" dirty="0" smtClean="0"/>
              <a:t>Viruses:</a:t>
            </a: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4200" dirty="0" smtClean="0"/>
              <a:t>Logic Bombs and Time Bombs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b="1" dirty="0" smtClean="0"/>
              <a:t>Logic bomb </a:t>
            </a:r>
            <a:r>
              <a:rPr lang="en-US" dirty="0" smtClean="0"/>
              <a:t>– triggered when certain conditions are met</a:t>
            </a:r>
          </a:p>
          <a:p>
            <a:r>
              <a:rPr lang="en-US" b="1" dirty="0"/>
              <a:t>Time bomb </a:t>
            </a:r>
            <a:r>
              <a:rPr lang="en-US" dirty="0" smtClean="0"/>
              <a:t>– triggered by passage of time or on certain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Computer Viruses: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Worms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Independent of host file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Use file transport methods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Computer Viruses: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E-Mail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/>
              <a:t>E-Mail viruses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Distribution via </a:t>
            </a:r>
            <a:r>
              <a:rPr lang="en-US" dirty="0"/>
              <a:t>address book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Melissa virus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2015 Pearson Education,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0288-DE65-4327-81AA-3D0ED474C7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5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12658</TotalTime>
  <Words>4298</Words>
  <Application>Microsoft Office PowerPoint</Application>
  <PresentationFormat>On-screen Show (4:3)</PresentationFormat>
  <Paragraphs>715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VIRUSES &amp; PROTECTING DATA</vt:lpstr>
      <vt:lpstr>Computer Viruses</vt:lpstr>
      <vt:lpstr>Computer Viruses (cont.)</vt:lpstr>
      <vt:lpstr>Computer Viruses (cont.)</vt:lpstr>
      <vt:lpstr>Computer Viruses (cont.)</vt:lpstr>
      <vt:lpstr>Computer Viruses: Boot-Sector Viruses</vt:lpstr>
      <vt:lpstr>Computer Viruses: Logic Bombs and Time Bombs</vt:lpstr>
      <vt:lpstr>Computer Viruses: Worms</vt:lpstr>
      <vt:lpstr>Computer Viruses: E-Mail Viruses</vt:lpstr>
      <vt:lpstr>Computer Viruses: Encryption Viruses</vt:lpstr>
      <vt:lpstr>Computer Viruses: Additional Virus Classifications</vt:lpstr>
      <vt:lpstr>Computer Viruses: Virus Symptoms</vt:lpstr>
      <vt:lpstr>Preventing Virus Infections</vt:lpstr>
      <vt:lpstr>Managing Online Annoyances: Malware: Adware and Spyware</vt:lpstr>
      <vt:lpstr>NETWORKING</vt:lpstr>
      <vt:lpstr>Networking Fundamentals</vt:lpstr>
      <vt:lpstr>Networking Fundamentals</vt:lpstr>
      <vt:lpstr>Networking Fundamentals</vt:lpstr>
      <vt:lpstr>Networking Fundamentals</vt:lpstr>
      <vt:lpstr>Network Architectures</vt:lpstr>
      <vt:lpstr>Network Architectures Defined by Distance</vt:lpstr>
      <vt:lpstr>Network Architectures Defined by Distance (cont.)</vt:lpstr>
      <vt:lpstr>Network Architectures Defined by Level of Administration</vt:lpstr>
      <vt:lpstr>Network Architectures Defined by Level of Administration (cont.)</vt:lpstr>
      <vt:lpstr>Network Architectures Ethernet Protocols</vt:lpstr>
      <vt:lpstr>Network Architectures Ethernet Protocols (cont.)</vt:lpstr>
      <vt:lpstr>Network Architectures Ethernet Protocols (cont.)</vt:lpstr>
      <vt:lpstr>Network Components</vt:lpstr>
      <vt:lpstr>Network Components</vt:lpstr>
      <vt:lpstr>Network Components Transmission Media</vt:lpstr>
      <vt:lpstr>Network Components Transmission Media (cont.)</vt:lpstr>
      <vt:lpstr>Network Components Transmission Media (cont.)</vt:lpstr>
      <vt:lpstr>Network Components Basic Network Hardware</vt:lpstr>
      <vt:lpstr>Network Components Basic Network Hardware (cont.)</vt:lpstr>
      <vt:lpstr>Network Components Basic Network Hardware (cont.)</vt:lpstr>
      <vt:lpstr>Network Components Basic Network Hardware (cont.)</vt:lpstr>
      <vt:lpstr>Connecting to the Internet</vt:lpstr>
      <vt:lpstr>Connecting to the Internet (cont.)</vt:lpstr>
      <vt:lpstr>Connecting to the Internet Wired Broadband Connections</vt:lpstr>
      <vt:lpstr>Connecting to the Internet Wired Broadband Connections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Technology In Action</dc:creator>
  <cp:lastModifiedBy>Glen Allen</cp:lastModifiedBy>
  <cp:revision>140</cp:revision>
  <cp:lastPrinted>2016-04-11T17:41:36Z</cp:lastPrinted>
  <dcterms:created xsi:type="dcterms:W3CDTF">2011-08-19T00:37:13Z</dcterms:created>
  <dcterms:modified xsi:type="dcterms:W3CDTF">2016-12-01T14:50:54Z</dcterms:modified>
</cp:coreProperties>
</file>