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5" r:id="rId5"/>
    <p:sldId id="276" r:id="rId6"/>
    <p:sldId id="280" r:id="rId7"/>
    <p:sldId id="277" r:id="rId8"/>
    <p:sldId id="279" r:id="rId9"/>
    <p:sldId id="283" r:id="rId10"/>
    <p:sldId id="281" r:id="rId11"/>
    <p:sldId id="282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67742" autoAdjust="0"/>
  </p:normalViewPr>
  <p:slideViewPr>
    <p:cSldViewPr showGuides="1">
      <p:cViewPr varScale="1">
        <p:scale>
          <a:sx n="76" d="100"/>
          <a:sy n="76" d="100"/>
        </p:scale>
        <p:origin x="10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Discuss:</a:t>
            </a:r>
          </a:p>
          <a:p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ROOT</a:t>
            </a:r>
            <a:r>
              <a:rPr lang="en-US" baseline="0" dirty="0" smtClean="0"/>
              <a:t> DIRECTORY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DIRECTORY TREE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Root Directory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Folders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Sub-folders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Files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PATH NAMING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\ vs. /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E.g., Y:\Folder\Sub-folder\filename.*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5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NEW FOLDER (in H: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select “New Folder”, or R-click/New/Folder;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Name folder (BUS140 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“Enter”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Open H:\BUS140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5750" lvl="0" indent="-285750">
              <a:buFont typeface="+mj-lt"/>
              <a:buAutoNum type="arabicPeriod"/>
            </a:pPr>
            <a:r>
              <a:rPr lang="en-US" baseline="0" dirty="0" smtClean="0"/>
              <a:t>CREATE SUB-FOLDER (in BUS140 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Open H:\BUS140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select “New Folder”, or R-click/New/Folder;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Name folder (Sub-test)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5750" lvl="0" indent="-285750">
              <a:buFont typeface="+mj-lt"/>
              <a:buAutoNum type="arabicPeriod"/>
            </a:pPr>
            <a:r>
              <a:rPr lang="en-US" baseline="0" dirty="0" smtClean="0"/>
              <a:t>SHOW DIRECTORY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H:\BUS140 test\Sub-test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1" u="sng" dirty="0" smtClean="0"/>
              <a:t>Housekeeping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Roster</a:t>
            </a:r>
            <a:br>
              <a:rPr lang="en-US" dirty="0" smtClean="0"/>
            </a:b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Waitlist (35 seat capacity;</a:t>
            </a:r>
            <a:r>
              <a:rPr lang="en-US" baseline="0" dirty="0" smtClean="0"/>
              <a:t> no PTR signed until after class 2 – space permitting)</a:t>
            </a:r>
          </a:p>
          <a:p>
            <a:pPr marL="457200" lvl="1" indent="0">
              <a:buFont typeface="+mj-lt"/>
              <a:buNone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US" b="1" baseline="0" dirty="0" smtClean="0"/>
              <a:t>Computer Lab drop-in schedule </a:t>
            </a:r>
            <a:r>
              <a:rPr lang="en-US" baseline="0" dirty="0" smtClean="0"/>
              <a:t>available from “Students” menu on </a:t>
            </a:r>
            <a:r>
              <a:rPr lang="en-US" baseline="0" dirty="0" err="1" smtClean="0"/>
              <a:t>Camlink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Note: Textbook assumes all students to have Windows 8, but we will use </a:t>
            </a:r>
            <a:r>
              <a:rPr lang="en-US" b="1" u="sng" baseline="0" dirty="0" smtClean="0"/>
              <a:t>Windows 7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All Business Labs have </a:t>
            </a:r>
            <a:r>
              <a:rPr lang="en-US" baseline="0" dirty="0" smtClean="0"/>
              <a:t>upgraded </a:t>
            </a:r>
            <a:r>
              <a:rPr lang="en-US" baseline="0" dirty="0" smtClean="0"/>
              <a:t>to Office 2016 as of </a:t>
            </a:r>
            <a:r>
              <a:rPr lang="en-US" baseline="0" dirty="0" smtClean="0"/>
              <a:t>September 2016</a:t>
            </a:r>
            <a:endParaRPr lang="en-US" baseline="0" dirty="0" smtClean="0"/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Course will cover Office 2013, but 99% of what we learn this term still applies to new version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version may have some new functions, but existing ones won’t disappear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Reasons for decision to teach Office 2013 for one more term: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Publisher’s learning resources (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) not completed/tested at time of textbook order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employers still use 2013 or older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Versions 2013 &amp; 2016 are very similar – need to be able to work BETWEEN versions (e.g., work vs. home)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texts are still available – not so if moved to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Font typeface="+mj-lt"/>
              <a:buNone/>
            </a:pPr>
            <a:r>
              <a:rPr lang="en-US" sz="1200" b="1" u="none" dirty="0" smtClean="0"/>
              <a:t>WHITE</a:t>
            </a:r>
            <a:r>
              <a:rPr lang="en-US" sz="1200" b="0" u="none" baseline="0" dirty="0" smtClean="0"/>
              <a:t> pages = Theory</a:t>
            </a:r>
          </a:p>
          <a:p>
            <a:pPr marL="45720" indent="0">
              <a:lnSpc>
                <a:spcPct val="100000"/>
              </a:lnSpc>
              <a:buFont typeface="+mj-lt"/>
              <a:buNone/>
            </a:pPr>
            <a:r>
              <a:rPr lang="en-US" sz="1200" b="1" u="none" dirty="0" smtClean="0"/>
              <a:t>YELLO</a:t>
            </a:r>
            <a:r>
              <a:rPr lang="en-US" sz="1200" b="1" u="none" baseline="0" dirty="0" smtClean="0"/>
              <a:t>W</a:t>
            </a:r>
            <a:r>
              <a:rPr lang="en-US" sz="1200" b="0" u="none" baseline="0" dirty="0" smtClean="0"/>
              <a:t> pages = Hands-On Exercises</a:t>
            </a:r>
            <a:endParaRPr lang="en-US" sz="1200" b="0" u="none" dirty="0" smtClean="0"/>
          </a:p>
          <a:p>
            <a:pPr marL="45720" indent="0">
              <a:lnSpc>
                <a:spcPct val="100000"/>
              </a:lnSpc>
              <a:buFont typeface="+mj-lt"/>
              <a:buNone/>
            </a:pPr>
            <a:endParaRPr lang="en-US" sz="1200" b="1" u="sng" dirty="0" smtClean="0"/>
          </a:p>
          <a:p>
            <a:pPr marL="45720" indent="0">
              <a:lnSpc>
                <a:spcPct val="100000"/>
              </a:lnSpc>
              <a:buFont typeface="+mj-lt"/>
              <a:buNone/>
            </a:pPr>
            <a:endParaRPr lang="en-US" sz="1200" b="1" u="sng" dirty="0" smtClean="0"/>
          </a:p>
          <a:p>
            <a:pPr marL="45720" indent="0">
              <a:lnSpc>
                <a:spcPct val="100000"/>
              </a:lnSpc>
              <a:buFont typeface="+mj-lt"/>
              <a:buNone/>
            </a:pPr>
            <a:r>
              <a:rPr lang="en-US" sz="1200" b="1" u="sng" dirty="0" smtClean="0"/>
              <a:t>Text prices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/>
              <a:t>New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text bundle ($197.80</a:t>
            </a:r>
            <a:r>
              <a:rPr lang="en-US" sz="1200" b="0" dirty="0" smtClean="0"/>
              <a:t>)</a:t>
            </a:r>
            <a:r>
              <a:rPr lang="en-US" sz="1200" b="0" dirty="0" smtClean="0"/>
              <a:t/>
            </a:r>
            <a:br>
              <a:rPr lang="en-US" sz="1200" b="0" dirty="0" smtClean="0"/>
            </a:br>
            <a:endParaRPr lang="en-US" sz="1200" b="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/>
              <a:t>Stand-alone </a:t>
            </a:r>
            <a:r>
              <a:rPr lang="en-US" sz="1200" b="0" dirty="0" smtClean="0"/>
              <a:t>MyITLab access code ($98</a:t>
            </a:r>
            <a:r>
              <a:rPr lang="en-US" sz="1200" b="0" dirty="0" smtClean="0"/>
              <a:t>)</a:t>
            </a:r>
            <a:endParaRPr lang="en-US" sz="1200" b="0" dirty="0" smtClean="0"/>
          </a:p>
          <a:p>
            <a:pPr marL="3886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dirty="0" smtClean="0"/>
              <a:t>**E-Text</a:t>
            </a:r>
            <a:r>
              <a:rPr lang="en-US" sz="1200" b="1" baseline="0" dirty="0" smtClean="0"/>
              <a:t> only not advised**</a:t>
            </a:r>
            <a:br>
              <a:rPr lang="en-US" sz="1200" b="1" baseline="0" dirty="0" smtClean="0"/>
            </a:br>
            <a:endParaRPr lang="en-US" sz="1200" b="1" baseline="0" dirty="0" smtClean="0"/>
          </a:p>
          <a:p>
            <a:pPr marL="50292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E-text cannot be downloaded – only viewed online</a:t>
            </a:r>
            <a:br>
              <a:rPr lang="en-US" sz="1200" b="0" baseline="0" dirty="0" smtClean="0"/>
            </a:br>
            <a:endParaRPr lang="en-US" sz="1200" b="0" baseline="0" dirty="0" smtClean="0"/>
          </a:p>
          <a:p>
            <a:pPr marL="50292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Practical Exams (61% of course grade) are open-book but you will not have internet access</a:t>
            </a:r>
            <a:endParaRPr lang="en-US" sz="1200" b="0" dirty="0" smtClean="0"/>
          </a:p>
          <a:p>
            <a:pPr marL="1600200" lvl="3" indent="-228600">
              <a:lnSpc>
                <a:spcPct val="100000"/>
              </a:lnSpc>
              <a:buFont typeface="+mj-lt"/>
              <a:buAutoNum type="arabicPeriod"/>
            </a:pPr>
            <a:endParaRPr lang="en-US" sz="1200" b="0" baseline="0" dirty="0" smtClean="0"/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US" b="1" u="sng" baseline="0" dirty="0" smtClean="0"/>
              <a:t>Login</a:t>
            </a:r>
            <a:r>
              <a:rPr lang="en-US" baseline="0" dirty="0" smtClean="0"/>
              <a:t> to workstation using C# and password (default </a:t>
            </a:r>
            <a:r>
              <a:rPr lang="en-US" b="1" baseline="0" dirty="0" smtClean="0"/>
              <a:t>mmddyy</a:t>
            </a:r>
            <a:r>
              <a:rPr lang="en-US" baseline="0" dirty="0" smtClean="0"/>
              <a:t>)</a:t>
            </a:r>
            <a:br>
              <a:rPr lang="en-US" baseline="0" dirty="0" smtClean="0"/>
            </a:b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Open *</a:t>
            </a:r>
            <a:r>
              <a:rPr lang="en-US" b="1" u="sng" baseline="0" dirty="0" smtClean="0"/>
              <a:t>FIREFOX</a:t>
            </a:r>
            <a:r>
              <a:rPr lang="en-US" baseline="0" dirty="0" smtClean="0"/>
              <a:t>* browser.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Follow </a:t>
            </a:r>
            <a:r>
              <a:rPr lang="en-US" b="1" u="sng" baseline="0" dirty="0" smtClean="0"/>
              <a:t>video instructions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Does anyone have existing 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 (or other Pearson </a:t>
            </a:r>
            <a:r>
              <a:rPr lang="en-US" baseline="0" dirty="0" err="1" smtClean="0"/>
              <a:t>MyLab</a:t>
            </a:r>
            <a:r>
              <a:rPr lang="en-US" baseline="0" dirty="0" smtClean="0"/>
              <a:t>) account? – USE EXISTING LOGIN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If already have Pearson account, don’t set-up new – just use new </a:t>
            </a:r>
            <a:r>
              <a:rPr lang="en-US" baseline="0" dirty="0" err="1" smtClean="0"/>
              <a:t>CourseID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If repeating course, 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 good for two years; if expired, must repurchase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If problems logging in, use “forgot password”</a:t>
            </a:r>
          </a:p>
          <a:p>
            <a:pPr marL="698830" lvl="1" indent="-232943">
              <a:buFont typeface="+mj-lt"/>
              <a:buAutoNum type="arabicPeriod"/>
            </a:pPr>
            <a:endParaRPr lang="en-US" baseline="0" dirty="0" smtClean="0"/>
          </a:p>
          <a:p>
            <a:pPr marL="465887" lvl="1" indent="0">
              <a:buFont typeface="+mj-lt"/>
              <a:buNone/>
            </a:pPr>
            <a:endParaRPr lang="en-US" baseline="0" dirty="0" smtClean="0"/>
          </a:p>
          <a:p>
            <a:pPr marL="465887" lvl="1" indent="0">
              <a:buFont typeface="+mj-lt"/>
              <a:buNone/>
            </a:pPr>
            <a:r>
              <a:rPr lang="en-US" baseline="0" dirty="0" smtClean="0"/>
              <a:t>Ask students to </a:t>
            </a:r>
            <a:r>
              <a:rPr lang="en-US" b="1" u="sng" baseline="0" dirty="0" smtClean="0"/>
              <a:t>set-up </a:t>
            </a:r>
            <a:r>
              <a:rPr lang="en-US" b="1" u="sng" baseline="0" dirty="0" err="1" smtClean="0"/>
              <a:t>MyITLab</a:t>
            </a:r>
            <a:r>
              <a:rPr lang="en-US" b="1" u="sng" baseline="0" dirty="0" smtClean="0"/>
              <a:t> on home computer</a:t>
            </a:r>
            <a:r>
              <a:rPr lang="en-US" baseline="0" dirty="0" smtClean="0"/>
              <a:t> and/or laptop (click link after logging into course)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US" baseline="0" dirty="0" smtClean="0"/>
              <a:t>Ask students to:</a:t>
            </a:r>
          </a:p>
          <a:p>
            <a:pPr marL="0" lvl="0" indent="0">
              <a:buFont typeface="+mj-lt"/>
              <a:buNone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review </a:t>
            </a:r>
            <a:r>
              <a:rPr lang="en-US" b="1" baseline="0" dirty="0" smtClean="0"/>
              <a:t>course outline </a:t>
            </a:r>
            <a:r>
              <a:rPr lang="en-US" baseline="0" dirty="0" smtClean="0"/>
              <a:t>before next class.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Set-up </a:t>
            </a:r>
            <a:r>
              <a:rPr lang="en-US" baseline="0" dirty="0" err="1" smtClean="0"/>
              <a:t>MyITLab</a:t>
            </a:r>
            <a:r>
              <a:rPr lang="en-US" baseline="0" dirty="0" smtClean="0"/>
              <a:t> on home computer and/or laptop (click link after logging into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533402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9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8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2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5" y="1828802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5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6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70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70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7" y="6155270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leng@camosun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cR0IZqUS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itla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camosun.c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256735"/>
            <a:ext cx="4744684" cy="1886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 140:</a:t>
            </a:r>
            <a:br>
              <a:rPr lang="en-US" dirty="0" smtClean="0"/>
            </a:br>
            <a:r>
              <a:rPr lang="en-US" dirty="0" smtClean="0"/>
              <a:t>Business 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Glen Allen</a:t>
            </a:r>
          </a:p>
          <a:p>
            <a:r>
              <a:rPr lang="en-US" dirty="0" smtClean="0"/>
              <a:t>CBA 265</a:t>
            </a:r>
          </a:p>
          <a:p>
            <a:r>
              <a:rPr lang="en-US" dirty="0" smtClean="0">
                <a:hlinkClick r:id="rId3"/>
              </a:rPr>
              <a:t>alleng@camosun.ca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College Network </a:t>
            </a:r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File </a:t>
            </a:r>
            <a:r>
              <a:rPr lang="en-US" sz="3600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b="1" dirty="0"/>
              <a:t>Windows Explorer </a:t>
            </a:r>
            <a:r>
              <a:rPr lang="en-US" sz="2400" dirty="0"/>
              <a:t>(or “</a:t>
            </a:r>
            <a:r>
              <a:rPr lang="en-US" sz="2400" b="1" dirty="0"/>
              <a:t>Computer</a:t>
            </a:r>
            <a:r>
              <a:rPr lang="en-US" sz="2400" dirty="0"/>
              <a:t>”)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Locate </a:t>
            </a:r>
            <a:r>
              <a:rPr lang="en-US" sz="2400" b="1" dirty="0"/>
              <a:t>M:</a:t>
            </a:r>
            <a:r>
              <a:rPr lang="en-US" sz="2400" dirty="0"/>
              <a:t> drive</a:t>
            </a:r>
          </a:p>
          <a:p>
            <a:pPr lvl="2"/>
            <a:r>
              <a:rPr lang="en-US" sz="2400" b="1" dirty="0"/>
              <a:t>250MB</a:t>
            </a:r>
            <a:r>
              <a:rPr lang="en-US" sz="2400" dirty="0"/>
              <a:t>; a</a:t>
            </a:r>
            <a:r>
              <a:rPr lang="en-US" sz="2400" dirty="0"/>
              <a:t>vailable to all </a:t>
            </a:r>
            <a:r>
              <a:rPr lang="en-US" sz="2400" dirty="0" err="1"/>
              <a:t>Camosun</a:t>
            </a:r>
            <a:r>
              <a:rPr lang="en-US" sz="2400" dirty="0"/>
              <a:t> students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Locate </a:t>
            </a:r>
            <a:r>
              <a:rPr lang="en-US" sz="2400" b="1" dirty="0"/>
              <a:t>H:</a:t>
            </a:r>
            <a:r>
              <a:rPr lang="en-US" sz="2400" dirty="0"/>
              <a:t> drive</a:t>
            </a:r>
          </a:p>
          <a:p>
            <a:pPr lvl="2"/>
            <a:r>
              <a:rPr lang="en-US" sz="2400" b="1" dirty="0"/>
              <a:t>500MB</a:t>
            </a:r>
            <a:r>
              <a:rPr lang="en-US" sz="2400" dirty="0"/>
              <a:t>; </a:t>
            </a:r>
            <a:r>
              <a:rPr lang="en-US" sz="2400" dirty="0"/>
              <a:t>available to all Business students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Locate </a:t>
            </a:r>
            <a:r>
              <a:rPr lang="en-US" sz="2400" b="1" dirty="0"/>
              <a:t>Y:</a:t>
            </a:r>
            <a:r>
              <a:rPr lang="en-US" sz="2400" dirty="0"/>
              <a:t> drive</a:t>
            </a:r>
          </a:p>
          <a:p>
            <a:pPr lvl="2"/>
            <a:r>
              <a:rPr lang="en-US" sz="2400" dirty="0"/>
              <a:t>for downloading/uploading assignment and exam instructions and data files</a:t>
            </a:r>
          </a:p>
        </p:txBody>
      </p:sp>
    </p:spTree>
    <p:extLst>
      <p:ext uri="{BB962C8B-B14F-4D97-AF65-F5344CB8AC3E}">
        <p14:creationId xmlns:p14="http://schemas.microsoft.com/office/powerpoint/2010/main" val="16659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College Network </a:t>
            </a:r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File </a:t>
            </a:r>
            <a:r>
              <a:rPr lang="en-US" sz="3600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8" y="1828800"/>
            <a:ext cx="7735282" cy="3943960"/>
          </a:xfrm>
        </p:spPr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400" dirty="0"/>
              <a:t>Create new folder in H: drive (name it “</a:t>
            </a:r>
            <a:r>
              <a:rPr lang="en-US" sz="2400" b="1" dirty="0"/>
              <a:t>BUS140 Test</a:t>
            </a:r>
            <a:r>
              <a:rPr lang="en-US" sz="2400" dirty="0"/>
              <a:t>”)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Create sub-folder (name it “</a:t>
            </a:r>
            <a:r>
              <a:rPr lang="en-US" sz="2400" b="1" dirty="0"/>
              <a:t>Sub-test</a:t>
            </a:r>
            <a:r>
              <a:rPr lang="en-US" sz="2400" dirty="0"/>
              <a:t>”)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View tree for </a:t>
            </a:r>
            <a:r>
              <a:rPr lang="en-US" sz="2400" dirty="0">
                <a:solidFill>
                  <a:srgbClr val="FF0000"/>
                </a:solidFill>
              </a:rPr>
              <a:t>H:\BUS140 Test\Sub-test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Y:\Allen\BUS140 OUT\Class 1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Copy file named “Download This.docx” to clipboard</a:t>
            </a:r>
          </a:p>
          <a:p>
            <a:pPr marL="797455" lvl="2" indent="-385865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right-click and “Copy”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“Organize” and “Copy”</a:t>
            </a:r>
            <a:r>
              <a:rPr lang="en-US" sz="2000" dirty="0"/>
              <a:t>, or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ctrl and C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Paste file (using right-click, Organize, or ctrl V) to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H:\BUS140 Test\Sub-test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Rename “Download This” file to “Class 1 Test”</a:t>
            </a:r>
          </a:p>
        </p:txBody>
      </p:sp>
    </p:spTree>
    <p:extLst>
      <p:ext uri="{BB962C8B-B14F-4D97-AF65-F5344CB8AC3E}">
        <p14:creationId xmlns:p14="http://schemas.microsoft.com/office/powerpoint/2010/main" val="25106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College Network </a:t>
            </a:r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File </a:t>
            </a:r>
            <a:r>
              <a:rPr lang="en-US" sz="3600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18" y="1981201"/>
            <a:ext cx="7659082" cy="3391406"/>
          </a:xfrm>
        </p:spPr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400" dirty="0"/>
              <a:t>Return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Y:\Allen\BUS140 OUT\Class 1</a:t>
            </a:r>
          </a:p>
          <a:p>
            <a:pPr marL="420165" indent="-385865">
              <a:spcAft>
                <a:spcPts val="450"/>
              </a:spcAft>
              <a:buFont typeface="+mj-lt"/>
              <a:buAutoNum type="arabicPeriod"/>
            </a:pPr>
            <a:r>
              <a:rPr lang="en-US" sz="2400" dirty="0"/>
              <a:t>Practice selecting multiple files simultaneously using:</a:t>
            </a:r>
          </a:p>
          <a:p>
            <a:pPr lvl="2">
              <a:spcAft>
                <a:spcPts val="450"/>
              </a:spcAft>
            </a:pPr>
            <a:r>
              <a:rPr lang="en-US" sz="2400" b="1" u="sng" dirty="0"/>
              <a:t>Shift</a:t>
            </a:r>
            <a:r>
              <a:rPr lang="en-US" sz="2400" dirty="0"/>
              <a:t> key (for files grouped together in same folder)</a:t>
            </a:r>
          </a:p>
          <a:p>
            <a:pPr lvl="2">
              <a:spcAft>
                <a:spcPts val="450"/>
              </a:spcAft>
            </a:pPr>
            <a:r>
              <a:rPr lang="en-US" sz="2400" b="1" u="sng" dirty="0"/>
              <a:t>Ctrl</a:t>
            </a:r>
            <a:r>
              <a:rPr lang="en-US" sz="2400" dirty="0"/>
              <a:t> key (for files separated from each other but in same </a:t>
            </a:r>
            <a:r>
              <a:rPr lang="en-US" sz="2400" dirty="0" smtClean="0"/>
              <a:t>folder)</a:t>
            </a:r>
            <a:endParaRPr lang="en-US" sz="2400" dirty="0"/>
          </a:p>
          <a:p>
            <a:pPr marL="445888" lvl="2" indent="0">
              <a:spcAft>
                <a:spcPts val="450"/>
              </a:spcAft>
              <a:buNone/>
            </a:pPr>
            <a:r>
              <a:rPr lang="en-US" sz="2400" dirty="0" smtClean="0"/>
              <a:t>Hold </a:t>
            </a:r>
            <a:r>
              <a:rPr lang="en-US" sz="2400" b="1" dirty="0"/>
              <a:t>Shift</a:t>
            </a:r>
            <a:r>
              <a:rPr lang="en-US" sz="2400" dirty="0"/>
              <a:t> or </a:t>
            </a:r>
            <a:r>
              <a:rPr lang="en-US" sz="2400" b="1" dirty="0"/>
              <a:t>Ctrl</a:t>
            </a:r>
            <a:r>
              <a:rPr lang="en-US" sz="2400" dirty="0"/>
              <a:t> key down as you select (or deselect) files with your mouse.</a:t>
            </a:r>
          </a:p>
          <a:p>
            <a:pPr marL="454464" indent="-385865">
              <a:spcAft>
                <a:spcPts val="450"/>
              </a:spcAft>
              <a:buFont typeface="+mj-lt"/>
              <a:buAutoNum type="arabicPeriod"/>
            </a:pPr>
            <a:r>
              <a:rPr lang="en-US" sz="2400" dirty="0"/>
              <a:t>Complete File Management Exercise (in-class)</a:t>
            </a:r>
          </a:p>
          <a:p>
            <a:pPr marL="68598" indent="0">
              <a:spcAft>
                <a:spcPts val="45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3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Looking Forward…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7" y="1828800"/>
            <a:ext cx="6516798" cy="4572000"/>
          </a:xfrm>
        </p:spPr>
        <p:txBody>
          <a:bodyPr>
            <a:normAutofit/>
          </a:bodyPr>
          <a:lstStyle/>
          <a:p>
            <a:pPr marL="560070" indent="-514350">
              <a:buFont typeface="Wingdings" panose="05000000000000000000" pitchFamily="2" charset="2"/>
              <a:buChar char="ü"/>
            </a:pPr>
            <a:r>
              <a:rPr lang="en-US" sz="2800" dirty="0" smtClean="0"/>
              <a:t>Review Course Outline in D2L</a:t>
            </a:r>
          </a:p>
          <a:p>
            <a:pPr marL="560070" indent="-51435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Set-up your home computer for </a:t>
            </a:r>
            <a:r>
              <a:rPr lang="en-US" sz="2800" dirty="0" err="1" smtClean="0"/>
              <a:t>MyITLab</a:t>
            </a:r>
            <a:endParaRPr lang="en-US" sz="2800" dirty="0" smtClean="0"/>
          </a:p>
          <a:p>
            <a:pPr marL="622300" lvl="2" indent="-136525">
              <a:spcAft>
                <a:spcPts val="600"/>
              </a:spcAft>
              <a:buNone/>
            </a:pPr>
            <a:r>
              <a:rPr lang="en-US" sz="2800" b="1" u="sng" dirty="0"/>
              <a:t>Friday, January 13</a:t>
            </a:r>
          </a:p>
          <a:p>
            <a:pPr marL="828095" lvl="5" indent="-136525">
              <a:spcAft>
                <a:spcPts val="600"/>
              </a:spcAft>
            </a:pPr>
            <a:r>
              <a:rPr lang="en-US" sz="2800" dirty="0" smtClean="0"/>
              <a:t> </a:t>
            </a:r>
            <a:r>
              <a:rPr lang="en-US" sz="2800" dirty="0" err="1" smtClean="0"/>
              <a:t>MSExcel</a:t>
            </a:r>
            <a:r>
              <a:rPr lang="en-US" sz="2800" dirty="0" smtClean="0"/>
              <a:t> </a:t>
            </a:r>
            <a:r>
              <a:rPr lang="en-US" sz="2800" dirty="0"/>
              <a:t>Chapter 1</a:t>
            </a:r>
          </a:p>
          <a:p>
            <a:pPr marL="828095" lvl="5" indent="-136525">
              <a:spcAft>
                <a:spcPts val="600"/>
              </a:spcAft>
            </a:pPr>
            <a:r>
              <a:rPr lang="en-US" sz="2800" dirty="0" smtClean="0"/>
              <a:t> Intro </a:t>
            </a:r>
            <a:r>
              <a:rPr lang="en-US" sz="2800" dirty="0"/>
              <a:t>to </a:t>
            </a:r>
            <a:r>
              <a:rPr lang="en-US" sz="2800" dirty="0" err="1"/>
              <a:t>MyITLab</a:t>
            </a:r>
            <a:endParaRPr lang="en-US" sz="2800" dirty="0"/>
          </a:p>
          <a:p>
            <a:pPr marL="828095" lvl="5" indent="-136525">
              <a:spcAft>
                <a:spcPts val="1200"/>
              </a:spcAft>
            </a:pPr>
            <a:r>
              <a:rPr lang="en-US" sz="2800" dirty="0" smtClean="0"/>
              <a:t> Finalize </a:t>
            </a:r>
            <a:r>
              <a:rPr lang="en-US" sz="2800" dirty="0" smtClean="0"/>
              <a:t>course roster/waitlist</a:t>
            </a:r>
          </a:p>
        </p:txBody>
      </p:sp>
    </p:spTree>
    <p:extLst>
      <p:ext uri="{BB962C8B-B14F-4D97-AF65-F5344CB8AC3E}">
        <p14:creationId xmlns:p14="http://schemas.microsoft.com/office/powerpoint/2010/main" val="30541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– Tue Jan 10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600" dirty="0" smtClean="0"/>
              <a:t>Housekeeping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600" dirty="0" smtClean="0"/>
              <a:t>Course Introduction</a:t>
            </a:r>
          </a:p>
          <a:p>
            <a:pPr marL="796925" lvl="1" indent="-342900"/>
            <a:r>
              <a:rPr lang="en-US" sz="2400" dirty="0" smtClean="0"/>
              <a:t>Camosun Computer Labs</a:t>
            </a:r>
          </a:p>
          <a:p>
            <a:pPr marL="796925" lvl="1" indent="-342900"/>
            <a:r>
              <a:rPr lang="en-US" sz="2400" dirty="0" smtClean="0"/>
              <a:t>Textbook Options</a:t>
            </a:r>
          </a:p>
          <a:p>
            <a:pPr marL="796925" lvl="1" indent="-342900"/>
            <a:r>
              <a:rPr lang="en-US" sz="2400" dirty="0" smtClean="0"/>
              <a:t>Computer Needs (out of class)</a:t>
            </a:r>
          </a:p>
          <a:p>
            <a:pPr marL="796925" lvl="1" indent="-342900"/>
            <a:r>
              <a:rPr lang="en-US" sz="2400" dirty="0" smtClean="0"/>
              <a:t>Desire2Learn (D2L)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600" dirty="0" err="1" smtClean="0"/>
              <a:t>MyITLab</a:t>
            </a:r>
            <a:r>
              <a:rPr lang="en-US" sz="2600" dirty="0" smtClean="0"/>
              <a:t> Registration 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600" dirty="0" smtClean="0"/>
              <a:t>College Network &amp; File Management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600" dirty="0" smtClean="0"/>
              <a:t>File Management Exercise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9116" y="533400"/>
            <a:ext cx="7430483" cy="1066800"/>
          </a:xfrm>
        </p:spPr>
        <p:txBody>
          <a:bodyPr>
            <a:normAutofit/>
          </a:bodyPr>
          <a:lstStyle/>
          <a:p>
            <a:r>
              <a:rPr lang="en-US" sz="3600" dirty="0"/>
              <a:t>Lab Orientation (School of Business)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7" y="1828800"/>
            <a:ext cx="7430482" cy="4191000"/>
          </a:xfrm>
        </p:spPr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400" dirty="0"/>
              <a:t>No open food/drink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Labs generally unlocked (no card required)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Check schedule </a:t>
            </a:r>
            <a:r>
              <a:rPr lang="en-US" sz="2400" dirty="0" smtClean="0"/>
              <a:t>in </a:t>
            </a:r>
            <a:r>
              <a:rPr lang="en-US" sz="2400" dirty="0" err="1" smtClean="0"/>
              <a:t>CamLink</a:t>
            </a:r>
            <a:r>
              <a:rPr lang="en-US" sz="2400" dirty="0" smtClean="0"/>
              <a:t> for </a:t>
            </a:r>
            <a:r>
              <a:rPr lang="en-US" sz="2400" dirty="0"/>
              <a:t>drop-in use</a:t>
            </a:r>
          </a:p>
          <a:p>
            <a:pPr lvl="2"/>
            <a:r>
              <a:rPr lang="en-US" sz="2400" dirty="0"/>
              <a:t>CBA220 reserved for drop-in only (…mostly)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Most labs have similar hardware/software;</a:t>
            </a:r>
            <a:br>
              <a:rPr lang="en-US" sz="2400" dirty="0"/>
            </a:br>
            <a:r>
              <a:rPr lang="en-US" sz="2400" dirty="0"/>
              <a:t>ALL will have Windows </a:t>
            </a:r>
            <a:r>
              <a:rPr lang="en-US" sz="2400" dirty="0" smtClean="0"/>
              <a:t>7 </a:t>
            </a:r>
            <a:r>
              <a:rPr lang="en-US" sz="2400" dirty="0"/>
              <a:t>and MSOffice </a:t>
            </a:r>
            <a:r>
              <a:rPr lang="en-US" sz="2400" dirty="0" smtClean="0"/>
              <a:t>2016</a:t>
            </a:r>
            <a:br>
              <a:rPr lang="en-US" sz="2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400" b="1" dirty="0" smtClean="0"/>
              <a:t>Note</a:t>
            </a:r>
            <a:r>
              <a:rPr lang="en-US" sz="2400" i="1" dirty="0" smtClean="0"/>
              <a:t>: BUS 140 instruction will cover MSOffice 2013</a:t>
            </a:r>
            <a:endParaRPr lang="en-US" sz="2400" i="1" dirty="0"/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Unless you want instructor to block internet access, please use computers wisely during class time…</a:t>
            </a:r>
          </a:p>
        </p:txBody>
      </p:sp>
    </p:spTree>
    <p:extLst>
      <p:ext uri="{BB962C8B-B14F-4D97-AF65-F5344CB8AC3E}">
        <p14:creationId xmlns:p14="http://schemas.microsoft.com/office/powerpoint/2010/main" val="15871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Textbook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6" y="1828800"/>
            <a:ext cx="7659084" cy="4191000"/>
          </a:xfrm>
        </p:spPr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400" dirty="0"/>
              <a:t>Exploring Microsoft Office 2013 (Plus Edition)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Textbook options:</a:t>
            </a:r>
          </a:p>
          <a:p>
            <a:pPr lvl="2"/>
            <a:r>
              <a:rPr lang="en-US" sz="2400" dirty="0"/>
              <a:t>new text bundle (text plus </a:t>
            </a:r>
            <a:r>
              <a:rPr lang="en-US" sz="2400" dirty="0" err="1"/>
              <a:t>MyITLab</a:t>
            </a:r>
            <a:r>
              <a:rPr lang="en-US" sz="2400" dirty="0"/>
              <a:t> access code)</a:t>
            </a:r>
          </a:p>
          <a:p>
            <a:pPr lvl="2"/>
            <a:r>
              <a:rPr lang="en-US" sz="2400" dirty="0"/>
              <a:t>used text (bookstore, private)</a:t>
            </a:r>
          </a:p>
          <a:p>
            <a:pPr lvl="2"/>
            <a:r>
              <a:rPr lang="en-US" sz="2400" dirty="0"/>
              <a:t>stand-alone </a:t>
            </a:r>
            <a:r>
              <a:rPr lang="en-US" sz="2400" dirty="0" err="1"/>
              <a:t>MyITLab</a:t>
            </a:r>
            <a:r>
              <a:rPr lang="en-US" sz="2400" dirty="0"/>
              <a:t> access code (includes e-text)</a:t>
            </a:r>
            <a:br>
              <a:rPr lang="en-US" sz="2400" dirty="0"/>
            </a:br>
            <a:r>
              <a:rPr lang="en-US" sz="2400" b="1" dirty="0"/>
              <a:t>Note: </a:t>
            </a:r>
            <a:r>
              <a:rPr lang="en-US" sz="2400" i="1" dirty="0"/>
              <a:t>access code cheaper at bookstore than online!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400" u="sng" dirty="0"/>
              <a:t>ALL</a:t>
            </a:r>
            <a:r>
              <a:rPr lang="en-US" sz="2400" dirty="0"/>
              <a:t> students require access to </a:t>
            </a:r>
            <a:r>
              <a:rPr lang="en-US" sz="2400" dirty="0" err="1"/>
              <a:t>MyITLab</a:t>
            </a:r>
            <a:endParaRPr lang="en-US" sz="2400" dirty="0"/>
          </a:p>
          <a:p>
            <a:pPr marL="420165" indent="-385865">
              <a:buFont typeface="+mj-lt"/>
              <a:buAutoNum type="arabicPeriod"/>
            </a:pPr>
            <a:r>
              <a:rPr lang="en-US" sz="2400" dirty="0"/>
              <a:t>Free 14-day trial access (if continuing with course must purchase full access </a:t>
            </a:r>
            <a:r>
              <a:rPr lang="en-US" sz="2400" u="sng" dirty="0"/>
              <a:t>before </a:t>
            </a:r>
            <a:r>
              <a:rPr lang="en-US" sz="2400" b="1" u="sng" dirty="0"/>
              <a:t>Tue Jan 24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34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Textbook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6" y="1828800"/>
            <a:ext cx="7582883" cy="4191000"/>
          </a:xfrm>
        </p:spPr>
        <p:txBody>
          <a:bodyPr>
            <a:normAutofit/>
          </a:bodyPr>
          <a:lstStyle/>
          <a:p>
            <a:pPr marL="34299" indent="0">
              <a:lnSpc>
                <a:spcPct val="100000"/>
              </a:lnSpc>
              <a:buNone/>
            </a:pPr>
            <a:r>
              <a:rPr lang="en-US" sz="2400" b="1" dirty="0"/>
              <a:t>**Important info re: e-Text**</a:t>
            </a:r>
          </a:p>
          <a:p>
            <a:pPr marL="377291" indent="-342991">
              <a:lnSpc>
                <a:spcPct val="100000"/>
              </a:lnSpc>
            </a:pPr>
            <a:r>
              <a:rPr lang="en-US" sz="2400" dirty="0"/>
              <a:t>e-Text cannot be downloaded – only viewed online</a:t>
            </a:r>
          </a:p>
          <a:p>
            <a:pPr marL="377291" indent="-342991">
              <a:lnSpc>
                <a:spcPct val="100000"/>
              </a:lnSpc>
            </a:pPr>
            <a:r>
              <a:rPr lang="en-US" sz="2400" dirty="0"/>
              <a:t>Practical Exams (61% of course grade) are </a:t>
            </a:r>
            <a:br>
              <a:rPr lang="en-US" sz="2400" dirty="0"/>
            </a:br>
            <a:r>
              <a:rPr lang="en-US" sz="2400" dirty="0"/>
              <a:t>open-book but you will not have internet access</a:t>
            </a:r>
          </a:p>
          <a:p>
            <a:pPr marL="34299" indent="0">
              <a:lnSpc>
                <a:spcPct val="100000"/>
              </a:lnSpc>
              <a:buNone/>
            </a:pPr>
            <a:r>
              <a:rPr lang="en-US" sz="2400" b="1" dirty="0"/>
              <a:t>Please keep this in mind when making your textbook purchase decision!</a:t>
            </a:r>
          </a:p>
          <a:p>
            <a:pPr marL="377291" indent="-342991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5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Needs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8" y="1905000"/>
            <a:ext cx="7659082" cy="3467607"/>
          </a:xfrm>
        </p:spPr>
        <p:txBody>
          <a:bodyPr>
            <a:noAutofit/>
          </a:bodyPr>
          <a:lstStyle/>
          <a:p>
            <a:pPr marL="420165" indent="-385865">
              <a:buFont typeface="+mj-lt"/>
              <a:buAutoNum type="arabicPeriod"/>
            </a:pPr>
            <a:r>
              <a:rPr lang="en-US" sz="2300" dirty="0"/>
              <a:t>Camosun labs all use Windows 7 and MSOffice </a:t>
            </a:r>
            <a:r>
              <a:rPr lang="en-US" sz="2300" dirty="0" smtClean="0"/>
              <a:t>2016</a:t>
            </a:r>
            <a:endParaRPr lang="en-US" sz="2300" dirty="0"/>
          </a:p>
          <a:p>
            <a:pPr marL="420165" indent="-385865">
              <a:buFont typeface="+mj-lt"/>
              <a:buAutoNum type="arabicPeriod"/>
            </a:pPr>
            <a:r>
              <a:rPr lang="en-US" sz="2300" b="1" dirty="0" err="1" smtClean="0"/>
              <a:t>MyITLab</a:t>
            </a:r>
            <a:r>
              <a:rPr lang="en-US" sz="2300" dirty="0" smtClean="0"/>
              <a:t> is </a:t>
            </a:r>
            <a:r>
              <a:rPr lang="en-US" sz="2300" i="1" dirty="0"/>
              <a:t>simulated </a:t>
            </a:r>
            <a:r>
              <a:rPr lang="en-US" sz="2300" dirty="0" smtClean="0"/>
              <a:t>MSOffice 2013 </a:t>
            </a:r>
            <a:r>
              <a:rPr lang="en-US" sz="2300" dirty="0"/>
              <a:t>environment</a:t>
            </a:r>
          </a:p>
          <a:p>
            <a:pPr lvl="2"/>
            <a:r>
              <a:rPr lang="en-US" sz="2300" dirty="0"/>
              <a:t>MSOffice does not need to be installed</a:t>
            </a:r>
          </a:p>
          <a:p>
            <a:pPr lvl="2"/>
            <a:r>
              <a:rPr lang="en-US" sz="2300" dirty="0" smtClean="0"/>
              <a:t>works </a:t>
            </a:r>
            <a:r>
              <a:rPr lang="en-US" sz="2300" dirty="0"/>
              <a:t>with your own PC or Mac</a:t>
            </a:r>
          </a:p>
          <a:p>
            <a:pPr lvl="2"/>
            <a:r>
              <a:rPr lang="en-US" sz="2300" dirty="0" smtClean="0"/>
              <a:t>recommend </a:t>
            </a:r>
            <a:r>
              <a:rPr lang="en-US" sz="2300" b="1" u="sng" dirty="0"/>
              <a:t>Firefox</a:t>
            </a:r>
            <a:r>
              <a:rPr lang="en-US" sz="2300" dirty="0"/>
              <a:t> or Chrome browser </a:t>
            </a:r>
            <a:r>
              <a:rPr lang="en-US" sz="2300" dirty="0" smtClean="0"/>
              <a:t>(but</a:t>
            </a:r>
            <a:br>
              <a:rPr lang="en-US" sz="2300" dirty="0" smtClean="0"/>
            </a:br>
            <a:r>
              <a:rPr lang="en-US" sz="2300" dirty="0" smtClean="0"/>
              <a:t>NOT </a:t>
            </a:r>
            <a:r>
              <a:rPr lang="en-US" sz="2300" dirty="0"/>
              <a:t>Internet Explorer)</a:t>
            </a:r>
          </a:p>
          <a:p>
            <a:pPr marL="420165" indent="-385865">
              <a:buFont typeface="+mj-lt"/>
              <a:buAutoNum type="arabicPeriod"/>
            </a:pPr>
            <a:r>
              <a:rPr lang="en-US" sz="2300" dirty="0"/>
              <a:t>Hands-On Exercises, Theory Assignments, and </a:t>
            </a:r>
            <a:br>
              <a:rPr lang="en-US" sz="2300" dirty="0"/>
            </a:br>
            <a:r>
              <a:rPr lang="en-US" sz="2300" dirty="0"/>
              <a:t>Chapter Quizzes are completed through </a:t>
            </a:r>
            <a:r>
              <a:rPr lang="en-US" sz="2300" b="1" u="sng" dirty="0" err="1"/>
              <a:t>MyITLab</a:t>
            </a:r>
            <a:endParaRPr lang="en-US" sz="2300" b="1" u="sng" dirty="0"/>
          </a:p>
          <a:p>
            <a:pPr marL="420165" indent="-385865">
              <a:buFont typeface="+mj-lt"/>
              <a:buAutoNum type="arabicPeriod"/>
            </a:pPr>
            <a:r>
              <a:rPr lang="en-US" sz="2300" dirty="0"/>
              <a:t>Case Studies and Exam Reviews must be completed using </a:t>
            </a:r>
            <a:r>
              <a:rPr lang="en-US" sz="2300" b="1" u="sng" dirty="0"/>
              <a:t>MSOffice 2007 or newer</a:t>
            </a:r>
            <a:r>
              <a:rPr lang="en-US" sz="2300" dirty="0"/>
              <a:t> (ideally on PC)</a:t>
            </a:r>
            <a:endParaRPr lang="en-US" sz="2300" b="1" u="sng" dirty="0"/>
          </a:p>
          <a:p>
            <a:pPr lvl="2"/>
            <a:r>
              <a:rPr lang="en-US" sz="2300" dirty="0"/>
              <a:t>If you don’t have this at home, use lab computer</a:t>
            </a:r>
          </a:p>
        </p:txBody>
      </p:sp>
    </p:spTree>
    <p:extLst>
      <p:ext uri="{BB962C8B-B14F-4D97-AF65-F5344CB8AC3E}">
        <p14:creationId xmlns:p14="http://schemas.microsoft.com/office/powerpoint/2010/main" val="2465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 Assessment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7" y="1905001"/>
            <a:ext cx="7430483" cy="3467606"/>
          </a:xfrm>
        </p:spPr>
        <p:txBody>
          <a:bodyPr>
            <a:noAutofit/>
          </a:bodyPr>
          <a:lstStyle/>
          <a:p>
            <a:pPr marL="34299" indent="0">
              <a:buNone/>
              <a:tabLst>
                <a:tab pos="943226" algn="l"/>
              </a:tabLst>
            </a:pPr>
            <a:r>
              <a:rPr lang="en-US" sz="2101" b="1" dirty="0"/>
              <a:t>  </a:t>
            </a:r>
            <a:r>
              <a:rPr lang="en-US" sz="2400" b="1" dirty="0"/>
              <a:t>10%</a:t>
            </a:r>
            <a:r>
              <a:rPr lang="en-US" sz="2400" dirty="0"/>
              <a:t>	Hands-On Exercises &amp; Quizzes (Participation)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400" b="1" dirty="0"/>
              <a:t>  10%</a:t>
            </a:r>
            <a:r>
              <a:rPr lang="en-US" sz="2400" dirty="0"/>
              <a:t>	Excel/Access Case Study Assignments (x 10)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400" b="1" dirty="0"/>
              <a:t>    5%</a:t>
            </a:r>
            <a:r>
              <a:rPr lang="en-US" sz="2400" dirty="0"/>
              <a:t>	Theory Assignments (x 5)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400" b="1" dirty="0"/>
              <a:t>  14%</a:t>
            </a:r>
            <a:r>
              <a:rPr lang="en-US" sz="2400" dirty="0"/>
              <a:t>	Theory Exams (x 5)</a:t>
            </a:r>
          </a:p>
          <a:p>
            <a:pPr marL="34299" indent="0">
              <a:buNone/>
              <a:tabLst>
                <a:tab pos="943226" algn="l"/>
              </a:tabLst>
            </a:pPr>
            <a:r>
              <a:rPr lang="en-US" sz="2400" b="1" u="sng" dirty="0"/>
              <a:t>  61%</a:t>
            </a:r>
            <a:r>
              <a:rPr lang="en-US" sz="2400" dirty="0"/>
              <a:t>	Practical Exams (x 4)</a:t>
            </a:r>
          </a:p>
          <a:p>
            <a:pPr marL="34299" indent="0">
              <a:buNone/>
            </a:pPr>
            <a:r>
              <a:rPr lang="en-US" sz="2400" b="1" dirty="0"/>
              <a:t>100</a:t>
            </a:r>
            <a:r>
              <a:rPr lang="en-US" sz="2400" b="1" dirty="0" smtClean="0"/>
              <a:t>%</a:t>
            </a:r>
            <a:br>
              <a:rPr lang="en-US" sz="2400" b="1" dirty="0" smtClean="0"/>
            </a:br>
            <a:endParaRPr lang="en-US" sz="2400" b="1" dirty="0"/>
          </a:p>
          <a:p>
            <a:pPr marL="660259" lvl="1" indent="-385865"/>
            <a:r>
              <a:rPr lang="en-US" sz="2400" i="1" dirty="0" smtClean="0"/>
              <a:t>All Hands-On Exercises, Case Studies, and Theory Assignments will have unlimited attempts</a:t>
            </a:r>
          </a:p>
          <a:p>
            <a:pPr marL="660259" lvl="1" indent="-385865"/>
            <a:r>
              <a:rPr lang="en-US" sz="2400" i="1" dirty="0" smtClean="0"/>
              <a:t>Practical Exams are open book (hard copy only)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622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MyITLab</a:t>
            </a:r>
            <a:r>
              <a:rPr lang="en-US" sz="3600" dirty="0"/>
              <a:t> Registration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7" y="1905001"/>
            <a:ext cx="7506683" cy="3467606"/>
          </a:xfrm>
        </p:spPr>
        <p:txBody>
          <a:bodyPr>
            <a:noAutofit/>
          </a:bodyPr>
          <a:lstStyle/>
          <a:p>
            <a:pPr marL="34299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 err="1"/>
              <a:t>MyITLab</a:t>
            </a:r>
            <a:r>
              <a:rPr lang="en-US" sz="2400" dirty="0"/>
              <a:t> registration tutorial video – </a:t>
            </a:r>
            <a:r>
              <a:rPr lang="en-US" sz="2400" dirty="0">
                <a:hlinkClick r:id="rId3"/>
              </a:rPr>
              <a:t>click here</a:t>
            </a:r>
            <a:endParaRPr lang="en-US" sz="2400" dirty="0"/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b="1" dirty="0"/>
              <a:t>FIREFOX</a:t>
            </a:r>
            <a:r>
              <a:rPr lang="en-US" sz="2400" dirty="0"/>
              <a:t> browser, go to </a:t>
            </a:r>
            <a:r>
              <a:rPr lang="en-US" sz="2400" dirty="0">
                <a:hlinkClick r:id="rId4"/>
              </a:rPr>
              <a:t>www.myitlab.com</a:t>
            </a:r>
            <a:endParaRPr lang="en-US" sz="2400" dirty="0"/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2400" dirty="0"/>
              <a:t>Select “Student” / “Register Now”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2400" dirty="0" err="1"/>
              <a:t>CourseID</a:t>
            </a:r>
            <a:r>
              <a:rPr lang="en-US" sz="2400" dirty="0"/>
              <a:t> </a:t>
            </a:r>
            <a:r>
              <a:rPr lang="en-US" sz="2400" dirty="0" smtClean="0"/>
              <a:t>=  </a:t>
            </a:r>
            <a:r>
              <a:rPr lang="en-US" sz="2400" b="1" dirty="0"/>
              <a:t>camosun67246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sz="2400" dirty="0" smtClean="0"/>
              <a:t>Login or create new account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/>
              <a:t>option (access code </a:t>
            </a:r>
            <a:r>
              <a:rPr lang="en-US" sz="2400" i="1" dirty="0"/>
              <a:t>or</a:t>
            </a:r>
            <a:r>
              <a:rPr lang="en-US" sz="2400" dirty="0"/>
              <a:t> 14-day free trial)</a:t>
            </a:r>
          </a:p>
          <a:p>
            <a:pPr marL="1037549" lvl="4" indent="-385865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If no access code today, select 14-day free trial link at bottom</a:t>
            </a:r>
          </a:p>
          <a:p>
            <a:pPr marL="1037549" lvl="4" indent="-38586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u="sng" dirty="0"/>
              <a:t>DO NOT </a:t>
            </a:r>
            <a:r>
              <a:rPr lang="en-US" sz="2400" dirty="0" smtClean="0"/>
              <a:t>BUY </a:t>
            </a:r>
            <a:r>
              <a:rPr lang="en-US" sz="2400" dirty="0"/>
              <a:t>ACCESS CODE FROM WEBSITE!</a:t>
            </a:r>
          </a:p>
          <a:p>
            <a:pPr marL="660259" lvl="1" indent="-38586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/>
              <a:t>Login to </a:t>
            </a:r>
            <a:r>
              <a:rPr lang="en-US" sz="2400" dirty="0">
                <a:hlinkClick r:id="rId4"/>
              </a:rPr>
              <a:t>www.myitlab.com</a:t>
            </a:r>
            <a:r>
              <a:rPr lang="en-US" sz="2400" dirty="0"/>
              <a:t> to confirm login works</a:t>
            </a:r>
          </a:p>
        </p:txBody>
      </p:sp>
    </p:spTree>
    <p:extLst>
      <p:ext uri="{BB962C8B-B14F-4D97-AF65-F5344CB8AC3E}">
        <p14:creationId xmlns:p14="http://schemas.microsoft.com/office/powerpoint/2010/main" val="9216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9117" y="762000"/>
            <a:ext cx="6859786" cy="838200"/>
          </a:xfrm>
        </p:spPr>
        <p:txBody>
          <a:bodyPr>
            <a:noAutofit/>
          </a:bodyPr>
          <a:lstStyle/>
          <a:p>
            <a:r>
              <a:rPr lang="en-US" sz="3600" dirty="0"/>
              <a:t>Desire2Learn (D2L):  </a:t>
            </a:r>
            <a:r>
              <a:rPr lang="en-US" sz="3600" dirty="0">
                <a:hlinkClick r:id="rId3"/>
              </a:rPr>
              <a:t>online.camosun.ca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9116" y="1828800"/>
            <a:ext cx="7278083" cy="4191000"/>
          </a:xfrm>
        </p:spPr>
        <p:txBody>
          <a:bodyPr>
            <a:noAutofit/>
          </a:bodyPr>
          <a:lstStyle/>
          <a:p>
            <a:pPr marL="420165" indent="-38586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Login</a:t>
            </a:r>
          </a:p>
          <a:p>
            <a:pPr marL="420165" indent="-38586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News</a:t>
            </a:r>
          </a:p>
          <a:p>
            <a:pPr marL="420165" indent="-38586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My Tools</a:t>
            </a:r>
          </a:p>
          <a:p>
            <a:pPr marL="739775" lvl="1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Calendar (use MyITLab calendar instead!)</a:t>
            </a:r>
          </a:p>
          <a:p>
            <a:pPr marL="739775" lvl="1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Classlist</a:t>
            </a:r>
            <a:endParaRPr lang="en-US" sz="2400" dirty="0"/>
          </a:p>
          <a:p>
            <a:pPr marL="739775" lvl="1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Content/Course Information</a:t>
            </a:r>
          </a:p>
          <a:p>
            <a:pPr marL="739775" lvl="1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Email (Settings/Forwarding Options)</a:t>
            </a:r>
          </a:p>
          <a:p>
            <a:pPr marL="739775" lvl="1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Grades</a:t>
            </a:r>
            <a:endParaRPr lang="en-US" sz="2400" dirty="0"/>
          </a:p>
          <a:p>
            <a:pPr marL="739775" lvl="1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Quizzes (used only for scheduled Theory Exams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2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681</Words>
  <Application>Microsoft Office PowerPoint</Application>
  <PresentationFormat>On-screen Show (4:3)</PresentationFormat>
  <Paragraphs>197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BUS 140: Business Information Technology</vt:lpstr>
      <vt:lpstr>Agenda – Tue Jan 10</vt:lpstr>
      <vt:lpstr>Lab Orientation (School of Business)</vt:lpstr>
      <vt:lpstr>Textbook</vt:lpstr>
      <vt:lpstr>Textbook</vt:lpstr>
      <vt:lpstr>Computer Needs</vt:lpstr>
      <vt:lpstr>Student Assessment</vt:lpstr>
      <vt:lpstr>MyITLab Registration</vt:lpstr>
      <vt:lpstr>Desire2Learn (D2L):  online.camosun.ca</vt:lpstr>
      <vt:lpstr>College Network &amp; File Management</vt:lpstr>
      <vt:lpstr>College Network &amp; File Management</vt:lpstr>
      <vt:lpstr>College Network &amp; File Management</vt:lpstr>
      <vt:lpstr>Looking Forward…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2016-01-10T18:03:44Z</dcterms:created>
  <dcterms:modified xsi:type="dcterms:W3CDTF">2017-01-04T20:06:19Z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