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3" r:id="rId6"/>
    <p:sldId id="265" r:id="rId7"/>
    <p:sldId id="268" r:id="rId8"/>
    <p:sldId id="269" r:id="rId9"/>
    <p:sldId id="272" r:id="rId10"/>
    <p:sldId id="273" r:id="rId11"/>
    <p:sldId id="275" r:id="rId12"/>
    <p:sldId id="277" r:id="rId13"/>
    <p:sldId id="278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A7D10-1DC6-48CD-908D-9FEF0011ACC3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EBE3-A314-41DD-99F1-7A7A3ABA5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1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1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D8A77-DD51-4E9F-BAB9-022A34AC6FD3}" type="slidenum">
              <a:rPr lang="en-US"/>
              <a:pPr/>
              <a:t>10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121696-4169-4731-B345-4EDA643E57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75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121696-4169-4731-B345-4EDA643E577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5805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97711B-F5BC-44C2-8637-502053BF17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748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97711B-F5BC-44C2-8637-502053BF17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046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DF8778-3360-408D-BCDA-484E45C2CF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2129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AC2BB4-2CF4-4B1A-9881-7FFC7B6F26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4498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AC2BB4-2CF4-4B1A-9881-7FFC7B6F26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281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AC2BB4-2CF4-4B1A-9881-7FFC7B6F26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7289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16F0B0-F11C-47BC-8693-1CAEA0EE1E4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824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1C872-A7BE-483C-BA57-11D48040A6DC}" type="slidenum">
              <a:rPr lang="en-US"/>
              <a:pPr/>
              <a:t>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16F0B0-F11C-47BC-8693-1CAEA0EE1E4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080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4976A6-DEBF-4515-ACA2-1AAF893AA19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9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4976A6-DEBF-4515-ACA2-1AAF893AA19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67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4976A6-DEBF-4515-ACA2-1AAF893AA19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3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4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7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5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9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6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7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21A8-6E9D-46FE-9009-5773E52DA782}" type="slidenum">
              <a:rPr lang="en-US"/>
              <a:pPr/>
              <a:t>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D8A77-DD51-4E9F-BAB9-022A34AC6FD3}" type="slidenum">
              <a:rPr lang="en-US"/>
              <a:pPr/>
              <a:t>9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4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2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9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8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02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2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6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9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5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9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F55E-BA8B-4871-BD03-BFC45944658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C962-41A1-4D1F-9916-FC9DC1F4C0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14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1295400"/>
            <a:ext cx="838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j-lt"/>
              </a:rPr>
              <a:t>Any statistical study records data about some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individuals</a:t>
            </a:r>
            <a:r>
              <a:rPr lang="en-US" sz="2800" dirty="0">
                <a:latin typeface="+mj-lt"/>
              </a:rPr>
              <a:t> (people, animals, or things) by giving the value of one or more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variables</a:t>
            </a:r>
            <a:r>
              <a:rPr lang="en-US" sz="2800" dirty="0">
                <a:latin typeface="+mj-lt"/>
              </a:rPr>
              <a:t> for each individual. 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8B0000"/>
                </a:solidFill>
              </a:rPr>
              <a:t>Observational studies</a:t>
            </a:r>
            <a:r>
              <a:rPr lang="en-US" sz="2800" dirty="0"/>
              <a:t> try to gather information without disturbing the scene they are observing.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8B0000"/>
                </a:solidFill>
              </a:rPr>
              <a:t>Sample surveys</a:t>
            </a:r>
            <a:r>
              <a:rPr lang="en-US" sz="2800" dirty="0"/>
              <a:t> are an important kind of observational study.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 sample survey chooses a sample from a specific </a:t>
            </a:r>
            <a:r>
              <a:rPr lang="en-US" sz="2800" b="1" dirty="0">
                <a:solidFill>
                  <a:srgbClr val="8B0000"/>
                </a:solidFill>
              </a:rPr>
              <a:t>population</a:t>
            </a:r>
            <a:r>
              <a:rPr lang="en-US" sz="2800" dirty="0"/>
              <a:t> and uses the </a:t>
            </a:r>
            <a:r>
              <a:rPr lang="en-US" sz="2800" b="1" dirty="0">
                <a:solidFill>
                  <a:srgbClr val="8B0000"/>
                </a:solidFill>
              </a:rPr>
              <a:t>sample</a:t>
            </a:r>
            <a:r>
              <a:rPr lang="en-US" sz="2800" dirty="0"/>
              <a:t> to get information about the entire population.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89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58645" y="90525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endParaRPr lang="en-US" sz="2800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sz="2800" b="1" dirty="0" smtClean="0"/>
              <a:t>Randomized </a:t>
            </a:r>
            <a:r>
              <a:rPr lang="en-US" sz="2800" b="1" dirty="0"/>
              <a:t>comparative </a:t>
            </a:r>
            <a:r>
              <a:rPr lang="en-US" sz="2800" b="1" dirty="0" smtClean="0"/>
              <a:t>experiment:</a:t>
            </a:r>
            <a:r>
              <a:rPr lang="en-US" sz="2800" dirty="0" smtClean="0"/>
              <a:t> compare </a:t>
            </a:r>
            <a:r>
              <a:rPr lang="en-US" sz="2800" dirty="0"/>
              <a:t>two or more treatments, use chance to decide which subjects get each treatment, and use </a:t>
            </a:r>
            <a:r>
              <a:rPr lang="en-US" sz="2800" dirty="0"/>
              <a:t>enough </a:t>
            </a:r>
            <a:r>
              <a:rPr lang="en-US" dirty="0"/>
              <a:t>subjects so that the effects of chance are small</a:t>
            </a:r>
            <a:r>
              <a:rPr lang="en-US" dirty="0" smtClean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Differences among the effects of the treatments so large that they would rarely happen just by chance are called </a:t>
            </a:r>
            <a:r>
              <a:rPr lang="en-US" b="1" dirty="0"/>
              <a:t>statistically significant</a:t>
            </a:r>
            <a:r>
              <a:rPr lang="en-US" dirty="0"/>
              <a:t>.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7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990601"/>
            <a:ext cx="8915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Because the </a:t>
            </a:r>
            <a:r>
              <a:rPr lang="en-US" sz="2800" b="1" dirty="0">
                <a:solidFill>
                  <a:srgbClr val="8B0000"/>
                </a:solidFill>
              </a:rPr>
              <a:t>placebo </a:t>
            </a:r>
            <a:r>
              <a:rPr lang="en-US" sz="2800" b="1" dirty="0">
                <a:solidFill>
                  <a:srgbClr val="8B0000"/>
                </a:solidFill>
              </a:rPr>
              <a:t>effect</a:t>
            </a:r>
            <a:r>
              <a:rPr lang="en-US" sz="2800" dirty="0"/>
              <a:t> is </a:t>
            </a:r>
            <a:r>
              <a:rPr lang="en-US" sz="2800" dirty="0"/>
              <a:t>strong, </a:t>
            </a:r>
            <a:r>
              <a:rPr lang="en-US" sz="2800" b="1" dirty="0">
                <a:solidFill>
                  <a:srgbClr val="8B0000"/>
                </a:solidFill>
              </a:rPr>
              <a:t>clinical trials</a:t>
            </a:r>
            <a:r>
              <a:rPr lang="en-US" sz="2800" dirty="0"/>
              <a:t> and other </a:t>
            </a:r>
            <a:r>
              <a:rPr lang="en-US" sz="2800" dirty="0"/>
              <a:t>experiments with </a:t>
            </a:r>
            <a:r>
              <a:rPr lang="en-US" sz="2800" dirty="0"/>
              <a:t>human subjects should be </a:t>
            </a:r>
            <a:r>
              <a:rPr lang="en-US" sz="2800" b="1" dirty="0">
                <a:solidFill>
                  <a:srgbClr val="8B0000"/>
                </a:solidFill>
              </a:rPr>
              <a:t>double-blind</a:t>
            </a:r>
            <a:r>
              <a:rPr lang="en-US" sz="2800" dirty="0"/>
              <a:t> whenever this is possible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/>
              <a:t>double-blind method helps achieve a basic requirement of comparative </a:t>
            </a:r>
            <a:r>
              <a:rPr lang="en-US" sz="2800" dirty="0"/>
              <a:t>experiments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8B0000"/>
                </a:solidFill>
              </a:rPr>
              <a:t>equal treatment for all subjects </a:t>
            </a:r>
            <a:r>
              <a:rPr lang="en-US" sz="2800" dirty="0"/>
              <a:t>except for the actual </a:t>
            </a:r>
            <a:r>
              <a:rPr lang="en-US" sz="2800" dirty="0"/>
              <a:t>treatments the </a:t>
            </a:r>
            <a:r>
              <a:rPr lang="en-US" sz="2800" dirty="0"/>
              <a:t>experiment is comparing.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1676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990600"/>
            <a:ext cx="89154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B0000"/>
                </a:solidFill>
              </a:rPr>
              <a:t>completely </a:t>
            </a:r>
            <a:r>
              <a:rPr lang="en-US" sz="2400" b="1" dirty="0">
                <a:solidFill>
                  <a:srgbClr val="8B0000"/>
                </a:solidFill>
              </a:rPr>
              <a:t>randomized </a:t>
            </a:r>
            <a:r>
              <a:rPr lang="en-US" sz="2400" b="1" dirty="0" smtClean="0">
                <a:solidFill>
                  <a:srgbClr val="8B0000"/>
                </a:solidFill>
              </a:rPr>
              <a:t>design</a:t>
            </a:r>
            <a:r>
              <a:rPr lang="en-US" sz="2400" dirty="0" smtClean="0"/>
              <a:t>: </a:t>
            </a:r>
            <a:r>
              <a:rPr lang="en-US" sz="2400" dirty="0"/>
              <a:t>divides all the subjects among all </a:t>
            </a:r>
            <a:r>
              <a:rPr lang="en-US" sz="2400" dirty="0"/>
              <a:t>the treatments </a:t>
            </a:r>
            <a:r>
              <a:rPr lang="en-US" sz="2400" dirty="0"/>
              <a:t>in one randomization.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8B0000"/>
                </a:solidFill>
              </a:rPr>
              <a:t>Matched </a:t>
            </a:r>
            <a:r>
              <a:rPr lang="en-US" sz="2400" b="1" dirty="0">
                <a:solidFill>
                  <a:srgbClr val="8B0000"/>
                </a:solidFill>
              </a:rPr>
              <a:t>pairs</a:t>
            </a:r>
            <a:r>
              <a:rPr lang="en-US" sz="2400" dirty="0"/>
              <a:t> designs compare two </a:t>
            </a:r>
            <a:r>
              <a:rPr lang="en-US" sz="2400" dirty="0"/>
              <a:t>treatments </a:t>
            </a:r>
            <a:r>
              <a:rPr lang="en-US" sz="2400" dirty="0"/>
              <a:t>by giving one to each of a pair of similar subjects or by giving both to </a:t>
            </a:r>
            <a:r>
              <a:rPr lang="en-US" sz="2400" dirty="0"/>
              <a:t>the same </a:t>
            </a:r>
            <a:r>
              <a:rPr lang="en-US" sz="2400" dirty="0"/>
              <a:t>subject in random order.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8B0000"/>
                </a:solidFill>
              </a:rPr>
              <a:t>Block</a:t>
            </a:r>
            <a:r>
              <a:rPr lang="en-US" sz="2400" dirty="0" smtClean="0"/>
              <a:t> </a:t>
            </a:r>
            <a:r>
              <a:rPr lang="en-US" sz="2400" dirty="0"/>
              <a:t>designs form blocks of similar </a:t>
            </a:r>
            <a:r>
              <a:rPr lang="en-US" sz="2400" dirty="0"/>
              <a:t>subjects and </a:t>
            </a:r>
            <a:r>
              <a:rPr lang="en-US" sz="2400" dirty="0"/>
              <a:t>assign treatments at random separately in each block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98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990601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8B0000"/>
                </a:solidFill>
              </a:rPr>
              <a:t>distribution</a:t>
            </a:r>
            <a:r>
              <a:rPr lang="en-US" sz="2800" dirty="0"/>
              <a:t> of a variable tells us what values it takes and how often it takes those values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To display the </a:t>
            </a:r>
            <a:r>
              <a:rPr lang="en-US" sz="2800" b="1" dirty="0" smtClean="0">
                <a:solidFill>
                  <a:srgbClr val="8B0000"/>
                </a:solidFill>
              </a:rPr>
              <a:t>distribution</a:t>
            </a:r>
            <a:r>
              <a:rPr lang="en-US" sz="2800" dirty="0" smtClean="0"/>
              <a:t> of a </a:t>
            </a:r>
            <a:r>
              <a:rPr lang="en-US" sz="2800" dirty="0" smtClean="0">
                <a:solidFill>
                  <a:srgbClr val="FF0000"/>
                </a:solidFill>
              </a:rPr>
              <a:t>categorical variable</a:t>
            </a:r>
            <a:r>
              <a:rPr lang="en-US" sz="2800" dirty="0" smtClean="0"/>
              <a:t>, use a pie chart or a bar graph. </a:t>
            </a:r>
          </a:p>
          <a:p>
            <a:r>
              <a:rPr lang="en-US" sz="2800" b="1" dirty="0" smtClean="0">
                <a:solidFill>
                  <a:srgbClr val="8B0000"/>
                </a:solidFill>
              </a:rPr>
              <a:t>Pie charts</a:t>
            </a:r>
            <a:r>
              <a:rPr lang="en-US" sz="2800" dirty="0" smtClean="0"/>
              <a:t> always show the parts of some whole, but bar graphs can compare any set of numbers measured in the same units. </a:t>
            </a:r>
          </a:p>
          <a:p>
            <a:r>
              <a:rPr lang="en-US" sz="2800" b="1" dirty="0" smtClean="0">
                <a:solidFill>
                  <a:srgbClr val="8B0000"/>
                </a:solidFill>
              </a:rPr>
              <a:t>Bar graphs</a:t>
            </a:r>
            <a:r>
              <a:rPr lang="en-US" sz="2800" dirty="0" smtClean="0"/>
              <a:t> are better for comparisons. Bar graphs can be displayed vertically or horizontally.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292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22" y="32781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990600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Quantitative variable: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changes </a:t>
            </a:r>
            <a:r>
              <a:rPr lang="en-US" sz="2800" dirty="0"/>
              <a:t>over time, </a:t>
            </a:r>
            <a:r>
              <a:rPr lang="en-US" sz="2800" b="1" dirty="0" smtClean="0">
                <a:solidFill>
                  <a:srgbClr val="8B0000"/>
                </a:solidFill>
              </a:rPr>
              <a:t>line graph.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Look </a:t>
            </a:r>
            <a:r>
              <a:rPr lang="en-US" sz="2800" dirty="0"/>
              <a:t>for </a:t>
            </a:r>
            <a:r>
              <a:rPr lang="en-US" sz="2800" b="1" dirty="0">
                <a:solidFill>
                  <a:srgbClr val="8B0000"/>
                </a:solidFill>
              </a:rPr>
              <a:t>trends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8B0000"/>
                </a:solidFill>
              </a:rPr>
              <a:t>seasonal variation</a:t>
            </a:r>
            <a:r>
              <a:rPr lang="en-US" sz="2800" dirty="0"/>
              <a:t> in a line graph, and ask whether the data have been </a:t>
            </a:r>
            <a:r>
              <a:rPr lang="en-US" sz="2800" b="1" dirty="0">
                <a:solidFill>
                  <a:srgbClr val="8B0000"/>
                </a:solidFill>
              </a:rPr>
              <a:t>seasonally adjusted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 display the distribution of a quantitative variable, use a </a:t>
            </a:r>
            <a:r>
              <a:rPr lang="en-US" sz="2800" b="1" dirty="0" smtClean="0">
                <a:solidFill>
                  <a:srgbClr val="8B0000"/>
                </a:solidFill>
              </a:rPr>
              <a:t>histogram</a:t>
            </a:r>
            <a:r>
              <a:rPr lang="en-US" sz="2800" dirty="0" smtClean="0"/>
              <a:t> or a </a:t>
            </a:r>
            <a:r>
              <a:rPr lang="en-US" sz="2800" b="1" dirty="0" err="1" smtClean="0">
                <a:solidFill>
                  <a:srgbClr val="8B0000"/>
                </a:solidFill>
              </a:rPr>
              <a:t>stemplot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Graphs can mislead the eye. Avoid </a:t>
            </a:r>
            <a:r>
              <a:rPr lang="en-US" sz="2800" b="1" dirty="0" smtClean="0">
                <a:solidFill>
                  <a:srgbClr val="8B0000"/>
                </a:solidFill>
              </a:rPr>
              <a:t>pictograms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042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89000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buFont typeface="Arial" pitchFamily="34" charset="0"/>
              <a:buChar char="•"/>
              <a:defRPr/>
            </a:pPr>
            <a:r>
              <a:rPr lang="en-US" sz="2800" dirty="0"/>
              <a:t>When you look at a graph, look for an </a:t>
            </a:r>
            <a:r>
              <a:rPr lang="en-US" sz="2800" b="1" dirty="0">
                <a:solidFill>
                  <a:srgbClr val="8B0000"/>
                </a:solidFill>
              </a:rPr>
              <a:t>overall pattern </a:t>
            </a:r>
            <a:r>
              <a:rPr lang="en-US" sz="2800" dirty="0"/>
              <a:t>and for </a:t>
            </a:r>
            <a:r>
              <a:rPr lang="en-US" sz="2800" b="1" dirty="0">
                <a:solidFill>
                  <a:srgbClr val="8B0000"/>
                </a:solidFill>
              </a:rPr>
              <a:t>deviations</a:t>
            </a:r>
            <a:r>
              <a:rPr lang="en-US" sz="2800" dirty="0"/>
              <a:t> from that pattern, such as </a:t>
            </a:r>
            <a:r>
              <a:rPr lang="en-US" sz="2800" b="1" dirty="0">
                <a:solidFill>
                  <a:srgbClr val="8B0000"/>
                </a:solidFill>
              </a:rPr>
              <a:t>outliers</a:t>
            </a:r>
            <a:r>
              <a:rPr lang="en-US" sz="2800" dirty="0"/>
              <a:t>. </a:t>
            </a:r>
            <a:r>
              <a:rPr lang="en-US" sz="2800" dirty="0"/>
              <a:t> </a:t>
            </a:r>
          </a:p>
          <a:p>
            <a:pPr>
              <a:defRPr/>
            </a:pPr>
            <a:endParaRPr lang="en-US" sz="2800" dirty="0"/>
          </a:p>
          <a:p>
            <a:pPr marL="463550" indent="-463550">
              <a:buFont typeface="Arial" pitchFamily="34" charset="0"/>
              <a:buChar char="•"/>
              <a:defRPr/>
            </a:pPr>
            <a:r>
              <a:rPr lang="en-US" sz="2800" dirty="0"/>
              <a:t>We </a:t>
            </a:r>
            <a:r>
              <a:rPr lang="en-US" sz="2800" dirty="0"/>
              <a:t>can characterize the overall pattern of a histogram or </a:t>
            </a:r>
            <a:r>
              <a:rPr lang="en-US" sz="2800" dirty="0" err="1"/>
              <a:t>stemplot</a:t>
            </a:r>
            <a:r>
              <a:rPr lang="en-US" sz="2800" dirty="0"/>
              <a:t> by describing its </a:t>
            </a:r>
            <a:r>
              <a:rPr lang="en-US" sz="2800" b="1" dirty="0">
                <a:solidFill>
                  <a:srgbClr val="8B0000"/>
                </a:solidFill>
              </a:rPr>
              <a:t>shape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8B0000"/>
                </a:solidFill>
              </a:rPr>
              <a:t>center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8B0000"/>
                </a:solidFill>
              </a:rPr>
              <a:t>variability</a:t>
            </a:r>
            <a:r>
              <a:rPr lang="en-US" sz="2800" dirty="0"/>
              <a:t>. Some distributions have simple shapes such as </a:t>
            </a:r>
            <a:r>
              <a:rPr lang="en-US" sz="2800" b="1" dirty="0">
                <a:solidFill>
                  <a:srgbClr val="8B0000"/>
                </a:solidFill>
              </a:rPr>
              <a:t>symmetrical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8B0000"/>
                </a:solidFill>
              </a:rPr>
              <a:t>skewed left</a:t>
            </a:r>
            <a:r>
              <a:rPr lang="en-US" sz="2800" dirty="0"/>
              <a:t>, or </a:t>
            </a:r>
            <a:r>
              <a:rPr lang="en-US" sz="2800" b="1" dirty="0">
                <a:solidFill>
                  <a:srgbClr val="8B0000"/>
                </a:solidFill>
              </a:rPr>
              <a:t>skewed right</a:t>
            </a:r>
            <a:r>
              <a:rPr lang="en-US" sz="2800" dirty="0"/>
              <a:t>, but others are too irregular to describe by a simple shape.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1463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990601"/>
            <a:ext cx="89154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single quantitative </a:t>
            </a:r>
            <a:r>
              <a:rPr lang="en-US" sz="2800" dirty="0" smtClean="0"/>
              <a:t>variable:  </a:t>
            </a:r>
          </a:p>
          <a:p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start </a:t>
            </a:r>
            <a:r>
              <a:rPr lang="en-US" sz="2800" dirty="0"/>
              <a:t>with a histogram or </a:t>
            </a:r>
            <a:r>
              <a:rPr lang="en-US" sz="2800" dirty="0" err="1"/>
              <a:t>stemplot</a:t>
            </a:r>
            <a:r>
              <a:rPr lang="en-US" sz="2800" dirty="0"/>
              <a:t> to display the distribution.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2. add </a:t>
            </a:r>
            <a:r>
              <a:rPr lang="en-US" sz="2800" dirty="0"/>
              <a:t>numbers to describe the </a:t>
            </a:r>
            <a:r>
              <a:rPr lang="en-US" sz="2800" b="1" dirty="0">
                <a:solidFill>
                  <a:srgbClr val="8B0000"/>
                </a:solidFill>
              </a:rPr>
              <a:t>center and variability</a:t>
            </a:r>
            <a:r>
              <a:rPr lang="en-US" sz="2800" dirty="0"/>
              <a:t> of the distribution. </a:t>
            </a:r>
            <a:r>
              <a:rPr lang="en-US" sz="2800" dirty="0" smtClean="0"/>
              <a:t> There </a:t>
            </a:r>
            <a:r>
              <a:rPr lang="en-US" sz="2800" dirty="0"/>
              <a:t>are two common descriptions of center and variability: the </a:t>
            </a:r>
            <a:r>
              <a:rPr lang="en-US" sz="2800" b="1" dirty="0">
                <a:solidFill>
                  <a:srgbClr val="8B0000"/>
                </a:solidFill>
              </a:rPr>
              <a:t>five-number summary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rgbClr val="8B0000"/>
                </a:solidFill>
              </a:rPr>
              <a:t>mean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8B0000"/>
                </a:solidFill>
              </a:rPr>
              <a:t>standard deviation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54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990601"/>
            <a:ext cx="8915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The five-number </a:t>
            </a:r>
            <a:r>
              <a:rPr lang="en-US" sz="2800" dirty="0" smtClean="0"/>
              <a:t>summary: 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8B0000"/>
                </a:solidFill>
              </a:rPr>
              <a:t>median</a:t>
            </a:r>
            <a:r>
              <a:rPr lang="en-US" sz="2800" dirty="0"/>
              <a:t> M, the midpoint of the observations, to measure center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difference between the two </a:t>
            </a:r>
            <a:r>
              <a:rPr lang="en-US" sz="2800" b="1" dirty="0">
                <a:solidFill>
                  <a:srgbClr val="8B0000"/>
                </a:solidFill>
              </a:rPr>
              <a:t>quartiles</a:t>
            </a:r>
            <a:r>
              <a:rPr lang="en-US" sz="2800" dirty="0"/>
              <a:t> Q1 and </a:t>
            </a:r>
            <a:r>
              <a:rPr lang="en-US" sz="2800" dirty="0" smtClean="0"/>
              <a:t>Q3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the difference between the smallest and largest observations to describe variability.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b="1" dirty="0">
                <a:solidFill>
                  <a:srgbClr val="8B0000"/>
                </a:solidFill>
              </a:rPr>
              <a:t>boxplot</a:t>
            </a:r>
            <a:r>
              <a:rPr lang="en-US" sz="2800" dirty="0"/>
              <a:t> is a graph of the five-number summary.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29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752600" y="990601"/>
                <a:ext cx="89154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The </a:t>
                </a:r>
                <a:r>
                  <a:rPr lang="en-US" sz="2400" b="1" dirty="0">
                    <a:solidFill>
                      <a:srgbClr val="8B0000"/>
                    </a:solidFill>
                  </a:rPr>
                  <a:t>mean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is the average of the observations. 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b="1" dirty="0">
                    <a:solidFill>
                      <a:srgbClr val="8B0000"/>
                    </a:solidFill>
                  </a:rPr>
                  <a:t>standard deviation</a:t>
                </a:r>
                <a:r>
                  <a:rPr lang="en-US" sz="2400" dirty="0"/>
                  <a:t>,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measures variability as a kind of average distance from the mean, so use it only with the mean. </a:t>
                </a:r>
                <a:r>
                  <a:rPr lang="en-US" sz="2400" dirty="0"/>
                  <a:t>The variance is the square of the standard deviation.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990601"/>
                <a:ext cx="8915400" cy="2308324"/>
              </a:xfrm>
              <a:prstGeom prst="rect">
                <a:avLst/>
              </a:prstGeom>
              <a:blipFill>
                <a:blip r:embed="rId3"/>
                <a:stretch>
                  <a:fillRect l="-1094" t="-21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60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accent1"/>
                </a:solidFill>
              </a:rPr>
              <a:t>Review</a:t>
            </a:r>
            <a:r>
              <a:rPr lang="en-US" sz="3600" b="1" dirty="0">
                <a:solidFill>
                  <a:schemeClr val="accent1"/>
                </a:solidFill>
              </a:rPr>
              <a:t/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828800" y="1295400"/>
            <a:ext cx="8610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8B0000"/>
                </a:solidFill>
              </a:rPr>
              <a:t>scatterplot</a:t>
            </a:r>
            <a:r>
              <a:rPr lang="en-US" sz="2800" dirty="0"/>
              <a:t> is a graph of the relationship between two quantitative variables. </a:t>
            </a:r>
            <a:endParaRPr lang="en-US" sz="28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Scatterplot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dirty="0"/>
              <a:t>look for the </a:t>
            </a:r>
            <a:r>
              <a:rPr lang="en-US" sz="2800" b="1" dirty="0">
                <a:solidFill>
                  <a:srgbClr val="8B0000"/>
                </a:solidFill>
              </a:rPr>
              <a:t>direction, form, and strength</a:t>
            </a:r>
            <a:r>
              <a:rPr lang="en-US" sz="2800" dirty="0"/>
              <a:t> of the relationship and also for possible </a:t>
            </a:r>
            <a:r>
              <a:rPr lang="en-US" sz="2800" b="1" dirty="0">
                <a:solidFill>
                  <a:srgbClr val="8B0000"/>
                </a:solidFill>
              </a:rPr>
              <a:t>outliers</a:t>
            </a:r>
            <a:r>
              <a:rPr lang="en-US" sz="2800" dirty="0"/>
              <a:t>.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If </a:t>
            </a:r>
            <a:r>
              <a:rPr lang="en-US" sz="2800" dirty="0"/>
              <a:t>there is a clear direction, is it positive (the scatterplot slopes upward from left to right) or negative (the plot slopes downward)?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56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5500" y="1066801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8B0000"/>
                </a:solidFill>
                <a:latin typeface="+mj-lt"/>
              </a:rPr>
              <a:t>Experiments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actually do something to individuals in order to see how </a:t>
            </a:r>
            <a:r>
              <a:rPr lang="en-US" sz="2800" dirty="0">
                <a:latin typeface="+mj-lt"/>
              </a:rPr>
              <a:t>they respond</a:t>
            </a:r>
            <a:r>
              <a:rPr lang="en-US" sz="2800" dirty="0">
                <a:latin typeface="+mj-lt"/>
              </a:rPr>
              <a:t>. The goal of an experiment is usually to learn whether some </a:t>
            </a:r>
            <a:r>
              <a:rPr lang="en-US" sz="2800" dirty="0">
                <a:latin typeface="+mj-lt"/>
              </a:rPr>
              <a:t>treatment actually </a:t>
            </a:r>
            <a:r>
              <a:rPr lang="en-US" sz="2800" dirty="0">
                <a:latin typeface="+mj-lt"/>
              </a:rPr>
              <a:t>causes a certain </a:t>
            </a:r>
            <a:r>
              <a:rPr lang="en-US" sz="2800" dirty="0">
                <a:latin typeface="+mj-lt"/>
              </a:rPr>
              <a:t>response.</a:t>
            </a:r>
          </a:p>
        </p:txBody>
      </p:sp>
    </p:spTree>
    <p:extLst>
      <p:ext uri="{BB962C8B-B14F-4D97-AF65-F5344CB8AC3E}">
        <p14:creationId xmlns:p14="http://schemas.microsoft.com/office/powerpoint/2010/main" val="30954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accent1"/>
                </a:solidFill>
              </a:rPr>
              <a:t>Review</a:t>
            </a:r>
            <a:r>
              <a:rPr lang="en-US" sz="3600" b="1" dirty="0">
                <a:solidFill>
                  <a:schemeClr val="accent1"/>
                </a:solidFill>
              </a:rPr>
              <a:t/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828800" y="1391484"/>
            <a:ext cx="853440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8B0000"/>
                </a:solidFill>
              </a:rPr>
              <a:t>correlation </a:t>
            </a:r>
            <a:r>
              <a:rPr lang="en-US" sz="2400" b="1" i="1" dirty="0">
                <a:solidFill>
                  <a:srgbClr val="8B0000"/>
                </a:solidFill>
              </a:rPr>
              <a:t>r</a:t>
            </a:r>
            <a:r>
              <a:rPr lang="en-US" sz="2400" dirty="0"/>
              <a:t> measures the direction and strength of a straight-line relationship between two quantitative variables. </a:t>
            </a:r>
          </a:p>
          <a:p>
            <a:pPr marL="225425" indent="-225425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Correlation </a:t>
            </a:r>
            <a:r>
              <a:rPr lang="en-US" sz="2400" dirty="0"/>
              <a:t>is a number between −1 and 1. The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/>
              <a:t>shows whether the association is positive or negative. </a:t>
            </a:r>
            <a:r>
              <a:rPr lang="en-US" sz="2400" dirty="0"/>
              <a:t>Its value gets </a:t>
            </a:r>
            <a:r>
              <a:rPr lang="en-US" sz="2400" dirty="0"/>
              <a:t>closer to −1 or 1 as the points cluster more tightly </a:t>
            </a:r>
            <a:r>
              <a:rPr lang="en-US" sz="2400" dirty="0"/>
              <a:t>around </a:t>
            </a:r>
            <a:r>
              <a:rPr lang="en-US" sz="2400" dirty="0"/>
              <a:t>a straight line. The extreme values −1 and 1 occur only when the scatterplot shows a perfectly straight </a:t>
            </a:r>
            <a:r>
              <a:rPr lang="en-US" sz="24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3809704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1200" y="36576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Review</a:t>
            </a:r>
            <a:r>
              <a:rPr lang="en-US" sz="3600" b="1" dirty="0">
                <a:solidFill>
                  <a:schemeClr val="accent1"/>
                </a:solidFill>
              </a:rPr>
              <a:t/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825752" y="1143001"/>
            <a:ext cx="8759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2800" b="1" dirty="0"/>
              <a:t>Regression</a:t>
            </a:r>
            <a:r>
              <a:rPr lang="en-US" sz="2800" dirty="0"/>
              <a:t> is the name for statistical methods that fit some model to data in order to predict a response variable from one or more explanatory variables. </a:t>
            </a:r>
          </a:p>
          <a:p>
            <a:endParaRPr lang="en-US" sz="2800" dirty="0"/>
          </a:p>
          <a:p>
            <a:pPr marL="463550" indent="-463550">
              <a:buFont typeface="Arial" pitchFamily="34" charset="0"/>
              <a:buChar char="•"/>
            </a:pPr>
            <a:r>
              <a:rPr lang="en-US" sz="2800" dirty="0"/>
              <a:t>The simplest kind of regression fits a straight line on a scatterplot for use in predicting </a:t>
            </a:r>
            <a:r>
              <a:rPr lang="en-US" sz="2800" i="1" dirty="0"/>
              <a:t>y</a:t>
            </a:r>
            <a:r>
              <a:rPr lang="en-US" sz="2800" dirty="0"/>
              <a:t> from </a:t>
            </a:r>
            <a:r>
              <a:rPr lang="en-US" sz="2800" i="1" dirty="0"/>
              <a:t>x</a:t>
            </a:r>
            <a:r>
              <a:rPr lang="en-US" sz="2800" dirty="0"/>
              <a:t>. The most common way to fit a line is the </a:t>
            </a:r>
            <a:r>
              <a:rPr lang="en-US" sz="2800" b="1" dirty="0"/>
              <a:t>least-squares </a:t>
            </a:r>
            <a:r>
              <a:rPr lang="en-US" sz="2800" dirty="0"/>
              <a:t>method, which finds the line that makes the sum of the squared vertical distances of the data points from the line as small as possible. </a:t>
            </a:r>
          </a:p>
        </p:txBody>
      </p:sp>
    </p:spTree>
    <p:extLst>
      <p:ext uri="{BB962C8B-B14F-4D97-AF65-F5344CB8AC3E}">
        <p14:creationId xmlns:p14="http://schemas.microsoft.com/office/powerpoint/2010/main" val="144893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6576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Review</a:t>
            </a:r>
            <a:r>
              <a:rPr lang="en-US" sz="3600" b="1" dirty="0">
                <a:solidFill>
                  <a:schemeClr val="accent1"/>
                </a:solidFill>
              </a:rPr>
              <a:t/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825752" y="1447801"/>
            <a:ext cx="8759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squared correlation </a:t>
            </a:r>
            <a:r>
              <a:rPr lang="en-US" sz="2800" b="1" i="1" dirty="0"/>
              <a:t>r</a:t>
            </a:r>
            <a:r>
              <a:rPr lang="en-US" sz="2800" b="1" i="1" baseline="30000" dirty="0"/>
              <a:t>2</a:t>
            </a:r>
            <a:r>
              <a:rPr lang="en-US" sz="2800" dirty="0"/>
              <a:t> tells us what fraction of the variation in the responses is explained by the straight-line tie between </a:t>
            </a:r>
            <a:r>
              <a:rPr lang="en-US" sz="2800" i="1" dirty="0"/>
              <a:t>y</a:t>
            </a:r>
            <a:r>
              <a:rPr lang="en-US" sz="2800" dirty="0"/>
              <a:t> and </a:t>
            </a:r>
            <a:r>
              <a:rPr lang="en-US" sz="2800" i="1" dirty="0"/>
              <a:t>x</a:t>
            </a:r>
            <a:r>
              <a:rPr lang="en-US" sz="2800" dirty="0"/>
              <a:t>.</a:t>
            </a:r>
          </a:p>
          <a:p>
            <a:endParaRPr lang="en-US" sz="2800" b="1" dirty="0"/>
          </a:p>
          <a:p>
            <a:pPr marL="463550" indent="-463550">
              <a:buFont typeface="Arial" pitchFamily="34" charset="0"/>
              <a:buChar char="•"/>
            </a:pPr>
            <a:r>
              <a:rPr lang="en-US" sz="2800" b="1" dirty="0"/>
              <a:t>Extrapolation</a:t>
            </a:r>
            <a:r>
              <a:rPr lang="en-US" sz="2800" dirty="0"/>
              <a:t>, or prediction outside the range of the data, is risky because the pattern may be different there. Beware of extrapolation!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5855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6576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Review</a:t>
            </a:r>
            <a:r>
              <a:rPr lang="en-US" sz="3600" b="1" dirty="0">
                <a:solidFill>
                  <a:schemeClr val="accent1"/>
                </a:solidFill>
              </a:rPr>
              <a:t/>
            </a:r>
            <a:br>
              <a:rPr lang="en-US" sz="3600" b="1" dirty="0">
                <a:solidFill>
                  <a:schemeClr val="accent1"/>
                </a:solidFill>
              </a:rPr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825752" y="1371600"/>
            <a:ext cx="8759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indent="-463550">
              <a:buFont typeface="Arial" pitchFamily="34" charset="0"/>
              <a:buChar char="•"/>
            </a:pPr>
            <a:r>
              <a:rPr lang="en-US" sz="2800" dirty="0"/>
              <a:t>A strong relationship between two variables is not always evidence that changes in one variable </a:t>
            </a:r>
            <a:r>
              <a:rPr lang="en-US" sz="2800" b="1" dirty="0"/>
              <a:t>cause</a:t>
            </a:r>
            <a:r>
              <a:rPr lang="en-US" sz="2800" dirty="0"/>
              <a:t> changes in the other. Lurking variables can create relationships through </a:t>
            </a:r>
            <a:r>
              <a:rPr lang="en-US" sz="2800" b="1" dirty="0"/>
              <a:t>common response</a:t>
            </a:r>
            <a:r>
              <a:rPr lang="en-US" sz="2800" dirty="0"/>
              <a:t> or </a:t>
            </a:r>
            <a:r>
              <a:rPr lang="en-US" sz="2800" b="1" dirty="0"/>
              <a:t>confounding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pPr marL="463550" indent="-463550">
              <a:buFont typeface="Arial" pitchFamily="34" charset="0"/>
              <a:buChar char="•"/>
            </a:pPr>
            <a:r>
              <a:rPr lang="en-US" sz="2800" dirty="0"/>
              <a:t>If we cannot do experiments, it is often difficult to get convincing evidence for causation.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904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0" y="1066800"/>
            <a:ext cx="8458200" cy="44958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We select a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800" dirty="0">
                <a:latin typeface="+mj-lt"/>
              </a:rPr>
              <a:t> in order to get information about </a:t>
            </a:r>
            <a:r>
              <a:rPr lang="en-US" sz="2800" dirty="0">
                <a:latin typeface="+mj-lt"/>
              </a:rPr>
              <a:t>some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population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 smtClean="0">
              <a:latin typeface="+mj-lt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How </a:t>
            </a:r>
            <a:r>
              <a:rPr lang="en-US" sz="2800" dirty="0">
                <a:latin typeface="+mj-lt"/>
              </a:rPr>
              <a:t>can we choose a sample that fairly </a:t>
            </a:r>
            <a:r>
              <a:rPr lang="en-US" sz="2800" dirty="0">
                <a:latin typeface="+mj-lt"/>
              </a:rPr>
              <a:t>represents </a:t>
            </a:r>
            <a:r>
              <a:rPr lang="en-US" sz="2800" dirty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population</a:t>
            </a:r>
            <a:r>
              <a:rPr lang="en-US" sz="2800" dirty="0">
                <a:latin typeface="+mj-lt"/>
              </a:rPr>
              <a:t>? </a:t>
            </a:r>
            <a:endParaRPr lang="en-US" sz="2800" dirty="0" smtClean="0">
              <a:latin typeface="+mj-lt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Convenience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and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voluntary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response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samples</a:t>
            </a:r>
            <a:r>
              <a:rPr lang="en-US" sz="2800" dirty="0">
                <a:latin typeface="+mj-lt"/>
              </a:rPr>
              <a:t> are common but do </a:t>
            </a:r>
            <a:r>
              <a:rPr lang="en-US" sz="2800" dirty="0">
                <a:latin typeface="+mj-lt"/>
              </a:rPr>
              <a:t>not produce trustworthy data. These sampling methods are usually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biased</a:t>
            </a:r>
            <a:r>
              <a:rPr lang="en-US" sz="2800" dirty="0">
                <a:latin typeface="+mj-lt"/>
              </a:rPr>
              <a:t>. 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0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0" y="1066800"/>
            <a:ext cx="84582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defRPr/>
            </a:pPr>
            <a:endParaRPr lang="en-US" sz="2800" dirty="0">
              <a:latin typeface="+mj-lt"/>
            </a:endParaRPr>
          </a:p>
          <a:p>
            <a:pPr marL="342900" indent="-342900"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simple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random </a:t>
            </a: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sample</a:t>
            </a:r>
            <a:r>
              <a:rPr lang="en-US" sz="2800" dirty="0" smtClean="0">
                <a:latin typeface="+mj-lt"/>
              </a:rPr>
              <a:t>:  </a:t>
            </a:r>
            <a:r>
              <a:rPr lang="en-US" sz="2800" dirty="0">
                <a:latin typeface="+mj-lt"/>
              </a:rPr>
              <a:t>gives all </a:t>
            </a:r>
          </a:p>
          <a:p>
            <a:pPr marL="342900" indent="-342900">
              <a:defRPr/>
            </a:pPr>
            <a:r>
              <a:rPr lang="en-US" sz="2800" dirty="0">
                <a:latin typeface="+mj-lt"/>
              </a:rPr>
              <a:t>samples </a:t>
            </a:r>
            <a:r>
              <a:rPr lang="en-US" sz="2800" dirty="0">
                <a:latin typeface="+mj-lt"/>
              </a:rPr>
              <a:t>of the same size the same chance to </a:t>
            </a:r>
            <a:endParaRPr lang="en-US" sz="2800" dirty="0">
              <a:latin typeface="+mj-lt"/>
            </a:endParaRPr>
          </a:p>
          <a:p>
            <a:pPr marL="342900" indent="-342900">
              <a:defRPr/>
            </a:pPr>
            <a:r>
              <a:rPr lang="en-US" sz="2800" dirty="0">
                <a:latin typeface="+mj-lt"/>
              </a:rPr>
              <a:t>be </a:t>
            </a:r>
            <a:r>
              <a:rPr lang="en-US" sz="2800" dirty="0">
                <a:latin typeface="+mj-lt"/>
              </a:rPr>
              <a:t>the sample we </a:t>
            </a:r>
            <a:r>
              <a:rPr lang="en-US" sz="2800" dirty="0">
                <a:latin typeface="+mj-lt"/>
              </a:rPr>
              <a:t>actually choose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342900" indent="-342900">
              <a:defRPr/>
            </a:pP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To choose an SRS by hand, use a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table of random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digits</a:t>
            </a:r>
            <a:r>
              <a:rPr lang="en-US" sz="2800" dirty="0">
                <a:latin typeface="+mj-lt"/>
              </a:rPr>
              <a:t> such as Table A in the back of the book, 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use software</a:t>
            </a:r>
            <a:r>
              <a:rPr lang="en-US" sz="2800" dirty="0"/>
              <a:t>.</a:t>
            </a:r>
          </a:p>
          <a:p>
            <a:pPr marL="342900" indent="-342900">
              <a:defRPr/>
            </a:pP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4118" y="838200"/>
            <a:ext cx="8659424" cy="540465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/>
            </a:pPr>
            <a:r>
              <a:rPr lang="en-US" sz="2800" dirty="0">
                <a:latin typeface="+mj-lt"/>
              </a:rPr>
              <a:t>The purpose of sampling is to use a sample to gain </a:t>
            </a:r>
            <a:endParaRPr lang="en-US" sz="2800" dirty="0">
              <a:latin typeface="+mj-lt"/>
            </a:endParaRPr>
          </a:p>
          <a:p>
            <a:pPr marL="342900" indent="-342900">
              <a:defRPr/>
            </a:pPr>
            <a:r>
              <a:rPr lang="en-US" sz="2800" dirty="0">
                <a:latin typeface="+mj-lt"/>
              </a:rPr>
              <a:t>information </a:t>
            </a:r>
            <a:r>
              <a:rPr lang="en-US" sz="2800" dirty="0">
                <a:latin typeface="+mj-lt"/>
              </a:rPr>
              <a:t>about a </a:t>
            </a:r>
            <a:r>
              <a:rPr lang="en-US" sz="2800" dirty="0">
                <a:latin typeface="+mj-lt"/>
              </a:rPr>
              <a:t>population. We </a:t>
            </a:r>
            <a:r>
              <a:rPr lang="en-US" sz="2800" dirty="0">
                <a:latin typeface="+mj-lt"/>
              </a:rPr>
              <a:t>often use a </a:t>
            </a:r>
            <a:endParaRPr lang="en-US" sz="2800" dirty="0">
              <a:latin typeface="+mj-lt"/>
            </a:endParaRPr>
          </a:p>
          <a:p>
            <a:pPr marL="342900" indent="-342900">
              <a:defRPr/>
            </a:pPr>
            <a:r>
              <a:rPr lang="en-US" sz="2800" dirty="0">
                <a:latin typeface="+mj-lt"/>
              </a:rPr>
              <a:t>sample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statistic</a:t>
            </a:r>
            <a:r>
              <a:rPr lang="en-US" sz="2800" dirty="0">
                <a:latin typeface="+mj-lt"/>
              </a:rPr>
              <a:t> to estimate the value of a </a:t>
            </a:r>
            <a:r>
              <a:rPr lang="en-US" sz="2800" dirty="0">
                <a:latin typeface="+mj-lt"/>
              </a:rPr>
              <a:t>population </a:t>
            </a:r>
          </a:p>
          <a:p>
            <a:pPr marL="342900" indent="-342900">
              <a:defRPr/>
            </a:pPr>
            <a:r>
              <a:rPr lang="en-US" sz="2800" b="1" dirty="0">
                <a:solidFill>
                  <a:srgbClr val="8B0000"/>
                </a:solidFill>
                <a:latin typeface="+mj-lt"/>
              </a:rPr>
              <a:t>parameter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In planning a sample </a:t>
            </a:r>
            <a:r>
              <a:rPr lang="en-US" sz="2800" dirty="0" smtClean="0">
                <a:latin typeface="+mj-lt"/>
              </a:rPr>
              <a:t>survey: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1. aim </a:t>
            </a:r>
            <a:r>
              <a:rPr lang="en-US" sz="2800" dirty="0">
                <a:latin typeface="+mj-lt"/>
              </a:rPr>
              <a:t>for small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bias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by </a:t>
            </a:r>
            <a:r>
              <a:rPr lang="en-US" sz="2800" dirty="0">
                <a:latin typeface="+mj-lt"/>
              </a:rPr>
              <a:t>using random sampling and avoiding bad </a:t>
            </a:r>
            <a:r>
              <a:rPr lang="en-US" sz="2800" dirty="0" smtClean="0">
                <a:latin typeface="+mj-lt"/>
              </a:rPr>
              <a:t>sampling </a:t>
            </a:r>
            <a:r>
              <a:rPr lang="en-US" sz="2800" dirty="0">
                <a:latin typeface="+mj-lt"/>
              </a:rPr>
              <a:t>methods such as voluntary response. </a:t>
            </a:r>
            <a:endParaRPr lang="en-US" sz="2800" dirty="0" smtClean="0">
              <a:latin typeface="+mj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 smtClean="0">
                <a:latin typeface="+mj-lt"/>
              </a:rPr>
              <a:t>2. choose </a:t>
            </a:r>
            <a:r>
              <a:rPr lang="en-US" sz="2800" dirty="0">
                <a:latin typeface="+mj-lt"/>
              </a:rPr>
              <a:t>a large enough random sample to reduce the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variability</a:t>
            </a:r>
            <a:r>
              <a:rPr lang="en-US" sz="2800" dirty="0">
                <a:latin typeface="+mj-lt"/>
              </a:rPr>
              <a:t> of the result. </a:t>
            </a:r>
            <a:endParaRPr lang="en-US" sz="2800" dirty="0" smtClean="0">
              <a:latin typeface="+mj-lt"/>
            </a:endParaRPr>
          </a:p>
          <a:p>
            <a:pPr marL="342900" indent="-342900">
              <a:defRPr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4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Review: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4118" y="838200"/>
            <a:ext cx="8653882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95% confidence statement</a:t>
            </a:r>
            <a:r>
              <a:rPr lang="en-US" sz="2800" dirty="0">
                <a:latin typeface="+mj-lt"/>
              </a:rPr>
              <a:t>: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margin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of error</a:t>
            </a:r>
            <a:r>
              <a:rPr lang="en-US" sz="2800" dirty="0">
                <a:latin typeface="+mj-lt"/>
              </a:rPr>
              <a:t> is for </a:t>
            </a:r>
            <a:r>
              <a:rPr lang="en-US" sz="2800" b="1" dirty="0">
                <a:solidFill>
                  <a:srgbClr val="8B0000"/>
                </a:solidFill>
                <a:latin typeface="+mj-lt"/>
              </a:rPr>
              <a:t>95% </a:t>
            </a:r>
            <a:r>
              <a:rPr lang="en-US" sz="2800" b="1" dirty="0" smtClean="0">
                <a:solidFill>
                  <a:srgbClr val="8B0000"/>
                </a:solidFill>
                <a:latin typeface="+mj-lt"/>
              </a:rPr>
              <a:t> confidence</a:t>
            </a:r>
            <a:r>
              <a:rPr lang="en-US" sz="2800" dirty="0">
                <a:latin typeface="+mj-lt"/>
              </a:rPr>
              <a:t>. That is, if we </a:t>
            </a:r>
            <a:r>
              <a:rPr lang="en-US" sz="2800" dirty="0" smtClean="0">
                <a:latin typeface="+mj-lt"/>
              </a:rPr>
              <a:t>chose many </a:t>
            </a:r>
            <a:r>
              <a:rPr lang="en-US" sz="2800" dirty="0">
                <a:latin typeface="+mj-lt"/>
              </a:rPr>
              <a:t>samples, the </a:t>
            </a:r>
            <a:r>
              <a:rPr lang="en-US" sz="2800" dirty="0" smtClean="0">
                <a:latin typeface="+mj-lt"/>
              </a:rPr>
              <a:t> truth </a:t>
            </a:r>
            <a:r>
              <a:rPr lang="en-US" sz="2800" dirty="0">
                <a:latin typeface="+mj-lt"/>
              </a:rPr>
              <a:t>about the population would be within the margin </a:t>
            </a:r>
            <a:r>
              <a:rPr lang="en-US" sz="2800" dirty="0" smtClean="0">
                <a:latin typeface="+mj-lt"/>
              </a:rPr>
              <a:t> of </a:t>
            </a:r>
            <a:r>
              <a:rPr lang="en-US" sz="2800" dirty="0">
                <a:latin typeface="+mj-lt"/>
              </a:rPr>
              <a:t>error </a:t>
            </a:r>
            <a:r>
              <a:rPr lang="en-US" sz="2800" dirty="0">
                <a:latin typeface="+mj-lt"/>
              </a:rPr>
              <a:t>95% of the </a:t>
            </a:r>
            <a:r>
              <a:rPr lang="en-US" sz="2800" dirty="0">
                <a:latin typeface="+mj-lt"/>
              </a:rPr>
              <a:t>time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We can roughly approximate the margin of error for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95% confidence based on a simple random sample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800" dirty="0">
                <a:latin typeface="+mj-lt"/>
              </a:rPr>
              <a:t>of size n by the formula 1/√n.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1143000"/>
            <a:ext cx="9144000" cy="5105400"/>
          </a:xfrm>
          <a:prstGeom prst="rect">
            <a:avLst/>
          </a:prstGeom>
        </p:spPr>
        <p:txBody>
          <a:bodyPr/>
          <a:lstStyle/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Random sampling </a:t>
            </a:r>
            <a:r>
              <a:rPr lang="en-US" sz="2800" b="1" dirty="0">
                <a:latin typeface="+mj-lt"/>
              </a:rPr>
              <a:t>error</a:t>
            </a:r>
            <a:r>
              <a:rPr lang="en-US" sz="2800" dirty="0">
                <a:latin typeface="+mj-lt"/>
              </a:rPr>
              <a:t> and </a:t>
            </a:r>
            <a:r>
              <a:rPr lang="en-US" sz="2800" dirty="0" err="1">
                <a:latin typeface="+mj-lt"/>
              </a:rPr>
              <a:t>undercoverage</a:t>
            </a:r>
            <a:r>
              <a:rPr lang="en-US" sz="2800" dirty="0">
                <a:latin typeface="+mj-lt"/>
              </a:rPr>
              <a:t> are common types of sampling </a:t>
            </a:r>
            <a:r>
              <a:rPr lang="en-US" sz="2800" dirty="0">
                <a:latin typeface="+mj-lt"/>
              </a:rPr>
              <a:t>error. 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 err="1">
                <a:latin typeface="+mj-lt"/>
              </a:rPr>
              <a:t>Undercoverage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occurs when some members of the population are left out of </a:t>
            </a: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sampling </a:t>
            </a:r>
            <a:r>
              <a:rPr lang="en-US" sz="2800" b="1" dirty="0">
                <a:latin typeface="+mj-lt"/>
              </a:rPr>
              <a:t>frame</a:t>
            </a:r>
            <a:r>
              <a:rPr lang="en-US" sz="2800" dirty="0">
                <a:latin typeface="+mj-lt"/>
              </a:rPr>
              <a:t>, the list from which the sample is actually chosen.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5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1143000"/>
            <a:ext cx="9144000" cy="510540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 err="1" smtClean="0">
                <a:latin typeface="+mj-lt"/>
              </a:rPr>
              <a:t>nonsampling</a:t>
            </a:r>
            <a:r>
              <a:rPr lang="en-US" sz="2800" b="1" dirty="0" smtClean="0">
                <a:latin typeface="+mj-lt"/>
              </a:rPr>
              <a:t> errors</a:t>
            </a:r>
            <a:r>
              <a:rPr lang="en-US" sz="2800" dirty="0" smtClean="0">
                <a:latin typeface="+mj-lt"/>
              </a:rPr>
              <a:t>:  </a:t>
            </a: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        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nonresponse</a:t>
            </a:r>
            <a:r>
              <a:rPr lang="en-US" sz="2800" dirty="0">
                <a:latin typeface="+mj-lt"/>
              </a:rPr>
              <a:t>: subjects </a:t>
            </a:r>
            <a:r>
              <a:rPr lang="en-US" sz="2800" dirty="0">
                <a:latin typeface="+mj-lt"/>
              </a:rPr>
              <a:t>can’t be </a:t>
            </a:r>
            <a:r>
              <a:rPr lang="en-US" sz="2800" dirty="0">
                <a:latin typeface="+mj-lt"/>
              </a:rPr>
              <a:t>contacted or refuse to answer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processing errors</a:t>
            </a:r>
            <a:r>
              <a:rPr lang="en-US" sz="2800" dirty="0">
                <a:latin typeface="+mj-lt"/>
              </a:rPr>
              <a:t>: Mistakes in handling the data. 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response errors</a:t>
            </a:r>
            <a:r>
              <a:rPr lang="en-US" sz="2800" dirty="0">
                <a:latin typeface="+mj-lt"/>
              </a:rPr>
              <a:t>: incorrect answers by respondents 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+mj-lt"/>
              </a:rPr>
              <a:t>wording of </a:t>
            </a:r>
            <a:r>
              <a:rPr lang="en-US" sz="2800" b="1" dirty="0" smtClean="0">
                <a:latin typeface="+mj-lt"/>
              </a:rPr>
              <a:t>questions</a:t>
            </a:r>
          </a:p>
          <a:p>
            <a:pPr marL="514350" indent="-514350">
              <a:buAutoNum type="arabicPeriod"/>
            </a:pPr>
            <a:endParaRPr lang="en-US" sz="2800" b="1" dirty="0">
              <a:latin typeface="+mj-lt"/>
            </a:endParaRPr>
          </a:p>
          <a:p>
            <a:r>
              <a:rPr lang="en-US" sz="2800" dirty="0"/>
              <a:t>People who design sample surveys use statistical techniques that help correct </a:t>
            </a:r>
            <a:r>
              <a:rPr lang="en-US" sz="2800" dirty="0" err="1"/>
              <a:t>nonsampling</a:t>
            </a:r>
            <a:r>
              <a:rPr lang="en-US" sz="2800" dirty="0"/>
              <a:t> errors, and they also use </a:t>
            </a:r>
            <a:r>
              <a:rPr lang="en-US" sz="2800" b="1" dirty="0"/>
              <a:t>probability samples</a:t>
            </a:r>
            <a:r>
              <a:rPr lang="en-US" sz="2800" dirty="0"/>
              <a:t> more complex than simple random samples, such as </a:t>
            </a:r>
            <a:r>
              <a:rPr lang="en-US" sz="2800" b="1" dirty="0"/>
              <a:t>stratified samples</a:t>
            </a:r>
            <a:r>
              <a:rPr lang="en-US" sz="2800" dirty="0"/>
              <a:t>.</a:t>
            </a:r>
          </a:p>
          <a:p>
            <a:endParaRPr lang="en-US" sz="2800" dirty="0">
              <a:latin typeface="+mj-lt"/>
            </a:endParaRPr>
          </a:p>
          <a:p>
            <a:pPr marL="514350" indent="-514350">
              <a:buAutoNum type="arabicPeriod"/>
            </a:pPr>
            <a:endParaRPr lang="en-US" sz="2800" dirty="0">
              <a:latin typeface="+mj-lt"/>
            </a:endParaRPr>
          </a:p>
          <a:p>
            <a:pPr marL="514350" indent="-514350">
              <a:buAutoNum type="arabicPeriod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2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Review: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58645" y="90525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800" b="1" dirty="0" smtClean="0"/>
              <a:t>Explanatory </a:t>
            </a:r>
            <a:r>
              <a:rPr lang="en-US" sz="2800" b="1" dirty="0"/>
              <a:t>variable </a:t>
            </a:r>
            <a:r>
              <a:rPr lang="en-US" sz="2800" b="1" dirty="0" smtClean="0"/>
              <a:t>:</a:t>
            </a:r>
            <a:r>
              <a:rPr lang="en-US" sz="2800" dirty="0" smtClean="0"/>
              <a:t>Statistical </a:t>
            </a:r>
            <a:r>
              <a:rPr lang="en-US" sz="2800" dirty="0"/>
              <a:t>studies often try to show that changing one </a:t>
            </a:r>
            <a:r>
              <a:rPr lang="en-US" sz="2800" dirty="0" smtClean="0"/>
              <a:t>variable causes </a:t>
            </a:r>
            <a:r>
              <a:rPr lang="en-US" sz="2800" dirty="0"/>
              <a:t>changes in another </a:t>
            </a:r>
            <a:r>
              <a:rPr lang="en-US" sz="2800" dirty="0" smtClean="0"/>
              <a:t>variable, </a:t>
            </a:r>
            <a:r>
              <a:rPr lang="en-US" sz="2800" b="1" dirty="0"/>
              <a:t>response </a:t>
            </a:r>
            <a:r>
              <a:rPr lang="en-US" sz="2800" b="1" dirty="0" smtClean="0"/>
              <a:t>variable</a:t>
            </a:r>
            <a:r>
              <a:rPr lang="en-US" sz="2800" dirty="0" smtClean="0"/>
              <a:t>.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800" dirty="0"/>
              <a:t>Observational studies and one-track experiments that simply apply a single treatment often fail to produce useful data because </a:t>
            </a:r>
            <a:r>
              <a:rPr lang="en-US" sz="2800" b="1" dirty="0"/>
              <a:t>confounding</a:t>
            </a:r>
            <a:r>
              <a:rPr lang="en-US" sz="2800" dirty="0"/>
              <a:t> with </a:t>
            </a:r>
            <a:r>
              <a:rPr lang="en-US" sz="2800" b="1" dirty="0"/>
              <a:t>lurking variables</a:t>
            </a:r>
            <a:r>
              <a:rPr lang="en-US" sz="2800" dirty="0"/>
              <a:t> makes it impossible to say what the effect of the treatment was. 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800" dirty="0" smtClean="0"/>
          </a:p>
          <a:p>
            <a:pPr marL="0" indent="0">
              <a:spcBef>
                <a:spcPct val="50000"/>
              </a:spcBef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1351</Words>
  <Application>Microsoft Office PowerPoint</Application>
  <PresentationFormat>Widescreen</PresentationFormat>
  <Paragraphs>155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Review </vt:lpstr>
      <vt:lpstr>Review </vt:lpstr>
      <vt:lpstr>Review </vt:lpstr>
      <vt:lpstr>Review </vt:lpstr>
      <vt:lpstr>Review</vt:lpstr>
      <vt:lpstr>Review:  </vt:lpstr>
      <vt:lpstr>Review </vt:lpstr>
      <vt:lpstr>Review </vt:lpstr>
      <vt:lpstr>Review:  </vt:lpstr>
      <vt:lpstr>Review </vt:lpstr>
      <vt:lpstr>Review </vt:lpstr>
      <vt:lpstr>Review </vt:lpstr>
      <vt:lpstr>Review </vt:lpstr>
      <vt:lpstr>Review </vt:lpstr>
      <vt:lpstr>Review </vt:lpstr>
      <vt:lpstr>Review </vt:lpstr>
      <vt:lpstr>Review  </vt:lpstr>
      <vt:lpstr>Review </vt:lpstr>
      <vt:lpstr>Review </vt:lpstr>
      <vt:lpstr>Review </vt:lpstr>
      <vt:lpstr>Review </vt:lpstr>
      <vt:lpstr>Review </vt:lpstr>
      <vt:lpstr>Review 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Fan Wu</dc:creator>
  <cp:lastModifiedBy>Fan Wu</cp:lastModifiedBy>
  <cp:revision>5</cp:revision>
  <dcterms:created xsi:type="dcterms:W3CDTF">2018-04-02T19:36:12Z</dcterms:created>
  <dcterms:modified xsi:type="dcterms:W3CDTF">2018-04-02T20:04:36Z</dcterms:modified>
</cp:coreProperties>
</file>