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303" r:id="rId4"/>
    <p:sldId id="304" r:id="rId5"/>
    <p:sldId id="305" r:id="rId6"/>
    <p:sldId id="286" r:id="rId7"/>
    <p:sldId id="268" r:id="rId8"/>
    <p:sldId id="274" r:id="rId9"/>
    <p:sldId id="307" r:id="rId10"/>
    <p:sldId id="308" r:id="rId11"/>
    <p:sldId id="309" r:id="rId12"/>
    <p:sldId id="311" r:id="rId13"/>
    <p:sldId id="312" r:id="rId14"/>
    <p:sldId id="314" r:id="rId15"/>
    <p:sldId id="313" r:id="rId16"/>
    <p:sldId id="315" r:id="rId17"/>
    <p:sldId id="317" r:id="rId18"/>
    <p:sldId id="318" r:id="rId19"/>
    <p:sldId id="320" r:id="rId20"/>
    <p:sldId id="319" r:id="rId21"/>
    <p:sldId id="321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VL" initials="MVL" lastIdx="1" clrIdx="0"/>
  <p:cmAuthor id="1" name="Lauren Hill" initials="LH" lastIdx="2" clrIdx="1"/>
  <p:cmAuthor id="2" name="Stat Surface" initials="SS" lastIdx="2" clrIdx="2">
    <p:extLst>
      <p:ext uri="{19B8F6BF-5375-455C-9EA6-DF929625EA0E}">
        <p15:presenceInfo xmlns:p15="http://schemas.microsoft.com/office/powerpoint/2012/main" userId="Stat Surfa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B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0" autoAdjust="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65610C-5671-4886-9AE6-7EE7A6377FBB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C35D6D-997A-48C7-BDEA-07052B64E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9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FAD237-A112-40ED-8DF3-06D136A492D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3507CF-9662-4939-8130-181ACD0B2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507CF-9662-4939-8130-181ACD0B25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10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11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3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15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17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71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19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4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20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4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21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0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5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7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1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9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600" y="228600"/>
            <a:ext cx="3352800" cy="35813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114800"/>
            <a:ext cx="3200400" cy="220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\\NYFILE02\BFW_Public\Public\Victoria Garvey\SCC 9e\SCC_9e_cover F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r="251"/>
          <a:stretch/>
        </p:blipFill>
        <p:spPr bwMode="auto">
          <a:xfrm>
            <a:off x="0" y="0"/>
            <a:ext cx="541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00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800" y="65810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6DA821F-403A-4037-A384-B54BCC4CAC79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6553200"/>
            <a:ext cx="8991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228600"/>
            <a:ext cx="3657600" cy="3581399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Chapter 1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3657600"/>
            <a:ext cx="31242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Where Do Data Come From?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Lecture Slides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What’s Your Race?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A </a:t>
            </a:r>
            <a:r>
              <a:rPr lang="en-US" sz="3200" b="1" dirty="0">
                <a:solidFill>
                  <a:srgbClr val="8B0000"/>
                </a:solidFill>
              </a:rPr>
              <a:t>census</a:t>
            </a:r>
            <a:r>
              <a:rPr lang="en-US" sz="3200" dirty="0"/>
              <a:t> is a sample survey that attempts to include the entire population in the sample</a:t>
            </a:r>
            <a:r>
              <a:rPr lang="en-US" sz="3200" dirty="0" smtClean="0"/>
              <a:t>.</a:t>
            </a:r>
            <a:endParaRPr lang="en-US" sz="3200" dirty="0" smtClean="0">
              <a:latin typeface="+mj-lt"/>
            </a:endParaRPr>
          </a:p>
          <a:p>
            <a:pPr>
              <a:defRPr/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dirty="0" smtClean="0">
                <a:latin typeface="+mj-lt"/>
              </a:rPr>
              <a:t>U.S. census asks, “What is this person’s race?” for every person in every household.</a:t>
            </a:r>
          </a:p>
          <a:p>
            <a:pPr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r>
              <a:rPr lang="en-US" sz="3200" dirty="0" smtClean="0">
                <a:latin typeface="+mj-lt"/>
              </a:rPr>
              <a:t>Variable</a:t>
            </a:r>
            <a:r>
              <a:rPr lang="en-US" sz="3200" dirty="0" smtClean="0">
                <a:latin typeface="+mj-lt"/>
              </a:rPr>
              <a:t>?</a:t>
            </a:r>
          </a:p>
          <a:p>
            <a:pPr>
              <a:defRPr/>
            </a:pP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Race is the variable.</a:t>
            </a:r>
          </a:p>
          <a:p>
            <a:pPr>
              <a:defRPr/>
            </a:pPr>
            <a:r>
              <a:rPr lang="en-US" sz="3200" dirty="0" smtClean="0">
                <a:latin typeface="+mj-lt"/>
              </a:rPr>
              <a:t>Race is a categorical variable because it places people into a category.</a:t>
            </a:r>
            <a:endParaRPr lang="en-US" sz="3200" dirty="0">
              <a:latin typeface="+mj-lt"/>
            </a:endParaRPr>
          </a:p>
          <a:p>
            <a:pPr>
              <a:defRPr/>
            </a:pPr>
            <a:endParaRPr lang="en-US" sz="3200" dirty="0" smtClean="0">
              <a:latin typeface="+mj-lt"/>
            </a:endParaRPr>
          </a:p>
          <a:p>
            <a:pPr>
              <a:defRPr/>
            </a:pP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0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Response Variable and Observational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response </a:t>
            </a: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variable</a:t>
            </a:r>
            <a:r>
              <a:rPr lang="en-US" sz="2800" dirty="0" smtClean="0">
                <a:latin typeface="+mj-lt"/>
              </a:rPr>
              <a:t> measures </a:t>
            </a:r>
            <a:r>
              <a:rPr lang="en-US" sz="2800" dirty="0">
                <a:latin typeface="+mj-lt"/>
              </a:rPr>
              <a:t>an outcome or result of a study. </a:t>
            </a:r>
            <a:endParaRPr lang="en-US" sz="2800" dirty="0" smtClean="0">
              <a:latin typeface="+mj-lt"/>
            </a:endParaRP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 smtClean="0">
                <a:latin typeface="+mj-lt"/>
              </a:rPr>
              <a:t>An </a:t>
            </a: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observational study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observes individuals and measures variables of interest but does </a:t>
            </a:r>
            <a:r>
              <a:rPr lang="en-US" sz="2800" dirty="0" smtClean="0">
                <a:latin typeface="+mj-lt"/>
              </a:rPr>
              <a:t>not intervene </a:t>
            </a:r>
            <a:r>
              <a:rPr lang="en-US" sz="2800" dirty="0">
                <a:latin typeface="+mj-lt"/>
              </a:rPr>
              <a:t>in order to influence the responses. </a:t>
            </a:r>
            <a:endParaRPr lang="en-US" sz="2800" dirty="0" smtClean="0">
              <a:latin typeface="+mj-lt"/>
            </a:endParaRPr>
          </a:p>
          <a:p>
            <a:pPr>
              <a:defRPr/>
            </a:pPr>
            <a:endParaRPr lang="en-US" sz="2800" dirty="0" smtClean="0">
              <a:latin typeface="+mj-lt"/>
            </a:endParaRPr>
          </a:p>
          <a:p>
            <a:pPr>
              <a:defRPr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purpose of an observational </a:t>
            </a:r>
            <a:r>
              <a:rPr lang="en-US" sz="2800" dirty="0" smtClean="0">
                <a:latin typeface="+mj-lt"/>
              </a:rPr>
              <a:t>study is </a:t>
            </a:r>
            <a:r>
              <a:rPr lang="en-US" sz="2800" dirty="0">
                <a:latin typeface="+mj-lt"/>
              </a:rPr>
              <a:t>to describe some group or situation.</a:t>
            </a:r>
          </a:p>
          <a:p>
            <a:pPr>
              <a:defRPr/>
            </a:pPr>
            <a:endParaRPr lang="en-US" sz="2800" dirty="0" smtClean="0">
              <a:latin typeface="+mj-lt"/>
            </a:endParaRPr>
          </a:p>
          <a:p>
            <a:pPr>
              <a:defRPr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 Survey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Sample surveys are an important kind of observational study. </a:t>
            </a:r>
            <a:endParaRPr lang="en-US" sz="3200" dirty="0" smtClean="0">
              <a:latin typeface="+mj-lt"/>
            </a:endParaRPr>
          </a:p>
          <a:p>
            <a:pPr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r>
              <a:rPr lang="en-US" sz="3200" dirty="0" smtClean="0">
                <a:latin typeface="+mj-lt"/>
              </a:rPr>
              <a:t>They </a:t>
            </a:r>
            <a:r>
              <a:rPr lang="en-US" sz="3200" dirty="0">
                <a:latin typeface="+mj-lt"/>
              </a:rPr>
              <a:t>survey </a:t>
            </a:r>
            <a:r>
              <a:rPr lang="en-US" sz="3200" dirty="0" smtClean="0">
                <a:latin typeface="+mj-lt"/>
              </a:rPr>
              <a:t>some group </a:t>
            </a:r>
            <a:r>
              <a:rPr lang="en-US" sz="3200" dirty="0">
                <a:latin typeface="+mj-lt"/>
              </a:rPr>
              <a:t>of individuals by studying only some of its members, selected not </a:t>
            </a:r>
            <a:r>
              <a:rPr lang="en-US" sz="3200" dirty="0" smtClean="0">
                <a:latin typeface="+mj-lt"/>
              </a:rPr>
              <a:t>because they </a:t>
            </a:r>
            <a:r>
              <a:rPr lang="en-US" sz="3200" dirty="0">
                <a:latin typeface="+mj-lt"/>
              </a:rPr>
              <a:t>are of special interest but because they represent the larger group.</a:t>
            </a:r>
          </a:p>
          <a:p>
            <a:pPr>
              <a:defRPr/>
            </a:pP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40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Populations and Samples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population</a:t>
            </a:r>
            <a:r>
              <a:rPr lang="en-US" sz="2800" dirty="0">
                <a:latin typeface="+mj-lt"/>
              </a:rPr>
              <a:t> in a statistical study is the entire group of individuals about </a:t>
            </a:r>
            <a:r>
              <a:rPr lang="en-US" sz="2800" dirty="0" smtClean="0">
                <a:latin typeface="+mj-lt"/>
              </a:rPr>
              <a:t>which we </a:t>
            </a:r>
            <a:r>
              <a:rPr lang="en-US" sz="2800" dirty="0">
                <a:latin typeface="+mj-lt"/>
              </a:rPr>
              <a:t>want information</a:t>
            </a:r>
            <a:r>
              <a:rPr lang="en-US" sz="2800" dirty="0" smtClean="0">
                <a:latin typeface="+mj-lt"/>
              </a:rPr>
              <a:t>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</a:t>
            </a:r>
            <a:r>
              <a:rPr lang="en-US" sz="2800" dirty="0">
                <a:latin typeface="+mj-lt"/>
              </a:rPr>
              <a:t> is the part of the population from which we actually collect </a:t>
            </a:r>
            <a:r>
              <a:rPr lang="en-US" sz="2800" dirty="0" smtClean="0">
                <a:latin typeface="+mj-lt"/>
              </a:rPr>
              <a:t>information and </a:t>
            </a:r>
            <a:r>
              <a:rPr lang="en-US" sz="2800" dirty="0">
                <a:latin typeface="+mj-lt"/>
              </a:rPr>
              <a:t>is used to draw conclusions about the whole.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16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Public Opinion Polls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For a typical opinion </a:t>
            </a:r>
            <a:r>
              <a:rPr lang="en-US" sz="2800" dirty="0" smtClean="0">
                <a:latin typeface="+mj-lt"/>
              </a:rPr>
              <a:t>poll: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 smtClean="0">
                <a:latin typeface="+mj-lt"/>
              </a:rPr>
              <a:t>Population?</a:t>
            </a:r>
          </a:p>
          <a:p>
            <a:pPr>
              <a:defRPr/>
            </a:pPr>
            <a:r>
              <a:rPr lang="en-US" sz="2800" dirty="0" smtClean="0">
                <a:solidFill>
                  <a:schemeClr val="accent6"/>
                </a:solidFill>
                <a:latin typeface="+mj-lt"/>
              </a:rPr>
              <a:t>Canada 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residents 18 years of age and over. Noncitizens </a:t>
            </a:r>
            <a:r>
              <a:rPr lang="en-US" sz="2800" dirty="0" smtClean="0">
                <a:solidFill>
                  <a:schemeClr val="accent6"/>
                </a:solidFill>
                <a:latin typeface="+mj-lt"/>
              </a:rPr>
              <a:t>and even 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illegal immigrants are included</a:t>
            </a:r>
            <a:r>
              <a:rPr lang="en-US" sz="2800" dirty="0" smtClean="0">
                <a:solidFill>
                  <a:schemeClr val="accent6"/>
                </a:solidFill>
                <a:latin typeface="+mj-lt"/>
              </a:rPr>
              <a:t>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 smtClean="0">
                <a:latin typeface="+mj-lt"/>
              </a:rPr>
              <a:t>Sample?</a:t>
            </a:r>
          </a:p>
          <a:p>
            <a:pPr>
              <a:defRPr/>
            </a:pPr>
            <a:r>
              <a:rPr lang="en-US" sz="2800" dirty="0" smtClean="0">
                <a:solidFill>
                  <a:schemeClr val="accent6"/>
                </a:solidFill>
                <a:latin typeface="+mj-lt"/>
              </a:rPr>
              <a:t>Between 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1000 and 1500 people interviewed by telephone.</a:t>
            </a:r>
            <a:endParaRPr lang="en-US" sz="2800" dirty="0" smtClean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4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8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Current Population Survey (CPS)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600200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j-lt"/>
              </a:rPr>
              <a:t>Most important government sample survey in the </a:t>
            </a:r>
            <a:r>
              <a:rPr lang="en-US" sz="2400" dirty="0" smtClean="0">
                <a:latin typeface="+mj-lt"/>
              </a:rPr>
              <a:t>United States. </a:t>
            </a:r>
            <a:r>
              <a:rPr lang="en-US" sz="2400" dirty="0" smtClean="0">
                <a:latin typeface="+mj-lt"/>
              </a:rPr>
              <a:t>Many variables recorded concern the employment status </a:t>
            </a:r>
            <a:r>
              <a:rPr lang="en-US" sz="2400" dirty="0">
                <a:latin typeface="+mj-lt"/>
              </a:rPr>
              <a:t>of everyone over 16 years old </a:t>
            </a:r>
            <a:r>
              <a:rPr lang="en-US" sz="2400" dirty="0" smtClean="0">
                <a:latin typeface="+mj-lt"/>
              </a:rPr>
              <a:t>in a </a:t>
            </a:r>
            <a:r>
              <a:rPr lang="en-US" sz="2400" dirty="0">
                <a:latin typeface="+mj-lt"/>
              </a:rPr>
              <a:t>household. The government’s monthly unemployment rate comes </a:t>
            </a:r>
            <a:r>
              <a:rPr lang="en-US" sz="2400" dirty="0" smtClean="0">
                <a:latin typeface="+mj-lt"/>
              </a:rPr>
              <a:t>from the </a:t>
            </a:r>
            <a:r>
              <a:rPr lang="en-US" sz="2400" dirty="0">
                <a:latin typeface="+mj-lt"/>
              </a:rPr>
              <a:t>CPS. </a:t>
            </a:r>
            <a:endParaRPr lang="en-US" sz="2400" dirty="0" smtClean="0">
              <a:latin typeface="+mj-lt"/>
            </a:endParaRPr>
          </a:p>
          <a:p>
            <a:pPr>
              <a:defRPr/>
            </a:pPr>
            <a:endParaRPr lang="en-US" sz="2400" dirty="0" smtClean="0">
              <a:latin typeface="+mj-lt"/>
            </a:endParaRPr>
          </a:p>
          <a:p>
            <a:pPr>
              <a:defRPr/>
            </a:pPr>
            <a:r>
              <a:rPr lang="en-US" sz="2400" dirty="0" smtClean="0">
                <a:latin typeface="+mj-lt"/>
              </a:rPr>
              <a:t>Population?</a:t>
            </a: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M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ore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than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123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million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U.S.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households.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(Individuals are households.)</a:t>
            </a:r>
          </a:p>
          <a:p>
            <a:pPr>
              <a:defRPr/>
            </a:pPr>
            <a:endParaRPr lang="en-US" sz="2400" dirty="0" smtClean="0">
              <a:latin typeface="+mj-lt"/>
            </a:endParaRPr>
          </a:p>
          <a:p>
            <a:pPr>
              <a:defRPr/>
            </a:pPr>
            <a:r>
              <a:rPr lang="en-US" sz="2400" dirty="0" smtClean="0">
                <a:latin typeface="+mj-lt"/>
              </a:rPr>
              <a:t>Sample?</a:t>
            </a:r>
          </a:p>
          <a:p>
            <a:pPr>
              <a:defRPr/>
            </a:pP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About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60,000 households interviewed each month.</a:t>
            </a:r>
            <a:endParaRPr lang="en-US" sz="2400" dirty="0" smtClean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4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General Social Survey (GSS)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1661" y="1143000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E</a:t>
            </a:r>
            <a:r>
              <a:rPr lang="en-US" sz="2400" dirty="0" smtClean="0">
                <a:latin typeface="+mj-lt"/>
              </a:rPr>
              <a:t>very </a:t>
            </a:r>
            <a:r>
              <a:rPr lang="en-US" sz="2400" dirty="0">
                <a:latin typeface="+mj-lt"/>
              </a:rPr>
              <a:t>second </a:t>
            </a:r>
            <a:r>
              <a:rPr lang="en-US" sz="2400" dirty="0" smtClean="0">
                <a:latin typeface="+mj-lt"/>
              </a:rPr>
              <a:t>year, </a:t>
            </a:r>
            <a:r>
              <a:rPr lang="en-US" sz="2400" dirty="0">
                <a:latin typeface="+mj-lt"/>
              </a:rPr>
              <a:t>by </a:t>
            </a:r>
            <a:r>
              <a:rPr lang="en-US" sz="2400" dirty="0" smtClean="0">
                <a:latin typeface="+mj-lt"/>
              </a:rPr>
              <a:t>the National Opinion Research </a:t>
            </a:r>
            <a:r>
              <a:rPr lang="en-US" sz="2400" dirty="0">
                <a:latin typeface="+mj-lt"/>
              </a:rPr>
              <a:t>Center at the University of </a:t>
            </a:r>
            <a:r>
              <a:rPr lang="en-US" sz="2400" dirty="0" smtClean="0">
                <a:latin typeface="+mj-lt"/>
              </a:rPr>
              <a:t>Chicago</a:t>
            </a:r>
          </a:p>
          <a:p>
            <a:pPr>
              <a:defRPr/>
            </a:pPr>
            <a:endParaRPr lang="en-US" sz="2400" dirty="0" smtClean="0">
              <a:latin typeface="+mj-lt"/>
            </a:endParaRPr>
          </a:p>
          <a:p>
            <a:pPr>
              <a:defRPr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variables cover the subject’s personal </a:t>
            </a:r>
            <a:r>
              <a:rPr lang="en-US" sz="2400" dirty="0" smtClean="0">
                <a:latin typeface="+mj-lt"/>
              </a:rPr>
              <a:t>and family </a:t>
            </a:r>
            <a:r>
              <a:rPr lang="en-US" sz="2400" dirty="0">
                <a:latin typeface="+mj-lt"/>
              </a:rPr>
              <a:t>background, experiences and habits, and attitudes and opinions </a:t>
            </a:r>
            <a:r>
              <a:rPr lang="en-US" sz="2400" dirty="0" smtClean="0">
                <a:latin typeface="+mj-lt"/>
              </a:rPr>
              <a:t>on different subjects</a:t>
            </a:r>
          </a:p>
          <a:p>
            <a:pPr>
              <a:defRPr/>
            </a:pPr>
            <a:endParaRPr lang="en-US" sz="2400" dirty="0" smtClean="0">
              <a:latin typeface="+mj-lt"/>
            </a:endParaRPr>
          </a:p>
          <a:p>
            <a:pPr>
              <a:defRPr/>
            </a:pPr>
            <a:r>
              <a:rPr lang="en-US" sz="2400" dirty="0" smtClean="0">
                <a:latin typeface="+mj-lt"/>
              </a:rPr>
              <a:t>Population?</a:t>
            </a: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Adults (aged 18 and over) living in households in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the United States (does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not include adults in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institutions or persons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who cannot be interviewed in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English).</a:t>
            </a:r>
            <a:endParaRPr lang="en-US" sz="2400" dirty="0">
              <a:solidFill>
                <a:schemeClr val="accent6"/>
              </a:solidFill>
              <a:latin typeface="+mj-lt"/>
            </a:endParaRPr>
          </a:p>
          <a:p>
            <a:pPr>
              <a:defRPr/>
            </a:pPr>
            <a:endParaRPr lang="en-US" sz="2400" dirty="0" smtClean="0">
              <a:latin typeface="+mj-lt"/>
            </a:endParaRPr>
          </a:p>
          <a:p>
            <a:pPr>
              <a:defRPr/>
            </a:pPr>
            <a:r>
              <a:rPr lang="en-US" sz="2400" dirty="0" smtClean="0">
                <a:latin typeface="+mj-lt"/>
              </a:rPr>
              <a:t>Sample</a:t>
            </a:r>
            <a:r>
              <a:rPr lang="en-US" sz="2400" dirty="0">
                <a:latin typeface="+mj-lt"/>
              </a:rPr>
              <a:t>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About 3,000 adults,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interviewed in person in their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homes</a:t>
            </a:r>
          </a:p>
        </p:txBody>
      </p:sp>
    </p:spTree>
    <p:extLst>
      <p:ext uri="{BB962C8B-B14F-4D97-AF65-F5344CB8AC3E}">
        <p14:creationId xmlns:p14="http://schemas.microsoft.com/office/powerpoint/2010/main" val="29342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Experiments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An </a:t>
            </a:r>
            <a:r>
              <a:rPr lang="en-US" sz="2800" b="1">
                <a:solidFill>
                  <a:srgbClr val="8B0000"/>
                </a:solidFill>
                <a:latin typeface="+mj-lt"/>
              </a:rPr>
              <a:t>experiment</a:t>
            </a:r>
            <a:r>
              <a:rPr lang="en-US" sz="280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imposes </a:t>
            </a:r>
            <a:r>
              <a:rPr lang="en-US" sz="2800" dirty="0">
                <a:latin typeface="+mj-lt"/>
              </a:rPr>
              <a:t>some treatment on individuals in order to </a:t>
            </a:r>
            <a:r>
              <a:rPr lang="en-US" sz="2800" dirty="0" smtClean="0">
                <a:latin typeface="+mj-lt"/>
              </a:rPr>
              <a:t>observe their </a:t>
            </a:r>
            <a:r>
              <a:rPr lang="en-US" sz="2800" dirty="0">
                <a:latin typeface="+mj-lt"/>
              </a:rPr>
              <a:t>responses. </a:t>
            </a:r>
            <a:endParaRPr lang="en-US" sz="2800" dirty="0" smtClean="0">
              <a:latin typeface="+mj-lt"/>
            </a:endParaRPr>
          </a:p>
          <a:p>
            <a:pPr>
              <a:defRPr/>
            </a:pPr>
            <a:endParaRPr lang="en-US" sz="2800" dirty="0" smtClean="0">
              <a:latin typeface="+mj-lt"/>
            </a:endParaRPr>
          </a:p>
          <a:p>
            <a:pPr>
              <a:defRPr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purpose of an experiment is to study whether the </a:t>
            </a:r>
            <a:r>
              <a:rPr lang="en-US" sz="2800" dirty="0" smtClean="0">
                <a:latin typeface="+mj-lt"/>
              </a:rPr>
              <a:t>treatment causes </a:t>
            </a:r>
            <a:r>
              <a:rPr lang="en-US" sz="2800" dirty="0">
                <a:latin typeface="+mj-lt"/>
              </a:rPr>
              <a:t>a change in the </a:t>
            </a:r>
            <a:r>
              <a:rPr lang="en-US" sz="2800" dirty="0" smtClean="0">
                <a:latin typeface="+mj-lt"/>
              </a:rPr>
              <a:t>response.</a:t>
            </a:r>
          </a:p>
        </p:txBody>
      </p:sp>
      <p:pic>
        <p:nvPicPr>
          <p:cNvPr id="2050" name="Picture 2" descr="Cartoon of an adult monkey gesturing to a smaller monkey who is eating a banana.  A field scientist looks on nearby while taking notes.  The cartoon is captioned &quot;Now eat that banana.  The nice statistician is watching us.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53712"/>
            <a:ext cx="3736848" cy="45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Helping Welfare Mothers Find Jobs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Choose two similar groups of women as they apply for welfare.</a:t>
            </a:r>
          </a:p>
          <a:p>
            <a:pPr>
              <a:defRPr/>
            </a:pPr>
            <a:endParaRPr lang="en-US" sz="2800" dirty="0" smtClean="0">
              <a:latin typeface="+mj-lt"/>
            </a:endParaRPr>
          </a:p>
          <a:p>
            <a:pPr>
              <a:defRPr/>
            </a:pPr>
            <a:r>
              <a:rPr lang="en-US" sz="2800" dirty="0" smtClean="0">
                <a:latin typeface="+mj-lt"/>
              </a:rPr>
              <a:t>Require one group to participate in a job training program but do not offer the program to the other group.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 smtClean="0">
                <a:latin typeface="+mj-lt"/>
              </a:rPr>
              <a:t>Compare the income and work record of the two groups after several years.</a:t>
            </a:r>
          </a:p>
          <a:p>
            <a:pPr>
              <a:defRPr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4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Any statistical study records data about some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individuals</a:t>
            </a:r>
            <a:r>
              <a:rPr lang="en-US" sz="2800" dirty="0">
                <a:latin typeface="+mj-lt"/>
              </a:rPr>
              <a:t> (people, animals, or things) by giving the value of one or more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variables</a:t>
            </a:r>
            <a:r>
              <a:rPr lang="en-US" sz="2800" dirty="0">
                <a:latin typeface="+mj-lt"/>
              </a:rPr>
              <a:t> for each individual.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Some </a:t>
            </a:r>
            <a:r>
              <a:rPr lang="en-US" sz="2800" dirty="0">
                <a:latin typeface="+mj-lt"/>
              </a:rPr>
              <a:t>variables, such as age and income, take numerical values. Others, such as occupation and sex, do not. Be sure the variables in a study really do tell you what you want to know.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9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990600"/>
            <a:ext cx="8915400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see statistics everywhere in the media. You hear: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month’s unemployment rate was 5.4%.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88% of AAAS scientists versus 37% of US residents agree it is generally safe to eat genetically modified foods.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longer article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says that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low-income children who received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high-quality day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 did better on academic tests given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later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were more likely to go to college and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good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 than other similar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" y="1066800"/>
            <a:ext cx="838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The most important fact about any statistical study is how the data were </a:t>
            </a:r>
            <a:r>
              <a:rPr lang="en-US" sz="2800" dirty="0" smtClean="0">
                <a:latin typeface="+mj-lt"/>
              </a:rPr>
              <a:t>produced. </a:t>
            </a: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Observational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studies</a:t>
            </a:r>
            <a:r>
              <a:rPr lang="en-US" sz="2800" dirty="0">
                <a:latin typeface="+mj-lt"/>
              </a:rPr>
              <a:t> try to gather information without </a:t>
            </a:r>
            <a:r>
              <a:rPr lang="en-US" sz="2800" dirty="0" smtClean="0">
                <a:latin typeface="+mj-lt"/>
              </a:rPr>
              <a:t>disturbing the </a:t>
            </a:r>
            <a:r>
              <a:rPr lang="en-US" sz="2800" dirty="0">
                <a:latin typeface="+mj-lt"/>
              </a:rPr>
              <a:t>scene they are observing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Sample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surveys</a:t>
            </a:r>
            <a:r>
              <a:rPr lang="en-US" sz="2800" dirty="0">
                <a:latin typeface="+mj-lt"/>
              </a:rPr>
              <a:t> are an important kind of observational study. A </a:t>
            </a:r>
            <a:r>
              <a:rPr lang="en-US" sz="2800" dirty="0" smtClean="0">
                <a:latin typeface="+mj-lt"/>
              </a:rPr>
              <a:t>sample survey </a:t>
            </a:r>
            <a:r>
              <a:rPr lang="en-US" sz="2800" dirty="0">
                <a:latin typeface="+mj-lt"/>
              </a:rPr>
              <a:t>chooses a sample from a specific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population</a:t>
            </a:r>
            <a:r>
              <a:rPr lang="en-US" sz="2800" dirty="0">
                <a:latin typeface="+mj-lt"/>
              </a:rPr>
              <a:t> and uses the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to get </a:t>
            </a:r>
            <a:r>
              <a:rPr lang="en-US" sz="2800" dirty="0">
                <a:latin typeface="+mj-lt"/>
              </a:rPr>
              <a:t>information about the entire population.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02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" y="10668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census</a:t>
            </a:r>
            <a:r>
              <a:rPr lang="en-US" sz="2800" dirty="0">
                <a:latin typeface="+mj-lt"/>
              </a:rPr>
              <a:t> attempts to measure every individual in a population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Experiments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actually do something to individuals in order to see how </a:t>
            </a:r>
            <a:r>
              <a:rPr lang="en-US" sz="2800" dirty="0" smtClean="0">
                <a:latin typeface="+mj-lt"/>
              </a:rPr>
              <a:t>they respond</a:t>
            </a:r>
            <a:r>
              <a:rPr lang="en-US" sz="2800" dirty="0">
                <a:latin typeface="+mj-lt"/>
              </a:rPr>
              <a:t>. The goal of an experiment is usually to learn whether some </a:t>
            </a:r>
            <a:r>
              <a:rPr lang="en-US" sz="2800" dirty="0" smtClean="0">
                <a:latin typeface="+mj-lt"/>
              </a:rPr>
              <a:t>treatment actually </a:t>
            </a:r>
            <a:r>
              <a:rPr lang="en-US" sz="2800" dirty="0">
                <a:latin typeface="+mj-lt"/>
              </a:rPr>
              <a:t>causes a certain </a:t>
            </a:r>
            <a:r>
              <a:rPr lang="en-US" sz="2800" dirty="0" smtClean="0">
                <a:latin typeface="+mj-lt"/>
              </a:rPr>
              <a:t>response.</a:t>
            </a:r>
          </a:p>
        </p:txBody>
      </p:sp>
    </p:spTree>
    <p:extLst>
      <p:ext uri="{BB962C8B-B14F-4D97-AF65-F5344CB8AC3E}">
        <p14:creationId xmlns:p14="http://schemas.microsoft.com/office/powerpoint/2010/main" val="22780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990600"/>
            <a:ext cx="8915400" cy="2301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do these data come from?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we trust these results? Why?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question to ask when someone throws a number at you is, “Where do the data come from?”</a:t>
            </a:r>
          </a:p>
        </p:txBody>
      </p:sp>
    </p:spTree>
    <p:extLst>
      <p:ext uri="{BB962C8B-B14F-4D97-AF65-F5344CB8AC3E}">
        <p14:creationId xmlns:p14="http://schemas.microsoft.com/office/powerpoint/2010/main" val="15892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245" y="878255"/>
            <a:ext cx="8915400" cy="163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January 2014 the Michigan news site </a:t>
            </a:r>
            <a:r>
              <a:rPr lang="en-US" sz="2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MLive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 the story, “Take Our Online Poll: Should Michigan Legalize Marijuana?”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322315"/>
            <a:ext cx="4191000" cy="385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9684 respondents,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7906 (81.84%) said, “Yes”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1190 (12.2%) said, “No”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588 (6.07%) said, “Decriminalize but don’t legalize”</a:t>
            </a:r>
          </a:p>
          <a:p>
            <a:endParaRPr lang="en-US" dirty="0"/>
          </a:p>
        </p:txBody>
      </p:sp>
      <p:sp>
        <p:nvSpPr>
          <p:cNvPr id="5" name="AutoShape 2" descr="https://macmillan.app.box.com/representation/file_version_64953757457/image_2048_jpg/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Protestors at rally supporting the medical legalization of marijuan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22315"/>
            <a:ext cx="259439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990600"/>
            <a:ext cx="8915400" cy="4073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the results from the </a:t>
            </a:r>
            <a:r>
              <a:rPr lang="en-US" sz="2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Mlive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poll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 overwhelming support for legalizing marijuana? 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can we say about data from this poll?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end of this chapter, you will learn basic questions to ask about the live poll.</a:t>
            </a:r>
          </a:p>
        </p:txBody>
      </p:sp>
    </p:spTree>
    <p:extLst>
      <p:ext uri="{BB962C8B-B14F-4D97-AF65-F5344CB8AC3E}">
        <p14:creationId xmlns:p14="http://schemas.microsoft.com/office/powerpoint/2010/main" val="6538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Individuals and Data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Statistics is the science (or art) of data.</a:t>
            </a:r>
          </a:p>
          <a:p>
            <a:pPr>
              <a:defRPr/>
            </a:pPr>
            <a:endParaRPr lang="en-US" sz="2800" dirty="0" smtClean="0">
              <a:latin typeface="+mj-lt"/>
            </a:endParaRPr>
          </a:p>
          <a:p>
            <a:pPr>
              <a:defRPr/>
            </a:pPr>
            <a:r>
              <a:rPr lang="en-US" sz="2800" b="1" i="1" dirty="0" smtClean="0">
                <a:solidFill>
                  <a:schemeClr val="accent1"/>
                </a:solidFill>
                <a:latin typeface="+mj-lt"/>
              </a:rPr>
              <a:t>Individuals</a:t>
            </a:r>
            <a:r>
              <a:rPr lang="en-US" sz="2800" dirty="0" smtClean="0">
                <a:latin typeface="+mj-lt"/>
              </a:rPr>
              <a:t> are the objects described by a set of data.  Individuals may be people, but they may also be animals or things.</a:t>
            </a:r>
          </a:p>
          <a:p>
            <a:pPr>
              <a:defRPr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b="1" i="1" dirty="0" smtClean="0">
                <a:solidFill>
                  <a:schemeClr val="accent1"/>
                </a:solidFill>
                <a:latin typeface="+mj-lt"/>
              </a:rPr>
              <a:t>variable</a:t>
            </a:r>
            <a:r>
              <a:rPr lang="en-US" sz="2800" dirty="0" smtClean="0">
                <a:latin typeface="+mj-lt"/>
              </a:rPr>
              <a:t> is any characteristic of an individual. A variable can take different values for different individuals.</a:t>
            </a:r>
          </a:p>
          <a:p>
            <a:pPr>
              <a:defRPr/>
            </a:pPr>
            <a:r>
              <a:rPr lang="en-US" sz="2800" dirty="0" smtClean="0">
                <a:latin typeface="+mj-lt"/>
              </a:rPr>
              <a:t>The actual measurements recorded for individuals are called </a:t>
            </a:r>
            <a:r>
              <a:rPr lang="en-US" sz="2800" b="1" i="1" dirty="0" smtClean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2800" i="1" dirty="0" smtClean="0">
                <a:latin typeface="+mj-lt"/>
              </a:rPr>
              <a:t>.</a:t>
            </a:r>
            <a:endParaRPr lang="en-US" sz="2800" b="1" i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graphicFrame>
        <p:nvGraphicFramePr>
          <p:cNvPr id="7" name="Group 126" descr="The table shows the summary of the attributes of a population and a sample. It has four columns and six rows. The first, second, third, and fourth column is labeled &quot;Name,&quot; &quot;Major,&quot; &quot;Points,&quot; &quot;Grade,&quot; respectively. The second, third, fourth, fifth, and sixth row is labeled &quot;Advani, Sura,&quot; &quot;Barton, David,&quot; &quot;Brown, Annette,&quot; &quot;Chiu, Sun,&quot; &quot;Cortez, Maria,&quot; respectively. It is mentioned that Advani, Sura has major in &quot;Communications&quot; with &quot;397&quot; points and &quot;B&quot; grade. Similarly, Barton, David has major in &quot;History&quot; with &quot;323&quot; points and &quot;C&quot; grade. Brown, Annette has major in &quot;Literature&quot; with &quot;446&quot; points and &quot;A&quot; grade. Chiu, Sun has major in &quot;Psychology&quot; with &quot;405&quot; points and &quot;B&quot; grade. Cortez, Maria has major in &quot;Psychology&quot; with &quot;461&quot; points and &quot;A&quot; grade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938685"/>
              </p:ext>
            </p:extLst>
          </p:nvPr>
        </p:nvGraphicFramePr>
        <p:xfrm>
          <a:off x="1295400" y="1143000"/>
          <a:ext cx="6705600" cy="2804160"/>
        </p:xfrm>
        <a:graphic>
          <a:graphicData uri="http://schemas.openxmlformats.org/drawingml/2006/table">
            <a:tbl>
              <a:tblPr firstRow="1"/>
              <a:tblGrid>
                <a:gridCol w="253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Points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Advani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Sura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Comm.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Barton, 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Brown, Annette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Chiu, 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Psyc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Cortez, Maria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Psyc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0" y="4191000"/>
            <a:ext cx="5486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+mj-lt"/>
              </a:rPr>
              <a:t>Individuals?</a:t>
            </a:r>
          </a:p>
          <a:p>
            <a:pPr lvl="1"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People in the study</a:t>
            </a:r>
          </a:p>
          <a:p>
            <a:pPr>
              <a:defRPr/>
            </a:pPr>
            <a:r>
              <a:rPr lang="en-US" sz="3200" dirty="0" smtClean="0">
                <a:latin typeface="+mj-lt"/>
              </a:rPr>
              <a:t>Variables?  </a:t>
            </a:r>
          </a:p>
          <a:p>
            <a:pPr lvl="1"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Major points/grades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Categorical and Numerical Variables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solidFill>
                  <a:srgbClr val="8B0000"/>
                </a:solidFill>
                <a:latin typeface="+mj-lt"/>
              </a:rPr>
              <a:t>categorical variable</a:t>
            </a:r>
            <a:r>
              <a:rPr lang="en-US" sz="2800" dirty="0">
                <a:latin typeface="+mj-lt"/>
              </a:rPr>
              <a:t> simply places an individual into one of several groups </a:t>
            </a:r>
            <a:r>
              <a:rPr lang="en-US" sz="2800" dirty="0" smtClean="0">
                <a:latin typeface="+mj-lt"/>
              </a:rPr>
              <a:t>or categories.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solidFill>
                  <a:srgbClr val="8B0000"/>
                </a:solidFill>
                <a:latin typeface="+mj-lt"/>
              </a:rPr>
              <a:t>numerical variable</a:t>
            </a:r>
            <a:r>
              <a:rPr lang="en-US" sz="2800" dirty="0">
                <a:latin typeface="+mj-lt"/>
              </a:rPr>
              <a:t> takes numerical values for which arithmetic operations </a:t>
            </a:r>
            <a:r>
              <a:rPr lang="en-US" sz="2800" dirty="0" smtClean="0">
                <a:latin typeface="+mj-lt"/>
              </a:rPr>
              <a:t>such as adding </a:t>
            </a:r>
            <a:r>
              <a:rPr lang="en-US" sz="2800" dirty="0">
                <a:latin typeface="+mj-lt"/>
              </a:rPr>
              <a:t>and averaging make sense. A numerical variable is sometimes referred to</a:t>
            </a:r>
          </a:p>
          <a:p>
            <a:pPr>
              <a:defRPr/>
            </a:pPr>
            <a:r>
              <a:rPr lang="en-US" sz="2800" dirty="0">
                <a:latin typeface="+mj-lt"/>
              </a:rPr>
              <a:t>as a </a:t>
            </a:r>
            <a:r>
              <a:rPr lang="en-US" sz="2800" dirty="0">
                <a:solidFill>
                  <a:srgbClr val="8B0000"/>
                </a:solidFill>
                <a:latin typeface="+mj-lt"/>
              </a:rPr>
              <a:t>quantitative variable</a:t>
            </a:r>
            <a:r>
              <a:rPr lang="en-US" sz="2800" dirty="0">
                <a:latin typeface="+mj-lt"/>
              </a:rPr>
              <a:t>.</a:t>
            </a: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Who Recycles?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Researchers spent lots of time and</a:t>
            </a:r>
          </a:p>
          <a:p>
            <a:pPr>
              <a:defRPr/>
            </a:pPr>
            <a:r>
              <a:rPr lang="en-US" sz="3200" dirty="0" smtClean="0">
                <a:latin typeface="+mj-lt"/>
              </a:rPr>
              <a:t>money </a:t>
            </a:r>
            <a:r>
              <a:rPr lang="en-US" sz="3200" dirty="0">
                <a:latin typeface="+mj-lt"/>
              </a:rPr>
              <a:t>weighing the stuff put out for recycling in two neighborhoods </a:t>
            </a:r>
            <a:r>
              <a:rPr lang="en-US" sz="3200" dirty="0" smtClean="0">
                <a:latin typeface="+mj-lt"/>
              </a:rPr>
              <a:t>in a </a:t>
            </a:r>
            <a:r>
              <a:rPr lang="en-US" sz="3200" dirty="0">
                <a:latin typeface="+mj-lt"/>
              </a:rPr>
              <a:t>California city; call them Upper Crust and Lower Mid</a:t>
            </a:r>
            <a:r>
              <a:rPr lang="en-US" sz="3200" dirty="0" smtClean="0">
                <a:latin typeface="+mj-lt"/>
              </a:rPr>
              <a:t>.</a:t>
            </a:r>
          </a:p>
          <a:p>
            <a:pPr>
              <a:defRPr/>
            </a:pPr>
            <a:r>
              <a:rPr lang="en-US" sz="3200" b="1" dirty="0" smtClean="0">
                <a:latin typeface="+mj-lt"/>
              </a:rPr>
              <a:t>Individuals?</a:t>
            </a:r>
          </a:p>
          <a:p>
            <a:pPr>
              <a:defRPr/>
            </a:pP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Households (recycling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pickup </a:t>
            </a: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is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done </a:t>
            </a: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for residences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, not for </a:t>
            </a: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people,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one at a </a:t>
            </a: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time)</a:t>
            </a:r>
          </a:p>
          <a:p>
            <a:pPr>
              <a:defRPr/>
            </a:pPr>
            <a:r>
              <a:rPr lang="en-US" sz="3200" b="1" dirty="0" smtClean="0">
                <a:latin typeface="+mj-lt"/>
              </a:rPr>
              <a:t>Variable? </a:t>
            </a:r>
          </a:p>
          <a:p>
            <a:pPr>
              <a:defRPr/>
            </a:pPr>
            <a:r>
              <a:rPr lang="en-US" sz="3200" dirty="0" smtClean="0">
                <a:solidFill>
                  <a:schemeClr val="accent6"/>
                </a:solidFill>
                <a:latin typeface="+mj-lt"/>
              </a:rPr>
              <a:t>Weight in pounds of recycling</a:t>
            </a:r>
          </a:p>
          <a:p>
            <a:pPr>
              <a:defRPr/>
            </a:pPr>
            <a:r>
              <a:rPr lang="en-US" sz="3200" dirty="0" smtClean="0">
                <a:latin typeface="+mj-lt"/>
              </a:rPr>
              <a:t>Weight is a numerical (quantitative) variable.</a:t>
            </a:r>
          </a:p>
          <a:p>
            <a:pPr>
              <a:defRPr/>
            </a:pP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9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800000"/>
      </a:accent1>
      <a:accent2>
        <a:srgbClr val="595959"/>
      </a:accent2>
      <a:accent3>
        <a:srgbClr val="800000"/>
      </a:accent3>
      <a:accent4>
        <a:srgbClr val="800000"/>
      </a:accent4>
      <a:accent5>
        <a:srgbClr val="800000"/>
      </a:accent5>
      <a:accent6>
        <a:srgbClr val="800000"/>
      </a:accent6>
      <a:hlink>
        <a:srgbClr val="800000"/>
      </a:hlink>
      <a:folHlink>
        <a:srgbClr val="80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1161</Words>
  <Application>Microsoft Office PowerPoint</Application>
  <PresentationFormat>On-screen Show (4:3)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Chapter 1</vt:lpstr>
      <vt:lpstr>Case Study </vt:lpstr>
      <vt:lpstr>Case Study </vt:lpstr>
      <vt:lpstr>Case Study </vt:lpstr>
      <vt:lpstr>Case Study </vt:lpstr>
      <vt:lpstr>Individuals and Data </vt:lpstr>
      <vt:lpstr>Example </vt:lpstr>
      <vt:lpstr>Categorical and Numerical Variables </vt:lpstr>
      <vt:lpstr>Example: Who Recycles? </vt:lpstr>
      <vt:lpstr>Example: What’s Your Race? </vt:lpstr>
      <vt:lpstr>Response Variable and Observational Study </vt:lpstr>
      <vt:lpstr>Sample Survey </vt:lpstr>
      <vt:lpstr>Populations and Samples </vt:lpstr>
      <vt:lpstr>Example: Public Opinion Polls </vt:lpstr>
      <vt:lpstr>Example: Current Population Survey (CPS) </vt:lpstr>
      <vt:lpstr>Example: General Social Survey (GSS) </vt:lpstr>
      <vt:lpstr>Experiments  </vt:lpstr>
      <vt:lpstr>Example: Helping Welfare Mothers Find Jobs  </vt:lpstr>
      <vt:lpstr>Statistics in Summary  </vt:lpstr>
      <vt:lpstr>Statistics in Summary  </vt:lpstr>
      <vt:lpstr>Statistics in Summary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Hendrix</dc:creator>
  <cp:lastModifiedBy>fwu</cp:lastModifiedBy>
  <cp:revision>442</cp:revision>
  <cp:lastPrinted>2018-01-04T19:38:34Z</cp:lastPrinted>
  <dcterms:created xsi:type="dcterms:W3CDTF">2009-09-07T22:06:52Z</dcterms:created>
  <dcterms:modified xsi:type="dcterms:W3CDTF">2018-01-04T19:43:56Z</dcterms:modified>
</cp:coreProperties>
</file>