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1" r:id="rId3"/>
    <p:sldId id="313" r:id="rId4"/>
    <p:sldId id="314" r:id="rId5"/>
    <p:sldId id="315" r:id="rId6"/>
    <p:sldId id="316" r:id="rId7"/>
    <p:sldId id="263" r:id="rId8"/>
    <p:sldId id="310" r:id="rId9"/>
    <p:sldId id="267" r:id="rId10"/>
    <p:sldId id="268" r:id="rId11"/>
    <p:sldId id="288" r:id="rId12"/>
    <p:sldId id="312" r:id="rId13"/>
    <p:sldId id="311" r:id="rId14"/>
    <p:sldId id="322" r:id="rId15"/>
    <p:sldId id="269" r:id="rId16"/>
    <p:sldId id="298" r:id="rId17"/>
    <p:sldId id="287" r:id="rId18"/>
    <p:sldId id="290" r:id="rId19"/>
    <p:sldId id="270" r:id="rId20"/>
    <p:sldId id="291" r:id="rId21"/>
    <p:sldId id="292" r:id="rId22"/>
    <p:sldId id="294" r:id="rId23"/>
    <p:sldId id="299" r:id="rId24"/>
    <p:sldId id="300" r:id="rId25"/>
    <p:sldId id="301" r:id="rId26"/>
    <p:sldId id="302" r:id="rId27"/>
    <p:sldId id="307" r:id="rId28"/>
    <p:sldId id="317" r:id="rId29"/>
    <p:sldId id="318" r:id="rId30"/>
    <p:sldId id="319" r:id="rId31"/>
    <p:sldId id="32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16D6C9-0B99-4B4E-8ADC-3E47409E7363}">
          <p14:sldIdLst>
            <p14:sldId id="256"/>
            <p14:sldId id="321"/>
            <p14:sldId id="313"/>
            <p14:sldId id="314"/>
            <p14:sldId id="315"/>
            <p14:sldId id="316"/>
            <p14:sldId id="263"/>
            <p14:sldId id="310"/>
            <p14:sldId id="267"/>
            <p14:sldId id="268"/>
            <p14:sldId id="288"/>
            <p14:sldId id="312"/>
            <p14:sldId id="311"/>
            <p14:sldId id="322"/>
            <p14:sldId id="269"/>
            <p14:sldId id="298"/>
            <p14:sldId id="287"/>
            <p14:sldId id="290"/>
            <p14:sldId id="270"/>
            <p14:sldId id="291"/>
            <p14:sldId id="292"/>
            <p14:sldId id="294"/>
            <p14:sldId id="299"/>
            <p14:sldId id="300"/>
            <p14:sldId id="301"/>
            <p14:sldId id="302"/>
            <p14:sldId id="307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VL" initials="MVL" lastIdx="3" clrIdx="0"/>
  <p:cmAuthor id="1" name="Lauren Hill" initials="LH" lastIdx="3" clrIdx="1"/>
  <p:cmAuthor id="2" name="Stat Surface" initials="SS" lastIdx="6" clrIdx="2">
    <p:extLst>
      <p:ext uri="{19B8F6BF-5375-455C-9EA6-DF929625EA0E}">
        <p15:presenceInfo xmlns:p15="http://schemas.microsoft.com/office/powerpoint/2012/main" userId="Stat Surfa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5" autoAdjust="0"/>
    <p:restoredTop sz="94743" autoAdjust="0"/>
  </p:normalViewPr>
  <p:slideViewPr>
    <p:cSldViewPr>
      <p:cViewPr varScale="1">
        <p:scale>
          <a:sx n="109" d="100"/>
          <a:sy n="109" d="100"/>
        </p:scale>
        <p:origin x="12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610C-5671-4886-9AE6-7EE7A6377FBB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5D6D-997A-48C7-BDEA-07052B64E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08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AD237-A112-40ED-8DF3-06D136A492D4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507CF-9662-4939-8130-181ACD0B25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507CF-9662-4939-8130-181ACD0B25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035CF-7275-4CB4-8E92-C97EDDD09444}" type="slidenum">
              <a:rPr lang="en-US"/>
              <a:pPr/>
              <a:t>10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035CF-7275-4CB4-8E92-C97EDDD09444}" type="slidenum">
              <a:rPr lang="en-US"/>
              <a:pPr/>
              <a:t>11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23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035CF-7275-4CB4-8E92-C97EDDD09444}" type="slidenum">
              <a:rPr lang="en-US"/>
              <a:pPr/>
              <a:t>12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05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035CF-7275-4CB4-8E92-C97EDDD09444}" type="slidenum">
              <a:rPr lang="en-US"/>
              <a:pPr/>
              <a:t>13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1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035CF-7275-4CB4-8E92-C97EDDD09444}" type="slidenum">
              <a:rPr lang="en-US"/>
              <a:pPr/>
              <a:t>14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06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B0153-1AEF-4C8D-B744-CDCEB0681EFE}" type="slidenum">
              <a:rPr lang="en-US"/>
              <a:pPr/>
              <a:t>15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4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B0153-1AEF-4C8D-B744-CDCEB0681EFE}" type="slidenum">
              <a:rPr lang="en-US"/>
              <a:pPr/>
              <a:t>16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80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17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8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18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8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19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6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2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5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20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21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07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22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06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23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4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24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7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25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5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26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7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27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48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28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38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29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8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3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876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30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45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31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4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6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5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6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57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7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0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D8A77-DD51-4E9F-BAB9-022A34AC6FD3}" type="slidenum">
              <a:rPr lang="en-US"/>
              <a:pPr/>
              <a:t>8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94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90DF1-D869-41EE-86F3-4A89FCB22C09}" type="slidenum">
              <a:rPr lang="en-US"/>
              <a:pPr/>
              <a:t>9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04801"/>
            <a:ext cx="3505200" cy="3276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3810000"/>
            <a:ext cx="3429000" cy="2362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2" descr="\\NYFILE02\BFW_Public\Public\Victoria Garvey\SCC 9e\SCC_9e_cover F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" r="251"/>
          <a:stretch/>
        </p:blipFill>
        <p:spPr bwMode="auto">
          <a:xfrm>
            <a:off x="0" y="0"/>
            <a:ext cx="541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8600" y="6629400"/>
            <a:ext cx="3048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86800" y="65810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6DA821F-403A-4037-A384-B54BCC4CAC79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52400" y="6553200"/>
            <a:ext cx="8991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Chapter 3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3276600"/>
            <a:ext cx="3352800" cy="2438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Do Samples Tell Us?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Lecture Slides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Proportions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381000" y="1066800"/>
                <a:ext cx="8305800" cy="4495800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In our SRS of 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n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= 100 Columbia residents, 17 said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that they enjoy running. The sample proportion is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</m:acc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17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100</m:t>
                          </m:r>
                        </m:den>
                      </m:f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=0.17=17%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Suppose now that I take another SRS of Columbia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residents of size 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n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= 100 and 22 of them said that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they enjoy running. Find p-hat.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66800"/>
                <a:ext cx="8305800" cy="4495800"/>
              </a:xfrm>
              <a:prstGeom prst="rect">
                <a:avLst/>
              </a:prstGeom>
              <a:blipFill rotWithShape="1">
                <a:blip r:embed="rId3"/>
                <a:stretch>
                  <a:fillRect l="-1542" t="-1355" r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95599" y="5334000"/>
                <a:ext cx="3942361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22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=0.</m:t>
                      </m:r>
                      <m:r>
                        <a:rPr lang="en-US" sz="2800" b="0" i="1" smtClean="0">
                          <a:latin typeface="Cambria Math"/>
                        </a:rPr>
                        <m:t>22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 22</m:t>
                      </m:r>
                      <m:r>
                        <a:rPr lang="en-US" sz="2800" i="1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9" y="5334000"/>
                <a:ext cx="3942361" cy="9017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Sampling Variability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990600"/>
            <a:ext cx="8991600" cy="4833938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Notice that we have two samples from the same population and our sample proportions are different from each other.  </a:t>
            </a:r>
            <a:endParaRPr lang="en-US" sz="2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Question:  Are statistics from the different samples (but drawn from the same population) going to be exactly the same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800" b="1" dirty="0" smtClean="0">
                <a:solidFill>
                  <a:srgbClr val="8B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No!</a:t>
            </a:r>
            <a:endParaRPr lang="en-US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Question:  Is our statistic, calculated from any one sample, going to exactly match the population parameter it is attempting to estimate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800" b="1" dirty="0" smtClean="0">
                <a:solidFill>
                  <a:srgbClr val="8B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No!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Sampling Variability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957262"/>
            <a:ext cx="8991600" cy="48339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fact that our statistics will not be the same from sample to sample is called </a:t>
            </a:r>
            <a:r>
              <a:rPr lang="en-US" sz="2800" b="1" dirty="0">
                <a:solidFill>
                  <a:srgbClr val="8B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sampling variability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(because all samples are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going to be a little different from each other). </a:t>
            </a:r>
            <a:endParaRPr lang="en-US" sz="2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hope that as long as we have a good sampling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scheme,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be estimating the population parameter fairly well when we take our one shot at estimating it.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6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Bias and Variability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990600"/>
            <a:ext cx="8229600" cy="48339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Bias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is consistent, repeated deviation of the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statistic from the parameter in the same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direction when we take many samples.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Variability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describes how spread out the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values of the statistic are when we take many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samples.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Large variability means the result of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sampling is not repeatable. A good sampling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method has small bias and small variability.</a:t>
            </a:r>
            <a:endParaRPr kumimoji="0" lang="en-US" sz="3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8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Bias and Variability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pic>
        <p:nvPicPr>
          <p:cNvPr id="2050" name="Picture 2" descr="Figure 3.3 shows four bulls-eye shaped targets.  The first target shows values clumped in one exterior ring.  This denotes a large amount of bias and a small amount of variability.   The second target shows values scattered within the interior four rings.  This denotes a small amount of bias and a large amount of variability.  The third target shows values scattered in one corner of the interior rings and outside the target altogether.  This denotes a large amount of bias and a large amount of variability.  The fourth target shows values centered in the most interior ring of the target.  This denotes a small amount of bias and a small amount of variability.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5638800" cy="513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0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Variability of p-hat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1219200"/>
            <a:ext cx="502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1000 of size </a:t>
            </a:r>
            <a:r>
              <a:rPr lang="en-US" sz="3200" i="1" dirty="0" smtClean="0">
                <a:latin typeface="+mj-lt"/>
              </a:rPr>
              <a:t>n</a:t>
            </a:r>
            <a:r>
              <a:rPr lang="en-US" sz="3200" dirty="0" smtClean="0">
                <a:latin typeface="+mj-lt"/>
              </a:rPr>
              <a:t> = 100</a:t>
            </a:r>
          </a:p>
          <a:p>
            <a:endParaRPr lang="en-US" sz="3200" dirty="0">
              <a:latin typeface="+mj-lt"/>
            </a:endParaRPr>
          </a:p>
        </p:txBody>
      </p:sp>
      <p:pic>
        <p:nvPicPr>
          <p:cNvPr id="3074" name="Picture 2" descr="Figure 3.1  contains a graphic, a bar chart, and several equations.  A sample (p=0.5) of people are shown.  The simple random sample where n=100 leads to three proportion values (p-hat 0.56, 0.36, and 0.61).  The bar chart shows a bell-shaped curve on the values of the sample proportion (x-axis) and the number of samples (y-axis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284870" cy="25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Variability of p-hat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1700" y="11430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1000 of size </a:t>
            </a:r>
            <a:r>
              <a:rPr lang="en-US" sz="3200" i="1" dirty="0" smtClean="0">
                <a:latin typeface="+mj-lt"/>
              </a:rPr>
              <a:t>n</a:t>
            </a:r>
            <a:r>
              <a:rPr lang="en-US" sz="3200" dirty="0" smtClean="0">
                <a:latin typeface="+mj-lt"/>
              </a:rPr>
              <a:t> = 1015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5715000"/>
            <a:ext cx="906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Notice that with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larger samples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1015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vs. 100), there is a lot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less </a:t>
            </a:r>
            <a:r>
              <a:rPr lang="en-US" b="1" dirty="0" smtClean="0">
                <a:solidFill>
                  <a:schemeClr val="accent1"/>
                </a:solidFill>
                <a:latin typeface="+mj-lt"/>
              </a:rPr>
              <a:t>variability,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but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the distribution is still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centered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at </a:t>
            </a:r>
            <a:r>
              <a:rPr lang="en-US" i="1" dirty="0">
                <a:solidFill>
                  <a:schemeClr val="accent1"/>
                </a:solidFill>
                <a:latin typeface="+mj-lt"/>
              </a:rPr>
              <a:t>p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 =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0.50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(so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p-hat is unbiased for p</a:t>
            </a:r>
            <a:r>
              <a:rPr lang="en-US" b="1" dirty="0" smtClean="0">
                <a:solidFill>
                  <a:schemeClr val="accent1"/>
                </a:solidFill>
                <a:latin typeface="+mj-lt"/>
              </a:rPr>
              <a:t>).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098" name="Picture 2" descr="Figure 3.2  contains a graphic, a bar chart, and several equations.  A sample (p=0.5) of people are shown.  The simple random sample where n=1015 leads to three proportion values (p-hat 0.509, 0.525, and 0.479).  The bar chart shows less variation on the values of the sample proportion (x-axis) and the number of samples (y-axis) with most values in the 0.50 rang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62200"/>
            <a:ext cx="864641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Reducing Bias and Variability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 reduce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bias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use random sampling.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 reduce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variability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of your statistic when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sampling with a SRS, use a larger sample. You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can make the variability as small as you want by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taking a large enough sample.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Large random samples almost always give an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estimate that is close to the truth (population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parameter).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066800"/>
            <a:ext cx="8229600" cy="4953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Pewinternet.org, on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November 30, </a:t>
            </a: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2012,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report </a:t>
            </a:r>
            <a:r>
              <a:rPr lang="en-US" sz="24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(and Worst) of Mobile </a:t>
            </a:r>
            <a:r>
              <a:rPr lang="en-US" sz="24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Connectivity, </a:t>
            </a: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stated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85% </a:t>
            </a: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±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2.4% of American adults own a cell phone.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does </a:t>
            </a:r>
            <a:r>
              <a:rPr lang="en-US" sz="2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plus </a:t>
            </a: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minus 2.4% </a:t>
            </a:r>
            <a:r>
              <a:rPr lang="en-US" sz="2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15000"/>
              </a:lnSpc>
            </a:pPr>
            <a:r>
              <a:rPr lang="en-US" sz="2400" b="1" dirty="0" smtClean="0">
                <a:solidFill>
                  <a:srgbClr val="8B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called margin of error (MOE).</a:t>
            </a:r>
            <a:endParaRPr lang="en-US" dirty="0">
              <a:solidFill>
                <a:srgbClr val="8B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Margin of Error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7483" y="12192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margin of error (MOE) is a value that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quantifies the uncertainty in our estimate.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When using the sample proportion to estimate the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population proportion, the MOE is a measure of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how close we believe the sample proportion is to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population proportion.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+mj-lt"/>
              </a:rPr>
              <a:t>We usually report this through a confidence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+mj-lt"/>
              </a:rPr>
              <a:t>interval. (More on this coming soon.)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90600"/>
            <a:ext cx="4953000" cy="491013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According to the Centers for Disease Control and Prevention (CDC), there were </a:t>
            </a:r>
            <a:r>
              <a:rPr lang="en-US" sz="2800" dirty="0" smtClean="0">
                <a:latin typeface="+mj-lt"/>
              </a:rPr>
              <a:t>173 cases </a:t>
            </a:r>
            <a:r>
              <a:rPr lang="en-US" sz="2800" dirty="0">
                <a:latin typeface="+mj-lt"/>
              </a:rPr>
              <a:t>of measles reported between June 1 and May 29, 2015. </a:t>
            </a:r>
            <a:endParaRPr lang="en-US" sz="2800" dirty="0" smtClean="0">
              <a:latin typeface="+mj-lt"/>
            </a:endParaRPr>
          </a:p>
          <a:p>
            <a:pPr lvl="0">
              <a:spcBef>
                <a:spcPct val="20000"/>
              </a:spcBef>
              <a:defRPr/>
            </a:pPr>
            <a:endParaRPr lang="en-US" sz="2800" dirty="0" smtClean="0">
              <a:latin typeface="+mj-lt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About 87% </a:t>
            </a:r>
            <a:r>
              <a:rPr lang="en-US" sz="2800" dirty="0">
                <a:latin typeface="+mj-lt"/>
              </a:rPr>
              <a:t>of the </a:t>
            </a:r>
            <a:r>
              <a:rPr lang="en-US" sz="2800" dirty="0" smtClean="0">
                <a:latin typeface="+mj-lt"/>
              </a:rPr>
              <a:t>cases were </a:t>
            </a:r>
            <a:r>
              <a:rPr lang="en-US" sz="2800" dirty="0">
                <a:latin typeface="+mj-lt"/>
              </a:rPr>
              <a:t>related to 5 outbreaks during the same time period. </a:t>
            </a:r>
            <a:endParaRPr lang="en-US" sz="2800" dirty="0" smtClean="0">
              <a:latin typeface="+mj-lt"/>
            </a:endParaRPr>
          </a:p>
          <a:p>
            <a:pPr lvl="0">
              <a:spcBef>
                <a:spcPct val="20000"/>
              </a:spcBef>
              <a:defRPr/>
            </a:pPr>
            <a:endParaRPr lang="en-US" sz="2800" dirty="0">
              <a:latin typeface="+mj-lt"/>
            </a:endParaRPr>
          </a:p>
        </p:txBody>
      </p:sp>
      <p:pic>
        <p:nvPicPr>
          <p:cNvPr id="1026" name="Picture 2" descr="Photograph of a child getting a shot at a doctor's offi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55681"/>
            <a:ext cx="2822756" cy="43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2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Calculating Margin of Error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457200" y="1066800"/>
                <a:ext cx="8229600" cy="4495800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Use the sample proportion,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</m:acc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, from a SRS of size 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to estimate an unknown population proportion 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For 95% confidence: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lang="en-US" sz="3200" dirty="0" smtClean="0">
                  <a:latin typeface="+mj-lt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/>
                        </a:rPr>
                        <m:t>MOE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ea typeface="Cambria Math"/>
                                </a:rP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lang="en-US" sz="3200" dirty="0" smtClean="0"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We’ll refine this approximate MOE formula to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something</a:t>
                </a:r>
                <a:r>
                  <a:rPr kumimoji="0" lang="en-US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a little more precise in Chapter 21.</a:t>
                </a:r>
                <a:endPara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4495800"/>
              </a:xfrm>
              <a:prstGeom prst="rect">
                <a:avLst/>
              </a:prstGeom>
              <a:blipFill rotWithShape="1">
                <a:blip r:embed="rId3"/>
                <a:stretch>
                  <a:fillRect l="-1852" t="-1355" r="-1333" b="-8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Margin of Error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457200" y="1066800"/>
                <a:ext cx="8229600" cy="4495800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800" dirty="0" smtClean="0">
                    <a:latin typeface="+mj-lt"/>
                  </a:rPr>
                  <a:t>A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CNN Poll interviewed 1000 people. What is the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margin of error for 95% confidence?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𝑀𝑂𝐸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1000</m:t>
                              </m:r>
                            </m:e>
                          </m:rad>
                        </m:den>
                      </m:f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31.6228</m:t>
                          </m:r>
                        </m:den>
                      </m:f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=0.0316=3.16%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If the sample size is 100, what is the margin of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error for 95% confidence? 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</a:rPr>
                      <m:t>𝑀𝑂𝐸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</a:rPr>
                          <m:t>10</m:t>
                        </m:r>
                      </m:den>
                    </m:f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=0.10=10%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   </a:t>
                </a: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4495800"/>
              </a:xfrm>
              <a:prstGeom prst="rect">
                <a:avLst/>
              </a:prstGeom>
              <a:blipFill rotWithShape="1">
                <a:blip r:embed="rId3"/>
                <a:stretch>
                  <a:fillRect l="-1481" t="-1355" b="-17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MOE: What Is It?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990600"/>
            <a:ext cx="8229600" cy="4495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32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 of error plus or minus </a:t>
            </a:r>
            <a:r>
              <a:rPr lang="en-US" sz="32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percentage points” is shorthand for this statement:</a:t>
            </a:r>
          </a:p>
          <a:p>
            <a:pPr>
              <a:lnSpc>
                <a:spcPct val="115000"/>
              </a:lnSpc>
            </a:pP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we took many samples using the same method we used to get this </a:t>
            </a:r>
            <a:r>
              <a:rPr lang="en-US" sz="32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sample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95% of the samples would give a result within plus or minus </a:t>
            </a:r>
            <a:r>
              <a:rPr lang="en-US" sz="32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percentage 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 of the truth about the population.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Confidence Interval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457200" y="1295400"/>
                <a:ext cx="8229600" cy="4495800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Use MOE to calculate an interval that we think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includes the parameter form for most confidence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intervals: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estimate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 ±</m:t>
                      </m:r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MOE</m:t>
                      </m:r>
                    </m:oMath>
                  </m:oMathPara>
                </a14:m>
                <a:endParaRPr kumimoji="0" lang="en-US" sz="2800" b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Approximately 95% confidence interval for 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800" i="1" dirty="0"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</m:acc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±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5400"/>
                <a:ext cx="8229600" cy="4495800"/>
              </a:xfrm>
              <a:prstGeom prst="rect">
                <a:avLst/>
              </a:prstGeom>
              <a:blipFill rotWithShape="1">
                <a:blip r:embed="rId3"/>
                <a:stretch>
                  <a:fillRect l="-1481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Confidence Statements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9101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confidence statement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interprets a confidence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interval and has two parts: a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margin of error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and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level of confidence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Margin of error says how close the statistic lies to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parameter.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Level of confidence says what percentage of all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possible samples results in a confidence interval,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which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contains the true parameter.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 (cont’d)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152400" y="848428"/>
                <a:ext cx="8991600" cy="4495800"/>
              </a:xfrm>
              <a:prstGeom prst="rect">
                <a:avLst/>
              </a:prstGeom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sz="28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85</a:t>
                </a:r>
                <a:r>
                  <a:rPr lang="en-US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% </a:t>
                </a:r>
                <a:r>
                  <a:rPr lang="en-US" sz="28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plus or minus </a:t>
                </a:r>
                <a:r>
                  <a:rPr lang="en-US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2.4% of American adults own a cell phone. </a:t>
                </a:r>
                <a:r>
                  <a:rPr lang="en-US" sz="28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interpret the confidence interval</a:t>
                </a:r>
              </a:p>
              <a:p>
                <a:pPr marL="457200">
                  <a:lnSpc>
                    <a:spcPct val="115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85% with MOE </a:t>
                </a:r>
                <a:r>
                  <a:rPr lang="en-US" sz="28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2.4%.</a:t>
                </a:r>
              </a:p>
              <a:p>
                <a:pPr marL="457200">
                  <a:lnSpc>
                    <a:spcPct val="115000"/>
                  </a:lnSpc>
                </a:pPr>
                <a:r>
                  <a:rPr lang="en-US" sz="2800" b="1" dirty="0" smtClean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CI is 85 ± 2.4, </a:t>
                </a:r>
              </a:p>
              <a:p>
                <a:pPr marL="457200">
                  <a:lnSpc>
                    <a:spcPct val="115000"/>
                  </a:lnSpc>
                </a:pPr>
                <a:r>
                  <a:rPr lang="en-US" sz="2800" b="1" dirty="0" smtClean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 82.6 &lt; </a:t>
                </a:r>
                <a:r>
                  <a:rPr lang="en-US" sz="2800" b="1" i="1" dirty="0" smtClean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b="1" dirty="0" smtClean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&lt; 87.4.</a:t>
                </a:r>
              </a:p>
              <a:p>
                <a:pPr marL="457200">
                  <a:lnSpc>
                    <a:spcPct val="115000"/>
                  </a:lnSpc>
                </a:pPr>
                <a:r>
                  <a:rPr lang="en-US" sz="2800" b="1" dirty="0" smtClean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are 95% confident that the percent of all American adults who own a cell phone is between 82.6 and 87.4%.</a:t>
                </a:r>
              </a:p>
              <a:p>
                <a:pPr marL="457200">
                  <a:lnSpc>
                    <a:spcPct val="115000"/>
                  </a:lnSpc>
                </a:pPr>
                <a:r>
                  <a:rPr lang="en-US" sz="2800" b="1" dirty="0" smtClean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-OR-</a:t>
                </a:r>
              </a:p>
              <a:p>
                <a:pPr marL="457200">
                  <a:lnSpc>
                    <a:spcPct val="115000"/>
                  </a:lnSpc>
                </a:pPr>
                <a:r>
                  <a:rPr lang="en-US" sz="2800" b="1" dirty="0" smtClean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are 95% confident that between 82.6 and 87.4% of all American adults own a cell phone.</a:t>
                </a:r>
              </a:p>
              <a:p>
                <a:pPr marL="457200">
                  <a:lnSpc>
                    <a:spcPct val="115000"/>
                  </a:lnSpc>
                </a:pPr>
                <a:endParaRPr lang="en-US" sz="2800" dirty="0" smtClean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</a:pPr>
                <a:endParaRPr lang="en-US" sz="2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endParaRPr lang="en-US" sz="3200" dirty="0" smtClean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endPara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48428"/>
                <a:ext cx="8991600" cy="4495800"/>
              </a:xfrm>
              <a:prstGeom prst="rect">
                <a:avLst/>
              </a:prstGeom>
              <a:blipFill rotWithShape="1">
                <a:blip r:embed="rId3"/>
                <a:stretch>
                  <a:fillRect t="-1220" b="-2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 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152400" y="838200"/>
                <a:ext cx="8991600" cy="4953000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sz="2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http://pewsocialtrends.org/2011/05/15/is-college-worth-it/ 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This May 2011 Pew Research survey finds that 57% of the 2142 adult Americans polled think that “the higher education system in the United States fails to provide students good value for the money they and their families </a:t>
                </a:r>
                <a:r>
                  <a:rPr lang="en-US" sz="2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spend.” Using </a:t>
                </a: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quick formula for MOE, </a:t>
                </a:r>
                <a:r>
                  <a:rPr lang="en-US" sz="20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compute and interpret</a:t>
                </a: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95% confidence interval for </a:t>
                </a:r>
                <a:r>
                  <a:rPr lang="en-US" sz="2000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000" dirty="0" smtClean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8B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8B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b="1" dirty="0" smtClean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57% </a:t>
                </a:r>
                <a:r>
                  <a:rPr lang="en-US" sz="2000" b="1" dirty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 MOE </a:t>
                </a:r>
                <a:r>
                  <a:rPr lang="en-US" sz="2000" b="1" dirty="0" smtClean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8B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8B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solidFill>
                                  <a:srgbClr val="8B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smtClean="0">
                                <a:solidFill>
                                  <a:srgbClr val="8B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𝟐𝟏𝟒𝟐</m:t>
                            </m:r>
                          </m:e>
                        </m:rad>
                      </m:den>
                    </m:f>
                    <m:r>
                      <a:rPr lang="en-US" sz="2000" b="1" i="1" smtClean="0">
                        <a:solidFill>
                          <a:srgbClr val="8B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8B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8B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8B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𝟎𝟐𝟐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b="1" i="1" smtClean="0">
                            <a:solidFill>
                              <a:srgbClr val="8B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sz="2000" b="1" i="0" smtClean="0">
                            <a:solidFill>
                              <a:srgbClr val="8B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yields</m:t>
                        </m:r>
                      </m:e>
                    </m:groupChr>
                  </m:oMath>
                </a14:m>
                <a:r>
                  <a:rPr lang="en-US" sz="2000" b="1" dirty="0" smtClean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2.2%</a:t>
                </a:r>
              </a:p>
              <a:p>
                <a:pPr marL="457200">
                  <a:lnSpc>
                    <a:spcPct val="115000"/>
                  </a:lnSpc>
                </a:pPr>
                <a:endParaRPr lang="en-US" sz="2000" b="1" dirty="0">
                  <a:solidFill>
                    <a:srgbClr val="8B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b="1" dirty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CI </a:t>
                </a:r>
                <a:r>
                  <a:rPr lang="en-US" sz="2000" b="1" dirty="0" smtClean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computed using 57 </a:t>
                </a:r>
                <a:r>
                  <a:rPr lang="en-US" sz="2000" b="1" dirty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± </a:t>
                </a:r>
                <a:r>
                  <a:rPr lang="en-US" sz="2000" b="1" dirty="0" smtClean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2.2, </a:t>
                </a:r>
                <a:endParaRPr lang="en-US" sz="2000" b="1" dirty="0">
                  <a:solidFill>
                    <a:srgbClr val="8B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b="1" dirty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:r>
                  <a:rPr lang="en-US" sz="2000" b="1" dirty="0" smtClean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confidence interval is 54.8 </a:t>
                </a:r>
                <a:r>
                  <a:rPr lang="en-US" sz="2000" b="1" dirty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sz="2000" b="1" i="1" dirty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b="1" dirty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sz="2000" b="1" dirty="0" smtClean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59.2.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000" b="1" dirty="0" smtClean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are 95% confident that between 54.8 and 59.2% of all adult Americans think the</a:t>
                </a:r>
                <a:r>
                  <a:rPr lang="en-US" sz="2000" b="1" dirty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higher education system in the United States fails to provide students good value for the money they and their families </a:t>
                </a:r>
                <a:r>
                  <a:rPr lang="en-US" sz="2000" b="1" dirty="0" smtClean="0">
                    <a:solidFill>
                      <a:srgbClr val="8B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spend. </a:t>
                </a:r>
                <a:endParaRPr lang="en-US" sz="2000" b="1" dirty="0">
                  <a:solidFill>
                    <a:srgbClr val="8B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38200"/>
                <a:ext cx="8991600" cy="4953000"/>
              </a:xfrm>
              <a:prstGeom prst="rect">
                <a:avLst/>
              </a:prstGeom>
              <a:blipFill rotWithShape="1">
                <a:blip r:embed="rId3"/>
                <a:stretch>
                  <a:fillRect l="-678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Population Size Doesn’t Matter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variability of a statistic from a SRS does not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depend on the size of the population as long as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population is at least 100 times larger than the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sample.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Suppose we take a sample of size 2527 from a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population of 300,000. Then we take a sample of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2527 from a population of 1,000,000. Which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sample statistic has more variability?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Neither. Population size does not affect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variability of the statistic.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8B0000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118" y="838200"/>
            <a:ext cx="8653882" cy="44958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defRPr/>
            </a:pPr>
            <a:r>
              <a:rPr lang="en-US" sz="2800" dirty="0">
                <a:latin typeface="+mj-lt"/>
              </a:rPr>
              <a:t>The purpose of sampling is to use a sample to gain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defRPr/>
            </a:pPr>
            <a:r>
              <a:rPr lang="en-US" sz="2800" dirty="0" smtClean="0">
                <a:latin typeface="+mj-lt"/>
              </a:rPr>
              <a:t>information </a:t>
            </a:r>
            <a:r>
              <a:rPr lang="en-US" sz="2800" dirty="0">
                <a:latin typeface="+mj-lt"/>
              </a:rPr>
              <a:t>about a </a:t>
            </a:r>
            <a:r>
              <a:rPr lang="en-US" sz="2800" dirty="0" smtClean="0">
                <a:latin typeface="+mj-lt"/>
              </a:rPr>
              <a:t>population. We </a:t>
            </a:r>
            <a:r>
              <a:rPr lang="en-US" sz="2800" dirty="0">
                <a:latin typeface="+mj-lt"/>
              </a:rPr>
              <a:t>often use a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defRPr/>
            </a:pPr>
            <a:r>
              <a:rPr lang="en-US" sz="2800" dirty="0" smtClean="0">
                <a:latin typeface="+mj-lt"/>
              </a:rPr>
              <a:t>sample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statistic</a:t>
            </a:r>
            <a:r>
              <a:rPr lang="en-US" sz="2800" dirty="0">
                <a:latin typeface="+mj-lt"/>
              </a:rPr>
              <a:t> to estimate the value of a </a:t>
            </a:r>
            <a:r>
              <a:rPr lang="en-US" sz="2800" dirty="0" smtClean="0">
                <a:latin typeface="+mj-lt"/>
              </a:rPr>
              <a:t>population </a:t>
            </a:r>
          </a:p>
          <a:p>
            <a:pPr marL="342900" lvl="0" indent="-342900">
              <a:defRPr/>
            </a:pP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parameter</a:t>
            </a:r>
            <a:r>
              <a:rPr lang="en-US" sz="2800" dirty="0">
                <a:latin typeface="+mj-lt"/>
              </a:rPr>
              <a:t>.</a:t>
            </a:r>
          </a:p>
          <a:p>
            <a:pPr marL="342900" lvl="0" indent="-342900">
              <a:defRPr/>
            </a:pPr>
            <a:r>
              <a:rPr lang="en-US" sz="2800" dirty="0" smtClean="0">
                <a:latin typeface="+mj-lt"/>
              </a:rPr>
              <a:t>One </a:t>
            </a:r>
            <a:r>
              <a:rPr lang="en-US" sz="2800" dirty="0">
                <a:latin typeface="+mj-lt"/>
              </a:rPr>
              <a:t>big idea: to describe how trustworthy a sample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defRPr/>
            </a:pPr>
            <a:r>
              <a:rPr lang="en-US" sz="2800" dirty="0" smtClean="0">
                <a:latin typeface="+mj-lt"/>
              </a:rPr>
              <a:t>is</a:t>
            </a:r>
            <a:r>
              <a:rPr lang="en-US" sz="2800" dirty="0">
                <a:latin typeface="+mj-lt"/>
              </a:rPr>
              <a:t>, ask</a:t>
            </a:r>
            <a:r>
              <a:rPr lang="en-US" sz="2800" dirty="0" smtClean="0">
                <a:latin typeface="+mj-lt"/>
              </a:rPr>
              <a:t>, “</a:t>
            </a:r>
            <a:r>
              <a:rPr lang="en-US" sz="2800" dirty="0">
                <a:latin typeface="+mj-lt"/>
              </a:rPr>
              <a:t>What would happen if we took a large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defRPr/>
            </a:pPr>
            <a:r>
              <a:rPr lang="en-US" sz="2800" dirty="0" smtClean="0">
                <a:latin typeface="+mj-lt"/>
              </a:rPr>
              <a:t>number </a:t>
            </a:r>
            <a:r>
              <a:rPr lang="en-US" sz="2800" dirty="0">
                <a:latin typeface="+mj-lt"/>
              </a:rPr>
              <a:t>of samples from the </a:t>
            </a:r>
            <a:r>
              <a:rPr lang="en-US" sz="2800" dirty="0" smtClean="0">
                <a:latin typeface="+mj-lt"/>
              </a:rPr>
              <a:t>same population</a:t>
            </a:r>
            <a:r>
              <a:rPr lang="en-US" sz="2800" dirty="0">
                <a:latin typeface="+mj-lt"/>
              </a:rPr>
              <a:t>?” If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defRPr/>
            </a:pPr>
            <a:r>
              <a:rPr lang="en-US" sz="2800" dirty="0" smtClean="0">
                <a:latin typeface="+mj-lt"/>
              </a:rPr>
              <a:t>almost </a:t>
            </a:r>
            <a:r>
              <a:rPr lang="en-US" sz="2800" dirty="0">
                <a:latin typeface="+mj-lt"/>
              </a:rPr>
              <a:t>all </a:t>
            </a:r>
            <a:r>
              <a:rPr lang="en-US" sz="2800" dirty="0" smtClean="0">
                <a:latin typeface="+mj-lt"/>
              </a:rPr>
              <a:t>samples </a:t>
            </a:r>
            <a:r>
              <a:rPr lang="en-US" sz="2800" dirty="0">
                <a:latin typeface="+mj-lt"/>
              </a:rPr>
              <a:t>would give a result close to the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defRPr/>
            </a:pPr>
            <a:r>
              <a:rPr lang="en-US" sz="2800" dirty="0" smtClean="0">
                <a:latin typeface="+mj-lt"/>
              </a:rPr>
              <a:t>truth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we can </a:t>
            </a:r>
            <a:r>
              <a:rPr lang="en-US" sz="2800" dirty="0">
                <a:latin typeface="+mj-lt"/>
              </a:rPr>
              <a:t>trust our one sample even though we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defRPr/>
            </a:pPr>
            <a:r>
              <a:rPr lang="en-US" sz="2800" dirty="0" smtClean="0">
                <a:latin typeface="+mj-lt"/>
              </a:rPr>
              <a:t>can’t </a:t>
            </a:r>
            <a:r>
              <a:rPr lang="en-US" sz="2800" dirty="0">
                <a:latin typeface="+mj-lt"/>
              </a:rPr>
              <a:t>be certain that it is close to </a:t>
            </a:r>
            <a:r>
              <a:rPr lang="en-US" sz="2800" dirty="0" smtClean="0">
                <a:latin typeface="+mj-lt"/>
              </a:rPr>
              <a:t>the truth</a:t>
            </a:r>
            <a:r>
              <a:rPr lang="en-US" sz="2800" dirty="0">
                <a:latin typeface="+mj-lt"/>
              </a:rPr>
              <a:t>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8B0000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343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118" y="838200"/>
            <a:ext cx="8653882" cy="44958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In planning a sample survey, first aim for small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bias</a:t>
            </a:r>
            <a:r>
              <a:rPr lang="en-US" sz="2800" dirty="0">
                <a:latin typeface="+mj-lt"/>
              </a:rPr>
              <a:t>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by </a:t>
            </a:r>
            <a:r>
              <a:rPr lang="en-US" sz="2800" dirty="0">
                <a:latin typeface="+mj-lt"/>
              </a:rPr>
              <a:t>using random </a:t>
            </a:r>
            <a:r>
              <a:rPr lang="en-US" sz="2800" dirty="0" smtClean="0">
                <a:latin typeface="+mj-lt"/>
              </a:rPr>
              <a:t>sampling and </a:t>
            </a:r>
            <a:r>
              <a:rPr lang="en-US" sz="2800" dirty="0">
                <a:latin typeface="+mj-lt"/>
              </a:rPr>
              <a:t>avoiding bad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sampling </a:t>
            </a:r>
            <a:r>
              <a:rPr lang="en-US" sz="2800" dirty="0">
                <a:latin typeface="+mj-lt"/>
              </a:rPr>
              <a:t>methods such as voluntary response. Next,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choose a </a:t>
            </a:r>
            <a:r>
              <a:rPr lang="en-US" sz="2800" dirty="0">
                <a:latin typeface="+mj-lt"/>
              </a:rPr>
              <a:t>large enough random sample to reduce the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variability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of the result. </a:t>
            </a:r>
            <a:r>
              <a:rPr lang="en-US" sz="2800" dirty="0" smtClean="0">
                <a:latin typeface="+mj-lt"/>
              </a:rPr>
              <a:t>Using a </a:t>
            </a:r>
            <a:r>
              <a:rPr lang="en-US" sz="2800" dirty="0">
                <a:latin typeface="+mj-lt"/>
              </a:rPr>
              <a:t>large random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sample </a:t>
            </a:r>
            <a:r>
              <a:rPr lang="en-US" sz="2800" dirty="0">
                <a:latin typeface="+mj-lt"/>
              </a:rPr>
              <a:t>guarantees that almost all samples will give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accurate results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30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90600"/>
            <a:ext cx="8534400" cy="491013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The </a:t>
            </a:r>
            <a:r>
              <a:rPr lang="en-US" sz="2800" dirty="0">
                <a:latin typeface="+mj-lt"/>
              </a:rPr>
              <a:t>CDC also reported </a:t>
            </a:r>
            <a:r>
              <a:rPr lang="en-US" sz="2800" dirty="0" smtClean="0">
                <a:latin typeface="+mj-lt"/>
              </a:rPr>
              <a:t>that the </a:t>
            </a:r>
            <a:r>
              <a:rPr lang="en-US" sz="2800" dirty="0">
                <a:latin typeface="+mj-lt"/>
              </a:rPr>
              <a:t>“United States experienced a record number of measles cases during 2014, </a:t>
            </a:r>
            <a:r>
              <a:rPr lang="en-US" sz="2800" dirty="0" smtClean="0">
                <a:latin typeface="+mj-lt"/>
              </a:rPr>
              <a:t>with 668 </a:t>
            </a:r>
            <a:r>
              <a:rPr lang="en-US" sz="2800" dirty="0">
                <a:latin typeface="+mj-lt"/>
              </a:rPr>
              <a:t>cases from 27 states reported to CDC’s National Center for Immunization </a:t>
            </a:r>
            <a:r>
              <a:rPr lang="en-US" sz="2800" dirty="0" smtClean="0">
                <a:latin typeface="+mj-lt"/>
              </a:rPr>
              <a:t>and Respiratory </a:t>
            </a:r>
            <a:r>
              <a:rPr lang="en-US" sz="2800" dirty="0">
                <a:latin typeface="+mj-lt"/>
              </a:rPr>
              <a:t>Diseases (NCIRD</a:t>
            </a:r>
            <a:r>
              <a:rPr lang="en-US" sz="2800" dirty="0" smtClean="0">
                <a:latin typeface="+mj-lt"/>
              </a:rPr>
              <a:t>).”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5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118" y="838200"/>
            <a:ext cx="8653882" cy="44958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To say how accurate our conclusions about the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population </a:t>
            </a:r>
            <a:r>
              <a:rPr lang="en-US" sz="2800" dirty="0">
                <a:latin typeface="+mj-lt"/>
              </a:rPr>
              <a:t>are, make a </a:t>
            </a: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confidence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statement</a:t>
            </a:r>
            <a:r>
              <a:rPr lang="en-US" sz="2800" dirty="0">
                <a:latin typeface="+mj-lt"/>
              </a:rPr>
              <a:t>.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News </a:t>
            </a:r>
            <a:r>
              <a:rPr lang="en-US" sz="2800" dirty="0">
                <a:latin typeface="+mj-lt"/>
              </a:rPr>
              <a:t>reports often mention only the margin of </a:t>
            </a:r>
            <a:r>
              <a:rPr lang="en-US" sz="2800" dirty="0" smtClean="0">
                <a:latin typeface="+mj-lt"/>
              </a:rPr>
              <a:t>error.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Most </a:t>
            </a:r>
            <a:r>
              <a:rPr lang="en-US" sz="2800" dirty="0">
                <a:latin typeface="+mj-lt"/>
              </a:rPr>
              <a:t>often this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margin of error</a:t>
            </a:r>
            <a:r>
              <a:rPr lang="en-US" sz="2800" dirty="0">
                <a:latin typeface="+mj-lt"/>
              </a:rPr>
              <a:t> is for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95% </a:t>
            </a:r>
            <a:endParaRPr lang="en-US" sz="2800" b="1" dirty="0" smtClean="0">
              <a:solidFill>
                <a:srgbClr val="8B0000"/>
              </a:solidFill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confidence</a:t>
            </a:r>
            <a:r>
              <a:rPr lang="en-US" sz="2800" dirty="0">
                <a:latin typeface="+mj-lt"/>
              </a:rPr>
              <a:t>. That is, if we </a:t>
            </a:r>
            <a:r>
              <a:rPr lang="en-US" sz="2800" dirty="0" smtClean="0">
                <a:latin typeface="+mj-lt"/>
              </a:rPr>
              <a:t>chose many </a:t>
            </a:r>
            <a:r>
              <a:rPr lang="en-US" sz="2800" dirty="0">
                <a:latin typeface="+mj-lt"/>
              </a:rPr>
              <a:t>samples, the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truth </a:t>
            </a:r>
            <a:r>
              <a:rPr lang="en-US" sz="2800" dirty="0">
                <a:latin typeface="+mj-lt"/>
              </a:rPr>
              <a:t>about the population would be within the margin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of error </a:t>
            </a:r>
            <a:r>
              <a:rPr lang="en-US" sz="2800" dirty="0">
                <a:latin typeface="+mj-lt"/>
              </a:rPr>
              <a:t>95% of the </a:t>
            </a:r>
            <a:r>
              <a:rPr lang="en-US" sz="2800" dirty="0" smtClean="0">
                <a:latin typeface="+mj-lt"/>
              </a:rPr>
              <a:t>time.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77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118" y="838200"/>
            <a:ext cx="8653882" cy="44958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We can roughly approximate the margin of error for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95</a:t>
            </a:r>
            <a:r>
              <a:rPr lang="en-US" sz="2800" dirty="0">
                <a:latin typeface="+mj-lt"/>
              </a:rPr>
              <a:t>% confidence based on </a:t>
            </a:r>
            <a:r>
              <a:rPr lang="en-US" sz="2800" dirty="0" smtClean="0">
                <a:latin typeface="+mj-lt"/>
              </a:rPr>
              <a:t>a simple </a:t>
            </a:r>
            <a:r>
              <a:rPr lang="en-US" sz="2800" dirty="0">
                <a:latin typeface="+mj-lt"/>
              </a:rPr>
              <a:t>random sample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of </a:t>
            </a:r>
            <a:r>
              <a:rPr lang="en-US" sz="2800" dirty="0">
                <a:latin typeface="+mj-lt"/>
              </a:rPr>
              <a:t>size </a:t>
            </a:r>
            <a:r>
              <a:rPr lang="en-US" sz="2800" i="1" dirty="0">
                <a:latin typeface="+mj-lt"/>
              </a:rPr>
              <a:t>n</a:t>
            </a:r>
            <a:r>
              <a:rPr lang="en-US" sz="2800" dirty="0">
                <a:latin typeface="+mj-lt"/>
              </a:rPr>
              <a:t> by the formula 1</a:t>
            </a:r>
            <a:r>
              <a:rPr lang="en-US" sz="2800" dirty="0" smtClean="0">
                <a:latin typeface="+mj-lt"/>
              </a:rPr>
              <a:t>/√n</a:t>
            </a:r>
            <a:r>
              <a:rPr lang="en-US" sz="2800" dirty="0">
                <a:latin typeface="+mj-lt"/>
              </a:rPr>
              <a:t>. As this formula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suggests, only </a:t>
            </a:r>
            <a:r>
              <a:rPr lang="en-US" sz="2800" dirty="0">
                <a:latin typeface="+mj-lt"/>
              </a:rPr>
              <a:t>the size of the sample, not the size of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the </a:t>
            </a:r>
            <a:r>
              <a:rPr lang="en-US" sz="2800" dirty="0">
                <a:latin typeface="+mj-lt"/>
              </a:rPr>
              <a:t>population, matters. This </a:t>
            </a:r>
            <a:r>
              <a:rPr lang="en-US" sz="2800" dirty="0" smtClean="0">
                <a:latin typeface="+mj-lt"/>
              </a:rPr>
              <a:t>is true </a:t>
            </a:r>
            <a:r>
              <a:rPr lang="en-US" sz="2800" dirty="0">
                <a:latin typeface="+mj-lt"/>
              </a:rPr>
              <a:t>as long as the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population </a:t>
            </a:r>
            <a:r>
              <a:rPr lang="en-US" sz="2800" dirty="0">
                <a:latin typeface="+mj-lt"/>
              </a:rPr>
              <a:t>is much larger (at least 20 times larger)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than the sample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63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90600"/>
            <a:ext cx="8763000" cy="491013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This is the greatest number of cases since measles elimination was documented in the </a:t>
            </a:r>
            <a:r>
              <a:rPr lang="en-US" sz="2800" dirty="0" smtClean="0">
                <a:latin typeface="+mj-lt"/>
              </a:rPr>
              <a:t>United States </a:t>
            </a:r>
            <a:r>
              <a:rPr lang="en-US" sz="2800" dirty="0">
                <a:latin typeface="+mj-lt"/>
              </a:rPr>
              <a:t>in 2000</a:t>
            </a:r>
            <a:r>
              <a:rPr lang="en-US" sz="2800" dirty="0" smtClean="0">
                <a:latin typeface="+mj-lt"/>
              </a:rPr>
              <a:t>. </a:t>
            </a:r>
          </a:p>
          <a:p>
            <a:pPr lvl="0">
              <a:spcBef>
                <a:spcPct val="20000"/>
              </a:spcBef>
              <a:defRPr/>
            </a:pPr>
            <a:endParaRPr lang="en-US" sz="2800" dirty="0" smtClean="0">
              <a:latin typeface="+mj-lt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According </a:t>
            </a:r>
            <a:r>
              <a:rPr lang="en-US" sz="2800" dirty="0">
                <a:latin typeface="+mj-lt"/>
              </a:rPr>
              <a:t>to the same report </a:t>
            </a:r>
            <a:r>
              <a:rPr lang="en-US" sz="2800" dirty="0" smtClean="0">
                <a:latin typeface="+mj-lt"/>
              </a:rPr>
              <a:t>by the </a:t>
            </a:r>
            <a:r>
              <a:rPr lang="en-US" sz="2800" dirty="0">
                <a:latin typeface="+mj-lt"/>
              </a:rPr>
              <a:t>CDC, “the majority of people who got measles were unvaccinated.” </a:t>
            </a:r>
            <a:endParaRPr lang="en-US" sz="2800" dirty="0" smtClean="0">
              <a:latin typeface="+mj-lt"/>
            </a:endParaRPr>
          </a:p>
          <a:p>
            <a:pPr lvl="0">
              <a:spcBef>
                <a:spcPct val="20000"/>
              </a:spcBef>
              <a:defRPr/>
            </a:pPr>
            <a:endParaRPr lang="en-US" sz="2800" dirty="0" smtClean="0">
              <a:latin typeface="+mj-lt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Vaccinating children </a:t>
            </a:r>
            <a:r>
              <a:rPr lang="en-US" sz="2800" dirty="0">
                <a:latin typeface="+mj-lt"/>
              </a:rPr>
              <a:t>against diseases like measles is controversial.</a:t>
            </a:r>
          </a:p>
        </p:txBody>
      </p:sp>
    </p:spTree>
    <p:extLst>
      <p:ext uri="{BB962C8B-B14F-4D97-AF65-F5344CB8AC3E}">
        <p14:creationId xmlns:p14="http://schemas.microsoft.com/office/powerpoint/2010/main" val="39239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90600"/>
            <a:ext cx="8763000" cy="491013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A Gallup poll </a:t>
            </a:r>
            <a:r>
              <a:rPr lang="en-US" sz="2800" dirty="0">
                <a:latin typeface="+mj-lt"/>
              </a:rPr>
              <a:t>conducted </a:t>
            </a:r>
            <a:r>
              <a:rPr lang="en-US" sz="2800" dirty="0" smtClean="0">
                <a:latin typeface="+mj-lt"/>
              </a:rPr>
              <a:t>February 28–March </a:t>
            </a:r>
            <a:r>
              <a:rPr lang="en-US" sz="2800" dirty="0">
                <a:latin typeface="+mj-lt"/>
              </a:rPr>
              <a:t>1, </a:t>
            </a:r>
            <a:r>
              <a:rPr lang="en-US" sz="2800" dirty="0" smtClean="0">
                <a:latin typeface="+mj-lt"/>
              </a:rPr>
              <a:t>2015, </a:t>
            </a:r>
            <a:r>
              <a:rPr lang="en-US" sz="2800" dirty="0">
                <a:latin typeface="+mj-lt"/>
              </a:rPr>
              <a:t>asked the following question: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“How important is it that parents get their children vaccinated—extremely </a:t>
            </a:r>
            <a:r>
              <a:rPr lang="en-US" sz="2800" dirty="0" smtClean="0">
                <a:latin typeface="+mj-lt"/>
              </a:rPr>
              <a:t>important, very </a:t>
            </a:r>
            <a:r>
              <a:rPr lang="en-US" sz="2800" dirty="0">
                <a:latin typeface="+mj-lt"/>
              </a:rPr>
              <a:t>important, somewhat important, or not at all important?” </a:t>
            </a:r>
            <a:endParaRPr lang="en-US" sz="2800" dirty="0" smtClean="0">
              <a:latin typeface="+mj-lt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They found that </a:t>
            </a:r>
            <a:r>
              <a:rPr lang="en-US" sz="2800" dirty="0">
                <a:latin typeface="+mj-lt"/>
              </a:rPr>
              <a:t>54% of respondents </a:t>
            </a:r>
            <a:r>
              <a:rPr lang="en-US" sz="2800" dirty="0" smtClean="0">
                <a:latin typeface="+mj-lt"/>
              </a:rPr>
              <a:t>said, </a:t>
            </a:r>
            <a:r>
              <a:rPr lang="en-US" sz="2800" dirty="0">
                <a:latin typeface="+mj-lt"/>
              </a:rPr>
              <a:t>“extremely important” (down from 64% who </a:t>
            </a:r>
            <a:r>
              <a:rPr lang="en-US" sz="2800" dirty="0" smtClean="0">
                <a:latin typeface="+mj-lt"/>
              </a:rPr>
              <a:t>responded to </a:t>
            </a:r>
            <a:r>
              <a:rPr lang="en-US" sz="2800" dirty="0">
                <a:latin typeface="+mj-lt"/>
              </a:rPr>
              <a:t>a similar </a:t>
            </a:r>
            <a:r>
              <a:rPr lang="en-US" sz="2800" dirty="0" smtClean="0">
                <a:latin typeface="+mj-lt"/>
              </a:rPr>
              <a:t>Gallup Poll in 2001).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Can </a:t>
            </a:r>
            <a:r>
              <a:rPr lang="en-US" sz="2800" dirty="0">
                <a:latin typeface="+mj-lt"/>
              </a:rPr>
              <a:t>we trust this conclusion?</a:t>
            </a:r>
          </a:p>
        </p:txBody>
      </p:sp>
    </p:spTree>
    <p:extLst>
      <p:ext uri="{BB962C8B-B14F-4D97-AF65-F5344CB8AC3E}">
        <p14:creationId xmlns:p14="http://schemas.microsoft.com/office/powerpoint/2010/main" val="417156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90600"/>
            <a:ext cx="8686800" cy="491013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Reading further, we find that Gallup talked with 1015 randomly selected adults </a:t>
            </a:r>
            <a:r>
              <a:rPr lang="en-US" sz="2800" dirty="0" smtClean="0">
                <a:latin typeface="+mj-lt"/>
              </a:rPr>
              <a:t>to reach </a:t>
            </a:r>
            <a:r>
              <a:rPr lang="en-US" sz="2800" dirty="0">
                <a:latin typeface="+mj-lt"/>
              </a:rPr>
              <a:t>these conclusions. </a:t>
            </a:r>
            <a:endParaRPr lang="en-US" sz="2800" dirty="0" smtClean="0">
              <a:latin typeface="+mj-lt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The U.S. Census </a:t>
            </a:r>
            <a:r>
              <a:rPr lang="en-US" sz="2800" dirty="0">
                <a:latin typeface="+mj-lt"/>
              </a:rPr>
              <a:t>Bureau said that there were about 258 million adults in the </a:t>
            </a:r>
            <a:r>
              <a:rPr lang="en-US" sz="2800" dirty="0" smtClean="0">
                <a:latin typeface="+mj-lt"/>
              </a:rPr>
              <a:t>United States in </a:t>
            </a:r>
            <a:r>
              <a:rPr lang="en-US" sz="2800" dirty="0">
                <a:latin typeface="+mj-lt"/>
              </a:rPr>
              <a:t>2013. </a:t>
            </a:r>
            <a:r>
              <a:rPr lang="en-US" sz="2800" dirty="0" smtClean="0">
                <a:latin typeface="+mj-lt"/>
              </a:rPr>
              <a:t>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How </a:t>
            </a:r>
            <a:r>
              <a:rPr lang="en-US" sz="2800" dirty="0">
                <a:latin typeface="+mj-lt"/>
              </a:rPr>
              <a:t>can 1015 </a:t>
            </a:r>
            <a:r>
              <a:rPr lang="en-US" sz="2800" dirty="0" smtClean="0">
                <a:latin typeface="+mj-lt"/>
              </a:rPr>
              <a:t>people tell </a:t>
            </a:r>
            <a:r>
              <a:rPr lang="en-US" sz="2800" dirty="0">
                <a:latin typeface="+mj-lt"/>
              </a:rPr>
              <a:t>us </a:t>
            </a:r>
            <a:r>
              <a:rPr lang="en-US" sz="2800" dirty="0" smtClean="0">
                <a:latin typeface="+mj-lt"/>
              </a:rPr>
              <a:t>about the </a:t>
            </a:r>
            <a:r>
              <a:rPr lang="en-US" sz="2800" dirty="0">
                <a:latin typeface="+mj-lt"/>
              </a:rPr>
              <a:t>opinions of 258 million people? </a:t>
            </a:r>
            <a:endParaRPr lang="en-US" sz="2800" dirty="0" smtClean="0">
              <a:latin typeface="+mj-lt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Is the 54</a:t>
            </a:r>
            <a:r>
              <a:rPr lang="en-US" sz="2800" dirty="0">
                <a:latin typeface="+mj-lt"/>
              </a:rPr>
              <a:t>% who feel that it is extremely </a:t>
            </a:r>
            <a:r>
              <a:rPr lang="en-US" sz="2800" dirty="0" smtClean="0">
                <a:latin typeface="+mj-lt"/>
              </a:rPr>
              <a:t>important, </a:t>
            </a:r>
            <a:r>
              <a:rPr lang="en-US" sz="2800" dirty="0">
                <a:latin typeface="+mj-lt"/>
              </a:rPr>
              <a:t>in fact, </a:t>
            </a:r>
            <a:r>
              <a:rPr lang="en-US" sz="2800" dirty="0" smtClean="0">
                <a:latin typeface="+mj-lt"/>
              </a:rPr>
              <a:t>the </a:t>
            </a:r>
            <a:r>
              <a:rPr lang="en-US" sz="2800" dirty="0">
                <a:latin typeface="+mj-lt"/>
              </a:rPr>
              <a:t>majority </a:t>
            </a:r>
            <a:r>
              <a:rPr lang="en-US" sz="2800" dirty="0" smtClean="0">
                <a:latin typeface="+mj-lt"/>
              </a:rPr>
              <a:t>of Americans who feel </a:t>
            </a:r>
            <a:r>
              <a:rPr lang="en-US" sz="2800" dirty="0">
                <a:latin typeface="+mj-lt"/>
              </a:rPr>
              <a:t>this way? By the end of this chapter you will learn the answers </a:t>
            </a:r>
            <a:r>
              <a:rPr lang="en-US" sz="2800" dirty="0" smtClean="0">
                <a:latin typeface="+mj-lt"/>
              </a:rPr>
              <a:t>to these </a:t>
            </a:r>
            <a:r>
              <a:rPr lang="en-US" sz="2800" dirty="0">
                <a:latin typeface="+mj-lt"/>
              </a:rPr>
              <a:t>questions.</a:t>
            </a:r>
          </a:p>
        </p:txBody>
      </p:sp>
    </p:spTree>
    <p:extLst>
      <p:ext uri="{BB962C8B-B14F-4D97-AF65-F5344CB8AC3E}">
        <p14:creationId xmlns:p14="http://schemas.microsoft.com/office/powerpoint/2010/main" val="280044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Parameters and Statistics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90600"/>
            <a:ext cx="8763000" cy="49101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parameter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is a number that describes the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population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 parameter is a fixed number, but in practice we don’t know its value.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statistic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is a number that describes the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sample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value of a statistic is known when we have taken a sample, but it can change from sample to sample.</a:t>
            </a:r>
          </a:p>
          <a:p>
            <a:pPr marL="0" lvl="1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 often use a statistic to estimate an unknown parameter.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Proportions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381000" y="990600"/>
                <a:ext cx="8229600" cy="4910138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lnSpc>
                    <a:spcPct val="115000"/>
                  </a:lnSpc>
                </a:pPr>
                <a:r>
                  <a:rPr lang="en-US" sz="28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Now we’ll talk about a specific parameter and </a:t>
                </a:r>
                <a:r>
                  <a:rPr lang="en-US" sz="2800" b="1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statistic—using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estimate </a:t>
                </a:r>
                <a:r>
                  <a:rPr lang="en-US" sz="2800" b="1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sample proportion </a:t>
                </a:r>
                <a:r>
                  <a:rPr lang="en-US" sz="28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statistic) </a:t>
                </a:r>
                <a:r>
                  <a:rPr lang="en-US" sz="28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who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have the trait/opinion of </a:t>
                </a:r>
                <a:r>
                  <a:rPr lang="en-US" sz="28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interest. </a:t>
                </a:r>
                <a:endPara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population proportion </a:t>
                </a:r>
                <a:r>
                  <a:rPr lang="en-US" sz="28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(parameter) who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have the trait/opinion of </a:t>
                </a:r>
                <a:r>
                  <a:rPr lang="en-US" sz="28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interest.</a:t>
                </a:r>
                <a:endPara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90600"/>
                <a:ext cx="8229600" cy="4910138"/>
              </a:xfrm>
              <a:prstGeom prst="rect">
                <a:avLst/>
              </a:prstGeom>
              <a:blipFill rotWithShape="1">
                <a:blip r:embed="rId3"/>
                <a:stretch>
                  <a:fillRect l="-1556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1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Proportions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505231" y="1143000"/>
                <a:ext cx="8534400" cy="4495800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A Columbia-based health club wants to estimate the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proportion of Columbia residents who enjoy running. Let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p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 = proportion of all Columbia residents who enjoy running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We decide to take an SRS of </a:t>
                </a:r>
                <a:r>
                  <a:rPr kumimoji="0" lang="en-US" sz="24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n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= 100 Columbia residents </a:t>
                </a: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= proportion of residents in our sample who enjoy running.</a:t>
                </a:r>
                <a:endParaRPr kumimoji="0" lang="en-US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31" y="1143000"/>
                <a:ext cx="8534400" cy="4495800"/>
              </a:xfrm>
              <a:prstGeom prst="rect">
                <a:avLst/>
              </a:prstGeom>
              <a:blipFill rotWithShape="0">
                <a:blip r:embed="rId3"/>
                <a:stretch>
                  <a:fillRect l="-1143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800000"/>
      </a:accent1>
      <a:accent2>
        <a:srgbClr val="595959"/>
      </a:accent2>
      <a:accent3>
        <a:srgbClr val="800000"/>
      </a:accent3>
      <a:accent4>
        <a:srgbClr val="800000"/>
      </a:accent4>
      <a:accent5>
        <a:srgbClr val="800000"/>
      </a:accent5>
      <a:accent6>
        <a:srgbClr val="800000"/>
      </a:accent6>
      <a:hlink>
        <a:srgbClr val="800000"/>
      </a:hlink>
      <a:folHlink>
        <a:srgbClr val="800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13151</TotalTime>
  <Words>1533</Words>
  <Application>Microsoft Office PowerPoint</Application>
  <PresentationFormat>On-screen Show (4:3)</PresentationFormat>
  <Paragraphs>242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Wingdings</vt:lpstr>
      <vt:lpstr>Office Theme</vt:lpstr>
      <vt:lpstr>Chapter 3</vt:lpstr>
      <vt:lpstr>Case Study </vt:lpstr>
      <vt:lpstr>Case Study </vt:lpstr>
      <vt:lpstr>Case Study </vt:lpstr>
      <vt:lpstr>Case Study </vt:lpstr>
      <vt:lpstr>Case Study </vt:lpstr>
      <vt:lpstr>Parameters and Statistics </vt:lpstr>
      <vt:lpstr>Proportions </vt:lpstr>
      <vt:lpstr>Proportions </vt:lpstr>
      <vt:lpstr>Proportions </vt:lpstr>
      <vt:lpstr>Sampling Variability </vt:lpstr>
      <vt:lpstr>Sampling Variability </vt:lpstr>
      <vt:lpstr>Bias and Variability </vt:lpstr>
      <vt:lpstr>Bias and Variability </vt:lpstr>
      <vt:lpstr>Variability of p-hat </vt:lpstr>
      <vt:lpstr>Variability of p-hat </vt:lpstr>
      <vt:lpstr>Reducing Bias and Variability </vt:lpstr>
      <vt:lpstr>Example </vt:lpstr>
      <vt:lpstr>Margin of Error </vt:lpstr>
      <vt:lpstr>Calculating Margin of Error </vt:lpstr>
      <vt:lpstr>Example: Margin of Error  </vt:lpstr>
      <vt:lpstr>MOE: What Is It? </vt:lpstr>
      <vt:lpstr>Confidence Interval </vt:lpstr>
      <vt:lpstr>Confidence Statements </vt:lpstr>
      <vt:lpstr>Example (cont’d) </vt:lpstr>
      <vt:lpstr>Example  </vt:lpstr>
      <vt:lpstr>Population Size Doesn’t Matter </vt:lpstr>
      <vt:lpstr>Statistics in Summary </vt:lpstr>
      <vt:lpstr>Statistics in Summary </vt:lpstr>
      <vt:lpstr>Statistics in Summary </vt:lpstr>
      <vt:lpstr>Statistics in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Leslie Hendrix</dc:creator>
  <cp:lastModifiedBy>fwu</cp:lastModifiedBy>
  <cp:revision>236</cp:revision>
  <dcterms:created xsi:type="dcterms:W3CDTF">2009-09-07T22:06:52Z</dcterms:created>
  <dcterms:modified xsi:type="dcterms:W3CDTF">2018-01-08T19:53:31Z</dcterms:modified>
</cp:coreProperties>
</file>