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331" r:id="rId3"/>
    <p:sldId id="332" r:id="rId4"/>
    <p:sldId id="333" r:id="rId5"/>
    <p:sldId id="357" r:id="rId6"/>
    <p:sldId id="334" r:id="rId7"/>
    <p:sldId id="321" r:id="rId8"/>
    <p:sldId id="265" r:id="rId9"/>
    <p:sldId id="266" r:id="rId10"/>
    <p:sldId id="336" r:id="rId11"/>
    <p:sldId id="358" r:id="rId12"/>
    <p:sldId id="288" r:id="rId13"/>
    <p:sldId id="337" r:id="rId14"/>
    <p:sldId id="290" r:id="rId15"/>
    <p:sldId id="338" r:id="rId16"/>
    <p:sldId id="339" r:id="rId17"/>
    <p:sldId id="311" r:id="rId18"/>
    <p:sldId id="343" r:id="rId19"/>
    <p:sldId id="345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326" r:id="rId28"/>
    <p:sldId id="353" r:id="rId29"/>
    <p:sldId id="354" r:id="rId30"/>
    <p:sldId id="355" r:id="rId31"/>
    <p:sldId id="356" r:id="rId3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at Surface" initials="SS" lastIdx="0" clrIdx="0">
    <p:extLst>
      <p:ext uri="{19B8F6BF-5375-455C-9EA6-DF929625EA0E}">
        <p15:presenceInfo xmlns:p15="http://schemas.microsoft.com/office/powerpoint/2012/main" userId="Stat Surfac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0000"/>
    <a:srgbClr val="B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90" autoAdjust="0"/>
  </p:normalViewPr>
  <p:slideViewPr>
    <p:cSldViewPr>
      <p:cViewPr varScale="1">
        <p:scale>
          <a:sx n="109" d="100"/>
          <a:sy n="109" d="100"/>
        </p:scale>
        <p:origin x="16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2796" y="-11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365610C-5671-4886-9AE6-7EE7A6377FBB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5C35D6D-997A-48C7-BDEA-07052B64E6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69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1FAD237-A112-40ED-8DF3-06D136A492D4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93507CF-9662-4939-8130-181ACD0B25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77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507CF-9662-4939-8130-181ACD0B25E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77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61E7F9-F48B-4796-B971-BB0E4CA5DD2B}" type="slidenum">
              <a:rPr lang="en-US"/>
              <a:pPr/>
              <a:t>10</a:t>
            </a:fld>
            <a:endParaRPr lang="en-US"/>
          </a:p>
        </p:txBody>
      </p:sp>
      <p:sp>
        <p:nvSpPr>
          <p:cNvPr id="528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8200" cy="3486150"/>
          </a:xfrm>
          <a:ln/>
        </p:spPr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04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61E7F9-F48B-4796-B971-BB0E4CA5DD2B}" type="slidenum">
              <a:rPr lang="en-US"/>
              <a:pPr/>
              <a:t>11</a:t>
            </a:fld>
            <a:endParaRPr lang="en-US"/>
          </a:p>
        </p:txBody>
      </p:sp>
      <p:sp>
        <p:nvSpPr>
          <p:cNvPr id="528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8200" cy="3486150"/>
          </a:xfrm>
          <a:ln/>
        </p:spPr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28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D035CF-7275-4CB4-8E92-C97EDDD09444}" type="slidenum">
              <a:rPr lang="en-US"/>
              <a:pPr/>
              <a:t>12</a:t>
            </a:fld>
            <a:endParaRPr lang="en-US"/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8200" cy="3486150"/>
          </a:xfrm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58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D035CF-7275-4CB4-8E92-C97EDDD09444}" type="slidenum">
              <a:rPr lang="en-US"/>
              <a:pPr/>
              <a:t>13</a:t>
            </a:fld>
            <a:endParaRPr lang="en-US"/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8200" cy="3486150"/>
          </a:xfrm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689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7021A8-6E9D-46FE-9009-5773E52DA782}" type="slidenum">
              <a:rPr lang="en-US"/>
              <a:pPr/>
              <a:t>14</a:t>
            </a:fld>
            <a:endParaRPr lang="en-US"/>
          </a:p>
        </p:txBody>
      </p:sp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8200" cy="3486150"/>
          </a:xfrm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239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7021A8-6E9D-46FE-9009-5773E52DA782}" type="slidenum">
              <a:rPr lang="en-US"/>
              <a:pPr/>
              <a:t>15</a:t>
            </a:fld>
            <a:endParaRPr lang="en-US"/>
          </a:p>
        </p:txBody>
      </p:sp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8200" cy="3486150"/>
          </a:xfrm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085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7021A8-6E9D-46FE-9009-5773E52DA782}" type="slidenum">
              <a:rPr lang="en-US"/>
              <a:pPr/>
              <a:t>16</a:t>
            </a:fld>
            <a:endParaRPr lang="en-US"/>
          </a:p>
        </p:txBody>
      </p:sp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8200" cy="3486150"/>
          </a:xfrm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047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7021A8-6E9D-46FE-9009-5773E52DA782}" type="slidenum">
              <a:rPr lang="en-US"/>
              <a:pPr/>
              <a:t>17</a:t>
            </a:fld>
            <a:endParaRPr lang="en-US"/>
          </a:p>
        </p:txBody>
      </p:sp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8200" cy="3486150"/>
          </a:xfrm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905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7021A8-6E9D-46FE-9009-5773E52DA782}" type="slidenum">
              <a:rPr lang="en-US"/>
              <a:pPr/>
              <a:t>18</a:t>
            </a:fld>
            <a:endParaRPr lang="en-US"/>
          </a:p>
        </p:txBody>
      </p:sp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8200" cy="3486150"/>
          </a:xfrm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08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7021A8-6E9D-46FE-9009-5773E52DA782}" type="slidenum">
              <a:rPr lang="en-US"/>
              <a:pPr/>
              <a:t>19</a:t>
            </a:fld>
            <a:endParaRPr lang="en-US"/>
          </a:p>
        </p:txBody>
      </p:sp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8200" cy="3486150"/>
          </a:xfrm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50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51C872-A7BE-483C-BA57-11D48040A6DC}" type="slidenum">
              <a:rPr lang="en-US"/>
              <a:pPr/>
              <a:t>2</a:t>
            </a:fld>
            <a:endParaRPr lang="en-US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8200" cy="3486150"/>
          </a:xfrm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110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7021A8-6E9D-46FE-9009-5773E52DA782}" type="slidenum">
              <a:rPr lang="en-US"/>
              <a:pPr/>
              <a:t>20</a:t>
            </a:fld>
            <a:endParaRPr lang="en-US"/>
          </a:p>
        </p:txBody>
      </p:sp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8200" cy="3486150"/>
          </a:xfrm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487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7021A8-6E9D-46FE-9009-5773E52DA782}" type="slidenum">
              <a:rPr lang="en-US"/>
              <a:pPr/>
              <a:t>21</a:t>
            </a:fld>
            <a:endParaRPr lang="en-US"/>
          </a:p>
        </p:txBody>
      </p:sp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8200" cy="3486150"/>
          </a:xfrm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364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7021A8-6E9D-46FE-9009-5773E52DA782}" type="slidenum">
              <a:rPr lang="en-US"/>
              <a:pPr/>
              <a:t>22</a:t>
            </a:fld>
            <a:endParaRPr lang="en-US"/>
          </a:p>
        </p:txBody>
      </p:sp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8200" cy="3486150"/>
          </a:xfrm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267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7021A8-6E9D-46FE-9009-5773E52DA782}" type="slidenum">
              <a:rPr lang="en-US"/>
              <a:pPr/>
              <a:t>23</a:t>
            </a:fld>
            <a:endParaRPr lang="en-US"/>
          </a:p>
        </p:txBody>
      </p:sp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8200" cy="3486150"/>
          </a:xfrm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657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7021A8-6E9D-46FE-9009-5773E52DA782}" type="slidenum">
              <a:rPr lang="en-US"/>
              <a:pPr/>
              <a:t>24</a:t>
            </a:fld>
            <a:endParaRPr lang="en-US"/>
          </a:p>
        </p:txBody>
      </p:sp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8200" cy="3486150"/>
          </a:xfrm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761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7021A8-6E9D-46FE-9009-5773E52DA782}" type="slidenum">
              <a:rPr lang="en-US"/>
              <a:pPr/>
              <a:t>25</a:t>
            </a:fld>
            <a:endParaRPr lang="en-US"/>
          </a:p>
        </p:txBody>
      </p:sp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8200" cy="3486150"/>
          </a:xfrm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181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7021A8-6E9D-46FE-9009-5773E52DA782}" type="slidenum">
              <a:rPr lang="en-US"/>
              <a:pPr/>
              <a:t>26</a:t>
            </a:fld>
            <a:endParaRPr lang="en-US"/>
          </a:p>
        </p:txBody>
      </p:sp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8200" cy="3486150"/>
          </a:xfrm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956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7021A8-6E9D-46FE-9009-5773E52DA782}" type="slidenum">
              <a:rPr lang="en-US"/>
              <a:pPr/>
              <a:t>27</a:t>
            </a:fld>
            <a:endParaRPr lang="en-US"/>
          </a:p>
        </p:txBody>
      </p:sp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8200" cy="3486150"/>
          </a:xfrm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317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7021A8-6E9D-46FE-9009-5773E52DA782}" type="slidenum">
              <a:rPr lang="en-US"/>
              <a:pPr/>
              <a:t>28</a:t>
            </a:fld>
            <a:endParaRPr lang="en-US"/>
          </a:p>
        </p:txBody>
      </p:sp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8200" cy="3486150"/>
          </a:xfrm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254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7021A8-6E9D-46FE-9009-5773E52DA782}" type="slidenum">
              <a:rPr lang="en-US"/>
              <a:pPr/>
              <a:t>29</a:t>
            </a:fld>
            <a:endParaRPr lang="en-US"/>
          </a:p>
        </p:txBody>
      </p:sp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8200" cy="3486150"/>
          </a:xfrm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45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51C872-A7BE-483C-BA57-11D48040A6DC}" type="slidenum">
              <a:rPr lang="en-US"/>
              <a:pPr/>
              <a:t>3</a:t>
            </a:fld>
            <a:endParaRPr lang="en-US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8200" cy="3486150"/>
          </a:xfrm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889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7021A8-6E9D-46FE-9009-5773E52DA782}" type="slidenum">
              <a:rPr lang="en-US"/>
              <a:pPr/>
              <a:t>30</a:t>
            </a:fld>
            <a:endParaRPr lang="en-US"/>
          </a:p>
        </p:txBody>
      </p:sp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8200" cy="3486150"/>
          </a:xfrm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132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7021A8-6E9D-46FE-9009-5773E52DA782}" type="slidenum">
              <a:rPr lang="en-US"/>
              <a:pPr/>
              <a:t>31</a:t>
            </a:fld>
            <a:endParaRPr lang="en-US"/>
          </a:p>
        </p:txBody>
      </p:sp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8200" cy="3486150"/>
          </a:xfrm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98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51C872-A7BE-483C-BA57-11D48040A6DC}" type="slidenum">
              <a:rPr lang="en-US"/>
              <a:pPr/>
              <a:t>4</a:t>
            </a:fld>
            <a:endParaRPr lang="en-US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8200" cy="3486150"/>
          </a:xfrm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11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51C872-A7BE-483C-BA57-11D48040A6DC}" type="slidenum">
              <a:rPr lang="en-US"/>
              <a:pPr/>
              <a:t>5</a:t>
            </a:fld>
            <a:endParaRPr lang="en-US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8200" cy="3486150"/>
          </a:xfrm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41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51C872-A7BE-483C-BA57-11D48040A6DC}" type="slidenum">
              <a:rPr lang="en-US"/>
              <a:pPr/>
              <a:t>6</a:t>
            </a:fld>
            <a:endParaRPr lang="en-US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8200" cy="3486150"/>
          </a:xfrm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25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51C872-A7BE-483C-BA57-11D48040A6DC}" type="slidenum">
              <a:rPr lang="en-US"/>
              <a:pPr/>
              <a:t>7</a:t>
            </a:fld>
            <a:endParaRPr lang="en-US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8200" cy="3486150"/>
          </a:xfrm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25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CD8A77-DD51-4E9F-BAB9-022A34AC6FD3}" type="slidenum">
              <a:rPr lang="en-US"/>
              <a:pPr/>
              <a:t>8</a:t>
            </a:fld>
            <a:endParaRPr lang="en-US"/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8200" cy="3486150"/>
          </a:xfrm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63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61E7F9-F48B-4796-B971-BB0E4CA5DD2B}" type="slidenum">
              <a:rPr lang="en-US"/>
              <a:pPr/>
              <a:t>9</a:t>
            </a:fld>
            <a:endParaRPr lang="en-US"/>
          </a:p>
        </p:txBody>
      </p:sp>
      <p:sp>
        <p:nvSpPr>
          <p:cNvPr id="528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8200" cy="3486150"/>
          </a:xfrm>
          <a:ln/>
        </p:spPr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08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62600" y="609601"/>
            <a:ext cx="3352800" cy="2971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3886200"/>
            <a:ext cx="3276600" cy="2362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492875"/>
            <a:ext cx="3505200" cy="365125"/>
          </a:xfrm>
          <a:prstGeom prst="rect">
            <a:avLst/>
          </a:prstGeom>
        </p:spPr>
        <p:txBody>
          <a:bodyPr/>
          <a:lstStyle/>
          <a:p>
            <a:fld id="{5430FD7E-8CDF-4493-A16F-32E571757F65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F471C80A-B91F-4681-9D59-4D1617E5996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\\NYFILE02\BFW_Public\Public\Victoria Garvey\SCC 9e\SCC_9e_cover F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" r="251"/>
          <a:stretch/>
        </p:blipFill>
        <p:spPr bwMode="auto">
          <a:xfrm>
            <a:off x="0" y="0"/>
            <a:ext cx="5410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492875"/>
            <a:ext cx="3505200" cy="365125"/>
          </a:xfrm>
          <a:prstGeom prst="rect">
            <a:avLst/>
          </a:prstGeom>
        </p:spPr>
        <p:txBody>
          <a:bodyPr/>
          <a:lstStyle/>
          <a:p>
            <a:fld id="{5430FD7E-8CDF-4493-A16F-32E571757F65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F471C80A-B91F-4681-9D59-4D1617E599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492875"/>
            <a:ext cx="3505200" cy="365125"/>
          </a:xfrm>
          <a:prstGeom prst="rect">
            <a:avLst/>
          </a:prstGeom>
        </p:spPr>
        <p:txBody>
          <a:bodyPr/>
          <a:lstStyle/>
          <a:p>
            <a:fld id="{5430FD7E-8CDF-4493-A16F-32E571757F65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F471C80A-B91F-4681-9D59-4D1617E599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492875"/>
            <a:ext cx="3505200" cy="365125"/>
          </a:xfrm>
          <a:prstGeom prst="rect">
            <a:avLst/>
          </a:prstGeom>
        </p:spPr>
        <p:txBody>
          <a:bodyPr/>
          <a:lstStyle/>
          <a:p>
            <a:fld id="{5430FD7E-8CDF-4493-A16F-32E571757F65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F471C80A-B91F-4681-9D59-4D1617E599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492875"/>
            <a:ext cx="3505200" cy="365125"/>
          </a:xfrm>
          <a:prstGeom prst="rect">
            <a:avLst/>
          </a:prstGeom>
        </p:spPr>
        <p:txBody>
          <a:bodyPr/>
          <a:lstStyle/>
          <a:p>
            <a:fld id="{5430FD7E-8CDF-4493-A16F-32E571757F65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F471C80A-B91F-4681-9D59-4D1617E599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2400" y="6492875"/>
            <a:ext cx="3505200" cy="365125"/>
          </a:xfrm>
          <a:prstGeom prst="rect">
            <a:avLst/>
          </a:prstGeom>
        </p:spPr>
        <p:txBody>
          <a:bodyPr/>
          <a:lstStyle/>
          <a:p>
            <a:fld id="{5430FD7E-8CDF-4493-A16F-32E571757F65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F471C80A-B91F-4681-9D59-4D1617E599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52400" y="6492875"/>
            <a:ext cx="3505200" cy="365125"/>
          </a:xfrm>
          <a:prstGeom prst="rect">
            <a:avLst/>
          </a:prstGeom>
        </p:spPr>
        <p:txBody>
          <a:bodyPr/>
          <a:lstStyle/>
          <a:p>
            <a:fld id="{5430FD7E-8CDF-4493-A16F-32E571757F65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F471C80A-B91F-4681-9D59-4D1617E599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52400" y="6492875"/>
            <a:ext cx="3505200" cy="365125"/>
          </a:xfrm>
          <a:prstGeom prst="rect">
            <a:avLst/>
          </a:prstGeom>
        </p:spPr>
        <p:txBody>
          <a:bodyPr/>
          <a:lstStyle/>
          <a:p>
            <a:fld id="{5430FD7E-8CDF-4493-A16F-32E571757F65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F471C80A-B91F-4681-9D59-4D1617E599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52400" y="6492875"/>
            <a:ext cx="3505200" cy="365125"/>
          </a:xfrm>
          <a:prstGeom prst="rect">
            <a:avLst/>
          </a:prstGeom>
        </p:spPr>
        <p:txBody>
          <a:bodyPr/>
          <a:lstStyle/>
          <a:p>
            <a:fld id="{5430FD7E-8CDF-4493-A16F-32E571757F65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F471C80A-B91F-4681-9D59-4D1617E599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2400" y="6492875"/>
            <a:ext cx="3505200" cy="365125"/>
          </a:xfrm>
          <a:prstGeom prst="rect">
            <a:avLst/>
          </a:prstGeom>
        </p:spPr>
        <p:txBody>
          <a:bodyPr/>
          <a:lstStyle/>
          <a:p>
            <a:fld id="{5430FD7E-8CDF-4493-A16F-32E571757F65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F471C80A-B91F-4681-9D59-4D1617E599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2400" y="6492875"/>
            <a:ext cx="3505200" cy="365125"/>
          </a:xfrm>
          <a:prstGeom prst="rect">
            <a:avLst/>
          </a:prstGeom>
        </p:spPr>
        <p:txBody>
          <a:bodyPr/>
          <a:lstStyle/>
          <a:p>
            <a:fld id="{5430FD7E-8CDF-4493-A16F-32E571757F65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F471C80A-B91F-4681-9D59-4D1617E599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0070C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686800" y="658100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6DA821F-403A-4037-A384-B54BCC4CAC79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152400" y="6553200"/>
            <a:ext cx="899160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7200" dirty="0" smtClean="0"/>
              <a:t>Chapter </a:t>
            </a:r>
            <a:br>
              <a:rPr lang="en-US" sz="7200" dirty="0" smtClean="0"/>
            </a:br>
            <a:r>
              <a:rPr lang="en-US" sz="7200" dirty="0" smtClean="0"/>
              <a:t>4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62600" y="3810000"/>
            <a:ext cx="3505200" cy="1905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Sample Surveys in the Real World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Lecture Slides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Example: </a:t>
            </a:r>
            <a:r>
              <a:rPr lang="en-US" b="1" dirty="0" err="1">
                <a:solidFill>
                  <a:schemeClr val="accent1"/>
                </a:solidFill>
              </a:rPr>
              <a:t>Undercoverage</a:t>
            </a:r>
            <a:r>
              <a:rPr lang="en-US" b="1" dirty="0">
                <a:solidFill>
                  <a:schemeClr val="accent1"/>
                </a:solidFill>
              </a:rPr>
              <a:t/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57200" y="1066800"/>
            <a:ext cx="3733800" cy="4876800"/>
          </a:xfrm>
          <a:prstGeom prst="rect">
            <a:avLst/>
          </a:prstGeom>
        </p:spPr>
        <p:txBody>
          <a:bodyPr/>
          <a:lstStyle/>
          <a:p>
            <a:pPr lvl="0" indent="1905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dirty="0">
                <a:latin typeface="+mj-lt"/>
              </a:rPr>
              <a:t>Most opinion polls can’t afford to </a:t>
            </a:r>
            <a:r>
              <a:rPr lang="en-US" sz="2800" dirty="0" smtClean="0">
                <a:latin typeface="+mj-lt"/>
              </a:rPr>
              <a:t>attempt full </a:t>
            </a:r>
            <a:r>
              <a:rPr lang="en-US" sz="2800" dirty="0">
                <a:latin typeface="+mj-lt"/>
              </a:rPr>
              <a:t>coverage of the </a:t>
            </a:r>
            <a:r>
              <a:rPr lang="en-US" sz="2800" dirty="0" smtClean="0">
                <a:latin typeface="+mj-lt"/>
              </a:rPr>
              <a:t>population of </a:t>
            </a:r>
            <a:r>
              <a:rPr lang="en-US" sz="2800" dirty="0">
                <a:latin typeface="+mj-lt"/>
              </a:rPr>
              <a:t>all adult residents of the United States. </a:t>
            </a:r>
            <a:endParaRPr lang="en-US" sz="2800" dirty="0" smtClean="0">
              <a:latin typeface="+mj-lt"/>
            </a:endParaRPr>
          </a:p>
          <a:p>
            <a:pPr lvl="0" indent="1905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dirty="0" smtClean="0">
                <a:latin typeface="+mj-lt"/>
              </a:rPr>
              <a:t>The </a:t>
            </a:r>
            <a:r>
              <a:rPr lang="en-US" sz="2800" dirty="0">
                <a:latin typeface="+mj-lt"/>
              </a:rPr>
              <a:t>interviews are </a:t>
            </a:r>
            <a:r>
              <a:rPr lang="en-US" sz="2800" dirty="0" smtClean="0">
                <a:latin typeface="+mj-lt"/>
              </a:rPr>
              <a:t>done by </a:t>
            </a:r>
            <a:r>
              <a:rPr lang="en-US" sz="2800" dirty="0">
                <a:latin typeface="+mj-lt"/>
              </a:rPr>
              <a:t>telephone, thus missing the 2% of households without phones. </a:t>
            </a:r>
            <a:endParaRPr lang="en-US" sz="2800" dirty="0" smtClean="0">
              <a:latin typeface="+mj-lt"/>
            </a:endParaRPr>
          </a:p>
          <a:p>
            <a:pPr lvl="0" indent="19050">
              <a:lnSpc>
                <a:spcPct val="90000"/>
              </a:lnSpc>
              <a:spcBef>
                <a:spcPct val="20000"/>
              </a:spcBef>
              <a:defRPr/>
            </a:pPr>
            <a:endParaRPr lang="en-US" sz="2800" dirty="0">
              <a:latin typeface="+mj-lt"/>
            </a:endParaRPr>
          </a:p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pic>
        <p:nvPicPr>
          <p:cNvPr id="2050" name="Picture 2" descr="Cartoon of a man chopping wood outside of a log cabin.  The caption of the cartoon reads &quot;opting out of modern society was tiring at times, but Ted fel that increasing the undercoverage of opinion polls made it all worthwhile&quot;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284" y="1066800"/>
            <a:ext cx="3886200" cy="508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32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Example: </a:t>
            </a:r>
            <a:r>
              <a:rPr lang="en-US" b="1" dirty="0" err="1">
                <a:solidFill>
                  <a:schemeClr val="accent1"/>
                </a:solidFill>
              </a:rPr>
              <a:t>Undercoverage</a:t>
            </a:r>
            <a:r>
              <a:rPr lang="en-US" b="1" dirty="0">
                <a:solidFill>
                  <a:schemeClr val="accent1"/>
                </a:solidFill>
              </a:rPr>
              <a:t/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57200" y="1066800"/>
            <a:ext cx="8686800" cy="4876800"/>
          </a:xfrm>
          <a:prstGeom prst="rect">
            <a:avLst/>
          </a:prstGeom>
        </p:spPr>
        <p:txBody>
          <a:bodyPr/>
          <a:lstStyle/>
          <a:p>
            <a:pPr lvl="0" indent="1905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dirty="0" smtClean="0">
                <a:latin typeface="+mj-lt"/>
              </a:rPr>
              <a:t>Only households </a:t>
            </a:r>
            <a:r>
              <a:rPr lang="en-US" sz="2800" dirty="0">
                <a:latin typeface="+mj-lt"/>
              </a:rPr>
              <a:t>are contacted, </a:t>
            </a:r>
            <a:r>
              <a:rPr lang="en-US" sz="2800" dirty="0" smtClean="0">
                <a:latin typeface="+mj-lt"/>
              </a:rPr>
              <a:t>so </a:t>
            </a:r>
            <a:r>
              <a:rPr lang="en-US" sz="2800" dirty="0">
                <a:latin typeface="+mj-lt"/>
              </a:rPr>
              <a:t>students in dormitories, prison </a:t>
            </a:r>
            <a:r>
              <a:rPr lang="en-US" sz="2800" dirty="0" smtClean="0">
                <a:latin typeface="+mj-lt"/>
              </a:rPr>
              <a:t>inmates, most </a:t>
            </a:r>
            <a:r>
              <a:rPr lang="en-US" sz="2800" dirty="0">
                <a:latin typeface="+mj-lt"/>
              </a:rPr>
              <a:t>members of the armed </a:t>
            </a:r>
            <a:r>
              <a:rPr lang="en-US" sz="2800" dirty="0" smtClean="0">
                <a:latin typeface="+mj-lt"/>
              </a:rPr>
              <a:t>forces, the homeless, and </a:t>
            </a:r>
            <a:r>
              <a:rPr lang="en-US" sz="2800" dirty="0">
                <a:latin typeface="+mj-lt"/>
              </a:rPr>
              <a:t>people staying in </a:t>
            </a:r>
            <a:r>
              <a:rPr lang="en-US" sz="2800" dirty="0" smtClean="0">
                <a:latin typeface="+mj-lt"/>
              </a:rPr>
              <a:t>shelters are left out. </a:t>
            </a:r>
          </a:p>
          <a:p>
            <a:pPr lvl="0" indent="19050">
              <a:lnSpc>
                <a:spcPct val="90000"/>
              </a:lnSpc>
              <a:spcBef>
                <a:spcPct val="20000"/>
              </a:spcBef>
              <a:defRPr/>
            </a:pPr>
            <a:endParaRPr lang="en-US" sz="2800" dirty="0" smtClean="0">
              <a:latin typeface="+mj-lt"/>
            </a:endParaRPr>
          </a:p>
          <a:p>
            <a:pPr lvl="0" indent="1905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dirty="0" smtClean="0">
                <a:latin typeface="+mj-lt"/>
              </a:rPr>
              <a:t>Many </a:t>
            </a:r>
            <a:r>
              <a:rPr lang="en-US" sz="2800" dirty="0">
                <a:latin typeface="+mj-lt"/>
              </a:rPr>
              <a:t>polls interview only in </a:t>
            </a:r>
            <a:r>
              <a:rPr lang="en-US" sz="2800" dirty="0" smtClean="0">
                <a:latin typeface="+mj-lt"/>
              </a:rPr>
              <a:t>English, which </a:t>
            </a:r>
            <a:r>
              <a:rPr lang="en-US" sz="2800" dirty="0">
                <a:latin typeface="+mj-lt"/>
              </a:rPr>
              <a:t>leaves some immigrant households out of their samples.</a:t>
            </a:r>
          </a:p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676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2. </a:t>
            </a:r>
            <a:r>
              <a:rPr lang="en-US" b="1" dirty="0" err="1">
                <a:solidFill>
                  <a:schemeClr val="accent1"/>
                </a:solidFill>
              </a:rPr>
              <a:t>Nonsampling</a:t>
            </a:r>
            <a:r>
              <a:rPr lang="en-US" b="1" dirty="0">
                <a:solidFill>
                  <a:schemeClr val="accent1"/>
                </a:solidFill>
              </a:rPr>
              <a:t> Errors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066800"/>
            <a:ext cx="8686800" cy="4953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noProof="0" dirty="0" smtClean="0">
                <a:latin typeface="Calibri" panose="020F0502020204030204" pitchFamily="34" charset="0"/>
              </a:rPr>
              <a:t>A.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Processing Errors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Mistakes in mechanical tasks such as arithmetic or data entry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800" dirty="0" smtClean="0">
                <a:latin typeface="+mj-lt"/>
              </a:rPr>
              <a:t>B. Poorly Worded Questions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 smtClean="0">
                <a:latin typeface="+mj-lt"/>
              </a:rPr>
              <a:t>Question is slanted to favor one response over the other.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2. </a:t>
            </a:r>
            <a:r>
              <a:rPr lang="en-US" b="1" dirty="0" err="1">
                <a:solidFill>
                  <a:schemeClr val="accent1"/>
                </a:solidFill>
              </a:rPr>
              <a:t>Nonsampling</a:t>
            </a:r>
            <a:r>
              <a:rPr lang="en-US" b="1" dirty="0">
                <a:solidFill>
                  <a:schemeClr val="accent1"/>
                </a:solidFill>
              </a:rPr>
              <a:t> Errors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066800"/>
            <a:ext cx="8686800" cy="4953000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sz="2800" dirty="0" smtClean="0"/>
              <a:t>C. </a:t>
            </a:r>
            <a:r>
              <a:rPr lang="en-US" sz="2800" dirty="0" smtClean="0">
                <a:latin typeface="+mj-lt"/>
              </a:rPr>
              <a:t>Response Error</a:t>
            </a:r>
            <a:endParaRPr lang="en-US" sz="2800" dirty="0">
              <a:latin typeface="+mj-lt"/>
            </a:endParaRPr>
          </a:p>
          <a:p>
            <a:pPr marL="742950" lvl="1" indent="-285750">
              <a:lnSpc>
                <a:spcPct val="115000"/>
              </a:lnSpc>
              <a:buFont typeface="Wingdings" pitchFamily="2" charset="2"/>
              <a:buChar char="§"/>
              <a:tabLst>
                <a:tab pos="914400" algn="l"/>
              </a:tabLst>
            </a:pPr>
            <a:r>
              <a:rPr lang="en-US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Response from an individual in the survey that is inaccurate </a:t>
            </a:r>
            <a:r>
              <a:rPr lang="en-US" sz="28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from lying</a:t>
            </a:r>
            <a:r>
              <a:rPr lang="en-US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bad </a:t>
            </a:r>
            <a:r>
              <a:rPr lang="en-US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memory, </a:t>
            </a:r>
            <a:r>
              <a:rPr lang="en-US" sz="28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  <a:endParaRPr lang="en-US" sz="2800" dirty="0">
              <a:latin typeface="+mj-lt"/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dirty="0" smtClean="0">
                <a:latin typeface="+mj-lt"/>
              </a:rPr>
              <a:t>D.  </a:t>
            </a:r>
            <a:r>
              <a:rPr lang="en-US" sz="2800" dirty="0">
                <a:latin typeface="+mj-lt"/>
              </a:rPr>
              <a:t>Nonresponse Error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800" dirty="0">
                <a:latin typeface="+mj-lt"/>
              </a:rPr>
              <a:t>Failure to obtain data from an individual selected for a sample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79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Poorly Worded Questions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914400"/>
            <a:ext cx="8229600" cy="4953000"/>
          </a:xfrm>
          <a:prstGeom prst="rect">
            <a:avLst/>
          </a:prstGeom>
        </p:spPr>
        <p:txBody>
          <a:bodyPr/>
          <a:lstStyle/>
          <a:p>
            <a:pPr marL="0" marR="0" lvl="1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80000"/>
              <a:tabLst/>
              <a:defRPr/>
            </a:pPr>
            <a:r>
              <a:rPr kumimoji="0" lang="en-US" sz="32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Look at the difference</a:t>
            </a:r>
            <a:r>
              <a:rPr kumimoji="0" lang="en-US" sz="32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with a few changed words!</a:t>
            </a:r>
          </a:p>
          <a:p>
            <a:pPr marL="342900" marR="0" lvl="1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80000"/>
              <a:tabLst/>
              <a:defRPr/>
            </a:pPr>
            <a:r>
              <a:rPr lang="en-US" sz="3200" i="1" baseline="0" dirty="0" smtClean="0">
                <a:latin typeface="+mj-lt"/>
              </a:rPr>
              <a:t>	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Is our government providing too much money for welfare programs?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44% said yes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Is our government providing too much money for assistance to the poor?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13% said yes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What the Margin of Error Can’t Say</a:t>
            </a:r>
            <a:br>
              <a:rPr lang="en-US" sz="3600" b="1" dirty="0">
                <a:solidFill>
                  <a:schemeClr val="accent1"/>
                </a:solidFill>
              </a:rPr>
            </a:br>
            <a:endParaRPr lang="en-US" sz="36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04800" y="1295400"/>
            <a:ext cx="4495800" cy="4953000"/>
          </a:xfrm>
          <a:prstGeom prst="rect">
            <a:avLst/>
          </a:prstGeom>
        </p:spPr>
        <p:txBody>
          <a:bodyPr/>
          <a:lstStyle/>
          <a:p>
            <a:pPr marL="0"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en-US" sz="2800" dirty="0" smtClean="0">
                <a:latin typeface="+mj-lt"/>
              </a:rPr>
              <a:t>The </a:t>
            </a:r>
            <a:r>
              <a:rPr lang="en-US" sz="2800" dirty="0">
                <a:latin typeface="+mj-lt"/>
              </a:rPr>
              <a:t>announced margin of error for a sample survey covers only random </a:t>
            </a:r>
            <a:r>
              <a:rPr lang="en-US" sz="2800" dirty="0" smtClean="0">
                <a:latin typeface="+mj-lt"/>
              </a:rPr>
              <a:t>sampling error</a:t>
            </a:r>
            <a:r>
              <a:rPr lang="en-US" sz="2800" dirty="0">
                <a:latin typeface="+mj-lt"/>
              </a:rPr>
              <a:t>. </a:t>
            </a:r>
            <a:endParaRPr lang="en-US" sz="2800" dirty="0" smtClean="0">
              <a:latin typeface="+mj-lt"/>
            </a:endParaRPr>
          </a:p>
          <a:p>
            <a:pPr marL="0"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endParaRPr lang="en-US" sz="2800" dirty="0">
              <a:latin typeface="+mj-lt"/>
            </a:endParaRPr>
          </a:p>
          <a:p>
            <a:pPr marL="0"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en-US" sz="2800" dirty="0" err="1" smtClean="0">
                <a:latin typeface="+mj-lt"/>
              </a:rPr>
              <a:t>Undercoverage</a:t>
            </a:r>
            <a:r>
              <a:rPr lang="en-US" sz="2800" dirty="0">
                <a:latin typeface="+mj-lt"/>
              </a:rPr>
              <a:t>, nonresponse, and other practical difficulties can cause </a:t>
            </a:r>
            <a:r>
              <a:rPr lang="en-US" sz="2800" dirty="0" smtClean="0">
                <a:latin typeface="+mj-lt"/>
              </a:rPr>
              <a:t>large bias </a:t>
            </a:r>
            <a:r>
              <a:rPr lang="en-US" sz="2800" dirty="0">
                <a:latin typeface="+mj-lt"/>
              </a:rPr>
              <a:t>that is not covered by the margin of error.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3074" name="Picture 2" descr="Cartoon of a woman answering the doorbell and angrily pointing a young pollster over to the next house.  The cartoon is captioned, &quot;you can call, you can send email, you can stand at the door all day.  The answer is still NO!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209" y="1295400"/>
            <a:ext cx="4074744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12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How to Live with </a:t>
            </a:r>
            <a:r>
              <a:rPr lang="en-US" sz="3200" b="1" dirty="0" err="1">
                <a:solidFill>
                  <a:schemeClr val="accent1"/>
                </a:solidFill>
              </a:rPr>
              <a:t>Nonsampling</a:t>
            </a:r>
            <a:r>
              <a:rPr lang="en-US" sz="3200" b="1" dirty="0">
                <a:solidFill>
                  <a:schemeClr val="accent1"/>
                </a:solidFill>
              </a:rPr>
              <a:t> Errors</a:t>
            </a:r>
            <a:br>
              <a:rPr lang="en-US" sz="3200" b="1" dirty="0">
                <a:solidFill>
                  <a:schemeClr val="accent1"/>
                </a:solidFill>
              </a:rPr>
            </a:br>
            <a:endParaRPr lang="en-US" sz="32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066800"/>
            <a:ext cx="8229600" cy="50292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5000"/>
              </a:lnSpc>
              <a:tabLst>
                <a:tab pos="457200" algn="l"/>
              </a:tabLst>
            </a:pPr>
            <a:r>
              <a:rPr lang="en-US" sz="32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2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ubstitute </a:t>
            </a:r>
            <a:r>
              <a:rPr lang="en-US" sz="32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other households for </a:t>
            </a:r>
            <a:r>
              <a:rPr lang="en-US" sz="32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b="1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nonresponders</a:t>
            </a:r>
            <a:r>
              <a:rPr lang="en-US" sz="32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Because nonresponse is higher in cities, replacing </a:t>
            </a:r>
            <a:r>
              <a:rPr lang="en-US" sz="32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nonresponders</a:t>
            </a:r>
            <a:r>
              <a:rPr lang="en-US" sz="3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other </a:t>
            </a:r>
            <a:r>
              <a:rPr lang="en-US" sz="3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households in the same neighborhood may </a:t>
            </a:r>
            <a:r>
              <a:rPr lang="en-US" sz="32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reduce </a:t>
            </a:r>
            <a:r>
              <a:rPr lang="en-US" sz="3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bias. </a:t>
            </a:r>
            <a:endParaRPr lang="en-US" sz="320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457200" algn="l"/>
              </a:tabLst>
            </a:pPr>
            <a:endParaRPr lang="en-US" sz="320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457200" algn="l"/>
              </a:tabLst>
            </a:pPr>
            <a:r>
              <a:rPr lang="en-US" sz="32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Once </a:t>
            </a:r>
            <a:r>
              <a:rPr lang="en-US" sz="3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data are in, </a:t>
            </a:r>
            <a:r>
              <a:rPr lang="en-US" sz="32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professional </a:t>
            </a:r>
            <a:r>
              <a:rPr lang="en-US" sz="3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surveys use statistical methods to </a:t>
            </a:r>
            <a:r>
              <a:rPr lang="en-US" sz="32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weight the responses</a:t>
            </a:r>
            <a:r>
              <a:rPr lang="en-US" sz="3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an </a:t>
            </a:r>
            <a:r>
              <a:rPr lang="en-US" sz="32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attempt to </a:t>
            </a:r>
            <a:r>
              <a:rPr lang="en-US" sz="3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correct sources of bias.</a:t>
            </a:r>
            <a:endParaRPr lang="en-US" sz="240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457200" algn="l"/>
              </a:tabLst>
            </a:pPr>
            <a:r>
              <a:rPr lang="en-US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78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Stratified Random Sampling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874" y="1371600"/>
            <a:ext cx="8229600" cy="4953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Step 1: Divide the sampling frame into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distinct groups of individuals, called </a:t>
            </a:r>
            <a:r>
              <a:rPr kumimoji="0" lang="en-US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strata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Choose strata because you have an interest in the groups or because the individuals within each group are similar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Step 2: Take a separate SRS in each stratum and combine these to make up the complete sample.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Example: Stratifying 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>
              <a:xfrm>
                <a:off x="419405" y="990600"/>
                <a:ext cx="8229600" cy="4953000"/>
              </a:xfrm>
              <a:prstGeom prst="rect">
                <a:avLst/>
              </a:prstGeom>
            </p:spPr>
            <p:txBody>
              <a:bodyPr/>
              <a:lstStyle/>
              <a:p>
                <a:pPr marL="342900" lvl="0" indent="-342900">
                  <a:spcBef>
                    <a:spcPct val="20000"/>
                  </a:spcBef>
                  <a:defRPr/>
                </a:pPr>
                <a:r>
                  <a:rPr lang="en-US" sz="3200" dirty="0" smtClean="0">
                    <a:latin typeface="+mj-lt"/>
                  </a:rPr>
                  <a:t>A large university has 30,000 students, of whom 3000 are graduate students.</a:t>
                </a:r>
              </a:p>
              <a:p>
                <a:pPr marL="342900" lvl="0" indent="-342900">
                  <a:spcBef>
                    <a:spcPct val="20000"/>
                  </a:spcBef>
                  <a:defRPr/>
                </a:pPr>
                <a:r>
                  <a:rPr lang="en-US" sz="3200" dirty="0">
                    <a:latin typeface="+mj-lt"/>
                  </a:rPr>
                  <a:t>An SRS of 500 students gives every student the same chance to </a:t>
                </a:r>
                <a:r>
                  <a:rPr lang="en-US" sz="3200" dirty="0" smtClean="0">
                    <a:latin typeface="+mj-lt"/>
                  </a:rPr>
                  <a:t>be in </a:t>
                </a:r>
                <a:r>
                  <a:rPr lang="en-US" sz="3200" dirty="0">
                    <a:latin typeface="+mj-lt"/>
                  </a:rPr>
                  <a:t>the sample. That chance </a:t>
                </a:r>
                <a:r>
                  <a:rPr lang="en-US" sz="3200" dirty="0" smtClean="0">
                    <a:latin typeface="+mj-lt"/>
                  </a:rPr>
                  <a:t>is</a:t>
                </a:r>
              </a:p>
              <a:p>
                <a:pPr marL="342900" lvl="0" indent="-342900"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500</m:t>
                          </m:r>
                        </m:num>
                        <m:den>
                          <m: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30,000</m:t>
                          </m:r>
                        </m:den>
                      </m:f>
                      <m:r>
                        <a:rPr kumimoji="0" 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60</m:t>
                          </m:r>
                        </m:den>
                      </m:f>
                    </m:oMath>
                  </m:oMathPara>
                </a14:m>
                <a:endParaRPr kumimoji="0" 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05" y="990600"/>
                <a:ext cx="8229600" cy="4953000"/>
              </a:xfrm>
              <a:prstGeom prst="rect">
                <a:avLst/>
              </a:prstGeom>
              <a:blipFill rotWithShape="1">
                <a:blip r:embed="rId3"/>
                <a:stretch>
                  <a:fillRect l="-1926" t="-1601" r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987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Example: Stratifying 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19404" y="990600"/>
            <a:ext cx="8724595" cy="4953000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defRPr/>
            </a:pPr>
            <a:r>
              <a:rPr lang="en-US" sz="3200" dirty="0" smtClean="0">
                <a:latin typeface="+mj-lt"/>
              </a:rPr>
              <a:t>To make sure we have a certain number of </a:t>
            </a:r>
          </a:p>
          <a:p>
            <a:pPr marL="342900" lvl="0" indent="-342900">
              <a:defRPr/>
            </a:pPr>
            <a:r>
              <a:rPr lang="en-US" sz="3200" dirty="0" smtClean="0">
                <a:latin typeface="+mj-lt"/>
              </a:rPr>
              <a:t>grad students (200) and undergraduate </a:t>
            </a:r>
          </a:p>
          <a:p>
            <a:pPr marL="342900" lvl="0" indent="-342900">
              <a:defRPr/>
            </a:pPr>
            <a:r>
              <a:rPr lang="en-US" sz="3200" dirty="0" smtClean="0">
                <a:latin typeface="+mj-lt"/>
              </a:rPr>
              <a:t>students (300) represented, we can stratify.</a:t>
            </a:r>
          </a:p>
          <a:p>
            <a:pPr marL="342900" lvl="0" indent="-342900">
              <a:defRPr/>
            </a:pPr>
            <a:endParaRPr lang="en-US" sz="3200" dirty="0" smtClean="0">
              <a:latin typeface="+mj-lt"/>
            </a:endParaRPr>
          </a:p>
          <a:p>
            <a:pPr lvl="0">
              <a:defRPr/>
            </a:pPr>
            <a:r>
              <a:rPr lang="en-US" sz="3200" dirty="0">
                <a:latin typeface="+mj-lt"/>
              </a:rPr>
              <a:t>Label the </a:t>
            </a:r>
            <a:r>
              <a:rPr lang="en-US" sz="3200" dirty="0" smtClean="0">
                <a:latin typeface="+mj-lt"/>
              </a:rPr>
              <a:t>graduate students </a:t>
            </a:r>
            <a:r>
              <a:rPr lang="en-US" sz="3200" dirty="0">
                <a:latin typeface="+mj-lt"/>
              </a:rPr>
              <a:t>0001 to 3000 and use Table A to select an SRS of 200. </a:t>
            </a:r>
            <a:endParaRPr lang="en-US" sz="3200" dirty="0" smtClean="0">
              <a:latin typeface="+mj-lt"/>
            </a:endParaRPr>
          </a:p>
          <a:p>
            <a:pPr lvl="0">
              <a:defRPr/>
            </a:pPr>
            <a:endParaRPr lang="en-US" sz="3200" dirty="0" smtClean="0">
              <a:latin typeface="+mj-lt"/>
            </a:endParaRPr>
          </a:p>
          <a:p>
            <a:pPr lvl="0">
              <a:defRPr/>
            </a:pPr>
            <a:r>
              <a:rPr lang="en-US" sz="3200" dirty="0" smtClean="0">
                <a:latin typeface="+mj-lt"/>
              </a:rPr>
              <a:t>Then label </a:t>
            </a:r>
            <a:r>
              <a:rPr lang="en-US" sz="3200" dirty="0">
                <a:latin typeface="+mj-lt"/>
              </a:rPr>
              <a:t>the undergraduates 00001 to 27000 and use Table A </a:t>
            </a:r>
            <a:r>
              <a:rPr lang="en-US" sz="3200" dirty="0" err="1">
                <a:latin typeface="+mj-lt"/>
              </a:rPr>
              <a:t>a</a:t>
            </a:r>
            <a:r>
              <a:rPr lang="en-US" sz="3200" dirty="0">
                <a:latin typeface="+mj-lt"/>
              </a:rPr>
              <a:t> second </a:t>
            </a:r>
            <a:r>
              <a:rPr lang="en-US" sz="3200" dirty="0" smtClean="0">
                <a:latin typeface="+mj-lt"/>
              </a:rPr>
              <a:t>time to select a sample of 300 of them.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914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Case Study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28600" y="993718"/>
            <a:ext cx="8915400" cy="405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opinion poll talks to 1000 people chosen at random, announces its results, </a:t>
            </a:r>
            <a:r>
              <a:rPr lang="en-US" sz="28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announces 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margin of error. Should we be happy? Perhaps not. </a:t>
            </a:r>
            <a:endParaRPr lang="en-US" sz="280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endParaRPr lang="en-US" sz="280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28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Many 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 </a:t>
            </a:r>
            <a:r>
              <a:rPr lang="en-US" sz="28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don’t tell 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whole truth about their samples</a:t>
            </a:r>
            <a:r>
              <a:rPr lang="en-US" sz="28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5000"/>
              </a:lnSpc>
            </a:pPr>
            <a:endParaRPr lang="en-US" sz="2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28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Pew Research Center for the People and the Press does a good job of telling how their samples were obtained.</a:t>
            </a: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11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Example: Stratifying 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>
              <a:xfrm>
                <a:off x="419404" y="990600"/>
                <a:ext cx="8724595" cy="4953000"/>
              </a:xfrm>
              <a:prstGeom prst="rect">
                <a:avLst/>
              </a:prstGeom>
            </p:spPr>
            <p:txBody>
              <a:bodyPr/>
              <a:lstStyle/>
              <a:p>
                <a:pPr marL="342900" lvl="0" indent="-342900">
                  <a:spcBef>
                    <a:spcPct val="20000"/>
                  </a:spcBef>
                  <a:defRPr/>
                </a:pPr>
                <a:r>
                  <a:rPr lang="en-US" sz="3200" dirty="0" smtClean="0">
                    <a:latin typeface="+mj-lt"/>
                  </a:rPr>
                  <a:t>In the stratified sample, each graduate student has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200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3,000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sz="3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chance to be chosen.</a:t>
                </a:r>
              </a:p>
              <a:p>
                <a:pPr marL="342900" lvl="0" indent="-342900">
                  <a:spcBef>
                    <a:spcPct val="20000"/>
                  </a:spcBef>
                  <a:defRPr/>
                </a:pPr>
                <a:endParaRPr lang="en-US" sz="3200" dirty="0">
                  <a:latin typeface="+mj-lt"/>
                </a:endParaRPr>
              </a:p>
              <a:p>
                <a:pPr marL="342900" lvl="0" indent="-342900">
                  <a:spcBef>
                    <a:spcPct val="20000"/>
                  </a:spcBef>
                  <a:defRPr/>
                </a:pPr>
                <a:r>
                  <a:rPr kumimoji="0" lang="en-US" sz="3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Each undergraduate has a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300</m:t>
                        </m:r>
                      </m:num>
                      <m:den>
                        <m: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27,000</m:t>
                        </m:r>
                      </m:den>
                    </m:f>
                    <m:r>
                      <a:rPr kumimoji="0" lang="en-US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90</m:t>
                        </m:r>
                      </m:den>
                    </m:f>
                  </m:oMath>
                </a14:m>
                <a:r>
                  <a:rPr kumimoji="0" lang="en-US" sz="3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 chance to be chosen. </a:t>
                </a:r>
              </a:p>
            </p:txBody>
          </p:sp>
        </mc:Choice>
        <mc:Fallback xmlns=""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04" y="990600"/>
                <a:ext cx="8724595" cy="4953000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l="-1817" t="-1601" r="-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818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Example: Stratifying 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>
              <a:xfrm>
                <a:off x="419404" y="990600"/>
                <a:ext cx="8724595" cy="4953000"/>
              </a:xfrm>
              <a:prstGeom prst="rect">
                <a:avLst/>
              </a:prstGeom>
            </p:spPr>
            <p:txBody>
              <a:bodyPr/>
              <a:lstStyle/>
              <a:p>
                <a:pPr marL="342900" lvl="0" indent="-342900">
                  <a:spcBef>
                    <a:spcPct val="20000"/>
                  </a:spcBef>
                  <a:defRPr/>
                </a:pPr>
                <a: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</a:rPr>
                  <a:t>Because</a:t>
                </a:r>
                <a:r>
                  <a:rPr kumimoji="0" lang="en-US" sz="2800" b="0" i="0" u="none" strike="noStrike" kern="1200" cap="none" spc="0" normalizeH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</a:rPr>
                  <a:t> we have two SRSs, </a:t>
                </a:r>
                <a:r>
                  <a:rPr lang="en-US" sz="2800" dirty="0" smtClean="0">
                    <a:latin typeface="+mj-lt"/>
                  </a:rPr>
                  <a:t>we can estimate the opinions of the two groups separately.</a:t>
                </a:r>
              </a:p>
              <a:p>
                <a:pPr marL="342900" lvl="0" indent="-342900">
                  <a:spcBef>
                    <a:spcPct val="20000"/>
                  </a:spcBef>
                  <a:defRPr/>
                </a:pPr>
                <a:r>
                  <a:rPr lang="en-US" sz="2800" dirty="0" smtClean="0">
                    <a:latin typeface="+mj-lt"/>
                  </a:rPr>
                  <a:t>The quick and approximate method gives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200</m:t>
                            </m:r>
                          </m:e>
                        </m:rad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=0.07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7%</m:t>
                        </m:r>
                      </m:e>
                    </m:d>
                  </m:oMath>
                </a14:m>
                <a: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</a:rPr>
                  <a:t> MOE for the graduate students</a:t>
                </a:r>
                <a:r>
                  <a:rPr kumimoji="0" lang="en-US" sz="2800" b="0" i="0" u="none" strike="noStrike" kern="1200" cap="none" spc="0" normalizeH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28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US" sz="28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kumimoji="0" lang="en-US" sz="2800" b="0" i="1" u="none" strike="noStrike" kern="1200" cap="none" spc="0" normalizeH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0" lang="en-US" sz="2800" b="0" i="1" u="none" strike="noStrike" kern="1200" cap="none" spc="0" normalizeH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300</m:t>
                            </m:r>
                          </m:e>
                        </m:rad>
                      </m:den>
                    </m:f>
                    <m:r>
                      <a:rPr kumimoji="0" lang="en-US" sz="28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=0.058 (5.8%)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</a:rPr>
                  <a:t> MOE for undergraduate students.</a:t>
                </a:r>
              </a:p>
              <a:p>
                <a:pPr marL="342900" lvl="0" indent="-342900">
                  <a:spcBef>
                    <a:spcPct val="20000"/>
                  </a:spcBef>
                  <a:defRPr/>
                </a:pPr>
                <a:r>
                  <a:rPr lang="en-US" sz="2800" dirty="0" smtClean="0">
                    <a:latin typeface="+mj-lt"/>
                  </a:rPr>
                  <a:t>A professional analysis would adjust for </a:t>
                </a:r>
                <a:r>
                  <a:rPr lang="en-US" sz="2800" dirty="0" err="1" smtClean="0">
                    <a:latin typeface="+mj-lt"/>
                  </a:rPr>
                  <a:t>overrepresenting</a:t>
                </a:r>
                <a:r>
                  <a:rPr lang="en-US" sz="2800" dirty="0" smtClean="0">
                    <a:latin typeface="+mj-lt"/>
                  </a:rPr>
                  <a:t> graduate students in the final results.</a:t>
                </a:r>
                <a:endPara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</mc:Choice>
        <mc:Fallback xmlns=""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04" y="990600"/>
                <a:ext cx="8724595" cy="4953000"/>
              </a:xfrm>
              <a:prstGeom prst="rect">
                <a:avLst/>
              </a:prstGeom>
              <a:blipFill rotWithShape="1">
                <a:blip r:embed="rId3"/>
                <a:stretch>
                  <a:fillRect l="-1468" t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269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The Challenge of Internet Surveys</a:t>
            </a:r>
            <a:br>
              <a:rPr lang="en-US" sz="3600" b="1" dirty="0">
                <a:solidFill>
                  <a:schemeClr val="accent1"/>
                </a:solidFill>
              </a:rPr>
            </a:br>
            <a:endParaRPr lang="en-US" sz="36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19404" y="990600"/>
            <a:ext cx="8724595" cy="4953000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Using the Internet for “Web surveys” is becoming 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increasingly popular.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800" dirty="0" smtClean="0">
                <a:latin typeface="+mj-lt"/>
              </a:rPr>
              <a:t>Advantages:</a:t>
            </a:r>
          </a:p>
          <a:p>
            <a:pPr marL="457200" lvl="0" indent="-4572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Easy to collect large amounts of data</a:t>
            </a:r>
          </a:p>
          <a:p>
            <a:pPr marL="457200" lvl="0" indent="-4572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 smtClean="0">
                <a:latin typeface="+mj-lt"/>
              </a:rPr>
              <a:t>Costs less money</a:t>
            </a:r>
          </a:p>
          <a:p>
            <a:pPr marL="457200" lvl="0" indent="-4572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 smtClean="0">
                <a:latin typeface="+mj-lt"/>
              </a:rPr>
              <a:t>Allows for delivery of multimedia content</a:t>
            </a:r>
          </a:p>
          <a:p>
            <a:pPr lvl="0">
              <a:spcBef>
                <a:spcPct val="20000"/>
              </a:spcBef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Disadvantages:</a:t>
            </a:r>
          </a:p>
          <a:p>
            <a:pPr marL="457200" lvl="0" indent="-4572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 smtClean="0">
                <a:latin typeface="+mj-lt"/>
              </a:rPr>
              <a:t>Not easy to do well</a:t>
            </a:r>
          </a:p>
          <a:p>
            <a:pPr marL="457200" lvl="0" indent="-4572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Voluntary response,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undercoverage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, </a:t>
            </a:r>
            <a:r>
              <a:rPr kumimoji="0" 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nonresponse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3195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Example: Doctors and Placebos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19404" y="990600"/>
            <a:ext cx="8724595" cy="4953000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sz="2400" dirty="0" smtClean="0">
                <a:latin typeface="+mj-lt"/>
              </a:rPr>
              <a:t>A </a:t>
            </a:r>
            <a:r>
              <a:rPr lang="en-US" sz="2400" dirty="0">
                <a:latin typeface="+mj-lt"/>
              </a:rPr>
              <a:t>Web survey of doctors in internal </a:t>
            </a:r>
            <a:r>
              <a:rPr lang="en-US" sz="2400" dirty="0" smtClean="0">
                <a:latin typeface="+mj-lt"/>
              </a:rPr>
              <a:t>medicine departments </a:t>
            </a:r>
            <a:r>
              <a:rPr lang="en-US" sz="2400" dirty="0">
                <a:latin typeface="+mj-lt"/>
              </a:rPr>
              <a:t>at </a:t>
            </a:r>
            <a:r>
              <a:rPr lang="en-US" sz="2400" dirty="0" smtClean="0">
                <a:latin typeface="+mj-lt"/>
              </a:rPr>
              <a:t>Chicago-area </a:t>
            </a:r>
            <a:r>
              <a:rPr lang="en-US" sz="2400" dirty="0">
                <a:latin typeface="+mj-lt"/>
              </a:rPr>
              <a:t>medical schools was possible because </a:t>
            </a:r>
            <a:r>
              <a:rPr lang="en-US" sz="2400" dirty="0" smtClean="0">
                <a:latin typeface="+mj-lt"/>
              </a:rPr>
              <a:t>almost all doctors </a:t>
            </a:r>
            <a:r>
              <a:rPr lang="en-US" sz="2400" dirty="0">
                <a:latin typeface="+mj-lt"/>
              </a:rPr>
              <a:t>had listed </a:t>
            </a:r>
            <a:r>
              <a:rPr lang="en-US" sz="2400" dirty="0" smtClean="0">
                <a:latin typeface="+mj-lt"/>
              </a:rPr>
              <a:t>e-mail </a:t>
            </a:r>
            <a:r>
              <a:rPr lang="en-US" sz="2400" dirty="0">
                <a:latin typeface="+mj-lt"/>
              </a:rPr>
              <a:t>addresses.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400" dirty="0" smtClean="0">
                <a:latin typeface="+mj-lt"/>
              </a:rPr>
              <a:t>An e-mail was sent to </a:t>
            </a:r>
            <a:r>
              <a:rPr lang="en-US" sz="2400" dirty="0">
                <a:latin typeface="+mj-lt"/>
              </a:rPr>
              <a:t>each doctor explaining the purpose of </a:t>
            </a:r>
            <a:r>
              <a:rPr lang="en-US" sz="2400" dirty="0" smtClean="0">
                <a:latin typeface="+mj-lt"/>
              </a:rPr>
              <a:t>the study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 smtClean="0">
                <a:latin typeface="+mj-lt"/>
              </a:rPr>
              <a:t>promising anonymity</a:t>
            </a:r>
            <a:r>
              <a:rPr lang="en-US" sz="2400" dirty="0">
                <a:latin typeface="+mj-lt"/>
              </a:rPr>
              <a:t>, and giving an individual a Web </a:t>
            </a:r>
            <a:r>
              <a:rPr lang="en-US" sz="2400" dirty="0" smtClean="0">
                <a:latin typeface="+mj-lt"/>
              </a:rPr>
              <a:t>link for </a:t>
            </a:r>
            <a:r>
              <a:rPr lang="en-US" sz="2400" dirty="0">
                <a:latin typeface="+mj-lt"/>
              </a:rPr>
              <a:t>response. </a:t>
            </a:r>
            <a:endParaRPr lang="en-US" sz="2400" dirty="0" smtClean="0">
              <a:latin typeface="+mj-lt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400" b="1" dirty="0" smtClean="0">
                <a:latin typeface="+mj-lt"/>
              </a:rPr>
              <a:t>Result:</a:t>
            </a:r>
            <a:r>
              <a:rPr lang="en-US" sz="2400" dirty="0" smtClean="0">
                <a:latin typeface="+mj-lt"/>
              </a:rPr>
              <a:t> 45</a:t>
            </a:r>
            <a:r>
              <a:rPr lang="en-US" sz="2400" dirty="0">
                <a:latin typeface="+mj-lt"/>
              </a:rPr>
              <a:t>% of respondents said they sometimes </a:t>
            </a:r>
            <a:r>
              <a:rPr lang="en-US" sz="2400" dirty="0" smtClean="0">
                <a:latin typeface="+mj-lt"/>
              </a:rPr>
              <a:t>use 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400" dirty="0" smtClean="0">
                <a:latin typeface="+mj-lt"/>
              </a:rPr>
              <a:t>placebos </a:t>
            </a:r>
            <a:r>
              <a:rPr lang="en-US" sz="2400" dirty="0">
                <a:latin typeface="+mj-lt"/>
              </a:rPr>
              <a:t>in their </a:t>
            </a:r>
            <a:r>
              <a:rPr lang="en-US" sz="2400" dirty="0" smtClean="0">
                <a:latin typeface="+mj-lt"/>
              </a:rPr>
              <a:t>clinical practice.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400" dirty="0" smtClean="0">
                <a:latin typeface="+mj-lt"/>
              </a:rPr>
              <a:t>This is a Web survey done well, since there was a list of all doctors’ e-mail addresses and it offered anonymity to reduce the chance of response errors.</a:t>
            </a:r>
          </a:p>
        </p:txBody>
      </p:sp>
    </p:spTree>
    <p:extLst>
      <p:ext uri="{BB962C8B-B14F-4D97-AF65-F5344CB8AC3E}">
        <p14:creationId xmlns:p14="http://schemas.microsoft.com/office/powerpoint/2010/main" val="276570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Probability Samples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19404" y="990600"/>
            <a:ext cx="8724595" cy="4953000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sz="2800" dirty="0">
                <a:latin typeface="+mj-lt"/>
              </a:rPr>
              <a:t>A probability sample is a sample chosen by chance. </a:t>
            </a:r>
            <a:endParaRPr lang="en-US" sz="2800" dirty="0" smtClean="0">
              <a:latin typeface="+mj-lt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800" dirty="0" smtClean="0">
                <a:latin typeface="+mj-lt"/>
              </a:rPr>
              <a:t>We </a:t>
            </a:r>
            <a:r>
              <a:rPr lang="en-US" sz="2800" dirty="0">
                <a:latin typeface="+mj-lt"/>
              </a:rPr>
              <a:t>must know what </a:t>
            </a:r>
            <a:r>
              <a:rPr lang="en-US" sz="2800" dirty="0" smtClean="0">
                <a:latin typeface="+mj-lt"/>
              </a:rPr>
              <a:t>samples are </a:t>
            </a:r>
            <a:r>
              <a:rPr lang="en-US" sz="2800" dirty="0">
                <a:latin typeface="+mj-lt"/>
              </a:rPr>
              <a:t>possible and what </a:t>
            </a:r>
            <a:endParaRPr lang="en-US" sz="2800" dirty="0" smtClean="0">
              <a:latin typeface="+mj-lt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800" dirty="0" smtClean="0">
                <a:latin typeface="+mj-lt"/>
              </a:rPr>
              <a:t>chance</a:t>
            </a:r>
            <a:r>
              <a:rPr lang="en-US" sz="2800" dirty="0">
                <a:latin typeface="+mj-lt"/>
              </a:rPr>
              <a:t>, or probability, each possible sample has.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sz="2800" dirty="0" smtClean="0">
              <a:latin typeface="+mj-lt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800" dirty="0" smtClean="0">
                <a:latin typeface="+mj-lt"/>
              </a:rPr>
              <a:t>Some </a:t>
            </a:r>
            <a:r>
              <a:rPr lang="en-US" sz="2800" dirty="0">
                <a:latin typeface="+mj-lt"/>
              </a:rPr>
              <a:t>probability samples, such as stratified samples, </a:t>
            </a:r>
            <a:endParaRPr lang="en-US" sz="2800" dirty="0" smtClean="0">
              <a:latin typeface="+mj-lt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800" dirty="0" smtClean="0">
                <a:latin typeface="+mj-lt"/>
              </a:rPr>
              <a:t>don’t </a:t>
            </a:r>
            <a:r>
              <a:rPr lang="en-US" sz="2800" dirty="0">
                <a:latin typeface="+mj-lt"/>
              </a:rPr>
              <a:t>allow all possible </a:t>
            </a:r>
            <a:r>
              <a:rPr lang="en-US" sz="2800" dirty="0" smtClean="0">
                <a:latin typeface="+mj-lt"/>
              </a:rPr>
              <a:t>samples from </a:t>
            </a:r>
            <a:r>
              <a:rPr lang="en-US" sz="2800" dirty="0">
                <a:latin typeface="+mj-lt"/>
              </a:rPr>
              <a:t>the population </a:t>
            </a:r>
            <a:endParaRPr lang="en-US" sz="2800" dirty="0" smtClean="0">
              <a:latin typeface="+mj-lt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800" dirty="0" smtClean="0">
                <a:latin typeface="+mj-lt"/>
              </a:rPr>
              <a:t>and </a:t>
            </a:r>
            <a:r>
              <a:rPr lang="en-US" sz="2800" dirty="0">
                <a:latin typeface="+mj-lt"/>
              </a:rPr>
              <a:t>may not give an equal chance to all the samples </a:t>
            </a:r>
            <a:endParaRPr lang="en-US" sz="2800" dirty="0" smtClean="0">
              <a:latin typeface="+mj-lt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800" dirty="0" smtClean="0">
                <a:latin typeface="+mj-lt"/>
              </a:rPr>
              <a:t>they do allow</a:t>
            </a:r>
            <a:r>
              <a:rPr lang="en-US" sz="2800" dirty="0">
                <a:latin typeface="+mj-lt"/>
              </a:rPr>
              <a:t>. As such, not all probability samples are </a:t>
            </a:r>
            <a:endParaRPr lang="en-US" sz="2800" dirty="0" smtClean="0">
              <a:latin typeface="+mj-lt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800" dirty="0" smtClean="0">
                <a:latin typeface="+mj-lt"/>
              </a:rPr>
              <a:t>random </a:t>
            </a:r>
            <a:r>
              <a:rPr lang="en-US" sz="2800" dirty="0">
                <a:latin typeface="+mj-lt"/>
              </a:rPr>
              <a:t>samples.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626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Questions to Ask before You Believe a Poll</a:t>
            </a:r>
            <a:br>
              <a:rPr lang="en-US" sz="2800" b="1" dirty="0">
                <a:solidFill>
                  <a:schemeClr val="accent1"/>
                </a:solidFill>
              </a:rPr>
            </a:br>
            <a:endParaRPr lang="en-US" sz="28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19404" y="990600"/>
            <a:ext cx="8724595" cy="4953000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defRPr/>
            </a:pPr>
            <a:r>
              <a:rPr lang="en-US" sz="2000" b="1" dirty="0" smtClean="0">
                <a:latin typeface="+mj-lt"/>
              </a:rPr>
              <a:t>Who </a:t>
            </a:r>
            <a:r>
              <a:rPr lang="en-US" sz="2000" b="1" dirty="0">
                <a:latin typeface="+mj-lt"/>
              </a:rPr>
              <a:t>carried out the survey? </a:t>
            </a:r>
            <a:r>
              <a:rPr lang="en-US" sz="2000" dirty="0">
                <a:latin typeface="+mj-lt"/>
              </a:rPr>
              <a:t>Even a political </a:t>
            </a:r>
            <a:r>
              <a:rPr lang="en-US" sz="2000" dirty="0" smtClean="0">
                <a:latin typeface="+mj-lt"/>
              </a:rPr>
              <a:t>party should </a:t>
            </a:r>
            <a:r>
              <a:rPr lang="en-US" sz="2000" dirty="0">
                <a:latin typeface="+mj-lt"/>
              </a:rPr>
              <a:t>hire a professional sample survey firm </a:t>
            </a:r>
            <a:r>
              <a:rPr lang="en-US" sz="2000" dirty="0" smtClean="0">
                <a:latin typeface="+mj-lt"/>
              </a:rPr>
              <a:t>whose reputation </a:t>
            </a:r>
            <a:r>
              <a:rPr lang="en-US" sz="2000" dirty="0">
                <a:latin typeface="+mj-lt"/>
              </a:rPr>
              <a:t>demands that they follow good survey </a:t>
            </a:r>
            <a:r>
              <a:rPr lang="en-US" sz="2000" dirty="0" smtClean="0">
                <a:latin typeface="+mj-lt"/>
              </a:rPr>
              <a:t>practices</a:t>
            </a:r>
            <a:r>
              <a:rPr lang="en-US" sz="2000" dirty="0">
                <a:latin typeface="+mj-lt"/>
              </a:rPr>
              <a:t>. </a:t>
            </a:r>
            <a:endParaRPr lang="en-US" sz="2000" dirty="0" smtClean="0">
              <a:latin typeface="+mj-lt"/>
            </a:endParaRPr>
          </a:p>
          <a:p>
            <a:pPr marL="342900" lvl="0" indent="-342900">
              <a:defRPr/>
            </a:pPr>
            <a:endParaRPr lang="en-US" sz="2000" dirty="0">
              <a:latin typeface="+mj-lt"/>
            </a:endParaRPr>
          </a:p>
          <a:p>
            <a:pPr marL="342900" lvl="0" indent="-342900">
              <a:defRPr/>
            </a:pPr>
            <a:r>
              <a:rPr lang="en-US" sz="2000" b="1" dirty="0" smtClean="0">
                <a:latin typeface="+mj-lt"/>
              </a:rPr>
              <a:t>What </a:t>
            </a:r>
            <a:r>
              <a:rPr lang="en-US" sz="2000" b="1" dirty="0">
                <a:latin typeface="+mj-lt"/>
              </a:rPr>
              <a:t>was the population?</a:t>
            </a:r>
            <a:r>
              <a:rPr lang="en-US" sz="2000" dirty="0">
                <a:latin typeface="+mj-lt"/>
              </a:rPr>
              <a:t> That is, whose opinions </a:t>
            </a:r>
            <a:r>
              <a:rPr lang="en-US" sz="2000" dirty="0" smtClean="0">
                <a:latin typeface="+mj-lt"/>
              </a:rPr>
              <a:t>were </a:t>
            </a:r>
            <a:r>
              <a:rPr lang="en-US" sz="2000" dirty="0">
                <a:latin typeface="+mj-lt"/>
              </a:rPr>
              <a:t>being sought? </a:t>
            </a:r>
            <a:endParaRPr lang="en-US" sz="2000" dirty="0" smtClean="0">
              <a:latin typeface="+mj-lt"/>
            </a:endParaRPr>
          </a:p>
          <a:p>
            <a:pPr marL="342900" lvl="0" indent="-342900">
              <a:defRPr/>
            </a:pPr>
            <a:endParaRPr lang="en-US" sz="2000" dirty="0">
              <a:latin typeface="+mj-lt"/>
            </a:endParaRPr>
          </a:p>
          <a:p>
            <a:pPr marL="342900" lvl="0" indent="-342900">
              <a:defRPr/>
            </a:pPr>
            <a:r>
              <a:rPr lang="en-US" sz="2000" b="1" dirty="0" smtClean="0">
                <a:latin typeface="+mj-lt"/>
              </a:rPr>
              <a:t>How was the sample selected?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Look for mention of </a:t>
            </a:r>
            <a:r>
              <a:rPr lang="en-US" sz="2000" dirty="0" smtClean="0">
                <a:latin typeface="+mj-lt"/>
              </a:rPr>
              <a:t>random </a:t>
            </a:r>
            <a:r>
              <a:rPr lang="en-US" sz="2000" dirty="0">
                <a:latin typeface="+mj-lt"/>
              </a:rPr>
              <a:t>sampling. </a:t>
            </a:r>
            <a:endParaRPr lang="en-US" sz="2000" dirty="0" smtClean="0">
              <a:latin typeface="+mj-lt"/>
            </a:endParaRPr>
          </a:p>
          <a:p>
            <a:pPr marL="342900" lvl="0" indent="-342900">
              <a:defRPr/>
            </a:pPr>
            <a:endParaRPr lang="en-US" sz="2000" b="1" dirty="0">
              <a:latin typeface="+mj-lt"/>
            </a:endParaRPr>
          </a:p>
          <a:p>
            <a:pPr marL="342900" lvl="0" indent="-342900">
              <a:defRPr/>
            </a:pPr>
            <a:r>
              <a:rPr lang="en-US" sz="2000" b="1" dirty="0" smtClean="0">
                <a:latin typeface="+mj-lt"/>
              </a:rPr>
              <a:t>How </a:t>
            </a:r>
            <a:r>
              <a:rPr lang="en-US" sz="2000" b="1" dirty="0">
                <a:latin typeface="+mj-lt"/>
              </a:rPr>
              <a:t>large was the sample?</a:t>
            </a:r>
            <a:r>
              <a:rPr lang="en-US" sz="2000" dirty="0">
                <a:latin typeface="+mj-lt"/>
              </a:rPr>
              <a:t> Even better, find out </a:t>
            </a:r>
            <a:r>
              <a:rPr lang="en-US" sz="2000" dirty="0" smtClean="0">
                <a:latin typeface="+mj-lt"/>
              </a:rPr>
              <a:t> both </a:t>
            </a:r>
            <a:r>
              <a:rPr lang="en-US" sz="2000" dirty="0">
                <a:latin typeface="+mj-lt"/>
              </a:rPr>
              <a:t>the sample size and the margin of error within </a:t>
            </a:r>
            <a:r>
              <a:rPr lang="en-US" sz="2000" dirty="0" smtClean="0">
                <a:latin typeface="+mj-lt"/>
              </a:rPr>
              <a:t> which </a:t>
            </a:r>
            <a:r>
              <a:rPr lang="en-US" sz="2000" dirty="0">
                <a:latin typeface="+mj-lt"/>
              </a:rPr>
              <a:t>the results of 95% of all samples </a:t>
            </a:r>
            <a:r>
              <a:rPr lang="en-US" sz="2000" dirty="0" smtClean="0">
                <a:latin typeface="+mj-lt"/>
              </a:rPr>
              <a:t>drawn, </a:t>
            </a:r>
            <a:r>
              <a:rPr lang="en-US" sz="2000" dirty="0">
                <a:latin typeface="+mj-lt"/>
              </a:rPr>
              <a:t>as this </a:t>
            </a:r>
            <a:r>
              <a:rPr lang="en-US" sz="2000" dirty="0" smtClean="0">
                <a:latin typeface="+mj-lt"/>
              </a:rPr>
              <a:t> one was, </a:t>
            </a:r>
            <a:r>
              <a:rPr lang="en-US" sz="2000" dirty="0">
                <a:latin typeface="+mj-lt"/>
              </a:rPr>
              <a:t>would fall. </a:t>
            </a:r>
            <a:endParaRPr lang="en-US" sz="20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587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Questions to Ask before You Believe a Poll</a:t>
            </a:r>
            <a:br>
              <a:rPr lang="en-US" sz="2800" b="1" dirty="0">
                <a:solidFill>
                  <a:schemeClr val="accent1"/>
                </a:solidFill>
              </a:rPr>
            </a:br>
            <a:endParaRPr lang="en-US" sz="28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19404" y="990600"/>
            <a:ext cx="8724595" cy="4953000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sz="2800" b="1" dirty="0">
                <a:latin typeface="+mj-lt"/>
              </a:rPr>
              <a:t>What was the response rate? </a:t>
            </a:r>
            <a:r>
              <a:rPr lang="en-US" sz="2800" dirty="0">
                <a:latin typeface="+mj-lt"/>
              </a:rPr>
              <a:t>That is, what </a:t>
            </a:r>
            <a:endParaRPr lang="en-US" sz="2800" dirty="0" smtClean="0">
              <a:latin typeface="+mj-lt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800" dirty="0" smtClean="0">
                <a:latin typeface="+mj-lt"/>
              </a:rPr>
              <a:t>percentage </a:t>
            </a:r>
            <a:r>
              <a:rPr lang="en-US" sz="2800" dirty="0">
                <a:latin typeface="+mj-lt"/>
              </a:rPr>
              <a:t>of the </a:t>
            </a:r>
            <a:r>
              <a:rPr lang="en-US" sz="2800" dirty="0" smtClean="0">
                <a:latin typeface="+mj-lt"/>
              </a:rPr>
              <a:t>original subjects </a:t>
            </a:r>
            <a:r>
              <a:rPr lang="en-US" sz="2800" dirty="0">
                <a:latin typeface="+mj-lt"/>
              </a:rPr>
              <a:t>actually provided </a:t>
            </a:r>
            <a:endParaRPr lang="en-US" sz="2800" dirty="0" smtClean="0">
              <a:latin typeface="+mj-lt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800" dirty="0" smtClean="0">
                <a:latin typeface="+mj-lt"/>
              </a:rPr>
              <a:t>information?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800" b="1" dirty="0" smtClean="0">
                <a:latin typeface="+mj-lt"/>
              </a:rPr>
              <a:t>How </a:t>
            </a:r>
            <a:r>
              <a:rPr lang="en-US" sz="2800" b="1" dirty="0">
                <a:latin typeface="+mj-lt"/>
              </a:rPr>
              <a:t>were the subjects contacted? </a:t>
            </a:r>
            <a:r>
              <a:rPr lang="en-US" sz="2800" dirty="0">
                <a:latin typeface="+mj-lt"/>
              </a:rPr>
              <a:t>By telephone? </a:t>
            </a:r>
            <a:endParaRPr lang="en-US" sz="2800" dirty="0" smtClean="0">
              <a:latin typeface="+mj-lt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800" dirty="0" smtClean="0">
                <a:latin typeface="+mj-lt"/>
              </a:rPr>
              <a:t>Mail</a:t>
            </a:r>
            <a:r>
              <a:rPr lang="en-US" sz="2800" dirty="0">
                <a:latin typeface="+mj-lt"/>
              </a:rPr>
              <a:t>? </a:t>
            </a:r>
            <a:r>
              <a:rPr lang="en-US" sz="2800" dirty="0" smtClean="0">
                <a:latin typeface="+mj-lt"/>
              </a:rPr>
              <a:t>Face-to-face interview?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800" b="1" dirty="0" smtClean="0">
                <a:latin typeface="+mj-lt"/>
              </a:rPr>
              <a:t>When </a:t>
            </a:r>
            <a:r>
              <a:rPr lang="en-US" sz="2800" b="1" dirty="0">
                <a:latin typeface="+mj-lt"/>
              </a:rPr>
              <a:t>was the survey conducted?</a:t>
            </a:r>
            <a:r>
              <a:rPr lang="en-US" sz="2800" dirty="0">
                <a:latin typeface="+mj-lt"/>
              </a:rPr>
              <a:t> Was it just after </a:t>
            </a:r>
            <a:endParaRPr lang="en-US" sz="2800" dirty="0" smtClean="0">
              <a:latin typeface="+mj-lt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800" dirty="0" smtClean="0">
                <a:latin typeface="+mj-lt"/>
              </a:rPr>
              <a:t>some </a:t>
            </a:r>
            <a:r>
              <a:rPr lang="en-US" sz="2800" dirty="0">
                <a:latin typeface="+mj-lt"/>
              </a:rPr>
              <a:t>event that </a:t>
            </a:r>
            <a:r>
              <a:rPr lang="en-US" sz="2800" dirty="0" smtClean="0">
                <a:latin typeface="+mj-lt"/>
              </a:rPr>
              <a:t>might have </a:t>
            </a:r>
            <a:r>
              <a:rPr lang="en-US" sz="2800" dirty="0">
                <a:latin typeface="+mj-lt"/>
              </a:rPr>
              <a:t>influenced opinion</a:t>
            </a:r>
            <a:r>
              <a:rPr lang="en-US" sz="2800" dirty="0" smtClean="0">
                <a:latin typeface="+mj-lt"/>
              </a:rPr>
              <a:t>?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800" b="1" dirty="0" smtClean="0">
                <a:latin typeface="+mj-lt"/>
              </a:rPr>
              <a:t>What </a:t>
            </a:r>
            <a:r>
              <a:rPr lang="en-US" sz="2800" b="1" dirty="0">
                <a:latin typeface="+mj-lt"/>
              </a:rPr>
              <a:t>were the exact questions asked?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5808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Statistics in Summary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143000"/>
            <a:ext cx="8839200" cy="5105400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latin typeface="+mj-lt"/>
              </a:rPr>
              <a:t>Sampling in the real world is complex. Even professional sample surveys </a:t>
            </a:r>
            <a:r>
              <a:rPr lang="en-US" sz="2800" dirty="0" smtClean="0">
                <a:latin typeface="+mj-lt"/>
              </a:rPr>
              <a:t>don’t give </a:t>
            </a:r>
            <a:r>
              <a:rPr lang="en-US" sz="2800" dirty="0">
                <a:latin typeface="+mj-lt"/>
              </a:rPr>
              <a:t>exactly correct information about the population</a:t>
            </a:r>
            <a:r>
              <a:rPr lang="en-US" sz="2800" dirty="0" smtClean="0">
                <a:latin typeface="+mj-lt"/>
              </a:rPr>
              <a:t>.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There </a:t>
            </a:r>
            <a:r>
              <a:rPr lang="en-US" sz="2800" dirty="0">
                <a:latin typeface="+mj-lt"/>
              </a:rPr>
              <a:t>are many potential sources of error in sampling. The margin of </a:t>
            </a:r>
            <a:r>
              <a:rPr lang="en-US" sz="2800" dirty="0" smtClean="0">
                <a:latin typeface="+mj-lt"/>
              </a:rPr>
              <a:t>error announced </a:t>
            </a:r>
            <a:r>
              <a:rPr lang="en-US" sz="2800" dirty="0">
                <a:latin typeface="+mj-lt"/>
              </a:rPr>
              <a:t>by a sample survey covers only </a:t>
            </a:r>
            <a:r>
              <a:rPr lang="en-US" sz="2800" b="1" dirty="0">
                <a:latin typeface="+mj-lt"/>
              </a:rPr>
              <a:t>random sampling error</a:t>
            </a:r>
            <a:r>
              <a:rPr lang="en-US" sz="2800" dirty="0">
                <a:latin typeface="+mj-lt"/>
              </a:rPr>
              <a:t>, the </a:t>
            </a:r>
            <a:r>
              <a:rPr lang="en-US" sz="2800" dirty="0" smtClean="0">
                <a:latin typeface="+mj-lt"/>
              </a:rPr>
              <a:t>variation due </a:t>
            </a:r>
            <a:r>
              <a:rPr lang="en-US" sz="2800" dirty="0">
                <a:latin typeface="+mj-lt"/>
              </a:rPr>
              <a:t>to chance in choosing a random sample.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682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Statistics in Summary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143000"/>
            <a:ext cx="9144000" cy="5105400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latin typeface="+mj-lt"/>
              </a:rPr>
              <a:t>Other types of error are in addition to the margin of error and can’t be </a:t>
            </a:r>
            <a:r>
              <a:rPr lang="en-US" sz="2800" dirty="0" smtClean="0">
                <a:latin typeface="+mj-lt"/>
              </a:rPr>
              <a:t>directly measured</a:t>
            </a:r>
            <a:r>
              <a:rPr lang="en-US" sz="2800" dirty="0">
                <a:latin typeface="+mj-lt"/>
              </a:rPr>
              <a:t>. Sampling errors come from the act of choosing a sample. </a:t>
            </a:r>
            <a:endParaRPr lang="en-US" sz="2800" dirty="0" smtClean="0">
              <a:latin typeface="+mj-lt"/>
            </a:endParaRP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b="1" dirty="0" smtClean="0">
                <a:latin typeface="+mj-lt"/>
              </a:rPr>
              <a:t>Random sampling </a:t>
            </a:r>
            <a:r>
              <a:rPr lang="en-US" sz="2800" b="1" dirty="0">
                <a:latin typeface="+mj-lt"/>
              </a:rPr>
              <a:t>error</a:t>
            </a:r>
            <a:r>
              <a:rPr lang="en-US" sz="2800" dirty="0">
                <a:latin typeface="+mj-lt"/>
              </a:rPr>
              <a:t> and </a:t>
            </a:r>
            <a:r>
              <a:rPr lang="en-US" sz="2800" dirty="0" err="1">
                <a:latin typeface="+mj-lt"/>
              </a:rPr>
              <a:t>undercoverage</a:t>
            </a:r>
            <a:r>
              <a:rPr lang="en-US" sz="2800" dirty="0">
                <a:latin typeface="+mj-lt"/>
              </a:rPr>
              <a:t> are common types of sampling </a:t>
            </a:r>
            <a:r>
              <a:rPr lang="en-US" sz="2800" dirty="0" smtClean="0">
                <a:latin typeface="+mj-lt"/>
              </a:rPr>
              <a:t>error. 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b="1" dirty="0" err="1" smtClean="0">
                <a:latin typeface="+mj-lt"/>
              </a:rPr>
              <a:t>Undercoverage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occurs when some members of the population are left out of </a:t>
            </a:r>
            <a:r>
              <a:rPr lang="en-US" sz="2800" dirty="0" smtClean="0">
                <a:latin typeface="+mj-lt"/>
              </a:rPr>
              <a:t>the </a:t>
            </a:r>
            <a:r>
              <a:rPr lang="en-US" sz="2800" b="1" dirty="0" smtClean="0">
                <a:latin typeface="+mj-lt"/>
              </a:rPr>
              <a:t>sampling </a:t>
            </a:r>
            <a:r>
              <a:rPr lang="en-US" sz="2800" b="1" dirty="0">
                <a:latin typeface="+mj-lt"/>
              </a:rPr>
              <a:t>frame</a:t>
            </a:r>
            <a:r>
              <a:rPr lang="en-US" sz="2800" dirty="0">
                <a:latin typeface="+mj-lt"/>
              </a:rPr>
              <a:t>, the list from which the sample is actually chosen.</a:t>
            </a:r>
          </a:p>
          <a:p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5195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Statistics in Summary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143000"/>
            <a:ext cx="9144000" cy="5105400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latin typeface="+mj-lt"/>
              </a:rPr>
              <a:t>The most serious errors in most careful surveys, however, are </a:t>
            </a:r>
            <a:r>
              <a:rPr lang="en-US" sz="2800" b="1" dirty="0" err="1" smtClean="0">
                <a:latin typeface="+mj-lt"/>
              </a:rPr>
              <a:t>nonsampling</a:t>
            </a:r>
            <a:r>
              <a:rPr lang="en-US" sz="2800" b="1" dirty="0" smtClean="0">
                <a:latin typeface="+mj-lt"/>
              </a:rPr>
              <a:t> errors</a:t>
            </a:r>
            <a:r>
              <a:rPr lang="en-US" sz="2800" dirty="0">
                <a:latin typeface="+mj-lt"/>
              </a:rPr>
              <a:t>. These have nothing to do with choosing a </a:t>
            </a:r>
            <a:r>
              <a:rPr lang="en-US" sz="2800" dirty="0" smtClean="0">
                <a:latin typeface="+mj-lt"/>
              </a:rPr>
              <a:t>sample; they </a:t>
            </a:r>
            <a:r>
              <a:rPr lang="en-US" sz="2800" dirty="0">
                <a:latin typeface="+mj-lt"/>
              </a:rPr>
              <a:t>are </a:t>
            </a:r>
            <a:r>
              <a:rPr lang="en-US" sz="2800" dirty="0" smtClean="0">
                <a:latin typeface="+mj-lt"/>
              </a:rPr>
              <a:t>present even </a:t>
            </a:r>
            <a:r>
              <a:rPr lang="en-US" sz="2800" dirty="0">
                <a:latin typeface="+mj-lt"/>
              </a:rPr>
              <a:t>in a census</a:t>
            </a:r>
            <a:r>
              <a:rPr lang="en-US" sz="2800" dirty="0" smtClean="0">
                <a:latin typeface="+mj-lt"/>
              </a:rPr>
              <a:t>.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The single biggest problem for sample surveys is </a:t>
            </a:r>
            <a:r>
              <a:rPr lang="en-US" sz="2800" b="1" dirty="0">
                <a:latin typeface="+mj-lt"/>
              </a:rPr>
              <a:t>nonresponse</a:t>
            </a:r>
            <a:r>
              <a:rPr lang="en-US" sz="2800" dirty="0">
                <a:latin typeface="+mj-lt"/>
              </a:rPr>
              <a:t>: subjects </a:t>
            </a:r>
            <a:r>
              <a:rPr lang="en-US" sz="2800" dirty="0" smtClean="0">
                <a:latin typeface="+mj-lt"/>
              </a:rPr>
              <a:t>can’t be </a:t>
            </a:r>
            <a:r>
              <a:rPr lang="en-US" sz="2800" dirty="0">
                <a:latin typeface="+mj-lt"/>
              </a:rPr>
              <a:t>contacted or refuse to answer</a:t>
            </a:r>
            <a:r>
              <a:rPr lang="en-US" sz="2800" dirty="0" smtClean="0">
                <a:latin typeface="+mj-lt"/>
              </a:rPr>
              <a:t>.</a:t>
            </a:r>
          </a:p>
          <a:p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343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Case Study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28600" y="993718"/>
            <a:ext cx="8915400" cy="1549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Most polls are taken by telephone, dialing numbers at random to get a </a:t>
            </a:r>
            <a:r>
              <a:rPr lang="en-US" sz="28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 sample 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households. After eliminating fax and business </a:t>
            </a:r>
            <a:r>
              <a:rPr lang="en-US" sz="28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017994"/>
              </p:ext>
            </p:extLst>
          </p:nvPr>
        </p:nvGraphicFramePr>
        <p:xfrm>
          <a:off x="762000" y="2729719"/>
          <a:ext cx="7696200" cy="3535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+mj-lt"/>
                        </a:rPr>
                        <a:t>Never answered phone</a:t>
                      </a:r>
                      <a:endParaRPr lang="en-US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+mj-lt"/>
                        </a:rPr>
                        <a:t>938</a:t>
                      </a:r>
                      <a:endParaRPr lang="en-US" sz="2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+mj-lt"/>
                        </a:rPr>
                        <a:t>Answered but refused</a:t>
                      </a:r>
                      <a:endParaRPr lang="en-US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+mj-lt"/>
                        </a:rPr>
                        <a:t>678</a:t>
                      </a:r>
                      <a:endParaRPr lang="en-US" sz="2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+mj-lt"/>
                        </a:rPr>
                        <a:t>Not eligible: no persons aged 18 or older, or language barrier</a:t>
                      </a:r>
                      <a:endParaRPr lang="en-US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+mj-lt"/>
                        </a:rPr>
                        <a:t>221</a:t>
                      </a:r>
                      <a:endParaRPr lang="en-US" sz="2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+mj-lt"/>
                        </a:rPr>
                        <a:t>Incomplete interview</a:t>
                      </a:r>
                      <a:endParaRPr lang="en-US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+mj-lt"/>
                        </a:rPr>
                        <a:t>42</a:t>
                      </a:r>
                      <a:endParaRPr lang="en-US" sz="2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+mj-lt"/>
                        </a:rPr>
                        <a:t>Complete interview</a:t>
                      </a:r>
                      <a:endParaRPr lang="en-US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+mj-lt"/>
                        </a:rPr>
                        <a:t>1000</a:t>
                      </a:r>
                      <a:endParaRPr lang="en-US" sz="2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+mj-lt"/>
                        </a:rPr>
                        <a:t>Total Called</a:t>
                      </a:r>
                      <a:endParaRPr lang="en-US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+mj-lt"/>
                        </a:rPr>
                        <a:t>2879</a:t>
                      </a:r>
                      <a:endParaRPr lang="en-US" sz="2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288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Statistics in Summary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143000"/>
            <a:ext cx="9144000" cy="5105400"/>
          </a:xfrm>
          <a:prstGeom prst="rect">
            <a:avLst/>
          </a:prstGeom>
        </p:spPr>
        <p:txBody>
          <a:bodyPr/>
          <a:lstStyle/>
          <a:p>
            <a:r>
              <a:rPr lang="en-US" sz="3200" dirty="0">
                <a:latin typeface="+mj-lt"/>
              </a:rPr>
              <a:t>Mistakes in handling the data (</a:t>
            </a:r>
            <a:r>
              <a:rPr lang="en-US" sz="3200" b="1" dirty="0">
                <a:latin typeface="+mj-lt"/>
              </a:rPr>
              <a:t>processing errors</a:t>
            </a:r>
            <a:r>
              <a:rPr lang="en-US" sz="3200" dirty="0">
                <a:latin typeface="+mj-lt"/>
              </a:rPr>
              <a:t>) and incorrect answers by respondents (</a:t>
            </a:r>
            <a:r>
              <a:rPr lang="en-US" sz="3200" b="1" dirty="0">
                <a:latin typeface="+mj-lt"/>
              </a:rPr>
              <a:t>response errors</a:t>
            </a:r>
            <a:r>
              <a:rPr lang="en-US" sz="3200" dirty="0">
                <a:latin typeface="+mj-lt"/>
              </a:rPr>
              <a:t>) are other examples of </a:t>
            </a:r>
            <a:r>
              <a:rPr lang="en-US" sz="3200" dirty="0" err="1">
                <a:latin typeface="+mj-lt"/>
              </a:rPr>
              <a:t>nonsampling</a:t>
            </a:r>
            <a:r>
              <a:rPr lang="en-US" sz="3200" dirty="0">
                <a:latin typeface="+mj-lt"/>
              </a:rPr>
              <a:t> errors</a:t>
            </a:r>
            <a:r>
              <a:rPr lang="en-US" sz="3200" dirty="0" smtClean="0">
                <a:latin typeface="+mj-lt"/>
              </a:rPr>
              <a:t>.</a:t>
            </a:r>
          </a:p>
          <a:p>
            <a:endParaRPr lang="en-US" sz="3200" dirty="0">
              <a:latin typeface="+mj-lt"/>
            </a:endParaRPr>
          </a:p>
          <a:p>
            <a:r>
              <a:rPr lang="en-US" sz="3200" dirty="0">
                <a:latin typeface="+mj-lt"/>
              </a:rPr>
              <a:t>Finally, the exact </a:t>
            </a:r>
            <a:r>
              <a:rPr lang="en-US" sz="3200" b="1" dirty="0">
                <a:latin typeface="+mj-lt"/>
              </a:rPr>
              <a:t>wording of questions</a:t>
            </a:r>
            <a:r>
              <a:rPr lang="en-US" sz="3200" dirty="0">
                <a:latin typeface="+mj-lt"/>
              </a:rPr>
              <a:t> has a big influence on the answers</a:t>
            </a:r>
            <a:r>
              <a:rPr lang="en-US" sz="3200" dirty="0" smtClean="0">
                <a:latin typeface="+mj-lt"/>
              </a:rPr>
              <a:t>. </a:t>
            </a:r>
          </a:p>
          <a:p>
            <a:endParaRPr lang="en-US" sz="3200" dirty="0">
              <a:latin typeface="+mj-lt"/>
            </a:endParaRPr>
          </a:p>
          <a:p>
            <a:endParaRPr lang="en-US" sz="3200" dirty="0">
              <a:latin typeface="+mj-lt"/>
            </a:endParaRPr>
          </a:p>
          <a:p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6133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Statistics in Summary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914401"/>
            <a:ext cx="9144000" cy="5105400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latin typeface="+mj-lt"/>
              </a:rPr>
              <a:t>People who design sample surveys use statistical techniques that help correct </a:t>
            </a:r>
            <a:r>
              <a:rPr lang="en-US" sz="2800" dirty="0" err="1">
                <a:latin typeface="+mj-lt"/>
              </a:rPr>
              <a:t>nonsampling</a:t>
            </a:r>
            <a:r>
              <a:rPr lang="en-US" sz="2800" dirty="0">
                <a:latin typeface="+mj-lt"/>
              </a:rPr>
              <a:t> errors, and they also use </a:t>
            </a:r>
            <a:r>
              <a:rPr lang="en-US" sz="2800" b="1" dirty="0">
                <a:latin typeface="+mj-lt"/>
              </a:rPr>
              <a:t>probability samples</a:t>
            </a:r>
            <a:r>
              <a:rPr lang="en-US" sz="2800" dirty="0">
                <a:latin typeface="+mj-lt"/>
              </a:rPr>
              <a:t> more complex than simple random samples, such as </a:t>
            </a:r>
            <a:r>
              <a:rPr lang="en-US" sz="2800" b="1" dirty="0">
                <a:latin typeface="+mj-lt"/>
              </a:rPr>
              <a:t>stratified samples</a:t>
            </a:r>
            <a:r>
              <a:rPr lang="en-US" sz="2800" dirty="0" smtClean="0">
                <a:latin typeface="+mj-lt"/>
              </a:rPr>
              <a:t>.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You </a:t>
            </a:r>
            <a:r>
              <a:rPr lang="en-US" sz="2800" dirty="0">
                <a:latin typeface="+mj-lt"/>
              </a:rPr>
              <a:t>can assess the quality of a sample survey quite well by just looking at </a:t>
            </a:r>
            <a:r>
              <a:rPr lang="en-US" sz="2800" dirty="0" smtClean="0">
                <a:latin typeface="+mj-lt"/>
              </a:rPr>
              <a:t>the basics</a:t>
            </a:r>
            <a:r>
              <a:rPr lang="en-US" sz="2800" dirty="0">
                <a:latin typeface="+mj-lt"/>
              </a:rPr>
              <a:t>: use of random samples, sample </a:t>
            </a:r>
            <a:r>
              <a:rPr lang="en-US" sz="2800" dirty="0" smtClean="0">
                <a:latin typeface="+mj-lt"/>
              </a:rPr>
              <a:t>size </a:t>
            </a:r>
            <a:r>
              <a:rPr lang="en-US" sz="2800" dirty="0">
                <a:latin typeface="+mj-lt"/>
              </a:rPr>
              <a:t>and margin of error, the rate </a:t>
            </a:r>
            <a:r>
              <a:rPr lang="en-US" sz="2800" dirty="0" smtClean="0">
                <a:latin typeface="+mj-lt"/>
              </a:rPr>
              <a:t>of nonresponse</a:t>
            </a:r>
            <a:r>
              <a:rPr lang="en-US" sz="2800" dirty="0">
                <a:latin typeface="+mj-lt"/>
              </a:rPr>
              <a:t>, and the wording of the questions.</a:t>
            </a:r>
          </a:p>
          <a:p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646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Case Study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28600" y="993718"/>
            <a:ext cx="4191000" cy="6038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 of 2879 working residential phone numbers, 33% never answered. Of those </a:t>
            </a:r>
            <a:r>
              <a:rPr lang="en-US" sz="28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who answered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35% refused to talk. The overall rate of nonresponse (people who </a:t>
            </a:r>
            <a:r>
              <a:rPr lang="en-US" sz="28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never answered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refused, or would not complete the interview) was 1658 out of 2879, or 58</a:t>
            </a:r>
            <a:r>
              <a:rPr lang="en-US" sz="28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%.</a:t>
            </a:r>
          </a:p>
          <a:p>
            <a:pPr>
              <a:lnSpc>
                <a:spcPct val="115000"/>
              </a:lnSpc>
            </a:pPr>
            <a:endParaRPr lang="en-US" sz="2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Photograph of mom holding a crying baby while preparing dinner and trying to talk on the telephon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219200"/>
            <a:ext cx="3200400" cy="490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15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Case Study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28600" y="993718"/>
            <a:ext cx="8915400" cy="2045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8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Pew 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called every number five times over a five-day period, at different times of </a:t>
            </a:r>
            <a:r>
              <a:rPr lang="en-US" sz="28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 and 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different days of the week. Many polls call only once, and it is usual to </a:t>
            </a:r>
            <a:r>
              <a:rPr lang="en-US" sz="28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 that 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 half of those who answer refuse to talk. </a:t>
            </a: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41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Case Study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28600" y="993718"/>
            <a:ext cx="8915400" cy="4552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Although Pew did obtain the </a:t>
            </a:r>
            <a:r>
              <a:rPr lang="en-US" sz="28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desired sample 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1000 people, can we trust the results of this poll to make conclusions </a:t>
            </a:r>
            <a:r>
              <a:rPr lang="en-US" sz="28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about people 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residential phones? </a:t>
            </a:r>
            <a:endParaRPr lang="en-US" sz="280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endParaRPr lang="en-US" sz="280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28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results of the poll be extended to </a:t>
            </a:r>
            <a:r>
              <a:rPr lang="en-US" sz="28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people who 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only have cell phones? </a:t>
            </a:r>
            <a:endParaRPr lang="en-US" sz="280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endParaRPr lang="en-US" sz="2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28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end of this chapter you will learn how to answer</a:t>
            </a:r>
          </a:p>
          <a:p>
            <a:pPr>
              <a:lnSpc>
                <a:spcPct val="115000"/>
              </a:lnSpc>
            </a:pP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question.</a:t>
            </a: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07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>
                <a:solidFill>
                  <a:srgbClr val="800000"/>
                </a:solidFill>
              </a:rPr>
              <a:t>How Sample Surveys Go Wrong</a:t>
            </a:r>
            <a:br>
              <a:rPr lang="en-US" b="1" dirty="0">
                <a:solidFill>
                  <a:srgbClr val="800000"/>
                </a:solidFill>
              </a:rPr>
            </a:b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28600" y="1447800"/>
            <a:ext cx="8915400" cy="4807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Random sampling eliminates bias in choosing a sample and allows control of variability</a:t>
            </a:r>
            <a:r>
              <a:rPr lang="en-US" sz="2400" dirty="0" smtClean="0">
                <a:latin typeface="Calibri" panose="020F0502020204030204" pitchFamily="34" charset="0"/>
              </a:rPr>
              <a:t>.</a:t>
            </a:r>
          </a:p>
          <a:p>
            <a:endParaRPr lang="en-US" sz="2400" dirty="0">
              <a:latin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</a:rPr>
              <a:t>When </a:t>
            </a:r>
            <a:r>
              <a:rPr lang="en-US" sz="2400" dirty="0">
                <a:latin typeface="Calibri" panose="020F0502020204030204" pitchFamily="34" charset="0"/>
              </a:rPr>
              <a:t>we see the magic words </a:t>
            </a:r>
            <a:r>
              <a:rPr lang="en-US" sz="2400" i="1" dirty="0" smtClean="0">
                <a:latin typeface="Calibri" panose="020F0502020204030204" pitchFamily="34" charset="0"/>
              </a:rPr>
              <a:t>randomly selected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</a:rPr>
              <a:t>and </a:t>
            </a:r>
            <a:r>
              <a:rPr lang="en-US" sz="2400" i="1" dirty="0" smtClean="0">
                <a:latin typeface="Calibri" panose="020F0502020204030204" pitchFamily="34" charset="0"/>
              </a:rPr>
              <a:t>margin </a:t>
            </a:r>
            <a:r>
              <a:rPr lang="en-US" sz="2400" i="1" dirty="0">
                <a:latin typeface="Calibri" panose="020F0502020204030204" pitchFamily="34" charset="0"/>
              </a:rPr>
              <a:t>of error</a:t>
            </a:r>
            <a:r>
              <a:rPr lang="en-US" sz="2400" dirty="0" smtClean="0">
                <a:latin typeface="Calibri" panose="020F0502020204030204" pitchFamily="34" charset="0"/>
              </a:rPr>
              <a:t>, do </a:t>
            </a:r>
            <a:r>
              <a:rPr lang="en-US" sz="2400" dirty="0">
                <a:latin typeface="Calibri" panose="020F0502020204030204" pitchFamily="34" charset="0"/>
              </a:rPr>
              <a:t>we know we have trustworthy information before us? </a:t>
            </a:r>
            <a:endParaRPr lang="en-US" sz="2400" dirty="0" smtClean="0">
              <a:latin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</a:rPr>
              <a:t>Sampling </a:t>
            </a:r>
            <a:r>
              <a:rPr lang="en-US" sz="2400" dirty="0">
                <a:latin typeface="Calibri" panose="020F0502020204030204" pitchFamily="34" charset="0"/>
              </a:rPr>
              <a:t>in the real </a:t>
            </a:r>
            <a:r>
              <a:rPr lang="en-US" sz="2400" dirty="0" smtClean="0">
                <a:latin typeface="Calibri" panose="020F0502020204030204" pitchFamily="34" charset="0"/>
              </a:rPr>
              <a:t>world is </a:t>
            </a:r>
            <a:r>
              <a:rPr lang="en-US" sz="2400" dirty="0">
                <a:latin typeface="Calibri" panose="020F0502020204030204" pitchFamily="34" charset="0"/>
              </a:rPr>
              <a:t>more complex and less reliable than choosing an SRS from a list of names in </a:t>
            </a:r>
            <a:r>
              <a:rPr lang="en-US" sz="2400" dirty="0" smtClean="0">
                <a:latin typeface="Calibri" panose="020F0502020204030204" pitchFamily="34" charset="0"/>
              </a:rPr>
              <a:t>a textbook </a:t>
            </a:r>
            <a:r>
              <a:rPr lang="en-US" sz="2400" dirty="0">
                <a:latin typeface="Calibri" panose="020F0502020204030204" pitchFamily="34" charset="0"/>
              </a:rPr>
              <a:t>exercise. </a:t>
            </a:r>
            <a:endParaRPr lang="en-US" sz="2400" dirty="0" smtClean="0">
              <a:latin typeface="Calibri" panose="020F0502020204030204" pitchFamily="34" charset="0"/>
            </a:endParaRPr>
          </a:p>
          <a:p>
            <a:endParaRPr lang="en-US" sz="2400" dirty="0" smtClean="0">
              <a:latin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</a:rPr>
              <a:t>Confidence </a:t>
            </a:r>
            <a:r>
              <a:rPr lang="en-US" sz="2400" dirty="0">
                <a:latin typeface="Calibri" panose="020F0502020204030204" pitchFamily="34" charset="0"/>
              </a:rPr>
              <a:t>statements do not reflect all the sources of error </a:t>
            </a:r>
            <a:r>
              <a:rPr lang="en-US" sz="2400" dirty="0" smtClean="0">
                <a:latin typeface="Calibri" panose="020F0502020204030204" pitchFamily="34" charset="0"/>
              </a:rPr>
              <a:t>that are </a:t>
            </a:r>
            <a:r>
              <a:rPr lang="en-US" sz="2400" dirty="0">
                <a:latin typeface="Calibri" panose="020F0502020204030204" pitchFamily="34" charset="0"/>
              </a:rPr>
              <a:t>present in practical sampling.</a:t>
            </a:r>
          </a:p>
          <a:p>
            <a:r>
              <a:rPr lang="en-US" sz="2000" dirty="0" smtClean="0"/>
              <a:t> </a:t>
            </a:r>
          </a:p>
          <a:p>
            <a:pPr>
              <a:lnSpc>
                <a:spcPct val="115000"/>
              </a:lnSpc>
            </a:pPr>
            <a:r>
              <a:rPr lang="en-US" sz="1400" dirty="0">
                <a:solidFill>
                  <a:srgbClr val="4E121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23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Errors in Sampling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4495800"/>
          </a:xfrm>
          <a:prstGeom prst="rect">
            <a:avLst/>
          </a:prstGeom>
        </p:spPr>
        <p:txBody>
          <a:bodyPr/>
          <a:lstStyle/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AutoNum type="arabicPeriod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Sampling Errors</a:t>
            </a:r>
          </a:p>
          <a:p>
            <a:pPr marL="990600" marR="0" lvl="1" indent="-533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Caused by the act of taking a sample</a:t>
            </a:r>
          </a:p>
          <a:p>
            <a:pPr marL="990600" marR="0" lvl="1" indent="-533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Cause sample results to be different from the results of a census</a:t>
            </a:r>
          </a:p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AutoNum type="arabicPeriod"/>
              <a:tabLst/>
              <a:defRPr/>
            </a:pP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Nonsampling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Errors</a:t>
            </a:r>
          </a:p>
          <a:p>
            <a:pPr marL="990600" marR="0" lvl="1" indent="-533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Error not related to the act of selecting a sample from the population</a:t>
            </a:r>
          </a:p>
          <a:p>
            <a:pPr marL="990600" marR="0" lvl="1" indent="-533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Can even be present in a census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1. Sampling Errors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57200" y="1066800"/>
            <a:ext cx="8229600" cy="4876800"/>
          </a:xfrm>
          <a:prstGeom prst="rect">
            <a:avLst/>
          </a:prstGeom>
        </p:spPr>
        <p:txBody>
          <a:bodyPr/>
          <a:lstStyle/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A. Random Sampling Error</a:t>
            </a:r>
          </a:p>
          <a:p>
            <a:pPr marL="990600" marR="0" lvl="1" indent="-5334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Deviation between the statistic and parameter</a:t>
            </a:r>
          </a:p>
          <a:p>
            <a:pPr marL="990600" marR="0" lvl="1" indent="-5334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Caused by chance in selecting a random sample</a:t>
            </a:r>
          </a:p>
          <a:p>
            <a:pPr marL="990600" marR="0" lvl="1" indent="-5334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ONLY error accounted for in the margin of error in a confidence statement</a:t>
            </a:r>
          </a:p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B. Bad Sampling Methods</a:t>
            </a:r>
          </a:p>
          <a:p>
            <a:pPr marL="990600" marR="0" lvl="1" indent="-5334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Convenience and voluntary response samples</a:t>
            </a:r>
          </a:p>
          <a:p>
            <a:pPr marL="742950" lvl="1" indent="-285750">
              <a:lnSpc>
                <a:spcPct val="115000"/>
              </a:lnSpc>
              <a:buFont typeface="Arial" pitchFamily="34" charset="0"/>
              <a:buChar char="•"/>
              <a:tabLst>
                <a:tab pos="914400" algn="l"/>
              </a:tabLst>
            </a:pPr>
            <a:r>
              <a:rPr lang="en-US" sz="28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An 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incomplete sampling frame can </a:t>
            </a:r>
            <a:r>
              <a:rPr lang="en-US" sz="28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cause 	</a:t>
            </a:r>
            <a:r>
              <a:rPr lang="en-US" sz="2800" b="1" dirty="0" err="1" smtClean="0">
                <a:solidFill>
                  <a:srgbClr val="8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undercoverage</a:t>
            </a:r>
            <a:r>
              <a:rPr lang="en-US" sz="2800" b="1" dirty="0" smtClean="0">
                <a:solidFill>
                  <a:srgbClr val="8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certain groups of the </a:t>
            </a:r>
            <a:r>
              <a:rPr lang="en-US" sz="28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population 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 left </a:t>
            </a:r>
            <a:r>
              <a:rPr lang="en-US" sz="28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out.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90600" marR="0" lvl="1" indent="-5334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595959"/>
      </a:dk2>
      <a:lt2>
        <a:srgbClr val="EEECE1"/>
      </a:lt2>
      <a:accent1>
        <a:srgbClr val="800000"/>
      </a:accent1>
      <a:accent2>
        <a:srgbClr val="595959"/>
      </a:accent2>
      <a:accent3>
        <a:srgbClr val="800000"/>
      </a:accent3>
      <a:accent4>
        <a:srgbClr val="800000"/>
      </a:accent4>
      <a:accent5>
        <a:srgbClr val="800000"/>
      </a:accent5>
      <a:accent6>
        <a:srgbClr val="800000"/>
      </a:accent6>
      <a:hlink>
        <a:srgbClr val="800000"/>
      </a:hlink>
      <a:folHlink>
        <a:srgbClr val="80000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4123</TotalTime>
  <Words>1698</Words>
  <Application>Microsoft Office PowerPoint</Application>
  <PresentationFormat>On-screen Show (4:3)</PresentationFormat>
  <Paragraphs>215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Cambria Math</vt:lpstr>
      <vt:lpstr>Times New Roman</vt:lpstr>
      <vt:lpstr>Wingdings</vt:lpstr>
      <vt:lpstr>Office Theme</vt:lpstr>
      <vt:lpstr>Chapter  4</vt:lpstr>
      <vt:lpstr>Case Study </vt:lpstr>
      <vt:lpstr>Case Study </vt:lpstr>
      <vt:lpstr>Case Study </vt:lpstr>
      <vt:lpstr>Case Study </vt:lpstr>
      <vt:lpstr>Case Study </vt:lpstr>
      <vt:lpstr>How Sample Surveys Go Wrong </vt:lpstr>
      <vt:lpstr>Errors in Sampling </vt:lpstr>
      <vt:lpstr>1. Sampling Errors </vt:lpstr>
      <vt:lpstr>Example: Undercoverage </vt:lpstr>
      <vt:lpstr>Example: Undercoverage </vt:lpstr>
      <vt:lpstr>2. Nonsampling Errors </vt:lpstr>
      <vt:lpstr>2. Nonsampling Errors </vt:lpstr>
      <vt:lpstr>Poorly Worded Questions </vt:lpstr>
      <vt:lpstr>What the Margin of Error Can’t Say </vt:lpstr>
      <vt:lpstr>How to Live with Nonsampling Errors </vt:lpstr>
      <vt:lpstr>Stratified Random Sampling </vt:lpstr>
      <vt:lpstr>Example: Stratifying  </vt:lpstr>
      <vt:lpstr>Example: Stratifying  </vt:lpstr>
      <vt:lpstr>Example: Stratifying  </vt:lpstr>
      <vt:lpstr>Example: Stratifying  </vt:lpstr>
      <vt:lpstr>The Challenge of Internet Surveys </vt:lpstr>
      <vt:lpstr>Example: Doctors and Placebos </vt:lpstr>
      <vt:lpstr>Probability Samples </vt:lpstr>
      <vt:lpstr>Questions to Ask before You Believe a Poll </vt:lpstr>
      <vt:lpstr>Questions to Ask before You Believe a Poll </vt:lpstr>
      <vt:lpstr>Statistics in Summary </vt:lpstr>
      <vt:lpstr>Statistics in Summary </vt:lpstr>
      <vt:lpstr>Statistics in Summary </vt:lpstr>
      <vt:lpstr>Statistics in Summary </vt:lpstr>
      <vt:lpstr>Statistics in 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Leslie Hendrix</dc:creator>
  <cp:lastModifiedBy>fwu</cp:lastModifiedBy>
  <cp:revision>264</cp:revision>
  <dcterms:created xsi:type="dcterms:W3CDTF">2009-09-07T22:06:52Z</dcterms:created>
  <dcterms:modified xsi:type="dcterms:W3CDTF">2018-01-15T20:37:17Z</dcterms:modified>
</cp:coreProperties>
</file>