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63" r:id="rId3"/>
    <p:sldId id="331" r:id="rId4"/>
    <p:sldId id="332" r:id="rId5"/>
    <p:sldId id="333" r:id="rId6"/>
    <p:sldId id="321" r:id="rId7"/>
    <p:sldId id="322" r:id="rId8"/>
    <p:sldId id="323" r:id="rId9"/>
    <p:sldId id="334" r:id="rId10"/>
    <p:sldId id="335" r:id="rId11"/>
    <p:sldId id="336" r:id="rId12"/>
    <p:sldId id="337" r:id="rId13"/>
    <p:sldId id="265" r:id="rId14"/>
    <p:sldId id="340" r:id="rId15"/>
    <p:sldId id="341" r:id="rId16"/>
    <p:sldId id="343" r:id="rId17"/>
    <p:sldId id="344" r:id="rId18"/>
    <p:sldId id="34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90" autoAdjust="0"/>
  </p:normalViewPr>
  <p:slideViewPr>
    <p:cSldViewPr>
      <p:cViewPr varScale="1">
        <p:scale>
          <a:sx n="115" d="100"/>
          <a:sy n="115" d="100"/>
        </p:scale>
        <p:origin x="147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65610C-5671-4886-9AE6-7EE7A6377FBB}" type="datetimeFigureOut">
              <a:rPr lang="en-US" smtClean="0"/>
              <a:pPr/>
              <a:t>1/18/2018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C35D6D-997A-48C7-BDEA-07052B64E62F}" type="slidenum">
              <a:rPr lang="en-US" smtClean="0"/>
              <a:pPr/>
              <a:t>‹#›</a:t>
            </a:fld>
            <a:endParaRPr lang="en-US"/>
          </a:p>
        </p:txBody>
      </p:sp>
    </p:spTree>
    <p:extLst>
      <p:ext uri="{BB962C8B-B14F-4D97-AF65-F5344CB8AC3E}">
        <p14:creationId xmlns:p14="http://schemas.microsoft.com/office/powerpoint/2010/main" val="2847969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FAD237-A112-40ED-8DF3-06D136A492D4}" type="datetimeFigureOut">
              <a:rPr lang="en-US" smtClean="0"/>
              <a:pPr/>
              <a:t>1/18/2018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3507CF-9662-4939-8130-181ACD0B25E2}" type="slidenum">
              <a:rPr lang="en-US" smtClean="0"/>
              <a:pPr/>
              <a:t>‹#›</a:t>
            </a:fld>
            <a:endParaRPr lang="en-US"/>
          </a:p>
        </p:txBody>
      </p:sp>
    </p:spTree>
    <p:extLst>
      <p:ext uri="{BB962C8B-B14F-4D97-AF65-F5344CB8AC3E}">
        <p14:creationId xmlns:p14="http://schemas.microsoft.com/office/powerpoint/2010/main" val="3206977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93507CF-9662-4939-8130-181ACD0B25E2}" type="slidenum">
              <a:rPr lang="en-US" smtClean="0"/>
              <a:pPr/>
              <a:t>1</a:t>
            </a:fld>
            <a:endParaRPr lang="en-US"/>
          </a:p>
        </p:txBody>
      </p:sp>
    </p:spTree>
    <p:extLst>
      <p:ext uri="{BB962C8B-B14F-4D97-AF65-F5344CB8AC3E}">
        <p14:creationId xmlns:p14="http://schemas.microsoft.com/office/powerpoint/2010/main" val="514477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10</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6234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11</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36713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12</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07991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D8A77-DD51-4E9F-BAB9-022A34AC6FD3}" type="slidenum">
              <a:rPr lang="en-US"/>
              <a:pPr/>
              <a:t>13</a:t>
            </a:fld>
            <a:endParaRPr lang="en-US"/>
          </a:p>
        </p:txBody>
      </p:sp>
      <p:sp>
        <p:nvSpPr>
          <p:cNvPr id="526338" name="Rectangle 2"/>
          <p:cNvSpPr>
            <a:spLocks noGrp="1" noRot="1" noChangeAspect="1" noChangeArrowheads="1" noTextEdit="1"/>
          </p:cNvSpPr>
          <p:nvPr>
            <p:ph type="sldImg"/>
          </p:nvPr>
        </p:nvSpPr>
        <p:spPr>
          <a:xfrm>
            <a:off x="1144588" y="685800"/>
            <a:ext cx="4572000" cy="3429000"/>
          </a:xfrm>
          <a:ln/>
        </p:spPr>
      </p:sp>
      <p:sp>
        <p:nvSpPr>
          <p:cNvPr id="526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48563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D8A77-DD51-4E9F-BAB9-022A34AC6FD3}" type="slidenum">
              <a:rPr lang="en-US"/>
              <a:pPr/>
              <a:t>14</a:t>
            </a:fld>
            <a:endParaRPr lang="en-US"/>
          </a:p>
        </p:txBody>
      </p:sp>
      <p:sp>
        <p:nvSpPr>
          <p:cNvPr id="526338" name="Rectangle 2"/>
          <p:cNvSpPr>
            <a:spLocks noGrp="1" noRot="1" noChangeAspect="1" noChangeArrowheads="1" noTextEdit="1"/>
          </p:cNvSpPr>
          <p:nvPr>
            <p:ph type="sldImg"/>
          </p:nvPr>
        </p:nvSpPr>
        <p:spPr>
          <a:xfrm>
            <a:off x="1144588" y="685800"/>
            <a:ext cx="4572000" cy="3429000"/>
          </a:xfrm>
          <a:ln/>
        </p:spPr>
      </p:sp>
      <p:sp>
        <p:nvSpPr>
          <p:cNvPr id="526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32031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D8A77-DD51-4E9F-BAB9-022A34AC6FD3}" type="slidenum">
              <a:rPr lang="en-US"/>
              <a:pPr/>
              <a:t>15</a:t>
            </a:fld>
            <a:endParaRPr lang="en-US"/>
          </a:p>
        </p:txBody>
      </p:sp>
      <p:sp>
        <p:nvSpPr>
          <p:cNvPr id="526338" name="Rectangle 2"/>
          <p:cNvSpPr>
            <a:spLocks noGrp="1" noRot="1" noChangeAspect="1" noChangeArrowheads="1" noTextEdit="1"/>
          </p:cNvSpPr>
          <p:nvPr>
            <p:ph type="sldImg"/>
          </p:nvPr>
        </p:nvSpPr>
        <p:spPr>
          <a:xfrm>
            <a:off x="1144588" y="685800"/>
            <a:ext cx="4572000" cy="3429000"/>
          </a:xfrm>
          <a:ln/>
        </p:spPr>
      </p:sp>
      <p:sp>
        <p:nvSpPr>
          <p:cNvPr id="526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5283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D8A77-DD51-4E9F-BAB9-022A34AC6FD3}" type="slidenum">
              <a:rPr lang="en-US"/>
              <a:pPr/>
              <a:t>16</a:t>
            </a:fld>
            <a:endParaRPr lang="en-US"/>
          </a:p>
        </p:txBody>
      </p:sp>
      <p:sp>
        <p:nvSpPr>
          <p:cNvPr id="526338" name="Rectangle 2"/>
          <p:cNvSpPr>
            <a:spLocks noGrp="1" noRot="1" noChangeAspect="1" noChangeArrowheads="1" noTextEdit="1"/>
          </p:cNvSpPr>
          <p:nvPr>
            <p:ph type="sldImg"/>
          </p:nvPr>
        </p:nvSpPr>
        <p:spPr>
          <a:xfrm>
            <a:off x="1144588" y="685800"/>
            <a:ext cx="4572000" cy="3429000"/>
          </a:xfrm>
          <a:ln/>
        </p:spPr>
      </p:sp>
      <p:sp>
        <p:nvSpPr>
          <p:cNvPr id="526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41529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D8A77-DD51-4E9F-BAB9-022A34AC6FD3}" type="slidenum">
              <a:rPr lang="en-US"/>
              <a:pPr/>
              <a:t>17</a:t>
            </a:fld>
            <a:endParaRPr lang="en-US"/>
          </a:p>
        </p:txBody>
      </p:sp>
      <p:sp>
        <p:nvSpPr>
          <p:cNvPr id="526338" name="Rectangle 2"/>
          <p:cNvSpPr>
            <a:spLocks noGrp="1" noRot="1" noChangeAspect="1" noChangeArrowheads="1" noTextEdit="1"/>
          </p:cNvSpPr>
          <p:nvPr>
            <p:ph type="sldImg"/>
          </p:nvPr>
        </p:nvSpPr>
        <p:spPr>
          <a:xfrm>
            <a:off x="1144588" y="685800"/>
            <a:ext cx="4572000" cy="3429000"/>
          </a:xfrm>
          <a:ln/>
        </p:spPr>
      </p:sp>
      <p:sp>
        <p:nvSpPr>
          <p:cNvPr id="526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68228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D8A77-DD51-4E9F-BAB9-022A34AC6FD3}" type="slidenum">
              <a:rPr lang="en-US"/>
              <a:pPr/>
              <a:t>18</a:t>
            </a:fld>
            <a:endParaRPr lang="en-US"/>
          </a:p>
        </p:txBody>
      </p:sp>
      <p:sp>
        <p:nvSpPr>
          <p:cNvPr id="526338" name="Rectangle 2"/>
          <p:cNvSpPr>
            <a:spLocks noGrp="1" noRot="1" noChangeAspect="1" noChangeArrowheads="1" noTextEdit="1"/>
          </p:cNvSpPr>
          <p:nvPr>
            <p:ph type="sldImg"/>
          </p:nvPr>
        </p:nvSpPr>
        <p:spPr>
          <a:xfrm>
            <a:off x="1144588" y="685800"/>
            <a:ext cx="4572000" cy="3429000"/>
          </a:xfrm>
          <a:ln/>
        </p:spPr>
      </p:sp>
      <p:sp>
        <p:nvSpPr>
          <p:cNvPr id="526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05697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2</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6981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3</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46919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4</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42523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5</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25675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6</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75425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7</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10588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8</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1256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9</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28742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62600" y="304801"/>
            <a:ext cx="3429000" cy="327659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5638800" y="3810000"/>
            <a:ext cx="3200400" cy="2438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1/18/2018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pic>
        <p:nvPicPr>
          <p:cNvPr id="7" name="Picture 2" descr="\\NYFILE02\BFW_Public\Public\Victoria Garvey\SCC 9e\SCC_9e_cover FINAL.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14" r="251"/>
          <a:stretch/>
        </p:blipFill>
        <p:spPr bwMode="auto">
          <a:xfrm>
            <a:off x="0" y="0"/>
            <a:ext cx="54102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1/18/2018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1/18/2018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1/18/2018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1/18/2018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1/18/2018</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
        <p:nvSpPr>
          <p:cNvPr id="5" name="Rectangle 4"/>
          <p:cNvSpPr/>
          <p:nvPr userDrawn="1"/>
        </p:nvSpPr>
        <p:spPr>
          <a:xfrm>
            <a:off x="228600" y="6629400"/>
            <a:ext cx="3200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152400" cy="6858000"/>
          </a:xfrm>
          <a:prstGeom prst="rect">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686800" y="6581001"/>
            <a:ext cx="457200" cy="276999"/>
          </a:xfrm>
          <a:prstGeom prst="rect">
            <a:avLst/>
          </a:prstGeom>
          <a:noFill/>
        </p:spPr>
        <p:txBody>
          <a:bodyPr wrap="square" rtlCol="0">
            <a:spAutoFit/>
          </a:bodyPr>
          <a:lstStyle/>
          <a:p>
            <a:pPr algn="r"/>
            <a:fld id="{B6DA821F-403A-4037-A384-B54BCC4CAC79}" type="slidenum">
              <a:rPr lang="en-US" sz="1200" smtClean="0"/>
              <a:pPr algn="r"/>
              <a:t>‹#›</a:t>
            </a:fld>
            <a:endParaRPr lang="en-US" sz="1200" dirty="0"/>
          </a:p>
        </p:txBody>
      </p:sp>
      <p:sp>
        <p:nvSpPr>
          <p:cNvPr id="14" name="Rectangle 13"/>
          <p:cNvSpPr/>
          <p:nvPr/>
        </p:nvSpPr>
        <p:spPr>
          <a:xfrm>
            <a:off x="152400" y="6553200"/>
            <a:ext cx="899160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7200" dirty="0" smtClean="0"/>
              <a:t>Chapter </a:t>
            </a:r>
            <a:br>
              <a:rPr lang="en-US" sz="7200" dirty="0" smtClean="0"/>
            </a:br>
            <a:r>
              <a:rPr lang="en-US" sz="7200" dirty="0" smtClean="0"/>
              <a:t>5</a:t>
            </a:r>
            <a:endParaRPr lang="en-US" sz="7200" dirty="0"/>
          </a:p>
        </p:txBody>
      </p:sp>
      <p:sp>
        <p:nvSpPr>
          <p:cNvPr id="3" name="Subtitle 2"/>
          <p:cNvSpPr>
            <a:spLocks noGrp="1"/>
          </p:cNvSpPr>
          <p:nvPr>
            <p:ph type="subTitle" idx="1"/>
          </p:nvPr>
        </p:nvSpPr>
        <p:spPr>
          <a:xfrm>
            <a:off x="5715000" y="3733800"/>
            <a:ext cx="2895600" cy="1905000"/>
          </a:xfrm>
        </p:spPr>
        <p:txBody>
          <a:bodyPr>
            <a:normAutofit fontScale="92500" lnSpcReduction="20000"/>
          </a:bodyPr>
          <a:lstStyle/>
          <a:p>
            <a:r>
              <a:rPr lang="en-US" dirty="0" smtClean="0">
                <a:solidFill>
                  <a:schemeClr val="tx1"/>
                </a:solidFill>
              </a:rPr>
              <a:t>Experiments, Good and Bad</a:t>
            </a:r>
          </a:p>
          <a:p>
            <a:endParaRPr lang="en-US" dirty="0">
              <a:solidFill>
                <a:schemeClr val="tx1"/>
              </a:solidFill>
              <a:latin typeface="+mj-lt"/>
            </a:endParaRPr>
          </a:p>
          <a:p>
            <a:r>
              <a:rPr lang="en-US" i="1" dirty="0" smtClean="0">
                <a:solidFill>
                  <a:schemeClr val="bg1">
                    <a:lumMod val="75000"/>
                  </a:schemeClr>
                </a:solidFill>
              </a:rPr>
              <a:t>Lecture Slides</a:t>
            </a:r>
            <a:endParaRPr lang="en-US" i="1"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vl="0"/>
            <a:r>
              <a:rPr lang="en-US" sz="3200" b="1" dirty="0">
                <a:solidFill>
                  <a:srgbClr val="800000"/>
                </a:solidFill>
              </a:rPr>
              <a:t>Randomized Comparative Experiment</a:t>
            </a:r>
            <a:br>
              <a:rPr lang="en-US" sz="3200" b="1" dirty="0">
                <a:solidFill>
                  <a:srgbClr val="800000"/>
                </a:solidFill>
              </a:rPr>
            </a:br>
            <a:endParaRPr lang="en-US" sz="3200" dirty="0"/>
          </a:p>
        </p:txBody>
      </p:sp>
      <p:sp>
        <p:nvSpPr>
          <p:cNvPr id="2" name="Rectangle 1"/>
          <p:cNvSpPr/>
          <p:nvPr/>
        </p:nvSpPr>
        <p:spPr>
          <a:xfrm>
            <a:off x="228600" y="993718"/>
            <a:ext cx="8915400" cy="4147289"/>
          </a:xfrm>
          <a:prstGeom prst="rect">
            <a:avLst/>
          </a:prstGeom>
        </p:spPr>
        <p:txBody>
          <a:bodyPr wrap="square">
            <a:spAutoFit/>
          </a:bodyPr>
          <a:lstStyle/>
          <a:p>
            <a:pPr marL="342900" lvl="0" indent="-342900">
              <a:spcBef>
                <a:spcPct val="20000"/>
              </a:spcBef>
            </a:pPr>
            <a:r>
              <a:rPr lang="en-US" sz="3000" dirty="0">
                <a:solidFill>
                  <a:prstClr val="black"/>
                </a:solidFill>
                <a:latin typeface="Arial"/>
              </a:rPr>
              <a:t>The first goal in designing an experiment is to ensure that it will show us the effect </a:t>
            </a:r>
            <a:r>
              <a:rPr lang="en-US" sz="3000" dirty="0" smtClean="0">
                <a:solidFill>
                  <a:prstClr val="black"/>
                </a:solidFill>
                <a:latin typeface="Arial"/>
              </a:rPr>
              <a:t>of the </a:t>
            </a:r>
            <a:r>
              <a:rPr lang="en-US" sz="3000" dirty="0">
                <a:solidFill>
                  <a:prstClr val="black"/>
                </a:solidFill>
                <a:latin typeface="Arial"/>
              </a:rPr>
              <a:t>explanatory variables on the response variables. </a:t>
            </a:r>
            <a:endParaRPr lang="en-US" sz="3000" dirty="0" smtClean="0">
              <a:solidFill>
                <a:prstClr val="black"/>
              </a:solidFill>
              <a:latin typeface="Arial"/>
            </a:endParaRPr>
          </a:p>
          <a:p>
            <a:pPr marL="342900" lvl="0" indent="-342900">
              <a:spcBef>
                <a:spcPct val="20000"/>
              </a:spcBef>
            </a:pPr>
            <a:r>
              <a:rPr lang="en-US" sz="3000" dirty="0" smtClean="0">
                <a:solidFill>
                  <a:prstClr val="black"/>
                </a:solidFill>
                <a:latin typeface="Arial"/>
              </a:rPr>
              <a:t>Confounding </a:t>
            </a:r>
            <a:r>
              <a:rPr lang="en-US" sz="3000" dirty="0">
                <a:solidFill>
                  <a:prstClr val="black"/>
                </a:solidFill>
                <a:latin typeface="Arial"/>
              </a:rPr>
              <a:t>often prevents </a:t>
            </a:r>
            <a:r>
              <a:rPr lang="en-US" sz="3000" dirty="0" smtClean="0">
                <a:solidFill>
                  <a:prstClr val="black"/>
                </a:solidFill>
                <a:latin typeface="Arial"/>
              </a:rPr>
              <a:t>one track experiments </a:t>
            </a:r>
            <a:r>
              <a:rPr lang="en-US" sz="3000" dirty="0">
                <a:solidFill>
                  <a:prstClr val="black"/>
                </a:solidFill>
                <a:latin typeface="Arial"/>
              </a:rPr>
              <a:t>from doing this. The remedy is to compare two or more treatments.</a:t>
            </a:r>
          </a:p>
          <a:p>
            <a:pPr marL="342900" lvl="0" indent="-342900">
              <a:spcBef>
                <a:spcPct val="20000"/>
              </a:spcBef>
            </a:pPr>
            <a:endParaRPr lang="en-US" sz="2400" dirty="0" smtClean="0">
              <a:latin typeface="Calibri" panose="020F0502020204030204" pitchFamily="34" charset="0"/>
              <a:ea typeface="Times New Roman" panose="02020603050405020304" pitchFamily="18" charset="0"/>
              <a:cs typeface="Times New Roman" panose="02020603050405020304" pitchFamily="18" charset="0"/>
            </a:endParaRPr>
          </a:p>
          <a:p>
            <a:r>
              <a:rPr lang="en-US" sz="2800" dirty="0"/>
              <a:t> </a:t>
            </a:r>
          </a:p>
          <a:p>
            <a:pPr>
              <a:lnSpc>
                <a:spcPct val="115000"/>
              </a:lnSpc>
            </a:pPr>
            <a:r>
              <a:rPr lang="en-US" dirty="0">
                <a:solidFill>
                  <a:srgbClr val="4E1213"/>
                </a:solidFill>
                <a:latin typeface="Calibri" panose="020F050202020403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1093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vl="0"/>
            <a:r>
              <a:rPr lang="en-US" sz="3200" b="1" dirty="0">
                <a:solidFill>
                  <a:srgbClr val="800000"/>
                </a:solidFill>
              </a:rPr>
              <a:t>Randomized Comparative Experiment</a:t>
            </a:r>
            <a:br>
              <a:rPr lang="en-US" sz="3200" b="1" dirty="0">
                <a:solidFill>
                  <a:srgbClr val="800000"/>
                </a:solidFill>
              </a:rPr>
            </a:br>
            <a:endParaRPr lang="en-US" sz="3200" dirty="0"/>
          </a:p>
        </p:txBody>
      </p:sp>
      <p:sp>
        <p:nvSpPr>
          <p:cNvPr id="2" name="Rectangle 1"/>
          <p:cNvSpPr/>
          <p:nvPr/>
        </p:nvSpPr>
        <p:spPr>
          <a:xfrm>
            <a:off x="228600" y="993718"/>
            <a:ext cx="8915400" cy="6104748"/>
          </a:xfrm>
          <a:prstGeom prst="rect">
            <a:avLst/>
          </a:prstGeom>
        </p:spPr>
        <p:txBody>
          <a:bodyPr wrap="square">
            <a:spAutoFit/>
          </a:bodyPr>
          <a:lstStyle/>
          <a:p>
            <a:pPr marL="342900" lvl="0" indent="-342900">
              <a:spcBef>
                <a:spcPct val="20000"/>
              </a:spcBef>
            </a:pPr>
            <a:r>
              <a:rPr lang="en-US" sz="3000" dirty="0">
                <a:solidFill>
                  <a:prstClr val="black"/>
                </a:solidFill>
                <a:latin typeface="Arial"/>
              </a:rPr>
              <a:t>When confounding variables affect all subjects equally, any systematic differences in the responses of subjects receiving different treatments can be attributed to the treatments rather than to the confounding variables. </a:t>
            </a:r>
            <a:endParaRPr lang="en-US" sz="3000" dirty="0" smtClean="0">
              <a:solidFill>
                <a:prstClr val="black"/>
              </a:solidFill>
              <a:latin typeface="Arial"/>
            </a:endParaRPr>
          </a:p>
          <a:p>
            <a:pPr marL="342900" lvl="0" indent="-342900">
              <a:spcBef>
                <a:spcPct val="20000"/>
              </a:spcBef>
            </a:pPr>
            <a:endParaRPr lang="en-US" sz="3000" dirty="0" smtClean="0">
              <a:solidFill>
                <a:prstClr val="black"/>
              </a:solidFill>
              <a:latin typeface="Arial"/>
            </a:endParaRPr>
          </a:p>
          <a:p>
            <a:pPr marL="342900" lvl="0" indent="-342900">
              <a:spcBef>
                <a:spcPct val="20000"/>
              </a:spcBef>
            </a:pPr>
            <a:r>
              <a:rPr lang="en-US" sz="3000" dirty="0" smtClean="0">
                <a:solidFill>
                  <a:prstClr val="black"/>
                </a:solidFill>
                <a:latin typeface="Arial"/>
              </a:rPr>
              <a:t>This </a:t>
            </a:r>
            <a:r>
              <a:rPr lang="en-US" sz="3000" dirty="0">
                <a:solidFill>
                  <a:prstClr val="black"/>
                </a:solidFill>
                <a:latin typeface="Arial"/>
              </a:rPr>
              <a:t>is the idea behind the use of a placebo. All subjects are exposed to the placebo effect because all receive some treatment. Here is an example of a new medical treatment that passes the </a:t>
            </a:r>
            <a:r>
              <a:rPr lang="en-US" sz="3000" dirty="0" smtClean="0">
                <a:solidFill>
                  <a:prstClr val="black"/>
                </a:solidFill>
                <a:latin typeface="Arial"/>
              </a:rPr>
              <a:t>placebo test </a:t>
            </a:r>
            <a:r>
              <a:rPr lang="en-US" sz="3000" dirty="0">
                <a:solidFill>
                  <a:prstClr val="black"/>
                </a:solidFill>
                <a:latin typeface="Arial"/>
              </a:rPr>
              <a:t>in a direct comparison.</a:t>
            </a:r>
            <a:endParaRPr lang="en-US" sz="2400" dirty="0" smtClean="0">
              <a:latin typeface="Calibri" panose="020F0502020204030204" pitchFamily="34" charset="0"/>
              <a:ea typeface="Times New Roman" panose="02020603050405020304" pitchFamily="18" charset="0"/>
              <a:cs typeface="Times New Roman" panose="02020603050405020304" pitchFamily="18" charset="0"/>
            </a:endParaRPr>
          </a:p>
          <a:p>
            <a:r>
              <a:rPr lang="en-US" sz="2800" dirty="0"/>
              <a:t> </a:t>
            </a:r>
          </a:p>
          <a:p>
            <a:pPr>
              <a:lnSpc>
                <a:spcPct val="115000"/>
              </a:lnSpc>
            </a:pPr>
            <a:r>
              <a:rPr lang="en-US" dirty="0">
                <a:solidFill>
                  <a:srgbClr val="4E1213"/>
                </a:solidFill>
                <a:latin typeface="Calibri" panose="020F050202020403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457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lvl="0"/>
            <a:r>
              <a:rPr lang="en-US" b="1" dirty="0">
                <a:solidFill>
                  <a:srgbClr val="800000"/>
                </a:solidFill>
              </a:rPr>
              <a:t>Example: Sickle-cell anemia</a:t>
            </a:r>
            <a:br>
              <a:rPr lang="en-US" b="1" dirty="0">
                <a:solidFill>
                  <a:srgbClr val="800000"/>
                </a:solidFill>
              </a:rPr>
            </a:br>
            <a:endParaRPr lang="en-US" dirty="0"/>
          </a:p>
        </p:txBody>
      </p:sp>
      <p:sp>
        <p:nvSpPr>
          <p:cNvPr id="2" name="Rectangle 1"/>
          <p:cNvSpPr/>
          <p:nvPr/>
        </p:nvSpPr>
        <p:spPr>
          <a:xfrm>
            <a:off x="257861" y="1094641"/>
            <a:ext cx="8915400" cy="3427092"/>
          </a:xfrm>
          <a:prstGeom prst="rect">
            <a:avLst/>
          </a:prstGeom>
        </p:spPr>
        <p:txBody>
          <a:bodyPr wrap="square">
            <a:spAutoFit/>
          </a:bodyPr>
          <a:lstStyle/>
          <a:p>
            <a:pPr>
              <a:buFont typeface="Wingdings" panose="05000000000000000000" pitchFamily="2" charset="2"/>
              <a:buNone/>
            </a:pPr>
            <a:r>
              <a:rPr lang="en-US" altLang="en-US" sz="2800" dirty="0">
                <a:solidFill>
                  <a:srgbClr val="000000"/>
                </a:solidFill>
                <a:latin typeface="+mj-lt"/>
              </a:rPr>
              <a:t>Sickle-cell anemia is an inherited disorder of the red blood cells that in </a:t>
            </a:r>
            <a:r>
              <a:rPr lang="en-US" altLang="en-US" sz="2800" dirty="0" smtClean="0">
                <a:solidFill>
                  <a:srgbClr val="000000"/>
                </a:solidFill>
                <a:latin typeface="+mj-lt"/>
              </a:rPr>
              <a:t>the U.S. </a:t>
            </a:r>
            <a:r>
              <a:rPr lang="en-US" altLang="en-US" sz="2800" dirty="0">
                <a:solidFill>
                  <a:srgbClr val="000000"/>
                </a:solidFill>
                <a:latin typeface="+mj-lt"/>
              </a:rPr>
              <a:t>affects mostly blacks. It can cause severe pain and </a:t>
            </a:r>
            <a:r>
              <a:rPr lang="en-US" altLang="en-US" sz="2800" dirty="0" smtClean="0">
                <a:solidFill>
                  <a:srgbClr val="000000"/>
                </a:solidFill>
                <a:latin typeface="+mj-lt"/>
              </a:rPr>
              <a:t>many complications</a:t>
            </a:r>
            <a:r>
              <a:rPr lang="en-US" altLang="en-US" sz="2800" dirty="0">
                <a:solidFill>
                  <a:srgbClr val="000000"/>
                </a:solidFill>
                <a:latin typeface="+mj-lt"/>
              </a:rPr>
              <a:t>. </a:t>
            </a:r>
            <a:r>
              <a:rPr lang="en-US" altLang="en-US" sz="2800" dirty="0" smtClean="0">
                <a:solidFill>
                  <a:srgbClr val="000000"/>
                </a:solidFill>
                <a:latin typeface="+mj-lt"/>
              </a:rPr>
              <a:t>A clinical trial </a:t>
            </a:r>
            <a:r>
              <a:rPr lang="en-US" altLang="en-US" sz="2800" dirty="0">
                <a:solidFill>
                  <a:srgbClr val="000000"/>
                </a:solidFill>
                <a:latin typeface="+mj-lt"/>
              </a:rPr>
              <a:t>of the drug hydroxyurea </a:t>
            </a:r>
            <a:r>
              <a:rPr lang="en-US" altLang="en-US" sz="2800" dirty="0" smtClean="0">
                <a:solidFill>
                  <a:srgbClr val="000000"/>
                </a:solidFill>
                <a:latin typeface="+mj-lt"/>
              </a:rPr>
              <a:t>recruited </a:t>
            </a:r>
            <a:r>
              <a:rPr lang="en-US" altLang="en-US" sz="2800" dirty="0">
                <a:solidFill>
                  <a:srgbClr val="000000"/>
                </a:solidFill>
                <a:latin typeface="+mj-lt"/>
              </a:rPr>
              <a:t>299 adult patients who had had at least three episodes of</a:t>
            </a:r>
          </a:p>
          <a:p>
            <a:pPr>
              <a:buFont typeface="Wingdings" panose="05000000000000000000" pitchFamily="2" charset="2"/>
              <a:buNone/>
            </a:pPr>
            <a:r>
              <a:rPr lang="en-US" altLang="en-US" sz="2800" dirty="0">
                <a:solidFill>
                  <a:srgbClr val="000000"/>
                </a:solidFill>
                <a:latin typeface="+mj-lt"/>
              </a:rPr>
              <a:t>pain from sickle-cell anemia in the previous year</a:t>
            </a:r>
            <a:r>
              <a:rPr lang="en-US" altLang="en-US" sz="2800" dirty="0" smtClean="0">
                <a:solidFill>
                  <a:srgbClr val="000000"/>
                </a:solidFill>
                <a:latin typeface="+mj-lt"/>
              </a:rPr>
              <a:t>. </a:t>
            </a:r>
            <a:endParaRPr lang="en-US" sz="3000" dirty="0" smtClean="0">
              <a:solidFill>
                <a:prstClr val="black"/>
              </a:solidFill>
              <a:latin typeface="Arial"/>
            </a:endParaRPr>
          </a:p>
          <a:p>
            <a:r>
              <a:rPr lang="en-US" sz="2800" dirty="0"/>
              <a:t> </a:t>
            </a:r>
          </a:p>
          <a:p>
            <a:pPr>
              <a:lnSpc>
                <a:spcPct val="115000"/>
              </a:lnSpc>
            </a:pPr>
            <a:r>
              <a:rPr lang="en-US" dirty="0">
                <a:solidFill>
                  <a:srgbClr val="4E1213"/>
                </a:solidFill>
                <a:latin typeface="Calibri" panose="020F050202020403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0" name="Picture 1" descr="Screen Shot 2012-07-01 at 8.30.04 PM.png&#10;&#10;A flowchart that presents a beginning and an end with two paths. The beginning is Random Assignment and the end is Compare Pain Episodes. The first path goes from Random Assignment to Group 1: 152 patients to Treatment 1: Hydroxyurea to Compare Pain Episodes. The second path goes from Random Assignment to Group 2: 147 patients to Treatment 2: Placebo to Compare Pain Episodes."/>
          <p:cNvPicPr>
            <a:picLocks noChangeAspect="1"/>
          </p:cNvPicPr>
          <p:nvPr/>
        </p:nvPicPr>
        <p:blipFill rotWithShape="1">
          <a:blip r:embed="rId3">
            <a:extLst>
              <a:ext uri="{28A0092B-C50C-407E-A947-70E740481C1C}">
                <a14:useLocalDpi xmlns:a14="http://schemas.microsoft.com/office/drawing/2010/main" val="0"/>
              </a:ext>
            </a:extLst>
          </a:blip>
          <a:srcRect b="30055"/>
          <a:stretch/>
        </p:blipFill>
        <p:spPr bwMode="auto">
          <a:xfrm>
            <a:off x="370765" y="3886201"/>
            <a:ext cx="8631070" cy="1817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5562600"/>
            <a:ext cx="8305801" cy="923330"/>
          </a:xfrm>
          <a:prstGeom prst="rect">
            <a:avLst/>
          </a:prstGeom>
          <a:noFill/>
        </p:spPr>
        <p:txBody>
          <a:bodyPr wrap="square" rtlCol="0">
            <a:spAutoFit/>
          </a:bodyPr>
          <a:lstStyle/>
          <a:p>
            <a:r>
              <a:rPr lang="en-US" dirty="0" smtClean="0">
                <a:latin typeface="+mj-lt"/>
              </a:rPr>
              <a:t>The </a:t>
            </a:r>
            <a:r>
              <a:rPr lang="en-US" dirty="0">
                <a:latin typeface="+mj-lt"/>
              </a:rPr>
              <a:t>design of a randomized comparative </a:t>
            </a:r>
            <a:r>
              <a:rPr lang="en-US" dirty="0" smtClean="0">
                <a:latin typeface="+mj-lt"/>
              </a:rPr>
              <a:t>experiment </a:t>
            </a:r>
            <a:r>
              <a:rPr lang="en-US" dirty="0">
                <a:latin typeface="+mj-lt"/>
              </a:rPr>
              <a:t>to compare </a:t>
            </a:r>
            <a:r>
              <a:rPr lang="en-US" dirty="0" err="1">
                <a:latin typeface="+mj-lt"/>
              </a:rPr>
              <a:t>hydroxyuera</a:t>
            </a:r>
            <a:r>
              <a:rPr lang="en-US" dirty="0">
                <a:latin typeface="+mj-lt"/>
              </a:rPr>
              <a:t> with a placebo for treating sickle-cell </a:t>
            </a:r>
            <a:r>
              <a:rPr lang="en-US" dirty="0" smtClean="0">
                <a:latin typeface="+mj-lt"/>
              </a:rPr>
              <a:t>anemia</a:t>
            </a:r>
            <a:r>
              <a:rPr lang="en-US" dirty="0">
                <a:latin typeface="+mj-lt"/>
              </a:rPr>
              <a:t> </a:t>
            </a:r>
            <a:r>
              <a:rPr lang="en-US" dirty="0" smtClean="0">
                <a:latin typeface="+mj-lt"/>
              </a:rPr>
              <a:t>and </a:t>
            </a:r>
            <a:r>
              <a:rPr lang="en-US" altLang="en-US" dirty="0">
                <a:solidFill>
                  <a:srgbClr val="000000"/>
                </a:solidFill>
              </a:rPr>
              <a:t>placebo group </a:t>
            </a:r>
            <a:r>
              <a:rPr lang="en-US" altLang="en-US" dirty="0" smtClean="0">
                <a:solidFill>
                  <a:srgbClr val="000000"/>
                </a:solidFill>
              </a:rPr>
              <a:t>is </a:t>
            </a:r>
            <a:r>
              <a:rPr lang="en-US" altLang="en-US" dirty="0">
                <a:solidFill>
                  <a:srgbClr val="000000"/>
                </a:solidFill>
              </a:rPr>
              <a:t>called a </a:t>
            </a:r>
            <a:r>
              <a:rPr lang="en-US" altLang="en-US" b="1" dirty="0">
                <a:solidFill>
                  <a:srgbClr val="800000"/>
                </a:solidFill>
              </a:rPr>
              <a:t>control group </a:t>
            </a:r>
            <a:endParaRPr lang="en-US" dirty="0">
              <a:latin typeface="+mj-lt"/>
            </a:endParaRPr>
          </a:p>
        </p:txBody>
      </p:sp>
    </p:spTree>
    <p:extLst>
      <p:ext uri="{BB962C8B-B14F-4D97-AF65-F5344CB8AC3E}">
        <p14:creationId xmlns:p14="http://schemas.microsoft.com/office/powerpoint/2010/main" val="2573965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Logic of Experimental Design</a:t>
            </a:r>
            <a:br>
              <a:rPr lang="en-US" b="1" dirty="0">
                <a:solidFill>
                  <a:schemeClr val="accent1"/>
                </a:solidFill>
              </a:rPr>
            </a:br>
            <a:endParaRPr lang="en-US" dirty="0"/>
          </a:p>
        </p:txBody>
      </p:sp>
      <p:sp>
        <p:nvSpPr>
          <p:cNvPr id="10" name="Content Placeholder 2"/>
          <p:cNvSpPr txBox="1">
            <a:spLocks/>
          </p:cNvSpPr>
          <p:nvPr/>
        </p:nvSpPr>
        <p:spPr>
          <a:xfrm>
            <a:off x="443789" y="1219200"/>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ct val="50000"/>
              </a:spcBef>
              <a:buFont typeface="Arial" pitchFamily="34" charset="0"/>
              <a:buNone/>
            </a:pPr>
            <a:r>
              <a:rPr lang="en-US" sz="2800" b="1" dirty="0" smtClean="0"/>
              <a:t>Randomization</a:t>
            </a:r>
            <a:r>
              <a:rPr lang="en-US" sz="2800" dirty="0" smtClean="0"/>
              <a:t> produces groups of subjects that should be similar, on average, in all respects before we apply the treatments.</a:t>
            </a:r>
          </a:p>
          <a:p>
            <a:pPr marL="457200" indent="-457200">
              <a:spcBef>
                <a:spcPct val="50000"/>
              </a:spcBef>
              <a:buFont typeface="Arial" pitchFamily="34" charset="0"/>
              <a:buNone/>
            </a:pPr>
            <a:r>
              <a:rPr lang="en-US" sz="2800" b="1" dirty="0" smtClean="0"/>
              <a:t>Comparative design</a:t>
            </a:r>
            <a:r>
              <a:rPr lang="en-US" sz="2800" dirty="0" smtClean="0"/>
              <a:t> exposes all groups to similar conditions, other than the treatments they receive. This ensures that any additional lurking variables operate equally on all groups and, on average, groups differ only in the treatments they receive. </a:t>
            </a:r>
          </a:p>
          <a:p>
            <a:pPr marL="457200" indent="-457200">
              <a:spcBef>
                <a:spcPct val="50000"/>
              </a:spcBef>
              <a:buFont typeface="Arial" pitchFamily="34" charset="0"/>
              <a:buNone/>
            </a:pPr>
            <a:r>
              <a:rPr lang="en-US" sz="2800" dirty="0" smtClean="0"/>
              <a:t>Therefore, differences in the response variable must be due to the effects of the treatments.</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accent1"/>
                </a:solidFill>
              </a:rPr>
              <a:t>Principles in Experimental Design</a:t>
            </a:r>
            <a:br>
              <a:rPr lang="en-US" sz="3600" b="1" dirty="0">
                <a:solidFill>
                  <a:schemeClr val="accent1"/>
                </a:solidFill>
              </a:rPr>
            </a:br>
            <a:endParaRPr lang="en-US" sz="3600" b="1" dirty="0"/>
          </a:p>
        </p:txBody>
      </p:sp>
      <p:sp>
        <p:nvSpPr>
          <p:cNvPr id="8" name="Content Placeholder 2"/>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ct val="50000"/>
              </a:spcBef>
              <a:buFont typeface="Arial" pitchFamily="34" charset="0"/>
              <a:buNone/>
            </a:pPr>
            <a:r>
              <a:rPr lang="en-US" b="1" i="1" smtClean="0"/>
              <a:t>Control</a:t>
            </a:r>
            <a:r>
              <a:rPr lang="en-US" smtClean="0"/>
              <a:t> the effects of lurking variables on the response, most simply by comparing two or more treatments.</a:t>
            </a:r>
          </a:p>
          <a:p>
            <a:pPr marL="457200" indent="-457200">
              <a:spcBef>
                <a:spcPct val="50000"/>
              </a:spcBef>
              <a:buFont typeface="Arial" pitchFamily="34" charset="0"/>
              <a:buNone/>
            </a:pPr>
            <a:r>
              <a:rPr lang="en-US" b="1" i="1" smtClean="0"/>
              <a:t>Randomize</a:t>
            </a:r>
            <a:r>
              <a:rPr lang="en-US" smtClean="0"/>
              <a:t> – use impersonal chance to assign subjects to treatments.</a:t>
            </a:r>
          </a:p>
          <a:p>
            <a:pPr marL="457200" indent="-457200">
              <a:spcBef>
                <a:spcPct val="50000"/>
              </a:spcBef>
              <a:buFont typeface="Arial" pitchFamily="34" charset="0"/>
              <a:buNone/>
            </a:pPr>
            <a:r>
              <a:rPr lang="en-US" b="1" i="1" smtClean="0"/>
              <a:t>Use enough subjects</a:t>
            </a:r>
            <a:r>
              <a:rPr lang="en-US" smtClean="0"/>
              <a:t> in each group to reduce chance variation in the results.</a:t>
            </a:r>
            <a:endParaRPr lang="en-US" b="1" smtClean="0"/>
          </a:p>
          <a:p>
            <a:pPr>
              <a:buFont typeface="Arial" pitchFamily="34" charset="0"/>
              <a:buNone/>
            </a:pPr>
            <a:endParaRPr lang="en-US" dirty="0"/>
          </a:p>
        </p:txBody>
      </p:sp>
    </p:spTree>
    <p:extLst>
      <p:ext uri="{BB962C8B-B14F-4D97-AF65-F5344CB8AC3E}">
        <p14:creationId xmlns:p14="http://schemas.microsoft.com/office/powerpoint/2010/main" val="11403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Statistical Significance</a:t>
            </a:r>
            <a:br>
              <a:rPr lang="en-US" b="1" dirty="0">
                <a:solidFill>
                  <a:schemeClr val="accent1"/>
                </a:solidFill>
              </a:rPr>
            </a:br>
            <a:endParaRPr lang="en-US" dirty="0"/>
          </a:p>
        </p:txBody>
      </p:sp>
      <p:sp>
        <p:nvSpPr>
          <p:cNvPr id="8" name="Content Placeholder 2"/>
          <p:cNvSpPr txBox="1">
            <a:spLocks/>
          </p:cNvSpPr>
          <p:nvPr/>
        </p:nvSpPr>
        <p:spPr>
          <a:xfrm>
            <a:off x="434645" y="905257"/>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0"/>
              </a:spcBef>
              <a:buNone/>
            </a:pPr>
            <a:r>
              <a:rPr lang="en-US" sz="2800" dirty="0"/>
              <a:t>When doing a randomized comparative experiment, we compare the results of the two treatments.</a:t>
            </a:r>
          </a:p>
          <a:p>
            <a:pPr marL="457200" indent="-457200">
              <a:spcBef>
                <a:spcPts val="0"/>
              </a:spcBef>
              <a:buNone/>
            </a:pPr>
            <a:r>
              <a:rPr lang="en-US" sz="2800" dirty="0"/>
              <a:t>Do you expect the treatments to give you the exact same results? </a:t>
            </a:r>
          </a:p>
          <a:p>
            <a:pPr marL="457200" indent="-457200">
              <a:spcBef>
                <a:spcPts val="0"/>
              </a:spcBef>
              <a:buNone/>
            </a:pPr>
            <a:r>
              <a:rPr lang="en-US" sz="2800" dirty="0">
                <a:solidFill>
                  <a:srgbClr val="8B0000"/>
                </a:solidFill>
              </a:rPr>
              <a:t>No, this difference could be due to the subjects chosen or the way they were assigned to treatments (chance)</a:t>
            </a:r>
          </a:p>
          <a:p>
            <a:pPr marL="457200" indent="-457200">
              <a:spcBef>
                <a:spcPts val="0"/>
              </a:spcBef>
              <a:buNone/>
            </a:pPr>
            <a:r>
              <a:rPr lang="en-US" sz="2800" dirty="0"/>
              <a:t>How different do the results have to be to decide if one treatment is better than another?</a:t>
            </a:r>
          </a:p>
          <a:p>
            <a:pPr marL="457200" indent="-457200">
              <a:spcBef>
                <a:spcPts val="0"/>
              </a:spcBef>
              <a:buNone/>
            </a:pPr>
            <a:r>
              <a:rPr lang="en-US" sz="2800" dirty="0"/>
              <a:t>An observed effect of a size that would rarely occur by chance is called </a:t>
            </a:r>
            <a:r>
              <a:rPr lang="en-US" sz="2800" b="1" dirty="0">
                <a:solidFill>
                  <a:schemeClr val="accent1"/>
                </a:solidFill>
              </a:rPr>
              <a:t>STATISTICALLY SIGNIFICANT.</a:t>
            </a:r>
            <a:endParaRPr lang="en-US" sz="2800" dirty="0"/>
          </a:p>
          <a:p>
            <a:pPr>
              <a:buFont typeface="Arial" pitchFamily="34" charset="0"/>
              <a:buNone/>
            </a:pPr>
            <a:endParaRPr lang="en-US" dirty="0"/>
          </a:p>
        </p:txBody>
      </p:sp>
    </p:spTree>
    <p:extLst>
      <p:ext uri="{BB962C8B-B14F-4D97-AF65-F5344CB8AC3E}">
        <p14:creationId xmlns:p14="http://schemas.microsoft.com/office/powerpoint/2010/main" val="59884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Statistics in Summary</a:t>
            </a:r>
            <a:br>
              <a:rPr lang="en-US" b="1" dirty="0">
                <a:solidFill>
                  <a:schemeClr val="accent1"/>
                </a:solidFill>
              </a:rPr>
            </a:br>
            <a:endParaRPr lang="en-US" dirty="0"/>
          </a:p>
        </p:txBody>
      </p:sp>
      <p:sp>
        <p:nvSpPr>
          <p:cNvPr id="8" name="Content Placeholder 2"/>
          <p:cNvSpPr txBox="1">
            <a:spLocks/>
          </p:cNvSpPr>
          <p:nvPr/>
        </p:nvSpPr>
        <p:spPr>
          <a:xfrm>
            <a:off x="434645" y="905257"/>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50000"/>
              </a:spcBef>
              <a:buNone/>
            </a:pPr>
            <a:r>
              <a:rPr lang="en-US" sz="2800" dirty="0"/>
              <a:t>Statistical studies often try to show that changing one variable (the </a:t>
            </a:r>
            <a:r>
              <a:rPr lang="en-US" sz="2800" b="1" dirty="0"/>
              <a:t>explanatory variable</a:t>
            </a:r>
            <a:r>
              <a:rPr lang="en-US" sz="2800" dirty="0"/>
              <a:t>) causes changes in another variable (the </a:t>
            </a:r>
            <a:r>
              <a:rPr lang="en-US" sz="2800" b="1" dirty="0"/>
              <a:t>response variable</a:t>
            </a:r>
            <a:r>
              <a:rPr lang="en-US" sz="2800" dirty="0"/>
              <a:t>). </a:t>
            </a:r>
          </a:p>
          <a:p>
            <a:pPr marL="0" indent="0">
              <a:spcBef>
                <a:spcPct val="50000"/>
              </a:spcBef>
              <a:buNone/>
            </a:pPr>
            <a:r>
              <a:rPr lang="en-US" sz="2800" dirty="0" smtClean="0"/>
              <a:t>In </a:t>
            </a:r>
            <a:r>
              <a:rPr lang="en-US" sz="2800" dirty="0"/>
              <a:t>an </a:t>
            </a:r>
            <a:r>
              <a:rPr lang="en-US" sz="2800" b="1" dirty="0"/>
              <a:t>experiment</a:t>
            </a:r>
            <a:r>
              <a:rPr lang="en-US" sz="2800" dirty="0"/>
              <a:t>, we actually set the explanatory variables ourselves rather than just observe them.</a:t>
            </a:r>
            <a:endParaRPr lang="en-US" dirty="0"/>
          </a:p>
        </p:txBody>
      </p:sp>
    </p:spTree>
    <p:extLst>
      <p:ext uri="{BB962C8B-B14F-4D97-AF65-F5344CB8AC3E}">
        <p14:creationId xmlns:p14="http://schemas.microsoft.com/office/powerpoint/2010/main" val="20210483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Statistics in Summary</a:t>
            </a:r>
            <a:br>
              <a:rPr lang="en-US" b="1" dirty="0">
                <a:solidFill>
                  <a:schemeClr val="accent1"/>
                </a:solidFill>
              </a:rPr>
            </a:br>
            <a:endParaRPr lang="en-US" dirty="0"/>
          </a:p>
        </p:txBody>
      </p:sp>
      <p:sp>
        <p:nvSpPr>
          <p:cNvPr id="8" name="Content Placeholder 2"/>
          <p:cNvSpPr txBox="1">
            <a:spLocks/>
          </p:cNvSpPr>
          <p:nvPr/>
        </p:nvSpPr>
        <p:spPr>
          <a:xfrm>
            <a:off x="434645" y="905257"/>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50000"/>
              </a:spcBef>
              <a:buNone/>
            </a:pPr>
            <a:r>
              <a:rPr lang="en-US" sz="2800" dirty="0"/>
              <a:t>Observational studies and one-track experiments that simply apply a single treatment often fail to produce useful data because </a:t>
            </a:r>
            <a:r>
              <a:rPr lang="en-US" sz="2800" b="1" dirty="0"/>
              <a:t>confounding</a:t>
            </a:r>
            <a:r>
              <a:rPr lang="en-US" sz="2800" dirty="0"/>
              <a:t> with </a:t>
            </a:r>
            <a:r>
              <a:rPr lang="en-US" sz="2800" b="1" dirty="0"/>
              <a:t>lurking variables</a:t>
            </a:r>
            <a:r>
              <a:rPr lang="en-US" sz="2800" dirty="0"/>
              <a:t> makes it impossible to say what the effect of the treatment was. </a:t>
            </a:r>
          </a:p>
          <a:p>
            <a:pPr marL="0" indent="0">
              <a:spcBef>
                <a:spcPct val="50000"/>
              </a:spcBef>
              <a:buNone/>
            </a:pPr>
            <a:endParaRPr lang="en-US" sz="2800" dirty="0" smtClean="0"/>
          </a:p>
          <a:p>
            <a:pPr marL="0" indent="0">
              <a:spcBef>
                <a:spcPct val="50000"/>
              </a:spcBef>
              <a:buNone/>
            </a:pPr>
            <a:r>
              <a:rPr lang="en-US" sz="2800" dirty="0" smtClean="0"/>
              <a:t>In </a:t>
            </a:r>
            <a:r>
              <a:rPr lang="en-US" sz="2800" dirty="0"/>
              <a:t>a </a:t>
            </a:r>
            <a:r>
              <a:rPr lang="en-US" sz="2800" b="1" dirty="0"/>
              <a:t>randomized comparative experiment</a:t>
            </a:r>
            <a:r>
              <a:rPr lang="en-US" sz="2800" dirty="0"/>
              <a:t> we compare two or more treatments, use chance to decide which subjects get each treatment, and use </a:t>
            </a:r>
            <a:r>
              <a:rPr lang="en-US" sz="2800" dirty="0" smtClean="0"/>
              <a:t>enough </a:t>
            </a:r>
            <a:r>
              <a:rPr lang="en-US" dirty="0"/>
              <a:t>subjects so that the effects of chance are small.</a:t>
            </a:r>
          </a:p>
        </p:txBody>
      </p:sp>
    </p:spTree>
    <p:extLst>
      <p:ext uri="{BB962C8B-B14F-4D97-AF65-F5344CB8AC3E}">
        <p14:creationId xmlns:p14="http://schemas.microsoft.com/office/powerpoint/2010/main" val="3376389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Statistics in Summary</a:t>
            </a:r>
            <a:br>
              <a:rPr lang="en-US" b="1" dirty="0">
                <a:solidFill>
                  <a:schemeClr val="accent1"/>
                </a:solidFill>
              </a:rPr>
            </a:br>
            <a:endParaRPr lang="en-US" dirty="0"/>
          </a:p>
        </p:txBody>
      </p:sp>
      <p:sp>
        <p:nvSpPr>
          <p:cNvPr id="8" name="Content Placeholder 2"/>
          <p:cNvSpPr txBox="1">
            <a:spLocks/>
          </p:cNvSpPr>
          <p:nvPr/>
        </p:nvSpPr>
        <p:spPr>
          <a:xfrm>
            <a:off x="434645" y="905257"/>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50000"/>
              </a:spcBef>
              <a:buNone/>
            </a:pPr>
            <a:r>
              <a:rPr lang="en-US" sz="2800" dirty="0"/>
              <a:t>Comparing two or more treatments </a:t>
            </a:r>
            <a:r>
              <a:rPr lang="en-US" sz="2800" b="1" dirty="0"/>
              <a:t>controls</a:t>
            </a:r>
            <a:r>
              <a:rPr lang="en-US" sz="2800" dirty="0"/>
              <a:t> lurking variables affecting all </a:t>
            </a:r>
            <a:r>
              <a:rPr lang="en-US" sz="2800" dirty="0" smtClean="0"/>
              <a:t>subjects, such </a:t>
            </a:r>
            <a:r>
              <a:rPr lang="en-US" sz="2800" dirty="0"/>
              <a:t>as the </a:t>
            </a:r>
            <a:r>
              <a:rPr lang="en-US" sz="2800" b="1" dirty="0"/>
              <a:t>placebo effect</a:t>
            </a:r>
            <a:r>
              <a:rPr lang="en-US" sz="2800" dirty="0"/>
              <a:t>, because they act on all the treatment groups.</a:t>
            </a:r>
          </a:p>
          <a:p>
            <a:pPr marL="0" indent="0">
              <a:spcBef>
                <a:spcPct val="50000"/>
              </a:spcBef>
              <a:buNone/>
            </a:pPr>
            <a:r>
              <a:rPr lang="en-US" sz="2800" dirty="0" smtClean="0"/>
              <a:t>Differences </a:t>
            </a:r>
            <a:r>
              <a:rPr lang="en-US" sz="2800" dirty="0"/>
              <a:t>among the effects of the treatments so large that they would </a:t>
            </a:r>
            <a:r>
              <a:rPr lang="en-US" sz="2800" dirty="0" smtClean="0"/>
              <a:t>rarely happen </a:t>
            </a:r>
            <a:r>
              <a:rPr lang="en-US" sz="2800" dirty="0"/>
              <a:t>just by chance are called </a:t>
            </a:r>
            <a:r>
              <a:rPr lang="en-US" sz="2800" b="1" dirty="0"/>
              <a:t>statistically significant</a:t>
            </a:r>
            <a:r>
              <a:rPr lang="en-US" sz="2800" dirty="0" smtClean="0"/>
              <a:t>.</a:t>
            </a:r>
          </a:p>
          <a:p>
            <a:pPr marL="0" indent="0">
              <a:spcBef>
                <a:spcPct val="50000"/>
              </a:spcBef>
              <a:buNone/>
            </a:pPr>
            <a:r>
              <a:rPr lang="en-US" sz="2800" dirty="0"/>
              <a:t>Observational studies of cause-and-effect questions are more impressive if they </a:t>
            </a:r>
            <a:r>
              <a:rPr lang="en-US" sz="2800" b="1" dirty="0"/>
              <a:t>compare matched groups</a:t>
            </a:r>
            <a:r>
              <a:rPr lang="en-US" sz="2800" dirty="0"/>
              <a:t> and measure as many lurking variables as possible to allow </a:t>
            </a:r>
            <a:r>
              <a:rPr lang="en-US" sz="2800" b="1" dirty="0"/>
              <a:t>statistical </a:t>
            </a:r>
            <a:r>
              <a:rPr lang="en-US" sz="2800" b="1" dirty="0" smtClean="0"/>
              <a:t>adjustment</a:t>
            </a:r>
            <a:r>
              <a:rPr lang="en-US" sz="2800" dirty="0" smtClean="0"/>
              <a:t>.</a:t>
            </a:r>
            <a:endParaRPr lang="en-US" sz="2800" b="1" dirty="0"/>
          </a:p>
        </p:txBody>
      </p:sp>
    </p:spTree>
    <p:extLst>
      <p:ext uri="{BB962C8B-B14F-4D97-AF65-F5344CB8AC3E}">
        <p14:creationId xmlns:p14="http://schemas.microsoft.com/office/powerpoint/2010/main" val="1120592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a:solidFill>
                  <a:schemeClr val="accent1"/>
                </a:solidFill>
              </a:rPr>
              <a:t>Case Study</a:t>
            </a:r>
            <a:br>
              <a:rPr lang="en-US" b="1" dirty="0">
                <a:solidFill>
                  <a:schemeClr val="accent1"/>
                </a:solidFill>
              </a:rPr>
            </a:br>
            <a:endParaRPr lang="en-US" dirty="0"/>
          </a:p>
        </p:txBody>
      </p:sp>
      <p:sp>
        <p:nvSpPr>
          <p:cNvPr id="2" name="Rectangle 1"/>
          <p:cNvSpPr/>
          <p:nvPr/>
        </p:nvSpPr>
        <p:spPr>
          <a:xfrm>
            <a:off x="228600" y="993718"/>
            <a:ext cx="8915400" cy="5366084"/>
          </a:xfrm>
          <a:prstGeom prst="rect">
            <a:avLst/>
          </a:prstGeom>
        </p:spPr>
        <p:txBody>
          <a:bodyPr wrap="square">
            <a:spAutoFit/>
          </a:bodyPr>
          <a:lstStyle/>
          <a:p>
            <a:pPr>
              <a:lnSpc>
                <a:spcPct val="115000"/>
              </a:lnSpc>
            </a:pPr>
            <a:r>
              <a:rPr lang="en-US" sz="2800" dirty="0">
                <a:latin typeface="Calibri" panose="020F0502020204030204" pitchFamily="34" charset="0"/>
                <a:ea typeface="Times New Roman" panose="02020603050405020304" pitchFamily="18" charset="0"/>
                <a:cs typeface="Times New Roman" panose="02020603050405020304" pitchFamily="18" charset="0"/>
              </a:rPr>
              <a:t>Reports about climate change appear frequently in the media. Climate </a:t>
            </a:r>
            <a:r>
              <a:rPr lang="en-US" sz="2800" dirty="0" smtClean="0">
                <a:latin typeface="Calibri" panose="020F0502020204030204" pitchFamily="34" charset="0"/>
                <a:ea typeface="Times New Roman" panose="02020603050405020304" pitchFamily="18" charset="0"/>
                <a:cs typeface="Times New Roman" panose="02020603050405020304" pitchFamily="18" charset="0"/>
              </a:rPr>
              <a:t>scientists warn </a:t>
            </a:r>
            <a:r>
              <a:rPr lang="en-US" sz="2800" dirty="0">
                <a:latin typeface="Calibri" panose="020F0502020204030204" pitchFamily="34" charset="0"/>
                <a:ea typeface="Times New Roman" panose="02020603050405020304" pitchFamily="18" charset="0"/>
                <a:cs typeface="Times New Roman" panose="02020603050405020304" pitchFamily="18" charset="0"/>
              </a:rPr>
              <a:t>us that major changes will occur in the coming years. For example, scientists</a:t>
            </a:r>
          </a:p>
          <a:p>
            <a:pPr>
              <a:lnSpc>
                <a:spcPct val="115000"/>
              </a:lnSpc>
            </a:pPr>
            <a:r>
              <a:rPr lang="en-US" sz="2800" dirty="0">
                <a:latin typeface="Calibri" panose="020F0502020204030204" pitchFamily="34" charset="0"/>
                <a:ea typeface="Times New Roman" panose="02020603050405020304" pitchFamily="18" charset="0"/>
                <a:cs typeface="Times New Roman" panose="02020603050405020304" pitchFamily="18" charset="0"/>
              </a:rPr>
              <a:t>predict that the changing climate will probably bring more rain to California, </a:t>
            </a:r>
            <a:r>
              <a:rPr lang="en-US" sz="2800" dirty="0" smtClean="0">
                <a:latin typeface="Calibri" panose="020F0502020204030204" pitchFamily="34" charset="0"/>
                <a:ea typeface="Times New Roman" panose="02020603050405020304" pitchFamily="18" charset="0"/>
                <a:cs typeface="Times New Roman" panose="02020603050405020304" pitchFamily="18" charset="0"/>
              </a:rPr>
              <a:t>but they </a:t>
            </a:r>
            <a:r>
              <a:rPr lang="en-US" sz="2800" dirty="0">
                <a:latin typeface="Calibri" panose="020F0502020204030204" pitchFamily="34" charset="0"/>
                <a:ea typeface="Times New Roman" panose="02020603050405020304" pitchFamily="18" charset="0"/>
                <a:cs typeface="Times New Roman" panose="02020603050405020304" pitchFamily="18" charset="0"/>
              </a:rPr>
              <a:t>don’t know whether the additional rain will come during the winter wet season</a:t>
            </a:r>
          </a:p>
          <a:p>
            <a:pPr>
              <a:lnSpc>
                <a:spcPct val="115000"/>
              </a:lnSpc>
            </a:pPr>
            <a:r>
              <a:rPr lang="en-US" sz="2800" dirty="0">
                <a:latin typeface="Calibri" panose="020F0502020204030204" pitchFamily="34" charset="0"/>
                <a:ea typeface="Times New Roman" panose="02020603050405020304" pitchFamily="18" charset="0"/>
                <a:cs typeface="Times New Roman" panose="02020603050405020304" pitchFamily="18" charset="0"/>
              </a:rPr>
              <a:t>or extend into the long dry season in spring and summer. Is it possible to </a:t>
            </a:r>
            <a:r>
              <a:rPr lang="en-US" sz="2800" dirty="0" smtClean="0">
                <a:latin typeface="Calibri" panose="020F0502020204030204" pitchFamily="34" charset="0"/>
                <a:ea typeface="Times New Roman" panose="02020603050405020304" pitchFamily="18" charset="0"/>
                <a:cs typeface="Times New Roman" panose="02020603050405020304" pitchFamily="18" charset="0"/>
              </a:rPr>
              <a:t>investigate the </a:t>
            </a:r>
            <a:r>
              <a:rPr lang="en-US" sz="2800" dirty="0">
                <a:latin typeface="Calibri" panose="020F0502020204030204" pitchFamily="34" charset="0"/>
                <a:ea typeface="Times New Roman" panose="02020603050405020304" pitchFamily="18" charset="0"/>
                <a:cs typeface="Times New Roman" panose="02020603050405020304" pitchFamily="18" charset="0"/>
              </a:rPr>
              <a:t>effects of possible future changes in climate now?</a:t>
            </a:r>
          </a:p>
          <a:p>
            <a:pPr>
              <a:lnSpc>
                <a:spcPct val="115000"/>
              </a:lnSpc>
            </a:pPr>
            <a:endParaRPr lang="en-US" sz="2800" dirty="0" smtClean="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dirty="0">
                <a:solidFill>
                  <a:srgbClr val="4E1213"/>
                </a:solidFill>
                <a:latin typeface="Calibri" panose="020F050202020403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solidFill>
                  <a:schemeClr val="accent1"/>
                </a:solidFill>
              </a:rPr>
              <a:t>Case Study</a:t>
            </a:r>
            <a:br>
              <a:rPr lang="en-US" b="1" dirty="0">
                <a:solidFill>
                  <a:schemeClr val="accent1"/>
                </a:solidFill>
              </a:rPr>
            </a:br>
            <a:endParaRPr lang="en-US" dirty="0"/>
          </a:p>
        </p:txBody>
      </p:sp>
      <p:sp>
        <p:nvSpPr>
          <p:cNvPr id="2" name="Rectangle 1"/>
          <p:cNvSpPr/>
          <p:nvPr/>
        </p:nvSpPr>
        <p:spPr>
          <a:xfrm>
            <a:off x="228600" y="993718"/>
            <a:ext cx="8915400" cy="5366084"/>
          </a:xfrm>
          <a:prstGeom prst="rect">
            <a:avLst/>
          </a:prstGeom>
        </p:spPr>
        <p:txBody>
          <a:bodyPr wrap="square">
            <a:spAutoFit/>
          </a:bodyPr>
          <a:lstStyle/>
          <a:p>
            <a:pPr>
              <a:lnSpc>
                <a:spcPct val="115000"/>
              </a:lnSpc>
            </a:pPr>
            <a:r>
              <a:rPr lang="en-US" sz="2800" dirty="0">
                <a:latin typeface="Calibri" panose="020F0502020204030204" pitchFamily="34" charset="0"/>
                <a:ea typeface="Times New Roman" panose="02020603050405020304" pitchFamily="18" charset="0"/>
                <a:cs typeface="Times New Roman" panose="02020603050405020304" pitchFamily="18" charset="0"/>
              </a:rPr>
              <a:t>Researchers at the University of California at Berkeley carried out an experiment </a:t>
            </a:r>
            <a:r>
              <a:rPr lang="en-US" sz="2800" dirty="0" smtClean="0">
                <a:latin typeface="Calibri" panose="020F0502020204030204" pitchFamily="34" charset="0"/>
                <a:ea typeface="Times New Roman" panose="02020603050405020304" pitchFamily="18" charset="0"/>
                <a:cs typeface="Times New Roman" panose="02020603050405020304" pitchFamily="18" charset="0"/>
              </a:rPr>
              <a:t>to study </a:t>
            </a:r>
            <a:r>
              <a:rPr lang="en-US" sz="2800" dirty="0">
                <a:latin typeface="Calibri" panose="020F0502020204030204" pitchFamily="34" charset="0"/>
                <a:ea typeface="Times New Roman" panose="02020603050405020304" pitchFamily="18" charset="0"/>
                <a:cs typeface="Times New Roman" panose="02020603050405020304" pitchFamily="18" charset="0"/>
              </a:rPr>
              <a:t>the effects of more rain in either season. </a:t>
            </a:r>
            <a:endParaRPr lang="en-US" sz="2800" dirty="0" smtClean="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2800" dirty="0" smtClean="0">
                <a:latin typeface="Calibri" panose="020F0502020204030204" pitchFamily="34" charset="0"/>
                <a:ea typeface="Times New Roman" panose="02020603050405020304" pitchFamily="18" charset="0"/>
                <a:cs typeface="Times New Roman" panose="02020603050405020304" pitchFamily="18" charset="0"/>
              </a:rPr>
              <a:t>They </a:t>
            </a:r>
            <a:r>
              <a:rPr lang="en-US" sz="2800" dirty="0">
                <a:latin typeface="Calibri" panose="020F0502020204030204" pitchFamily="34" charset="0"/>
                <a:ea typeface="Times New Roman" panose="02020603050405020304" pitchFamily="18" charset="0"/>
                <a:cs typeface="Times New Roman" panose="02020603050405020304" pitchFamily="18" charset="0"/>
              </a:rPr>
              <a:t>randomly assigned plots of </a:t>
            </a:r>
            <a:r>
              <a:rPr lang="en-US" sz="2800" dirty="0" smtClean="0">
                <a:latin typeface="Calibri" panose="020F0502020204030204" pitchFamily="34" charset="0"/>
                <a:ea typeface="Times New Roman" panose="02020603050405020304" pitchFamily="18" charset="0"/>
                <a:cs typeface="Times New Roman" panose="02020603050405020304" pitchFamily="18" charset="0"/>
              </a:rPr>
              <a:t>open grassland </a:t>
            </a:r>
            <a:r>
              <a:rPr lang="en-US" sz="2800" dirty="0">
                <a:latin typeface="Calibri" panose="020F0502020204030204" pitchFamily="34" charset="0"/>
                <a:ea typeface="Times New Roman" panose="02020603050405020304" pitchFamily="18" charset="0"/>
                <a:cs typeface="Times New Roman" panose="02020603050405020304" pitchFamily="18" charset="0"/>
              </a:rPr>
              <a:t>to 3 </a:t>
            </a:r>
            <a:r>
              <a:rPr lang="en-US" sz="2800" dirty="0" smtClean="0">
                <a:latin typeface="Calibri" panose="020F0502020204030204" pitchFamily="34" charset="0"/>
                <a:ea typeface="Times New Roman" panose="02020603050405020304" pitchFamily="18" charset="0"/>
                <a:cs typeface="Times New Roman" panose="02020603050405020304" pitchFamily="18" charset="0"/>
              </a:rPr>
              <a:t>treatments – </a:t>
            </a:r>
          </a:p>
          <a:p>
            <a:pPr marL="514350" indent="-514350">
              <a:lnSpc>
                <a:spcPct val="115000"/>
              </a:lnSpc>
              <a:buAutoNum type="arabicParenBoth"/>
            </a:pPr>
            <a:r>
              <a:rPr lang="en-US" sz="2800" dirty="0" smtClean="0">
                <a:latin typeface="Calibri" panose="020F0502020204030204" pitchFamily="34" charset="0"/>
                <a:ea typeface="Times New Roman" panose="02020603050405020304" pitchFamily="18" charset="0"/>
                <a:cs typeface="Times New Roman" panose="02020603050405020304" pitchFamily="18" charset="0"/>
              </a:rPr>
              <a:t>add </a:t>
            </a:r>
            <a:r>
              <a:rPr lang="en-US" sz="2800" dirty="0">
                <a:latin typeface="Calibri" panose="020F0502020204030204" pitchFamily="34" charset="0"/>
                <a:ea typeface="Times New Roman" panose="02020603050405020304" pitchFamily="18" charset="0"/>
                <a:cs typeface="Times New Roman" panose="02020603050405020304" pitchFamily="18" charset="0"/>
              </a:rPr>
              <a:t>water equal to 20% of </a:t>
            </a:r>
            <a:r>
              <a:rPr lang="en-US" sz="2800" dirty="0" smtClean="0">
                <a:latin typeface="Calibri" panose="020F0502020204030204" pitchFamily="34" charset="0"/>
                <a:ea typeface="Times New Roman" panose="02020603050405020304" pitchFamily="18" charset="0"/>
                <a:cs typeface="Times New Roman" panose="02020603050405020304" pitchFamily="18" charset="0"/>
              </a:rPr>
              <a:t>annual rainfall </a:t>
            </a:r>
            <a:r>
              <a:rPr lang="en-US" sz="2800" dirty="0">
                <a:latin typeface="Calibri" panose="020F0502020204030204" pitchFamily="34" charset="0"/>
                <a:ea typeface="Times New Roman" panose="02020603050405020304" pitchFamily="18" charset="0"/>
                <a:cs typeface="Times New Roman" panose="02020603050405020304" pitchFamily="18" charset="0"/>
              </a:rPr>
              <a:t>during January to March (</a:t>
            </a:r>
            <a:r>
              <a:rPr lang="en-US" sz="2800" dirty="0" smtClean="0">
                <a:latin typeface="Calibri" panose="020F0502020204030204" pitchFamily="34" charset="0"/>
                <a:ea typeface="Times New Roman" panose="02020603050405020304" pitchFamily="18" charset="0"/>
                <a:cs typeface="Times New Roman" panose="02020603050405020304" pitchFamily="18" charset="0"/>
              </a:rPr>
              <a:t>winter). </a:t>
            </a:r>
          </a:p>
          <a:p>
            <a:pPr marL="514350" indent="-514350">
              <a:lnSpc>
                <a:spcPct val="115000"/>
              </a:lnSpc>
              <a:buAutoNum type="arabicParenBoth"/>
            </a:pPr>
            <a:r>
              <a:rPr lang="en-US" sz="2800" dirty="0" smtClean="0">
                <a:latin typeface="Calibri" panose="020F0502020204030204" pitchFamily="34" charset="0"/>
                <a:ea typeface="Times New Roman" panose="02020603050405020304" pitchFamily="18" charset="0"/>
                <a:cs typeface="Times New Roman" panose="02020603050405020304" pitchFamily="18" charset="0"/>
              </a:rPr>
              <a:t>add </a:t>
            </a:r>
            <a:r>
              <a:rPr lang="en-US" sz="2800" dirty="0">
                <a:latin typeface="Calibri" panose="020F0502020204030204" pitchFamily="34" charset="0"/>
                <a:ea typeface="Times New Roman" panose="02020603050405020304" pitchFamily="18" charset="0"/>
                <a:cs typeface="Times New Roman" panose="02020603050405020304" pitchFamily="18" charset="0"/>
              </a:rPr>
              <a:t>water </a:t>
            </a:r>
            <a:r>
              <a:rPr lang="en-US" sz="2800" dirty="0" smtClean="0">
                <a:latin typeface="Calibri" panose="020F0502020204030204" pitchFamily="34" charset="0"/>
                <a:ea typeface="Times New Roman" panose="02020603050405020304" pitchFamily="18" charset="0"/>
                <a:cs typeface="Times New Roman" panose="02020603050405020304" pitchFamily="18" charset="0"/>
              </a:rPr>
              <a:t>equal to </a:t>
            </a:r>
            <a:r>
              <a:rPr lang="en-US" sz="2800" dirty="0">
                <a:latin typeface="Calibri" panose="020F0502020204030204" pitchFamily="34" charset="0"/>
                <a:ea typeface="Times New Roman" panose="02020603050405020304" pitchFamily="18" charset="0"/>
                <a:cs typeface="Times New Roman" panose="02020603050405020304" pitchFamily="18" charset="0"/>
              </a:rPr>
              <a:t>20% of annual rainfall during April to June (spring). </a:t>
            </a:r>
            <a:endParaRPr lang="en-US" sz="2800" dirty="0" smtClean="0">
              <a:latin typeface="Calibri" panose="020F0502020204030204" pitchFamily="34" charset="0"/>
              <a:ea typeface="Times New Roman" panose="02020603050405020304" pitchFamily="18" charset="0"/>
              <a:cs typeface="Times New Roman" panose="02020603050405020304" pitchFamily="18" charset="0"/>
            </a:endParaRPr>
          </a:p>
          <a:p>
            <a:pPr marL="514350" indent="-514350">
              <a:lnSpc>
                <a:spcPct val="115000"/>
              </a:lnSpc>
              <a:buAutoNum type="arabicParenBoth"/>
            </a:pPr>
            <a:r>
              <a:rPr lang="en-US" sz="2800" dirty="0" smtClean="0">
                <a:latin typeface="Calibri" panose="020F0502020204030204" pitchFamily="34" charset="0"/>
                <a:ea typeface="Times New Roman" panose="02020603050405020304" pitchFamily="18" charset="0"/>
                <a:cs typeface="Times New Roman" panose="02020603050405020304" pitchFamily="18" charset="0"/>
              </a:rPr>
              <a:t>add </a:t>
            </a:r>
            <a:r>
              <a:rPr lang="en-US" sz="2800" dirty="0">
                <a:latin typeface="Calibri" panose="020F0502020204030204" pitchFamily="34" charset="0"/>
                <a:ea typeface="Times New Roman" panose="02020603050405020304" pitchFamily="18" charset="0"/>
                <a:cs typeface="Times New Roman" panose="02020603050405020304" pitchFamily="18" charset="0"/>
              </a:rPr>
              <a:t>no water beyond normal rainfall. </a:t>
            </a:r>
            <a:endParaRPr lang="en-US" sz="2800" dirty="0" smtClean="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dirty="0">
                <a:solidFill>
                  <a:srgbClr val="4E1213"/>
                </a:solidFill>
                <a:latin typeface="Calibri" panose="020F050202020403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377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solidFill>
                  <a:schemeClr val="accent1"/>
                </a:solidFill>
              </a:rPr>
              <a:t>Case Study</a:t>
            </a:r>
            <a:br>
              <a:rPr lang="en-US" b="1" dirty="0">
                <a:solidFill>
                  <a:schemeClr val="accent1"/>
                </a:solidFill>
              </a:rPr>
            </a:br>
            <a:endParaRPr lang="en-US" dirty="0"/>
          </a:p>
        </p:txBody>
      </p:sp>
      <p:sp>
        <p:nvSpPr>
          <p:cNvPr id="2" name="Rectangle 1"/>
          <p:cNvSpPr/>
          <p:nvPr/>
        </p:nvSpPr>
        <p:spPr>
          <a:xfrm>
            <a:off x="228600" y="993718"/>
            <a:ext cx="8915400" cy="6038576"/>
          </a:xfrm>
          <a:prstGeom prst="rect">
            <a:avLst/>
          </a:prstGeom>
        </p:spPr>
        <p:txBody>
          <a:bodyPr wrap="square">
            <a:spAutoFit/>
          </a:bodyPr>
          <a:lstStyle/>
          <a:p>
            <a:pPr>
              <a:lnSpc>
                <a:spcPct val="115000"/>
              </a:lnSpc>
            </a:pPr>
            <a:r>
              <a:rPr lang="en-US" sz="2800" dirty="0">
                <a:latin typeface="Calibri" panose="020F0502020204030204" pitchFamily="34" charset="0"/>
                <a:ea typeface="Times New Roman" panose="02020603050405020304" pitchFamily="18" charset="0"/>
                <a:cs typeface="Times New Roman" panose="02020603050405020304" pitchFamily="18" charset="0"/>
              </a:rPr>
              <a:t>Eighteen circular plots of area 70 square meters</a:t>
            </a:r>
          </a:p>
          <a:p>
            <a:pPr>
              <a:lnSpc>
                <a:spcPct val="115000"/>
              </a:lnSpc>
            </a:pPr>
            <a:r>
              <a:rPr lang="en-US" sz="2800" dirty="0">
                <a:latin typeface="Calibri" panose="020F0502020204030204" pitchFamily="34" charset="0"/>
                <a:ea typeface="Times New Roman" panose="02020603050405020304" pitchFamily="18" charset="0"/>
                <a:cs typeface="Times New Roman" panose="02020603050405020304" pitchFamily="18" charset="0"/>
              </a:rPr>
              <a:t>were used for this study, with six plots used for each treatment. One variable </a:t>
            </a:r>
            <a:r>
              <a:rPr lang="en-US" sz="2800" dirty="0" smtClean="0">
                <a:latin typeface="Calibri" panose="020F0502020204030204" pitchFamily="34" charset="0"/>
                <a:ea typeface="Times New Roman" panose="02020603050405020304" pitchFamily="18" charset="0"/>
                <a:cs typeface="Times New Roman" panose="02020603050405020304" pitchFamily="18" charset="0"/>
              </a:rPr>
              <a:t>the researchers </a:t>
            </a:r>
            <a:r>
              <a:rPr lang="en-US" sz="2800" dirty="0">
                <a:latin typeface="Calibri" panose="020F0502020204030204" pitchFamily="34" charset="0"/>
                <a:ea typeface="Times New Roman" panose="02020603050405020304" pitchFamily="18" charset="0"/>
                <a:cs typeface="Times New Roman" panose="02020603050405020304" pitchFamily="18" charset="0"/>
              </a:rPr>
              <a:t>measured was total plant biomass, in grams per square meter, produced</a:t>
            </a:r>
          </a:p>
          <a:p>
            <a:pPr>
              <a:lnSpc>
                <a:spcPct val="115000"/>
              </a:lnSpc>
            </a:pPr>
            <a:r>
              <a:rPr lang="en-US" sz="2800" dirty="0">
                <a:latin typeface="Calibri" panose="020F0502020204030204" pitchFamily="34" charset="0"/>
                <a:ea typeface="Times New Roman" panose="02020603050405020304" pitchFamily="18" charset="0"/>
                <a:cs typeface="Times New Roman" panose="02020603050405020304" pitchFamily="18" charset="0"/>
              </a:rPr>
              <a:t>in a plot over a year. Total plant biomass for the three treatments was compared to assess the effect of increased rainfall</a:t>
            </a:r>
            <a:r>
              <a:rPr lang="en-US" sz="2800" dirty="0" smtClean="0">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pP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2800" dirty="0">
                <a:latin typeface="Calibri" panose="020F0502020204030204" pitchFamily="34" charset="0"/>
                <a:ea typeface="Times New Roman" panose="02020603050405020304" pitchFamily="18" charset="0"/>
                <a:cs typeface="Times New Roman" panose="02020603050405020304" pitchFamily="18" charset="0"/>
              </a:rPr>
              <a:t>Is this a good study? By the end of this chapter, you will be able to determine </a:t>
            </a:r>
            <a:r>
              <a:rPr lang="en-US" sz="2800" dirty="0" smtClean="0">
                <a:latin typeface="Calibri" panose="020F0502020204030204" pitchFamily="34" charset="0"/>
                <a:ea typeface="Times New Roman" panose="02020603050405020304" pitchFamily="18" charset="0"/>
                <a:cs typeface="Times New Roman" panose="02020603050405020304" pitchFamily="18" charset="0"/>
              </a:rPr>
              <a:t>the strengths </a:t>
            </a:r>
            <a:r>
              <a:rPr lang="en-US" sz="2800" dirty="0">
                <a:latin typeface="Calibri" panose="020F0502020204030204" pitchFamily="34" charset="0"/>
                <a:ea typeface="Times New Roman" panose="02020603050405020304" pitchFamily="18" charset="0"/>
                <a:cs typeface="Times New Roman" panose="02020603050405020304" pitchFamily="18" charset="0"/>
              </a:rPr>
              <a:t>and weaknesses of a study such as this.</a:t>
            </a:r>
          </a:p>
          <a:p>
            <a:pPr>
              <a:lnSpc>
                <a:spcPct val="115000"/>
              </a:lnSpc>
            </a:pP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6520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solidFill>
                  <a:schemeClr val="accent1"/>
                </a:solidFill>
              </a:rPr>
              <a:t>Talking about experiments</a:t>
            </a:r>
            <a:br>
              <a:rPr lang="en-US" b="1" dirty="0">
                <a:solidFill>
                  <a:schemeClr val="accent1"/>
                </a:solidFill>
              </a:rPr>
            </a:br>
            <a:endParaRPr lang="en-US" dirty="0"/>
          </a:p>
        </p:txBody>
      </p:sp>
      <p:sp>
        <p:nvSpPr>
          <p:cNvPr id="2" name="Rectangle 1"/>
          <p:cNvSpPr/>
          <p:nvPr/>
        </p:nvSpPr>
        <p:spPr>
          <a:xfrm>
            <a:off x="228600" y="993718"/>
            <a:ext cx="8915400" cy="5018425"/>
          </a:xfrm>
          <a:prstGeom prst="rect">
            <a:avLst/>
          </a:prstGeom>
        </p:spPr>
        <p:txBody>
          <a:bodyPr wrap="square">
            <a:spAutoFit/>
          </a:bodyPr>
          <a:lstStyle/>
          <a:p>
            <a:pPr>
              <a:lnSpc>
                <a:spcPct val="115000"/>
              </a:lnSpc>
            </a:pPr>
            <a:r>
              <a:rPr lang="en-US" sz="2800" dirty="0">
                <a:latin typeface="Calibri" panose="020F0502020204030204" pitchFamily="34" charset="0"/>
                <a:ea typeface="Times New Roman" panose="02020603050405020304" pitchFamily="18" charset="0"/>
                <a:cs typeface="Times New Roman" panose="02020603050405020304" pitchFamily="18" charset="0"/>
              </a:rPr>
              <a:t>Observational studies passively collect data. We observe, record, or measure, but </a:t>
            </a:r>
            <a:r>
              <a:rPr lang="en-US" sz="2800" dirty="0" smtClean="0">
                <a:latin typeface="Calibri" panose="020F0502020204030204" pitchFamily="34" charset="0"/>
                <a:ea typeface="Times New Roman" panose="02020603050405020304" pitchFamily="18" charset="0"/>
                <a:cs typeface="Times New Roman" panose="02020603050405020304" pitchFamily="18" charset="0"/>
              </a:rPr>
              <a:t>we don’t </a:t>
            </a:r>
            <a:r>
              <a:rPr lang="en-US" sz="2800" dirty="0">
                <a:latin typeface="Calibri" panose="020F0502020204030204" pitchFamily="34" charset="0"/>
                <a:ea typeface="Times New Roman" panose="02020603050405020304" pitchFamily="18" charset="0"/>
                <a:cs typeface="Times New Roman" panose="02020603050405020304" pitchFamily="18" charset="0"/>
              </a:rPr>
              <a:t>interfere. </a:t>
            </a:r>
            <a:endParaRPr lang="en-US" sz="2800" dirty="0" smtClean="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endParaRPr lang="en-US" sz="2800" dirty="0" smtClean="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2800" dirty="0" smtClean="0">
                <a:latin typeface="Calibri" panose="020F0502020204030204" pitchFamily="34" charset="0"/>
                <a:ea typeface="Times New Roman" panose="02020603050405020304" pitchFamily="18" charset="0"/>
                <a:cs typeface="Times New Roman" panose="02020603050405020304" pitchFamily="18" charset="0"/>
              </a:rPr>
              <a:t>Experiments </a:t>
            </a:r>
            <a:r>
              <a:rPr lang="en-US" sz="2800" dirty="0">
                <a:latin typeface="Calibri" panose="020F0502020204030204" pitchFamily="34" charset="0"/>
                <a:ea typeface="Times New Roman" panose="02020603050405020304" pitchFamily="18" charset="0"/>
                <a:cs typeface="Times New Roman" panose="02020603050405020304" pitchFamily="18" charset="0"/>
              </a:rPr>
              <a:t>actively produce. Experimenters intentionally </a:t>
            </a:r>
            <a:r>
              <a:rPr lang="en-US" sz="2800" dirty="0" smtClean="0">
                <a:latin typeface="Calibri" panose="020F0502020204030204" pitchFamily="34" charset="0"/>
                <a:ea typeface="Times New Roman" panose="02020603050405020304" pitchFamily="18" charset="0"/>
                <a:cs typeface="Times New Roman" panose="02020603050405020304" pitchFamily="18" charset="0"/>
              </a:rPr>
              <a:t>intervene by </a:t>
            </a:r>
            <a:r>
              <a:rPr lang="en-US" sz="2800" dirty="0">
                <a:latin typeface="Calibri" panose="020F0502020204030204" pitchFamily="34" charset="0"/>
                <a:ea typeface="Times New Roman" panose="02020603050405020304" pitchFamily="18" charset="0"/>
                <a:cs typeface="Times New Roman" panose="02020603050405020304" pitchFamily="18" charset="0"/>
              </a:rPr>
              <a:t>imposing some treatment in order to see what happens. </a:t>
            </a:r>
            <a:endParaRPr lang="en-US" sz="2800" dirty="0" smtClean="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2800" dirty="0" smtClean="0">
                <a:latin typeface="Calibri" panose="020F0502020204030204" pitchFamily="34" charset="0"/>
                <a:ea typeface="Times New Roman" panose="02020603050405020304" pitchFamily="18" charset="0"/>
                <a:cs typeface="Times New Roman" panose="02020603050405020304" pitchFamily="18" charset="0"/>
              </a:rPr>
              <a:t>All </a:t>
            </a:r>
            <a:r>
              <a:rPr lang="en-US" sz="2800" dirty="0">
                <a:latin typeface="Calibri" panose="020F0502020204030204" pitchFamily="34" charset="0"/>
                <a:ea typeface="Times New Roman" panose="02020603050405020304" pitchFamily="18" charset="0"/>
                <a:cs typeface="Times New Roman" panose="02020603050405020304" pitchFamily="18" charset="0"/>
              </a:rPr>
              <a:t>experiments and many observational studies are interested in the effect that one variable has on another</a:t>
            </a:r>
          </a:p>
          <a:p>
            <a:pPr>
              <a:lnSpc>
                <a:spcPct val="115000"/>
              </a:lnSpc>
            </a:pPr>
            <a:r>
              <a:rPr lang="en-US" sz="2800" dirty="0">
                <a:latin typeface="Calibri" panose="020F0502020204030204" pitchFamily="34" charset="0"/>
                <a:ea typeface="Times New Roman" panose="02020603050405020304" pitchFamily="18" charset="0"/>
                <a:cs typeface="Times New Roman" panose="02020603050405020304" pitchFamily="18" charset="0"/>
              </a:rPr>
              <a:t>variable. </a:t>
            </a:r>
          </a:p>
        </p:txBody>
      </p:sp>
    </p:spTree>
    <p:extLst>
      <p:ext uri="{BB962C8B-B14F-4D97-AF65-F5344CB8AC3E}">
        <p14:creationId xmlns:p14="http://schemas.microsoft.com/office/powerpoint/2010/main" val="2605836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lvl="0"/>
            <a:r>
              <a:rPr lang="en-US" b="1" dirty="0">
                <a:solidFill>
                  <a:srgbClr val="800000"/>
                </a:solidFill>
              </a:rPr>
              <a:t>Vocabulary</a:t>
            </a:r>
            <a:br>
              <a:rPr lang="en-US" b="1" dirty="0">
                <a:solidFill>
                  <a:srgbClr val="800000"/>
                </a:solidFill>
              </a:rPr>
            </a:br>
            <a:endParaRPr lang="en-US" dirty="0"/>
          </a:p>
        </p:txBody>
      </p:sp>
      <p:sp>
        <p:nvSpPr>
          <p:cNvPr id="2" name="Rectangle 1"/>
          <p:cNvSpPr/>
          <p:nvPr/>
        </p:nvSpPr>
        <p:spPr>
          <a:xfrm>
            <a:off x="228600" y="993718"/>
            <a:ext cx="8915400" cy="6012415"/>
          </a:xfrm>
          <a:prstGeom prst="rect">
            <a:avLst/>
          </a:prstGeom>
        </p:spPr>
        <p:txBody>
          <a:bodyPr wrap="square">
            <a:spAutoFit/>
          </a:bodyPr>
          <a:lstStyle/>
          <a:p>
            <a:r>
              <a:rPr lang="en-US" sz="2800" dirty="0">
                <a:latin typeface="Calibri" panose="020F0502020204030204" pitchFamily="34" charset="0"/>
              </a:rPr>
              <a:t>A </a:t>
            </a:r>
            <a:r>
              <a:rPr lang="en-US" sz="2800" b="1" dirty="0">
                <a:solidFill>
                  <a:srgbClr val="8B0000"/>
                </a:solidFill>
                <a:latin typeface="Calibri" panose="020F0502020204030204" pitchFamily="34" charset="0"/>
              </a:rPr>
              <a:t>response variable</a:t>
            </a:r>
            <a:r>
              <a:rPr lang="en-US" sz="2800" dirty="0">
                <a:latin typeface="Calibri" panose="020F0502020204030204" pitchFamily="34" charset="0"/>
              </a:rPr>
              <a:t> is a variable that measures an outcome or result of a study</a:t>
            </a:r>
            <a:r>
              <a:rPr lang="en-US" sz="2800" dirty="0" smtClean="0">
                <a:latin typeface="Calibri" panose="020F0502020204030204" pitchFamily="34" charset="0"/>
              </a:rPr>
              <a:t>.</a:t>
            </a:r>
          </a:p>
          <a:p>
            <a:endParaRPr lang="en-US" sz="2800" dirty="0">
              <a:latin typeface="Calibri" panose="020F0502020204030204" pitchFamily="34" charset="0"/>
            </a:endParaRPr>
          </a:p>
          <a:p>
            <a:r>
              <a:rPr lang="en-US" sz="2800" dirty="0">
                <a:latin typeface="Calibri" panose="020F0502020204030204" pitchFamily="34" charset="0"/>
              </a:rPr>
              <a:t>An </a:t>
            </a:r>
            <a:r>
              <a:rPr lang="en-US" sz="2800" b="1" dirty="0">
                <a:solidFill>
                  <a:srgbClr val="8B0000"/>
                </a:solidFill>
                <a:latin typeface="Calibri" panose="020F0502020204030204" pitchFamily="34" charset="0"/>
              </a:rPr>
              <a:t>explanatory variable</a:t>
            </a:r>
            <a:r>
              <a:rPr lang="en-US" sz="2800" b="1" dirty="0">
                <a:latin typeface="Calibri" panose="020F0502020204030204" pitchFamily="34" charset="0"/>
              </a:rPr>
              <a:t> </a:t>
            </a:r>
            <a:r>
              <a:rPr lang="en-US" sz="2800" dirty="0">
                <a:latin typeface="Calibri" panose="020F0502020204030204" pitchFamily="34" charset="0"/>
              </a:rPr>
              <a:t>is a variable that we think explains or causes changes </a:t>
            </a:r>
            <a:r>
              <a:rPr lang="en-US" sz="2800" dirty="0" smtClean="0">
                <a:latin typeface="Calibri" panose="020F0502020204030204" pitchFamily="34" charset="0"/>
              </a:rPr>
              <a:t>in the </a:t>
            </a:r>
            <a:r>
              <a:rPr lang="en-US" sz="2800" dirty="0">
                <a:latin typeface="Calibri" panose="020F0502020204030204" pitchFamily="34" charset="0"/>
              </a:rPr>
              <a:t>response variable.</a:t>
            </a:r>
          </a:p>
          <a:p>
            <a:r>
              <a:rPr lang="en-US" sz="2800" dirty="0">
                <a:latin typeface="Calibri" panose="020F0502020204030204" pitchFamily="34" charset="0"/>
              </a:rPr>
              <a:t>The individuals studied in an experiment are often called </a:t>
            </a:r>
            <a:r>
              <a:rPr lang="en-US" sz="2800" b="1" dirty="0">
                <a:solidFill>
                  <a:srgbClr val="8B0000"/>
                </a:solidFill>
                <a:latin typeface="Calibri" panose="020F0502020204030204" pitchFamily="34" charset="0"/>
              </a:rPr>
              <a:t>subjects</a:t>
            </a:r>
            <a:r>
              <a:rPr lang="en-US" sz="2800" dirty="0" smtClean="0">
                <a:latin typeface="Calibri" panose="020F0502020204030204" pitchFamily="34" charset="0"/>
              </a:rPr>
              <a:t>.</a:t>
            </a:r>
          </a:p>
          <a:p>
            <a:endParaRPr lang="en-US" sz="2800" dirty="0">
              <a:latin typeface="Calibri" panose="020F0502020204030204" pitchFamily="34" charset="0"/>
            </a:endParaRPr>
          </a:p>
          <a:p>
            <a:r>
              <a:rPr lang="en-US" sz="2800" dirty="0">
                <a:latin typeface="Calibri" panose="020F0502020204030204" pitchFamily="34" charset="0"/>
              </a:rPr>
              <a:t>A </a:t>
            </a:r>
            <a:r>
              <a:rPr lang="en-US" sz="2800" b="1" dirty="0">
                <a:solidFill>
                  <a:srgbClr val="8B0000"/>
                </a:solidFill>
                <a:latin typeface="Calibri" panose="020F0502020204030204" pitchFamily="34" charset="0"/>
              </a:rPr>
              <a:t>treatment</a:t>
            </a:r>
            <a:r>
              <a:rPr lang="en-US" sz="2800" dirty="0">
                <a:latin typeface="Calibri" panose="020F0502020204030204" pitchFamily="34" charset="0"/>
              </a:rPr>
              <a:t> is any specific experimental condition applied to the subjects. If </a:t>
            </a:r>
            <a:r>
              <a:rPr lang="en-US" sz="2800" dirty="0" smtClean="0">
                <a:latin typeface="Calibri" panose="020F0502020204030204" pitchFamily="34" charset="0"/>
              </a:rPr>
              <a:t>an experiment </a:t>
            </a:r>
            <a:r>
              <a:rPr lang="en-US" sz="2800" dirty="0">
                <a:latin typeface="Calibri" panose="020F0502020204030204" pitchFamily="34" charset="0"/>
              </a:rPr>
              <a:t>has several explanatory variables, a treatment is a combination of specific</a:t>
            </a:r>
          </a:p>
          <a:p>
            <a:r>
              <a:rPr lang="en-US" sz="2800" dirty="0">
                <a:latin typeface="Calibri" panose="020F0502020204030204" pitchFamily="34" charset="0"/>
              </a:rPr>
              <a:t>values of these variables.</a:t>
            </a:r>
          </a:p>
          <a:p>
            <a:r>
              <a:rPr lang="en-US" sz="2800" dirty="0" smtClean="0"/>
              <a:t> </a:t>
            </a:r>
          </a:p>
          <a:p>
            <a:pPr>
              <a:lnSpc>
                <a:spcPct val="115000"/>
              </a:lnSpc>
            </a:pPr>
            <a:r>
              <a:rPr lang="en-US" dirty="0">
                <a:solidFill>
                  <a:srgbClr val="4E1213"/>
                </a:solidFill>
                <a:latin typeface="Calibri" panose="020F050202020403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0236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lvl="0"/>
            <a:r>
              <a:rPr lang="en-US" b="1" dirty="0">
                <a:solidFill>
                  <a:srgbClr val="800000"/>
                </a:solidFill>
              </a:rPr>
              <a:t>Vocabulary</a:t>
            </a:r>
            <a:br>
              <a:rPr lang="en-US" b="1" dirty="0">
                <a:solidFill>
                  <a:srgbClr val="800000"/>
                </a:solidFill>
              </a:rPr>
            </a:br>
            <a:endParaRPr lang="en-US" dirty="0"/>
          </a:p>
        </p:txBody>
      </p:sp>
      <p:sp>
        <p:nvSpPr>
          <p:cNvPr id="2" name="Rectangle 1"/>
          <p:cNvSpPr/>
          <p:nvPr/>
        </p:nvSpPr>
        <p:spPr>
          <a:xfrm>
            <a:off x="228600" y="993718"/>
            <a:ext cx="8915400" cy="4461221"/>
          </a:xfrm>
          <a:prstGeom prst="rect">
            <a:avLst/>
          </a:prstGeom>
        </p:spPr>
        <p:txBody>
          <a:bodyPr wrap="square">
            <a:spAutoFit/>
          </a:bodyPr>
          <a:lstStyle/>
          <a:p>
            <a:pPr lvl="0">
              <a:spcBef>
                <a:spcPct val="20000"/>
              </a:spcBef>
            </a:pPr>
            <a:r>
              <a:rPr lang="en-US" sz="2800" dirty="0">
                <a:solidFill>
                  <a:prstClr val="black"/>
                </a:solidFill>
                <a:latin typeface="Arial"/>
              </a:rPr>
              <a:t>A </a:t>
            </a:r>
            <a:r>
              <a:rPr lang="en-US" sz="2800" b="1" dirty="0">
                <a:solidFill>
                  <a:srgbClr val="800000"/>
                </a:solidFill>
                <a:latin typeface="Arial"/>
              </a:rPr>
              <a:t>LURKING VARIABLE</a:t>
            </a:r>
            <a:r>
              <a:rPr lang="en-US" sz="2800" dirty="0">
                <a:solidFill>
                  <a:prstClr val="black"/>
                </a:solidFill>
                <a:latin typeface="Arial"/>
              </a:rPr>
              <a:t> is a variable that has an important effect on the relationship among the variables in a study, but is </a:t>
            </a:r>
            <a:r>
              <a:rPr lang="en-US" sz="2800" i="1" dirty="0">
                <a:solidFill>
                  <a:prstClr val="black"/>
                </a:solidFill>
                <a:latin typeface="Arial"/>
              </a:rPr>
              <a:t>not</a:t>
            </a:r>
            <a:r>
              <a:rPr lang="en-US" sz="2800" dirty="0">
                <a:solidFill>
                  <a:prstClr val="black"/>
                </a:solidFill>
                <a:latin typeface="Arial"/>
              </a:rPr>
              <a:t> one of the explanatory variables studied.</a:t>
            </a:r>
          </a:p>
          <a:p>
            <a:pPr lvl="0">
              <a:spcBef>
                <a:spcPct val="20000"/>
              </a:spcBef>
            </a:pPr>
            <a:r>
              <a:rPr lang="en-US" sz="2800" dirty="0">
                <a:solidFill>
                  <a:prstClr val="black"/>
                </a:solidFill>
                <a:latin typeface="Arial"/>
              </a:rPr>
              <a:t>Two variables are </a:t>
            </a:r>
            <a:r>
              <a:rPr lang="en-US" sz="2800" b="1" dirty="0">
                <a:solidFill>
                  <a:srgbClr val="800000"/>
                </a:solidFill>
                <a:latin typeface="Arial"/>
              </a:rPr>
              <a:t>CONFOUNDED</a:t>
            </a:r>
            <a:r>
              <a:rPr lang="en-US" sz="2800" dirty="0">
                <a:solidFill>
                  <a:prstClr val="black"/>
                </a:solidFill>
                <a:latin typeface="Arial"/>
              </a:rPr>
              <a:t> when their effects on a response variable cannot be distinguished from each other.</a:t>
            </a:r>
          </a:p>
          <a:p>
            <a:pPr lvl="0">
              <a:spcBef>
                <a:spcPct val="20000"/>
              </a:spcBef>
            </a:pPr>
            <a:r>
              <a:rPr lang="en-US" sz="2800" dirty="0">
                <a:solidFill>
                  <a:prstClr val="black"/>
                </a:solidFill>
                <a:latin typeface="Arial"/>
                <a:sym typeface="Wingdings" pitchFamily="2" charset="2"/>
              </a:rPr>
              <a:t> </a:t>
            </a:r>
            <a:r>
              <a:rPr lang="en-US" sz="2800" dirty="0">
                <a:solidFill>
                  <a:prstClr val="black"/>
                </a:solidFill>
                <a:latin typeface="Arial"/>
              </a:rPr>
              <a:t>Confounded variables may be either  explanatory variables or lurking variables.</a:t>
            </a:r>
          </a:p>
          <a:p>
            <a:pPr>
              <a:lnSpc>
                <a:spcPct val="115000"/>
              </a:lnSpc>
            </a:pPr>
            <a:r>
              <a:rPr lang="en-US" dirty="0">
                <a:solidFill>
                  <a:srgbClr val="4E1213"/>
                </a:solidFill>
                <a:latin typeface="Calibri" panose="020F050202020403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697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lvl="0"/>
            <a:r>
              <a:rPr lang="en-US" b="1" dirty="0">
                <a:solidFill>
                  <a:srgbClr val="800000"/>
                </a:solidFill>
              </a:rPr>
              <a:t>Vocabulary</a:t>
            </a:r>
            <a:br>
              <a:rPr lang="en-US" b="1" dirty="0">
                <a:solidFill>
                  <a:srgbClr val="800000"/>
                </a:solidFill>
              </a:rPr>
            </a:br>
            <a:endParaRPr lang="en-US" dirty="0"/>
          </a:p>
        </p:txBody>
      </p:sp>
      <p:sp>
        <p:nvSpPr>
          <p:cNvPr id="2" name="Rectangle 1"/>
          <p:cNvSpPr/>
          <p:nvPr/>
        </p:nvSpPr>
        <p:spPr>
          <a:xfrm>
            <a:off x="228600" y="993718"/>
            <a:ext cx="8915400" cy="6974730"/>
          </a:xfrm>
          <a:prstGeom prst="rect">
            <a:avLst/>
          </a:prstGeom>
        </p:spPr>
        <p:txBody>
          <a:bodyPr wrap="square">
            <a:spAutoFit/>
          </a:bodyPr>
          <a:lstStyle/>
          <a:p>
            <a:pPr marL="342900" lvl="0" indent="-342900">
              <a:spcBef>
                <a:spcPct val="20000"/>
              </a:spcBef>
            </a:pPr>
            <a:r>
              <a:rPr lang="en-US" sz="2800" dirty="0">
                <a:solidFill>
                  <a:prstClr val="black"/>
                </a:solidFill>
                <a:latin typeface="Arial"/>
              </a:rPr>
              <a:t>A </a:t>
            </a:r>
            <a:r>
              <a:rPr lang="en-US" sz="2800" b="1" dirty="0">
                <a:solidFill>
                  <a:srgbClr val="800000"/>
                </a:solidFill>
                <a:latin typeface="Arial"/>
              </a:rPr>
              <a:t>PLACEBO</a:t>
            </a:r>
            <a:r>
              <a:rPr lang="en-US" sz="2800" b="1" dirty="0">
                <a:solidFill>
                  <a:prstClr val="black"/>
                </a:solidFill>
                <a:latin typeface="Arial"/>
              </a:rPr>
              <a:t> </a:t>
            </a:r>
            <a:r>
              <a:rPr lang="en-US" sz="2800" dirty="0">
                <a:solidFill>
                  <a:prstClr val="black"/>
                </a:solidFill>
                <a:latin typeface="Arial"/>
              </a:rPr>
              <a:t>is a dummy treatment.</a:t>
            </a:r>
          </a:p>
          <a:p>
            <a:pPr marL="342900" lvl="0" indent="-342900">
              <a:spcBef>
                <a:spcPct val="20000"/>
              </a:spcBef>
            </a:pPr>
            <a:r>
              <a:rPr lang="en-US" sz="2800" dirty="0">
                <a:solidFill>
                  <a:prstClr val="black"/>
                </a:solidFill>
                <a:latin typeface="Arial"/>
              </a:rPr>
              <a:t>	</a:t>
            </a:r>
            <a:r>
              <a:rPr lang="en-US" sz="2800" dirty="0">
                <a:solidFill>
                  <a:prstClr val="white"/>
                </a:solidFill>
                <a:latin typeface="Arial"/>
                <a:sym typeface="Wingdings" pitchFamily="2" charset="2"/>
              </a:rPr>
              <a:t> </a:t>
            </a:r>
            <a:r>
              <a:rPr lang="en-US" sz="2800" dirty="0">
                <a:solidFill>
                  <a:prstClr val="black"/>
                </a:solidFill>
                <a:latin typeface="Arial"/>
                <a:sym typeface="Wingdings" pitchFamily="2" charset="2"/>
              </a:rPr>
              <a:t></a:t>
            </a:r>
            <a:r>
              <a:rPr lang="en-US" sz="2800" dirty="0">
                <a:solidFill>
                  <a:prstClr val="black"/>
                </a:solidFill>
                <a:latin typeface="Arial"/>
              </a:rPr>
              <a:t> If the treatment is delivered in the form of a pill, it has no active ingredients</a:t>
            </a:r>
          </a:p>
          <a:p>
            <a:pPr marL="342900" lvl="0" indent="-342900">
              <a:spcBef>
                <a:spcPct val="20000"/>
              </a:spcBef>
            </a:pPr>
            <a:r>
              <a:rPr lang="en-US" sz="2800" dirty="0">
                <a:solidFill>
                  <a:prstClr val="black"/>
                </a:solidFill>
                <a:latin typeface="Arial"/>
              </a:rPr>
              <a:t>The </a:t>
            </a:r>
            <a:r>
              <a:rPr lang="en-US" sz="2800" b="1" dirty="0">
                <a:solidFill>
                  <a:srgbClr val="800000"/>
                </a:solidFill>
                <a:latin typeface="Arial"/>
              </a:rPr>
              <a:t>PLACEBO EFFECT</a:t>
            </a:r>
            <a:r>
              <a:rPr lang="en-US" sz="2800" dirty="0">
                <a:solidFill>
                  <a:srgbClr val="800000"/>
                </a:solidFill>
                <a:latin typeface="Arial"/>
              </a:rPr>
              <a:t> </a:t>
            </a:r>
            <a:r>
              <a:rPr lang="en-US" sz="2800" dirty="0">
                <a:solidFill>
                  <a:prstClr val="black"/>
                </a:solidFill>
                <a:latin typeface="Arial"/>
              </a:rPr>
              <a:t>is the response to a placebo (a dummy treatment).</a:t>
            </a:r>
          </a:p>
          <a:p>
            <a:pPr marL="342900" lvl="0" indent="-342900">
              <a:spcBef>
                <a:spcPct val="20000"/>
              </a:spcBef>
            </a:pPr>
            <a:r>
              <a:rPr lang="en-US" sz="2800" dirty="0">
                <a:solidFill>
                  <a:prstClr val="black"/>
                </a:solidFill>
                <a:latin typeface="Arial"/>
              </a:rPr>
              <a:t>Some subjects improve while taking a placebo!  </a:t>
            </a:r>
          </a:p>
          <a:p>
            <a:pPr marL="342900" lvl="0" indent="-342900">
              <a:spcBef>
                <a:spcPct val="20000"/>
              </a:spcBef>
            </a:pPr>
            <a:r>
              <a:rPr lang="en-US" sz="2800" dirty="0">
                <a:solidFill>
                  <a:prstClr val="black"/>
                </a:solidFill>
                <a:latin typeface="Arial"/>
              </a:rPr>
              <a:t>The placebo effect can be confounded with the effect of a treatment. Confounding in experiments with only one treatment (“one track experiments”) masks the effect of the explanatory variable on the response variable.  </a:t>
            </a:r>
          </a:p>
          <a:p>
            <a:pPr>
              <a:lnSpc>
                <a:spcPct val="115000"/>
              </a:lnSpc>
              <a:spcAft>
                <a:spcPts val="1000"/>
              </a:spcAft>
            </a:pPr>
            <a:r>
              <a:rPr lang="en-US" sz="2400" b="1" dirty="0">
                <a:latin typeface="Calibri" panose="020F0502020204030204" pitchFamily="34"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endParaRPr lang="en-US" sz="2000" dirty="0" smtClean="0">
              <a:latin typeface="Calibri" panose="020F0502020204030204" pitchFamily="34" charset="0"/>
              <a:ea typeface="Times New Roman" panose="02020603050405020304" pitchFamily="18" charset="0"/>
              <a:cs typeface="Times New Roman" panose="02020603050405020304" pitchFamily="18" charset="0"/>
            </a:endParaRPr>
          </a:p>
          <a:p>
            <a:r>
              <a:rPr lang="en-US" sz="2400" dirty="0"/>
              <a:t> </a:t>
            </a:r>
          </a:p>
          <a:p>
            <a:pPr>
              <a:lnSpc>
                <a:spcPct val="115000"/>
              </a:lnSpc>
            </a:pPr>
            <a:r>
              <a:rPr lang="en-US" sz="1600" dirty="0">
                <a:solidFill>
                  <a:srgbClr val="4E1213"/>
                </a:solidFill>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494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lvl="0"/>
            <a:r>
              <a:rPr lang="en-US" b="1" dirty="0">
                <a:solidFill>
                  <a:srgbClr val="800000"/>
                </a:solidFill>
              </a:rPr>
              <a:t>Vocabulary</a:t>
            </a:r>
            <a:br>
              <a:rPr lang="en-US" b="1" dirty="0">
                <a:solidFill>
                  <a:srgbClr val="800000"/>
                </a:solidFill>
              </a:rPr>
            </a:br>
            <a:endParaRPr lang="en-US" dirty="0"/>
          </a:p>
        </p:txBody>
      </p:sp>
      <p:sp>
        <p:nvSpPr>
          <p:cNvPr id="2" name="Rectangle 1"/>
          <p:cNvSpPr/>
          <p:nvPr/>
        </p:nvSpPr>
        <p:spPr>
          <a:xfrm>
            <a:off x="228600" y="993718"/>
            <a:ext cx="8915400" cy="3736920"/>
          </a:xfrm>
          <a:prstGeom prst="rect">
            <a:avLst/>
          </a:prstGeom>
        </p:spPr>
        <p:txBody>
          <a:bodyPr wrap="square">
            <a:spAutoFit/>
          </a:bodyPr>
          <a:lstStyle/>
          <a:p>
            <a:pPr marL="342900" lvl="0" indent="-342900">
              <a:spcBef>
                <a:spcPct val="20000"/>
              </a:spcBef>
            </a:pPr>
            <a:r>
              <a:rPr lang="en-US" sz="3000" dirty="0">
                <a:solidFill>
                  <a:prstClr val="black"/>
                </a:solidFill>
                <a:latin typeface="Arial"/>
              </a:rPr>
              <a:t>An experiment in which </a:t>
            </a:r>
            <a:r>
              <a:rPr lang="en-US" sz="3000" dirty="0" smtClean="0">
                <a:solidFill>
                  <a:prstClr val="black"/>
                </a:solidFill>
                <a:latin typeface="Arial"/>
              </a:rPr>
              <a:t>neither subjects </a:t>
            </a:r>
            <a:r>
              <a:rPr lang="en-US" sz="3000" dirty="0">
                <a:solidFill>
                  <a:prstClr val="black"/>
                </a:solidFill>
                <a:latin typeface="Arial"/>
              </a:rPr>
              <a:t>nor physicians recording the </a:t>
            </a:r>
            <a:r>
              <a:rPr lang="en-US" sz="3000" dirty="0" smtClean="0">
                <a:solidFill>
                  <a:prstClr val="black"/>
                </a:solidFill>
                <a:latin typeface="Arial"/>
              </a:rPr>
              <a:t>symptoms </a:t>
            </a:r>
            <a:r>
              <a:rPr lang="en-US" sz="3000" dirty="0">
                <a:solidFill>
                  <a:prstClr val="black"/>
                </a:solidFill>
                <a:latin typeface="Arial"/>
              </a:rPr>
              <a:t>know which </a:t>
            </a:r>
            <a:r>
              <a:rPr lang="en-US" sz="3000" dirty="0" smtClean="0">
                <a:solidFill>
                  <a:prstClr val="black"/>
                </a:solidFill>
                <a:latin typeface="Arial"/>
              </a:rPr>
              <a:t>treatment was </a:t>
            </a:r>
            <a:r>
              <a:rPr lang="en-US" sz="3000" dirty="0">
                <a:solidFill>
                  <a:prstClr val="black"/>
                </a:solidFill>
                <a:latin typeface="Arial"/>
              </a:rPr>
              <a:t>received is called </a:t>
            </a:r>
            <a:r>
              <a:rPr lang="en-US" sz="3000" b="1" dirty="0" smtClean="0">
                <a:solidFill>
                  <a:srgbClr val="8B0000"/>
                </a:solidFill>
                <a:latin typeface="Arial"/>
              </a:rPr>
              <a:t>DOUBLE BLIND</a:t>
            </a:r>
            <a:r>
              <a:rPr lang="en-US" sz="3000" dirty="0" smtClean="0">
                <a:solidFill>
                  <a:prstClr val="black"/>
                </a:solidFill>
                <a:latin typeface="Arial"/>
              </a:rPr>
              <a:t>.</a:t>
            </a:r>
            <a:endParaRPr lang="en-US" sz="3000" dirty="0">
              <a:solidFill>
                <a:prstClr val="black"/>
              </a:solidFill>
              <a:latin typeface="Arial"/>
            </a:endParaRPr>
          </a:p>
          <a:p>
            <a:pPr>
              <a:lnSpc>
                <a:spcPct val="115000"/>
              </a:lnSpc>
              <a:spcAft>
                <a:spcPts val="1000"/>
              </a:spcAft>
            </a:pPr>
            <a:r>
              <a:rPr lang="en-US" sz="2800" b="1" dirty="0">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endParaRPr lang="en-US" sz="2400" dirty="0" smtClean="0">
              <a:latin typeface="Calibri" panose="020F0502020204030204" pitchFamily="34" charset="0"/>
              <a:ea typeface="Times New Roman" panose="02020603050405020304" pitchFamily="18" charset="0"/>
              <a:cs typeface="Times New Roman" panose="02020603050405020304" pitchFamily="18" charset="0"/>
            </a:endParaRPr>
          </a:p>
          <a:p>
            <a:r>
              <a:rPr lang="en-US" sz="2800" dirty="0"/>
              <a:t> </a:t>
            </a:r>
          </a:p>
          <a:p>
            <a:pPr>
              <a:lnSpc>
                <a:spcPct val="115000"/>
              </a:lnSpc>
            </a:pPr>
            <a:r>
              <a:rPr lang="en-US" dirty="0">
                <a:solidFill>
                  <a:srgbClr val="4E1213"/>
                </a:solidFill>
                <a:latin typeface="Calibri" panose="020F050202020403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102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7338</TotalTime>
  <Words>1141</Words>
  <Application>Microsoft Office PowerPoint</Application>
  <PresentationFormat>On-screen Show (4:3)</PresentationFormat>
  <Paragraphs>122</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Office Theme</vt:lpstr>
      <vt:lpstr>Chapter  5</vt:lpstr>
      <vt:lpstr>Case Study </vt:lpstr>
      <vt:lpstr>Case Study </vt:lpstr>
      <vt:lpstr>Case Study </vt:lpstr>
      <vt:lpstr>Talking about experiments </vt:lpstr>
      <vt:lpstr>Vocabulary </vt:lpstr>
      <vt:lpstr>Vocabulary </vt:lpstr>
      <vt:lpstr>Vocabulary </vt:lpstr>
      <vt:lpstr>Vocabulary </vt:lpstr>
      <vt:lpstr>Randomized Comparative Experiment </vt:lpstr>
      <vt:lpstr>Randomized Comparative Experiment </vt:lpstr>
      <vt:lpstr>Example: Sickle-cell anemia </vt:lpstr>
      <vt:lpstr>Logic of Experimental Design </vt:lpstr>
      <vt:lpstr>Principles in Experimental Design </vt:lpstr>
      <vt:lpstr>Statistical Significance </vt:lpstr>
      <vt:lpstr>Statistics in Summary </vt:lpstr>
      <vt:lpstr>Statistics in Summary </vt:lpstr>
      <vt:lpstr>Statistics in 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Fan Wu</cp:lastModifiedBy>
  <cp:revision>253</cp:revision>
  <dcterms:created xsi:type="dcterms:W3CDTF">2009-09-07T22:06:52Z</dcterms:created>
  <dcterms:modified xsi:type="dcterms:W3CDTF">2018-01-18T21:33:54Z</dcterms:modified>
</cp:coreProperties>
</file>