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63" r:id="rId3"/>
    <p:sldId id="322" r:id="rId4"/>
    <p:sldId id="287" r:id="rId5"/>
    <p:sldId id="288" r:id="rId6"/>
    <p:sldId id="275" r:id="rId7"/>
    <p:sldId id="264" r:id="rId8"/>
    <p:sldId id="290" r:id="rId9"/>
    <p:sldId id="291" r:id="rId10"/>
    <p:sldId id="293" r:id="rId11"/>
    <p:sldId id="294" r:id="rId12"/>
    <p:sldId id="295" r:id="rId13"/>
    <p:sldId id="276" r:id="rId14"/>
    <p:sldId id="298" r:id="rId15"/>
    <p:sldId id="299" r:id="rId16"/>
    <p:sldId id="300" r:id="rId17"/>
    <p:sldId id="301" r:id="rId18"/>
    <p:sldId id="302" r:id="rId19"/>
    <p:sldId id="303" r:id="rId20"/>
    <p:sldId id="304" r:id="rId21"/>
    <p:sldId id="305" r:id="rId22"/>
    <p:sldId id="306" r:id="rId23"/>
    <p:sldId id="307" r:id="rId24"/>
    <p:sldId id="266" r:id="rId25"/>
    <p:sldId id="308" r:id="rId26"/>
    <p:sldId id="309" r:id="rId27"/>
    <p:sldId id="310" r:id="rId28"/>
    <p:sldId id="311" r:id="rId29"/>
    <p:sldId id="312" r:id="rId30"/>
    <p:sldId id="313" r:id="rId31"/>
    <p:sldId id="277" r:id="rId32"/>
    <p:sldId id="314" r:id="rId33"/>
    <p:sldId id="315" r:id="rId34"/>
    <p:sldId id="318" r:id="rId35"/>
    <p:sldId id="319" r:id="rId36"/>
    <p:sldId id="321"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000099"/>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90" autoAdjust="0"/>
  </p:normalViewPr>
  <p:slideViewPr>
    <p:cSldViewPr>
      <p:cViewPr varScale="1">
        <p:scale>
          <a:sx n="109" d="100"/>
          <a:sy n="109" d="100"/>
        </p:scale>
        <p:origin x="16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EFCAF55C-E770-4326-BAF9-7886228FB447}" type="datetimeFigureOut">
              <a:rPr lang="en-US"/>
              <a:pPr>
                <a:defRPr/>
              </a:pPr>
              <a:t>1/25/2018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3349A504-6741-4496-9297-2A8A9F1AC290}" type="slidenum">
              <a:rPr lang="en-US"/>
              <a:pPr>
                <a:defRPr/>
              </a:pPr>
              <a:t>‹#›</a:t>
            </a:fld>
            <a:endParaRPr lang="en-US"/>
          </a:p>
        </p:txBody>
      </p:sp>
    </p:spTree>
    <p:extLst>
      <p:ext uri="{BB962C8B-B14F-4D97-AF65-F5344CB8AC3E}">
        <p14:creationId xmlns:p14="http://schemas.microsoft.com/office/powerpoint/2010/main" val="2463337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9D63DCA7-33F3-4A4D-8EC7-85DB68688FA4}" type="datetimeFigureOut">
              <a:rPr lang="en-US"/>
              <a:pPr>
                <a:defRPr/>
              </a:pPr>
              <a:t>1/25/2018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80D3BE84-ADD7-4D4D-8B15-5A2600083274}" type="slidenum">
              <a:rPr lang="en-US"/>
              <a:pPr>
                <a:defRPr/>
              </a:pPr>
              <a:t>‹#›</a:t>
            </a:fld>
            <a:endParaRPr lang="en-US"/>
          </a:p>
        </p:txBody>
      </p:sp>
    </p:spTree>
    <p:extLst>
      <p:ext uri="{BB962C8B-B14F-4D97-AF65-F5344CB8AC3E}">
        <p14:creationId xmlns:p14="http://schemas.microsoft.com/office/powerpoint/2010/main" val="3902060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8D8084-D735-436E-BAAA-F958B25A7723}"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508285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10</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3369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11</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7495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12</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36302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13</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870441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14</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4825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15</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39583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16</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29590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17</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05831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18</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5798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19</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63639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6295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20</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561795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21</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75426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22</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56933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23</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349674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24</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41558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25</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79167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26</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1688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27</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499540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28</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03129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29</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66943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6295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30</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258709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31</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990013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32</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45869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33</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84102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34</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720367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35</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19158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36</a:t>
            </a:fld>
            <a:endParaRPr lang="en-US"/>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58598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3350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968074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469B1F-E333-4434-98A4-BB6B932748F6}" type="slidenum">
              <a:rPr lang="en-US"/>
              <a:pPr fontAlgn="base">
                <a:spcBef>
                  <a:spcPct val="0"/>
                </a:spcBef>
                <a:spcAft>
                  <a:spcPct val="0"/>
                </a:spcAft>
              </a:pPr>
              <a:t>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3906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7</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6658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8</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3191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9</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633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81001"/>
            <a:ext cx="3352800" cy="31242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9712E5E-A909-468B-9164-219FB037DABE}" type="datetimeFigureOut">
              <a:rPr lang="en-US"/>
              <a:pPr>
                <a:defRPr/>
              </a:pPr>
              <a:t>1/25/2018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935DEFC-153D-4C0E-A9E4-CB33EF27B1B1}" type="slidenum">
              <a:rPr lang="en-US"/>
              <a:pPr>
                <a:defRPr/>
              </a:pPr>
              <a:t>‹#›</a:t>
            </a:fld>
            <a:endParaRPr lang="en-US"/>
          </a:p>
        </p:txBody>
      </p:sp>
      <p:pic>
        <p:nvPicPr>
          <p:cNvPr id="7" name="Picture 2" descr="\\NYFILE02\BFW_Public\Public\Victoria Garvey\SCC 9e\SCC_9e_cover FINAL.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D600B4B-E9F5-4F17-A3C8-A5CA86D91B4F}" type="datetimeFigureOut">
              <a:rPr lang="en-US"/>
              <a:pPr>
                <a:defRPr/>
              </a:pPr>
              <a:t>1/25/2018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FBA8392-144E-4A57-9203-497A6AECFD5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86A03E2-FC19-4012-BE67-798A29E3F985}" type="datetimeFigureOut">
              <a:rPr lang="en-US"/>
              <a:pPr>
                <a:defRPr/>
              </a:pPr>
              <a:t>1/25/2018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C91ED9-3724-449C-8372-C99CFFF975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B75CCBB-2C52-4A0C-A401-BEC62E5CCC42}" type="datetimeFigureOut">
              <a:rPr lang="en-US"/>
              <a:pPr>
                <a:defRPr/>
              </a:pPr>
              <a:t>1/25/2018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27B3499-3810-47C7-8D33-01D6B89973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5E06758-4132-44CE-B72E-3F79F768B3C9}" type="datetimeFigureOut">
              <a:rPr lang="en-US"/>
              <a:pPr>
                <a:defRPr/>
              </a:pPr>
              <a:t>1/25/2018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F6CE6D0-4840-4366-B6B5-13F2BCD40AC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9AA41BB-7D6D-42DC-9A33-E2361C7C3338}" type="datetimeFigureOut">
              <a:rPr lang="en-US"/>
              <a:pPr>
                <a:defRPr/>
              </a:pPr>
              <a:t>1/25/2018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F826E86-3BBF-4696-A086-0C79EEBCE3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06AE1C8-FE38-43F2-B1BC-816FB737A5C9}" type="datetimeFigureOut">
              <a:rPr lang="en-US"/>
              <a:pPr>
                <a:defRPr/>
              </a:pPr>
              <a:t>1/25/2018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EF0F818-DE26-4996-9257-A4027765376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A72D12B-3680-4EC6-9992-F652F782ACE0}" type="datetimeFigureOut">
              <a:rPr lang="en-US"/>
              <a:pPr>
                <a:defRPr/>
              </a:pPr>
              <a:t>1/25/2018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78B970B-DEFD-4334-B21C-32BE93B6B8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A2AEBDD-2C05-4717-979D-0FD26FD24386}" type="datetimeFigureOut">
              <a:rPr lang="en-US"/>
              <a:pPr>
                <a:defRPr/>
              </a:pPr>
              <a:t>1/25/2018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FC31656-A407-422E-B26B-E66D66D815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D7D13A-0AE9-4EC8-9051-B79CEB41D722}" type="datetimeFigureOut">
              <a:rPr lang="en-US"/>
              <a:pPr>
                <a:defRPr/>
              </a:pPr>
              <a:t>1/25/2018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D092ED0-9515-41D9-B5D6-34CF74C66D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50F747B-FDDA-4865-9953-C8F216FA0DB7}" type="datetimeFigureOut">
              <a:rPr lang="en-US"/>
              <a:pPr>
                <a:defRPr/>
              </a:pPr>
              <a:t>1/25/2018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12FFE44-3978-43BF-82C2-EE53222771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41C42D9A-5A48-42B4-B715-969F2B34CBB0}"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5486400" y="381001"/>
            <a:ext cx="3581400" cy="3124200"/>
          </a:xfrm>
        </p:spPr>
        <p:txBody>
          <a:bodyPr/>
          <a:lstStyle/>
          <a:p>
            <a:r>
              <a:rPr lang="en-US" sz="7200" dirty="0" smtClean="0"/>
              <a:t>Chapter </a:t>
            </a:r>
            <a:br>
              <a:rPr lang="en-US" sz="7200" dirty="0" smtClean="0"/>
            </a:br>
            <a:r>
              <a:rPr lang="en-US" sz="7200" dirty="0" smtClean="0"/>
              <a:t>6</a:t>
            </a:r>
          </a:p>
        </p:txBody>
      </p:sp>
      <p:sp>
        <p:nvSpPr>
          <p:cNvPr id="15362" name="Subtitle 2"/>
          <p:cNvSpPr>
            <a:spLocks noGrp="1"/>
          </p:cNvSpPr>
          <p:nvPr>
            <p:ph type="subTitle" idx="1"/>
          </p:nvPr>
        </p:nvSpPr>
        <p:spPr>
          <a:xfrm>
            <a:off x="5562600" y="3429000"/>
            <a:ext cx="3429000" cy="2362200"/>
          </a:xfrm>
        </p:spPr>
        <p:txBody>
          <a:bodyPr/>
          <a:lstStyle/>
          <a:p>
            <a:r>
              <a:rPr lang="en-US" dirty="0" smtClean="0">
                <a:solidFill>
                  <a:schemeClr val="tx1"/>
                </a:solidFill>
              </a:rPr>
              <a:t>Experiments in the Real World</a:t>
            </a:r>
          </a:p>
          <a:p>
            <a:endParaRPr lang="en-US" dirty="0">
              <a:solidFill>
                <a:schemeClr val="tx1"/>
              </a:solidFill>
            </a:endParaRPr>
          </a:p>
          <a:p>
            <a:r>
              <a:rPr lang="en-US" i="1" dirty="0" smtClean="0">
                <a:solidFill>
                  <a:schemeClr val="bg1">
                    <a:lumMod val="75000"/>
                  </a:schemeClr>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Double blind experiments</a:t>
            </a:r>
            <a:br>
              <a:rPr lang="en-US" b="1" dirty="0">
                <a:solidFill>
                  <a:schemeClr val="accent1"/>
                </a:solidFill>
              </a:rPr>
            </a:br>
            <a:endParaRPr lang="en-US" dirty="0"/>
          </a:p>
        </p:txBody>
      </p:sp>
      <p:sp>
        <p:nvSpPr>
          <p:cNvPr id="8" name="Rectangle 7"/>
          <p:cNvSpPr/>
          <p:nvPr/>
        </p:nvSpPr>
        <p:spPr>
          <a:xfrm>
            <a:off x="228600" y="924763"/>
            <a:ext cx="8915400" cy="4524315"/>
          </a:xfrm>
          <a:prstGeom prst="rect">
            <a:avLst/>
          </a:prstGeom>
        </p:spPr>
        <p:txBody>
          <a:bodyPr>
            <a:spAutoFit/>
          </a:bodyPr>
          <a:lstStyle/>
          <a:p>
            <a:pPr fontAlgn="auto">
              <a:spcBef>
                <a:spcPts val="0"/>
              </a:spcBef>
              <a:spcAft>
                <a:spcPts val="0"/>
              </a:spcAft>
              <a:defRPr/>
            </a:pPr>
            <a:r>
              <a:rPr lang="en-US" sz="2400" dirty="0"/>
              <a:t>Because the placebo effect is so strong, it would be foolish to tell subjects in a medical experiment whether they are receiving a new drug or a placebo.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Knowing </a:t>
            </a:r>
            <a:r>
              <a:rPr lang="en-US" sz="2400" dirty="0"/>
              <a:t>that they are getting “just a placebo” might weaken the placebo effect and bias the experiment in favor of the other treatments.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It </a:t>
            </a:r>
            <a:r>
              <a:rPr lang="en-US" sz="2400" dirty="0"/>
              <a:t>is also foolish to tell doctors and other medical personnel what treatment each subject is receiving. If they know that a subject is getting “just a placebo,” they may expect less than if they know the subject is receiving a promising experimental drug.</a:t>
            </a:r>
          </a:p>
        </p:txBody>
      </p:sp>
    </p:spTree>
    <p:extLst>
      <p:ext uri="{BB962C8B-B14F-4D97-AF65-F5344CB8AC3E}">
        <p14:creationId xmlns:p14="http://schemas.microsoft.com/office/powerpoint/2010/main" val="18046444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Double blind experiments</a:t>
            </a:r>
            <a:br>
              <a:rPr lang="en-US" b="1" dirty="0">
                <a:solidFill>
                  <a:schemeClr val="accent1"/>
                </a:solidFill>
              </a:rPr>
            </a:br>
            <a:endParaRPr lang="en-US" dirty="0"/>
          </a:p>
        </p:txBody>
      </p:sp>
      <p:sp>
        <p:nvSpPr>
          <p:cNvPr id="8" name="Rectangle 7"/>
          <p:cNvSpPr/>
          <p:nvPr/>
        </p:nvSpPr>
        <p:spPr>
          <a:xfrm>
            <a:off x="228600" y="924763"/>
            <a:ext cx="8915400" cy="4401205"/>
          </a:xfrm>
          <a:prstGeom prst="rect">
            <a:avLst/>
          </a:prstGeom>
        </p:spPr>
        <p:txBody>
          <a:bodyPr>
            <a:spAutoFit/>
          </a:bodyPr>
          <a:lstStyle/>
          <a:p>
            <a:pPr fontAlgn="auto">
              <a:spcBef>
                <a:spcPts val="0"/>
              </a:spcBef>
              <a:spcAft>
                <a:spcPts val="0"/>
              </a:spcAft>
              <a:defRPr/>
            </a:pPr>
            <a:r>
              <a:rPr lang="en-US" sz="2800" dirty="0"/>
              <a:t>Doctors’ expectations change how they interact with patients and even the way they diagnose a patient’s condition.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Whenever </a:t>
            </a:r>
            <a:r>
              <a:rPr lang="en-US" sz="2800" dirty="0"/>
              <a:t>possible, experiments with human subjects should be double-blind</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In </a:t>
            </a:r>
            <a:r>
              <a:rPr lang="en-US" sz="2800" dirty="0"/>
              <a:t>a </a:t>
            </a:r>
            <a:r>
              <a:rPr lang="en-US" sz="2800" b="1" dirty="0">
                <a:solidFill>
                  <a:srgbClr val="8B0000"/>
                </a:solidFill>
              </a:rPr>
              <a:t>double-blind experiment</a:t>
            </a:r>
            <a:r>
              <a:rPr lang="en-US" sz="2800" dirty="0"/>
              <a:t>, neither the subjects nor the people who work with them know which treatment each subject is receiving. </a:t>
            </a:r>
          </a:p>
        </p:txBody>
      </p:sp>
    </p:spTree>
    <p:extLst>
      <p:ext uri="{BB962C8B-B14F-4D97-AF65-F5344CB8AC3E}">
        <p14:creationId xmlns:p14="http://schemas.microsoft.com/office/powerpoint/2010/main" val="17381474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Refusals, </a:t>
            </a:r>
            <a:r>
              <a:rPr lang="en-US" sz="3200" b="1" dirty="0" err="1">
                <a:solidFill>
                  <a:schemeClr val="accent1"/>
                </a:solidFill>
              </a:rPr>
              <a:t>nonadherers</a:t>
            </a:r>
            <a:r>
              <a:rPr lang="en-US" sz="3200" b="1" dirty="0">
                <a:solidFill>
                  <a:schemeClr val="accent1"/>
                </a:solidFill>
              </a:rPr>
              <a:t>, and dropouts</a:t>
            </a:r>
            <a:br>
              <a:rPr lang="en-US" sz="3200" b="1" dirty="0">
                <a:solidFill>
                  <a:schemeClr val="accent1"/>
                </a:solidFill>
              </a:rPr>
            </a:br>
            <a:endParaRPr lang="en-US" sz="3200" dirty="0"/>
          </a:p>
        </p:txBody>
      </p:sp>
      <p:sp>
        <p:nvSpPr>
          <p:cNvPr id="8" name="Rectangle 7"/>
          <p:cNvSpPr/>
          <p:nvPr/>
        </p:nvSpPr>
        <p:spPr>
          <a:xfrm>
            <a:off x="228600" y="924763"/>
            <a:ext cx="8915400" cy="2677656"/>
          </a:xfrm>
          <a:prstGeom prst="rect">
            <a:avLst/>
          </a:prstGeom>
        </p:spPr>
        <p:txBody>
          <a:bodyPr>
            <a:spAutoFit/>
          </a:bodyPr>
          <a:lstStyle/>
          <a:p>
            <a:pPr fontAlgn="auto">
              <a:spcBef>
                <a:spcPts val="0"/>
              </a:spcBef>
              <a:spcAft>
                <a:spcPts val="0"/>
              </a:spcAft>
              <a:defRPr/>
            </a:pPr>
            <a:r>
              <a:rPr lang="en-US" sz="2800" dirty="0"/>
              <a:t>Sample surveys suffer from nonresponse due to failure to contact some people selected for the sample and the refusal of others to participate.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Experiments </a:t>
            </a:r>
            <a:r>
              <a:rPr lang="en-US" sz="2800" dirty="0"/>
              <a:t>with human subjects suffer from similar problems. </a:t>
            </a:r>
          </a:p>
        </p:txBody>
      </p:sp>
    </p:spTree>
    <p:extLst>
      <p:ext uri="{BB962C8B-B14F-4D97-AF65-F5344CB8AC3E}">
        <p14:creationId xmlns:p14="http://schemas.microsoft.com/office/powerpoint/2010/main" val="241044328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524315"/>
          </a:xfrm>
          <a:prstGeom prst="rect">
            <a:avLst/>
          </a:prstGeom>
        </p:spPr>
        <p:txBody>
          <a:bodyPr>
            <a:spAutoFit/>
          </a:bodyPr>
          <a:lstStyle/>
          <a:p>
            <a:pPr fontAlgn="auto">
              <a:spcBef>
                <a:spcPts val="0"/>
              </a:spcBef>
              <a:spcAft>
                <a:spcPts val="0"/>
              </a:spcAft>
              <a:defRPr/>
            </a:pPr>
            <a:r>
              <a:rPr lang="en-US" sz="2400" dirty="0"/>
              <a:t>The law now requires representation of women and minorities, and data show that most clinical trials now have fair representation. </a:t>
            </a:r>
            <a:r>
              <a:rPr lang="en-US" sz="2400" dirty="0" smtClean="0"/>
              <a:t>Refusals </a:t>
            </a:r>
            <a:r>
              <a:rPr lang="en-US" sz="2400" dirty="0"/>
              <a:t>remain a problem. Minorities, especially blacks, are more likely to refuse to participate.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“…A </a:t>
            </a:r>
            <a:r>
              <a:rPr lang="en-US" sz="2400" dirty="0"/>
              <a:t>major impediment for lack of participation is a lack of trust in the medical establishment</a:t>
            </a:r>
            <a:r>
              <a:rPr lang="en-US" sz="2400" dirty="0" smtClean="0"/>
              <a:t>.” </a:t>
            </a:r>
          </a:p>
          <a:p>
            <a:pPr fontAlgn="auto">
              <a:spcBef>
                <a:spcPts val="0"/>
              </a:spcBef>
              <a:spcAft>
                <a:spcPts val="0"/>
              </a:spcAft>
              <a:defRPr/>
            </a:pPr>
            <a:endParaRPr lang="en-US" sz="2400" dirty="0"/>
          </a:p>
          <a:p>
            <a:pPr fontAlgn="auto">
              <a:spcBef>
                <a:spcPts val="0"/>
              </a:spcBef>
              <a:spcAft>
                <a:spcPts val="0"/>
              </a:spcAft>
              <a:defRPr/>
            </a:pPr>
            <a:r>
              <a:rPr lang="en-US" sz="2400" dirty="0" smtClean="0"/>
              <a:t>Some </a:t>
            </a:r>
            <a:r>
              <a:rPr lang="en-US" sz="2400" dirty="0"/>
              <a:t>remedies </a:t>
            </a:r>
            <a:r>
              <a:rPr lang="en-US" sz="2400" dirty="0" smtClean="0"/>
              <a:t>are </a:t>
            </a:r>
            <a:r>
              <a:rPr lang="en-US" sz="2400" dirty="0"/>
              <a:t>complete and clear </a:t>
            </a:r>
            <a:r>
              <a:rPr lang="en-US" sz="2400" dirty="0" smtClean="0"/>
              <a:t>information, </a:t>
            </a:r>
            <a:r>
              <a:rPr lang="en-US" sz="2400" dirty="0"/>
              <a:t>insurance </a:t>
            </a:r>
            <a:r>
              <a:rPr lang="en-US" sz="2400" dirty="0" smtClean="0"/>
              <a:t>coverage, </a:t>
            </a:r>
            <a:r>
              <a:rPr lang="en-US" sz="2400" dirty="0"/>
              <a:t>participation of black researchers, and cooperation with doctors and health organizations in black communities.</a:t>
            </a:r>
            <a:endParaRPr lang="en-US" sz="2400" dirty="0">
              <a:latin typeface="+mj-lt"/>
            </a:endParaRPr>
          </a:p>
          <a:p>
            <a:pPr marL="514350" indent="-514350" fontAlgn="auto">
              <a:spcBef>
                <a:spcPts val="0"/>
              </a:spcBef>
              <a:spcAft>
                <a:spcPts val="0"/>
              </a:spcAft>
              <a:buFontTx/>
              <a:buAutoNum type="alphaUcPeriod"/>
              <a:defRPr/>
            </a:pPr>
            <a:endParaRPr lang="en-US" sz="2400" dirty="0">
              <a:latin typeface="+mj-l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Can we generalize?</a:t>
            </a:r>
            <a:br>
              <a:rPr lang="en-US" b="1" dirty="0">
                <a:solidFill>
                  <a:schemeClr val="accent1"/>
                </a:solidFill>
              </a:rPr>
            </a:br>
            <a:endParaRPr lang="en-US" dirty="0"/>
          </a:p>
        </p:txBody>
      </p:sp>
      <p:sp>
        <p:nvSpPr>
          <p:cNvPr id="8" name="Rectangle 7"/>
          <p:cNvSpPr/>
          <p:nvPr/>
        </p:nvSpPr>
        <p:spPr>
          <a:xfrm>
            <a:off x="228600" y="990600"/>
            <a:ext cx="8915400" cy="3785652"/>
          </a:xfrm>
          <a:prstGeom prst="rect">
            <a:avLst/>
          </a:prstGeom>
        </p:spPr>
        <p:txBody>
          <a:bodyPr>
            <a:spAutoFit/>
          </a:bodyPr>
          <a:lstStyle/>
          <a:p>
            <a:pPr fontAlgn="auto">
              <a:spcBef>
                <a:spcPts val="0"/>
              </a:spcBef>
              <a:spcAft>
                <a:spcPts val="0"/>
              </a:spcAft>
              <a:defRPr/>
            </a:pPr>
            <a:r>
              <a:rPr lang="en-US" sz="2400" dirty="0"/>
              <a:t>A well-designed experiment tells us that changes in the explanatory variable cause changes in the response variable</a:t>
            </a:r>
            <a:r>
              <a:rPr lang="en-US" sz="2400" dirty="0" smtClean="0"/>
              <a:t>.</a:t>
            </a:r>
          </a:p>
          <a:p>
            <a:pPr fontAlgn="auto">
              <a:spcBef>
                <a:spcPts val="0"/>
              </a:spcBef>
              <a:spcAft>
                <a:spcPts val="0"/>
              </a:spcAft>
              <a:defRPr/>
            </a:pPr>
            <a:endParaRPr lang="en-US" sz="2400" dirty="0" smtClean="0"/>
          </a:p>
          <a:p>
            <a:pPr fontAlgn="auto">
              <a:spcBef>
                <a:spcPts val="0"/>
              </a:spcBef>
              <a:spcAft>
                <a:spcPts val="0"/>
              </a:spcAft>
              <a:defRPr/>
            </a:pPr>
            <a:r>
              <a:rPr lang="en-US" sz="2400" dirty="0" smtClean="0"/>
              <a:t>Can </a:t>
            </a:r>
            <a:r>
              <a:rPr lang="en-US" sz="2400" dirty="0"/>
              <a:t>we generalize our conclusions from our little group of subjects to a wider population? </a:t>
            </a:r>
            <a:r>
              <a:rPr lang="en-US" sz="2400" dirty="0" smtClean="0"/>
              <a:t>The </a:t>
            </a:r>
            <a:r>
              <a:rPr lang="en-US" sz="2400" dirty="0"/>
              <a:t>first step is to be sure that our findings are statistically significant, that they are too strong to often occur just by chance.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The </a:t>
            </a:r>
            <a:r>
              <a:rPr lang="en-US" sz="2400" dirty="0"/>
              <a:t>serious threat is that the treatments, the subjects, or the environment of our experiment may not be realistic. </a:t>
            </a:r>
            <a:endParaRPr lang="en-US" sz="2400" dirty="0">
              <a:latin typeface="+mj-lt"/>
            </a:endParaRPr>
          </a:p>
        </p:txBody>
      </p:sp>
    </p:spTree>
    <p:extLst>
      <p:ext uri="{BB962C8B-B14F-4D97-AF65-F5344CB8AC3E}">
        <p14:creationId xmlns:p14="http://schemas.microsoft.com/office/powerpoint/2010/main" val="424192980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pPr fontAlgn="auto">
              <a:spcBef>
                <a:spcPts val="0"/>
              </a:spcBef>
              <a:spcAft>
                <a:spcPts val="0"/>
              </a:spcAft>
              <a:defRPr/>
            </a:pPr>
            <a:r>
              <a:rPr lang="en-US" sz="2800" dirty="0"/>
              <a:t>A psychologist wants to study the effects of failure and frustration on the relationships among members of a work team.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She </a:t>
            </a:r>
            <a:r>
              <a:rPr lang="en-US" sz="2800" dirty="0"/>
              <a:t>forms a team of students, brings them to the psychology laboratory, and has them play a game that requires teamwork.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The </a:t>
            </a:r>
            <a:r>
              <a:rPr lang="en-US" sz="2800" dirty="0"/>
              <a:t>game is rigged so that they lose regularly. The psychologist observes the students through a one-way window and notes the changes in their behavior during an evening of game playing.</a:t>
            </a:r>
            <a:endParaRPr lang="en-US" sz="2800" dirty="0">
              <a:latin typeface="+mj-lt"/>
            </a:endParaRPr>
          </a:p>
        </p:txBody>
      </p:sp>
    </p:spTree>
    <p:extLst>
      <p:ext uri="{BB962C8B-B14F-4D97-AF65-F5344CB8AC3E}">
        <p14:creationId xmlns:p14="http://schemas.microsoft.com/office/powerpoint/2010/main" val="4119717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3970318"/>
          </a:xfrm>
          <a:prstGeom prst="rect">
            <a:avLst/>
          </a:prstGeom>
        </p:spPr>
        <p:txBody>
          <a:bodyPr>
            <a:spAutoFit/>
          </a:bodyPr>
          <a:lstStyle/>
          <a:p>
            <a:pPr fontAlgn="auto">
              <a:spcBef>
                <a:spcPts val="0"/>
              </a:spcBef>
              <a:spcAft>
                <a:spcPts val="0"/>
              </a:spcAft>
              <a:defRPr/>
            </a:pPr>
            <a:r>
              <a:rPr lang="en-US" sz="2800" dirty="0"/>
              <a:t>Playing a game in a laboratory for small stakes, knowing that the session will soon be over, is a long way from working for months developing a new product that never works right and is finally abandoned by your company.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Does </a:t>
            </a:r>
            <a:r>
              <a:rPr lang="en-US" sz="2800" dirty="0"/>
              <a:t>the behavior of the students in the lab tell us much about the behavior of the team whose product failed?</a:t>
            </a:r>
            <a:endParaRPr lang="en-US" sz="2800" dirty="0">
              <a:latin typeface="+mj-lt"/>
            </a:endParaRPr>
          </a:p>
        </p:txBody>
      </p:sp>
    </p:spTree>
    <p:extLst>
      <p:ext uri="{BB962C8B-B14F-4D97-AF65-F5344CB8AC3E}">
        <p14:creationId xmlns:p14="http://schemas.microsoft.com/office/powerpoint/2010/main" val="32452724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3785652"/>
          </a:xfrm>
          <a:prstGeom prst="rect">
            <a:avLst/>
          </a:prstGeom>
        </p:spPr>
        <p:txBody>
          <a:bodyPr>
            <a:spAutoFit/>
          </a:bodyPr>
          <a:lstStyle/>
          <a:p>
            <a:pPr fontAlgn="auto">
              <a:spcBef>
                <a:spcPts val="0"/>
              </a:spcBef>
              <a:spcAft>
                <a:spcPts val="0"/>
              </a:spcAft>
              <a:defRPr/>
            </a:pPr>
            <a:r>
              <a:rPr lang="en-US" sz="2400" dirty="0" smtClean="0"/>
              <a:t>The </a:t>
            </a:r>
            <a:r>
              <a:rPr lang="en-US" sz="2400" dirty="0"/>
              <a:t>subjects (students who know they are subjects in an experiment), the treatment (a rigged game), and the environment (the psychology lab) are all unrealistic if the psychologist’s goal is to reach conclusions about the effects of frustration on teamwork in the workplace.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Psychologists </a:t>
            </a:r>
            <a:r>
              <a:rPr lang="en-US" sz="2400" dirty="0"/>
              <a:t>do their best to devise realistic experiments for studying human behavior, but lack of realism limits the ability to generalize beyond the environment and subjects in their study, and hence the usefulness of some experiments in this area</a:t>
            </a:r>
            <a:endParaRPr lang="en-US" sz="2400" dirty="0">
              <a:latin typeface="+mj-lt"/>
            </a:endParaRPr>
          </a:p>
        </p:txBody>
      </p:sp>
    </p:spTree>
    <p:extLst>
      <p:ext uri="{BB962C8B-B14F-4D97-AF65-F5344CB8AC3E}">
        <p14:creationId xmlns:p14="http://schemas.microsoft.com/office/powerpoint/2010/main" val="169440586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4832092"/>
          </a:xfrm>
          <a:prstGeom prst="rect">
            <a:avLst/>
          </a:prstGeom>
        </p:spPr>
        <p:txBody>
          <a:bodyPr>
            <a:spAutoFit/>
          </a:bodyPr>
          <a:lstStyle/>
          <a:p>
            <a:pPr fontAlgn="auto">
              <a:spcBef>
                <a:spcPts val="0"/>
              </a:spcBef>
              <a:spcAft>
                <a:spcPts val="0"/>
              </a:spcAft>
              <a:defRPr/>
            </a:pPr>
            <a:r>
              <a:rPr lang="en-US" sz="2800" dirty="0" smtClean="0"/>
              <a:t>The </a:t>
            </a:r>
            <a:r>
              <a:rPr lang="en-US" sz="2800" dirty="0"/>
              <a:t>subjects (students who know they are subjects in an experiment), the treatment (a rigged game), and the environment (the psychology lab) are all unrealistic if the psychologist’s goal is to reach conclusions about the effects of frustration on teamwork in the workplace.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Psychologists </a:t>
            </a:r>
            <a:r>
              <a:rPr lang="en-US" sz="2800" dirty="0"/>
              <a:t>do their best to devise realistic experiments for studying human behavior, but lack of realism limits the ability to generalize beyond the environment and subjects in their study, and hence the usefulness of some experiments in this area</a:t>
            </a:r>
            <a:endParaRPr lang="en-US" sz="2800" dirty="0">
              <a:latin typeface="+mj-lt"/>
            </a:endParaRPr>
          </a:p>
        </p:txBody>
      </p:sp>
    </p:spTree>
    <p:extLst>
      <p:ext uri="{BB962C8B-B14F-4D97-AF65-F5344CB8AC3E}">
        <p14:creationId xmlns:p14="http://schemas.microsoft.com/office/powerpoint/2010/main" val="22819494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Experimental </a:t>
            </a:r>
            <a:r>
              <a:rPr lang="en-US" sz="3200" b="1" dirty="0">
                <a:solidFill>
                  <a:srgbClr val="8B0000"/>
                </a:solidFill>
              </a:rPr>
              <a:t>design</a:t>
            </a:r>
            <a:r>
              <a:rPr lang="en-US" sz="3200" b="1" dirty="0">
                <a:solidFill>
                  <a:schemeClr val="accent1"/>
                </a:solidFill>
              </a:rPr>
              <a:t> in the real world</a:t>
            </a:r>
            <a:br>
              <a:rPr lang="en-US" sz="3200" b="1" dirty="0">
                <a:solidFill>
                  <a:schemeClr val="accent1"/>
                </a:solidFill>
              </a:rPr>
            </a:br>
            <a:endParaRPr lang="en-US" sz="3200" dirty="0"/>
          </a:p>
        </p:txBody>
      </p:sp>
      <p:sp>
        <p:nvSpPr>
          <p:cNvPr id="8" name="Rectangle 7"/>
          <p:cNvSpPr/>
          <p:nvPr/>
        </p:nvSpPr>
        <p:spPr>
          <a:xfrm>
            <a:off x="228600" y="1295400"/>
            <a:ext cx="8915400" cy="2677656"/>
          </a:xfrm>
          <a:prstGeom prst="rect">
            <a:avLst/>
          </a:prstGeom>
        </p:spPr>
        <p:txBody>
          <a:bodyPr>
            <a:spAutoFit/>
          </a:bodyPr>
          <a:lstStyle/>
          <a:p>
            <a:pPr fontAlgn="auto">
              <a:spcBef>
                <a:spcPts val="0"/>
              </a:spcBef>
              <a:spcAft>
                <a:spcPts val="0"/>
              </a:spcAft>
              <a:defRPr/>
            </a:pPr>
            <a:r>
              <a:rPr lang="en-US" sz="2800" dirty="0"/>
              <a:t>In a </a:t>
            </a:r>
            <a:r>
              <a:rPr lang="en-US" sz="2800" b="1" dirty="0">
                <a:solidFill>
                  <a:srgbClr val="8B0000"/>
                </a:solidFill>
              </a:rPr>
              <a:t>completely randomized experimental design</a:t>
            </a:r>
            <a:r>
              <a:rPr lang="en-US" sz="2800" dirty="0"/>
              <a:t>, all the experimental subjects are allocated at random among all the treatments</a:t>
            </a:r>
            <a:r>
              <a:rPr lang="en-US" sz="2800" dirty="0" smtClean="0"/>
              <a:t>.</a:t>
            </a:r>
          </a:p>
          <a:p>
            <a:pPr fontAlgn="auto">
              <a:spcBef>
                <a:spcPts val="0"/>
              </a:spcBef>
              <a:spcAft>
                <a:spcPts val="0"/>
              </a:spcAft>
              <a:defRPr/>
            </a:pPr>
            <a:endParaRPr lang="en-US" sz="2800" dirty="0">
              <a:latin typeface="+mj-lt"/>
            </a:endParaRPr>
          </a:p>
          <a:p>
            <a:pPr fontAlgn="auto">
              <a:spcBef>
                <a:spcPts val="0"/>
              </a:spcBef>
              <a:spcAft>
                <a:spcPts val="0"/>
              </a:spcAft>
              <a:defRPr/>
            </a:pPr>
            <a:r>
              <a:rPr lang="en-US" sz="2800" dirty="0"/>
              <a:t>A completely randomized design can have any number of explanatory variables.</a:t>
            </a:r>
            <a:endParaRPr lang="en-US" sz="2800" dirty="0">
              <a:latin typeface="+mj-lt"/>
            </a:endParaRPr>
          </a:p>
        </p:txBody>
      </p:sp>
    </p:spTree>
    <p:extLst>
      <p:ext uri="{BB962C8B-B14F-4D97-AF65-F5344CB8AC3E}">
        <p14:creationId xmlns:p14="http://schemas.microsoft.com/office/powerpoint/2010/main" val="209016121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4305300" cy="6555641"/>
          </a:xfrm>
          <a:prstGeom prst="rect">
            <a:avLst/>
          </a:prstGeom>
        </p:spPr>
        <p:txBody>
          <a:bodyPr wrap="square">
            <a:spAutoFit/>
          </a:bodyPr>
          <a:lstStyle/>
          <a:p>
            <a:r>
              <a:rPr lang="en-US" sz="2800" dirty="0" smtClean="0"/>
              <a:t>Is caffeine dependence real? </a:t>
            </a:r>
          </a:p>
          <a:p>
            <a:endParaRPr lang="en-US" sz="2800" dirty="0" smtClean="0"/>
          </a:p>
          <a:p>
            <a:r>
              <a:rPr lang="en-US" sz="2800" dirty="0" smtClean="0"/>
              <a:t>Researchers at Johns Hopkins Univ. School of Medicine studied whether some develop a serious addiction called caffeine dependence syndrome.</a:t>
            </a:r>
          </a:p>
          <a:p>
            <a:endParaRPr lang="en-US" sz="2800" dirty="0"/>
          </a:p>
          <a:p>
            <a:endParaRPr lang="en-US" sz="2800" dirty="0"/>
          </a:p>
          <a:p>
            <a:endParaRPr lang="en-US" sz="2800" dirty="0"/>
          </a:p>
          <a:p>
            <a:endParaRPr lang="en-US" sz="2800" dirty="0" smtClean="0"/>
          </a:p>
          <a:p>
            <a:endParaRPr lang="en-US" sz="2800" dirty="0"/>
          </a:p>
          <a:p>
            <a:pPr>
              <a:buFontTx/>
              <a:buAutoNum type="alphaUcPeriod"/>
            </a:pPr>
            <a:endParaRPr lang="en-US" sz="2800" dirty="0"/>
          </a:p>
        </p:txBody>
      </p:sp>
      <p:pic>
        <p:nvPicPr>
          <p:cNvPr id="1026" name="Picture 2" descr="Photograph of a 2-story Starbucks coffe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200400" cy="5278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fontAlgn="auto">
              <a:spcBef>
                <a:spcPts val="0"/>
              </a:spcBef>
              <a:spcAft>
                <a:spcPts val="0"/>
              </a:spcAft>
              <a:defRPr/>
            </a:pPr>
            <a:r>
              <a:rPr lang="en-US" sz="2800" dirty="0"/>
              <a:t>What are the effects of low-fat food labels on food consumption? Do people eat more of a snack food when the food is labeled as low-fat? The answer may depend both on whether the snack food is labeled low-fat and whether the label includes serving-size information.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An </a:t>
            </a:r>
            <a:r>
              <a:rPr lang="en-US" sz="2800" dirty="0"/>
              <a:t>experiment investigated this question using university staff, graduate students, and undergraduate students at a large university as subjects. </a:t>
            </a:r>
            <a:endParaRPr lang="en-US" sz="2800" dirty="0">
              <a:latin typeface="+mj-lt"/>
            </a:endParaRPr>
          </a:p>
        </p:txBody>
      </p:sp>
    </p:spTree>
    <p:extLst>
      <p:ext uri="{BB962C8B-B14F-4D97-AF65-F5344CB8AC3E}">
        <p14:creationId xmlns:p14="http://schemas.microsoft.com/office/powerpoint/2010/main" val="32615329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fontAlgn="auto">
              <a:spcBef>
                <a:spcPts val="0"/>
              </a:spcBef>
              <a:spcAft>
                <a:spcPts val="0"/>
              </a:spcAft>
              <a:defRPr/>
            </a:pPr>
            <a:r>
              <a:rPr lang="en-US" sz="2800" dirty="0"/>
              <a:t>Over 10 late-afternoon sessions, all subjects viewed episodes of a 60-minute, made-for-television program in a theater on campus and were asked to rate the episodes.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They </a:t>
            </a:r>
            <a:r>
              <a:rPr lang="en-US" sz="2800" dirty="0"/>
              <a:t>were also told that because it was late in the afternoon, they would be given a cold 24-ounce bottle of water and a bag of granola from a respected campus restaurant called The Spice Box. They were told to enjoy as much or as little of it as they wanted. </a:t>
            </a:r>
            <a:endParaRPr lang="en-US" sz="2800" dirty="0">
              <a:latin typeface="+mj-lt"/>
            </a:endParaRPr>
          </a:p>
        </p:txBody>
      </p:sp>
    </p:spTree>
    <p:extLst>
      <p:ext uri="{BB962C8B-B14F-4D97-AF65-F5344CB8AC3E}">
        <p14:creationId xmlns:p14="http://schemas.microsoft.com/office/powerpoint/2010/main" val="131019952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4893647"/>
          </a:xfrm>
          <a:prstGeom prst="rect">
            <a:avLst/>
          </a:prstGeom>
        </p:spPr>
        <p:txBody>
          <a:bodyPr>
            <a:spAutoFit/>
          </a:bodyPr>
          <a:lstStyle/>
          <a:p>
            <a:pPr marL="342900" indent="-342900" fontAlgn="auto">
              <a:spcBef>
                <a:spcPts val="0"/>
              </a:spcBef>
              <a:spcAft>
                <a:spcPts val="0"/>
              </a:spcAft>
              <a:buFont typeface="Arial" pitchFamily="34" charset="0"/>
              <a:buChar char="•"/>
              <a:defRPr/>
            </a:pPr>
            <a:r>
              <a:rPr lang="en-US" sz="2400" dirty="0"/>
              <a:t>Each participant received 640 calories (160 grams) of granola in </a:t>
            </a:r>
            <a:r>
              <a:rPr lang="en-US" sz="2400" dirty="0" smtClean="0"/>
              <a:t>clear plastic </a:t>
            </a:r>
            <a:r>
              <a:rPr lang="en-US" sz="2400" dirty="0"/>
              <a:t>bags that were labeled with an attractive 3.25 × 4 inch color label. </a:t>
            </a:r>
            <a:endParaRPr lang="en-US" sz="2400" dirty="0" smtClean="0"/>
          </a:p>
          <a:p>
            <a:pPr marL="342900" indent="-342900" fontAlgn="auto">
              <a:spcBef>
                <a:spcPts val="0"/>
              </a:spcBef>
              <a:spcAft>
                <a:spcPts val="0"/>
              </a:spcAft>
              <a:buFont typeface="Arial" pitchFamily="34" charset="0"/>
              <a:buChar char="•"/>
              <a:defRPr/>
            </a:pPr>
            <a:r>
              <a:rPr lang="en-US" sz="2400" dirty="0" smtClean="0"/>
              <a:t>Depending </a:t>
            </a:r>
            <a:r>
              <a:rPr lang="en-US" sz="2400" dirty="0"/>
              <a:t>on the condition randomly assigned to the subjects, the bags were labeled either “Regular Rocky Mountain Granola” or “Low-Fat Rocky Mountain Granola.” Below this, the label indicated “Contains 1 Serving” or “Contains 2 Servings,” or it provided no serving-size information. </a:t>
            </a:r>
            <a:endParaRPr lang="en-US" sz="2400" dirty="0" smtClean="0"/>
          </a:p>
          <a:p>
            <a:pPr marL="342900" indent="-342900" fontAlgn="auto">
              <a:spcBef>
                <a:spcPts val="0"/>
              </a:spcBef>
              <a:spcAft>
                <a:spcPts val="0"/>
              </a:spcAft>
              <a:buFont typeface="Arial" pitchFamily="34" charset="0"/>
              <a:buChar char="•"/>
              <a:defRPr/>
            </a:pPr>
            <a:r>
              <a:rPr lang="en-US" sz="2400" dirty="0" smtClean="0"/>
              <a:t>As </a:t>
            </a:r>
            <a:r>
              <a:rPr lang="en-US" sz="2400" dirty="0"/>
              <a:t>participants left the theater, they were asked how many serving sizes they believed their package contained. Out of sight of the participants, the researchers also weighed each granola bag.</a:t>
            </a:r>
            <a:endParaRPr lang="en-US" sz="2400" dirty="0">
              <a:latin typeface="+mj-lt"/>
            </a:endParaRPr>
          </a:p>
        </p:txBody>
      </p:sp>
    </p:spTree>
    <p:extLst>
      <p:ext uri="{BB962C8B-B14F-4D97-AF65-F5344CB8AC3E}">
        <p14:creationId xmlns:p14="http://schemas.microsoft.com/office/powerpoint/2010/main" val="102533490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3970318"/>
          </a:xfrm>
          <a:prstGeom prst="rect">
            <a:avLst/>
          </a:prstGeom>
        </p:spPr>
        <p:txBody>
          <a:bodyPr>
            <a:spAutoFit/>
          </a:bodyPr>
          <a:lstStyle/>
          <a:p>
            <a:pPr fontAlgn="auto">
              <a:spcBef>
                <a:spcPts val="0"/>
              </a:spcBef>
              <a:spcAft>
                <a:spcPts val="0"/>
              </a:spcAft>
              <a:defRPr/>
            </a:pPr>
            <a:r>
              <a:rPr lang="en-US" sz="2800" dirty="0"/>
              <a:t>Participants’ statements about serving size and the actual weights of the granola bags are the response variables.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This </a:t>
            </a:r>
            <a:r>
              <a:rPr lang="en-US" sz="2800" dirty="0"/>
              <a:t>experiment has two explanatory variables: fat content, with 2 levels, and serving size, with 3 levels.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The </a:t>
            </a:r>
            <a:r>
              <a:rPr lang="en-US" sz="2800" dirty="0"/>
              <a:t>6 combinations of 1 level of each variable form 6 treatments. </a:t>
            </a:r>
            <a:endParaRPr lang="en-US" sz="2800" dirty="0">
              <a:latin typeface="+mj-lt"/>
            </a:endParaRPr>
          </a:p>
        </p:txBody>
      </p:sp>
    </p:spTree>
    <p:extLst>
      <p:ext uri="{BB962C8B-B14F-4D97-AF65-F5344CB8AC3E}">
        <p14:creationId xmlns:p14="http://schemas.microsoft.com/office/powerpoint/2010/main" val="11199622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3970318"/>
          </a:xfrm>
          <a:prstGeom prst="rect">
            <a:avLst/>
          </a:prstGeom>
        </p:spPr>
        <p:txBody>
          <a:bodyPr>
            <a:spAutoFit/>
          </a:bodyPr>
          <a:lstStyle/>
          <a:p>
            <a:pPr fontAlgn="auto">
              <a:spcBef>
                <a:spcPts val="0"/>
              </a:spcBef>
              <a:spcAft>
                <a:spcPts val="0"/>
              </a:spcAft>
              <a:defRPr/>
            </a:pPr>
            <a:r>
              <a:rPr lang="en-US" sz="2800" dirty="0"/>
              <a:t>Completely randomized designs are the simplest statistical designs for experiments.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Completely </a:t>
            </a:r>
            <a:r>
              <a:rPr lang="en-US" sz="2800" dirty="0"/>
              <a:t>randomized designs are often inferior to more elaborate statistical designs.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Matching </a:t>
            </a:r>
            <a:r>
              <a:rPr lang="en-US" sz="2800" dirty="0"/>
              <a:t>the subjects in various ways can produce more precise results than simple randomization. </a:t>
            </a:r>
            <a:endParaRPr lang="en-US" sz="2800" dirty="0">
              <a:latin typeface="+mj-lt"/>
            </a:endParaRP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4832092"/>
          </a:xfrm>
          <a:prstGeom prst="rect">
            <a:avLst/>
          </a:prstGeom>
        </p:spPr>
        <p:txBody>
          <a:bodyPr>
            <a:spAutoFit/>
          </a:bodyPr>
          <a:lstStyle/>
          <a:p>
            <a:pPr fontAlgn="auto">
              <a:spcBef>
                <a:spcPts val="0"/>
              </a:spcBef>
              <a:spcAft>
                <a:spcPts val="0"/>
              </a:spcAft>
              <a:defRPr/>
            </a:pPr>
            <a:r>
              <a:rPr lang="en-US" sz="2800" dirty="0"/>
              <a:t>A</a:t>
            </a:r>
            <a:r>
              <a:rPr lang="en-US" sz="2800" dirty="0" smtClean="0"/>
              <a:t> </a:t>
            </a:r>
            <a:r>
              <a:rPr lang="en-US" sz="2800" dirty="0"/>
              <a:t>common design that combines matching with randomization is the matched pairs design.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A </a:t>
            </a:r>
            <a:r>
              <a:rPr lang="en-US" sz="2800" b="1" dirty="0">
                <a:solidFill>
                  <a:srgbClr val="8B0000"/>
                </a:solidFill>
              </a:rPr>
              <a:t>matched pairs design</a:t>
            </a:r>
            <a:r>
              <a:rPr lang="en-US" sz="2800" dirty="0"/>
              <a:t> compares just two treatments. Choose pairs of subjects that are as closely matched as possible. </a:t>
            </a:r>
            <a:endParaRPr lang="en-US" sz="2800" dirty="0" smtClean="0"/>
          </a:p>
          <a:p>
            <a:pPr fontAlgn="auto">
              <a:spcBef>
                <a:spcPts val="0"/>
              </a:spcBef>
              <a:spcAft>
                <a:spcPts val="0"/>
              </a:spcAft>
              <a:defRPr/>
            </a:pPr>
            <a:endParaRPr lang="en-US" sz="2800" dirty="0" smtClean="0"/>
          </a:p>
          <a:p>
            <a:pPr fontAlgn="auto">
              <a:spcBef>
                <a:spcPts val="0"/>
              </a:spcBef>
              <a:spcAft>
                <a:spcPts val="0"/>
              </a:spcAft>
              <a:defRPr/>
            </a:pPr>
            <a:r>
              <a:rPr lang="en-US" sz="2800" dirty="0" smtClean="0"/>
              <a:t>Assign </a:t>
            </a:r>
            <a:r>
              <a:rPr lang="en-US" sz="2800" dirty="0"/>
              <a:t>one of the treatments to each subject in a pair by tossing a coin or reading odd and even digits from Table A. </a:t>
            </a:r>
            <a:endParaRPr lang="en-US" sz="2800" dirty="0" smtClean="0"/>
          </a:p>
          <a:p>
            <a:pPr fontAlgn="auto">
              <a:spcBef>
                <a:spcPts val="0"/>
              </a:spcBef>
              <a:spcAft>
                <a:spcPts val="0"/>
              </a:spcAft>
              <a:defRPr/>
            </a:pPr>
            <a:endParaRPr lang="en-US" sz="2800" dirty="0">
              <a:latin typeface="+mj-lt"/>
            </a:endParaRPr>
          </a:p>
        </p:txBody>
      </p:sp>
    </p:spTree>
    <p:extLst>
      <p:ext uri="{BB962C8B-B14F-4D97-AF65-F5344CB8AC3E}">
        <p14:creationId xmlns:p14="http://schemas.microsoft.com/office/powerpoint/2010/main" val="320136921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fontAlgn="auto">
              <a:spcBef>
                <a:spcPts val="0"/>
              </a:spcBef>
              <a:spcAft>
                <a:spcPts val="0"/>
              </a:spcAft>
              <a:defRPr/>
            </a:pPr>
            <a:r>
              <a:rPr lang="en-US" sz="2800" dirty="0"/>
              <a:t>Consumers Reports describes a method for comparing the effectiveness of two insect </a:t>
            </a:r>
            <a:r>
              <a:rPr lang="en-US" sz="2800" dirty="0" smtClean="0"/>
              <a:t>repellants</a:t>
            </a:r>
            <a:r>
              <a:rPr lang="en-US" sz="2800" dirty="0"/>
              <a:t>. The active ingredient in one is 15% </a:t>
            </a:r>
            <a:r>
              <a:rPr lang="en-US" sz="2800" dirty="0" err="1"/>
              <a:t>Deet</a:t>
            </a:r>
            <a:r>
              <a:rPr lang="en-US" sz="2800" dirty="0"/>
              <a:t>. The active ingredient in the other is oil of lemon eucalyptus.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For </a:t>
            </a:r>
            <a:r>
              <a:rPr lang="en-US" sz="2800" dirty="0"/>
              <a:t>each volunteer, the left arm is sprayed with one of the repellants and the right arm with the other.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This </a:t>
            </a:r>
            <a:r>
              <a:rPr lang="en-US" sz="2800" dirty="0"/>
              <a:t>is a matched pairs design in which each subject compares two insect repellants. </a:t>
            </a:r>
            <a:endParaRPr lang="en-US" sz="2800" dirty="0">
              <a:latin typeface="+mj-lt"/>
            </a:endParaRPr>
          </a:p>
        </p:txBody>
      </p:sp>
    </p:spTree>
    <p:extLst>
      <p:ext uri="{BB962C8B-B14F-4D97-AF65-F5344CB8AC3E}">
        <p14:creationId xmlns:p14="http://schemas.microsoft.com/office/powerpoint/2010/main" val="17646959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4524315"/>
          </a:xfrm>
          <a:prstGeom prst="rect">
            <a:avLst/>
          </a:prstGeom>
        </p:spPr>
        <p:txBody>
          <a:bodyPr>
            <a:spAutoFit/>
          </a:bodyPr>
          <a:lstStyle/>
          <a:p>
            <a:pPr fontAlgn="auto">
              <a:spcBef>
                <a:spcPts val="0"/>
              </a:spcBef>
              <a:spcAft>
                <a:spcPts val="0"/>
              </a:spcAft>
              <a:defRPr/>
            </a:pPr>
            <a:r>
              <a:rPr lang="en-US" sz="2400" dirty="0" smtClean="0"/>
              <a:t>Deciding which arm </a:t>
            </a:r>
            <a:r>
              <a:rPr lang="en-US" sz="2400" dirty="0"/>
              <a:t>receives which repellant is determined randomly.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Beginning </a:t>
            </a:r>
            <a:r>
              <a:rPr lang="en-US" sz="2400" dirty="0"/>
              <a:t>30 minutes after applying the repellants, once every hour volunteers put each arm in separate 8 cubic foot cages containing 200 disease-free female mosquitoes in need of a blood meal to lay their eggs.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Volunteers </a:t>
            </a:r>
            <a:r>
              <a:rPr lang="en-US" sz="2400" dirty="0"/>
              <a:t>leave their arms in the cages for 5 minutes. The repellant is considered to have failed if a volunteer is bitten two or more times in a 5-minute session. The response is the number of one-hour sessions until a repellant </a:t>
            </a:r>
            <a:r>
              <a:rPr lang="en-US" sz="2400" dirty="0" smtClean="0"/>
              <a:t>fails.</a:t>
            </a:r>
            <a:endParaRPr lang="en-US" sz="2400" dirty="0">
              <a:latin typeface="+mj-lt"/>
            </a:endParaRPr>
          </a:p>
        </p:txBody>
      </p:sp>
    </p:spTree>
    <p:extLst>
      <p:ext uri="{BB962C8B-B14F-4D97-AF65-F5344CB8AC3E}">
        <p14:creationId xmlns:p14="http://schemas.microsoft.com/office/powerpoint/2010/main" val="32191547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4832092"/>
          </a:xfrm>
          <a:prstGeom prst="rect">
            <a:avLst/>
          </a:prstGeom>
        </p:spPr>
        <p:txBody>
          <a:bodyPr>
            <a:spAutoFit/>
          </a:bodyPr>
          <a:lstStyle/>
          <a:p>
            <a:pPr fontAlgn="auto">
              <a:spcBef>
                <a:spcPts val="0"/>
              </a:spcBef>
              <a:spcAft>
                <a:spcPts val="0"/>
              </a:spcAft>
              <a:defRPr/>
            </a:pPr>
            <a:r>
              <a:rPr lang="en-US" sz="2800" dirty="0"/>
              <a:t>Matched pairs designs use the principles of comparison of treatments and randomization.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However</a:t>
            </a:r>
            <a:r>
              <a:rPr lang="en-US" sz="2800" dirty="0"/>
              <a:t>, the randomization is not complete—we do not randomly assign all the subjects at once to the two treatments. Instead, we randomize only within each matched pair.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This </a:t>
            </a:r>
            <a:r>
              <a:rPr lang="en-US" sz="2800" dirty="0"/>
              <a:t>allows matching to reduce the effect of variation among the subjects. Matched pairs are an example of block designs.</a:t>
            </a:r>
            <a:endParaRPr lang="en-US" sz="2800" dirty="0">
              <a:latin typeface="+mj-lt"/>
            </a:endParaRPr>
          </a:p>
        </p:txBody>
      </p:sp>
    </p:spTree>
    <p:extLst>
      <p:ext uri="{BB962C8B-B14F-4D97-AF65-F5344CB8AC3E}">
        <p14:creationId xmlns:p14="http://schemas.microsoft.com/office/powerpoint/2010/main" val="40857489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3970318"/>
          </a:xfrm>
          <a:prstGeom prst="rect">
            <a:avLst/>
          </a:prstGeom>
        </p:spPr>
        <p:txBody>
          <a:bodyPr>
            <a:spAutoFit/>
          </a:bodyPr>
          <a:lstStyle/>
          <a:p>
            <a:r>
              <a:rPr lang="en-US" sz="2800" dirty="0"/>
              <a:t>A </a:t>
            </a:r>
            <a:r>
              <a:rPr lang="en-US" sz="2800" b="1" dirty="0">
                <a:solidFill>
                  <a:srgbClr val="8B0000"/>
                </a:solidFill>
              </a:rPr>
              <a:t>block</a:t>
            </a:r>
            <a:r>
              <a:rPr lang="en-US" sz="2800" dirty="0"/>
              <a:t> is a group of experimental subjects that are known before the </a:t>
            </a:r>
            <a:r>
              <a:rPr lang="en-US" sz="2800" dirty="0" smtClean="0"/>
              <a:t>experiment to </a:t>
            </a:r>
            <a:r>
              <a:rPr lang="en-US" sz="2800" dirty="0"/>
              <a:t>be similar in some way that is expected to </a:t>
            </a:r>
            <a:r>
              <a:rPr lang="en-US" sz="2800" dirty="0" smtClean="0"/>
              <a:t>affect </a:t>
            </a:r>
            <a:r>
              <a:rPr lang="en-US" sz="2800" dirty="0"/>
              <a:t>the response to the treatments</a:t>
            </a:r>
            <a:r>
              <a:rPr lang="en-US" sz="2800" dirty="0" smtClean="0"/>
              <a:t>.</a:t>
            </a:r>
          </a:p>
          <a:p>
            <a:endParaRPr lang="en-US" sz="2800" dirty="0"/>
          </a:p>
          <a:p>
            <a:r>
              <a:rPr lang="en-US" sz="2800" dirty="0"/>
              <a:t>In a </a:t>
            </a:r>
            <a:r>
              <a:rPr lang="en-US" sz="2800" b="1" dirty="0">
                <a:solidFill>
                  <a:srgbClr val="8B0000"/>
                </a:solidFill>
              </a:rPr>
              <a:t>block design</a:t>
            </a:r>
            <a:r>
              <a:rPr lang="en-US" sz="2800" dirty="0"/>
              <a:t>, the random assignment of subjects to treatments is carried </a:t>
            </a:r>
            <a:r>
              <a:rPr lang="en-US" sz="2800" dirty="0" smtClean="0"/>
              <a:t>out separately </a:t>
            </a:r>
            <a:r>
              <a:rPr lang="en-US" sz="2800" dirty="0"/>
              <a:t>within each block.</a:t>
            </a:r>
          </a:p>
          <a:p>
            <a:endParaRPr lang="en-US" sz="2800" dirty="0" smtClean="0">
              <a:latin typeface="+mj-lt"/>
            </a:endParaRPr>
          </a:p>
        </p:txBody>
      </p:sp>
    </p:spTree>
    <p:extLst>
      <p:ext uri="{BB962C8B-B14F-4D97-AF65-F5344CB8AC3E}">
        <p14:creationId xmlns:p14="http://schemas.microsoft.com/office/powerpoint/2010/main" val="11127979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4305300" cy="7848302"/>
          </a:xfrm>
          <a:prstGeom prst="rect">
            <a:avLst/>
          </a:prstGeom>
        </p:spPr>
        <p:txBody>
          <a:bodyPr wrap="square">
            <a:spAutoFit/>
          </a:bodyPr>
          <a:lstStyle/>
          <a:p>
            <a:r>
              <a:rPr lang="en-US" sz="2800" dirty="0" smtClean="0"/>
              <a:t>Eleven caffeine dependent volunteers took either their daily amount of caffeine or a fake (non-active substance) for two days.</a:t>
            </a:r>
          </a:p>
          <a:p>
            <a:endParaRPr lang="en-US" sz="2800" dirty="0"/>
          </a:p>
          <a:p>
            <a:r>
              <a:rPr lang="en-US" sz="2800" dirty="0" smtClean="0"/>
              <a:t>Randomization was used to determine whether a subject took their daily caffeine or the fake substance.</a:t>
            </a:r>
            <a:endParaRPr lang="en-US" sz="2800" dirty="0"/>
          </a:p>
          <a:p>
            <a:endParaRPr lang="en-US" sz="2800" dirty="0" smtClean="0"/>
          </a:p>
          <a:p>
            <a:endParaRPr lang="en-US" sz="2800" dirty="0"/>
          </a:p>
          <a:p>
            <a:endParaRPr lang="en-US" sz="2800" dirty="0"/>
          </a:p>
          <a:p>
            <a:endParaRPr lang="en-US" sz="2800" dirty="0" smtClean="0"/>
          </a:p>
          <a:p>
            <a:endParaRPr lang="en-US" sz="2800" dirty="0"/>
          </a:p>
          <a:p>
            <a:pPr>
              <a:buFontTx/>
              <a:buAutoNum type="alphaUcPeriod"/>
            </a:pPr>
            <a:endParaRPr lang="en-US" sz="2800" dirty="0"/>
          </a:p>
        </p:txBody>
      </p:sp>
      <p:pic>
        <p:nvPicPr>
          <p:cNvPr id="5" name="Picture 2" descr="Photograph of a 2-story Starbucks coffe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200400" cy="527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9229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3539430"/>
          </a:xfrm>
          <a:prstGeom prst="rect">
            <a:avLst/>
          </a:prstGeom>
        </p:spPr>
        <p:txBody>
          <a:bodyPr>
            <a:spAutoFit/>
          </a:bodyPr>
          <a:lstStyle/>
          <a:p>
            <a:r>
              <a:rPr lang="en-US" sz="2800" dirty="0"/>
              <a:t>A block design combines the idea of creating equivalent treatment groups by matching with the principle of forming treatment groups at random. Blocks are another form of control. </a:t>
            </a:r>
            <a:endParaRPr lang="en-US" sz="2800" dirty="0" smtClean="0"/>
          </a:p>
          <a:p>
            <a:endParaRPr lang="en-US" sz="2800" dirty="0"/>
          </a:p>
          <a:p>
            <a:r>
              <a:rPr lang="en-US" sz="2800" dirty="0" smtClean="0"/>
              <a:t>They </a:t>
            </a:r>
            <a:r>
              <a:rPr lang="en-US" sz="2800" dirty="0"/>
              <a:t>control the </a:t>
            </a:r>
            <a:r>
              <a:rPr lang="en-US" sz="2800" dirty="0" smtClean="0"/>
              <a:t>effects </a:t>
            </a:r>
            <a:r>
              <a:rPr lang="en-US" sz="2800" dirty="0"/>
              <a:t>of some outside variables by </a:t>
            </a:r>
            <a:r>
              <a:rPr lang="en-US" sz="2800" dirty="0" smtClean="0"/>
              <a:t>bringing those </a:t>
            </a:r>
            <a:r>
              <a:rPr lang="en-US" sz="2800" dirty="0"/>
              <a:t>variables into the experiment to form the blocks. </a:t>
            </a:r>
            <a:endParaRPr lang="en-US" sz="2800" dirty="0" smtClean="0">
              <a:latin typeface="+mj-lt"/>
            </a:endParaRPr>
          </a:p>
        </p:txBody>
      </p:sp>
    </p:spTree>
    <p:extLst>
      <p:ext uri="{BB962C8B-B14F-4D97-AF65-F5344CB8AC3E}">
        <p14:creationId xmlns:p14="http://schemas.microsoft.com/office/powerpoint/2010/main" val="34246309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r>
              <a:rPr lang="en-US" sz="2800" dirty="0"/>
              <a:t>Women and men respond </a:t>
            </a:r>
            <a:r>
              <a:rPr lang="en-US" sz="2800" dirty="0" smtClean="0"/>
              <a:t>differently </a:t>
            </a:r>
            <a:r>
              <a:rPr lang="en-US" sz="2800" dirty="0"/>
              <a:t>to advertising. An experiment </a:t>
            </a:r>
            <a:r>
              <a:rPr lang="en-US" sz="2800" dirty="0" smtClean="0"/>
              <a:t>to compare </a:t>
            </a:r>
            <a:r>
              <a:rPr lang="en-US" sz="2800" dirty="0"/>
              <a:t>the </a:t>
            </a:r>
            <a:r>
              <a:rPr lang="en-US" sz="2800" dirty="0" smtClean="0"/>
              <a:t>effectiveness </a:t>
            </a:r>
            <a:r>
              <a:rPr lang="en-US" sz="2800" dirty="0"/>
              <a:t>of three television commercials for the </a:t>
            </a:r>
            <a:r>
              <a:rPr lang="en-US" sz="2800" dirty="0" smtClean="0"/>
              <a:t>same product </a:t>
            </a:r>
            <a:r>
              <a:rPr lang="en-US" sz="2800" dirty="0"/>
              <a:t>will want to look separately at the reactions of men and women,</a:t>
            </a:r>
          </a:p>
          <a:p>
            <a:r>
              <a:rPr lang="en-US" sz="2800" dirty="0"/>
              <a:t>as well as assess the overall response to the ads. </a:t>
            </a:r>
            <a:endParaRPr lang="en-US" sz="2800" dirty="0" smtClean="0"/>
          </a:p>
          <a:p>
            <a:endParaRPr lang="en-US" sz="2800" dirty="0"/>
          </a:p>
          <a:p>
            <a:r>
              <a:rPr lang="en-US" sz="2800" dirty="0" smtClean="0"/>
              <a:t>A </a:t>
            </a:r>
            <a:r>
              <a:rPr lang="en-US" sz="2800" dirty="0"/>
              <a:t>completely randomized design considers all subjects, both men </a:t>
            </a:r>
            <a:r>
              <a:rPr lang="en-US" sz="2800" dirty="0" smtClean="0"/>
              <a:t>and women</a:t>
            </a:r>
            <a:r>
              <a:rPr lang="en-US" sz="2800" dirty="0"/>
              <a:t>, as a single pool. The </a:t>
            </a:r>
            <a:r>
              <a:rPr lang="en-US" sz="2800" dirty="0" smtClean="0"/>
              <a:t>  randomization </a:t>
            </a:r>
            <a:r>
              <a:rPr lang="en-US" sz="2800" dirty="0"/>
              <a:t>assigns subjects to </a:t>
            </a:r>
            <a:r>
              <a:rPr lang="en-US" sz="2800" dirty="0" smtClean="0"/>
              <a:t>three treatment </a:t>
            </a:r>
            <a:r>
              <a:rPr lang="en-US" sz="2800" dirty="0"/>
              <a:t>groups without regard to their sex. This ignores the </a:t>
            </a:r>
            <a:r>
              <a:rPr lang="en-US" sz="2800" dirty="0" smtClean="0"/>
              <a:t>differences between </a:t>
            </a:r>
            <a:r>
              <a:rPr lang="en-US" sz="2800" dirty="0"/>
              <a:t>men and women. </a:t>
            </a:r>
            <a:endParaRPr lang="en-US" sz="2800" dirty="0">
              <a:latin typeface="+mj-lt"/>
            </a:endParaRP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 (cont’d)</a:t>
            </a:r>
            <a:br>
              <a:rPr lang="en-US" b="1" dirty="0">
                <a:solidFill>
                  <a:schemeClr val="accent1"/>
                </a:solidFill>
              </a:rPr>
            </a:br>
            <a:endParaRPr lang="en-US" dirty="0"/>
          </a:p>
        </p:txBody>
      </p:sp>
      <p:sp>
        <p:nvSpPr>
          <p:cNvPr id="8" name="Rectangle 7"/>
          <p:cNvSpPr/>
          <p:nvPr/>
        </p:nvSpPr>
        <p:spPr>
          <a:xfrm>
            <a:off x="228600" y="990600"/>
            <a:ext cx="8915400" cy="1815882"/>
          </a:xfrm>
          <a:prstGeom prst="rect">
            <a:avLst/>
          </a:prstGeom>
        </p:spPr>
        <p:txBody>
          <a:bodyPr>
            <a:spAutoFit/>
          </a:bodyPr>
          <a:lstStyle/>
          <a:p>
            <a:r>
              <a:rPr lang="en-US" sz="2800" dirty="0"/>
              <a:t>A better design considers women and men separately. Randomly assign the women to three groups, one to </a:t>
            </a:r>
            <a:r>
              <a:rPr lang="en-US" sz="2800" dirty="0" smtClean="0"/>
              <a:t>view each </a:t>
            </a:r>
            <a:r>
              <a:rPr lang="en-US" sz="2800" dirty="0"/>
              <a:t>commercial. Then separately assign the men at random to </a:t>
            </a:r>
            <a:r>
              <a:rPr lang="en-US" sz="2800" dirty="0" smtClean="0"/>
              <a:t>three groups</a:t>
            </a:r>
            <a:r>
              <a:rPr lang="en-US" sz="2800" dirty="0"/>
              <a:t>. </a:t>
            </a:r>
            <a:endParaRPr lang="en-US" sz="2800" dirty="0">
              <a:latin typeface="+mj-lt"/>
            </a:endParaRPr>
          </a:p>
        </p:txBody>
      </p:sp>
    </p:spTree>
    <p:extLst>
      <p:ext uri="{BB962C8B-B14F-4D97-AF65-F5344CB8AC3E}">
        <p14:creationId xmlns:p14="http://schemas.microsoft.com/office/powerpoint/2010/main" val="278532821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rPr>
              <a:t>Matched pairs and block designs</a:t>
            </a:r>
            <a:br>
              <a:rPr lang="en-US" sz="4000" b="1" dirty="0">
                <a:solidFill>
                  <a:schemeClr val="accent1"/>
                </a:solidFill>
              </a:rPr>
            </a:br>
            <a:endParaRPr lang="en-US" sz="4000" dirty="0"/>
          </a:p>
        </p:txBody>
      </p:sp>
      <p:sp>
        <p:nvSpPr>
          <p:cNvPr id="8" name="Rectangle 7"/>
          <p:cNvSpPr/>
          <p:nvPr/>
        </p:nvSpPr>
        <p:spPr>
          <a:xfrm>
            <a:off x="228600" y="990600"/>
            <a:ext cx="8915400" cy="4524315"/>
          </a:xfrm>
          <a:prstGeom prst="rect">
            <a:avLst/>
          </a:prstGeom>
        </p:spPr>
        <p:txBody>
          <a:bodyPr>
            <a:spAutoFit/>
          </a:bodyPr>
          <a:lstStyle/>
          <a:p>
            <a:r>
              <a:rPr lang="en-US" sz="2400" dirty="0" smtClean="0"/>
              <a:t>Blocks allow </a:t>
            </a:r>
            <a:r>
              <a:rPr lang="en-US" sz="2400" dirty="0"/>
              <a:t>us to draw separate conclusions about each </a:t>
            </a:r>
            <a:r>
              <a:rPr lang="en-US" sz="2400" dirty="0" smtClean="0"/>
              <a:t>block. </a:t>
            </a:r>
          </a:p>
          <a:p>
            <a:endParaRPr lang="en-US" sz="2400" dirty="0"/>
          </a:p>
          <a:p>
            <a:r>
              <a:rPr lang="en-US" sz="2400" dirty="0" smtClean="0"/>
              <a:t>Blocking </a:t>
            </a:r>
            <a:r>
              <a:rPr lang="en-US" sz="2400" dirty="0"/>
              <a:t>also allows more </a:t>
            </a:r>
            <a:r>
              <a:rPr lang="en-US" sz="2400" dirty="0" smtClean="0"/>
              <a:t>precise overall </a:t>
            </a:r>
            <a:r>
              <a:rPr lang="en-US" sz="2400" dirty="0"/>
              <a:t>conclusions, because the systematic </a:t>
            </a:r>
            <a:r>
              <a:rPr lang="en-US" sz="2400" dirty="0" smtClean="0"/>
              <a:t>differences </a:t>
            </a:r>
            <a:r>
              <a:rPr lang="en-US" sz="2400" dirty="0"/>
              <a:t>between men and women </a:t>
            </a:r>
            <a:r>
              <a:rPr lang="en-US" sz="2400" dirty="0" smtClean="0"/>
              <a:t>can be </a:t>
            </a:r>
            <a:r>
              <a:rPr lang="en-US" sz="2400" dirty="0"/>
              <a:t>removed when we study the overall </a:t>
            </a:r>
            <a:r>
              <a:rPr lang="en-US" sz="2400" dirty="0" smtClean="0"/>
              <a:t>effects </a:t>
            </a:r>
            <a:r>
              <a:rPr lang="en-US" sz="2400" dirty="0"/>
              <a:t>of the three commercials. </a:t>
            </a:r>
            <a:endParaRPr lang="en-US" sz="2400" dirty="0" smtClean="0"/>
          </a:p>
          <a:p>
            <a:endParaRPr lang="en-US" sz="2400" dirty="0"/>
          </a:p>
          <a:p>
            <a:r>
              <a:rPr lang="en-US" sz="2400" dirty="0" smtClean="0"/>
              <a:t>A wise </a:t>
            </a:r>
            <a:r>
              <a:rPr lang="en-US" sz="2400" dirty="0"/>
              <a:t>experimenter will form blocks based on the most important unavoidable </a:t>
            </a:r>
            <a:r>
              <a:rPr lang="en-US" sz="2400" dirty="0" smtClean="0"/>
              <a:t>sources of </a:t>
            </a:r>
            <a:r>
              <a:rPr lang="en-US" sz="2400" dirty="0"/>
              <a:t>variability among the experimental subjects. Randomization will then </a:t>
            </a:r>
            <a:r>
              <a:rPr lang="en-US" sz="2400" dirty="0" smtClean="0"/>
              <a:t>average out </a:t>
            </a:r>
            <a:r>
              <a:rPr lang="en-US" sz="2400" dirty="0"/>
              <a:t>the </a:t>
            </a:r>
            <a:r>
              <a:rPr lang="en-US" sz="2400" dirty="0" smtClean="0"/>
              <a:t>effects </a:t>
            </a:r>
            <a:r>
              <a:rPr lang="en-US" sz="2400" dirty="0"/>
              <a:t>of the remaining variation and allow an unbiased comparison of </a:t>
            </a:r>
            <a:r>
              <a:rPr lang="en-US" sz="2400" dirty="0" smtClean="0"/>
              <a:t>the treatments.</a:t>
            </a:r>
            <a:endParaRPr lang="en-US" sz="2400" dirty="0"/>
          </a:p>
        </p:txBody>
      </p:sp>
    </p:spTree>
    <p:extLst>
      <p:ext uri="{BB962C8B-B14F-4D97-AF65-F5344CB8AC3E}">
        <p14:creationId xmlns:p14="http://schemas.microsoft.com/office/powerpoint/2010/main" val="38480035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r>
              <a:rPr lang="en-US" sz="2800" dirty="0"/>
              <a:t>Because the </a:t>
            </a:r>
            <a:r>
              <a:rPr lang="en-US" sz="2800" b="1" dirty="0">
                <a:solidFill>
                  <a:srgbClr val="8B0000"/>
                </a:solidFill>
              </a:rPr>
              <a:t>placebo </a:t>
            </a:r>
            <a:r>
              <a:rPr lang="en-US" sz="2800" b="1" dirty="0" smtClean="0">
                <a:solidFill>
                  <a:srgbClr val="8B0000"/>
                </a:solidFill>
              </a:rPr>
              <a:t>effect</a:t>
            </a:r>
            <a:r>
              <a:rPr lang="en-US" sz="2800" dirty="0" smtClean="0"/>
              <a:t> is </a:t>
            </a:r>
            <a:r>
              <a:rPr lang="en-US" sz="2800" dirty="0"/>
              <a:t>strong, </a:t>
            </a:r>
            <a:r>
              <a:rPr lang="en-US" sz="2800" b="1" dirty="0">
                <a:solidFill>
                  <a:srgbClr val="8B0000"/>
                </a:solidFill>
              </a:rPr>
              <a:t>clinical trials</a:t>
            </a:r>
            <a:r>
              <a:rPr lang="en-US" sz="2800" dirty="0"/>
              <a:t> and other </a:t>
            </a:r>
            <a:r>
              <a:rPr lang="en-US" sz="2800" dirty="0" smtClean="0"/>
              <a:t>experiments with </a:t>
            </a:r>
            <a:r>
              <a:rPr lang="en-US" sz="2800" dirty="0"/>
              <a:t>human subjects should be </a:t>
            </a:r>
            <a:r>
              <a:rPr lang="en-US" sz="2800" b="1" dirty="0">
                <a:solidFill>
                  <a:srgbClr val="8B0000"/>
                </a:solidFill>
              </a:rPr>
              <a:t>double-blind</a:t>
            </a:r>
            <a:r>
              <a:rPr lang="en-US" sz="2800" dirty="0"/>
              <a:t> whenever this is possible</a:t>
            </a:r>
            <a:r>
              <a:rPr lang="en-US" sz="2800" dirty="0" smtClean="0"/>
              <a:t>.</a:t>
            </a:r>
          </a:p>
          <a:p>
            <a:endParaRPr lang="en-US" sz="2800" dirty="0"/>
          </a:p>
          <a:p>
            <a:r>
              <a:rPr lang="en-US" sz="2800" dirty="0" smtClean="0"/>
              <a:t>The </a:t>
            </a:r>
            <a:r>
              <a:rPr lang="en-US" sz="2800" dirty="0"/>
              <a:t>double-blind method helps achieve a basic requirement of comparative </a:t>
            </a:r>
            <a:r>
              <a:rPr lang="en-US" sz="2800" dirty="0" smtClean="0"/>
              <a:t>experiments</a:t>
            </a:r>
            <a:r>
              <a:rPr lang="en-US" sz="2800" dirty="0"/>
              <a:t>: </a:t>
            </a:r>
            <a:r>
              <a:rPr lang="en-US" sz="2800" b="1" dirty="0">
                <a:solidFill>
                  <a:srgbClr val="8B0000"/>
                </a:solidFill>
              </a:rPr>
              <a:t>equal treatment for all subjects </a:t>
            </a:r>
            <a:r>
              <a:rPr lang="en-US" sz="2800" dirty="0"/>
              <a:t>except for the actual </a:t>
            </a:r>
            <a:r>
              <a:rPr lang="en-US" sz="2800" dirty="0" smtClean="0"/>
              <a:t>treatments the </a:t>
            </a:r>
            <a:r>
              <a:rPr lang="en-US" sz="2800" dirty="0"/>
              <a:t>experiment is comparing.</a:t>
            </a:r>
          </a:p>
          <a:p>
            <a:r>
              <a:rPr lang="en-US" sz="2800" dirty="0"/>
              <a:t> </a:t>
            </a:r>
          </a:p>
          <a:p>
            <a:endParaRPr lang="en-US" sz="2800" dirty="0"/>
          </a:p>
        </p:txBody>
      </p:sp>
    </p:spTree>
    <p:extLst>
      <p:ext uri="{BB962C8B-B14F-4D97-AF65-F5344CB8AC3E}">
        <p14:creationId xmlns:p14="http://schemas.microsoft.com/office/powerpoint/2010/main" val="50458743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3108543"/>
          </a:xfrm>
          <a:prstGeom prst="rect">
            <a:avLst/>
          </a:prstGeom>
        </p:spPr>
        <p:txBody>
          <a:bodyPr>
            <a:spAutoFit/>
          </a:bodyPr>
          <a:lstStyle/>
          <a:p>
            <a:r>
              <a:rPr lang="en-US" sz="2800" dirty="0"/>
              <a:t>The most common weakness in experiments is that we can't </a:t>
            </a:r>
            <a:r>
              <a:rPr lang="en-US" sz="2800" b="1" dirty="0">
                <a:solidFill>
                  <a:srgbClr val="8B0000"/>
                </a:solidFill>
              </a:rPr>
              <a:t>generalize</a:t>
            </a:r>
            <a:r>
              <a:rPr lang="en-US" sz="2800" dirty="0"/>
              <a:t> the conclusions widely. Some experiments apply unrealistic treatments, some use subjects from some special group such as college students, and all are performed at some specific place and time. We want to see similar experiments at other</a:t>
            </a:r>
          </a:p>
          <a:p>
            <a:r>
              <a:rPr lang="en-US" sz="2800" dirty="0"/>
              <a:t>places and times confirm important findings.</a:t>
            </a:r>
          </a:p>
        </p:txBody>
      </p:sp>
    </p:spTree>
    <p:extLst>
      <p:ext uri="{BB962C8B-B14F-4D97-AF65-F5344CB8AC3E}">
        <p14:creationId xmlns:p14="http://schemas.microsoft.com/office/powerpoint/2010/main" val="72330004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3416320"/>
          </a:xfrm>
          <a:prstGeom prst="rect">
            <a:avLst/>
          </a:prstGeom>
        </p:spPr>
        <p:txBody>
          <a:bodyPr>
            <a:spAutoFit/>
          </a:bodyPr>
          <a:lstStyle/>
          <a:p>
            <a:r>
              <a:rPr lang="en-US" sz="2400" dirty="0"/>
              <a:t>Many experiments use designs that are more complex than the basic </a:t>
            </a:r>
            <a:r>
              <a:rPr lang="en-US" sz="2400" b="1" dirty="0" smtClean="0">
                <a:solidFill>
                  <a:srgbClr val="8B0000"/>
                </a:solidFill>
              </a:rPr>
              <a:t>completely </a:t>
            </a:r>
            <a:r>
              <a:rPr lang="en-US" sz="2400" b="1" dirty="0">
                <a:solidFill>
                  <a:srgbClr val="8B0000"/>
                </a:solidFill>
              </a:rPr>
              <a:t>randomized design</a:t>
            </a:r>
            <a:r>
              <a:rPr lang="en-US" sz="2400" dirty="0"/>
              <a:t>, which divides all the subjects among all </a:t>
            </a:r>
            <a:r>
              <a:rPr lang="en-US" sz="2400" dirty="0" smtClean="0"/>
              <a:t>the treatments </a:t>
            </a:r>
            <a:r>
              <a:rPr lang="en-US" sz="2400" dirty="0"/>
              <a:t>in one randomization. </a:t>
            </a:r>
            <a:r>
              <a:rPr lang="en-US" sz="2400" b="1" dirty="0">
                <a:solidFill>
                  <a:srgbClr val="8B0000"/>
                </a:solidFill>
              </a:rPr>
              <a:t>Matched pairs</a:t>
            </a:r>
            <a:r>
              <a:rPr lang="en-US" sz="2400" dirty="0"/>
              <a:t> designs compare two </a:t>
            </a:r>
            <a:r>
              <a:rPr lang="en-US" sz="2400" dirty="0" smtClean="0"/>
              <a:t>treatments </a:t>
            </a:r>
            <a:r>
              <a:rPr lang="en-US" sz="2400" dirty="0"/>
              <a:t>by giving one to each of a pair of similar subjects or by giving both to </a:t>
            </a:r>
            <a:r>
              <a:rPr lang="en-US" sz="2400" dirty="0" smtClean="0"/>
              <a:t>the same </a:t>
            </a:r>
            <a:r>
              <a:rPr lang="en-US" sz="2400" dirty="0"/>
              <a:t>subject in random order. </a:t>
            </a:r>
            <a:r>
              <a:rPr lang="en-US" sz="2400" b="1" dirty="0">
                <a:solidFill>
                  <a:srgbClr val="8B0000"/>
                </a:solidFill>
              </a:rPr>
              <a:t>Block</a:t>
            </a:r>
            <a:r>
              <a:rPr lang="en-US" sz="2400" dirty="0"/>
              <a:t> designs form blocks of similar </a:t>
            </a:r>
            <a:r>
              <a:rPr lang="en-US" sz="2400" dirty="0" smtClean="0"/>
              <a:t>subjects and </a:t>
            </a:r>
            <a:r>
              <a:rPr lang="en-US" sz="2400" dirty="0"/>
              <a:t>assign treatments at random separately in each block</a:t>
            </a:r>
            <a:r>
              <a:rPr lang="en-US" sz="2400" dirty="0" smtClean="0"/>
              <a:t>.</a:t>
            </a:r>
          </a:p>
          <a:p>
            <a:endParaRPr lang="en-US" sz="2400" dirty="0"/>
          </a:p>
        </p:txBody>
      </p:sp>
    </p:spTree>
    <p:extLst>
      <p:ext uri="{BB962C8B-B14F-4D97-AF65-F5344CB8AC3E}">
        <p14:creationId xmlns:p14="http://schemas.microsoft.com/office/powerpoint/2010/main" val="33368345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9140964"/>
          </a:xfrm>
          <a:prstGeom prst="rect">
            <a:avLst/>
          </a:prstGeom>
        </p:spPr>
        <p:txBody>
          <a:bodyPr>
            <a:spAutoFit/>
          </a:bodyPr>
          <a:lstStyle/>
          <a:p>
            <a:r>
              <a:rPr lang="en-US" sz="2800" dirty="0"/>
              <a:t>At least a week later, subjects </a:t>
            </a:r>
            <a:r>
              <a:rPr lang="en-US" sz="2800" dirty="0" smtClean="0"/>
              <a:t>received the opposite treatment for a two-day period. (If a subject took caffeine during the first two-day period, they took the fake substance during the second two-day period and </a:t>
            </a:r>
            <a:r>
              <a:rPr lang="en-US" sz="2800" i="1" dirty="0" smtClean="0"/>
              <a:t>vice versa</a:t>
            </a:r>
            <a:r>
              <a:rPr lang="en-US" sz="2800" dirty="0" smtClean="0"/>
              <a:t>.)</a:t>
            </a:r>
          </a:p>
          <a:p>
            <a:endParaRPr lang="en-US" sz="2800" dirty="0"/>
          </a:p>
          <a:p>
            <a:r>
              <a:rPr lang="en-US" sz="2800" dirty="0" smtClean="0"/>
              <a:t>Subjects’ diets were restricted during the study periods. They were not allowed caffeine and also were not allowed products with artificial sweeteners (this hopefully diverted their attention from caffeine).</a:t>
            </a:r>
          </a:p>
          <a:p>
            <a:endParaRPr lang="en-US" sz="2800" dirty="0" smtClean="0"/>
          </a:p>
          <a:p>
            <a:endParaRPr lang="en-US" sz="2800" dirty="0" smtClean="0"/>
          </a:p>
          <a:p>
            <a:endParaRPr lang="en-US" sz="2800" dirty="0"/>
          </a:p>
          <a:p>
            <a:endParaRPr lang="en-US" sz="2800" dirty="0"/>
          </a:p>
          <a:p>
            <a:endParaRPr lang="en-US" sz="2800" dirty="0"/>
          </a:p>
          <a:p>
            <a:endParaRPr lang="en-US" sz="2800" dirty="0" smtClean="0"/>
          </a:p>
          <a:p>
            <a:endParaRPr lang="en-US" sz="2800" dirty="0"/>
          </a:p>
          <a:p>
            <a:endParaRPr lang="en-US" sz="2800" dirty="0"/>
          </a:p>
          <a:p>
            <a:endParaRPr lang="en-US" sz="2800" dirty="0" smtClean="0"/>
          </a:p>
          <a:p>
            <a:endParaRPr lang="en-US" sz="2800" dirty="0"/>
          </a:p>
          <a:p>
            <a:pPr>
              <a:buFontTx/>
              <a:buAutoNum type="alphaUcPeriod"/>
            </a:pPr>
            <a:endParaRPr lang="en-US" sz="2800" dirty="0"/>
          </a:p>
        </p:txBody>
      </p:sp>
    </p:spTree>
    <p:extLst>
      <p:ext uri="{BB962C8B-B14F-4D97-AF65-F5344CB8AC3E}">
        <p14:creationId xmlns:p14="http://schemas.microsoft.com/office/powerpoint/2010/main" val="24203391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8586966"/>
          </a:xfrm>
          <a:prstGeom prst="rect">
            <a:avLst/>
          </a:prstGeom>
        </p:spPr>
        <p:txBody>
          <a:bodyPr>
            <a:spAutoFit/>
          </a:bodyPr>
          <a:lstStyle/>
          <a:p>
            <a:r>
              <a:rPr lang="en-US" sz="2400" dirty="0" smtClean="0"/>
              <a:t>Several assessments were administered at the end of each two-day period.</a:t>
            </a:r>
          </a:p>
          <a:p>
            <a:pPr marL="457200" indent="-457200">
              <a:buFont typeface="Arial" panose="020B0604020202020204" pitchFamily="34" charset="0"/>
              <a:buChar char="•"/>
            </a:pPr>
            <a:r>
              <a:rPr lang="en-US" sz="2400" dirty="0" smtClean="0"/>
              <a:t>Questionnaires assessed mood, depression, and the presence of certain physical symptoms. </a:t>
            </a:r>
          </a:p>
          <a:p>
            <a:pPr marL="457200" indent="-457200">
              <a:buFont typeface="Arial" panose="020B0604020202020204" pitchFamily="34" charset="0"/>
              <a:buChar char="•"/>
            </a:pPr>
            <a:r>
              <a:rPr lang="en-US" sz="2400" dirty="0" smtClean="0"/>
              <a:t>Subjects were given a tapping task where they were asked to press a button 200 times as fast as they could.</a:t>
            </a:r>
          </a:p>
          <a:p>
            <a:pPr marL="457200" indent="-457200">
              <a:buFont typeface="Arial" panose="020B0604020202020204" pitchFamily="34" charset="0"/>
              <a:buChar char="•"/>
            </a:pPr>
            <a:r>
              <a:rPr lang="en-US" sz="2400" dirty="0" smtClean="0"/>
              <a:t>Researchers, who did not know whether subjects took caffeine or the fake substance, interviewed subjects to look for signs of functional impairment.</a:t>
            </a:r>
          </a:p>
          <a:p>
            <a:endParaRPr lang="en-US" sz="2400" dirty="0" smtClean="0"/>
          </a:p>
          <a:p>
            <a:r>
              <a:rPr lang="en-US" sz="2400" dirty="0" smtClean="0"/>
              <a:t>By the end of this chapter, you be able to determine the strengths and weaknesses of a study such as this.</a:t>
            </a:r>
            <a:endParaRPr lang="en-US" sz="2400" dirty="0"/>
          </a:p>
          <a:p>
            <a:endParaRPr lang="en-US" sz="2400" dirty="0" smtClean="0"/>
          </a:p>
          <a:p>
            <a:endParaRPr lang="en-US" sz="2400" dirty="0" smtClean="0"/>
          </a:p>
          <a:p>
            <a:endParaRPr lang="en-US" sz="2400" dirty="0"/>
          </a:p>
          <a:p>
            <a:endParaRPr lang="en-US" sz="2400" dirty="0"/>
          </a:p>
          <a:p>
            <a:endParaRPr lang="en-US" sz="2400" dirty="0"/>
          </a:p>
          <a:p>
            <a:endParaRPr lang="en-US" sz="2400" dirty="0" smtClean="0"/>
          </a:p>
          <a:p>
            <a:endParaRPr lang="en-US" sz="2400" dirty="0"/>
          </a:p>
          <a:p>
            <a:endParaRPr lang="en-US" sz="2400" dirty="0"/>
          </a:p>
          <a:p>
            <a:endParaRPr lang="en-US" sz="2400" dirty="0" smtClean="0"/>
          </a:p>
          <a:p>
            <a:endParaRPr lang="en-US" sz="2400" dirty="0"/>
          </a:p>
          <a:p>
            <a:pPr>
              <a:buFontTx/>
              <a:buAutoNum type="alphaUcPeriod"/>
            </a:pPr>
            <a:endParaRPr lang="en-US" sz="2400" dirty="0"/>
          </a:p>
        </p:txBody>
      </p:sp>
    </p:spTree>
    <p:extLst>
      <p:ext uri="{BB962C8B-B14F-4D97-AF65-F5344CB8AC3E}">
        <p14:creationId xmlns:p14="http://schemas.microsoft.com/office/powerpoint/2010/main" val="16489672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Equal Treatments for All</a:t>
            </a:r>
            <a:br>
              <a:rPr lang="en-US" b="1" dirty="0">
                <a:solidFill>
                  <a:schemeClr val="accent1"/>
                </a:solidFill>
              </a:rPr>
            </a:br>
            <a:endParaRPr lang="en-US" dirty="0"/>
          </a:p>
        </p:txBody>
      </p:sp>
      <p:sp>
        <p:nvSpPr>
          <p:cNvPr id="8" name="Rectangle 7"/>
          <p:cNvSpPr/>
          <p:nvPr/>
        </p:nvSpPr>
        <p:spPr>
          <a:xfrm>
            <a:off x="228600" y="990600"/>
            <a:ext cx="8915400" cy="6124754"/>
          </a:xfrm>
          <a:prstGeom prst="rect">
            <a:avLst/>
          </a:prstGeom>
        </p:spPr>
        <p:txBody>
          <a:bodyPr>
            <a:spAutoFit/>
          </a:bodyPr>
          <a:lstStyle/>
          <a:p>
            <a:r>
              <a:rPr lang="en-US" sz="2800" dirty="0" smtClean="0"/>
              <a:t>Probability samples are a good start, but sampling in practice has difficulties that just using a random sample won’t solve.</a:t>
            </a:r>
          </a:p>
          <a:p>
            <a:endParaRPr lang="en-US" sz="2800" b="1" dirty="0">
              <a:solidFill>
                <a:srgbClr val="8B0000"/>
              </a:solidFill>
            </a:endParaRPr>
          </a:p>
          <a:p>
            <a:r>
              <a:rPr lang="en-US" sz="2800" dirty="0" smtClean="0"/>
              <a:t>Using a randomized comparative experiment is also a big idea, but they don’t solve all the difficulties of experimenting.</a:t>
            </a:r>
          </a:p>
          <a:p>
            <a:endParaRPr lang="en-US" sz="2800" dirty="0">
              <a:solidFill>
                <a:srgbClr val="8B0000"/>
              </a:solidFill>
            </a:endParaRPr>
          </a:p>
          <a:p>
            <a:r>
              <a:rPr lang="en-US" sz="2800" dirty="0"/>
              <a:t>The logic of a randomized comparative experiment assumes that all the subjects are treated alike except for the treatments that the experiment is designed to compare. Any other unequal treatment can cause bias.</a:t>
            </a:r>
          </a:p>
          <a:p>
            <a:pPr>
              <a:buFontTx/>
              <a:buAutoNum type="alphaUcPeriod"/>
            </a:pPr>
            <a:endParaRPr lang="en-US" sz="2800" dirty="0"/>
          </a:p>
          <a:p>
            <a:pPr>
              <a:buFontTx/>
              <a:buAutoNum type="alphaUcPeriod"/>
            </a:pPr>
            <a:endParaRPr lang="en-US" sz="2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pPr fontAlgn="auto">
              <a:spcBef>
                <a:spcPts val="0"/>
              </a:spcBef>
              <a:spcAft>
                <a:spcPts val="0"/>
              </a:spcAft>
              <a:defRPr/>
            </a:pPr>
            <a:r>
              <a:rPr lang="en-US" sz="2400" dirty="0"/>
              <a:t>Does a new breakfast cereal provide good nutrition? To find out, compare the weight gains of young rats fed the new product and rats fed a standard diet.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a:t>R</a:t>
            </a:r>
            <a:r>
              <a:rPr lang="en-US" sz="2400" dirty="0" smtClean="0"/>
              <a:t>ats </a:t>
            </a:r>
            <a:r>
              <a:rPr lang="en-US" sz="2400" dirty="0"/>
              <a:t>are randomly assigned to diets and are housed in large racks of cages. </a:t>
            </a:r>
            <a:endParaRPr lang="en-US" sz="2400" dirty="0" smtClean="0"/>
          </a:p>
          <a:p>
            <a:pPr fontAlgn="auto">
              <a:spcBef>
                <a:spcPts val="0"/>
              </a:spcBef>
              <a:spcAft>
                <a:spcPts val="0"/>
              </a:spcAft>
              <a:defRPr/>
            </a:pPr>
            <a:r>
              <a:rPr lang="en-US" sz="2400" dirty="0" smtClean="0"/>
              <a:t>It </a:t>
            </a:r>
            <a:r>
              <a:rPr lang="en-US" sz="2400" dirty="0"/>
              <a:t>turns out that rats in upper cages grow a bit faster than rats in bottom cages. </a:t>
            </a:r>
            <a:endParaRPr lang="en-US" sz="2400" dirty="0" smtClean="0"/>
          </a:p>
          <a:p>
            <a:pPr fontAlgn="auto">
              <a:spcBef>
                <a:spcPts val="0"/>
              </a:spcBef>
              <a:spcAft>
                <a:spcPts val="0"/>
              </a:spcAft>
              <a:defRPr/>
            </a:pPr>
            <a:r>
              <a:rPr lang="en-US" sz="2400" dirty="0" smtClean="0"/>
              <a:t>If </a:t>
            </a:r>
            <a:r>
              <a:rPr lang="en-US" sz="2400" dirty="0"/>
              <a:t>the experimenters put rats fed the new product at the top and those fed the standard diet below, the experiment is biased in favor of the new product. </a:t>
            </a:r>
            <a:endParaRPr lang="en-US" sz="2400" dirty="0" smtClean="0"/>
          </a:p>
          <a:p>
            <a:pPr fontAlgn="auto">
              <a:spcBef>
                <a:spcPts val="0"/>
              </a:spcBef>
              <a:spcAft>
                <a:spcPts val="0"/>
              </a:spcAft>
              <a:defRPr/>
            </a:pPr>
            <a:endParaRPr lang="en-US" sz="2400" dirty="0"/>
          </a:p>
          <a:p>
            <a:pPr fontAlgn="auto">
              <a:spcBef>
                <a:spcPts val="0"/>
              </a:spcBef>
              <a:spcAft>
                <a:spcPts val="0"/>
              </a:spcAft>
              <a:defRPr/>
            </a:pPr>
            <a:r>
              <a:rPr lang="en-US" sz="2400" dirty="0" smtClean="0"/>
              <a:t>Solution</a:t>
            </a:r>
            <a:r>
              <a:rPr lang="en-US" sz="2400" dirty="0"/>
              <a:t>: assign the rats to cages at random. </a:t>
            </a:r>
            <a:endParaRPr lang="en-US" sz="2400" dirty="0">
              <a:latin typeface="+mj-lt"/>
            </a:endParaRPr>
          </a:p>
          <a:p>
            <a:pPr marL="514350" indent="-514350" fontAlgn="auto">
              <a:spcBef>
                <a:spcPts val="0"/>
              </a:spcBef>
              <a:spcAft>
                <a:spcPts val="0"/>
              </a:spcAft>
              <a:buFontTx/>
              <a:buAutoNum type="alphaUcPeriod"/>
              <a:defRPr/>
            </a:pPr>
            <a:endParaRPr lang="en-US" sz="2400" dirty="0">
              <a:latin typeface="+mj-l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1"/>
                </a:solidFill>
              </a:rPr>
              <a:t>Double blind experiments</a:t>
            </a:r>
            <a:br>
              <a:rPr lang="en-US" b="1" dirty="0">
                <a:solidFill>
                  <a:schemeClr val="accent1"/>
                </a:solidFill>
              </a:rPr>
            </a:br>
            <a:endParaRPr lang="en-US" dirty="0"/>
          </a:p>
        </p:txBody>
      </p:sp>
      <p:sp>
        <p:nvSpPr>
          <p:cNvPr id="8" name="Rectangle 7"/>
          <p:cNvSpPr/>
          <p:nvPr/>
        </p:nvSpPr>
        <p:spPr>
          <a:xfrm>
            <a:off x="228600" y="990600"/>
            <a:ext cx="3581400" cy="5293757"/>
          </a:xfrm>
          <a:prstGeom prst="rect">
            <a:avLst/>
          </a:prstGeom>
        </p:spPr>
        <p:txBody>
          <a:bodyPr wrap="square">
            <a:spAutoFit/>
          </a:bodyPr>
          <a:lstStyle/>
          <a:p>
            <a:pPr fontAlgn="auto">
              <a:spcBef>
                <a:spcPts val="0"/>
              </a:spcBef>
              <a:spcAft>
                <a:spcPts val="0"/>
              </a:spcAft>
              <a:defRPr/>
            </a:pPr>
            <a:r>
              <a:rPr lang="en-US" sz="2600" dirty="0"/>
              <a:t>Placebos “work.” </a:t>
            </a:r>
            <a:endParaRPr lang="en-US" sz="2600" dirty="0" smtClean="0"/>
          </a:p>
          <a:p>
            <a:pPr fontAlgn="auto">
              <a:spcBef>
                <a:spcPts val="0"/>
              </a:spcBef>
              <a:spcAft>
                <a:spcPts val="0"/>
              </a:spcAft>
              <a:defRPr/>
            </a:pPr>
            <a:endParaRPr lang="en-US" sz="2600" dirty="0"/>
          </a:p>
          <a:p>
            <a:pPr fontAlgn="auto">
              <a:spcBef>
                <a:spcPts val="0"/>
              </a:spcBef>
              <a:spcAft>
                <a:spcPts val="0"/>
              </a:spcAft>
              <a:defRPr/>
            </a:pPr>
            <a:r>
              <a:rPr lang="en-US" sz="2600" dirty="0" smtClean="0"/>
              <a:t>Medical </a:t>
            </a:r>
            <a:r>
              <a:rPr lang="en-US" sz="2600" dirty="0"/>
              <a:t>studies must take special care to show that a new treatment is not just a placebo. </a:t>
            </a:r>
            <a:endParaRPr lang="en-US" sz="2600" dirty="0" smtClean="0"/>
          </a:p>
          <a:p>
            <a:pPr fontAlgn="auto">
              <a:spcBef>
                <a:spcPts val="0"/>
              </a:spcBef>
              <a:spcAft>
                <a:spcPts val="0"/>
              </a:spcAft>
              <a:defRPr/>
            </a:pPr>
            <a:endParaRPr lang="en-US" sz="2600" dirty="0"/>
          </a:p>
          <a:p>
            <a:pPr fontAlgn="auto">
              <a:spcBef>
                <a:spcPts val="0"/>
              </a:spcBef>
              <a:spcAft>
                <a:spcPts val="0"/>
              </a:spcAft>
              <a:defRPr/>
            </a:pPr>
            <a:r>
              <a:rPr lang="en-US" sz="2600" dirty="0" smtClean="0"/>
              <a:t>Part </a:t>
            </a:r>
            <a:r>
              <a:rPr lang="en-US" sz="2600" dirty="0"/>
              <a:t>of equal treatment for all is to be sure that the placebo effect operates on all subjects.</a:t>
            </a:r>
            <a:endParaRPr lang="en-US" sz="2600" dirty="0">
              <a:latin typeface="+mj-lt"/>
            </a:endParaRPr>
          </a:p>
        </p:txBody>
      </p:sp>
      <p:pic>
        <p:nvPicPr>
          <p:cNvPr id="2050" name="Picture 2" descr="Cartoon of a woman blindfolding a surgeon who is about to operate on a man wearing a blindfold.  The cartoon is captioned &quot;Dr. Burns, are you sure this is what the statisticians can a double-blind experim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73204"/>
            <a:ext cx="4494663" cy="472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059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832092"/>
          </a:xfrm>
          <a:prstGeom prst="rect">
            <a:avLst/>
          </a:prstGeom>
        </p:spPr>
        <p:txBody>
          <a:bodyPr>
            <a:spAutoFit/>
          </a:bodyPr>
          <a:lstStyle/>
          <a:p>
            <a:pPr fontAlgn="auto">
              <a:spcBef>
                <a:spcPts val="0"/>
              </a:spcBef>
              <a:spcAft>
                <a:spcPts val="0"/>
              </a:spcAft>
              <a:defRPr/>
            </a:pPr>
            <a:r>
              <a:rPr lang="en-US" sz="2800" dirty="0"/>
              <a:t>Want to help balding men keep their hair? Give them a placebo—one study found that 42% of balding men maintained or increased the amount of hair on their heads when they took a placebo. </a:t>
            </a:r>
            <a:endParaRPr lang="en-US" sz="2800" dirty="0" smtClean="0"/>
          </a:p>
          <a:p>
            <a:pPr fontAlgn="auto">
              <a:spcBef>
                <a:spcPts val="0"/>
              </a:spcBef>
              <a:spcAft>
                <a:spcPts val="0"/>
              </a:spcAft>
              <a:defRPr/>
            </a:pPr>
            <a:endParaRPr lang="en-US" sz="2800" dirty="0"/>
          </a:p>
          <a:p>
            <a:pPr fontAlgn="auto">
              <a:spcBef>
                <a:spcPts val="0"/>
              </a:spcBef>
              <a:spcAft>
                <a:spcPts val="0"/>
              </a:spcAft>
              <a:defRPr/>
            </a:pPr>
            <a:r>
              <a:rPr lang="en-US" sz="2800" dirty="0" smtClean="0"/>
              <a:t>Another </a:t>
            </a:r>
            <a:r>
              <a:rPr lang="en-US" sz="2800" dirty="0"/>
              <a:t>study told 13 people who were very sensitive to poison ivy that the stuff being rubbed on one arm was poison ivy. It was a placebo, but all 13 broke out in a rash. The stuff rubbed on the other arm really was poison ivy, but the subjects were told it was harmless—and only 2 of the 13 developed a rash.</a:t>
            </a:r>
            <a:endParaRPr lang="en-US" sz="2800" dirty="0">
              <a:latin typeface="+mj-lt"/>
            </a:endParaRPr>
          </a:p>
        </p:txBody>
      </p:sp>
    </p:spTree>
    <p:extLst>
      <p:ext uri="{BB962C8B-B14F-4D97-AF65-F5344CB8AC3E}">
        <p14:creationId xmlns:p14="http://schemas.microsoft.com/office/powerpoint/2010/main" val="6489398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6929</TotalTime>
  <Words>2573</Words>
  <Application>Microsoft Office PowerPoint</Application>
  <PresentationFormat>On-screen Show (4:3)</PresentationFormat>
  <Paragraphs>238</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Office Theme</vt:lpstr>
      <vt:lpstr>Chapter  6</vt:lpstr>
      <vt:lpstr>Case Study </vt:lpstr>
      <vt:lpstr>Case Study </vt:lpstr>
      <vt:lpstr>Case Study </vt:lpstr>
      <vt:lpstr>Case Study </vt:lpstr>
      <vt:lpstr>Equal Treatments for All </vt:lpstr>
      <vt:lpstr>Example </vt:lpstr>
      <vt:lpstr>Double blind experiments </vt:lpstr>
      <vt:lpstr>Example </vt:lpstr>
      <vt:lpstr>Double blind experiments </vt:lpstr>
      <vt:lpstr>Double blind experiments </vt:lpstr>
      <vt:lpstr>Refusals, nonadherers, and dropouts </vt:lpstr>
      <vt:lpstr>Example </vt:lpstr>
      <vt:lpstr>Can we generalize? </vt:lpstr>
      <vt:lpstr>Example </vt:lpstr>
      <vt:lpstr>Example (cont’d) </vt:lpstr>
      <vt:lpstr>Example (cont’d) </vt:lpstr>
      <vt:lpstr>Example (cont’d) </vt:lpstr>
      <vt:lpstr>Experimental design in the real world </vt:lpstr>
      <vt:lpstr>Example </vt:lpstr>
      <vt:lpstr>Example (cont’d) </vt:lpstr>
      <vt:lpstr>Example (cont’d) </vt:lpstr>
      <vt:lpstr>Example (cont’d) </vt:lpstr>
      <vt:lpstr>Matched pairs and block designs </vt:lpstr>
      <vt:lpstr>Matched pairs and block designs </vt:lpstr>
      <vt:lpstr>Example </vt:lpstr>
      <vt:lpstr>Example (cont’d) </vt:lpstr>
      <vt:lpstr>Matched pairs and block designs </vt:lpstr>
      <vt:lpstr>Matched pairs and block designs </vt:lpstr>
      <vt:lpstr>Matched pairs and block designs </vt:lpstr>
      <vt:lpstr>Example </vt:lpstr>
      <vt:lpstr>Example (cont’d) </vt:lpstr>
      <vt:lpstr>Matched pairs and block designs </vt:lpstr>
      <vt:lpstr>Statistics in summary </vt:lpstr>
      <vt:lpstr>Statistics in summary </vt:lpstr>
      <vt:lpstr>Statistics 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493</cp:revision>
  <cp:lastPrinted>2011-08-21T16:22:14Z</cp:lastPrinted>
  <dcterms:created xsi:type="dcterms:W3CDTF">2009-09-07T22:06:52Z</dcterms:created>
  <dcterms:modified xsi:type="dcterms:W3CDTF">2018-01-25T21:40:31Z</dcterms:modified>
</cp:coreProperties>
</file>