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63" r:id="rId3"/>
    <p:sldId id="292" r:id="rId4"/>
    <p:sldId id="293" r:id="rId5"/>
    <p:sldId id="301" r:id="rId6"/>
    <p:sldId id="302" r:id="rId7"/>
    <p:sldId id="303" r:id="rId8"/>
    <p:sldId id="304" r:id="rId9"/>
    <p:sldId id="305" r:id="rId10"/>
    <p:sldId id="307" r:id="rId11"/>
    <p:sldId id="308" r:id="rId12"/>
    <p:sldId id="311" r:id="rId13"/>
    <p:sldId id="315" r:id="rId14"/>
    <p:sldId id="316" r:id="rId15"/>
    <p:sldId id="317" r:id="rId16"/>
    <p:sldId id="318" r:id="rId17"/>
    <p:sldId id="319" r:id="rId18"/>
    <p:sldId id="320" r:id="rId19"/>
    <p:sldId id="321" r:id="rId20"/>
    <p:sldId id="322" r:id="rId21"/>
    <p:sldId id="323" r:id="rId22"/>
    <p:sldId id="324" r:id="rId23"/>
    <p:sldId id="326" r:id="rId24"/>
    <p:sldId id="328" r:id="rId25"/>
    <p:sldId id="329" r:id="rId26"/>
    <p:sldId id="330" r:id="rId27"/>
    <p:sldId id="331" r:id="rId28"/>
    <p:sldId id="332" r:id="rId29"/>
    <p:sldId id="333" r:id="rId30"/>
    <p:sldId id="334" r:id="rId31"/>
    <p:sldId id="335" r:id="rId3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autoAdjust="0"/>
    <p:restoredTop sz="94434" autoAdjust="0"/>
  </p:normalViewPr>
  <p:slideViewPr>
    <p:cSldViewPr>
      <p:cViewPr varScale="1">
        <p:scale>
          <a:sx n="115" d="100"/>
          <a:sy n="115" d="100"/>
        </p:scale>
        <p:origin x="14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1616870D-B596-4C7A-9ED8-AD90E5F1E15A}" type="datetimeFigureOut">
              <a:rPr lang="en-US"/>
              <a:pPr>
                <a:defRPr/>
              </a:pPr>
              <a:t>1/29/2018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B79CADA3-F221-449C-9872-D3C9A7F1DB96}" type="slidenum">
              <a:rPr lang="en-US"/>
              <a:pPr>
                <a:defRPr/>
              </a:pPr>
              <a:t>‹#›</a:t>
            </a:fld>
            <a:endParaRPr lang="en-US"/>
          </a:p>
        </p:txBody>
      </p:sp>
    </p:spTree>
    <p:extLst>
      <p:ext uri="{BB962C8B-B14F-4D97-AF65-F5344CB8AC3E}">
        <p14:creationId xmlns:p14="http://schemas.microsoft.com/office/powerpoint/2010/main" val="501434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31E50035-75B8-437D-BF8F-B2039219F272}" type="datetimeFigureOut">
              <a:rPr lang="en-US"/>
              <a:pPr>
                <a:defRPr/>
              </a:pPr>
              <a:t>1/29/2018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C3D54636-F52E-4B77-95F2-E55A77036209}" type="slidenum">
              <a:rPr lang="en-US"/>
              <a:pPr>
                <a:defRPr/>
              </a:pPr>
              <a:t>‹#›</a:t>
            </a:fld>
            <a:endParaRPr lang="en-US"/>
          </a:p>
        </p:txBody>
      </p:sp>
    </p:spTree>
    <p:extLst>
      <p:ext uri="{BB962C8B-B14F-4D97-AF65-F5344CB8AC3E}">
        <p14:creationId xmlns:p14="http://schemas.microsoft.com/office/powerpoint/2010/main" val="30527860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80E52F-0333-464A-AFF7-594C0EA612F5}" type="slidenum">
              <a:rPr lang="en-US"/>
              <a:pPr fontAlgn="base">
                <a:spcBef>
                  <a:spcPct val="0"/>
                </a:spcBef>
                <a:spcAft>
                  <a:spcPct val="0"/>
                </a:spcAft>
              </a:pPr>
              <a:t>1</a:t>
            </a:fld>
            <a:endParaRPr lang="en-US" dirty="0"/>
          </a:p>
        </p:txBody>
      </p:sp>
    </p:spTree>
    <p:extLst>
      <p:ext uri="{BB962C8B-B14F-4D97-AF65-F5344CB8AC3E}">
        <p14:creationId xmlns:p14="http://schemas.microsoft.com/office/powerpoint/2010/main" val="826201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095016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4613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269462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179155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076101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385846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07437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053154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875656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818347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a:t>
            </a:fld>
            <a:endParaRPr lang="en-US" dirty="0"/>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Tree>
    <p:extLst>
      <p:ext uri="{BB962C8B-B14F-4D97-AF65-F5344CB8AC3E}">
        <p14:creationId xmlns:p14="http://schemas.microsoft.com/office/powerpoint/2010/main" val="3410542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829601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56250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727430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76417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4521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155069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181252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402392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179594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767183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a:t>
            </a:fld>
            <a:endParaRPr lang="en-US" dirty="0"/>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Tree>
    <p:extLst>
      <p:ext uri="{BB962C8B-B14F-4D97-AF65-F5344CB8AC3E}">
        <p14:creationId xmlns:p14="http://schemas.microsoft.com/office/powerpoint/2010/main" val="4240611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802971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9783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4</a:t>
            </a:fld>
            <a:endParaRPr lang="en-US" dirty="0"/>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Tree>
    <p:extLst>
      <p:ext uri="{BB962C8B-B14F-4D97-AF65-F5344CB8AC3E}">
        <p14:creationId xmlns:p14="http://schemas.microsoft.com/office/powerpoint/2010/main" val="4001857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049890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876857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901760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620752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4002856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762000"/>
            <a:ext cx="3581400" cy="312419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5562600" y="3962400"/>
            <a:ext cx="3505200" cy="2362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99FD281-51C6-4767-A1F6-F039DCA2F4B6}" type="datetimeFigureOut">
              <a:rPr lang="en-US"/>
              <a:pPr>
                <a:defRPr/>
              </a:pPr>
              <a:t>1/29/2018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71B5AB7-5238-4C92-83EF-53FC7902D346}" type="slidenum">
              <a:rPr lang="en-US"/>
              <a:pPr>
                <a:defRPr/>
              </a:pPr>
              <a:t>‹#›</a:t>
            </a:fld>
            <a:endParaRPr lang="en-US"/>
          </a:p>
        </p:txBody>
      </p:sp>
      <p:pic>
        <p:nvPicPr>
          <p:cNvPr id="7" name="Picture 2" descr="\\NYFILE02\BFW_Public\Public\Victoria Garvey\SCC 9e\SCC_9e_cover FINAL.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0"/>
            <a:ext cx="5462855"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408D52D-A0CB-4E2D-B0A4-37FDB6E580B5}" type="datetimeFigureOut">
              <a:rPr lang="en-US"/>
              <a:pPr>
                <a:defRPr/>
              </a:pPr>
              <a:t>1/29/2018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3473910-A315-494A-B7A8-53DCD8CCCEB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CA5EE38-6297-461A-A926-9AF9745ADB52}" type="datetimeFigureOut">
              <a:rPr lang="en-US"/>
              <a:pPr>
                <a:defRPr/>
              </a:pPr>
              <a:t>1/29/2018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4E70F5D-C026-4B58-89F6-CD001F485A3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473E4F4-9D9E-42C2-9668-6BCAE0F8BE7F}" type="datetimeFigureOut">
              <a:rPr lang="en-US"/>
              <a:pPr>
                <a:defRPr/>
              </a:pPr>
              <a:t>1/29/2018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AE44AF2-0EFE-4AE4-AB33-424E800B671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8F27F2F-CC1B-4D1D-B573-3C7786CBEFFF}" type="datetimeFigureOut">
              <a:rPr lang="en-US"/>
              <a:pPr>
                <a:defRPr/>
              </a:pPr>
              <a:t>1/29/2018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B9BB56D-5783-4AEB-8D00-98313646498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6C8FA91-D7EF-4ED9-8760-E25E7D93A0CE}" type="datetimeFigureOut">
              <a:rPr lang="en-US"/>
              <a:pPr>
                <a:defRPr/>
              </a:pPr>
              <a:t>1/29/2018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1C804BD-25B6-4798-BB97-023067A16AF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7C87EF0-E6C3-4B37-9BAC-B7F0D8B734B2}" type="datetimeFigureOut">
              <a:rPr lang="en-US"/>
              <a:pPr>
                <a:defRPr/>
              </a:pPr>
              <a:t>1/29/2018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CE99E53-93C3-4FDA-979C-8B491BD33AE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1A0A633-3EAD-4FAD-9ED1-BA180FCF2DC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3551E1E-D7A6-42D5-BD4F-B951CD62F5C8}" type="datetimeFigureOut">
              <a:rPr lang="en-US"/>
              <a:pPr>
                <a:defRPr/>
              </a:pPr>
              <a:t>1/29/2018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D00D79B-4700-42F1-A358-B007805A9A3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26DF6A2-A5AF-4F6D-97DE-FA59D17615A7}" type="datetimeFigureOut">
              <a:rPr lang="en-US"/>
              <a:pPr>
                <a:defRPr/>
              </a:pPr>
              <a:t>1/29/2018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43AA963-7A6C-401E-A620-76FCE20DD04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75586AE-D626-42F3-BACC-C1BC88A8D4B1}" type="datetimeFigureOut">
              <a:rPr lang="en-US"/>
              <a:pPr>
                <a:defRPr/>
              </a:pPr>
              <a:t>1/29/2018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9BF7A55-74D1-4ED4-B18B-A364EEEB17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D09824B7-84BD-481D-B670-3F2427BB2006}"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r>
              <a:rPr lang="en-US" sz="7200" dirty="0" smtClean="0"/>
              <a:t>Chapter 10</a:t>
            </a:r>
          </a:p>
        </p:txBody>
      </p:sp>
      <p:sp>
        <p:nvSpPr>
          <p:cNvPr id="15362" name="Subtitle 2"/>
          <p:cNvSpPr>
            <a:spLocks noGrp="1"/>
          </p:cNvSpPr>
          <p:nvPr>
            <p:ph type="subTitle" idx="1"/>
          </p:nvPr>
        </p:nvSpPr>
        <p:spPr>
          <a:xfrm>
            <a:off x="5638800" y="3962400"/>
            <a:ext cx="2971800" cy="1676400"/>
          </a:xfrm>
        </p:spPr>
        <p:txBody>
          <a:bodyPr/>
          <a:lstStyle/>
          <a:p>
            <a:r>
              <a:rPr lang="en-US" dirty="0" smtClean="0">
                <a:solidFill>
                  <a:schemeClr val="tx1"/>
                </a:solidFill>
              </a:rPr>
              <a:t>Graphs, Good and Bad</a:t>
            </a:r>
          </a:p>
          <a:p>
            <a:r>
              <a:rPr lang="en-US" dirty="0">
                <a:solidFill>
                  <a:schemeClr val="tx1"/>
                </a:solidFill>
              </a:rPr>
              <a:t/>
            </a:r>
            <a:br>
              <a:rPr lang="en-US" dirty="0">
                <a:solidFill>
                  <a:schemeClr val="tx1"/>
                </a:solidFill>
              </a:rPr>
            </a:br>
            <a:r>
              <a:rPr lang="en-US" i="1" dirty="0" smtClean="0">
                <a:solidFill>
                  <a:schemeClr val="bg1">
                    <a:lumMod val="50000"/>
                  </a:schemeClr>
                </a:solidFill>
              </a:rPr>
              <a:t>Lecture Slides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Pie Charts and Bar Graphs</a:t>
            </a:r>
            <a:br>
              <a:rPr lang="en-US" b="1" dirty="0">
                <a:solidFill>
                  <a:schemeClr val="accent1"/>
                </a:solidFill>
              </a:rPr>
            </a:br>
            <a:endParaRPr lang="en-US" dirty="0"/>
          </a:p>
        </p:txBody>
      </p:sp>
      <p:sp>
        <p:nvSpPr>
          <p:cNvPr id="8" name="Rectangle 7"/>
          <p:cNvSpPr/>
          <p:nvPr/>
        </p:nvSpPr>
        <p:spPr>
          <a:xfrm>
            <a:off x="228600" y="990600"/>
            <a:ext cx="8839200" cy="6370975"/>
          </a:xfrm>
          <a:prstGeom prst="rect">
            <a:avLst/>
          </a:prstGeom>
        </p:spPr>
        <p:txBody>
          <a:bodyPr wrap="square">
            <a:spAutoFit/>
          </a:bodyPr>
          <a:lstStyle/>
          <a:p>
            <a:r>
              <a:rPr lang="en-US" sz="2400" dirty="0"/>
              <a:t>Pie charts and bar graphs can </a:t>
            </a:r>
            <a:r>
              <a:rPr lang="en-US" sz="2400" dirty="0" smtClean="0"/>
              <a:t>both show </a:t>
            </a:r>
            <a:r>
              <a:rPr lang="en-US" sz="2400" dirty="0"/>
              <a:t>the distribution (either counts or percentages) of a categorical variable such as level of education. </a:t>
            </a:r>
            <a:endParaRPr lang="en-US" sz="2400" dirty="0" smtClean="0"/>
          </a:p>
          <a:p>
            <a:endParaRPr lang="en-US" sz="2400" dirty="0"/>
          </a:p>
          <a:p>
            <a:r>
              <a:rPr lang="en-US" sz="2400" dirty="0" smtClean="0"/>
              <a:t>A </a:t>
            </a:r>
            <a:r>
              <a:rPr lang="en-US" sz="2400" dirty="0"/>
              <a:t>pie chart usually displays the percentage for each category (rather than the count) and only works if you have all the categories (the percentages add to 100). </a:t>
            </a:r>
            <a:endParaRPr lang="en-US" sz="2400" dirty="0" smtClean="0"/>
          </a:p>
          <a:p>
            <a:endParaRPr lang="en-US" sz="2400" dirty="0"/>
          </a:p>
          <a:p>
            <a:r>
              <a:rPr lang="en-US" sz="2400" dirty="0" smtClean="0"/>
              <a:t>A </a:t>
            </a:r>
            <a:r>
              <a:rPr lang="en-US" sz="2400" dirty="0"/>
              <a:t>bar graph can display an entire distribution or </a:t>
            </a:r>
            <a:r>
              <a:rPr lang="en-US" sz="2400" dirty="0" smtClean="0"/>
              <a:t>only </a:t>
            </a:r>
            <a:r>
              <a:rPr lang="en-US" sz="2400" dirty="0"/>
              <a:t>a few categories. A bar graph can also compare the size of categories that are not parts of one whole. If you have one number to represent each category, you can use a bar graph</a:t>
            </a:r>
            <a:r>
              <a:rPr lang="en-US" sz="2400" dirty="0" smtClean="0"/>
              <a:t>.</a:t>
            </a:r>
          </a:p>
          <a:p>
            <a:endParaRPr lang="en-US" sz="2400" dirty="0" smtClean="0"/>
          </a:p>
          <a:p>
            <a:endParaRPr lang="en-US" sz="2400" dirty="0" smtClean="0"/>
          </a:p>
          <a:p>
            <a:endParaRPr lang="en-US" sz="2400" dirty="0"/>
          </a:p>
          <a:p>
            <a:endParaRPr lang="en-US" sz="2400" dirty="0"/>
          </a:p>
          <a:p>
            <a:endParaRPr lang="en-US" sz="2400" dirty="0"/>
          </a:p>
        </p:txBody>
      </p:sp>
    </p:spTree>
    <p:extLst>
      <p:ext uri="{BB962C8B-B14F-4D97-AF65-F5344CB8AC3E}">
        <p14:creationId xmlns:p14="http://schemas.microsoft.com/office/powerpoint/2010/main" val="213909292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839200" cy="6494085"/>
          </a:xfrm>
          <a:prstGeom prst="rect">
            <a:avLst/>
          </a:prstGeom>
        </p:spPr>
        <p:txBody>
          <a:bodyPr wrap="square">
            <a:spAutoFit/>
          </a:bodyPr>
          <a:lstStyle/>
          <a:p>
            <a:r>
              <a:rPr lang="en-US" sz="2600" dirty="0" smtClean="0"/>
              <a:t>Level </a:t>
            </a:r>
            <a:r>
              <a:rPr lang="en-US" sz="2600" dirty="0"/>
              <a:t>of taxation in eight democratic </a:t>
            </a:r>
            <a:r>
              <a:rPr lang="en-US" sz="2600" dirty="0" smtClean="0"/>
              <a:t>nations by </a:t>
            </a:r>
            <a:r>
              <a:rPr lang="en-US" sz="2600" dirty="0"/>
              <a:t>gross </a:t>
            </a:r>
            <a:r>
              <a:rPr lang="en-US" sz="2600" dirty="0" smtClean="0"/>
              <a:t>domestic </a:t>
            </a:r>
            <a:r>
              <a:rPr lang="en-US" sz="2600" dirty="0"/>
              <a:t>product </a:t>
            </a:r>
            <a:r>
              <a:rPr lang="en-US" sz="2600" dirty="0" smtClean="0"/>
              <a:t>that </a:t>
            </a:r>
            <a:r>
              <a:rPr lang="en-US" sz="2600" dirty="0"/>
              <a:t>is taken in taxes. </a:t>
            </a:r>
            <a:endParaRPr lang="en-US" sz="2600" dirty="0" smtClean="0"/>
          </a:p>
          <a:p>
            <a:endParaRPr lang="en-US" sz="2600" dirty="0"/>
          </a:p>
          <a:p>
            <a:endParaRPr lang="en-US" sz="2600" dirty="0" smtClean="0"/>
          </a:p>
          <a:p>
            <a:endParaRPr lang="en-US" sz="2600" dirty="0"/>
          </a:p>
          <a:p>
            <a:endParaRPr lang="en-US" sz="2600" dirty="0"/>
          </a:p>
          <a:p>
            <a:endParaRPr lang="en-US" sz="2600" dirty="0" smtClean="0"/>
          </a:p>
          <a:p>
            <a:endParaRPr lang="en-US" sz="2600" dirty="0"/>
          </a:p>
          <a:p>
            <a:endParaRPr lang="en-US" sz="2600" dirty="0" smtClean="0"/>
          </a:p>
          <a:p>
            <a:endParaRPr lang="en-US" sz="2600" dirty="0" smtClean="0"/>
          </a:p>
          <a:p>
            <a:endParaRPr lang="en-US" sz="2600" dirty="0" smtClean="0"/>
          </a:p>
          <a:p>
            <a:r>
              <a:rPr lang="en-US" sz="2600" dirty="0" smtClean="0"/>
              <a:t>Notice </a:t>
            </a:r>
            <a:r>
              <a:rPr lang="en-US" sz="2600" dirty="0"/>
              <a:t>that a pie chart is not possible for these data since we are displaying </a:t>
            </a:r>
            <a:r>
              <a:rPr lang="en-US" sz="2600" dirty="0" smtClean="0"/>
              <a:t>eight </a:t>
            </a:r>
            <a:r>
              <a:rPr lang="en-US" sz="2600" dirty="0"/>
              <a:t>separate quantities, not the parts of a whole.</a:t>
            </a:r>
          </a:p>
          <a:p>
            <a:endParaRPr lang="en-US" sz="2600" dirty="0"/>
          </a:p>
          <a:p>
            <a:endParaRPr lang="en-US" sz="2600" dirty="0"/>
          </a:p>
        </p:txBody>
      </p:sp>
      <p:pic>
        <p:nvPicPr>
          <p:cNvPr id="3074" name="Picture 2" descr="Figure 10.4 is a bar graph of the country (x-axis) and the tax revenue as a percent of the GDP (y-axis).  Data is approximate and is as follows:&#10;• Canada=30%&#10;• France=45%&#10;• Germany=37%&#10;• Italy=43%&#10;• Sweden=43%&#10;• Switzerland=28%&#10;• UK=32%&#10;• USA=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81199"/>
            <a:ext cx="3620433" cy="335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40203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5029200" y="1371600"/>
            <a:ext cx="4038600" cy="4862870"/>
          </a:xfrm>
          <a:prstGeom prst="rect">
            <a:avLst/>
          </a:prstGeom>
        </p:spPr>
        <p:txBody>
          <a:bodyPr wrap="square">
            <a:spAutoFit/>
          </a:bodyPr>
          <a:lstStyle/>
          <a:p>
            <a:r>
              <a:rPr lang="en-US" sz="2600" dirty="0"/>
              <a:t>A side-by-side bar graph is useful for making comparisons. It is now clear that the </a:t>
            </a:r>
            <a:r>
              <a:rPr lang="en-US" sz="2600" dirty="0" smtClean="0"/>
              <a:t>USA </a:t>
            </a:r>
            <a:r>
              <a:rPr lang="en-US" sz="2600" dirty="0"/>
              <a:t>relies more heavily on individual income tax, while the other countries rely more heavily on consumption taxes</a:t>
            </a:r>
            <a:r>
              <a:rPr lang="en-US" sz="2600" dirty="0" smtClean="0"/>
              <a:t>. </a:t>
            </a:r>
            <a:endParaRPr lang="en-US" sz="2600" dirty="0" smtClean="0"/>
          </a:p>
          <a:p>
            <a:endParaRPr lang="en-US" sz="2600" dirty="0"/>
          </a:p>
          <a:p>
            <a:endParaRPr lang="en-US" sz="2600" dirty="0" smtClean="0"/>
          </a:p>
          <a:p>
            <a:r>
              <a:rPr lang="en-US" sz="1200" dirty="0"/>
              <a:t>Organization for Economic Cooperation and Development (OECD).</a:t>
            </a:r>
            <a:endParaRPr lang="en-US" sz="1200" dirty="0"/>
          </a:p>
        </p:txBody>
      </p:sp>
      <p:pic>
        <p:nvPicPr>
          <p:cNvPr id="4098" name="Picture 2" descr="Figure 10.5 is a bar graph of the type of tax (x-axis) and the tax revenue as a percent of the total (y-axis) for the US and OECD.  Data is approximate and is as follows:&#10;• Individual:  US=38%; OECD=25%&#10;• Social insurance:  US=24%; OECD=26%&#10;• Consumption:  US=18%; OECD=35%&#10;• Property:  US=14%; OECD=5%&#10;• Corporate:  US=9%; OECD=8%&#10;• Other:  OEC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93" y="1384110"/>
            <a:ext cx="4648200" cy="431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0483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solidFill>
              </a:rPr>
              <a:t>Change over Time: Line Graphs</a:t>
            </a:r>
            <a:br>
              <a:rPr lang="en-US" sz="4000" b="1" dirty="0">
                <a:solidFill>
                  <a:schemeClr val="accent1"/>
                </a:solidFill>
              </a:rPr>
            </a:br>
            <a:endParaRPr lang="en-US" sz="4000" dirty="0"/>
          </a:p>
        </p:txBody>
      </p:sp>
      <p:sp>
        <p:nvSpPr>
          <p:cNvPr id="8" name="Rectangle 7"/>
          <p:cNvSpPr/>
          <p:nvPr/>
        </p:nvSpPr>
        <p:spPr>
          <a:xfrm>
            <a:off x="228600" y="990600"/>
            <a:ext cx="8839200" cy="4154984"/>
          </a:xfrm>
          <a:prstGeom prst="rect">
            <a:avLst/>
          </a:prstGeom>
        </p:spPr>
        <p:txBody>
          <a:bodyPr wrap="square">
            <a:spAutoFit/>
          </a:bodyPr>
          <a:lstStyle/>
          <a:p>
            <a:r>
              <a:rPr lang="en-US" sz="2400" dirty="0"/>
              <a:t>Many quantitative variables are measured at intervals over time. </a:t>
            </a:r>
            <a:endParaRPr lang="en-US" sz="2400" dirty="0" smtClean="0"/>
          </a:p>
          <a:p>
            <a:endParaRPr lang="en-US" sz="2400" dirty="0"/>
          </a:p>
          <a:p>
            <a:r>
              <a:rPr lang="en-US" sz="2400" dirty="0" smtClean="0"/>
              <a:t>To </a:t>
            </a:r>
            <a:r>
              <a:rPr lang="en-US" sz="2400" dirty="0"/>
              <a:t>display how a quantitative variable changes over time, make a line graph. </a:t>
            </a:r>
            <a:endParaRPr lang="en-US" sz="2400" dirty="0" smtClean="0"/>
          </a:p>
          <a:p>
            <a:endParaRPr lang="en-US" sz="2400" dirty="0"/>
          </a:p>
          <a:p>
            <a:r>
              <a:rPr lang="en-US" sz="2400" dirty="0" smtClean="0"/>
              <a:t>A </a:t>
            </a:r>
            <a:r>
              <a:rPr lang="en-US" sz="2400" dirty="0"/>
              <a:t>line graph of a quantitative variable plots each observation against the time at which it was measured. </a:t>
            </a:r>
            <a:endParaRPr lang="en-US" sz="2400" dirty="0" smtClean="0"/>
          </a:p>
          <a:p>
            <a:endParaRPr lang="en-US" sz="2400" dirty="0"/>
          </a:p>
          <a:p>
            <a:r>
              <a:rPr lang="en-US" sz="2400" dirty="0" smtClean="0"/>
              <a:t>Always </a:t>
            </a:r>
            <a:r>
              <a:rPr lang="en-US" sz="2400" dirty="0"/>
              <a:t>put time on the horizontal scale of your plot and the variable you are measuring on the vertical scale. Connect the data points by lines to display the change over time.</a:t>
            </a:r>
          </a:p>
        </p:txBody>
      </p:sp>
    </p:spTree>
    <p:extLst>
      <p:ext uri="{BB962C8B-B14F-4D97-AF65-F5344CB8AC3E}">
        <p14:creationId xmlns:p14="http://schemas.microsoft.com/office/powerpoint/2010/main" val="243824743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fontAlgn="auto">
              <a:spcBef>
                <a:spcPts val="0"/>
              </a:spcBef>
              <a:spcAft>
                <a:spcPts val="0"/>
              </a:spcAft>
              <a:defRPr/>
            </a:pPr>
            <a:r>
              <a:rPr lang="en-US" sz="4000" b="1" dirty="0">
                <a:solidFill>
                  <a:schemeClr val="accent1"/>
                </a:solidFill>
              </a:rPr>
              <a:t>Change over Time: Line Graphs</a:t>
            </a:r>
          </a:p>
        </p:txBody>
      </p:sp>
      <p:sp>
        <p:nvSpPr>
          <p:cNvPr id="8" name="Rectangle 7"/>
          <p:cNvSpPr/>
          <p:nvPr/>
        </p:nvSpPr>
        <p:spPr>
          <a:xfrm>
            <a:off x="228600" y="990600"/>
            <a:ext cx="8839200" cy="4401205"/>
          </a:xfrm>
          <a:prstGeom prst="rect">
            <a:avLst/>
          </a:prstGeom>
        </p:spPr>
        <p:txBody>
          <a:bodyPr wrap="square">
            <a:spAutoFit/>
          </a:bodyPr>
          <a:lstStyle/>
          <a:p>
            <a:r>
              <a:rPr lang="en-US" sz="2800" dirty="0"/>
              <a:t>When constructing a line graph, make sure to use equally spaced time intervals on the horizontal axis to avoid distortion. </a:t>
            </a:r>
            <a:endParaRPr lang="en-US" sz="2800" dirty="0" smtClean="0"/>
          </a:p>
          <a:p>
            <a:endParaRPr lang="en-US" sz="2800" dirty="0"/>
          </a:p>
          <a:p>
            <a:r>
              <a:rPr lang="en-US" sz="2800" dirty="0" smtClean="0"/>
              <a:t>Line </a:t>
            </a:r>
            <a:r>
              <a:rPr lang="en-US" sz="2800" dirty="0"/>
              <a:t>graphs can also be used to show how a quantitative variable changes over time, broken down according to some other categorical variable. </a:t>
            </a:r>
            <a:endParaRPr lang="en-US" sz="2800" dirty="0" smtClean="0"/>
          </a:p>
          <a:p>
            <a:endParaRPr lang="en-US" sz="2800" dirty="0"/>
          </a:p>
          <a:p>
            <a:r>
              <a:rPr lang="en-US" sz="2800" dirty="0" smtClean="0"/>
              <a:t>When displaying several categories, use </a:t>
            </a:r>
            <a:r>
              <a:rPr lang="en-US" sz="2800" dirty="0"/>
              <a:t>a separate line for each </a:t>
            </a:r>
            <a:r>
              <a:rPr lang="en-US" sz="2800" dirty="0" smtClean="0"/>
              <a:t>category.</a:t>
            </a:r>
            <a:endParaRPr lang="en-US" sz="2800" dirty="0"/>
          </a:p>
        </p:txBody>
      </p:sp>
    </p:spTree>
    <p:extLst>
      <p:ext uri="{BB962C8B-B14F-4D97-AF65-F5344CB8AC3E}">
        <p14:creationId xmlns:p14="http://schemas.microsoft.com/office/powerpoint/2010/main" val="39159431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716580" y="838200"/>
            <a:ext cx="7772400" cy="523220"/>
          </a:xfrm>
          <a:prstGeom prst="rect">
            <a:avLst/>
          </a:prstGeom>
        </p:spPr>
        <p:txBody>
          <a:bodyPr wrap="square">
            <a:spAutoFit/>
          </a:bodyPr>
          <a:lstStyle/>
          <a:p>
            <a:r>
              <a:rPr lang="en-US" sz="2800" dirty="0" smtClean="0"/>
              <a:t>How has unemployment changed over time?</a:t>
            </a:r>
            <a:endParaRPr lang="en-US" sz="2800" dirty="0"/>
          </a:p>
        </p:txBody>
      </p:sp>
      <p:pic>
        <p:nvPicPr>
          <p:cNvPr id="6146" name="Picture 2" descr="Figure 10.7 measures the year (x-axis) to the unemployment rate as a percentage (y-axis).  Graduates with less than high school are most likely to be unemployed in all years, followed by high school graduates, and students that have taken some colleges courses.  The lowest unemployment rate is for graduates with a bachelor's degree and hig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281" y="1547938"/>
            <a:ext cx="5942999" cy="4624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23174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solidFill>
              </a:rPr>
              <a:t>Change over Time: Line Graphs</a:t>
            </a:r>
            <a:br>
              <a:rPr lang="en-US" sz="4000" b="1" dirty="0">
                <a:solidFill>
                  <a:schemeClr val="accent1"/>
                </a:solidFill>
              </a:rPr>
            </a:br>
            <a:endParaRPr lang="en-US" sz="4000" dirty="0"/>
          </a:p>
        </p:txBody>
      </p:sp>
      <p:sp>
        <p:nvSpPr>
          <p:cNvPr id="8" name="Rectangle 7"/>
          <p:cNvSpPr/>
          <p:nvPr/>
        </p:nvSpPr>
        <p:spPr>
          <a:xfrm>
            <a:off x="228600" y="990600"/>
            <a:ext cx="8839200" cy="4832092"/>
          </a:xfrm>
          <a:prstGeom prst="rect">
            <a:avLst/>
          </a:prstGeom>
        </p:spPr>
        <p:txBody>
          <a:bodyPr wrap="square">
            <a:spAutoFit/>
          </a:bodyPr>
          <a:lstStyle/>
          <a:p>
            <a:r>
              <a:rPr lang="en-US" sz="2800" dirty="0" smtClean="0"/>
              <a:t>How should we describe patterns on a line graph?</a:t>
            </a:r>
          </a:p>
          <a:p>
            <a:endParaRPr lang="en-US" sz="2800" dirty="0"/>
          </a:p>
          <a:p>
            <a:r>
              <a:rPr lang="en-US" sz="2800" dirty="0" smtClean="0"/>
              <a:t>First</a:t>
            </a:r>
            <a:r>
              <a:rPr lang="en-US" sz="2800" dirty="0"/>
              <a:t>, look for an </a:t>
            </a:r>
            <a:r>
              <a:rPr lang="en-US" sz="2800" b="1" dirty="0">
                <a:solidFill>
                  <a:srgbClr val="8B0000"/>
                </a:solidFill>
              </a:rPr>
              <a:t>overall pattern</a:t>
            </a:r>
            <a:r>
              <a:rPr lang="en-US" sz="2800" dirty="0"/>
              <a:t>. For example, a trend is a long-term upward or downward movement over time. </a:t>
            </a:r>
            <a:endParaRPr lang="en-US" sz="2800" dirty="0" smtClean="0"/>
          </a:p>
          <a:p>
            <a:endParaRPr lang="en-US" sz="2800" dirty="0"/>
          </a:p>
          <a:p>
            <a:r>
              <a:rPr lang="en-US" sz="2800" dirty="0" smtClean="0"/>
              <a:t>From the previous example, unemployment </a:t>
            </a:r>
            <a:r>
              <a:rPr lang="en-US" sz="2800" dirty="0"/>
              <a:t>was at its highest for all education groups in 2009 and 2010, due to the Great Recession. Since then, the </a:t>
            </a:r>
            <a:r>
              <a:rPr lang="en-US" sz="2800" dirty="0" smtClean="0"/>
              <a:t>overall </a:t>
            </a:r>
            <a:r>
              <a:rPr lang="en-US" sz="2800" dirty="0"/>
              <a:t>trend is showing a decrease in the unemployment rate for all education levels (each line is generally decreasing). </a:t>
            </a:r>
          </a:p>
        </p:txBody>
      </p:sp>
    </p:spTree>
    <p:extLst>
      <p:ext uri="{BB962C8B-B14F-4D97-AF65-F5344CB8AC3E}">
        <p14:creationId xmlns:p14="http://schemas.microsoft.com/office/powerpoint/2010/main" val="4509515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Change over Time: Line Graphs</a:t>
            </a:r>
            <a:br>
              <a:rPr lang="en-US" sz="3600" b="1" dirty="0">
                <a:solidFill>
                  <a:schemeClr val="accent1"/>
                </a:solidFill>
              </a:rPr>
            </a:br>
            <a:endParaRPr lang="en-US" sz="3600" dirty="0"/>
          </a:p>
        </p:txBody>
      </p:sp>
      <p:sp>
        <p:nvSpPr>
          <p:cNvPr id="8" name="Rectangle 7"/>
          <p:cNvSpPr/>
          <p:nvPr/>
        </p:nvSpPr>
        <p:spPr>
          <a:xfrm>
            <a:off x="228600" y="990600"/>
            <a:ext cx="8839200" cy="4832092"/>
          </a:xfrm>
          <a:prstGeom prst="rect">
            <a:avLst/>
          </a:prstGeom>
        </p:spPr>
        <p:txBody>
          <a:bodyPr wrap="square">
            <a:spAutoFit/>
          </a:bodyPr>
          <a:lstStyle/>
          <a:p>
            <a:r>
              <a:rPr lang="en-US" sz="2800" dirty="0" smtClean="0"/>
              <a:t>Next</a:t>
            </a:r>
            <a:r>
              <a:rPr lang="en-US" sz="2800" dirty="0"/>
              <a:t>, look for </a:t>
            </a:r>
            <a:r>
              <a:rPr lang="en-US" sz="2800" b="1" dirty="0">
                <a:solidFill>
                  <a:srgbClr val="8B0000"/>
                </a:solidFill>
              </a:rPr>
              <a:t>striking deviations</a:t>
            </a:r>
            <a:r>
              <a:rPr lang="en-US" sz="2800" dirty="0"/>
              <a:t> from the overall pattern. </a:t>
            </a:r>
            <a:endParaRPr lang="en-US" sz="2800" dirty="0" smtClean="0"/>
          </a:p>
          <a:p>
            <a:endParaRPr lang="en-US" sz="2800" dirty="0"/>
          </a:p>
          <a:p>
            <a:r>
              <a:rPr lang="en-US" sz="2800" dirty="0" smtClean="0"/>
              <a:t>From the previous example, there </a:t>
            </a:r>
            <a:r>
              <a:rPr lang="en-US" sz="2800" dirty="0"/>
              <a:t>is a noticeable increase from 2008 to the beginning of 2009. This was a side effect of the recession economy. Unemployment hovered around these record highs through 2010, when the rates finally started their decline to the current levels. There is a striking </a:t>
            </a:r>
            <a:r>
              <a:rPr lang="en-US" sz="2800" dirty="0" smtClean="0"/>
              <a:t>deviation (a drastic dip) </a:t>
            </a:r>
            <a:r>
              <a:rPr lang="en-US" sz="2800" dirty="0"/>
              <a:t>in the unemployment rate for those with less than a high school degree around </a:t>
            </a:r>
            <a:r>
              <a:rPr lang="en-US" sz="2800" dirty="0" smtClean="0"/>
              <a:t>mid-2010</a:t>
            </a:r>
            <a:r>
              <a:rPr lang="en-US" sz="2800" dirty="0"/>
              <a:t>. </a:t>
            </a:r>
          </a:p>
        </p:txBody>
      </p:sp>
    </p:spTree>
    <p:extLst>
      <p:ext uri="{BB962C8B-B14F-4D97-AF65-F5344CB8AC3E}">
        <p14:creationId xmlns:p14="http://schemas.microsoft.com/office/powerpoint/2010/main" val="423861895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solidFill>
              </a:rPr>
              <a:t>Change over Time: Line Graphs</a:t>
            </a:r>
            <a:br>
              <a:rPr lang="en-US" sz="4000" b="1" dirty="0">
                <a:solidFill>
                  <a:schemeClr val="accent1"/>
                </a:solidFill>
              </a:rPr>
            </a:br>
            <a:endParaRPr lang="en-US" sz="4000" dirty="0"/>
          </a:p>
        </p:txBody>
      </p:sp>
      <p:sp>
        <p:nvSpPr>
          <p:cNvPr id="8" name="Rectangle 7"/>
          <p:cNvSpPr/>
          <p:nvPr/>
        </p:nvSpPr>
        <p:spPr>
          <a:xfrm>
            <a:off x="228600" y="990600"/>
            <a:ext cx="8839200" cy="5262979"/>
          </a:xfrm>
          <a:prstGeom prst="rect">
            <a:avLst/>
          </a:prstGeom>
        </p:spPr>
        <p:txBody>
          <a:bodyPr wrap="square">
            <a:spAutoFit/>
          </a:bodyPr>
          <a:lstStyle/>
          <a:p>
            <a:r>
              <a:rPr lang="en-US" sz="2800" dirty="0" smtClean="0"/>
              <a:t>A </a:t>
            </a:r>
            <a:r>
              <a:rPr lang="en-US" sz="2800" dirty="0"/>
              <a:t>pattern that repeats itself at known regular intervals of time is called </a:t>
            </a:r>
            <a:r>
              <a:rPr lang="en-US" sz="2800" b="1" dirty="0">
                <a:solidFill>
                  <a:srgbClr val="8B0000"/>
                </a:solidFill>
              </a:rPr>
              <a:t>seasonal variation</a:t>
            </a:r>
            <a:r>
              <a:rPr lang="en-US" sz="2800" dirty="0"/>
              <a:t>. </a:t>
            </a:r>
            <a:endParaRPr lang="en-US" sz="2800" dirty="0" smtClean="0"/>
          </a:p>
          <a:p>
            <a:endParaRPr lang="en-US" sz="2800" dirty="0"/>
          </a:p>
          <a:p>
            <a:r>
              <a:rPr lang="en-US" sz="2800" dirty="0" smtClean="0"/>
              <a:t>Calculating </a:t>
            </a:r>
            <a:r>
              <a:rPr lang="en-US" sz="2800" dirty="0"/>
              <a:t>the unemployment rate depends on the size of the workforce and the number of those in the workforce who are working. </a:t>
            </a:r>
            <a:r>
              <a:rPr lang="en-US" sz="2800" dirty="0" smtClean="0"/>
              <a:t>The </a:t>
            </a:r>
            <a:r>
              <a:rPr lang="en-US" sz="2800" dirty="0"/>
              <a:t>unemployment rate rises every year in January as holiday sales jobs end and outdoor work slows in the </a:t>
            </a:r>
            <a:r>
              <a:rPr lang="en-US" sz="2800" dirty="0" smtClean="0"/>
              <a:t>North </a:t>
            </a:r>
            <a:r>
              <a:rPr lang="en-US" sz="2800" dirty="0"/>
              <a:t>due to winter weather. </a:t>
            </a:r>
            <a:r>
              <a:rPr lang="en-US" sz="2800" dirty="0" smtClean="0"/>
              <a:t>This is regular and predictable. As such, the </a:t>
            </a:r>
            <a:r>
              <a:rPr lang="en-US" sz="2800" dirty="0"/>
              <a:t>Bureau of Labor Statistics makes seasonal adjustments to the monthly unemployment rate before reporting it to the general public.</a:t>
            </a:r>
          </a:p>
        </p:txBody>
      </p:sp>
    </p:spTree>
    <p:extLst>
      <p:ext uri="{BB962C8B-B14F-4D97-AF65-F5344CB8AC3E}">
        <p14:creationId xmlns:p14="http://schemas.microsoft.com/office/powerpoint/2010/main" val="333755592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Watch Those Scales!</a:t>
            </a:r>
            <a:br>
              <a:rPr lang="en-US" b="1" dirty="0">
                <a:solidFill>
                  <a:schemeClr val="accent1"/>
                </a:solidFill>
              </a:rPr>
            </a:br>
            <a:endParaRPr lang="en-US" dirty="0"/>
          </a:p>
        </p:txBody>
      </p:sp>
      <p:sp>
        <p:nvSpPr>
          <p:cNvPr id="8" name="Rectangle 7"/>
          <p:cNvSpPr/>
          <p:nvPr/>
        </p:nvSpPr>
        <p:spPr>
          <a:xfrm>
            <a:off x="228600" y="990600"/>
            <a:ext cx="8839200" cy="2246769"/>
          </a:xfrm>
          <a:prstGeom prst="rect">
            <a:avLst/>
          </a:prstGeom>
        </p:spPr>
        <p:txBody>
          <a:bodyPr wrap="square">
            <a:spAutoFit/>
          </a:bodyPr>
          <a:lstStyle/>
          <a:p>
            <a:r>
              <a:rPr lang="en-US" sz="2800" dirty="0"/>
              <a:t>Because graphs speak so strongly, they can mislead the unwary. </a:t>
            </a:r>
            <a:endParaRPr lang="en-US" sz="2800" dirty="0" smtClean="0"/>
          </a:p>
          <a:p>
            <a:endParaRPr lang="en-US" sz="2800" dirty="0"/>
          </a:p>
          <a:p>
            <a:r>
              <a:rPr lang="en-US" sz="2800" dirty="0" smtClean="0"/>
              <a:t>The </a:t>
            </a:r>
            <a:r>
              <a:rPr lang="en-US" sz="2800" dirty="0"/>
              <a:t>careful reader of a line graph looks closely at the scales marked off on the axes.</a:t>
            </a:r>
          </a:p>
        </p:txBody>
      </p:sp>
    </p:spTree>
    <p:extLst>
      <p:ext uri="{BB962C8B-B14F-4D97-AF65-F5344CB8AC3E}">
        <p14:creationId xmlns:p14="http://schemas.microsoft.com/office/powerpoint/2010/main" val="12066843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93218" y="819302"/>
            <a:ext cx="8839200" cy="707886"/>
          </a:xfrm>
          <a:prstGeom prst="rect">
            <a:avLst/>
          </a:prstGeom>
        </p:spPr>
        <p:txBody>
          <a:bodyPr wrap="square">
            <a:spAutoFit/>
          </a:bodyPr>
          <a:lstStyle/>
          <a:p>
            <a:r>
              <a:rPr lang="en-US" sz="2000" dirty="0" smtClean="0"/>
              <a:t>In its March 2013 brief, </a:t>
            </a:r>
            <a:r>
              <a:rPr lang="en-US" sz="2000" dirty="0"/>
              <a:t>“Death in the United States, </a:t>
            </a:r>
            <a:r>
              <a:rPr lang="en-US" sz="2000" dirty="0" smtClean="0"/>
              <a:t>2011,” the </a:t>
            </a:r>
            <a:r>
              <a:rPr lang="en-US" sz="2000" dirty="0"/>
              <a:t>National Center for Health Statistics (NCHS) </a:t>
            </a:r>
            <a:r>
              <a:rPr lang="en-US" sz="2000" dirty="0" smtClean="0"/>
              <a:t>produced the following figure:</a:t>
            </a:r>
            <a:endParaRPr lang="en-US" sz="2000" dirty="0"/>
          </a:p>
        </p:txBody>
      </p:sp>
      <p:pic>
        <p:nvPicPr>
          <p:cNvPr id="1026" name="Picture 2" descr="The image shows 4 different Pie Charts to depict the Death in the United States, 2011 by the National Centre of Health Statistics. &#10;The Pie Chart representing deaths in the age group of 1 to 24 years totaling to 39,213 number of deaths. The Cause of the Deaths in this age group is depicted as Accident 38 percent, Homicide 13 percent, Suicide 13 percent, Cancer 7 percent, Heart Diseases 3 percent and All other causes 26 percent. &#10;The Pie Chart representing deaths in the age group of 25 to 44 years totaling to 113,341 number of deaths. The Cause of the Deaths in this age group is depicted as Accident 26 percent, Cancer 13 percent, Heart Diseases 12 percent, Suicide 11 percent,  Homicide 6 percent, and All other causes 32 percent. &#10;The Pie Chart representing deaths in the age group of 45 to 64 years totaling to 505,730 number of deaths. The Cause of the Deaths in this age group is depicted as Cancer 32 percent, Heart Diseases 21 percent, Accident 7 percent, Chronic lower respiratory diseases 4 percent, Chronic Liver Diseases and Cirrhosis 4 percent, and All other causes 32 percent. &#10;The Pie Chart representing deaths in the age group of 65 and over totaling to 1,830,553 number of deaths. The Cause of the Deaths in this age group is depicted as Heart Diseases 26 percent, Cancer 22 percent, Chronic lower respiratory diseases 7 percent, Stroke 6 percent, Alzheimer's disease 5 percent, and All other causes 34 percen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527188"/>
            <a:ext cx="792236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pic>
        <p:nvPicPr>
          <p:cNvPr id="7170" name="Picture 2" descr="Figure 10.8 shows two line graphs; each showing the year (x-axis) and the number of unmarried couples in thousands (y-axis).  The graph on the left shows that the number of unmarried couples has risen steadily between 1975 and 2010.  The graph on the right shows the same data but visually looks like a sharp increase of unmarried couples between 1980 and 20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838200"/>
            <a:ext cx="6393679" cy="570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47491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Watch Those Scales!</a:t>
            </a:r>
            <a:br>
              <a:rPr lang="en-US" b="1" dirty="0">
                <a:solidFill>
                  <a:schemeClr val="accent1"/>
                </a:solidFill>
              </a:rPr>
            </a:br>
            <a:endParaRPr lang="en-US" dirty="0"/>
          </a:p>
        </p:txBody>
      </p:sp>
      <p:sp>
        <p:nvSpPr>
          <p:cNvPr id="8" name="Rectangle 7"/>
          <p:cNvSpPr/>
          <p:nvPr/>
        </p:nvSpPr>
        <p:spPr>
          <a:xfrm>
            <a:off x="228600" y="990600"/>
            <a:ext cx="8839200" cy="3970318"/>
          </a:xfrm>
          <a:prstGeom prst="rect">
            <a:avLst/>
          </a:prstGeom>
        </p:spPr>
        <p:txBody>
          <a:bodyPr wrap="square">
            <a:spAutoFit/>
          </a:bodyPr>
          <a:lstStyle/>
          <a:p>
            <a:r>
              <a:rPr lang="en-US" sz="2800" dirty="0"/>
              <a:t>Another important issue concerning scales is the following. </a:t>
            </a:r>
            <a:endParaRPr lang="en-US" sz="2800" dirty="0" smtClean="0"/>
          </a:p>
          <a:p>
            <a:endParaRPr lang="en-US" sz="2800" dirty="0"/>
          </a:p>
          <a:p>
            <a:r>
              <a:rPr lang="en-US" sz="2800" dirty="0" smtClean="0"/>
              <a:t>When </a:t>
            </a:r>
            <a:r>
              <a:rPr lang="en-US" sz="2800" dirty="0"/>
              <a:t>examining the change in the price or value of an item over time, plotting the actual increase can be misleading. </a:t>
            </a:r>
            <a:endParaRPr lang="en-US" sz="2800" dirty="0" smtClean="0"/>
          </a:p>
          <a:p>
            <a:endParaRPr lang="en-US" sz="2800" dirty="0"/>
          </a:p>
          <a:p>
            <a:r>
              <a:rPr lang="en-US" sz="2800" dirty="0" smtClean="0"/>
              <a:t>It </a:t>
            </a:r>
            <a:r>
              <a:rPr lang="en-US" sz="2800" dirty="0"/>
              <a:t>is often better to plot the percentage increase from the previous </a:t>
            </a:r>
            <a:r>
              <a:rPr lang="en-US" sz="2800" dirty="0" smtClean="0"/>
              <a:t>period.</a:t>
            </a:r>
            <a:endParaRPr lang="en-US" sz="2800" dirty="0"/>
          </a:p>
        </p:txBody>
      </p:sp>
    </p:spTree>
    <p:extLst>
      <p:ext uri="{BB962C8B-B14F-4D97-AF65-F5344CB8AC3E}">
        <p14:creationId xmlns:p14="http://schemas.microsoft.com/office/powerpoint/2010/main" val="259401768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pic>
        <p:nvPicPr>
          <p:cNvPr id="8194" name="Picture 2" descr="Figure 10.9 shows a bar graph of the year from 1971-2011 (x-axis) and the percentage of the increase or decrease of the S &amp; P 500 (y-axis).  The S &amp; P increases all years except 1973, 1974, 1976, 1981, 1991, 1999, 2000, 2001, and 2008.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3098376"/>
            <a:ext cx="4191000" cy="3302424"/>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Figure 10.10 shows a bar graph of the year from 1970-2010 (x-axis) and the value of $1000 investment made in 1970 (y-axis).  The value increases all years except between 1997-2001 and 2006-2008.  In general, the value of $1000 invested is around $3500 in 2010.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90600"/>
            <a:ext cx="441871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92047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Watch Those Scales!</a:t>
            </a:r>
            <a:br>
              <a:rPr lang="en-US" b="1" dirty="0">
                <a:solidFill>
                  <a:schemeClr val="accent1"/>
                </a:solidFill>
              </a:rPr>
            </a:br>
            <a:endParaRPr lang="en-US" dirty="0"/>
          </a:p>
        </p:txBody>
      </p:sp>
      <p:sp>
        <p:nvSpPr>
          <p:cNvPr id="8" name="Rectangle 7"/>
          <p:cNvSpPr/>
          <p:nvPr/>
        </p:nvSpPr>
        <p:spPr>
          <a:xfrm>
            <a:off x="228600" y="990600"/>
            <a:ext cx="8839200" cy="4401205"/>
          </a:xfrm>
          <a:prstGeom prst="rect">
            <a:avLst/>
          </a:prstGeom>
        </p:spPr>
        <p:txBody>
          <a:bodyPr wrap="square">
            <a:spAutoFit/>
          </a:bodyPr>
          <a:lstStyle/>
          <a:p>
            <a:r>
              <a:rPr lang="en-US" sz="2800" dirty="0" smtClean="0"/>
              <a:t>Figure </a:t>
            </a:r>
            <a:r>
              <a:rPr lang="en-US" sz="2800" dirty="0"/>
              <a:t>10.10 gives the impression that increases between 1970 and 1980 were negligible but that increases between 1995 </a:t>
            </a:r>
            <a:r>
              <a:rPr lang="en-US" sz="2800" dirty="0" smtClean="0"/>
              <a:t>and 1999 </a:t>
            </a:r>
            <a:r>
              <a:rPr lang="en-US" sz="2800" dirty="0"/>
              <a:t>were dramatic. </a:t>
            </a:r>
            <a:endParaRPr lang="en-US" sz="2800" dirty="0" smtClean="0"/>
          </a:p>
          <a:p>
            <a:endParaRPr lang="en-US" sz="2800" dirty="0"/>
          </a:p>
          <a:p>
            <a:r>
              <a:rPr lang="en-US" sz="2800" dirty="0" smtClean="0"/>
              <a:t>While </a:t>
            </a:r>
            <a:r>
              <a:rPr lang="en-US" sz="2800" dirty="0"/>
              <a:t>it is true that the actual value of our investment increased much more between 1995 and 1999 than it did between 1970 and 1980, it would be incorrect to conclude that investments in general increased much more dramatically between 1995 and 1999 than in any of the years between 1970 and 1980. </a:t>
            </a:r>
          </a:p>
        </p:txBody>
      </p:sp>
    </p:spTree>
    <p:extLst>
      <p:ext uri="{BB962C8B-B14F-4D97-AF65-F5344CB8AC3E}">
        <p14:creationId xmlns:p14="http://schemas.microsoft.com/office/powerpoint/2010/main" val="357849993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pic>
        <p:nvPicPr>
          <p:cNvPr id="9218" name="Picture 2" descr="Figure 10.11 shows a line graph with a repeated graphic of a woman graduating from colle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68196"/>
            <a:ext cx="6099048" cy="520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51333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839200" cy="4832092"/>
          </a:xfrm>
          <a:prstGeom prst="rect">
            <a:avLst/>
          </a:prstGeom>
        </p:spPr>
        <p:txBody>
          <a:bodyPr wrap="square">
            <a:spAutoFit/>
          </a:bodyPr>
          <a:lstStyle/>
          <a:p>
            <a:r>
              <a:rPr lang="en-US" sz="2800" dirty="0"/>
              <a:t>Figure 10.11 shows the rise in the percentage of women aged 25 years and over who have at least a bachelor’s degree. </a:t>
            </a:r>
            <a:endParaRPr lang="en-US" sz="2800" dirty="0" smtClean="0"/>
          </a:p>
          <a:p>
            <a:endParaRPr lang="en-US" sz="2800" dirty="0"/>
          </a:p>
          <a:p>
            <a:r>
              <a:rPr lang="en-US" sz="2800" dirty="0" smtClean="0"/>
              <a:t>Figure </a:t>
            </a:r>
            <a:r>
              <a:rPr lang="en-US" sz="2800" dirty="0"/>
              <a:t>10.11 isn’t simple. The artist couldn’t resist a nice background sketch and also cluttered the graph with grid lines. Grid lines on a graph serve no </a:t>
            </a:r>
            <a:r>
              <a:rPr lang="en-US" sz="2800" dirty="0" smtClean="0"/>
              <a:t>purpose.</a:t>
            </a:r>
          </a:p>
          <a:p>
            <a:endParaRPr lang="en-US" sz="2800" dirty="0"/>
          </a:p>
          <a:p>
            <a:r>
              <a:rPr lang="en-US" sz="2800" dirty="0" smtClean="0"/>
              <a:t>Using </a:t>
            </a:r>
            <a:r>
              <a:rPr lang="en-US" sz="2800" dirty="0"/>
              <a:t>pictures of the female graduate at each time point distorts the values in the same way as a </a:t>
            </a:r>
            <a:r>
              <a:rPr lang="en-US" sz="2800" dirty="0" smtClean="0"/>
              <a:t>pictogram.</a:t>
            </a:r>
            <a:endParaRPr lang="en-US" sz="2800" dirty="0"/>
          </a:p>
        </p:txBody>
      </p:sp>
    </p:spTree>
    <p:extLst>
      <p:ext uri="{BB962C8B-B14F-4D97-AF65-F5344CB8AC3E}">
        <p14:creationId xmlns:p14="http://schemas.microsoft.com/office/powerpoint/2010/main" val="45948474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001000" cy="523220"/>
          </a:xfrm>
          <a:prstGeom prst="rect">
            <a:avLst/>
          </a:prstGeom>
        </p:spPr>
        <p:txBody>
          <a:bodyPr wrap="square">
            <a:spAutoFit/>
          </a:bodyPr>
          <a:lstStyle/>
          <a:p>
            <a:r>
              <a:rPr lang="en-US" sz="2800" dirty="0" smtClean="0"/>
              <a:t>The tax data displayed again….</a:t>
            </a:r>
            <a:endParaRPr lang="en-US" sz="2800" dirty="0"/>
          </a:p>
        </p:txBody>
      </p:sp>
      <p:pic>
        <p:nvPicPr>
          <p:cNvPr id="10242" name="Picture 2" descr="Figure 10.12 shows the tax revenue as a percentage of the GDP (x-axis) and the country (y-axis).  Data are approximate and as follows:&#10;• France=45%&#10;• Sweden=44%&#10;• Italy=44%&#10;• Germany=38%&#10;• UK=32%&#10;• Canada=31%&#10;• Switzerland=28%&#10;• USA=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925" y="1752600"/>
            <a:ext cx="6348984" cy="464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72520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839200" cy="4401205"/>
          </a:xfrm>
          <a:prstGeom prst="rect">
            <a:avLst/>
          </a:prstGeom>
        </p:spPr>
        <p:txBody>
          <a:bodyPr wrap="square">
            <a:spAutoFit/>
          </a:bodyPr>
          <a:lstStyle/>
          <a:p>
            <a:r>
              <a:rPr lang="en-US" sz="2800" dirty="0" smtClean="0"/>
              <a:t>The first bar graph we saw displayed this tax data with the countries in alphabetical order.</a:t>
            </a:r>
          </a:p>
          <a:p>
            <a:endParaRPr lang="en-US" sz="2800" dirty="0"/>
          </a:p>
          <a:p>
            <a:r>
              <a:rPr lang="en-US" sz="2800" dirty="0" smtClean="0"/>
              <a:t>Figure </a:t>
            </a:r>
            <a:r>
              <a:rPr lang="en-US" sz="2800" dirty="0"/>
              <a:t>10.12 </a:t>
            </a:r>
            <a:r>
              <a:rPr lang="en-US" sz="2800" dirty="0" smtClean="0"/>
              <a:t>rearranges the categories in order of the tax burdens. </a:t>
            </a:r>
            <a:r>
              <a:rPr lang="en-US" sz="2800" dirty="0"/>
              <a:t>This simple change improves the graph by making it clearer where each country stands in the group of eight countries. </a:t>
            </a:r>
            <a:endParaRPr lang="en-US" sz="2800" dirty="0" smtClean="0"/>
          </a:p>
          <a:p>
            <a:endParaRPr lang="en-US" sz="2800" dirty="0"/>
          </a:p>
          <a:p>
            <a:r>
              <a:rPr lang="en-US" sz="2800" dirty="0" smtClean="0"/>
              <a:t>Figure </a:t>
            </a:r>
            <a:r>
              <a:rPr lang="en-US" sz="2800" dirty="0"/>
              <a:t>10.12 also demonstrates the ability to display a bar graph horizontally. </a:t>
            </a:r>
          </a:p>
        </p:txBody>
      </p:sp>
    </p:spTree>
    <p:extLst>
      <p:ext uri="{BB962C8B-B14F-4D97-AF65-F5344CB8AC3E}">
        <p14:creationId xmlns:p14="http://schemas.microsoft.com/office/powerpoint/2010/main" val="169519572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p:sp>
        <p:nvSpPr>
          <p:cNvPr id="8" name="Rectangle 7"/>
          <p:cNvSpPr/>
          <p:nvPr/>
        </p:nvSpPr>
        <p:spPr>
          <a:xfrm>
            <a:off x="228600" y="990600"/>
            <a:ext cx="8839200" cy="5262979"/>
          </a:xfrm>
          <a:prstGeom prst="rect">
            <a:avLst/>
          </a:prstGeom>
        </p:spPr>
        <p:txBody>
          <a:bodyPr wrap="square">
            <a:spAutoFit/>
          </a:bodyPr>
          <a:lstStyle/>
          <a:p>
            <a:r>
              <a:rPr lang="en-US" sz="2800" dirty="0" smtClean="0"/>
              <a:t>To </a:t>
            </a:r>
            <a:r>
              <a:rPr lang="en-US" sz="2800" dirty="0"/>
              <a:t>see what data say, start with graphs. </a:t>
            </a:r>
          </a:p>
          <a:p>
            <a:endParaRPr lang="en-US" sz="2800" dirty="0" smtClean="0"/>
          </a:p>
          <a:p>
            <a:r>
              <a:rPr lang="en-US" sz="2800" dirty="0" smtClean="0"/>
              <a:t>The </a:t>
            </a:r>
            <a:r>
              <a:rPr lang="en-US" sz="2800" dirty="0"/>
              <a:t>choice of graph depends on the type of data. Do you have a </a:t>
            </a:r>
            <a:r>
              <a:rPr lang="en-US" sz="2800" b="1" dirty="0">
                <a:solidFill>
                  <a:srgbClr val="8B0000"/>
                </a:solidFill>
              </a:rPr>
              <a:t>categorical variable</a:t>
            </a:r>
            <a:r>
              <a:rPr lang="en-US" sz="2800" dirty="0"/>
              <a:t>, such as level of education or occupation, which puts individuals into categories? Or do you have a </a:t>
            </a:r>
            <a:r>
              <a:rPr lang="en-US" sz="2800" b="1" dirty="0">
                <a:solidFill>
                  <a:srgbClr val="8B0000"/>
                </a:solidFill>
              </a:rPr>
              <a:t>quantitative variable</a:t>
            </a:r>
            <a:r>
              <a:rPr lang="en-US" sz="2800" dirty="0"/>
              <a:t> measured in meaningful numerical units? </a:t>
            </a:r>
          </a:p>
          <a:p>
            <a:endParaRPr lang="en-US" sz="2800" dirty="0" smtClean="0"/>
          </a:p>
          <a:p>
            <a:r>
              <a:rPr lang="en-US" sz="2800" dirty="0" smtClean="0"/>
              <a:t>Check </a:t>
            </a:r>
            <a:r>
              <a:rPr lang="en-US" sz="2800" dirty="0"/>
              <a:t>data presented in a table for </a:t>
            </a:r>
            <a:r>
              <a:rPr lang="en-US" sz="2800" b="1" dirty="0" err="1">
                <a:solidFill>
                  <a:srgbClr val="8B0000"/>
                </a:solidFill>
              </a:rPr>
              <a:t>roundoff</a:t>
            </a:r>
            <a:r>
              <a:rPr lang="en-US" sz="2800" b="1" dirty="0">
                <a:solidFill>
                  <a:srgbClr val="8B0000"/>
                </a:solidFill>
              </a:rPr>
              <a:t> errors</a:t>
            </a:r>
            <a:r>
              <a:rPr lang="en-US" sz="2800" dirty="0"/>
              <a:t>. </a:t>
            </a:r>
            <a:endParaRPr lang="en-US" sz="2800" dirty="0" smtClean="0"/>
          </a:p>
          <a:p>
            <a:endParaRPr lang="en-US" sz="2800" dirty="0"/>
          </a:p>
          <a:p>
            <a:r>
              <a:rPr lang="en-US" sz="2800" dirty="0" smtClean="0"/>
              <a:t>The </a:t>
            </a:r>
            <a:r>
              <a:rPr lang="en-US" sz="2800" b="1" dirty="0">
                <a:solidFill>
                  <a:srgbClr val="8B0000"/>
                </a:solidFill>
              </a:rPr>
              <a:t>distribution</a:t>
            </a:r>
            <a:r>
              <a:rPr lang="en-US" sz="2800" dirty="0"/>
              <a:t> of a variable tells us what values it takes and how often it takes those values.</a:t>
            </a:r>
          </a:p>
        </p:txBody>
      </p:sp>
    </p:spTree>
    <p:extLst>
      <p:ext uri="{BB962C8B-B14F-4D97-AF65-F5344CB8AC3E}">
        <p14:creationId xmlns:p14="http://schemas.microsoft.com/office/powerpoint/2010/main" val="418905055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p:sp>
        <p:nvSpPr>
          <p:cNvPr id="8" name="Rectangle 7"/>
          <p:cNvSpPr/>
          <p:nvPr/>
        </p:nvSpPr>
        <p:spPr>
          <a:xfrm>
            <a:off x="228600" y="990600"/>
            <a:ext cx="8839200" cy="2677656"/>
          </a:xfrm>
          <a:prstGeom prst="rect">
            <a:avLst/>
          </a:prstGeom>
        </p:spPr>
        <p:txBody>
          <a:bodyPr wrap="square">
            <a:spAutoFit/>
          </a:bodyPr>
          <a:lstStyle/>
          <a:p>
            <a:r>
              <a:rPr lang="en-US" sz="2800" dirty="0"/>
              <a:t>To display the </a:t>
            </a:r>
            <a:r>
              <a:rPr lang="en-US" sz="2800" b="1" dirty="0">
                <a:solidFill>
                  <a:srgbClr val="8B0000"/>
                </a:solidFill>
              </a:rPr>
              <a:t>distribution</a:t>
            </a:r>
            <a:r>
              <a:rPr lang="en-US" sz="2800" dirty="0"/>
              <a:t> of a categorical variable, use a pie chart or a bar graph. </a:t>
            </a:r>
            <a:r>
              <a:rPr lang="en-US" sz="2800" b="1" dirty="0">
                <a:solidFill>
                  <a:srgbClr val="8B0000"/>
                </a:solidFill>
              </a:rPr>
              <a:t>Pie charts</a:t>
            </a:r>
            <a:r>
              <a:rPr lang="en-US" sz="2800" dirty="0"/>
              <a:t> always show the parts of some whole, but bar graphs can compare any set of numbers measured in the same units. </a:t>
            </a:r>
            <a:r>
              <a:rPr lang="en-US" sz="2800" b="1" dirty="0">
                <a:solidFill>
                  <a:srgbClr val="8B0000"/>
                </a:solidFill>
              </a:rPr>
              <a:t>Bar graphs</a:t>
            </a:r>
            <a:r>
              <a:rPr lang="en-US" sz="2800" dirty="0"/>
              <a:t> are better for comparisons. Bar graphs can be displayed vertically or horizontally. </a:t>
            </a:r>
          </a:p>
        </p:txBody>
      </p:sp>
    </p:spTree>
    <p:extLst>
      <p:ext uri="{BB962C8B-B14F-4D97-AF65-F5344CB8AC3E}">
        <p14:creationId xmlns:p14="http://schemas.microsoft.com/office/powerpoint/2010/main" val="42180084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28600" y="990600"/>
            <a:ext cx="8839200" cy="4401205"/>
          </a:xfrm>
          <a:prstGeom prst="rect">
            <a:avLst/>
          </a:prstGeom>
        </p:spPr>
        <p:txBody>
          <a:bodyPr wrap="square">
            <a:spAutoFit/>
          </a:bodyPr>
          <a:lstStyle/>
          <a:p>
            <a:r>
              <a:rPr lang="en-US" sz="2800" dirty="0"/>
              <a:t>A clear graphical display can make it easy for policy and decision makers to decide how to allocate resources for prevention or intervention. </a:t>
            </a:r>
            <a:endParaRPr lang="en-US" sz="2800" dirty="0" smtClean="0"/>
          </a:p>
          <a:p>
            <a:endParaRPr lang="en-US" sz="2800" dirty="0" smtClean="0"/>
          </a:p>
          <a:p>
            <a:r>
              <a:rPr lang="en-US" sz="2800" dirty="0"/>
              <a:t>A</a:t>
            </a:r>
            <a:r>
              <a:rPr lang="en-US" sz="2800" dirty="0" smtClean="0"/>
              <a:t> </a:t>
            </a:r>
            <a:r>
              <a:rPr lang="en-US" sz="2800" dirty="0"/>
              <a:t>quick glance at the pie chart for ages </a:t>
            </a:r>
            <a:r>
              <a:rPr lang="en-US" sz="2800" dirty="0" smtClean="0"/>
              <a:t>1–24 </a:t>
            </a:r>
            <a:r>
              <a:rPr lang="en-US" sz="2800" dirty="0"/>
              <a:t>shows that a large portion, 13% of deaths in that age range, are attributed to suicide. </a:t>
            </a:r>
            <a:endParaRPr lang="en-US" sz="2800" dirty="0" smtClean="0"/>
          </a:p>
          <a:p>
            <a:endParaRPr lang="en-US" sz="2800" dirty="0"/>
          </a:p>
          <a:p>
            <a:r>
              <a:rPr lang="en-US" sz="2800" dirty="0" smtClean="0"/>
              <a:t>A </a:t>
            </a:r>
            <a:r>
              <a:rPr lang="en-US" sz="2800" dirty="0"/>
              <a:t>clear display of this staggering number makes a strong argument for allocation of resources. </a:t>
            </a:r>
          </a:p>
        </p:txBody>
      </p:sp>
    </p:spTree>
    <p:extLst>
      <p:ext uri="{BB962C8B-B14F-4D97-AF65-F5344CB8AC3E}">
        <p14:creationId xmlns:p14="http://schemas.microsoft.com/office/powerpoint/2010/main" val="162788023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p:sp>
        <p:nvSpPr>
          <p:cNvPr id="8" name="Rectangle 7"/>
          <p:cNvSpPr/>
          <p:nvPr/>
        </p:nvSpPr>
        <p:spPr>
          <a:xfrm>
            <a:off x="228600" y="990600"/>
            <a:ext cx="8839200" cy="3970318"/>
          </a:xfrm>
          <a:prstGeom prst="rect">
            <a:avLst/>
          </a:prstGeom>
        </p:spPr>
        <p:txBody>
          <a:bodyPr wrap="square">
            <a:spAutoFit/>
          </a:bodyPr>
          <a:lstStyle/>
          <a:p>
            <a:r>
              <a:rPr lang="en-US" sz="2800" dirty="0"/>
              <a:t>To show how a quantitative variable changes over time, use a </a:t>
            </a:r>
            <a:r>
              <a:rPr lang="en-US" sz="2800" b="1" dirty="0">
                <a:solidFill>
                  <a:srgbClr val="8B0000"/>
                </a:solidFill>
              </a:rPr>
              <a:t>line graph</a:t>
            </a:r>
            <a:r>
              <a:rPr lang="en-US" sz="2800" dirty="0"/>
              <a:t> that plots values of the variable (vertical scale) against time (horizontal scale). If you have values of the variable for different categories, use a separate line for each category. Look for </a:t>
            </a:r>
            <a:r>
              <a:rPr lang="en-US" sz="2800" b="1" dirty="0">
                <a:solidFill>
                  <a:srgbClr val="8B0000"/>
                </a:solidFill>
              </a:rPr>
              <a:t>trends</a:t>
            </a:r>
            <a:r>
              <a:rPr lang="en-US" sz="2800" dirty="0"/>
              <a:t> and </a:t>
            </a:r>
            <a:r>
              <a:rPr lang="en-US" sz="2800" b="1" dirty="0">
                <a:solidFill>
                  <a:srgbClr val="8B0000"/>
                </a:solidFill>
              </a:rPr>
              <a:t>seasonal variation</a:t>
            </a:r>
            <a:r>
              <a:rPr lang="en-US" sz="2800" dirty="0"/>
              <a:t> in a line graph, and ask whether the data have been </a:t>
            </a:r>
            <a:r>
              <a:rPr lang="en-US" sz="2800" b="1" dirty="0">
                <a:solidFill>
                  <a:srgbClr val="8B0000"/>
                </a:solidFill>
              </a:rPr>
              <a:t>seasonally adjusted</a:t>
            </a:r>
            <a:r>
              <a:rPr lang="en-US" sz="2800" dirty="0" smtClean="0"/>
              <a:t>.</a:t>
            </a:r>
          </a:p>
          <a:p>
            <a:endParaRPr lang="en-US" sz="2800" dirty="0"/>
          </a:p>
          <a:p>
            <a:r>
              <a:rPr lang="en-US" sz="2800" dirty="0" smtClean="0"/>
              <a:t> </a:t>
            </a:r>
            <a:endParaRPr lang="en-US" sz="2800" dirty="0"/>
          </a:p>
        </p:txBody>
      </p:sp>
    </p:spTree>
    <p:extLst>
      <p:ext uri="{BB962C8B-B14F-4D97-AF65-F5344CB8AC3E}">
        <p14:creationId xmlns:p14="http://schemas.microsoft.com/office/powerpoint/2010/main" val="19369449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p:sp>
        <p:nvSpPr>
          <p:cNvPr id="8" name="Rectangle 7"/>
          <p:cNvSpPr/>
          <p:nvPr/>
        </p:nvSpPr>
        <p:spPr>
          <a:xfrm>
            <a:off x="228600" y="990600"/>
            <a:ext cx="8839200" cy="3539430"/>
          </a:xfrm>
          <a:prstGeom prst="rect">
            <a:avLst/>
          </a:prstGeom>
        </p:spPr>
        <p:txBody>
          <a:bodyPr wrap="square">
            <a:spAutoFit/>
          </a:bodyPr>
          <a:lstStyle/>
          <a:p>
            <a:r>
              <a:rPr lang="en-US" sz="2800" dirty="0"/>
              <a:t>Graphs can mislead the eye. Avoid </a:t>
            </a:r>
            <a:r>
              <a:rPr lang="en-US" sz="2800" b="1" dirty="0">
                <a:solidFill>
                  <a:srgbClr val="8B0000"/>
                </a:solidFill>
              </a:rPr>
              <a:t>pictograms</a:t>
            </a:r>
            <a:r>
              <a:rPr lang="en-US" sz="2800" dirty="0"/>
              <a:t> that replace the bars of a bar graph by pictures whose height and width both change. Look at the scales of a line graph to see if they have been stretched or squeezed to create a particular impression. Avoid clutter that makes the data hard to see.</a:t>
            </a:r>
          </a:p>
          <a:p>
            <a:endParaRPr lang="en-US" sz="2800" dirty="0"/>
          </a:p>
          <a:p>
            <a:r>
              <a:rPr lang="en-US" sz="2800" dirty="0" smtClean="0"/>
              <a:t> </a:t>
            </a:r>
            <a:endParaRPr lang="en-US" sz="2800" dirty="0"/>
          </a:p>
        </p:txBody>
      </p:sp>
    </p:spTree>
    <p:extLst>
      <p:ext uri="{BB962C8B-B14F-4D97-AF65-F5344CB8AC3E}">
        <p14:creationId xmlns:p14="http://schemas.microsoft.com/office/powerpoint/2010/main" val="123769309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28600" y="990600"/>
            <a:ext cx="8839200" cy="4832092"/>
          </a:xfrm>
          <a:prstGeom prst="rect">
            <a:avLst/>
          </a:prstGeom>
        </p:spPr>
        <p:txBody>
          <a:bodyPr wrap="square">
            <a:spAutoFit/>
          </a:bodyPr>
          <a:lstStyle/>
          <a:p>
            <a:r>
              <a:rPr lang="en-US" sz="2800" dirty="0" smtClean="0"/>
              <a:t>Tables </a:t>
            </a:r>
            <a:r>
              <a:rPr lang="en-US" sz="2800" dirty="0"/>
              <a:t>and graphs help us see what the data say. </a:t>
            </a:r>
            <a:endParaRPr lang="en-US" sz="2800" dirty="0" smtClean="0"/>
          </a:p>
          <a:p>
            <a:endParaRPr lang="en-US" sz="2800" dirty="0"/>
          </a:p>
          <a:p>
            <a:r>
              <a:rPr lang="en-US" sz="2800" dirty="0" smtClean="0"/>
              <a:t>Not </a:t>
            </a:r>
            <a:r>
              <a:rPr lang="en-US" sz="2800" dirty="0"/>
              <a:t>all tables and graphs do so accurately or clearly. </a:t>
            </a:r>
            <a:endParaRPr lang="en-US" sz="2800" dirty="0" smtClean="0"/>
          </a:p>
          <a:p>
            <a:endParaRPr lang="en-US" sz="2800" dirty="0"/>
          </a:p>
          <a:p>
            <a:r>
              <a:rPr lang="en-US" sz="2800" dirty="0" smtClean="0"/>
              <a:t>In </a:t>
            </a:r>
            <a:r>
              <a:rPr lang="en-US" sz="2800" dirty="0"/>
              <a:t>this chapter you will learn some basic methods for displaying data and how to assess the quality of the graphics you see in the media. </a:t>
            </a:r>
            <a:endParaRPr lang="en-US" sz="2800" dirty="0" smtClean="0"/>
          </a:p>
          <a:p>
            <a:endParaRPr lang="en-US" sz="2800" dirty="0"/>
          </a:p>
          <a:p>
            <a:r>
              <a:rPr lang="en-US" sz="2800" dirty="0" smtClean="0"/>
              <a:t>By </a:t>
            </a:r>
            <a:r>
              <a:rPr lang="en-US" sz="2800" dirty="0"/>
              <a:t>the end of the chapter you will be able to determine whether </a:t>
            </a:r>
            <a:r>
              <a:rPr lang="en-US" sz="2800" dirty="0" smtClean="0"/>
              <a:t>the side-by-side pie charts make </a:t>
            </a:r>
            <a:r>
              <a:rPr lang="en-US" sz="2800" dirty="0"/>
              <a:t>a good or a bad graphic.</a:t>
            </a:r>
          </a:p>
        </p:txBody>
      </p:sp>
    </p:spTree>
    <p:extLst>
      <p:ext uri="{BB962C8B-B14F-4D97-AF65-F5344CB8AC3E}">
        <p14:creationId xmlns:p14="http://schemas.microsoft.com/office/powerpoint/2010/main" val="40073889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Types of Variables</a:t>
            </a:r>
            <a:br>
              <a:rPr lang="en-US" b="1" dirty="0">
                <a:solidFill>
                  <a:schemeClr val="accent1"/>
                </a:solidFill>
              </a:rPr>
            </a:br>
            <a:endParaRPr lang="en-US" dirty="0"/>
          </a:p>
        </p:txBody>
      </p:sp>
      <p:sp>
        <p:nvSpPr>
          <p:cNvPr id="8" name="Rectangle 7"/>
          <p:cNvSpPr/>
          <p:nvPr/>
        </p:nvSpPr>
        <p:spPr>
          <a:xfrm>
            <a:off x="228600" y="990600"/>
            <a:ext cx="8839200" cy="4524315"/>
          </a:xfrm>
          <a:prstGeom prst="rect">
            <a:avLst/>
          </a:prstGeom>
        </p:spPr>
        <p:txBody>
          <a:bodyPr wrap="square">
            <a:spAutoFit/>
          </a:bodyPr>
          <a:lstStyle/>
          <a:p>
            <a:r>
              <a:rPr lang="en-US" sz="2400" dirty="0"/>
              <a:t>When we think about graphs, it is helpful to distinguish between variables that place individuals into categories (such as gender, occupation, or education level) and those </a:t>
            </a:r>
            <a:r>
              <a:rPr lang="en-US" sz="2400" dirty="0" smtClean="0"/>
              <a:t>whose </a:t>
            </a:r>
            <a:r>
              <a:rPr lang="en-US" sz="2400" dirty="0"/>
              <a:t>values have a meaningful numerical scale (such as height in centimeters or SAT scores). </a:t>
            </a:r>
            <a:endParaRPr lang="en-US" sz="2400" dirty="0" smtClean="0"/>
          </a:p>
          <a:p>
            <a:endParaRPr lang="en-US" sz="2400" dirty="0"/>
          </a:p>
          <a:p>
            <a:r>
              <a:rPr lang="en-US" sz="2400" dirty="0" smtClean="0"/>
              <a:t>A </a:t>
            </a:r>
            <a:r>
              <a:rPr lang="en-US" sz="2400" b="1" dirty="0">
                <a:solidFill>
                  <a:srgbClr val="8B0000"/>
                </a:solidFill>
              </a:rPr>
              <a:t>categorical variable</a:t>
            </a:r>
            <a:r>
              <a:rPr lang="en-US" sz="2400" dirty="0"/>
              <a:t> places an individual into one of several groups or categories. </a:t>
            </a:r>
            <a:endParaRPr lang="en-US" sz="2400" dirty="0" smtClean="0"/>
          </a:p>
          <a:p>
            <a:endParaRPr lang="en-US" sz="2400" dirty="0"/>
          </a:p>
          <a:p>
            <a:r>
              <a:rPr lang="en-US" sz="2400" dirty="0" smtClean="0"/>
              <a:t>A </a:t>
            </a:r>
            <a:r>
              <a:rPr lang="en-US" sz="2400" b="1" dirty="0">
                <a:solidFill>
                  <a:srgbClr val="8B0000"/>
                </a:solidFill>
              </a:rPr>
              <a:t>quantitative variable</a:t>
            </a:r>
            <a:r>
              <a:rPr lang="en-US" sz="2400" dirty="0"/>
              <a:t> takes numerical values for which arithmetic operations such as adding and averaging make sense. </a:t>
            </a:r>
          </a:p>
        </p:txBody>
      </p:sp>
    </p:spTree>
    <p:extLst>
      <p:ext uri="{BB962C8B-B14F-4D97-AF65-F5344CB8AC3E}">
        <p14:creationId xmlns:p14="http://schemas.microsoft.com/office/powerpoint/2010/main" val="69691880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Pie Charts and Bar Graphs</a:t>
            </a:r>
            <a:br>
              <a:rPr lang="en-US" b="1" dirty="0">
                <a:solidFill>
                  <a:schemeClr val="accent1"/>
                </a:solidFill>
              </a:rPr>
            </a:br>
            <a:endParaRPr lang="en-US" dirty="0"/>
          </a:p>
        </p:txBody>
      </p:sp>
      <p:sp>
        <p:nvSpPr>
          <p:cNvPr id="8" name="Rectangle 7"/>
          <p:cNvSpPr/>
          <p:nvPr/>
        </p:nvSpPr>
        <p:spPr>
          <a:xfrm>
            <a:off x="228600" y="990600"/>
            <a:ext cx="8839200" cy="2000548"/>
          </a:xfrm>
          <a:prstGeom prst="rect">
            <a:avLst/>
          </a:prstGeom>
        </p:spPr>
        <p:txBody>
          <a:bodyPr wrap="square">
            <a:spAutoFit/>
          </a:bodyPr>
          <a:lstStyle/>
          <a:p>
            <a:r>
              <a:rPr lang="en-US" sz="2600" dirty="0" smtClean="0"/>
              <a:t>“Level </a:t>
            </a:r>
            <a:r>
              <a:rPr lang="en-US" sz="2600" dirty="0"/>
              <a:t>of education” is a categorical variable. There are </a:t>
            </a:r>
            <a:r>
              <a:rPr lang="en-US" sz="2600" dirty="0" smtClean="0"/>
              <a:t>six </a:t>
            </a:r>
            <a:r>
              <a:rPr lang="en-US" sz="2600" dirty="0"/>
              <a:t>possible values of the </a:t>
            </a:r>
            <a:r>
              <a:rPr lang="en-US" sz="2600" dirty="0" smtClean="0"/>
              <a:t>variable from our previous example. </a:t>
            </a:r>
          </a:p>
          <a:p>
            <a:endParaRPr lang="en-US" sz="1600" dirty="0"/>
          </a:p>
          <a:p>
            <a:r>
              <a:rPr lang="en-US" sz="2600" dirty="0" smtClean="0"/>
              <a:t>To </a:t>
            </a:r>
            <a:r>
              <a:rPr lang="en-US" sz="2600" dirty="0"/>
              <a:t>picture this distribution in a graph, we might use a pie chart. </a:t>
            </a:r>
            <a:endParaRPr lang="en-US" sz="2600" dirty="0" smtClean="0"/>
          </a:p>
        </p:txBody>
      </p:sp>
      <p:pic>
        <p:nvPicPr>
          <p:cNvPr id="1026" name="Picture 2" descr="Figure 10.2 contains a pie chart of educational attainment for people over 25 years old in 2014.  They have:&#10;• High school diploma:  29.7%&#10;• Some college, but no degree:  16.7%&#10;• Bachelor’s degree:  20.2%&#10;• Advanced degree:  11.8%&#10;• Associates degree:  9.9%&#10;• Less than high school:  1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360" y="2667000"/>
            <a:ext cx="4513679" cy="366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83746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Pie Charts and Bar Graphs</a:t>
            </a:r>
            <a:br>
              <a:rPr lang="en-US" b="1" dirty="0">
                <a:solidFill>
                  <a:schemeClr val="accent1"/>
                </a:solidFill>
              </a:rPr>
            </a:br>
            <a:endParaRPr lang="en-US" dirty="0"/>
          </a:p>
        </p:txBody>
      </p:sp>
      <p:sp>
        <p:nvSpPr>
          <p:cNvPr id="8" name="Rectangle 7"/>
          <p:cNvSpPr/>
          <p:nvPr/>
        </p:nvSpPr>
        <p:spPr>
          <a:xfrm>
            <a:off x="228600" y="990600"/>
            <a:ext cx="8839200" cy="4267835"/>
          </a:xfrm>
          <a:prstGeom prst="rect">
            <a:avLst/>
          </a:prstGeom>
        </p:spPr>
        <p:txBody>
          <a:bodyPr wrap="square">
            <a:spAutoFit/>
          </a:bodyPr>
          <a:lstStyle/>
          <a:p>
            <a:r>
              <a:rPr lang="en-US" sz="2400" dirty="0" smtClean="0"/>
              <a:t>Pie </a:t>
            </a:r>
            <a:r>
              <a:rPr lang="en-US" sz="2400" dirty="0"/>
              <a:t>charts show how a whole is divided into parts. </a:t>
            </a:r>
            <a:endParaRPr lang="en-US" sz="2400" dirty="0" smtClean="0"/>
          </a:p>
          <a:p>
            <a:pPr>
              <a:spcBef>
                <a:spcPts val="200"/>
              </a:spcBef>
            </a:pPr>
            <a:endParaRPr lang="en-US" sz="2400" dirty="0" smtClean="0"/>
          </a:p>
          <a:p>
            <a:pPr>
              <a:spcBef>
                <a:spcPts val="200"/>
              </a:spcBef>
            </a:pPr>
            <a:r>
              <a:rPr lang="en-US" sz="2400" dirty="0" smtClean="0"/>
              <a:t>To </a:t>
            </a:r>
            <a:r>
              <a:rPr lang="en-US" sz="2400" dirty="0"/>
              <a:t>make a pie </a:t>
            </a:r>
            <a:r>
              <a:rPr lang="en-US" sz="2400" dirty="0" smtClean="0"/>
              <a:t>chart, draw </a:t>
            </a:r>
            <a:r>
              <a:rPr lang="en-US" sz="2400" dirty="0"/>
              <a:t>a circle. </a:t>
            </a:r>
            <a:r>
              <a:rPr lang="en-US" sz="2400" dirty="0" smtClean="0"/>
              <a:t>The </a:t>
            </a:r>
            <a:r>
              <a:rPr lang="en-US" sz="2400" dirty="0"/>
              <a:t>circle represents the </a:t>
            </a:r>
            <a:r>
              <a:rPr lang="en-US" sz="2400" dirty="0" smtClean="0"/>
              <a:t>whole.</a:t>
            </a:r>
          </a:p>
          <a:p>
            <a:endParaRPr lang="en-US" sz="2400" dirty="0" smtClean="0"/>
          </a:p>
          <a:p>
            <a:endParaRPr lang="en-US" sz="2400" dirty="0" smtClean="0"/>
          </a:p>
          <a:p>
            <a:r>
              <a:rPr lang="en-US" sz="2400" dirty="0" smtClean="0"/>
              <a:t>Pie </a:t>
            </a:r>
            <a:r>
              <a:rPr lang="en-US" sz="2400" dirty="0"/>
              <a:t>charts force us to see that the parts do make a whole. However, it is much easier for our eyes to compare the heights of the bars on a bar graph than it is to compare </a:t>
            </a:r>
            <a:r>
              <a:rPr lang="en-US" sz="2400" dirty="0" smtClean="0"/>
              <a:t>the size of angles on a pie chart.</a:t>
            </a:r>
            <a:endParaRPr lang="en-US" sz="2400" dirty="0"/>
          </a:p>
          <a:p>
            <a:endParaRPr lang="en-US" sz="2800" dirty="0" smtClean="0"/>
          </a:p>
        </p:txBody>
      </p:sp>
    </p:spTree>
    <p:extLst>
      <p:ext uri="{BB962C8B-B14F-4D97-AF65-F5344CB8AC3E}">
        <p14:creationId xmlns:p14="http://schemas.microsoft.com/office/powerpoint/2010/main" val="24234972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Pie Charts and Bar Graphs</a:t>
            </a:r>
            <a:br>
              <a:rPr lang="en-US" b="1" dirty="0">
                <a:solidFill>
                  <a:schemeClr val="accent1"/>
                </a:solidFill>
              </a:rPr>
            </a:br>
            <a:endParaRPr lang="en-US" dirty="0"/>
          </a:p>
        </p:txBody>
      </p:sp>
      <p:sp>
        <p:nvSpPr>
          <p:cNvPr id="8" name="Rectangle 7"/>
          <p:cNvSpPr/>
          <p:nvPr/>
        </p:nvSpPr>
        <p:spPr>
          <a:xfrm>
            <a:off x="228600" y="990600"/>
            <a:ext cx="8839200" cy="954107"/>
          </a:xfrm>
          <a:prstGeom prst="rect">
            <a:avLst/>
          </a:prstGeom>
        </p:spPr>
        <p:txBody>
          <a:bodyPr wrap="square">
            <a:spAutoFit/>
          </a:bodyPr>
          <a:lstStyle/>
          <a:p>
            <a:r>
              <a:rPr lang="en-US" sz="2800" dirty="0" smtClean="0"/>
              <a:t>The figure below </a:t>
            </a:r>
            <a:r>
              <a:rPr lang="en-US" sz="2800" dirty="0"/>
              <a:t>is a bar graph of the same </a:t>
            </a:r>
            <a:r>
              <a:rPr lang="en-US" sz="2800" dirty="0" smtClean="0"/>
              <a:t>“education level” data</a:t>
            </a:r>
            <a:r>
              <a:rPr lang="en-US" sz="2800" dirty="0"/>
              <a:t>. </a:t>
            </a:r>
            <a:endParaRPr lang="en-US" sz="2800" dirty="0" smtClean="0"/>
          </a:p>
        </p:txBody>
      </p:sp>
      <p:pic>
        <p:nvPicPr>
          <p:cNvPr id="2050" name="Picture 2" descr="Figure 10.3 is a bar graph relating education level (x-axis) to the percentage of people aged 25 years and over in 2014).  The percentages are identical to Fig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974" y="1944707"/>
            <a:ext cx="5710451" cy="436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58809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Pie Charts and Bar Graphs</a:t>
            </a:r>
            <a:br>
              <a:rPr lang="en-US" b="1" dirty="0">
                <a:solidFill>
                  <a:schemeClr val="accent1"/>
                </a:solidFill>
              </a:rPr>
            </a:br>
            <a:endParaRPr lang="en-US" dirty="0"/>
          </a:p>
        </p:txBody>
      </p:sp>
      <p:sp>
        <p:nvSpPr>
          <p:cNvPr id="8" name="Rectangle 7"/>
          <p:cNvSpPr/>
          <p:nvPr/>
        </p:nvSpPr>
        <p:spPr>
          <a:xfrm>
            <a:off x="228600" y="990600"/>
            <a:ext cx="8839200" cy="5324535"/>
          </a:xfrm>
          <a:prstGeom prst="rect">
            <a:avLst/>
          </a:prstGeom>
        </p:spPr>
        <p:txBody>
          <a:bodyPr wrap="square">
            <a:spAutoFit/>
          </a:bodyPr>
          <a:lstStyle/>
          <a:p>
            <a:r>
              <a:rPr lang="en-US" sz="2400" dirty="0" smtClean="0"/>
              <a:t>A bar graph displays a single number representing each category. </a:t>
            </a:r>
          </a:p>
          <a:p>
            <a:endParaRPr lang="en-US" sz="2400" dirty="0"/>
          </a:p>
          <a:p>
            <a:r>
              <a:rPr lang="en-US" sz="2400" dirty="0" smtClean="0"/>
              <a:t>The </a:t>
            </a:r>
            <a:r>
              <a:rPr lang="en-US" sz="2400" dirty="0"/>
              <a:t>height of each bar </a:t>
            </a:r>
            <a:r>
              <a:rPr lang="en-US" sz="2400" dirty="0" smtClean="0"/>
              <a:t>will represent that number.</a:t>
            </a:r>
          </a:p>
          <a:p>
            <a:endParaRPr lang="en-US" sz="2400" dirty="0"/>
          </a:p>
          <a:p>
            <a:r>
              <a:rPr lang="en-US" sz="2400" dirty="0" smtClean="0"/>
              <a:t>On a bar graph, </a:t>
            </a:r>
            <a:r>
              <a:rPr lang="en-US" sz="2400" dirty="0"/>
              <a:t>each bar has the same </a:t>
            </a:r>
            <a:r>
              <a:rPr lang="en-US" sz="2400" dirty="0" smtClean="0"/>
              <a:t>width. This </a:t>
            </a:r>
            <a:r>
              <a:rPr lang="en-US" sz="2400" dirty="0"/>
              <a:t>is always the case with a bar graph. Also, there is a space between the bars. </a:t>
            </a:r>
            <a:endParaRPr lang="en-US" sz="2400" dirty="0" smtClean="0"/>
          </a:p>
          <a:p>
            <a:endParaRPr lang="en-US" sz="2400" dirty="0"/>
          </a:p>
          <a:p>
            <a:r>
              <a:rPr lang="en-US" sz="2400" dirty="0" smtClean="0"/>
              <a:t>The bars on a bar graph can be vertical or horizontal</a:t>
            </a:r>
            <a:r>
              <a:rPr lang="en-US" sz="2400" dirty="0" smtClean="0"/>
              <a:t>.</a:t>
            </a:r>
          </a:p>
          <a:p>
            <a:endParaRPr lang="en-US" sz="2400" dirty="0" smtClean="0"/>
          </a:p>
          <a:p>
            <a:r>
              <a:rPr lang="en-US" sz="2400" dirty="0"/>
              <a:t>Bar graphs are better for making comparisons of the sizes of categories. </a:t>
            </a:r>
          </a:p>
          <a:p>
            <a:endParaRPr lang="en-US" sz="2800" dirty="0" smtClean="0"/>
          </a:p>
        </p:txBody>
      </p:sp>
    </p:spTree>
    <p:extLst>
      <p:ext uri="{BB962C8B-B14F-4D97-AF65-F5344CB8AC3E}">
        <p14:creationId xmlns:p14="http://schemas.microsoft.com/office/powerpoint/2010/main" val="413546160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7443</TotalTime>
  <Words>1769</Words>
  <Application>Microsoft Office PowerPoint</Application>
  <PresentationFormat>On-screen Show (4:3)</PresentationFormat>
  <Paragraphs>184</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Times New Roman</vt:lpstr>
      <vt:lpstr>Office Theme</vt:lpstr>
      <vt:lpstr>Chapter 10</vt:lpstr>
      <vt:lpstr>Case Study </vt:lpstr>
      <vt:lpstr>Case Study </vt:lpstr>
      <vt:lpstr>Case Study </vt:lpstr>
      <vt:lpstr>Types of Variables </vt:lpstr>
      <vt:lpstr>Pie Charts and Bar Graphs </vt:lpstr>
      <vt:lpstr>Pie Charts and Bar Graphs </vt:lpstr>
      <vt:lpstr>Pie Charts and Bar Graphs </vt:lpstr>
      <vt:lpstr>Pie Charts and Bar Graphs </vt:lpstr>
      <vt:lpstr>Pie Charts and Bar Graphs </vt:lpstr>
      <vt:lpstr>Example </vt:lpstr>
      <vt:lpstr>Example </vt:lpstr>
      <vt:lpstr>Change over Time: Line Graphs </vt:lpstr>
      <vt:lpstr>Change over Time: Line Graphs</vt:lpstr>
      <vt:lpstr>Example </vt:lpstr>
      <vt:lpstr>Change over Time: Line Graphs </vt:lpstr>
      <vt:lpstr>Change over Time: Line Graphs </vt:lpstr>
      <vt:lpstr>Change over Time: Line Graphs </vt:lpstr>
      <vt:lpstr>Watch Those Scales! </vt:lpstr>
      <vt:lpstr>Example </vt:lpstr>
      <vt:lpstr>Watch Those Scales! </vt:lpstr>
      <vt:lpstr>Example </vt:lpstr>
      <vt:lpstr>Watch Those Scales! </vt:lpstr>
      <vt:lpstr>Example </vt:lpstr>
      <vt:lpstr>Example </vt:lpstr>
      <vt:lpstr>Example </vt:lpstr>
      <vt:lpstr>Example </vt:lpstr>
      <vt:lpstr>Statistics in Summary </vt:lpstr>
      <vt:lpstr>Statistics in Summary </vt:lpstr>
      <vt:lpstr>Statistics in Summary </vt:lpstr>
      <vt:lpstr>Statistics in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Fan Wu</cp:lastModifiedBy>
  <cp:revision>505</cp:revision>
  <cp:lastPrinted>2011-08-21T16:22:14Z</cp:lastPrinted>
  <dcterms:created xsi:type="dcterms:W3CDTF">2009-09-07T22:06:52Z</dcterms:created>
  <dcterms:modified xsi:type="dcterms:W3CDTF">2018-01-29T21:12:11Z</dcterms:modified>
</cp:coreProperties>
</file>