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85" r:id="rId4"/>
    <p:sldId id="287" r:id="rId5"/>
    <p:sldId id="288" r:id="rId6"/>
    <p:sldId id="290" r:id="rId7"/>
    <p:sldId id="291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7" r:id="rId16"/>
    <p:sldId id="303" r:id="rId17"/>
    <p:sldId id="305" r:id="rId18"/>
    <p:sldId id="309" r:id="rId19"/>
    <p:sldId id="310" r:id="rId20"/>
    <p:sldId id="311" r:id="rId21"/>
    <p:sldId id="312" r:id="rId22"/>
    <p:sldId id="313" r:id="rId23"/>
    <p:sldId id="314" r:id="rId24"/>
    <p:sldId id="315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VL" initials="MV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400" autoAdjust="0"/>
  </p:normalViewPr>
  <p:slideViewPr>
    <p:cSldViewPr>
      <p:cViewPr varScale="1">
        <p:scale>
          <a:sx n="109" d="100"/>
          <a:sy n="109" d="100"/>
        </p:scale>
        <p:origin x="16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58C0230C-F71D-4294-A1E8-FCD25D631D0B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B801F937-8417-4A78-B612-059F8492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3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A3AC271-A618-4B52-A711-94F103D3E700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0224DF04-E608-4C74-8244-8A3658D06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2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FF1A82-5820-451D-A4C7-664724F3AC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07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418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895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13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75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93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0896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63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80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660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5060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952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9709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743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860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796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845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959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5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946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953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310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215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152400"/>
            <a:ext cx="3352800" cy="365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962400"/>
            <a:ext cx="34290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1DF4A3F-ABCB-4BA8-92C8-C4E729491E85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6F017-AE62-4E0B-BF8E-27969EF7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\\NYFILE02\BFW_Public\Public\Victoria Garvey\SCC 9e\SCC_9e_cover FINA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54628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3D17F2D-1CF1-4CA4-A86B-6C4D09766AF4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F81438-5F39-436F-88A8-F1987DA0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9A4D632-5286-4B6D-ABE6-3A6732C034F2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3883D0-7868-4947-95B5-3C8F98E5D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0CFB724-B513-4DCE-AFFE-08E2740CA63D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E9B64AE-B29D-4B31-9A80-55619BBF2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D58C530-BB79-4F1A-BA99-74570578A3FE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1F9EC7-5C62-4F47-AA19-C63F045A3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74D071-E70B-48D2-B605-5A5DBD14A5F1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F19F65D-A872-4ECC-A87A-C3224F162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709B3A-5E45-41A9-B4B9-204A2A53F741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359A17-1A22-40CC-A74B-BDA93CAEE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8D8521-8CAA-4DB4-8B28-5A4098013936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756635E-BD8A-4CC6-B120-AF3DAD880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5516696-3DE6-4481-80F9-0F564285CB78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7BFBD6F-1DF7-46C2-BEF1-506D706B0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AD6A20F-C63E-4D6D-89BB-290FA97C8380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4867EA9-1FC8-4A51-9C1B-33DF8D0A7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C5D3A7D-003D-4D95-896E-4C642A292BDE}" type="datetimeFigureOut">
              <a:rPr lang="en-US"/>
              <a:pPr>
                <a:defRPr/>
              </a:pPr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EDE5C27-3E50-4C7C-8F00-1CCB7963B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00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775"/>
            <a:ext cx="45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77AD1F-4799-424E-82A9-F0A47912ACD6}" type="slidenum">
              <a:rPr lang="en-US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410200" y="152400"/>
            <a:ext cx="3581400" cy="3962400"/>
          </a:xfrm>
        </p:spPr>
        <p:txBody>
          <a:bodyPr/>
          <a:lstStyle/>
          <a:p>
            <a:r>
              <a:rPr lang="en-US" sz="7200" dirty="0" smtClean="0"/>
              <a:t>Chapter 11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562600" y="3657600"/>
            <a:ext cx="3429000" cy="259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Displaying Distributions with Graphs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Lecture Slides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An </a:t>
            </a:r>
            <a:r>
              <a:rPr lang="en-US" sz="2800" b="1" dirty="0">
                <a:solidFill>
                  <a:srgbClr val="8B0000"/>
                </a:solidFill>
              </a:rPr>
              <a:t>outlier</a:t>
            </a:r>
            <a:r>
              <a:rPr lang="en-US" sz="2800" dirty="0"/>
              <a:t> in any graph of data is an individual observation that falls outside the overall pattern of the graph</a:t>
            </a:r>
            <a:r>
              <a:rPr lang="en-US" sz="2800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8B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Whether an observation is an outlier is to some extent a matter of judgment, although statisticians have developed some objective criteria for identifying possible outliers</a:t>
            </a:r>
            <a:r>
              <a:rPr lang="en-US" sz="2800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8B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Look </a:t>
            </a:r>
            <a:r>
              <a:rPr lang="en-US" sz="2800" dirty="0"/>
              <a:t>for an </a:t>
            </a:r>
            <a:r>
              <a:rPr lang="en-US" sz="2800" dirty="0" smtClean="0"/>
              <a:t>explanation for outliers, either an error or the </a:t>
            </a:r>
            <a:r>
              <a:rPr lang="en-US" sz="2800" dirty="0"/>
              <a:t>special nature of some observations. </a:t>
            </a:r>
            <a:endParaRPr lang="en-US" sz="28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7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820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To see the overall pattern of a histogram, ignore any outliers.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Here </a:t>
            </a:r>
            <a:r>
              <a:rPr lang="en-US" sz="2800" dirty="0"/>
              <a:t>is a simple way to organize your thinking.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To </a:t>
            </a:r>
            <a:r>
              <a:rPr lang="en-US" sz="2800" dirty="0"/>
              <a:t>describe the </a:t>
            </a:r>
            <a:r>
              <a:rPr lang="en-US" sz="2800" b="1" dirty="0">
                <a:solidFill>
                  <a:srgbClr val="8B0000"/>
                </a:solidFill>
              </a:rPr>
              <a:t>overall pattern</a:t>
            </a:r>
            <a:r>
              <a:rPr lang="en-US" sz="2800" dirty="0"/>
              <a:t> of a distribution: </a:t>
            </a:r>
            <a:endParaRPr lang="en-US" sz="2800" dirty="0" smtClean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Describe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8B0000"/>
                </a:solidFill>
              </a:rPr>
              <a:t>center</a:t>
            </a:r>
            <a:r>
              <a:rPr lang="en-US" sz="2800" dirty="0"/>
              <a:t> and the </a:t>
            </a:r>
            <a:r>
              <a:rPr lang="en-US" sz="2800" b="1" dirty="0">
                <a:solidFill>
                  <a:srgbClr val="8B0000"/>
                </a:solidFill>
              </a:rPr>
              <a:t>variability</a:t>
            </a:r>
            <a:r>
              <a:rPr lang="en-US" sz="2800" dirty="0"/>
              <a:t>.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Describe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8B0000"/>
                </a:solidFill>
              </a:rPr>
              <a:t>shape</a:t>
            </a:r>
            <a:r>
              <a:rPr lang="en-US" sz="2800" dirty="0"/>
              <a:t> of the histogram in a few words</a:t>
            </a:r>
            <a:endParaRPr lang="en-US" sz="28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4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820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We will learn how to describe center and variability numerically in Chapter 12.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For </a:t>
            </a:r>
            <a:r>
              <a:rPr lang="en-US" sz="2800" dirty="0"/>
              <a:t>now, </a:t>
            </a:r>
            <a:r>
              <a:rPr lang="en-US" sz="2800" dirty="0" smtClean="0"/>
              <a:t>describe </a:t>
            </a:r>
            <a:r>
              <a:rPr lang="en-US" sz="2800" dirty="0"/>
              <a:t>the center of a distribution by its midpoint, the value at roughly the middle of all the values in the distribution.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D</a:t>
            </a:r>
            <a:r>
              <a:rPr lang="en-US" sz="2800" dirty="0" smtClean="0"/>
              <a:t>escribe </a:t>
            </a:r>
            <a:r>
              <a:rPr lang="en-US" sz="2800" dirty="0"/>
              <a:t>the variability of a distribution by giving the smallest and largest values, ignoring any outliers.</a:t>
            </a:r>
            <a:endParaRPr lang="en-US" sz="28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79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38200"/>
            <a:ext cx="388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See Figure 11.1</a:t>
            </a:r>
            <a:r>
              <a:rPr lang="en-US" sz="2400" dirty="0"/>
              <a:t> </a:t>
            </a:r>
            <a:r>
              <a:rPr lang="en-US" sz="2400" dirty="0" smtClean="0"/>
              <a:t>to the right.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Shape</a:t>
            </a:r>
            <a:r>
              <a:rPr lang="en-US" sz="2400" dirty="0"/>
              <a:t>: The distribution has a single peak. It is roughly </a:t>
            </a:r>
            <a:r>
              <a:rPr lang="en-US" sz="2400" dirty="0" smtClean="0"/>
              <a:t>symmetrical—that </a:t>
            </a:r>
            <a:r>
              <a:rPr lang="en-US" sz="2400" dirty="0"/>
              <a:t>is, the pattern is similar on both sides of the peak.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Center</a:t>
            </a:r>
            <a:r>
              <a:rPr lang="en-US" sz="2400" dirty="0"/>
              <a:t>: The midpoint of the distribution is close to the single peak, at about 13%.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Variability</a:t>
            </a:r>
            <a:r>
              <a:rPr lang="en-US" sz="2400" dirty="0"/>
              <a:t>: The variability is about 9% to 18% if we ignore the outliers</a:t>
            </a:r>
            <a:endParaRPr lang="en-US" sz="2400" b="1" dirty="0">
              <a:solidFill>
                <a:srgbClr val="8B0000"/>
              </a:solidFill>
            </a:endParaRPr>
          </a:p>
        </p:txBody>
      </p:sp>
      <p:pic>
        <p:nvPicPr>
          <p:cNvPr id="2050" name="Picture 2" descr="Figure 11.1 is a histogram showing the percentage of residents age 65 and older (x-axis) and the number of states (y-axis).  Data are approximate and are as follows:&#10;• 5-6%= 0&#10;• 6-7%=0&#10;• 7-8%=1&#10;• 8-9%=0&#10;• 9-10%=1&#10;• 10-11%=3&#10;• 11-12%=2&#10;• 12-13%=12&#10;• 13-14%=19&#10;• 14-15%=8&#10;• 15-16%=3&#10;• 16-17%=0&#10;• 17-18%=1&#10;• 18-19%=0&#10;• 19-20%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94" y="1524000"/>
            <a:ext cx="491990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1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smtClean="0"/>
              <a:t>Symmetrical </a:t>
            </a:r>
            <a:r>
              <a:rPr lang="en-US" sz="2800" b="1" i="1" dirty="0"/>
              <a:t>and skewed distributions </a:t>
            </a:r>
            <a:endParaRPr lang="en-US" sz="2800" b="1" i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 </a:t>
            </a:r>
            <a:r>
              <a:rPr lang="en-US" sz="2400" dirty="0"/>
              <a:t>distribution is </a:t>
            </a:r>
            <a:r>
              <a:rPr lang="en-US" sz="2400" b="1" dirty="0" smtClean="0">
                <a:solidFill>
                  <a:srgbClr val="8B0000"/>
                </a:solidFill>
              </a:rPr>
              <a:t>symmetrical</a:t>
            </a:r>
            <a:r>
              <a:rPr lang="en-US" sz="2400" dirty="0" smtClean="0"/>
              <a:t> </a:t>
            </a:r>
            <a:r>
              <a:rPr lang="en-US" sz="2400" dirty="0"/>
              <a:t>if the right and left sides of the histogram are approximately mirror images of each other.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 </a:t>
            </a:r>
            <a:r>
              <a:rPr lang="en-US" sz="2400" dirty="0"/>
              <a:t>distribution is </a:t>
            </a:r>
            <a:r>
              <a:rPr lang="en-US" sz="2400" b="1" dirty="0">
                <a:solidFill>
                  <a:srgbClr val="8B0000"/>
                </a:solidFill>
              </a:rPr>
              <a:t>skewed to the right</a:t>
            </a:r>
            <a:r>
              <a:rPr lang="en-US" sz="2400" dirty="0"/>
              <a:t> if the right side of the histogram (containing the half of the observations with larger values) extends much farther out than the left side.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8B0000"/>
                </a:solidFill>
              </a:rPr>
              <a:t>skewed to the left</a:t>
            </a:r>
            <a:r>
              <a:rPr lang="en-US" sz="2400" dirty="0"/>
              <a:t> if the left side of the histogram extends much farther out than the right side. </a:t>
            </a:r>
            <a:endParaRPr lang="en-US" sz="24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9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077200" cy="47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The histograms below were created using 67,810 hourly elevation levels </a:t>
            </a:r>
            <a:r>
              <a:rPr lang="en-US" sz="2800" dirty="0" smtClean="0"/>
              <a:t>for Lake Murray from </a:t>
            </a:r>
            <a:r>
              <a:rPr lang="en-US" sz="2800" dirty="0"/>
              <a:t>November 1, </a:t>
            </a:r>
            <a:r>
              <a:rPr lang="en-US" sz="2800" dirty="0" smtClean="0"/>
              <a:t>2007, </a:t>
            </a:r>
            <a:r>
              <a:rPr lang="en-US" sz="2800" dirty="0"/>
              <a:t>through August 11, 2015</a:t>
            </a:r>
            <a:r>
              <a:rPr lang="en-US" sz="2800" dirty="0" smtClean="0"/>
              <a:t>. </a:t>
            </a:r>
            <a:r>
              <a:rPr lang="en-US" sz="2800" dirty="0"/>
              <a:t>The two histograms of lake levels were made from the same </a:t>
            </a:r>
            <a:r>
              <a:rPr lang="en-US" sz="2800" dirty="0" smtClean="0"/>
              <a:t>data set </a:t>
            </a:r>
            <a:r>
              <a:rPr lang="en-US" sz="2800" dirty="0"/>
              <a:t>and the histograms look identical in shape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pic>
        <p:nvPicPr>
          <p:cNvPr id="3074" name="Picture 2" descr="Figure 11.3 shows two histograms, they are described in turn.  All data are approximate.  The first histogram shows the relationship between the lake level rounded to the nearest foot (x-axis) and the count of lakes (y-axis).  &#10;• 350 feet = near 0&#10;• 351= near 0&#10;• 352= near 0&#10;• 353= near 0&#10;• 354= near 0&#10;• 355= 5,000&#10;• 356= 13,000&#10;• 357= 18,000&#10;• 358= 24,000&#10;• 359= 4,000&#10;The second histogram shows the relationship between the lake level rounded to the nearest foot (x-axis) and the percent of lakes (y-axis).  &#10;• 350 feet = near 0%&#10;• 351= near 0%&#10;• 352= near 0%&#10;• 353= near 0%&#10;• 354= near 0%&#10;• 355= 6%&#10;• 356= 20%&#10;• 357= 28%&#10;• 358= 37%&#10;• 359= 5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1"/>
            <a:ext cx="654100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839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Let’s examine the difference in the two histograms. </a:t>
            </a:r>
            <a:endParaRPr lang="en-US" sz="26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/>
              <a:t>The </a:t>
            </a:r>
            <a:r>
              <a:rPr lang="en-US" sz="2600" dirty="0"/>
              <a:t>histogram on the left puts the count of observations on the </a:t>
            </a:r>
            <a:r>
              <a:rPr lang="en-US" sz="2600" i="1" dirty="0" smtClean="0"/>
              <a:t>y</a:t>
            </a:r>
            <a:r>
              <a:rPr lang="en-US" sz="2600" dirty="0" smtClean="0"/>
              <a:t> axis </a:t>
            </a:r>
            <a:r>
              <a:rPr lang="en-US" sz="2600" dirty="0"/>
              <a:t>(this is called a frequency histogram), while the histogram on the right uses the percent of times the lake reaches a certain level (this is called a relative frequency histogram). </a:t>
            </a:r>
            <a:endParaRPr lang="en-US" sz="2600" dirty="0" smtClean="0"/>
          </a:p>
        </p:txBody>
      </p:sp>
      <p:pic>
        <p:nvPicPr>
          <p:cNvPr id="4" name="Picture 2" descr="Figure 11.3 shows two histograms, they are described in turn.  All data are approximate.  The first histogram shows the relationship between the lake level rounded to the nearest foot (x-axis) and the count of lakes (y-axis).  &#10;• 350 feet = near 0&#10;• 351= near 0&#10;• 352= near 0&#10;• 353= near 0&#10;• 354= near 0&#10;• 355= 5,000&#10;• 356= 13,000&#10;• 357= 18,000&#10;• 358= 24,000&#10;• 359= 4,000&#10;The second histogram shows the relationship between the lake level rounded to the nearest foot (x-axis) and the percent of lakes (y-axis).  &#10;• 350 feet = near 0%&#10;• 351= near 0%&#10;• 352= near 0%&#10;• 353= near 0%&#10;• 354= near 0%&#10;• 355= 6%&#10;• 356= 20%&#10;• 357= 28%&#10;• 358= 37%&#10;• 359= 5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2" y="3876876"/>
            <a:ext cx="5766816" cy="25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2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Stemplots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Histograms are not the only graphical display of distributions.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For </a:t>
            </a:r>
            <a:r>
              <a:rPr lang="en-US" sz="2800" dirty="0"/>
              <a:t>small data sets, a </a:t>
            </a:r>
            <a:r>
              <a:rPr lang="en-US" sz="2800" b="1" dirty="0" err="1">
                <a:solidFill>
                  <a:srgbClr val="8B0000"/>
                </a:solidFill>
              </a:rPr>
              <a:t>stemplot</a:t>
            </a:r>
            <a:r>
              <a:rPr lang="en-US" sz="2800" dirty="0"/>
              <a:t> (sometimes called a </a:t>
            </a:r>
            <a:r>
              <a:rPr lang="en-US" sz="2800" b="1" dirty="0">
                <a:solidFill>
                  <a:srgbClr val="8B0000"/>
                </a:solidFill>
              </a:rPr>
              <a:t>stem-and-leaf plot</a:t>
            </a:r>
            <a:r>
              <a:rPr lang="en-US" sz="2800" dirty="0"/>
              <a:t>) is quicker to make and presents more detailed information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9245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Stemplots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4582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To make a </a:t>
            </a:r>
            <a:r>
              <a:rPr lang="en-US" sz="2400" dirty="0" err="1"/>
              <a:t>stemplot</a:t>
            </a:r>
            <a:r>
              <a:rPr lang="en-US" sz="2400" dirty="0"/>
              <a:t>: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/>
              <a:t>Separate </a:t>
            </a:r>
            <a:r>
              <a:rPr lang="en-US" sz="2400" dirty="0"/>
              <a:t>each observation into a stem consisting of all but the final (rightmost) digit and a leaf, the final digit. Stems may have as many digits as needed, but each leaf contains only a single digit. Do not include commas or decimal points with your leaves. </a:t>
            </a: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/>
              <a:t>Write </a:t>
            </a:r>
            <a:r>
              <a:rPr lang="en-US" sz="2400" dirty="0"/>
              <a:t>the stems in a vertical column with the smallest at the top, and draw a vertical line at the right of this column. </a:t>
            </a: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2400" dirty="0" smtClean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400" dirty="0" smtClean="0"/>
              <a:t>Write </a:t>
            </a:r>
            <a:r>
              <a:rPr lang="en-US" sz="2400" dirty="0"/>
              <a:t>each leaf in the row to the right of its stem, in increasing order out from the stem.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483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Nutritionists tell us that a healthy diet should include 20 to 35 grams of fiber daily.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Cereal manufacturers advertise </a:t>
            </a:r>
            <a:r>
              <a:rPr lang="en-US" sz="2400" dirty="0"/>
              <a:t>their products as “</a:t>
            </a:r>
            <a:r>
              <a:rPr lang="en-US" sz="2400" dirty="0" smtClean="0"/>
              <a:t>high-fiber.”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The </a:t>
            </a:r>
            <a:r>
              <a:rPr lang="en-US" sz="2400" dirty="0"/>
              <a:t>food label on the side of a box of cereal (mandated by the Food and Drug Administration) provides information that allows the consumer to choose a healthy breakfast cereal. </a:t>
            </a:r>
            <a:endParaRPr lang="en-US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You </a:t>
            </a:r>
            <a:r>
              <a:rPr lang="en-US" sz="2400" dirty="0"/>
              <a:t>will find lots of different cereals </a:t>
            </a:r>
            <a:r>
              <a:rPr lang="en-US" sz="2400" dirty="0" smtClean="0"/>
              <a:t>displayed at the grocery store.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For the “65 and over” percentages in Table 11.1, the whole-number part of the observation is the stem, and the final digit (tenths) is the leaf. </a:t>
            </a:r>
            <a:r>
              <a:rPr lang="en-US" sz="2800" dirty="0" smtClean="0"/>
              <a:t>The </a:t>
            </a:r>
            <a:r>
              <a:rPr lang="en-US" sz="2800" dirty="0"/>
              <a:t>Alabama entry, 13.8, has stem 13 and leaf 8.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Stems </a:t>
            </a:r>
            <a:r>
              <a:rPr lang="en-US" sz="2800" dirty="0"/>
              <a:t>can have as many digits as needed, but each leaf must consist of only a single digit.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4523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/>
              <a:t>Stemplot</a:t>
            </a:r>
            <a:r>
              <a:rPr lang="en-US" sz="2800" dirty="0" smtClean="0"/>
              <a:t> of the “65 and over” data.</a:t>
            </a:r>
          </a:p>
        </p:txBody>
      </p:sp>
      <p:pic>
        <p:nvPicPr>
          <p:cNvPr id="4098" name="Picture 2" descr="D:\User Data\My Documents\Downloads\17MOORESCC-MSE_9e_fig_11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" y="1930137"/>
            <a:ext cx="8257032" cy="33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The chief advantage of a </a:t>
            </a:r>
            <a:r>
              <a:rPr lang="en-US" sz="2800" dirty="0" err="1"/>
              <a:t>stemplot</a:t>
            </a:r>
            <a:r>
              <a:rPr lang="en-US" sz="2800" dirty="0"/>
              <a:t> is that it displays the actual values of the observations.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/>
              <a:t>Stemplots</a:t>
            </a:r>
            <a:r>
              <a:rPr lang="en-US" sz="2800" dirty="0" smtClean="0"/>
              <a:t> </a:t>
            </a:r>
            <a:r>
              <a:rPr lang="en-US" sz="2800" dirty="0"/>
              <a:t>are </a:t>
            </a:r>
            <a:r>
              <a:rPr lang="en-US" sz="2800" dirty="0" smtClean="0"/>
              <a:t>faster </a:t>
            </a:r>
            <a:r>
              <a:rPr lang="en-US" sz="2800" dirty="0"/>
              <a:t>to draw than histograms.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A </a:t>
            </a:r>
            <a:r>
              <a:rPr lang="en-US" sz="2800" dirty="0" err="1"/>
              <a:t>stemplot</a:t>
            </a:r>
            <a:r>
              <a:rPr lang="en-US" sz="2800" dirty="0"/>
              <a:t> requires that we use the first digit or digits as stems. This amounts to an automatic choice of classes and can give a poor picture of the distribution.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/>
              <a:t>Stemplots</a:t>
            </a:r>
            <a:r>
              <a:rPr lang="en-US" sz="2800" dirty="0" smtClean="0"/>
              <a:t> </a:t>
            </a:r>
            <a:r>
              <a:rPr lang="en-US" sz="2800" dirty="0"/>
              <a:t>do not work well with large data sets, because the stems then have too many </a:t>
            </a:r>
            <a:r>
              <a:rPr lang="en-US" sz="2800" dirty="0" smtClean="0"/>
              <a:t>leaves.</a:t>
            </a:r>
          </a:p>
        </p:txBody>
      </p:sp>
    </p:spTree>
    <p:extLst>
      <p:ext uri="{BB962C8B-B14F-4D97-AF65-F5344CB8AC3E}">
        <p14:creationId xmlns:p14="http://schemas.microsoft.com/office/powerpoint/2010/main" val="66279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8B0000"/>
                </a:solidFill>
              </a:rPr>
              <a:t>distribution</a:t>
            </a:r>
            <a:r>
              <a:rPr lang="en-US" sz="2400" dirty="0"/>
              <a:t> of a variable tells us what values the variable takes and how often it takes each value.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 marL="463550" indent="-4635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To </a:t>
            </a:r>
            <a:r>
              <a:rPr lang="en-US" sz="2400" dirty="0"/>
              <a:t>display the distribution of a quantitative variable, use a </a:t>
            </a:r>
            <a:r>
              <a:rPr lang="en-US" sz="2400" b="1" dirty="0">
                <a:solidFill>
                  <a:srgbClr val="8B0000"/>
                </a:solidFill>
              </a:rPr>
              <a:t>histogram</a:t>
            </a:r>
            <a:r>
              <a:rPr lang="en-US" sz="2400" dirty="0"/>
              <a:t> or a </a:t>
            </a:r>
            <a:r>
              <a:rPr lang="en-US" sz="2400" b="1" dirty="0" err="1">
                <a:solidFill>
                  <a:srgbClr val="8B0000"/>
                </a:solidFill>
              </a:rPr>
              <a:t>stemplot</a:t>
            </a:r>
            <a:r>
              <a:rPr lang="en-US" sz="2400" dirty="0"/>
              <a:t>. We usually favor </a:t>
            </a:r>
            <a:r>
              <a:rPr lang="en-US" sz="2400" dirty="0" err="1"/>
              <a:t>stemplots</a:t>
            </a:r>
            <a:r>
              <a:rPr lang="en-US" sz="2400" dirty="0"/>
              <a:t> when we have a small number of observations and histograms for larger data sets. Make sure to choose the appropriate number of classes so that the distribution shape is displayed accurately. For really large </a:t>
            </a:r>
            <a:r>
              <a:rPr lang="en-US" sz="2400" dirty="0" smtClean="0"/>
              <a:t>data sets</a:t>
            </a:r>
            <a:r>
              <a:rPr lang="en-US" sz="2400" dirty="0"/>
              <a:t>, use a histogram of percents (relative frequency histogram).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0204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89000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When you look at a graph, look for an </a:t>
            </a:r>
            <a:r>
              <a:rPr lang="en-US" sz="2800" b="1" dirty="0">
                <a:solidFill>
                  <a:srgbClr val="8B0000"/>
                </a:solidFill>
              </a:rPr>
              <a:t>overall pattern </a:t>
            </a:r>
            <a:r>
              <a:rPr lang="en-US" sz="2800" dirty="0"/>
              <a:t>and for </a:t>
            </a:r>
            <a:r>
              <a:rPr lang="en-US" sz="2800" b="1" dirty="0">
                <a:solidFill>
                  <a:srgbClr val="8B0000"/>
                </a:solidFill>
              </a:rPr>
              <a:t>deviations</a:t>
            </a:r>
            <a:r>
              <a:rPr lang="en-US" sz="2800" dirty="0"/>
              <a:t> from that pattern, such as </a:t>
            </a:r>
            <a:r>
              <a:rPr lang="en-US" sz="2800" b="1" dirty="0">
                <a:solidFill>
                  <a:srgbClr val="8B0000"/>
                </a:solidFill>
              </a:rPr>
              <a:t>outliers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marL="463550" indent="-4635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We </a:t>
            </a:r>
            <a:r>
              <a:rPr lang="en-US" sz="2800" dirty="0"/>
              <a:t>can characterize the overall pattern of a histogram or </a:t>
            </a:r>
            <a:r>
              <a:rPr lang="en-US" sz="2800" dirty="0" err="1"/>
              <a:t>stemplot</a:t>
            </a:r>
            <a:r>
              <a:rPr lang="en-US" sz="2800" dirty="0"/>
              <a:t> by describing its </a:t>
            </a:r>
            <a:r>
              <a:rPr lang="en-US" sz="2800" b="1" dirty="0">
                <a:solidFill>
                  <a:srgbClr val="8B0000"/>
                </a:solidFill>
              </a:rPr>
              <a:t>shape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8B0000"/>
                </a:solidFill>
              </a:rPr>
              <a:t>center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8B0000"/>
                </a:solidFill>
              </a:rPr>
              <a:t>variability</a:t>
            </a:r>
            <a:r>
              <a:rPr lang="en-US" sz="2800" dirty="0"/>
              <a:t>. Some distributions have simple shapes such as </a:t>
            </a:r>
            <a:r>
              <a:rPr lang="en-US" sz="2800" b="1" dirty="0" smtClean="0">
                <a:solidFill>
                  <a:srgbClr val="8B0000"/>
                </a:solidFill>
              </a:rPr>
              <a:t>symmetrical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rgbClr val="8B0000"/>
                </a:solidFill>
              </a:rPr>
              <a:t>skewed left</a:t>
            </a:r>
            <a:r>
              <a:rPr lang="en-US" sz="2800" dirty="0"/>
              <a:t>, or </a:t>
            </a:r>
            <a:r>
              <a:rPr lang="en-US" sz="2800" b="1" dirty="0">
                <a:solidFill>
                  <a:srgbClr val="8B0000"/>
                </a:solidFill>
              </a:rPr>
              <a:t>skewed right</a:t>
            </a:r>
            <a:r>
              <a:rPr lang="en-US" sz="2800" dirty="0"/>
              <a:t>, but others are too irregular to describe by a simple shape.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657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You could examine all the boxes to see how much fiber each contains, but how do you make sense of all the numbers?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Is </a:t>
            </a:r>
            <a:r>
              <a:rPr lang="en-US" sz="2800" dirty="0"/>
              <a:t>your favorite cereal, Wheaties, with </a:t>
            </a:r>
            <a:r>
              <a:rPr lang="en-US" sz="2800" dirty="0" smtClean="0"/>
              <a:t>three </a:t>
            </a:r>
            <a:r>
              <a:rPr lang="en-US" sz="2800" dirty="0"/>
              <a:t>grams of dietary fiber, among those with the highest fiber content? </a:t>
            </a:r>
            <a:r>
              <a:rPr lang="en-US" sz="2800" dirty="0" smtClean="0"/>
              <a:t>How will you choose?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A histogram or </a:t>
            </a:r>
            <a:r>
              <a:rPr lang="en-US" sz="2800" dirty="0" err="1" smtClean="0"/>
              <a:t>stemplot</a:t>
            </a:r>
            <a:r>
              <a:rPr lang="en-US" sz="2800" dirty="0" smtClean="0"/>
              <a:t> could help. By </a:t>
            </a:r>
            <a:r>
              <a:rPr lang="en-US" sz="2800" dirty="0"/>
              <a:t>the end of this </a:t>
            </a:r>
            <a:r>
              <a:rPr lang="en-US" sz="2800" dirty="0" smtClean="0"/>
              <a:t>chapter, </a:t>
            </a:r>
            <a:r>
              <a:rPr lang="en-US" sz="2800" dirty="0"/>
              <a:t>you will know how to make </a:t>
            </a:r>
            <a:r>
              <a:rPr lang="en-US" sz="2800" dirty="0" smtClean="0"/>
              <a:t>a histogram and </a:t>
            </a:r>
            <a:r>
              <a:rPr lang="en-US" sz="2800" dirty="0" err="1" smtClean="0"/>
              <a:t>stemplot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know what </a:t>
            </a:r>
            <a:r>
              <a:rPr lang="en-US" sz="2800" dirty="0"/>
              <a:t>to look for when you study one of these graphs. </a:t>
            </a:r>
          </a:p>
        </p:txBody>
      </p:sp>
    </p:spTree>
    <p:extLst>
      <p:ext uri="{BB962C8B-B14F-4D97-AF65-F5344CB8AC3E}">
        <p14:creationId xmlns:p14="http://schemas.microsoft.com/office/powerpoint/2010/main" val="138728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Categorical variables record group membership, such as </a:t>
            </a:r>
            <a:r>
              <a:rPr lang="en-US" sz="2800" dirty="0" smtClean="0"/>
              <a:t>the </a:t>
            </a:r>
            <a:r>
              <a:rPr lang="en-US" sz="2800" dirty="0"/>
              <a:t>race of a college student.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What about </a:t>
            </a:r>
            <a:r>
              <a:rPr lang="en-US" sz="2800" dirty="0"/>
              <a:t>quantitative variables such as the SAT scores of students admitted to a </a:t>
            </a:r>
            <a:r>
              <a:rPr lang="en-US" sz="2800" dirty="0" smtClean="0"/>
              <a:t>college?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These </a:t>
            </a:r>
            <a:r>
              <a:rPr lang="en-US" sz="2800" dirty="0"/>
              <a:t>variables take so many values that a graph of the distribution is clearer if nearby values are grouped together. </a:t>
            </a:r>
            <a:r>
              <a:rPr lang="en-US" sz="2800" dirty="0" smtClean="0"/>
              <a:t>The commonest </a:t>
            </a:r>
            <a:r>
              <a:rPr lang="en-US" sz="2800" dirty="0"/>
              <a:t>graph of the distribution of a quantitative variable is a </a:t>
            </a:r>
            <a:r>
              <a:rPr lang="en-US" sz="2800" b="1" dirty="0">
                <a:solidFill>
                  <a:srgbClr val="8B0000"/>
                </a:solidFill>
              </a:rPr>
              <a:t>histogram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25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422400"/>
            <a:ext cx="861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Table 11.1 presents the </a:t>
            </a:r>
            <a:r>
              <a:rPr lang="en-US" sz="2800" dirty="0" smtClean="0"/>
              <a:t>percent </a:t>
            </a:r>
            <a:r>
              <a:rPr lang="en-US" sz="2800" dirty="0"/>
              <a:t>of residents aged 65 years and over in each of the 50 states.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Step 1.</a:t>
            </a:r>
            <a:r>
              <a:rPr lang="en-US" sz="2800" dirty="0"/>
              <a:t> </a:t>
            </a:r>
            <a:r>
              <a:rPr lang="en-US" sz="2800" b="1" dirty="0"/>
              <a:t>Divide the range of the data into classes of equal width.</a:t>
            </a:r>
            <a:endParaRPr lang="en-US" sz="2800" dirty="0"/>
          </a:p>
        </p:txBody>
      </p:sp>
      <p:pic>
        <p:nvPicPr>
          <p:cNvPr id="2" name="Picture 1" descr="The image shows a tabular data of the residents aged 65 years and over in each of the 50 states. The Data is grouped in the Class representing a range of percentage of residents and count of residents. The Class and Count is mentioned as Class 7.0 to 7.9 with count 1; Class 8.0 to 8.9 count 0; Class 9.0 to 9.9 count 1; Class 10.0 to 10.9 count 3; Class 11.0 to 11.9 Count 2; Class 12.0 to 12.9 Count 12; Class 13.0 to 13.9 Count 19; Class 14.0 to 14.9 Count 8; Class 15.0 to 15.9 Count 3; Class 16.0 to 16.9 Count 0; and Class 17.0 to 17.9 Count 1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645" y="3238282"/>
            <a:ext cx="8168532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Step 2.</a:t>
            </a:r>
            <a:r>
              <a:rPr lang="en-US" sz="2800" dirty="0"/>
              <a:t> </a:t>
            </a:r>
            <a:r>
              <a:rPr lang="en-US" sz="2800" b="1" dirty="0"/>
              <a:t>Count the number of individuals in each class.</a:t>
            </a:r>
            <a:r>
              <a:rPr lang="en-US" sz="2800" dirty="0"/>
              <a:t> Here are the counts: </a:t>
            </a:r>
          </a:p>
        </p:txBody>
      </p:sp>
      <p:pic>
        <p:nvPicPr>
          <p:cNvPr id="5" name="Picture 4" descr="The image shows a tabular data of the residents aged 65 years and over in each of the 50 states. The Data is grouped in the Class representing a range of percentage of residents and count of residents. The Class and Count is mentioned as Class 7.0 to 7.9 with count 1; Class 8.0 to 8.9 count 0; Class 9.0 to 9.9 count 1; Class 10.0 to 10.9 count 3; Class 11.0 to 11.9 Count 2; Class 12.0 to 12.9 Count 12; Class 13.0 to 13.9 Count 19; Class 14.0 to 14.9 Count 8; Class 15.0 to 15.9 Count 3; Class 16.0 to 16.9 Count 0; and Class 17.0 to 17.9 Count 1.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66" y="2514600"/>
            <a:ext cx="885288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6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61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Step 3. Draw the histogram. </a:t>
            </a:r>
            <a:r>
              <a:rPr lang="en-US" sz="2800" dirty="0"/>
              <a:t>Mark on the horizontal axis the scale for the variable whose distribution you are displaying. </a:t>
            </a:r>
            <a:r>
              <a:rPr lang="en-US" sz="2800" dirty="0" smtClean="0"/>
              <a:t>The </a:t>
            </a:r>
            <a:r>
              <a:rPr lang="en-US" sz="2800" dirty="0"/>
              <a:t>vertical axis contains the scale of counts. Each bar represents a class. </a:t>
            </a:r>
          </a:p>
        </p:txBody>
      </p:sp>
      <p:pic>
        <p:nvPicPr>
          <p:cNvPr id="4" name="Picture 2" descr="Figure 11.1 is a histogram showing the percentage of residents age 65 and older (x-axis) and the number of states (y-axis).  Data are approximate and are as follows:&#10;• 5-6%= 0&#10;• 6-7%=0&#10;• 7-8%=1&#10;• 8-9%=0&#10;• 9-10%=1&#10;• 10-11%=3&#10;• 11-12%=2&#10;• 12-13%=12&#10;• 13-14%=19&#10;• 14-15%=8&#10;• 15-16%=3&#10;• 16-17%=0&#10;• 17-18%=1&#10;• 18-19%=0&#10;• 19-20%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800600" cy="35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21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1430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The </a:t>
            </a:r>
            <a:r>
              <a:rPr lang="en-US" sz="2800" dirty="0"/>
              <a:t>classes for a histogram </a:t>
            </a:r>
            <a:r>
              <a:rPr lang="en-US" sz="2800" dirty="0" smtClean="0"/>
              <a:t>should have </a:t>
            </a:r>
            <a:r>
              <a:rPr lang="en-US" sz="2800" dirty="0"/>
              <a:t>equal widths. </a:t>
            </a:r>
            <a:r>
              <a:rPr lang="en-US" sz="2800" dirty="0" smtClean="0"/>
              <a:t>Choose the number of classes wisely.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Statistics software will choose the classes for you and may use slightly different rules than those we have discussed.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The computer’s choice is usually a good one, but you can change it if you want. When using statistical software, it is good practice to check which rules are used to determine the classes.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334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Interpreting Histograms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7498" y="1230842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Making a statistical graph is not an end in itself. The purpose of the graph is to help us understand the data.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After </a:t>
            </a:r>
            <a:r>
              <a:rPr lang="en-US" sz="2800" dirty="0"/>
              <a:t>you (or your computer) make a graph, always ask, “What do I see?” Here is a general strategy for looking at graphs. </a:t>
            </a:r>
            <a:endParaRPr lang="en-US" sz="28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In </a:t>
            </a:r>
            <a:r>
              <a:rPr lang="en-US" sz="2800" dirty="0"/>
              <a:t>any graph of data, look for an </a:t>
            </a:r>
            <a:r>
              <a:rPr lang="en-US" sz="2800" b="1" dirty="0">
                <a:solidFill>
                  <a:srgbClr val="8B0000"/>
                </a:solidFill>
              </a:rPr>
              <a:t>overall pattern</a:t>
            </a:r>
            <a:r>
              <a:rPr lang="en-US" sz="2800" dirty="0"/>
              <a:t> and also for </a:t>
            </a:r>
            <a:r>
              <a:rPr lang="en-US" sz="2800" b="1" dirty="0">
                <a:solidFill>
                  <a:srgbClr val="8B0000"/>
                </a:solidFill>
              </a:rPr>
              <a:t>striking deviations</a:t>
            </a:r>
            <a:r>
              <a:rPr lang="en-US" sz="2800" dirty="0"/>
              <a:t> from that pattern.</a:t>
            </a:r>
          </a:p>
        </p:txBody>
      </p:sp>
    </p:spTree>
    <p:extLst>
      <p:ext uri="{BB962C8B-B14F-4D97-AF65-F5344CB8AC3E}">
        <p14:creationId xmlns:p14="http://schemas.microsoft.com/office/powerpoint/2010/main" val="300534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1412</Words>
  <Application>Microsoft Office PowerPoint</Application>
  <PresentationFormat>On-screen Show (4:3)</PresentationFormat>
  <Paragraphs>143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Chapter 11</vt:lpstr>
      <vt:lpstr>Case Study </vt:lpstr>
      <vt:lpstr>Case Study </vt:lpstr>
      <vt:lpstr>Histograms </vt:lpstr>
      <vt:lpstr>Example </vt:lpstr>
      <vt:lpstr>Example </vt:lpstr>
      <vt:lpstr>Example </vt:lpstr>
      <vt:lpstr>Histograms </vt:lpstr>
      <vt:lpstr>Interpreting Histograms </vt:lpstr>
      <vt:lpstr>Interpreting Histograms </vt:lpstr>
      <vt:lpstr>Interpreting Histograms </vt:lpstr>
      <vt:lpstr>Interpreting Histograms </vt:lpstr>
      <vt:lpstr>Example </vt:lpstr>
      <vt:lpstr>Interpreting Histograms </vt:lpstr>
      <vt:lpstr>Interpreting Histograms </vt:lpstr>
      <vt:lpstr>Interpreting Histograms </vt:lpstr>
      <vt:lpstr>Interpreting Histograms </vt:lpstr>
      <vt:lpstr>Stemplots </vt:lpstr>
      <vt:lpstr>Stemplots </vt:lpstr>
      <vt:lpstr>Example </vt:lpstr>
      <vt:lpstr>Example </vt:lpstr>
      <vt:lpstr>Example </vt:lpstr>
      <vt:lpstr>Statistics in Summary </vt:lpstr>
      <vt:lpstr>Statistics in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Fan Wu</cp:lastModifiedBy>
  <cp:revision>497</cp:revision>
  <cp:lastPrinted>2011-08-21T16:22:14Z</cp:lastPrinted>
  <dcterms:created xsi:type="dcterms:W3CDTF">2009-09-07T22:06:52Z</dcterms:created>
  <dcterms:modified xsi:type="dcterms:W3CDTF">2018-01-31T18:44:48Z</dcterms:modified>
</cp:coreProperties>
</file>