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63" r:id="rId3"/>
    <p:sldId id="285" r:id="rId4"/>
    <p:sldId id="286" r:id="rId5"/>
    <p:sldId id="287" r:id="rId6"/>
    <p:sldId id="288" r:id="rId7"/>
    <p:sldId id="289" r:id="rId8"/>
    <p:sldId id="290" r:id="rId9"/>
    <p:sldId id="291" r:id="rId10"/>
    <p:sldId id="293" r:id="rId11"/>
    <p:sldId id="294" r:id="rId12"/>
    <p:sldId id="295" r:id="rId13"/>
    <p:sldId id="296" r:id="rId14"/>
    <p:sldId id="298" r:id="rId15"/>
    <p:sldId id="299" r:id="rId16"/>
    <p:sldId id="300" r:id="rId17"/>
    <p:sldId id="301" r:id="rId18"/>
    <p:sldId id="302" r:id="rId19"/>
    <p:sldId id="303" r:id="rId20"/>
    <p:sldId id="305" r:id="rId21"/>
    <p:sldId id="306" r:id="rId22"/>
    <p:sldId id="307" r:id="rId23"/>
    <p:sldId id="308" r:id="rId24"/>
    <p:sldId id="309" r:id="rId25"/>
    <p:sldId id="311" r:id="rId26"/>
    <p:sldId id="310" r:id="rId27"/>
    <p:sldId id="312" r:id="rId28"/>
    <p:sldId id="313" r:id="rId29"/>
    <p:sldId id="314" r:id="rId30"/>
    <p:sldId id="315"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000099"/>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90" autoAdjust="0"/>
  </p:normalViewPr>
  <p:slideViewPr>
    <p:cSldViewPr>
      <p:cViewPr varScale="1">
        <p:scale>
          <a:sx n="115" d="100"/>
          <a:sy n="115"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9392F996-E157-48A5-AD60-1D000861AE6D}" type="datetimeFigureOut">
              <a:rPr lang="en-US"/>
              <a:pPr>
                <a:defRPr/>
              </a:pPr>
              <a:t>2/5/2018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749F40DC-3990-4AC2-B093-0273A73926C0}" type="slidenum">
              <a:rPr lang="en-US"/>
              <a:pPr>
                <a:defRPr/>
              </a:pPr>
              <a:t>‹#›</a:t>
            </a:fld>
            <a:endParaRPr lang="en-US"/>
          </a:p>
        </p:txBody>
      </p:sp>
    </p:spTree>
    <p:extLst>
      <p:ext uri="{BB962C8B-B14F-4D97-AF65-F5344CB8AC3E}">
        <p14:creationId xmlns:p14="http://schemas.microsoft.com/office/powerpoint/2010/main" val="668537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BB63543-A998-4061-92DE-6CB9B3CB8413}" type="datetimeFigureOut">
              <a:rPr lang="en-US"/>
              <a:pPr>
                <a:defRPr/>
              </a:pPr>
              <a:t>2/5/2018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F92A0439-0397-4717-901F-9070B6CC3BBB}" type="slidenum">
              <a:rPr lang="en-US"/>
              <a:pPr>
                <a:defRPr/>
              </a:pPr>
              <a:t>‹#›</a:t>
            </a:fld>
            <a:endParaRPr lang="en-US"/>
          </a:p>
        </p:txBody>
      </p:sp>
    </p:spTree>
    <p:extLst>
      <p:ext uri="{BB962C8B-B14F-4D97-AF65-F5344CB8AC3E}">
        <p14:creationId xmlns:p14="http://schemas.microsoft.com/office/powerpoint/2010/main" val="3505475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ADD357-17E6-4AF7-BD2F-D8E37AAD3460}"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621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34809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05772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19371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2945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302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69574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95562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41730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79475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16181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319668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408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8189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703954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920861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57232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4195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102995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6848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18574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2361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22261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67852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2890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17858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20049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045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2094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534870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81000"/>
            <a:ext cx="3429000" cy="3276599"/>
          </a:xfrm>
        </p:spPr>
        <p:txBody>
          <a:bodyPr/>
          <a:lstStyle/>
          <a:p>
            <a:r>
              <a:rPr lang="en-US" smtClean="0"/>
              <a:t>Click to edit Master title style</a:t>
            </a:r>
            <a:endParaRPr lang="en-US"/>
          </a:p>
        </p:txBody>
      </p:sp>
      <p:sp>
        <p:nvSpPr>
          <p:cNvPr id="3" name="Subtitle 2"/>
          <p:cNvSpPr>
            <a:spLocks noGrp="1"/>
          </p:cNvSpPr>
          <p:nvPr>
            <p:ph type="subTitle" idx="1"/>
          </p:nvPr>
        </p:nvSpPr>
        <p:spPr>
          <a:xfrm>
            <a:off x="5562600" y="3886200"/>
            <a:ext cx="34290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DE7AADC-A83A-4498-994F-CF81ECEE2E4A}"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BCE00F1-CE10-4FDB-AFDA-56909ADE6F5A}" type="slidenum">
              <a:rPr lang="en-US"/>
              <a:pPr>
                <a:defRPr/>
              </a:pPr>
              <a:t>‹#›</a:t>
            </a:fld>
            <a:endParaRPr lang="en-US"/>
          </a:p>
        </p:txBody>
      </p:sp>
      <p:pic>
        <p:nvPicPr>
          <p:cNvPr id="7" name="Picture 2" descr="\\NYFILE02\BFW_Public\Public\Victoria Garvey\SCC 9e\SCC_9e_cover FINAL.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A84E71D-6CCA-407E-9BFF-8B07158F48AB}"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E056B5C-743C-4B7A-9135-BC7FA0D756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143709A-90EF-4628-8D45-28E011F3DD8E}"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94FC764-B872-4F6D-B418-41628BE91A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4504909-FEE2-43DD-80BD-5193EA9DF581}"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B78FAAE-7963-4D8C-B9F6-FA4283184B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EADBF40-69D7-4BA2-BA09-494260F4C4F5}"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92DFDF4-5CD7-4705-BE20-A891CEFB66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08F2249-CACD-44D5-BE6F-AC392AFDC903}" type="datetimeFigureOut">
              <a:rPr lang="en-US"/>
              <a:pPr>
                <a:defRPr/>
              </a:pPr>
              <a:t>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4E79A31-CC49-497A-8F63-2E6A120574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D3D590D-07C9-4D7D-912F-AFB82159B9A0}" type="datetimeFigureOut">
              <a:rPr lang="en-US"/>
              <a:pPr>
                <a:defRPr/>
              </a:pPr>
              <a:t>2/5/2018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72A7EFA-49D0-4958-BF49-925A18DE29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A790B06-C115-4FC5-8DB7-1089BA2F4D9F}" type="datetimeFigureOut">
              <a:rPr lang="en-US"/>
              <a:pPr>
                <a:defRPr/>
              </a:pPr>
              <a:t>2/5/2018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68234BE-32A7-45A6-AC27-03DB6265D3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1EF7CB7-0E4C-4A12-A8D0-778995197997}" type="datetimeFigureOut">
              <a:rPr lang="en-US"/>
              <a:pPr>
                <a:defRPr/>
              </a:pPr>
              <a:t>2/5/2018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31F3E1F-7D43-434D-941B-4A0C6778F4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C99431E-CAF3-43B9-8748-64324EE86549}" type="datetimeFigureOut">
              <a:rPr lang="en-US"/>
              <a:pPr>
                <a:defRPr/>
              </a:pPr>
              <a:t>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2DDEC6D-7966-4726-9152-6672018A2BD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6FCB7FA-2752-42AA-8F83-773214FC2089}" type="datetimeFigureOut">
              <a:rPr lang="en-US"/>
              <a:pPr>
                <a:defRPr/>
              </a:pPr>
              <a:t>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959094E-07BA-4B7C-AD92-1A4AE3AFD6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F3EEE917-F8A9-4804-9FE7-5C1E9445FBC9}"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5410200" y="381000"/>
            <a:ext cx="3581400" cy="3352800"/>
          </a:xfrm>
        </p:spPr>
        <p:txBody>
          <a:bodyPr/>
          <a:lstStyle/>
          <a:p>
            <a:r>
              <a:rPr lang="en-US" sz="7200" dirty="0" smtClean="0"/>
              <a:t>Chapter 12</a:t>
            </a:r>
          </a:p>
        </p:txBody>
      </p:sp>
      <p:sp>
        <p:nvSpPr>
          <p:cNvPr id="15362" name="Subtitle 2"/>
          <p:cNvSpPr>
            <a:spLocks noGrp="1"/>
          </p:cNvSpPr>
          <p:nvPr>
            <p:ph type="subTitle" idx="1"/>
          </p:nvPr>
        </p:nvSpPr>
        <p:spPr>
          <a:xfrm>
            <a:off x="5562600" y="3733800"/>
            <a:ext cx="3505200" cy="2209800"/>
          </a:xfrm>
        </p:spPr>
        <p:txBody>
          <a:bodyPr/>
          <a:lstStyle/>
          <a:p>
            <a:r>
              <a:rPr lang="en-US" dirty="0" smtClean="0">
                <a:solidFill>
                  <a:schemeClr val="tx1"/>
                </a:solidFill>
              </a:rPr>
              <a:t>Describing Distributions with Numbers</a:t>
            </a:r>
          </a:p>
          <a:p>
            <a:endParaRPr lang="en-US" dirty="0">
              <a:solidFill>
                <a:schemeClr val="tx1"/>
              </a:solidFill>
            </a:endParaRPr>
          </a:p>
          <a:p>
            <a:r>
              <a:rPr lang="en-US" i="1" dirty="0" smtClean="0">
                <a:solidFill>
                  <a:schemeClr val="bg1">
                    <a:lumMod val="65000"/>
                  </a:schemeClr>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Median and Quartiles</a:t>
            </a:r>
            <a:br>
              <a:rPr lang="en-US" b="1" dirty="0">
                <a:solidFill>
                  <a:schemeClr val="accent1"/>
                </a:solidFill>
              </a:rPr>
            </a:br>
            <a:endParaRPr lang="en-US" dirty="0"/>
          </a:p>
        </p:txBody>
      </p:sp>
      <p:sp>
        <p:nvSpPr>
          <p:cNvPr id="8" name="Rectangle 7"/>
          <p:cNvSpPr/>
          <p:nvPr/>
        </p:nvSpPr>
        <p:spPr>
          <a:xfrm>
            <a:off x="228600" y="990600"/>
            <a:ext cx="8915400" cy="4524315"/>
          </a:xfrm>
          <a:prstGeom prst="rect">
            <a:avLst/>
          </a:prstGeom>
        </p:spPr>
        <p:txBody>
          <a:bodyPr>
            <a:spAutoFit/>
          </a:bodyPr>
          <a:lstStyle/>
          <a:p>
            <a:r>
              <a:rPr lang="en-US" sz="2400" dirty="0"/>
              <a:t>The </a:t>
            </a:r>
            <a:r>
              <a:rPr lang="en-US" sz="2400" b="1" dirty="0">
                <a:solidFill>
                  <a:srgbClr val="8B0000"/>
                </a:solidFill>
              </a:rPr>
              <a:t>median </a:t>
            </a:r>
            <a:r>
              <a:rPr lang="en-US" sz="2400" b="1" dirty="0" smtClean="0">
                <a:solidFill>
                  <a:srgbClr val="8B0000"/>
                </a:solidFill>
              </a:rPr>
              <a:t>(</a:t>
            </a:r>
            <a:r>
              <a:rPr lang="en-US" sz="2400" b="1" i="1" dirty="0" smtClean="0">
                <a:solidFill>
                  <a:srgbClr val="8B0000"/>
                </a:solidFill>
              </a:rPr>
              <a:t>M</a:t>
            </a:r>
            <a:r>
              <a:rPr lang="en-US" sz="2400" b="1" dirty="0" smtClean="0">
                <a:solidFill>
                  <a:srgbClr val="8B0000"/>
                </a:solidFill>
              </a:rPr>
              <a:t>)</a:t>
            </a:r>
            <a:r>
              <a:rPr lang="en-US" sz="2400" dirty="0" smtClean="0"/>
              <a:t> </a:t>
            </a:r>
            <a:r>
              <a:rPr lang="en-US" sz="2400" dirty="0"/>
              <a:t>is the midpoint of a distribution, the number such that </a:t>
            </a:r>
            <a:r>
              <a:rPr lang="en-US" sz="2400" dirty="0" smtClean="0"/>
              <a:t>one half of </a:t>
            </a:r>
            <a:r>
              <a:rPr lang="en-US" sz="2400" dirty="0"/>
              <a:t>the observations </a:t>
            </a:r>
            <a:r>
              <a:rPr lang="en-US" sz="2400" dirty="0" smtClean="0"/>
              <a:t>is </a:t>
            </a:r>
            <a:r>
              <a:rPr lang="en-US" sz="2400" dirty="0"/>
              <a:t>smaller and the other half </a:t>
            </a:r>
            <a:r>
              <a:rPr lang="en-US" sz="2400" dirty="0" smtClean="0"/>
              <a:t>is </a:t>
            </a:r>
            <a:r>
              <a:rPr lang="en-US" sz="2400" dirty="0"/>
              <a:t>larger. To find the median of a distribution: </a:t>
            </a:r>
            <a:endParaRPr lang="en-US" sz="2400" dirty="0" smtClean="0"/>
          </a:p>
          <a:p>
            <a:endParaRPr lang="en-US" sz="2400" dirty="0" smtClean="0"/>
          </a:p>
          <a:p>
            <a:pPr marL="514350" indent="-514350">
              <a:buAutoNum type="arabicPeriod"/>
            </a:pPr>
            <a:r>
              <a:rPr lang="en-US" sz="2400" dirty="0" smtClean="0"/>
              <a:t>Arrange </a:t>
            </a:r>
            <a:r>
              <a:rPr lang="en-US" sz="2400" dirty="0"/>
              <a:t>all observations in order of size, from smallest to largest. </a:t>
            </a:r>
            <a:endParaRPr lang="en-US" sz="2400" dirty="0" smtClean="0"/>
          </a:p>
          <a:p>
            <a:pPr marL="514350" indent="-514350">
              <a:buAutoNum type="arabicPeriod"/>
            </a:pPr>
            <a:r>
              <a:rPr lang="en-US" sz="2400" dirty="0" smtClean="0"/>
              <a:t>If </a:t>
            </a:r>
            <a:r>
              <a:rPr lang="en-US" sz="2400" dirty="0"/>
              <a:t>the number of observations </a:t>
            </a:r>
            <a:r>
              <a:rPr lang="en-US" sz="2400" i="1" dirty="0"/>
              <a:t>n</a:t>
            </a:r>
            <a:r>
              <a:rPr lang="en-US" sz="2400" dirty="0"/>
              <a:t> is odd, the median </a:t>
            </a:r>
            <a:r>
              <a:rPr lang="en-US" sz="2400" dirty="0" smtClean="0"/>
              <a:t>(</a:t>
            </a:r>
            <a:r>
              <a:rPr lang="en-US" sz="2400" i="1" dirty="0" smtClean="0"/>
              <a:t>M)</a:t>
            </a:r>
            <a:r>
              <a:rPr lang="en-US" sz="2400" dirty="0" smtClean="0"/>
              <a:t> </a:t>
            </a:r>
            <a:r>
              <a:rPr lang="en-US" sz="2400" dirty="0"/>
              <a:t>is the </a:t>
            </a:r>
            <a:r>
              <a:rPr lang="en-US" sz="2400" dirty="0" smtClean="0"/>
              <a:t>middle</a:t>
            </a:r>
            <a:r>
              <a:rPr lang="en-US" sz="2400" dirty="0" smtClean="0"/>
              <a:t> </a:t>
            </a:r>
            <a:r>
              <a:rPr lang="en-US" sz="2400" dirty="0"/>
              <a:t>observation in the ordered list. </a:t>
            </a:r>
            <a:endParaRPr lang="en-US" sz="2400" dirty="0" smtClean="0"/>
          </a:p>
          <a:p>
            <a:pPr marL="514350" indent="-514350">
              <a:buAutoNum type="arabicPeriod"/>
            </a:pPr>
            <a:endParaRPr lang="en-US" sz="2400" dirty="0" smtClean="0"/>
          </a:p>
          <a:p>
            <a:pPr marL="514350" indent="-514350">
              <a:buAutoNum type="arabicPeriod"/>
            </a:pPr>
            <a:r>
              <a:rPr lang="en-US" sz="2400" dirty="0" smtClean="0"/>
              <a:t>If </a:t>
            </a:r>
            <a:r>
              <a:rPr lang="en-US" sz="2400" dirty="0"/>
              <a:t>the number of observations </a:t>
            </a:r>
            <a:r>
              <a:rPr lang="en-US" sz="2400" i="1" dirty="0"/>
              <a:t>n</a:t>
            </a:r>
            <a:r>
              <a:rPr lang="en-US" sz="2400" dirty="0"/>
              <a:t> is even, the median </a:t>
            </a:r>
            <a:r>
              <a:rPr lang="en-US" sz="2400" dirty="0" smtClean="0"/>
              <a:t>(</a:t>
            </a:r>
            <a:r>
              <a:rPr lang="en-US" sz="2400" i="1" dirty="0" smtClean="0"/>
              <a:t>M</a:t>
            </a:r>
            <a:r>
              <a:rPr lang="en-US" sz="2400" dirty="0" smtClean="0"/>
              <a:t>) </a:t>
            </a:r>
            <a:r>
              <a:rPr lang="en-US" sz="2400" dirty="0"/>
              <a:t>is the average of the two </a:t>
            </a:r>
            <a:r>
              <a:rPr lang="en-US" sz="2400" dirty="0" smtClean="0"/>
              <a:t>middle </a:t>
            </a:r>
            <a:r>
              <a:rPr lang="en-US" sz="2400" dirty="0"/>
              <a:t>observations in the ordered list. </a:t>
            </a:r>
            <a:endParaRPr lang="en-US" sz="2400" dirty="0">
              <a:latin typeface="+mj-lt"/>
              <a:cs typeface="Courier New" panose="02070309020205020404" pitchFamily="49" charset="0"/>
            </a:endParaRPr>
          </a:p>
        </p:txBody>
      </p:sp>
    </p:spTree>
    <p:extLst>
      <p:ext uri="{BB962C8B-B14F-4D97-AF65-F5344CB8AC3E}">
        <p14:creationId xmlns:p14="http://schemas.microsoft.com/office/powerpoint/2010/main" val="35936641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Median and Quartiles</a:t>
            </a:r>
            <a:br>
              <a:rPr lang="en-US" b="1" dirty="0">
                <a:solidFill>
                  <a:schemeClr val="accent1"/>
                </a:solidFill>
              </a:rPr>
            </a:br>
            <a:endParaRPr lang="en-US" dirty="0"/>
          </a:p>
        </p:txBody>
      </p:sp>
      <p:sp>
        <p:nvSpPr>
          <p:cNvPr id="8" name="Rectangle 7"/>
          <p:cNvSpPr/>
          <p:nvPr/>
        </p:nvSpPr>
        <p:spPr>
          <a:xfrm>
            <a:off x="228600" y="990600"/>
            <a:ext cx="8915400" cy="4832092"/>
          </a:xfrm>
          <a:prstGeom prst="rect">
            <a:avLst/>
          </a:prstGeom>
        </p:spPr>
        <p:txBody>
          <a:bodyPr>
            <a:spAutoFit/>
          </a:bodyPr>
          <a:lstStyle/>
          <a:p>
            <a:r>
              <a:rPr lang="en-US" sz="2800" dirty="0"/>
              <a:t>The Census Bureau </a:t>
            </a:r>
            <a:r>
              <a:rPr lang="en-US" sz="2800" dirty="0" smtClean="0"/>
              <a:t>website </a:t>
            </a:r>
            <a:r>
              <a:rPr lang="en-US" sz="2800" dirty="0"/>
              <a:t>provides data on income inequality. For example, it tells us that in 2013 the median income of Hispanic households was $40,963. That’s helpful but incomplete. </a:t>
            </a:r>
            <a:endParaRPr lang="en-US" sz="2800" dirty="0" smtClean="0"/>
          </a:p>
          <a:p>
            <a:endParaRPr lang="en-US" sz="2800" dirty="0"/>
          </a:p>
          <a:p>
            <a:r>
              <a:rPr lang="en-US" sz="2800" dirty="0" smtClean="0"/>
              <a:t>Do </a:t>
            </a:r>
            <a:r>
              <a:rPr lang="en-US" sz="2800" dirty="0"/>
              <a:t>most Hispanic households earn close to this amount, or are the incomes very variable? </a:t>
            </a:r>
            <a:endParaRPr lang="en-US" sz="2800" dirty="0" smtClean="0"/>
          </a:p>
          <a:p>
            <a:endParaRPr lang="en-US" sz="2800" dirty="0"/>
          </a:p>
          <a:p>
            <a:r>
              <a:rPr lang="en-US" sz="2800" dirty="0" smtClean="0"/>
              <a:t>The </a:t>
            </a:r>
            <a:r>
              <a:rPr lang="en-US" sz="2800" dirty="0"/>
              <a:t>simplest useful description of a distribution consists of both a measure of center and a measure of variability. </a:t>
            </a:r>
            <a:endParaRPr lang="en-US" sz="2500" dirty="0">
              <a:latin typeface="+mj-lt"/>
              <a:cs typeface="Courier New" panose="02070309020205020404" pitchFamily="49" charset="0"/>
            </a:endParaRPr>
          </a:p>
        </p:txBody>
      </p:sp>
    </p:spTree>
    <p:extLst>
      <p:ext uri="{BB962C8B-B14F-4D97-AF65-F5344CB8AC3E}">
        <p14:creationId xmlns:p14="http://schemas.microsoft.com/office/powerpoint/2010/main" val="20007048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Median and Quartiles</a:t>
            </a:r>
            <a:br>
              <a:rPr lang="en-US" b="1" dirty="0">
                <a:solidFill>
                  <a:schemeClr val="accent1"/>
                </a:solidFill>
              </a:rPr>
            </a:br>
            <a:endParaRPr lang="en-US" dirty="0"/>
          </a:p>
        </p:txBody>
      </p:sp>
      <p:sp>
        <p:nvSpPr>
          <p:cNvPr id="8" name="Rectangle 7"/>
          <p:cNvSpPr/>
          <p:nvPr/>
        </p:nvSpPr>
        <p:spPr>
          <a:xfrm>
            <a:off x="228600" y="990600"/>
            <a:ext cx="8915400" cy="3970318"/>
          </a:xfrm>
          <a:prstGeom prst="rect">
            <a:avLst/>
          </a:prstGeom>
        </p:spPr>
        <p:txBody>
          <a:bodyPr>
            <a:spAutoFit/>
          </a:bodyPr>
          <a:lstStyle/>
          <a:p>
            <a:r>
              <a:rPr lang="en-US" sz="2800" dirty="0"/>
              <a:t>If we choose the median (the midpoint) to describe center, the quartiles (in particular, the difference between the quartiles) provide natural descriptions of variability. </a:t>
            </a:r>
            <a:endParaRPr lang="en-US" sz="2800" dirty="0" smtClean="0"/>
          </a:p>
          <a:p>
            <a:endParaRPr lang="en-US" sz="2800" dirty="0"/>
          </a:p>
          <a:p>
            <a:r>
              <a:rPr lang="en-US" sz="2800" dirty="0"/>
              <a:t>T</a:t>
            </a:r>
            <a:r>
              <a:rPr lang="en-US" sz="2800" dirty="0" smtClean="0"/>
              <a:t>he </a:t>
            </a:r>
            <a:r>
              <a:rPr lang="en-US" sz="2800" dirty="0"/>
              <a:t>idea is clear: find the points one-quarter and three-quarters up the ordered list of observations. Again, we need a rule to make the idea precise. The rule for calculating the quartiles uses the rule for the median. </a:t>
            </a:r>
            <a:endParaRPr lang="en-US" sz="2500" dirty="0">
              <a:cs typeface="Courier New" panose="02070309020205020404" pitchFamily="49" charset="0"/>
            </a:endParaRPr>
          </a:p>
        </p:txBody>
      </p:sp>
    </p:spTree>
    <p:extLst>
      <p:ext uri="{BB962C8B-B14F-4D97-AF65-F5344CB8AC3E}">
        <p14:creationId xmlns:p14="http://schemas.microsoft.com/office/powerpoint/2010/main" val="40463225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Median and Quartiles</a:t>
            </a:r>
            <a:br>
              <a:rPr lang="en-US" b="1" dirty="0">
                <a:solidFill>
                  <a:schemeClr val="accent1"/>
                </a:solidFill>
              </a:rPr>
            </a:br>
            <a:endParaRPr lang="en-US" dirty="0"/>
          </a:p>
        </p:txBody>
      </p:sp>
      <p:sp>
        <p:nvSpPr>
          <p:cNvPr id="8" name="Rectangle 7"/>
          <p:cNvSpPr/>
          <p:nvPr/>
        </p:nvSpPr>
        <p:spPr>
          <a:xfrm>
            <a:off x="228600" y="990600"/>
            <a:ext cx="8915400" cy="5324535"/>
          </a:xfrm>
          <a:prstGeom prst="rect">
            <a:avLst/>
          </a:prstGeom>
        </p:spPr>
        <p:txBody>
          <a:bodyPr>
            <a:spAutoFit/>
          </a:bodyPr>
          <a:lstStyle/>
          <a:p>
            <a:r>
              <a:rPr lang="en-US" sz="2800" dirty="0"/>
              <a:t>To calculate the quartiles: </a:t>
            </a:r>
            <a:endParaRPr lang="en-US" sz="2800" dirty="0" smtClean="0"/>
          </a:p>
          <a:p>
            <a:pPr marL="514350" indent="-514350">
              <a:buAutoNum type="arabicPeriod"/>
            </a:pPr>
            <a:r>
              <a:rPr lang="en-US" sz="2600" dirty="0" smtClean="0"/>
              <a:t>Arrange </a:t>
            </a:r>
            <a:r>
              <a:rPr lang="en-US" sz="2600" dirty="0"/>
              <a:t>the observations in increasing order and locate the median </a:t>
            </a:r>
            <a:r>
              <a:rPr lang="en-US" sz="2600" dirty="0" smtClean="0"/>
              <a:t>(</a:t>
            </a:r>
            <a:r>
              <a:rPr lang="en-US" sz="2600" i="1" dirty="0" smtClean="0"/>
              <a:t>M</a:t>
            </a:r>
            <a:r>
              <a:rPr lang="en-US" sz="2600" dirty="0" smtClean="0"/>
              <a:t>) </a:t>
            </a:r>
            <a:r>
              <a:rPr lang="en-US" sz="2600" dirty="0"/>
              <a:t>in the ordered list of observations. </a:t>
            </a:r>
            <a:endParaRPr lang="en-US" sz="2600" dirty="0" smtClean="0"/>
          </a:p>
          <a:p>
            <a:pPr marL="514350" indent="-514350">
              <a:buAutoNum type="arabicPeriod"/>
            </a:pPr>
            <a:r>
              <a:rPr lang="en-US" sz="2600" dirty="0" smtClean="0"/>
              <a:t>The </a:t>
            </a:r>
            <a:r>
              <a:rPr lang="en-US" sz="2600" dirty="0"/>
              <a:t>first </a:t>
            </a:r>
            <a:r>
              <a:rPr lang="en-US" sz="2600" dirty="0" smtClean="0"/>
              <a:t>quartile (</a:t>
            </a:r>
            <a:r>
              <a:rPr lang="en-US" sz="2600" i="1" dirty="0" smtClean="0"/>
              <a:t>Q</a:t>
            </a:r>
            <a:r>
              <a:rPr lang="en-US" sz="2600" i="1" baseline="-25000" dirty="0" smtClean="0"/>
              <a:t>1</a:t>
            </a:r>
            <a:r>
              <a:rPr lang="en-US" sz="2600" dirty="0" smtClean="0"/>
              <a:t>) </a:t>
            </a:r>
            <a:r>
              <a:rPr lang="en-US" sz="2600" dirty="0"/>
              <a:t>is the median of the observations whose position in the ordered list is to the left of the location of the overall median. The overall median is not included in the observations considered to be to the left of the overall median. </a:t>
            </a:r>
            <a:endParaRPr lang="en-US" sz="2600" dirty="0" smtClean="0"/>
          </a:p>
          <a:p>
            <a:pPr marL="514350" indent="-514350">
              <a:buAutoNum type="arabicPeriod"/>
            </a:pPr>
            <a:r>
              <a:rPr lang="en-US" sz="2600" dirty="0" smtClean="0"/>
              <a:t>The </a:t>
            </a:r>
            <a:r>
              <a:rPr lang="en-US" sz="2600" dirty="0"/>
              <a:t>third </a:t>
            </a:r>
            <a:r>
              <a:rPr lang="en-US" sz="2600" dirty="0" smtClean="0"/>
              <a:t>quartile (</a:t>
            </a:r>
            <a:r>
              <a:rPr lang="en-US" sz="2600" i="1" dirty="0" smtClean="0"/>
              <a:t>Q</a:t>
            </a:r>
            <a:r>
              <a:rPr lang="en-US" sz="2600" i="1" baseline="-25000" dirty="0" smtClean="0"/>
              <a:t>3</a:t>
            </a:r>
            <a:r>
              <a:rPr lang="en-US" sz="2600" dirty="0" smtClean="0"/>
              <a:t>) </a:t>
            </a:r>
            <a:r>
              <a:rPr lang="en-US" sz="2600" dirty="0"/>
              <a:t>is the median of the observations whose position in the ordered list is to the right of the location of the overall median. The overall median is not included in the observations considered to be to the right of the overall median. </a:t>
            </a:r>
            <a:endParaRPr lang="en-US" sz="2600" dirty="0">
              <a:cs typeface="Courier New" panose="02070309020205020404" pitchFamily="49" charset="0"/>
            </a:endParaRPr>
          </a:p>
        </p:txBody>
      </p:sp>
    </p:spTree>
    <p:extLst>
      <p:ext uri="{BB962C8B-B14F-4D97-AF65-F5344CB8AC3E}">
        <p14:creationId xmlns:p14="http://schemas.microsoft.com/office/powerpoint/2010/main" val="4788096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5909310"/>
          </a:xfrm>
          <a:prstGeom prst="rect">
            <a:avLst/>
          </a:prstGeom>
        </p:spPr>
        <p:txBody>
          <a:bodyPr>
            <a:spAutoFit/>
          </a:bodyPr>
          <a:lstStyle/>
          <a:p>
            <a:r>
              <a:rPr lang="en-US" sz="2800" dirty="0" smtClean="0"/>
              <a:t>Find the quartiles for Hank Aaron’s home run distribution. </a:t>
            </a:r>
          </a:p>
          <a:p>
            <a:endParaRPr lang="en-US" sz="2800" dirty="0"/>
          </a:p>
          <a:p>
            <a:r>
              <a:rPr lang="en-US" sz="2100" dirty="0" smtClean="0"/>
              <a:t>10 </a:t>
            </a:r>
            <a:r>
              <a:rPr lang="en-US" sz="2100" dirty="0"/>
              <a:t>12 13 20 24 26 27 29 30 32 34 34 38 39 39 40 40 44 44 44 44 45 </a:t>
            </a:r>
            <a:r>
              <a:rPr lang="en-US" sz="2100" dirty="0" smtClean="0"/>
              <a:t>47</a:t>
            </a:r>
          </a:p>
          <a:p>
            <a:endParaRPr lang="en-US" sz="2100" b="1" dirty="0">
              <a:latin typeface="Courier New" panose="02070309020205020404" pitchFamily="49" charset="0"/>
              <a:cs typeface="Courier New" panose="02070309020205020404" pitchFamily="49" charset="0"/>
            </a:endParaRPr>
          </a:p>
          <a:p>
            <a:r>
              <a:rPr lang="en-US" sz="2800" dirty="0" smtClean="0">
                <a:latin typeface="+mj-lt"/>
                <a:cs typeface="Courier New" panose="02070309020205020404" pitchFamily="49" charset="0"/>
              </a:rPr>
              <a:t>There is an odd number of observations, so the median is the middle value.</a:t>
            </a:r>
          </a:p>
          <a:p>
            <a:endParaRPr lang="en-US" sz="2800" dirty="0">
              <a:latin typeface="+mj-lt"/>
              <a:cs typeface="Courier New" panose="02070309020205020404" pitchFamily="49" charset="0"/>
            </a:endParaRPr>
          </a:p>
          <a:p>
            <a:r>
              <a:rPr lang="en-US" sz="2800" dirty="0" smtClean="0">
                <a:latin typeface="+mj-lt"/>
                <a:cs typeface="Courier New" panose="02070309020205020404" pitchFamily="49" charset="0"/>
              </a:rPr>
              <a:t>The lower half of the data is:</a:t>
            </a:r>
          </a:p>
          <a:p>
            <a:r>
              <a:rPr lang="en-US" sz="2800" dirty="0"/>
              <a:t>10 12 13 20 24 26 27 29 30 32 </a:t>
            </a:r>
            <a:r>
              <a:rPr lang="en-US" sz="2800" dirty="0" smtClean="0"/>
              <a:t>34</a:t>
            </a:r>
          </a:p>
          <a:p>
            <a:endParaRPr lang="en-US" sz="2800" dirty="0" smtClean="0"/>
          </a:p>
          <a:p>
            <a:r>
              <a:rPr lang="en-US" sz="2800" dirty="0" smtClean="0">
                <a:latin typeface="+mj-lt"/>
                <a:cs typeface="Courier New" panose="02070309020205020404" pitchFamily="49" charset="0"/>
              </a:rPr>
              <a:t>The upper half of the data is:</a:t>
            </a:r>
          </a:p>
          <a:p>
            <a:r>
              <a:rPr lang="en-US" sz="2800" dirty="0"/>
              <a:t>38 39 39 40 40 44 44 44 44 45 47</a:t>
            </a:r>
          </a:p>
          <a:p>
            <a:endParaRPr lang="en-US" sz="2800" dirty="0">
              <a:latin typeface="+mj-lt"/>
              <a:cs typeface="Courier New" panose="02070309020205020404" pitchFamily="49" charset="0"/>
            </a:endParaRPr>
          </a:p>
        </p:txBody>
      </p:sp>
      <p:sp>
        <p:nvSpPr>
          <p:cNvPr id="2" name="Rectangle 1" descr="The image shows the number &quot;34&quot; highlighted with red box, which depicts that 34 is the median in the Aaron's home run count, arranged in order from smallest to largest. The series shows that the values: 10, 12, 13, 20, 24, 26, 27, 29, 30, 32, 34, 34, 38, 39, 39, 40, 40, 44, 44, 44, 44, 45, 47."/>
          <p:cNvSpPr/>
          <p:nvPr/>
        </p:nvSpPr>
        <p:spPr>
          <a:xfrm>
            <a:off x="4334561" y="2286000"/>
            <a:ext cx="381000" cy="381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6"/>
          <p:cNvSpPr>
            <a:spLocks noChangeShapeType="1"/>
          </p:cNvSpPr>
          <p:nvPr/>
        </p:nvSpPr>
        <p:spPr bwMode="auto">
          <a:xfrm flipH="1">
            <a:off x="381000" y="2667000"/>
            <a:ext cx="3886198" cy="1"/>
          </a:xfrm>
          <a:prstGeom prst="line">
            <a:avLst/>
          </a:prstGeom>
          <a:noFill/>
          <a:ln w="25400">
            <a:solidFill>
              <a:schemeClr val="tx1"/>
            </a:solidFill>
            <a:round/>
            <a:headEnd/>
            <a:tailEnd type="triangle" w="med" len="med"/>
          </a:ln>
          <a:effectLst/>
        </p:spPr>
        <p:txBody>
          <a:bodyPr/>
          <a:lstStyle/>
          <a:p>
            <a:endParaRPr lang="en-US"/>
          </a:p>
        </p:txBody>
      </p:sp>
      <p:sp>
        <p:nvSpPr>
          <p:cNvPr id="9" name="Line 7"/>
          <p:cNvSpPr>
            <a:spLocks noChangeShapeType="1"/>
          </p:cNvSpPr>
          <p:nvPr/>
        </p:nvSpPr>
        <p:spPr bwMode="auto">
          <a:xfrm>
            <a:off x="4762500" y="2667000"/>
            <a:ext cx="3962400" cy="0"/>
          </a:xfrm>
          <a:prstGeom prst="line">
            <a:avLst/>
          </a:prstGeom>
          <a:noFill/>
          <a:ln w="25400">
            <a:solidFill>
              <a:schemeClr val="tx1"/>
            </a:solidFill>
            <a:round/>
            <a:headEnd/>
            <a:tailEnd type="triangle" w="med" len="med"/>
          </a:ln>
          <a:effectLst/>
        </p:spPr>
        <p:txBody>
          <a:bodyPr/>
          <a:lstStyle/>
          <a:p>
            <a:endParaRPr lang="en-US"/>
          </a:p>
        </p:txBody>
      </p:sp>
      <p:sp>
        <p:nvSpPr>
          <p:cNvPr id="10" name="Line 6"/>
          <p:cNvSpPr>
            <a:spLocks noChangeShapeType="1"/>
          </p:cNvSpPr>
          <p:nvPr/>
        </p:nvSpPr>
        <p:spPr bwMode="auto">
          <a:xfrm flipH="1">
            <a:off x="351130" y="5181600"/>
            <a:ext cx="2239670" cy="1"/>
          </a:xfrm>
          <a:prstGeom prst="line">
            <a:avLst/>
          </a:prstGeom>
          <a:noFill/>
          <a:ln w="25400">
            <a:solidFill>
              <a:schemeClr val="tx1"/>
            </a:solidFill>
            <a:round/>
            <a:headEnd/>
            <a:tailEnd type="triangle" w="med" len="med"/>
          </a:ln>
          <a:effectLst/>
        </p:spPr>
        <p:txBody>
          <a:bodyPr/>
          <a:lstStyle/>
          <a:p>
            <a:endParaRPr lang="en-US"/>
          </a:p>
        </p:txBody>
      </p:sp>
      <p:sp>
        <p:nvSpPr>
          <p:cNvPr id="11" name="Line 7"/>
          <p:cNvSpPr>
            <a:spLocks noChangeShapeType="1"/>
          </p:cNvSpPr>
          <p:nvPr/>
        </p:nvSpPr>
        <p:spPr bwMode="auto">
          <a:xfrm>
            <a:off x="3352800" y="5181600"/>
            <a:ext cx="2286000" cy="0"/>
          </a:xfrm>
          <a:prstGeom prst="line">
            <a:avLst/>
          </a:prstGeom>
          <a:noFill/>
          <a:ln w="25400">
            <a:solidFill>
              <a:schemeClr val="tx1"/>
            </a:solidFill>
            <a:round/>
            <a:headEnd/>
            <a:tailEnd type="triangle" w="med" len="med"/>
          </a:ln>
          <a:effectLst/>
        </p:spPr>
        <p:txBody>
          <a:bodyPr/>
          <a:lstStyle/>
          <a:p>
            <a:endParaRPr lang="en-US"/>
          </a:p>
        </p:txBody>
      </p:sp>
      <p:sp>
        <p:nvSpPr>
          <p:cNvPr id="12" name="Rectangle 11" descr="The image shows the number &quot;26,&quot; highlighted with red box, which depicts that 26 is the middle value of the lower half of the data mentioned as: 10, 12, 13, 20, 24, 26, 27, 29, 30, 32, 34."/>
          <p:cNvSpPr/>
          <p:nvPr/>
        </p:nvSpPr>
        <p:spPr>
          <a:xfrm>
            <a:off x="2743200" y="4648200"/>
            <a:ext cx="533400" cy="45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descr="The image shows the number &quot;44,&quot; highlighted with red box, which depicts that 44 is the middle value of the upper half of the data mentioned as: 38, 39, 39, 40, 40, 44, 44, 44, 44, 45, 47."/>
          <p:cNvSpPr/>
          <p:nvPr/>
        </p:nvSpPr>
        <p:spPr>
          <a:xfrm>
            <a:off x="2743200" y="5943600"/>
            <a:ext cx="533400" cy="45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6"/>
          <p:cNvSpPr>
            <a:spLocks noChangeShapeType="1"/>
          </p:cNvSpPr>
          <p:nvPr/>
        </p:nvSpPr>
        <p:spPr bwMode="auto">
          <a:xfrm flipH="1">
            <a:off x="263346" y="6400800"/>
            <a:ext cx="2327453" cy="0"/>
          </a:xfrm>
          <a:prstGeom prst="line">
            <a:avLst/>
          </a:prstGeom>
          <a:noFill/>
          <a:ln w="25400">
            <a:solidFill>
              <a:schemeClr val="tx1"/>
            </a:solidFill>
            <a:round/>
            <a:headEnd/>
            <a:tailEnd type="triangle" w="med" len="med"/>
          </a:ln>
          <a:effectLst/>
        </p:spPr>
        <p:txBody>
          <a:bodyPr/>
          <a:lstStyle/>
          <a:p>
            <a:endParaRPr lang="en-US"/>
          </a:p>
        </p:txBody>
      </p:sp>
      <p:sp>
        <p:nvSpPr>
          <p:cNvPr id="16" name="Line 7"/>
          <p:cNvSpPr>
            <a:spLocks noChangeShapeType="1"/>
          </p:cNvSpPr>
          <p:nvPr/>
        </p:nvSpPr>
        <p:spPr bwMode="auto">
          <a:xfrm>
            <a:off x="3352800" y="6400800"/>
            <a:ext cx="2286000" cy="0"/>
          </a:xfrm>
          <a:prstGeom prst="line">
            <a:avLst/>
          </a:prstGeom>
          <a:noFill/>
          <a:ln w="25400">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925259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1+#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0-#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1+#ppt_w/2"/>
                                          </p:val>
                                        </p:tav>
                                        <p:tav tm="100000">
                                          <p:val>
                                            <p:strVal val="#ppt_x"/>
                                          </p:val>
                                        </p:tav>
                                      </p:tavLst>
                                    </p:anim>
                                    <p:anim calcmode="lin" valueType="num">
                                      <p:cBhvr additive="base">
                                        <p:cTn id="6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0-#ppt_w/2"/>
                                          </p:val>
                                        </p:tav>
                                        <p:tav tm="100000">
                                          <p:val>
                                            <p:strVal val="#ppt_x"/>
                                          </p:val>
                                        </p:tav>
                                      </p:tavLst>
                                    </p:anim>
                                    <p:anim calcmode="lin" valueType="num">
                                      <p:cBhvr additive="base">
                                        <p:cTn id="7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P spid="12" grpId="0" animBg="1"/>
      <p:bldP spid="13" grpId="0" animBg="1"/>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600" b="1" dirty="0">
                <a:solidFill>
                  <a:schemeClr val="accent1"/>
                </a:solidFill>
              </a:rPr>
              <a:t>Five-Number Summary and Boxplots</a:t>
            </a:r>
            <a:br>
              <a:rPr lang="en-US" sz="3600" b="1" dirty="0">
                <a:solidFill>
                  <a:schemeClr val="accent1"/>
                </a:solidFill>
              </a:rPr>
            </a:br>
            <a:endParaRPr lang="en-US" sz="3600" dirty="0"/>
          </a:p>
        </p:txBody>
      </p:sp>
      <p:sp>
        <p:nvSpPr>
          <p:cNvPr id="8" name="Rectangle 7"/>
          <p:cNvSpPr/>
          <p:nvPr/>
        </p:nvSpPr>
        <p:spPr>
          <a:xfrm>
            <a:off x="228600" y="990600"/>
            <a:ext cx="8915400" cy="3108543"/>
          </a:xfrm>
          <a:prstGeom prst="rect">
            <a:avLst/>
          </a:prstGeom>
        </p:spPr>
        <p:txBody>
          <a:bodyPr>
            <a:spAutoFit/>
          </a:bodyPr>
          <a:lstStyle/>
          <a:p>
            <a:r>
              <a:rPr lang="en-US" sz="2800" dirty="0"/>
              <a:t>The </a:t>
            </a:r>
            <a:r>
              <a:rPr lang="en-US" sz="2800" b="1" dirty="0">
                <a:solidFill>
                  <a:srgbClr val="8B0000"/>
                </a:solidFill>
              </a:rPr>
              <a:t>five-number summary</a:t>
            </a:r>
            <a:r>
              <a:rPr lang="en-US" sz="2800" dirty="0"/>
              <a:t> of a distribution consists of the smallest observation, the first quartile, the median, the third quartile, and the largest observation, written in order from smallest to largest. In symbols, the five-number summary is </a:t>
            </a:r>
            <a:endParaRPr lang="en-US" sz="2800" dirty="0" smtClean="0"/>
          </a:p>
          <a:p>
            <a:endParaRPr lang="en-US" sz="2800" dirty="0"/>
          </a:p>
          <a:p>
            <a:pPr algn="ctr"/>
            <a:r>
              <a:rPr lang="en-US" sz="2800" dirty="0" smtClean="0"/>
              <a:t>Minimum</a:t>
            </a:r>
            <a:r>
              <a:rPr lang="en-US" sz="2800" i="1" dirty="0" smtClean="0"/>
              <a:t> </a:t>
            </a:r>
            <a:r>
              <a:rPr lang="en-US" sz="2800" i="1" dirty="0"/>
              <a:t>Q</a:t>
            </a:r>
            <a:r>
              <a:rPr lang="en-US" sz="2800" i="1" baseline="-25000" dirty="0"/>
              <a:t>1</a:t>
            </a:r>
            <a:r>
              <a:rPr lang="en-US" sz="2800" i="1" dirty="0"/>
              <a:t> M Q</a:t>
            </a:r>
            <a:r>
              <a:rPr lang="en-US" sz="2800" i="1" baseline="-25000" dirty="0"/>
              <a:t>3</a:t>
            </a:r>
            <a:r>
              <a:rPr lang="en-US" sz="2800" i="1" dirty="0"/>
              <a:t> </a:t>
            </a:r>
            <a:r>
              <a:rPr lang="en-US" sz="2800" dirty="0"/>
              <a:t>Maximum</a:t>
            </a:r>
            <a:r>
              <a:rPr lang="en-US" sz="2800" i="1" dirty="0"/>
              <a:t> </a:t>
            </a:r>
            <a:endParaRPr lang="en-US" sz="2600" i="1" dirty="0">
              <a:cs typeface="Courier New" panose="02070309020205020404" pitchFamily="49" charset="0"/>
            </a:endParaRPr>
          </a:p>
        </p:txBody>
      </p:sp>
    </p:spTree>
    <p:extLst>
      <p:ext uri="{BB962C8B-B14F-4D97-AF65-F5344CB8AC3E}">
        <p14:creationId xmlns:p14="http://schemas.microsoft.com/office/powerpoint/2010/main" val="8419211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Five-Number Summary and Boxplots</a:t>
            </a:r>
            <a:br>
              <a:rPr lang="en-US" sz="3600" b="1" dirty="0">
                <a:solidFill>
                  <a:schemeClr val="accent1"/>
                </a:solidFill>
              </a:rPr>
            </a:br>
            <a:endParaRPr lang="en-US" sz="3600" dirty="0"/>
          </a:p>
        </p:txBody>
      </p:sp>
      <p:sp>
        <p:nvSpPr>
          <p:cNvPr id="8" name="Rectangle 7"/>
          <p:cNvSpPr/>
          <p:nvPr/>
        </p:nvSpPr>
        <p:spPr>
          <a:xfrm>
            <a:off x="228600" y="990600"/>
            <a:ext cx="8915400" cy="2677656"/>
          </a:xfrm>
          <a:prstGeom prst="rect">
            <a:avLst/>
          </a:prstGeom>
        </p:spPr>
        <p:txBody>
          <a:bodyPr>
            <a:spAutoFit/>
          </a:bodyPr>
          <a:lstStyle/>
          <a:p>
            <a:r>
              <a:rPr lang="en-US" sz="2800" dirty="0"/>
              <a:t>A </a:t>
            </a:r>
            <a:r>
              <a:rPr lang="en-US" sz="2800" b="1" dirty="0">
                <a:solidFill>
                  <a:srgbClr val="8B0000"/>
                </a:solidFill>
              </a:rPr>
              <a:t>boxplot </a:t>
            </a:r>
            <a:r>
              <a:rPr lang="en-US" sz="2800" dirty="0"/>
              <a:t>is a graph of the five-number summary. </a:t>
            </a:r>
            <a:endParaRPr lang="en-US" sz="2800" dirty="0" smtClean="0"/>
          </a:p>
          <a:p>
            <a:endParaRPr lang="en-US" sz="2800" dirty="0"/>
          </a:p>
          <a:p>
            <a:pPr marL="457200" indent="-457200">
              <a:buFont typeface="Arial" panose="020B0604020202020204" pitchFamily="34" charset="0"/>
              <a:buChar char="•"/>
            </a:pPr>
            <a:r>
              <a:rPr lang="en-US" sz="2800" dirty="0" smtClean="0"/>
              <a:t>A </a:t>
            </a:r>
            <a:r>
              <a:rPr lang="en-US" sz="2800" dirty="0"/>
              <a:t>central box spans the </a:t>
            </a:r>
            <a:r>
              <a:rPr lang="en-US" sz="2800" dirty="0" smtClean="0"/>
              <a:t>quartiles </a:t>
            </a:r>
          </a:p>
          <a:p>
            <a:pPr marL="457200" indent="-457200">
              <a:buFont typeface="Arial" panose="020B0604020202020204" pitchFamily="34" charset="0"/>
              <a:buChar char="•"/>
            </a:pPr>
            <a:r>
              <a:rPr lang="en-US" sz="2800" dirty="0" smtClean="0"/>
              <a:t>A </a:t>
            </a:r>
            <a:r>
              <a:rPr lang="en-US" sz="2800" dirty="0"/>
              <a:t>line in the box marks the </a:t>
            </a:r>
            <a:r>
              <a:rPr lang="en-US" sz="2800" dirty="0" smtClean="0"/>
              <a:t>median </a:t>
            </a:r>
          </a:p>
          <a:p>
            <a:pPr marL="457200" indent="-457200">
              <a:buFont typeface="Arial" panose="020B0604020202020204" pitchFamily="34" charset="0"/>
              <a:buChar char="•"/>
            </a:pPr>
            <a:r>
              <a:rPr lang="en-US" sz="2800" dirty="0" smtClean="0"/>
              <a:t>Lines </a:t>
            </a:r>
            <a:r>
              <a:rPr lang="en-US" sz="2800" dirty="0"/>
              <a:t>extend from the box out to the smallest and largest </a:t>
            </a:r>
            <a:r>
              <a:rPr lang="en-US" sz="2800" dirty="0" smtClean="0"/>
              <a:t>observations </a:t>
            </a:r>
            <a:endParaRPr lang="en-US" sz="2600" i="1" dirty="0">
              <a:cs typeface="Courier New" panose="02070309020205020404" pitchFamily="49" charset="0"/>
            </a:endParaRPr>
          </a:p>
        </p:txBody>
      </p:sp>
    </p:spTree>
    <p:extLst>
      <p:ext uri="{BB962C8B-B14F-4D97-AF65-F5344CB8AC3E}">
        <p14:creationId xmlns:p14="http://schemas.microsoft.com/office/powerpoint/2010/main" val="23070367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Five-Number Summary and Boxplots</a:t>
            </a:r>
            <a:br>
              <a:rPr lang="en-US" sz="3600" b="1" dirty="0">
                <a:solidFill>
                  <a:schemeClr val="accent1"/>
                </a:solidFill>
              </a:rPr>
            </a:br>
            <a:endParaRPr lang="en-US" sz="3600" dirty="0"/>
          </a:p>
        </p:txBody>
      </p:sp>
      <p:sp>
        <p:nvSpPr>
          <p:cNvPr id="8" name="Rectangle 7"/>
          <p:cNvSpPr/>
          <p:nvPr/>
        </p:nvSpPr>
        <p:spPr>
          <a:xfrm>
            <a:off x="228600" y="990600"/>
            <a:ext cx="8915400" cy="5262979"/>
          </a:xfrm>
          <a:prstGeom prst="rect">
            <a:avLst/>
          </a:prstGeom>
        </p:spPr>
        <p:txBody>
          <a:bodyPr>
            <a:spAutoFit/>
          </a:bodyPr>
          <a:lstStyle/>
          <a:p>
            <a:pPr marL="457200" indent="-457200"/>
            <a:r>
              <a:rPr lang="en-US" sz="2800" dirty="0" smtClean="0"/>
              <a:t>Boxplots can be drawn </a:t>
            </a:r>
            <a:r>
              <a:rPr lang="en-US" sz="2800" dirty="0"/>
              <a:t>horizontally or vertically. </a:t>
            </a:r>
            <a:endParaRPr lang="en-US" sz="2800" dirty="0" smtClean="0"/>
          </a:p>
          <a:p>
            <a:pPr marL="457200" indent="-457200"/>
            <a:r>
              <a:rPr lang="en-US" sz="2800" dirty="0" smtClean="0"/>
              <a:t>Be </a:t>
            </a:r>
            <a:r>
              <a:rPr lang="en-US" sz="2800" dirty="0"/>
              <a:t>sure to include a numerical scale in the </a:t>
            </a:r>
            <a:r>
              <a:rPr lang="en-US" sz="2800" dirty="0" smtClean="0"/>
              <a:t>graph.</a:t>
            </a:r>
          </a:p>
          <a:p>
            <a:pPr marL="457200" indent="-457200"/>
            <a:endParaRPr lang="en-US" sz="2800" dirty="0" smtClean="0"/>
          </a:p>
          <a:p>
            <a:pPr marL="457200" indent="-457200"/>
            <a:r>
              <a:rPr lang="en-US" sz="2800" dirty="0" smtClean="0"/>
              <a:t>When </a:t>
            </a:r>
            <a:r>
              <a:rPr lang="en-US" sz="2800" dirty="0"/>
              <a:t>you look at a boxplot, first locate the median, </a:t>
            </a:r>
            <a:endParaRPr lang="en-US" sz="2800" dirty="0" smtClean="0"/>
          </a:p>
          <a:p>
            <a:pPr marL="457200" indent="-457200"/>
            <a:r>
              <a:rPr lang="en-US" sz="2800" dirty="0" smtClean="0"/>
              <a:t>which </a:t>
            </a:r>
            <a:r>
              <a:rPr lang="en-US" sz="2800" dirty="0"/>
              <a:t>marks the center of the distribution. Then look at </a:t>
            </a:r>
            <a:endParaRPr lang="en-US" sz="2800" dirty="0" smtClean="0"/>
          </a:p>
          <a:p>
            <a:pPr marL="457200" indent="-457200"/>
            <a:r>
              <a:rPr lang="en-US" sz="2800" dirty="0" smtClean="0"/>
              <a:t>the </a:t>
            </a:r>
            <a:r>
              <a:rPr lang="en-US" sz="2800" dirty="0"/>
              <a:t>variability. </a:t>
            </a:r>
            <a:endParaRPr lang="en-US" sz="2800" dirty="0" smtClean="0"/>
          </a:p>
          <a:p>
            <a:pPr marL="457200" indent="-457200"/>
            <a:endParaRPr lang="en-US" sz="2800" dirty="0" smtClean="0"/>
          </a:p>
          <a:p>
            <a:pPr marL="457200" indent="-457200"/>
            <a:r>
              <a:rPr lang="en-US" sz="2800" dirty="0" smtClean="0"/>
              <a:t>The </a:t>
            </a:r>
            <a:r>
              <a:rPr lang="en-US" sz="2800" dirty="0"/>
              <a:t>quartiles (more precisely, the </a:t>
            </a:r>
            <a:r>
              <a:rPr lang="en-US" sz="2800" dirty="0" smtClean="0"/>
              <a:t>difference between  </a:t>
            </a:r>
          </a:p>
          <a:p>
            <a:pPr marL="457200" indent="-457200"/>
            <a:r>
              <a:rPr lang="en-US" sz="2800" dirty="0" smtClean="0"/>
              <a:t>the </a:t>
            </a:r>
            <a:r>
              <a:rPr lang="en-US" sz="2800" dirty="0"/>
              <a:t>two quartiles) show the </a:t>
            </a:r>
            <a:r>
              <a:rPr lang="en-US" sz="2800" dirty="0" smtClean="0"/>
              <a:t>variability </a:t>
            </a:r>
            <a:r>
              <a:rPr lang="en-US" sz="2800" dirty="0"/>
              <a:t>of the middle half </a:t>
            </a:r>
            <a:endParaRPr lang="en-US" sz="2800" dirty="0" smtClean="0"/>
          </a:p>
          <a:p>
            <a:pPr marL="457200" indent="-457200"/>
            <a:r>
              <a:rPr lang="en-US" sz="2800" dirty="0" smtClean="0"/>
              <a:t>of </a:t>
            </a:r>
            <a:r>
              <a:rPr lang="en-US" sz="2800" dirty="0"/>
              <a:t>the data, and the </a:t>
            </a:r>
            <a:r>
              <a:rPr lang="en-US" sz="2800" dirty="0" smtClean="0"/>
              <a:t>extremes </a:t>
            </a:r>
            <a:r>
              <a:rPr lang="en-US" sz="2800" dirty="0"/>
              <a:t>(the smallest and largest </a:t>
            </a:r>
            <a:endParaRPr lang="en-US" sz="2800" dirty="0" smtClean="0"/>
          </a:p>
          <a:p>
            <a:pPr marL="457200" indent="-457200"/>
            <a:r>
              <a:rPr lang="en-US" sz="2800" dirty="0" smtClean="0"/>
              <a:t>observations</a:t>
            </a:r>
            <a:r>
              <a:rPr lang="en-US" sz="2800" dirty="0"/>
              <a:t>) </a:t>
            </a:r>
            <a:r>
              <a:rPr lang="en-US" sz="2800" dirty="0" smtClean="0"/>
              <a:t>indicate </a:t>
            </a:r>
            <a:r>
              <a:rPr lang="en-US" sz="2800" dirty="0"/>
              <a:t>the variability of the entire data </a:t>
            </a:r>
            <a:endParaRPr lang="en-US" sz="2800" dirty="0" smtClean="0"/>
          </a:p>
          <a:p>
            <a:pPr marL="457200" indent="-457200"/>
            <a:r>
              <a:rPr lang="en-US" sz="2800" dirty="0" smtClean="0"/>
              <a:t>set</a:t>
            </a:r>
            <a:r>
              <a:rPr lang="en-US" sz="2800" dirty="0"/>
              <a:t>. </a:t>
            </a:r>
            <a:endParaRPr lang="en-US" sz="2800" dirty="0" smtClean="0"/>
          </a:p>
        </p:txBody>
      </p:sp>
    </p:spTree>
    <p:extLst>
      <p:ext uri="{BB962C8B-B14F-4D97-AF65-F5344CB8AC3E}">
        <p14:creationId xmlns:p14="http://schemas.microsoft.com/office/powerpoint/2010/main" val="102394705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Five-Number Summary and Boxplots</a:t>
            </a:r>
            <a:br>
              <a:rPr lang="en-US" sz="3600" b="1" dirty="0">
                <a:solidFill>
                  <a:schemeClr val="accent1"/>
                </a:solidFill>
              </a:rPr>
            </a:br>
            <a:endParaRPr lang="en-US" sz="3600" dirty="0"/>
          </a:p>
        </p:txBody>
      </p:sp>
      <p:sp>
        <p:nvSpPr>
          <p:cNvPr id="8" name="Rectangle 7"/>
          <p:cNvSpPr/>
          <p:nvPr/>
        </p:nvSpPr>
        <p:spPr>
          <a:xfrm>
            <a:off x="228600" y="990600"/>
            <a:ext cx="8915400" cy="2092881"/>
          </a:xfrm>
          <a:prstGeom prst="rect">
            <a:avLst/>
          </a:prstGeom>
        </p:spPr>
        <p:txBody>
          <a:bodyPr>
            <a:spAutoFit/>
          </a:bodyPr>
          <a:lstStyle/>
          <a:p>
            <a:pPr marL="457200" indent="-457200"/>
            <a:r>
              <a:rPr lang="en-US" sz="2600" dirty="0"/>
              <a:t>We see from Figure 12.2 that </a:t>
            </a:r>
            <a:r>
              <a:rPr lang="en-US" sz="2600" dirty="0" err="1"/>
              <a:t>Bonds’s</a:t>
            </a:r>
            <a:r>
              <a:rPr lang="en-US" sz="2600" dirty="0"/>
              <a:t> </a:t>
            </a:r>
            <a:r>
              <a:rPr lang="en-US" sz="2600" dirty="0" smtClean="0"/>
              <a:t>usual</a:t>
            </a:r>
          </a:p>
          <a:p>
            <a:pPr marL="457200" indent="-457200"/>
            <a:r>
              <a:rPr lang="en-US" sz="2600" dirty="0" smtClean="0"/>
              <a:t>performance</a:t>
            </a:r>
            <a:r>
              <a:rPr lang="en-US" sz="2600" dirty="0"/>
              <a:t>, as indicated by the median and the box </a:t>
            </a:r>
            <a:endParaRPr lang="en-US" sz="2600" dirty="0" smtClean="0"/>
          </a:p>
          <a:p>
            <a:pPr marL="457200" indent="-457200"/>
            <a:r>
              <a:rPr lang="en-US" sz="2600" dirty="0" smtClean="0"/>
              <a:t>that </a:t>
            </a:r>
            <a:r>
              <a:rPr lang="en-US" sz="2600" dirty="0"/>
              <a:t>marks the middle half of the distribution, is similar </a:t>
            </a:r>
            <a:endParaRPr lang="en-US" sz="2600" dirty="0" smtClean="0"/>
          </a:p>
          <a:p>
            <a:pPr marL="457200" indent="-457200"/>
            <a:r>
              <a:rPr lang="en-US" sz="2600" dirty="0" smtClean="0"/>
              <a:t>to </a:t>
            </a:r>
            <a:r>
              <a:rPr lang="en-US" sz="2600" dirty="0"/>
              <a:t>that of Aaron. We also see that the distribution for </a:t>
            </a:r>
            <a:endParaRPr lang="en-US" sz="2600" dirty="0" smtClean="0"/>
          </a:p>
          <a:p>
            <a:pPr marL="457200" indent="-457200"/>
            <a:r>
              <a:rPr lang="en-US" sz="2600" dirty="0" smtClean="0"/>
              <a:t>Aaron </a:t>
            </a:r>
            <a:r>
              <a:rPr lang="en-US" sz="2600" dirty="0"/>
              <a:t>is less variable than the distribution for Bonds. </a:t>
            </a:r>
            <a:endParaRPr lang="en-US" sz="2600" dirty="0" smtClean="0"/>
          </a:p>
        </p:txBody>
      </p:sp>
      <p:pic>
        <p:nvPicPr>
          <p:cNvPr id="2050" name="Picture 2" descr="Figure 12.2 is a boxplot of Barry  Bonds versus Hank Aaron and number of home runs.  Bonds' line extends from approximately 3 to 75.  The median is 35.  The quartiles are marked at 25 and 45.  Aaron's line extends from approximately 5 to 45.  The median is 35.  The quartiles are marked at 25 and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322" y="3200400"/>
            <a:ext cx="4419600" cy="343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231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Mean and Standard Deviation</a:t>
            </a:r>
            <a:br>
              <a:rPr lang="en-US" b="1" dirty="0">
                <a:solidFill>
                  <a:schemeClr val="accent1"/>
                </a:solidFill>
              </a:rPr>
            </a:br>
            <a:endParaRPr lang="en-US" dirty="0"/>
          </a:p>
        </p:txBody>
      </p:sp>
      <p:sp>
        <p:nvSpPr>
          <p:cNvPr id="8" name="Rectangle 7"/>
          <p:cNvSpPr/>
          <p:nvPr/>
        </p:nvSpPr>
        <p:spPr>
          <a:xfrm>
            <a:off x="228600" y="990600"/>
            <a:ext cx="8915400" cy="4524315"/>
          </a:xfrm>
          <a:prstGeom prst="rect">
            <a:avLst/>
          </a:prstGeom>
        </p:spPr>
        <p:txBody>
          <a:bodyPr>
            <a:spAutoFit/>
          </a:bodyPr>
          <a:lstStyle/>
          <a:p>
            <a:r>
              <a:rPr lang="en-US" sz="2400" dirty="0"/>
              <a:t>The five-number summary is not the most common numerical description of a distribution. That distinction belongs to the combination of the mean to measure center and the standard deviation to measure variability. </a:t>
            </a:r>
            <a:endParaRPr lang="en-US" sz="2400" dirty="0" smtClean="0"/>
          </a:p>
          <a:p>
            <a:endParaRPr lang="en-US" sz="2400" dirty="0"/>
          </a:p>
          <a:p>
            <a:r>
              <a:rPr lang="en-US" sz="2400" dirty="0" smtClean="0"/>
              <a:t>The </a:t>
            </a:r>
            <a:r>
              <a:rPr lang="en-US" sz="2400" dirty="0"/>
              <a:t>mean </a:t>
            </a:r>
            <a:r>
              <a:rPr lang="en-US" sz="2400" dirty="0" smtClean="0"/>
              <a:t>is the ordinary </a:t>
            </a:r>
            <a:r>
              <a:rPr lang="en-US" sz="2400" dirty="0"/>
              <a:t>average of the observations. </a:t>
            </a:r>
            <a:endParaRPr lang="en-US" sz="2400" dirty="0" smtClean="0"/>
          </a:p>
          <a:p>
            <a:endParaRPr lang="en-US" sz="2400" dirty="0"/>
          </a:p>
          <a:p>
            <a:r>
              <a:rPr lang="en-US" sz="2400" dirty="0" smtClean="0"/>
              <a:t>The standard </a:t>
            </a:r>
            <a:r>
              <a:rPr lang="en-US" sz="2400" dirty="0"/>
              <a:t>deviation </a:t>
            </a:r>
            <a:r>
              <a:rPr lang="en-US" sz="2400" dirty="0" smtClean="0"/>
              <a:t>gives </a:t>
            </a:r>
            <a:r>
              <a:rPr lang="en-US" sz="2400" dirty="0"/>
              <a:t>the average distance of observations from the mean. </a:t>
            </a:r>
            <a:endParaRPr lang="en-US" sz="2400" dirty="0" smtClean="0"/>
          </a:p>
          <a:p>
            <a:endParaRPr lang="en-US" sz="2400" dirty="0" smtClean="0"/>
          </a:p>
          <a:p>
            <a:r>
              <a:rPr lang="en-US" sz="2400" dirty="0" smtClean="0"/>
              <a:t>For now, </a:t>
            </a:r>
            <a:r>
              <a:rPr lang="en-US" sz="2400" dirty="0"/>
              <a:t>just think of the standard deviation as “average distance from the mean” and leave the details to your calculator. </a:t>
            </a:r>
            <a:endParaRPr lang="en-US" sz="2400" dirty="0">
              <a:cs typeface="Courier New" panose="02070309020205020404" pitchFamily="49" charset="0"/>
            </a:endParaRPr>
          </a:p>
        </p:txBody>
      </p:sp>
    </p:spTree>
    <p:extLst>
      <p:ext uri="{BB962C8B-B14F-4D97-AF65-F5344CB8AC3E}">
        <p14:creationId xmlns:p14="http://schemas.microsoft.com/office/powerpoint/2010/main" val="191534722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r>
              <a:rPr lang="en-US" sz="2800" dirty="0"/>
              <a:t>Does education pay? We are told that people with more education earn </a:t>
            </a:r>
            <a:r>
              <a:rPr lang="en-US" sz="2800" dirty="0" smtClean="0"/>
              <a:t>more, </a:t>
            </a:r>
            <a:r>
              <a:rPr lang="en-US" sz="2800" dirty="0"/>
              <a:t>on the </a:t>
            </a:r>
            <a:r>
              <a:rPr lang="en-US" sz="2800" dirty="0" smtClean="0"/>
              <a:t>average, </a:t>
            </a:r>
            <a:r>
              <a:rPr lang="en-US" sz="2800" dirty="0"/>
              <a:t>than people with less education. </a:t>
            </a:r>
            <a:endParaRPr lang="en-US" sz="2800" dirty="0" smtClean="0"/>
          </a:p>
          <a:p>
            <a:endParaRPr lang="en-US" sz="2800" dirty="0"/>
          </a:p>
          <a:p>
            <a:r>
              <a:rPr lang="en-US" sz="2800" dirty="0" smtClean="0"/>
              <a:t>How </a:t>
            </a:r>
            <a:r>
              <a:rPr lang="en-US" sz="2800" dirty="0"/>
              <a:t>much more? How can we answer this question? Data on income can be found at the Census Bureau </a:t>
            </a:r>
            <a:r>
              <a:rPr lang="en-US" sz="2800" dirty="0" smtClean="0"/>
              <a:t>website</a:t>
            </a:r>
            <a:r>
              <a:rPr lang="en-US" sz="2800" dirty="0"/>
              <a:t>. </a:t>
            </a:r>
            <a:endParaRPr lang="en-US" sz="2800" dirty="0" smtClean="0"/>
          </a:p>
          <a:p>
            <a:endParaRPr lang="en-US" sz="2800" dirty="0"/>
          </a:p>
          <a:p>
            <a:r>
              <a:rPr lang="en-US" sz="2800" dirty="0" smtClean="0"/>
              <a:t>The </a:t>
            </a:r>
            <a:r>
              <a:rPr lang="en-US" sz="2800" dirty="0"/>
              <a:t>data are </a:t>
            </a:r>
            <a:r>
              <a:rPr lang="en-US" sz="2800" dirty="0" smtClean="0"/>
              <a:t>estimates </a:t>
            </a:r>
            <a:r>
              <a:rPr lang="en-US" sz="2800" dirty="0"/>
              <a:t>for the year </a:t>
            </a:r>
            <a:r>
              <a:rPr lang="en-US" sz="2800" dirty="0" smtClean="0"/>
              <a:t>2013 </a:t>
            </a:r>
            <a:r>
              <a:rPr lang="en-US" sz="2800" dirty="0"/>
              <a:t>of the total incomes of 136,641,000 people aged 25 and </a:t>
            </a:r>
            <a:r>
              <a:rPr lang="en-US" sz="2800" dirty="0" smtClean="0"/>
              <a:t>over, </a:t>
            </a:r>
            <a:r>
              <a:rPr lang="en-US" sz="2800" dirty="0"/>
              <a:t>with </a:t>
            </a:r>
            <a:r>
              <a:rPr lang="en-US" sz="2800" dirty="0" smtClean="0"/>
              <a:t>earnings, </a:t>
            </a:r>
            <a:r>
              <a:rPr lang="en-US" sz="2800" dirty="0"/>
              <a:t>and are based on the results of the Current Population Survey in 2014.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Mean and Standard Deviation</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descr="The slide shows the heading as “Mean and standard deviation”. The slide further shows an equation for mean, which is given as:&#10;Mean = x bar = sum of observations divided by n.&#10;Then, slide further reads as :&#10;To find the standard deviation, s, of n observations: &#10;1. Find the distance of each observation from the mean and square each of these distances. &#10;2. Average the squared distances by dividing their sum by n − 1. This average squared distance is called the variance. &#10;3. The standard deviation s is the square root of this average squared distance.&#10;"/>
              <p:cNvSpPr/>
              <p:nvPr/>
            </p:nvSpPr>
            <p:spPr>
              <a:xfrm>
                <a:off x="228600" y="990600"/>
                <a:ext cx="8915400" cy="522027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𝑚𝑒𝑎𝑛</m:t>
                      </m:r>
                      <m:r>
                        <a:rPr lang="en-US" sz="2800" b="0" i="1" smtClean="0">
                          <a:latin typeface="Cambria Math" panose="02040503050406030204" pitchFamily="18" charset="0"/>
                        </a:rPr>
                        <m:t>=</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𝑠𝑢𝑚</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𝑜𝑏𝑠𝑒𝑟𝑣𝑎𝑡𝑖𝑜𝑛𝑠</m:t>
                          </m:r>
                        </m:num>
                        <m:den>
                          <m:r>
                            <a:rPr lang="en-US" sz="2800" b="0" i="1" smtClean="0">
                              <a:latin typeface="Cambria Math" panose="02040503050406030204" pitchFamily="18" charset="0"/>
                            </a:rPr>
                            <m:t>𝑛</m:t>
                          </m:r>
                        </m:den>
                      </m:f>
                    </m:oMath>
                  </m:oMathPara>
                </a14:m>
                <a:endParaRPr lang="en-US" sz="2800" dirty="0" smtClean="0"/>
              </a:p>
              <a:p>
                <a:endParaRPr lang="en-US" sz="2800" dirty="0"/>
              </a:p>
              <a:p>
                <a:endParaRPr lang="en-US" sz="2800" dirty="0" smtClean="0"/>
              </a:p>
              <a:p>
                <a:r>
                  <a:rPr lang="en-US" sz="2800" dirty="0" smtClean="0"/>
                  <a:t>To </a:t>
                </a:r>
                <a:r>
                  <a:rPr lang="en-US" sz="2800" dirty="0"/>
                  <a:t>find the standard </a:t>
                </a:r>
                <a:r>
                  <a:rPr lang="en-US" sz="2800" dirty="0" smtClean="0"/>
                  <a:t>deviation, </a:t>
                </a:r>
                <a:r>
                  <a:rPr lang="en-US" sz="2800" dirty="0"/>
                  <a:t>s, of n observations: </a:t>
                </a:r>
                <a:endParaRPr lang="en-US" sz="2800" dirty="0" smtClean="0"/>
              </a:p>
              <a:p>
                <a:pPr marL="514350" indent="-514350">
                  <a:buAutoNum type="arabicPeriod"/>
                </a:pPr>
                <a:r>
                  <a:rPr lang="en-US" sz="2800" dirty="0" smtClean="0"/>
                  <a:t>Find </a:t>
                </a:r>
                <a:r>
                  <a:rPr lang="en-US" sz="2800" dirty="0"/>
                  <a:t>the distance of each observation from the mean and square each of these distances. </a:t>
                </a:r>
                <a:endParaRPr lang="en-US" sz="2800" dirty="0" smtClean="0"/>
              </a:p>
              <a:p>
                <a:pPr marL="514350" indent="-514350">
                  <a:buAutoNum type="arabicPeriod"/>
                </a:pPr>
                <a:r>
                  <a:rPr lang="en-US" sz="2800" dirty="0" smtClean="0"/>
                  <a:t>Average </a:t>
                </a:r>
                <a:r>
                  <a:rPr lang="en-US" sz="2800" dirty="0"/>
                  <a:t>the squared distances by dividing their sum by n − 1. This average squared distance is called the variance. </a:t>
                </a:r>
                <a:endParaRPr lang="en-US" sz="2800" dirty="0" smtClean="0"/>
              </a:p>
              <a:p>
                <a:pPr marL="514350" indent="-514350">
                  <a:buAutoNum type="arabicPeriod"/>
                </a:pPr>
                <a:r>
                  <a:rPr lang="en-US" sz="2800" dirty="0" smtClean="0"/>
                  <a:t>The </a:t>
                </a:r>
                <a:r>
                  <a:rPr lang="en-US" sz="2800" dirty="0"/>
                  <a:t>standard deviation s is the square root of this average squared distance.</a:t>
                </a:r>
                <a:endParaRPr lang="en-US" sz="2600" dirty="0">
                  <a:cs typeface="Courier New" panose="02070309020205020404" pitchFamily="49" charset="0"/>
                </a:endParaRPr>
              </a:p>
            </p:txBody>
          </p:sp>
        </mc:Choice>
        <mc:Fallback xmlns="">
          <p:sp>
            <p:nvSpPr>
              <p:cNvPr id="8" name="Rectangle 7" descr="The slide shows the heading as “Mean and standard deviation”. The slide further shows an equation for mean, which is given as:&#10;Mean = x bar = sum of observations divided by n.&#10;Then, slide further reads as :&#10;To find the standard deviation, s, of n observations: &#10;1. Find the distance of each observation from the mean and square each of these distances. &#10;2. Average the squared distances by dividing their sum by n − 1. This average squared distance is called the variance. &#10;3. The standard deviation s is the square root of this average squared distance.&#10;"/>
              <p:cNvSpPr>
                <a:spLocks noRot="1" noChangeAspect="1" noMove="1" noResize="1" noEditPoints="1" noAdjustHandles="1" noChangeArrowheads="1" noChangeShapeType="1" noTextEdit="1"/>
              </p:cNvSpPr>
              <p:nvPr/>
            </p:nvSpPr>
            <p:spPr>
              <a:xfrm>
                <a:off x="228600" y="990600"/>
                <a:ext cx="8915400" cy="5220275"/>
              </a:xfrm>
              <a:prstGeom prst="rect">
                <a:avLst/>
              </a:prstGeom>
              <a:blipFill rotWithShape="0">
                <a:blip r:embed="rId3"/>
                <a:stretch>
                  <a:fillRect l="-1436" b="-2220"/>
                </a:stretch>
              </a:blipFill>
            </p:spPr>
            <p:txBody>
              <a:bodyPr/>
              <a:lstStyle/>
              <a:p>
                <a:r>
                  <a:rPr lang="en-US">
                    <a:noFill/>
                  </a:rPr>
                  <a:t> </a:t>
                </a:r>
              </a:p>
            </p:txBody>
          </p:sp>
        </mc:Fallback>
      </mc:AlternateContent>
    </p:spTree>
    <p:extLst>
      <p:ext uri="{BB962C8B-B14F-4D97-AF65-F5344CB8AC3E}">
        <p14:creationId xmlns:p14="http://schemas.microsoft.com/office/powerpoint/2010/main" val="12771298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descr="The slide shows an example which reads as “The numbers of home runs Barry Bonds hit in his 22 major league seasons are ”&#10;16, 25, 24, 19, 33, 25, 34, 46, 37, 33, 42, 40, 37, 34, 49, 73, 46, 45, 45, 5, 26 and 28 &#10;To find the mean of these observations&#10;Mean is given by a formula mentioned as:&#10;X bar = sum of observations divided by n = 16 plus, 25 plus, dot dot dot, plus 28 and the whole is divided by 22 = 34.6 home runs.&#10;"/>
              <p:cNvSpPr/>
              <p:nvPr/>
            </p:nvSpPr>
            <p:spPr>
              <a:xfrm>
                <a:off x="228600" y="990600"/>
                <a:ext cx="8915400" cy="4888069"/>
              </a:xfrm>
              <a:prstGeom prst="rect">
                <a:avLst/>
              </a:prstGeom>
            </p:spPr>
            <p:txBody>
              <a:bodyPr>
                <a:spAutoFit/>
              </a:bodyPr>
              <a:lstStyle/>
              <a:p>
                <a:r>
                  <a:rPr lang="en-US" sz="2800" dirty="0" smtClean="0"/>
                  <a:t>The numbers of home runs Barry Bonds hit in his 22 </a:t>
                </a:r>
                <a:r>
                  <a:rPr lang="en-US" sz="2800" dirty="0"/>
                  <a:t>major league seasons are </a:t>
                </a:r>
                <a:endParaRPr lang="en-US" sz="2800" dirty="0" smtClean="0"/>
              </a:p>
              <a:p>
                <a:r>
                  <a:rPr lang="en-US" sz="2100" dirty="0" smtClean="0"/>
                  <a:t>16 </a:t>
                </a:r>
                <a:r>
                  <a:rPr lang="en-US" sz="2100" dirty="0"/>
                  <a:t>25 24 19 33 25 34 46 37 33 42 40 37 34 49 73 46 45 45 5 26 28 </a:t>
                </a:r>
                <a:endParaRPr lang="en-US" sz="2100" dirty="0" smtClean="0"/>
              </a:p>
              <a:p>
                <a:endParaRPr lang="en-US" sz="2800" dirty="0" smtClean="0"/>
              </a:p>
              <a:p>
                <a:r>
                  <a:rPr lang="en-US" sz="2800" dirty="0" smtClean="0"/>
                  <a:t>To </a:t>
                </a:r>
                <a:r>
                  <a:rPr lang="en-US" sz="2800" dirty="0"/>
                  <a:t>find the mean of these </a:t>
                </a:r>
                <a:r>
                  <a:rPr lang="en-US" sz="2800" dirty="0" smtClean="0"/>
                  <a:t>observations</a:t>
                </a:r>
              </a:p>
              <a:p>
                <a:endParaRPr lang="en-US" sz="2800" dirty="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cs typeface="Courier New" panose="02070309020205020404" pitchFamily="49" charset="0"/>
                            </a:rPr>
                          </m:ctrlPr>
                        </m:accPr>
                        <m:e>
                          <m:r>
                            <a:rPr lang="en-US" sz="2600" b="0" i="1" smtClean="0">
                              <a:latin typeface="Cambria Math" panose="02040503050406030204" pitchFamily="18" charset="0"/>
                              <a:cs typeface="Courier New" panose="02070309020205020404" pitchFamily="49" charset="0"/>
                            </a:rPr>
                            <m:t>𝑥</m:t>
                          </m:r>
                        </m:e>
                      </m:acc>
                      <m:r>
                        <a:rPr lang="en-US" sz="2600" b="0" i="1" smtClean="0">
                          <a:latin typeface="Cambria Math" panose="02040503050406030204" pitchFamily="18" charset="0"/>
                          <a:cs typeface="Courier New" panose="02070309020205020404" pitchFamily="49" charset="0"/>
                        </a:rPr>
                        <m:t>=</m:t>
                      </m:r>
                      <m:f>
                        <m:fPr>
                          <m:ctrlPr>
                            <a:rPr lang="en-US" sz="2600" b="0" i="1" smtClean="0">
                              <a:latin typeface="Cambria Math" panose="02040503050406030204" pitchFamily="18" charset="0"/>
                              <a:cs typeface="Courier New" panose="02070309020205020404" pitchFamily="49" charset="0"/>
                            </a:rPr>
                          </m:ctrlPr>
                        </m:fPr>
                        <m:num>
                          <m:r>
                            <a:rPr lang="en-US" sz="2600" b="0" i="1" smtClean="0">
                              <a:latin typeface="Cambria Math" panose="02040503050406030204" pitchFamily="18" charset="0"/>
                              <a:cs typeface="Courier New" panose="02070309020205020404" pitchFamily="49" charset="0"/>
                            </a:rPr>
                            <m:t>𝑠𝑢𝑚</m:t>
                          </m:r>
                          <m:r>
                            <a:rPr lang="en-US" sz="2600" b="0" i="1" smtClean="0">
                              <a:latin typeface="Cambria Math" panose="02040503050406030204" pitchFamily="18" charset="0"/>
                              <a:cs typeface="Courier New" panose="02070309020205020404" pitchFamily="49" charset="0"/>
                            </a:rPr>
                            <m:t> </m:t>
                          </m:r>
                          <m:r>
                            <a:rPr lang="en-US" sz="2600" b="0" i="1" smtClean="0">
                              <a:latin typeface="Cambria Math" panose="02040503050406030204" pitchFamily="18" charset="0"/>
                              <a:cs typeface="Courier New" panose="02070309020205020404" pitchFamily="49" charset="0"/>
                            </a:rPr>
                            <m:t>𝑜𝑓</m:t>
                          </m:r>
                          <m:r>
                            <a:rPr lang="en-US" sz="2600" b="0" i="1" smtClean="0">
                              <a:latin typeface="Cambria Math" panose="02040503050406030204" pitchFamily="18" charset="0"/>
                              <a:cs typeface="Courier New" panose="02070309020205020404" pitchFamily="49" charset="0"/>
                            </a:rPr>
                            <m:t> </m:t>
                          </m:r>
                          <m:r>
                            <a:rPr lang="en-US" sz="2600" b="0" i="1" smtClean="0">
                              <a:latin typeface="Cambria Math" panose="02040503050406030204" pitchFamily="18" charset="0"/>
                              <a:cs typeface="Courier New" panose="02070309020205020404" pitchFamily="49" charset="0"/>
                            </a:rPr>
                            <m:t>𝑜𝑏𝑠𝑒𝑟𝑣𝑎𝑡𝑖𝑜𝑛𝑠</m:t>
                          </m:r>
                        </m:num>
                        <m:den>
                          <m:r>
                            <a:rPr lang="en-US" sz="2600" b="0" i="1" smtClean="0">
                              <a:latin typeface="Cambria Math" panose="02040503050406030204" pitchFamily="18" charset="0"/>
                              <a:cs typeface="Courier New" panose="02070309020205020404" pitchFamily="49" charset="0"/>
                            </a:rPr>
                            <m:t>𝑛</m:t>
                          </m:r>
                        </m:den>
                      </m:f>
                    </m:oMath>
                  </m:oMathPara>
                </a14:m>
                <a:endParaRPr lang="en-US" sz="2800" dirty="0">
                  <a:cs typeface="Courier New" panose="02070309020205020404" pitchFamily="49" charset="0"/>
                </a:endParaRPr>
              </a:p>
              <a:p>
                <a:endParaRPr lang="en-US" sz="2600" dirty="0" smtClean="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Courier New" panose="02070309020205020404" pitchFamily="49" charset="0"/>
                        </a:rPr>
                        <m:t>=</m:t>
                      </m:r>
                      <m:f>
                        <m:fPr>
                          <m:ctrlPr>
                            <a:rPr lang="en-US" sz="2600" b="0" i="1" smtClean="0">
                              <a:latin typeface="Cambria Math" panose="02040503050406030204" pitchFamily="18" charset="0"/>
                              <a:cs typeface="Courier New" panose="02070309020205020404" pitchFamily="49" charset="0"/>
                            </a:rPr>
                          </m:ctrlPr>
                        </m:fPr>
                        <m:num>
                          <m:r>
                            <a:rPr lang="en-US" sz="2600" b="0" i="1" smtClean="0">
                              <a:latin typeface="Cambria Math" panose="02040503050406030204" pitchFamily="18" charset="0"/>
                              <a:cs typeface="Courier New" panose="02070309020205020404" pitchFamily="49" charset="0"/>
                            </a:rPr>
                            <m:t>16+25+…+28</m:t>
                          </m:r>
                        </m:num>
                        <m:den>
                          <m:r>
                            <a:rPr lang="en-US" sz="2600" b="0" i="1" smtClean="0">
                              <a:latin typeface="Cambria Math" panose="02040503050406030204" pitchFamily="18" charset="0"/>
                              <a:cs typeface="Courier New" panose="02070309020205020404" pitchFamily="49" charset="0"/>
                            </a:rPr>
                            <m:t>22</m:t>
                          </m:r>
                        </m:den>
                      </m:f>
                    </m:oMath>
                  </m:oMathPara>
                </a14:m>
                <a:endParaRPr lang="en-US" sz="2600" b="0" dirty="0" smtClean="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Courier New" panose="02070309020205020404" pitchFamily="49" charset="0"/>
                        </a:rPr>
                        <m:t>=34.6 </m:t>
                      </m:r>
                      <m:r>
                        <a:rPr lang="en-US" sz="2600" b="0" i="1" smtClean="0">
                          <a:latin typeface="Cambria Math" panose="02040503050406030204" pitchFamily="18" charset="0"/>
                          <a:cs typeface="Courier New" panose="02070309020205020404" pitchFamily="49" charset="0"/>
                        </a:rPr>
                        <m:t>h𝑜𝑚𝑒</m:t>
                      </m:r>
                      <m:r>
                        <a:rPr lang="en-US" sz="2600" b="0" i="1" smtClean="0">
                          <a:latin typeface="Cambria Math" panose="02040503050406030204" pitchFamily="18" charset="0"/>
                          <a:cs typeface="Courier New" panose="02070309020205020404" pitchFamily="49" charset="0"/>
                        </a:rPr>
                        <m:t> </m:t>
                      </m:r>
                      <m:r>
                        <a:rPr lang="en-US" sz="2600" b="0" i="1" smtClean="0">
                          <a:latin typeface="Cambria Math" panose="02040503050406030204" pitchFamily="18" charset="0"/>
                          <a:cs typeface="Courier New" panose="02070309020205020404" pitchFamily="49" charset="0"/>
                        </a:rPr>
                        <m:t>𝑟𝑢𝑛𝑠</m:t>
                      </m:r>
                    </m:oMath>
                  </m:oMathPara>
                </a14:m>
                <a:endParaRPr lang="en-US" sz="2600" dirty="0">
                  <a:cs typeface="Courier New" panose="02070309020205020404" pitchFamily="49" charset="0"/>
                </a:endParaRPr>
              </a:p>
            </p:txBody>
          </p:sp>
        </mc:Choice>
        <mc:Fallback xmlns="">
          <p:sp>
            <p:nvSpPr>
              <p:cNvPr id="8" name="Rectangle 7" descr="The slide shows an example which reads as “The numbers of home runs Barry Bonds hit in his 22 major league seasons are ”&#10;16, 25, 24, 19, 33, 25, 34, 46, 37, 33, 42, 40, 37, 34, 49, 73, 46, 45, 45, 5, 26 and 28 &#10;To find the mean of these observations&#10;Mean is given by a formula mentioned as:&#10;X bar = sum of observations divided by n = 16 plus, 25 plus, dot dot dot, plus 28 and the whole is divided by 22 = 34.6 home runs.&#10;"/>
              <p:cNvSpPr>
                <a:spLocks noRot="1" noChangeAspect="1" noMove="1" noResize="1" noEditPoints="1" noAdjustHandles="1" noChangeArrowheads="1" noChangeShapeType="1" noTextEdit="1"/>
              </p:cNvSpPr>
              <p:nvPr/>
            </p:nvSpPr>
            <p:spPr>
              <a:xfrm>
                <a:off x="228600" y="990600"/>
                <a:ext cx="8915400" cy="4888069"/>
              </a:xfrm>
              <a:prstGeom prst="rect">
                <a:avLst/>
              </a:prstGeom>
              <a:blipFill rotWithShape="0">
                <a:blip r:embed="rId3"/>
                <a:stretch>
                  <a:fillRect l="-1436" t="-1373"/>
                </a:stretch>
              </a:blipFill>
            </p:spPr>
            <p:txBody>
              <a:bodyPr/>
              <a:lstStyle/>
              <a:p>
                <a:r>
                  <a:rPr lang="en-US">
                    <a:noFill/>
                  </a:rPr>
                  <a:t> </a:t>
                </a:r>
              </a:p>
            </p:txBody>
          </p:sp>
        </mc:Fallback>
      </mc:AlternateContent>
    </p:spTree>
    <p:extLst>
      <p:ext uri="{BB962C8B-B14F-4D97-AF65-F5344CB8AC3E}">
        <p14:creationId xmlns:p14="http://schemas.microsoft.com/office/powerpoint/2010/main" val="298059042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954107"/>
          </a:xfrm>
          <a:prstGeom prst="rect">
            <a:avLst/>
          </a:prstGeom>
        </p:spPr>
        <p:txBody>
          <a:bodyPr>
            <a:spAutoFit/>
          </a:bodyPr>
          <a:lstStyle/>
          <a:p>
            <a:r>
              <a:rPr lang="en-US" sz="2800" dirty="0" smtClean="0"/>
              <a:t>To </a:t>
            </a:r>
            <a:r>
              <a:rPr lang="en-US" sz="2800" dirty="0"/>
              <a:t>find the </a:t>
            </a:r>
            <a:r>
              <a:rPr lang="en-US" sz="2800" dirty="0" smtClean="0"/>
              <a:t>standard deviation </a:t>
            </a:r>
            <a:r>
              <a:rPr lang="en-US" sz="2800" dirty="0"/>
              <a:t>of these </a:t>
            </a:r>
            <a:r>
              <a:rPr lang="en-US" sz="2800" dirty="0" smtClean="0"/>
              <a:t>observations:</a:t>
            </a:r>
          </a:p>
          <a:p>
            <a:endParaRPr lang="en-US" sz="2800" dirty="0">
              <a:cs typeface="Courier New" panose="02070309020205020404" pitchFamily="49" charset="0"/>
            </a:endParaRPr>
          </a:p>
        </p:txBody>
      </p:sp>
      <p:pic>
        <p:nvPicPr>
          <p:cNvPr id="2" name="Picture 1" descr="This figure shows the standard deviation of the observations.&#10;For observation 16, squared distance from mean is given as, whole square of 16 minus 34.6, which is equal to the whole square of minus 18.6, equals to 345.96.&#10;For observation 25, squared distance from mean is given as, whole square of 25 minus 34.6, which is equal to the whole square of minus 9.6, equals to 92.16.&#10;And so on .....&#10;For observation 28, squared distance from mean is given as, whole square of 28 minus 34.6, which is equal to the whole square of minus 6.6, equals to 43.56.&#10;And the sum total is given as 4139.12.&#10;"/>
          <p:cNvPicPr>
            <a:picLocks noChangeAspect="1"/>
          </p:cNvPicPr>
          <p:nvPr/>
        </p:nvPicPr>
        <p:blipFill>
          <a:blip r:embed="rId3" cstate="print"/>
          <a:stretch>
            <a:fillRect/>
          </a:stretch>
        </p:blipFill>
        <p:spPr>
          <a:xfrm>
            <a:off x="685800" y="1828800"/>
            <a:ext cx="7696200" cy="4352925"/>
          </a:xfrm>
          <a:prstGeom prst="rect">
            <a:avLst/>
          </a:prstGeom>
        </p:spPr>
      </p:pic>
    </p:spTree>
    <p:extLst>
      <p:ext uri="{BB962C8B-B14F-4D97-AF65-F5344CB8AC3E}">
        <p14:creationId xmlns:p14="http://schemas.microsoft.com/office/powerpoint/2010/main" val="20669264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descr="The slide shows an example which reads as:&#10;The average is 4139.12 divided by 21 = 197.1&#10;Notice that we “average” by dividing by one less than the number of observations. Finally, the standard deviation is the square root of this number:&#10;S = square root of 197.1 = 14.04 home runs."/>
              <p:cNvSpPr/>
              <p:nvPr/>
            </p:nvSpPr>
            <p:spPr>
              <a:xfrm>
                <a:off x="228600" y="990600"/>
                <a:ext cx="8915400" cy="3397661"/>
              </a:xfrm>
              <a:prstGeom prst="rect">
                <a:avLst/>
              </a:prstGeom>
            </p:spPr>
            <p:txBody>
              <a:bodyPr>
                <a:spAutoFit/>
              </a:bodyPr>
              <a:lstStyle/>
              <a:p>
                <a:r>
                  <a:rPr lang="en-US" sz="2800" dirty="0" smtClean="0"/>
                  <a:t>The average is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4139.12</m:t>
                        </m:r>
                      </m:num>
                      <m:den>
                        <m:r>
                          <a:rPr lang="en-US" sz="2800" b="0" i="1" smtClean="0">
                            <a:latin typeface="Cambria Math" panose="02040503050406030204" pitchFamily="18" charset="0"/>
                          </a:rPr>
                          <m:t>21</m:t>
                        </m:r>
                      </m:den>
                    </m:f>
                    <m:r>
                      <a:rPr lang="en-US" sz="2800" b="0" i="1" smtClean="0">
                        <a:latin typeface="Cambria Math" panose="02040503050406030204" pitchFamily="18" charset="0"/>
                      </a:rPr>
                      <m:t>=197.1</m:t>
                    </m:r>
                  </m:oMath>
                </a14:m>
                <a:r>
                  <a:rPr lang="en-US" sz="2800" dirty="0" smtClean="0"/>
                  <a:t>  </a:t>
                </a:r>
              </a:p>
              <a:p>
                <a:endParaRPr lang="en-US" sz="2800" dirty="0"/>
              </a:p>
              <a:p>
                <a:r>
                  <a:rPr lang="en-US" sz="2800" dirty="0" smtClean="0"/>
                  <a:t>Notice </a:t>
                </a:r>
                <a:r>
                  <a:rPr lang="en-US" sz="2800" dirty="0"/>
                  <a:t>that we “average” by dividing by one less than the number of observations. Finally, the standard deviation is the square root of this number</a:t>
                </a:r>
                <a:r>
                  <a:rPr lang="en-US" sz="2800" dirty="0" smtClean="0"/>
                  <a:t>:</a:t>
                </a:r>
              </a:p>
              <a:p>
                <a:endParaRPr lang="en-US" sz="2800" dirty="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Courier New" panose="02070309020205020404" pitchFamily="49" charset="0"/>
                        </a:rPr>
                        <m:t>𝑠</m:t>
                      </m:r>
                      <m:r>
                        <a:rPr lang="en-US" sz="2800" b="0" i="1" smtClean="0">
                          <a:latin typeface="Cambria Math" panose="02040503050406030204" pitchFamily="18" charset="0"/>
                          <a:cs typeface="Courier New" panose="02070309020205020404" pitchFamily="49" charset="0"/>
                        </a:rPr>
                        <m:t>=</m:t>
                      </m:r>
                      <m:rad>
                        <m:radPr>
                          <m:degHide m:val="on"/>
                          <m:ctrlPr>
                            <a:rPr lang="en-US" sz="2800" b="0" i="1" smtClean="0">
                              <a:latin typeface="Cambria Math" panose="02040503050406030204" pitchFamily="18" charset="0"/>
                              <a:cs typeface="Courier New" panose="02070309020205020404" pitchFamily="49" charset="0"/>
                            </a:rPr>
                          </m:ctrlPr>
                        </m:radPr>
                        <m:deg/>
                        <m:e>
                          <m:r>
                            <a:rPr lang="en-US" sz="2800" b="0" i="1" smtClean="0">
                              <a:latin typeface="Cambria Math" panose="02040503050406030204" pitchFamily="18" charset="0"/>
                              <a:cs typeface="Courier New" panose="02070309020205020404" pitchFamily="49" charset="0"/>
                            </a:rPr>
                            <m:t>197.1</m:t>
                          </m:r>
                        </m:e>
                      </m:rad>
                      <m:r>
                        <a:rPr lang="en-US" sz="2800" b="0" i="1" smtClean="0">
                          <a:latin typeface="Cambria Math" panose="02040503050406030204" pitchFamily="18" charset="0"/>
                          <a:cs typeface="Courier New" panose="02070309020205020404" pitchFamily="49" charset="0"/>
                        </a:rPr>
                        <m:t>=14.04 </m:t>
                      </m:r>
                      <m:r>
                        <a:rPr lang="en-US" sz="2800" b="0" i="1" smtClean="0">
                          <a:latin typeface="Cambria Math" panose="02040503050406030204" pitchFamily="18" charset="0"/>
                          <a:cs typeface="Courier New" panose="02070309020205020404" pitchFamily="49" charset="0"/>
                        </a:rPr>
                        <m:t>h𝑜𝑚𝑒</m:t>
                      </m:r>
                      <m:r>
                        <a:rPr lang="en-US" sz="2800" b="0" i="1" smtClean="0">
                          <a:latin typeface="Cambria Math" panose="02040503050406030204" pitchFamily="18" charset="0"/>
                          <a:cs typeface="Courier New" panose="02070309020205020404" pitchFamily="49" charset="0"/>
                        </a:rPr>
                        <m:t> </m:t>
                      </m:r>
                      <m:r>
                        <a:rPr lang="en-US" sz="2800" b="0" i="1" smtClean="0">
                          <a:latin typeface="Cambria Math" panose="02040503050406030204" pitchFamily="18" charset="0"/>
                          <a:cs typeface="Courier New" panose="02070309020205020404" pitchFamily="49" charset="0"/>
                        </a:rPr>
                        <m:t>𝑟𝑢𝑛𝑠</m:t>
                      </m:r>
                    </m:oMath>
                  </m:oMathPara>
                </a14:m>
                <a:endParaRPr lang="en-US" sz="2800" dirty="0">
                  <a:cs typeface="Courier New" panose="02070309020205020404" pitchFamily="49" charset="0"/>
                </a:endParaRPr>
              </a:p>
            </p:txBody>
          </p:sp>
        </mc:Choice>
        <mc:Fallback xmlns="">
          <p:sp>
            <p:nvSpPr>
              <p:cNvPr id="8" name="Rectangle 7" descr="The slide shows an example which reads as:&#10;The average is 4139.12 divided by 21 = 197.1&#10;Notice that we “average” by dividing by one less than the number of observations. Finally, the standard deviation is the square root of this number:&#10;S = square root of 197.1 = 14.04 home runs."/>
              <p:cNvSpPr>
                <a:spLocks noRot="1" noChangeAspect="1" noMove="1" noResize="1" noEditPoints="1" noAdjustHandles="1" noChangeArrowheads="1" noChangeShapeType="1" noTextEdit="1"/>
              </p:cNvSpPr>
              <p:nvPr/>
            </p:nvSpPr>
            <p:spPr>
              <a:xfrm>
                <a:off x="228600" y="990600"/>
                <a:ext cx="8915400" cy="3397661"/>
              </a:xfrm>
              <a:prstGeom prst="rect">
                <a:avLst/>
              </a:prstGeom>
              <a:blipFill rotWithShape="0">
                <a:blip r:embed="rId3"/>
                <a:stretch>
                  <a:fillRect l="-1436"/>
                </a:stretch>
              </a:blipFill>
            </p:spPr>
            <p:txBody>
              <a:bodyPr/>
              <a:lstStyle/>
              <a:p>
                <a:r>
                  <a:rPr lang="en-US">
                    <a:noFill/>
                  </a:rPr>
                  <a:t> </a:t>
                </a:r>
              </a:p>
            </p:txBody>
          </p:sp>
        </mc:Fallback>
      </mc:AlternateContent>
    </p:spTree>
    <p:extLst>
      <p:ext uri="{BB962C8B-B14F-4D97-AF65-F5344CB8AC3E}">
        <p14:creationId xmlns:p14="http://schemas.microsoft.com/office/powerpoint/2010/main" val="17410228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Mean and Standard Deviation</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r>
              <a:rPr lang="en-US" sz="2800" dirty="0"/>
              <a:t>Properties of the standard deviation </a:t>
            </a:r>
            <a:r>
              <a:rPr lang="en-US" sz="2800" i="1" dirty="0"/>
              <a:t>s </a:t>
            </a:r>
            <a:endParaRPr lang="en-US" sz="2800" i="1" dirty="0" smtClean="0"/>
          </a:p>
          <a:p>
            <a:endParaRPr lang="en-US" sz="2800" dirty="0"/>
          </a:p>
          <a:p>
            <a:pPr marL="457200" indent="-457200">
              <a:buFont typeface="Arial" panose="020B0604020202020204" pitchFamily="34" charset="0"/>
              <a:buChar char="•"/>
            </a:pPr>
            <a:r>
              <a:rPr lang="en-US" sz="2800" i="1" dirty="0" smtClean="0"/>
              <a:t>s</a:t>
            </a:r>
            <a:r>
              <a:rPr lang="en-US" sz="2800" dirty="0" smtClean="0"/>
              <a:t> </a:t>
            </a:r>
            <a:r>
              <a:rPr lang="en-US" sz="2800" dirty="0"/>
              <a:t>measures variability about the mean </a:t>
            </a:r>
            <a:r>
              <a:rPr lang="en-US" sz="2800" i="1" dirty="0"/>
              <a:t>x</a:t>
            </a:r>
            <a:r>
              <a:rPr lang="en-US" sz="2800" dirty="0"/>
              <a:t>. </a:t>
            </a: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Use </a:t>
            </a:r>
            <a:r>
              <a:rPr lang="en-US" sz="2800" i="1" dirty="0"/>
              <a:t>s</a:t>
            </a:r>
            <a:r>
              <a:rPr lang="en-US" sz="2800" dirty="0"/>
              <a:t> to describe the variability of a distribution only when you use </a:t>
            </a:r>
            <a:r>
              <a:rPr lang="en-US" sz="2800" i="1" dirty="0"/>
              <a:t>x</a:t>
            </a:r>
            <a:r>
              <a:rPr lang="en-US" sz="2800" dirty="0"/>
              <a:t> to describe the center.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i="1" dirty="0" smtClean="0"/>
              <a:t>s</a:t>
            </a:r>
            <a:r>
              <a:rPr lang="en-US" sz="2800" dirty="0" smtClean="0"/>
              <a:t> </a:t>
            </a:r>
            <a:r>
              <a:rPr lang="en-US" sz="2800" dirty="0"/>
              <a:t>= 0 only when there is no variability. This happens only when all observations have the same value. So standard deviation zero means no variability at all. Otherwise </a:t>
            </a:r>
            <a:r>
              <a:rPr lang="en-US" sz="2800" i="1" dirty="0"/>
              <a:t>s</a:t>
            </a:r>
            <a:r>
              <a:rPr lang="en-US" sz="2800" dirty="0"/>
              <a:t> &gt; 0. As the observations become more variable about their mean, </a:t>
            </a:r>
            <a:r>
              <a:rPr lang="en-US" sz="2800" i="1" dirty="0"/>
              <a:t>s</a:t>
            </a:r>
            <a:r>
              <a:rPr lang="en-US" sz="2800" dirty="0"/>
              <a:t> gets larger.</a:t>
            </a:r>
            <a:endParaRPr lang="en-US" sz="2800" dirty="0">
              <a:cs typeface="Courier New" panose="02070309020205020404" pitchFamily="49" charset="0"/>
            </a:endParaRPr>
          </a:p>
        </p:txBody>
      </p:sp>
    </p:spTree>
    <p:extLst>
      <p:ext uri="{BB962C8B-B14F-4D97-AF65-F5344CB8AC3E}">
        <p14:creationId xmlns:p14="http://schemas.microsoft.com/office/powerpoint/2010/main" val="151289252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Choosing Numerical Descriptions</a:t>
            </a:r>
            <a:br>
              <a:rPr lang="en-US" sz="3600" b="1" dirty="0">
                <a:solidFill>
                  <a:schemeClr val="accent1"/>
                </a:solidFill>
              </a:rPr>
            </a:br>
            <a:endParaRPr lang="en-US" sz="3600" dirty="0"/>
          </a:p>
        </p:txBody>
      </p:sp>
      <p:sp>
        <p:nvSpPr>
          <p:cNvPr id="8" name="Rectangle 7"/>
          <p:cNvSpPr/>
          <p:nvPr/>
        </p:nvSpPr>
        <p:spPr>
          <a:xfrm>
            <a:off x="228600" y="990600"/>
            <a:ext cx="8915400" cy="3600986"/>
          </a:xfrm>
          <a:prstGeom prst="rect">
            <a:avLst/>
          </a:prstGeom>
        </p:spPr>
        <p:txBody>
          <a:bodyPr>
            <a:spAutoFit/>
          </a:bodyPr>
          <a:lstStyle/>
          <a:p>
            <a:pPr eaLnBrk="1" hangingPunct="1">
              <a:spcBef>
                <a:spcPct val="50000"/>
              </a:spcBef>
            </a:pPr>
            <a:r>
              <a:rPr lang="en-US" sz="2400" dirty="0"/>
              <a:t>mean vs. median</a:t>
            </a:r>
          </a:p>
          <a:p>
            <a:pPr marL="914400" indent="-457200" eaLnBrk="1" hangingPunct="1">
              <a:spcBef>
                <a:spcPct val="50000"/>
              </a:spcBef>
              <a:buFont typeface="Arial" pitchFamily="34" charset="0"/>
              <a:buChar char="•"/>
            </a:pPr>
            <a:r>
              <a:rPr lang="en-US" sz="2400" dirty="0" smtClean="0"/>
              <a:t>The </a:t>
            </a:r>
            <a:r>
              <a:rPr lang="en-US" sz="2400" dirty="0"/>
              <a:t>mean is strongly influenced by a few </a:t>
            </a:r>
            <a:br>
              <a:rPr lang="en-US" sz="2400" dirty="0"/>
            </a:br>
            <a:r>
              <a:rPr lang="en-US" sz="2400" dirty="0" smtClean="0"/>
              <a:t>extreme </a:t>
            </a:r>
            <a:r>
              <a:rPr lang="en-US" sz="2400" dirty="0" smtClean="0"/>
              <a:t>observations. The </a:t>
            </a:r>
            <a:r>
              <a:rPr lang="en-US" sz="2400" dirty="0"/>
              <a:t>median is not.</a:t>
            </a:r>
          </a:p>
          <a:p>
            <a:pPr eaLnBrk="1" hangingPunct="1">
              <a:spcBef>
                <a:spcPct val="50000"/>
              </a:spcBef>
            </a:pPr>
            <a:r>
              <a:rPr lang="en-US" sz="2400" dirty="0"/>
              <a:t>If the distribution is</a:t>
            </a:r>
          </a:p>
          <a:p>
            <a:pPr marL="914400" indent="-457200" eaLnBrk="1" hangingPunct="1">
              <a:spcBef>
                <a:spcPct val="50000"/>
              </a:spcBef>
              <a:buFont typeface="Arial" pitchFamily="34" charset="0"/>
              <a:buChar char="•"/>
            </a:pPr>
            <a:r>
              <a:rPr lang="en-US" sz="2400" dirty="0" smtClean="0"/>
              <a:t>Symmetrical   </a:t>
            </a:r>
            <a:r>
              <a:rPr lang="en-US" sz="2400" dirty="0">
                <a:sym typeface="Wingdings" pitchFamily="2" charset="2"/>
              </a:rPr>
              <a:t>   mean = median</a:t>
            </a:r>
          </a:p>
          <a:p>
            <a:pPr marL="914400" indent="-457200" eaLnBrk="1" hangingPunct="1">
              <a:spcBef>
                <a:spcPct val="50000"/>
              </a:spcBef>
              <a:buFont typeface="Arial" pitchFamily="34" charset="0"/>
              <a:buChar char="•"/>
            </a:pPr>
            <a:r>
              <a:rPr lang="en-US" sz="2400" dirty="0" smtClean="0">
                <a:sym typeface="Wingdings" pitchFamily="2" charset="2"/>
              </a:rPr>
              <a:t>Skewed </a:t>
            </a:r>
            <a:r>
              <a:rPr lang="en-US" sz="2400" dirty="0">
                <a:sym typeface="Wingdings" pitchFamily="2" charset="2"/>
              </a:rPr>
              <a:t>right      mean &gt; median</a:t>
            </a:r>
          </a:p>
          <a:p>
            <a:pPr marL="914400" indent="-457200" eaLnBrk="1" hangingPunct="1">
              <a:spcBef>
                <a:spcPct val="50000"/>
              </a:spcBef>
              <a:buFont typeface="Arial" pitchFamily="34" charset="0"/>
              <a:buChar char="•"/>
            </a:pPr>
            <a:r>
              <a:rPr lang="en-US" sz="2400" dirty="0" smtClean="0">
                <a:sym typeface="Wingdings" pitchFamily="2" charset="2"/>
              </a:rPr>
              <a:t>Skewed </a:t>
            </a:r>
            <a:r>
              <a:rPr lang="en-US" sz="2400" dirty="0">
                <a:sym typeface="Wingdings" pitchFamily="2" charset="2"/>
              </a:rPr>
              <a:t>left      mean &lt; median</a:t>
            </a:r>
            <a:endParaRPr lang="en-US" sz="2400" dirty="0">
              <a:cs typeface="Courier New" panose="020703090202050204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724400"/>
            <a:ext cx="6334125" cy="1733014"/>
          </a:xfrm>
          <a:prstGeom prst="rect">
            <a:avLst/>
          </a:prstGeom>
        </p:spPr>
      </p:pic>
    </p:spTree>
    <p:extLst>
      <p:ext uri="{BB962C8B-B14F-4D97-AF65-F5344CB8AC3E}">
        <p14:creationId xmlns:p14="http://schemas.microsoft.com/office/powerpoint/2010/main" val="36835470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Choosing Numerical Descriptions</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228600" y="990600"/>
                <a:ext cx="8915400" cy="5262979"/>
              </a:xfrm>
              <a:prstGeom prst="rect">
                <a:avLst/>
              </a:prstGeom>
            </p:spPr>
            <p:txBody>
              <a:bodyPr>
                <a:spAutoFit/>
              </a:bodyPr>
              <a:lstStyle/>
              <a:p>
                <a:r>
                  <a:rPr lang="en-US" sz="2800" dirty="0" smtClean="0"/>
                  <a:t>Choosing a summary:</a:t>
                </a:r>
              </a:p>
              <a:p>
                <a:endParaRPr lang="en-US" sz="2800" dirty="0"/>
              </a:p>
              <a:p>
                <a:r>
                  <a:rPr lang="en-US" sz="2800" dirty="0" smtClean="0"/>
                  <a:t>The mean </a:t>
                </a:r>
                <a:r>
                  <a:rPr lang="en-US" sz="2800" dirty="0"/>
                  <a:t>and standard deviation are strongly affected by outliers or by the long tail of a skewed distribution. </a:t>
                </a:r>
                <a:endParaRPr lang="en-US" sz="2800" dirty="0" smtClean="0"/>
              </a:p>
              <a:p>
                <a:endParaRPr lang="en-US" sz="2800" dirty="0"/>
              </a:p>
              <a:p>
                <a:r>
                  <a:rPr lang="en-US" sz="2800" dirty="0" smtClean="0"/>
                  <a:t>The </a:t>
                </a:r>
                <a:r>
                  <a:rPr lang="en-US" sz="2800" dirty="0"/>
                  <a:t>median and quartiles are less affected. </a:t>
                </a:r>
                <a:endParaRPr lang="en-US" sz="2800" dirty="0" smtClean="0"/>
              </a:p>
              <a:p>
                <a:endParaRPr lang="en-US" sz="2800" dirty="0"/>
              </a:p>
              <a:p>
                <a:r>
                  <a:rPr lang="en-US" sz="2800" dirty="0" smtClean="0"/>
                  <a:t>The </a:t>
                </a:r>
                <a:r>
                  <a:rPr lang="en-US" sz="2800" dirty="0"/>
                  <a:t>five-number summary is usually better than the mean and standard deviation for describing a skewed distribution or a distribution with outliers. </a:t>
                </a:r>
                <a:r>
                  <a:rPr lang="en-US" sz="2800" dirty="0" smtClean="0"/>
                  <a:t>Use</a:t>
                </a:r>
                <a14:m>
                  <m:oMath xmlns:m="http://schemas.openxmlformats.org/officeDocument/2006/math">
                    <m:r>
                      <a:rPr lang="en-US" sz="2800" b="0" i="0" smtClean="0">
                        <a:latin typeface="Cambria Math" panose="02040503050406030204" pitchFamily="18" charset="0"/>
                      </a:rPr>
                      <m:t> </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smtClean="0"/>
                  <a:t> </a:t>
                </a:r>
                <a:r>
                  <a:rPr lang="en-US" sz="2800" dirty="0"/>
                  <a:t>and s only for reasonably symmetric distributions that are free of outliers.</a:t>
                </a:r>
                <a:endParaRPr lang="en-US" sz="2800" dirty="0">
                  <a:cs typeface="Courier New" panose="02070309020205020404" pitchFamily="49"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228600" y="990600"/>
                <a:ext cx="8915400" cy="5262979"/>
              </a:xfrm>
              <a:prstGeom prst="rect">
                <a:avLst/>
              </a:prstGeom>
              <a:blipFill rotWithShape="0">
                <a:blip r:embed="rId3" cstate="print"/>
                <a:stretch>
                  <a:fillRect l="-1436" t="-1275" r="-1368" b="-2202"/>
                </a:stretch>
              </a:blipFill>
            </p:spPr>
            <p:txBody>
              <a:bodyPr/>
              <a:lstStyle/>
              <a:p>
                <a:r>
                  <a:rPr lang="en-US">
                    <a:noFill/>
                  </a:rPr>
                  <a:t> </a:t>
                </a:r>
              </a:p>
            </p:txBody>
          </p:sp>
        </mc:Fallback>
      </mc:AlternateContent>
    </p:spTree>
    <p:extLst>
      <p:ext uri="{BB962C8B-B14F-4D97-AF65-F5344CB8AC3E}">
        <p14:creationId xmlns:p14="http://schemas.microsoft.com/office/powerpoint/2010/main" val="5802275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Choosing Numerical Descriptions</a:t>
            </a:r>
            <a:br>
              <a:rPr lang="en-US" sz="3600" b="1" dirty="0">
                <a:solidFill>
                  <a:schemeClr val="accent1"/>
                </a:solidFill>
              </a:rPr>
            </a:br>
            <a:endParaRPr lang="en-US" sz="3600" dirty="0"/>
          </a:p>
        </p:txBody>
      </p:sp>
      <p:sp>
        <p:nvSpPr>
          <p:cNvPr id="8" name="Rectangle 7"/>
          <p:cNvSpPr/>
          <p:nvPr/>
        </p:nvSpPr>
        <p:spPr>
          <a:xfrm>
            <a:off x="228600" y="990600"/>
            <a:ext cx="8915400" cy="4108817"/>
          </a:xfrm>
          <a:prstGeom prst="rect">
            <a:avLst/>
          </a:prstGeom>
        </p:spPr>
        <p:txBody>
          <a:bodyPr>
            <a:spAutoFit/>
          </a:bodyPr>
          <a:lstStyle/>
          <a:p>
            <a:pPr eaLnBrk="1" hangingPunct="1">
              <a:spcBef>
                <a:spcPct val="50000"/>
              </a:spcBef>
            </a:pPr>
            <a:r>
              <a:rPr lang="en-US" sz="2800" dirty="0"/>
              <a:t>Numerical summaries do not disclose the </a:t>
            </a:r>
            <a:br>
              <a:rPr lang="en-US" sz="2800" dirty="0"/>
            </a:br>
            <a:r>
              <a:rPr lang="en-US" sz="2800" dirty="0" smtClean="0"/>
              <a:t>presence </a:t>
            </a:r>
            <a:r>
              <a:rPr lang="en-US" sz="2800" dirty="0"/>
              <a:t>of multiple peaks or gaps.</a:t>
            </a:r>
          </a:p>
          <a:p>
            <a:pPr eaLnBrk="1" hangingPunct="1">
              <a:spcBef>
                <a:spcPct val="50000"/>
              </a:spcBef>
            </a:pPr>
            <a:r>
              <a:rPr lang="en-US" sz="2800" dirty="0"/>
              <a:t>A picture will help you detect skewness and </a:t>
            </a:r>
            <a:br>
              <a:rPr lang="en-US" sz="2800" dirty="0"/>
            </a:br>
            <a:r>
              <a:rPr lang="en-US" sz="2800" dirty="0" smtClean="0"/>
              <a:t>outliers</a:t>
            </a:r>
            <a:r>
              <a:rPr lang="en-US" sz="2800" dirty="0"/>
              <a:t>.</a:t>
            </a:r>
          </a:p>
          <a:p>
            <a:pPr algn="ctr" eaLnBrk="1" hangingPunct="1">
              <a:spcBef>
                <a:spcPct val="50000"/>
              </a:spcBef>
            </a:pPr>
            <a:r>
              <a:rPr lang="en-US" sz="5400" i="1" dirty="0" smtClean="0"/>
              <a:t>Always </a:t>
            </a:r>
            <a:r>
              <a:rPr lang="en-US" sz="5400" i="1" dirty="0"/>
              <a:t>start with a graph of your data</a:t>
            </a:r>
            <a:r>
              <a:rPr lang="en-US" sz="5400" i="1" dirty="0">
                <a:solidFill>
                  <a:schemeClr val="bg1"/>
                </a:solidFill>
              </a:rPr>
              <a:t>!</a:t>
            </a:r>
          </a:p>
        </p:txBody>
      </p:sp>
    </p:spTree>
    <p:extLst>
      <p:ext uri="{BB962C8B-B14F-4D97-AF65-F5344CB8AC3E}">
        <p14:creationId xmlns:p14="http://schemas.microsoft.com/office/powerpoint/2010/main" val="246772394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pPr marL="457200" indent="-457200">
              <a:buFont typeface="Arial" pitchFamily="34" charset="0"/>
              <a:buChar char="•"/>
            </a:pPr>
            <a:r>
              <a:rPr lang="en-US" sz="2800" dirty="0" smtClean="0"/>
              <a:t>If </a:t>
            </a:r>
            <a:r>
              <a:rPr lang="en-US" sz="2800" dirty="0"/>
              <a:t>we have data on a single quantitative variable, we start with a histogram or </a:t>
            </a:r>
            <a:r>
              <a:rPr lang="en-US" sz="2800" dirty="0" err="1"/>
              <a:t>stemplot</a:t>
            </a:r>
            <a:r>
              <a:rPr lang="en-US" sz="2800" dirty="0"/>
              <a:t> to display the distribution. Then we add numbers to describe the </a:t>
            </a:r>
            <a:r>
              <a:rPr lang="en-US" sz="2800" b="1" dirty="0">
                <a:solidFill>
                  <a:srgbClr val="8B0000"/>
                </a:solidFill>
              </a:rPr>
              <a:t>center and variability</a:t>
            </a:r>
            <a:r>
              <a:rPr lang="en-US" sz="2800" dirty="0"/>
              <a:t> of the distribution. </a:t>
            </a:r>
          </a:p>
          <a:p>
            <a:endParaRPr lang="en-US" sz="2800" dirty="0" smtClean="0"/>
          </a:p>
          <a:p>
            <a:pPr marL="457200" indent="-457200">
              <a:buFont typeface="Arial" pitchFamily="34" charset="0"/>
              <a:buChar char="•"/>
            </a:pPr>
            <a:r>
              <a:rPr lang="en-US" sz="2800" dirty="0" smtClean="0"/>
              <a:t>There </a:t>
            </a:r>
            <a:r>
              <a:rPr lang="en-US" sz="2800" dirty="0"/>
              <a:t>are two common descriptions of center and variability: the </a:t>
            </a:r>
            <a:r>
              <a:rPr lang="en-US" sz="2800" b="1" dirty="0">
                <a:solidFill>
                  <a:srgbClr val="8B0000"/>
                </a:solidFill>
              </a:rPr>
              <a:t>five-number summary </a:t>
            </a:r>
            <a:r>
              <a:rPr lang="en-US" sz="2800" dirty="0"/>
              <a:t>and the </a:t>
            </a:r>
            <a:r>
              <a:rPr lang="en-US" sz="2800" b="1" dirty="0">
                <a:solidFill>
                  <a:srgbClr val="8B0000"/>
                </a:solidFill>
              </a:rPr>
              <a:t>mean </a:t>
            </a:r>
            <a:r>
              <a:rPr lang="en-US" sz="2800" dirty="0"/>
              <a:t>and </a:t>
            </a:r>
            <a:r>
              <a:rPr lang="en-US" sz="2800" b="1" dirty="0">
                <a:solidFill>
                  <a:srgbClr val="8B0000"/>
                </a:solidFill>
              </a:rPr>
              <a:t>standard deviation</a:t>
            </a:r>
            <a:r>
              <a:rPr lang="en-US" sz="2800" dirty="0"/>
              <a:t>. </a:t>
            </a:r>
          </a:p>
          <a:p>
            <a:endParaRPr lang="en-US" sz="2800" dirty="0" smtClean="0"/>
          </a:p>
          <a:p>
            <a:endParaRPr lang="en-US" sz="2800" dirty="0">
              <a:cs typeface="Courier New" panose="02070309020205020404" pitchFamily="49" charset="0"/>
            </a:endParaRPr>
          </a:p>
        </p:txBody>
      </p:sp>
    </p:spTree>
    <p:extLst>
      <p:ext uri="{BB962C8B-B14F-4D97-AF65-F5344CB8AC3E}">
        <p14:creationId xmlns:p14="http://schemas.microsoft.com/office/powerpoint/2010/main" val="20030883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p:cNvSpPr/>
              <p:nvPr/>
            </p:nvSpPr>
            <p:spPr>
              <a:xfrm>
                <a:off x="228600" y="990600"/>
                <a:ext cx="8915400" cy="4401205"/>
              </a:xfrm>
              <a:prstGeom prst="rect">
                <a:avLst/>
              </a:prstGeom>
            </p:spPr>
            <p:txBody>
              <a:bodyPr>
                <a:spAutoFit/>
              </a:bodyPr>
              <a:lstStyle/>
              <a:p>
                <a:r>
                  <a:rPr lang="en-US" sz="2800" dirty="0" smtClean="0"/>
                  <a:t>The five-number summary consists of the </a:t>
                </a:r>
                <a:r>
                  <a:rPr lang="en-US" sz="2800" b="1" dirty="0">
                    <a:solidFill>
                      <a:srgbClr val="8B0000"/>
                    </a:solidFill>
                  </a:rPr>
                  <a:t>median</a:t>
                </a:r>
                <a:r>
                  <a:rPr lang="en-US" sz="2800" dirty="0"/>
                  <a:t> M, the midpoint of the observations, to measure center and the difference between the two </a:t>
                </a:r>
                <a:r>
                  <a:rPr lang="en-US" sz="2800" b="1" dirty="0">
                    <a:solidFill>
                      <a:srgbClr val="8B0000"/>
                    </a:solidFill>
                  </a:rPr>
                  <a:t>quartiles</a:t>
                </a:r>
                <a:r>
                  <a:rPr lang="en-US" sz="2800" dirty="0"/>
                  <a:t> Q1 and Q3 and the difference between the smallest and largest observations to describe </a:t>
                </a:r>
                <a:r>
                  <a:rPr lang="en-US" sz="2800" dirty="0" smtClean="0"/>
                  <a:t>variability.</a:t>
                </a:r>
              </a:p>
              <a:p>
                <a:endParaRPr lang="en-US" sz="2800" dirty="0"/>
              </a:p>
              <a:p>
                <a:r>
                  <a:rPr lang="en-US" sz="2800" dirty="0"/>
                  <a:t>A </a:t>
                </a:r>
                <a:r>
                  <a:rPr lang="en-US" sz="2800" b="1" dirty="0">
                    <a:solidFill>
                      <a:srgbClr val="8B0000"/>
                    </a:solidFill>
                  </a:rPr>
                  <a:t>boxplot</a:t>
                </a:r>
                <a:r>
                  <a:rPr lang="en-US" sz="2800" dirty="0"/>
                  <a:t> is a graph of the five-number summary. </a:t>
                </a:r>
                <a:endParaRPr lang="en-US" sz="2800" dirty="0" smtClean="0"/>
              </a:p>
              <a:p>
                <a:endParaRPr lang="en-US" sz="2800" dirty="0"/>
              </a:p>
              <a:p>
                <a:r>
                  <a:rPr lang="en-US" sz="2800" dirty="0" smtClean="0"/>
                  <a:t>The </a:t>
                </a:r>
                <a:r>
                  <a:rPr lang="en-US" sz="2800" b="1" dirty="0" smtClean="0">
                    <a:solidFill>
                      <a:srgbClr val="8B0000"/>
                    </a:solidFill>
                  </a:rPr>
                  <a:t>mean</a:t>
                </a:r>
                <a:r>
                  <a:rPr lang="en-US" sz="2800" dirty="0" smtClean="0"/>
                  <a:t>,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𝑥</m:t>
                        </m:r>
                      </m:e>
                    </m:acc>
                  </m:oMath>
                </a14:m>
                <a:r>
                  <a:rPr lang="en-US" sz="2800" dirty="0" smtClean="0"/>
                  <a:t>, </a:t>
                </a:r>
                <a:r>
                  <a:rPr lang="en-US" sz="2800" dirty="0"/>
                  <a:t>is the average of the observations. </a:t>
                </a:r>
              </a:p>
              <a:p>
                <a:endParaRPr lang="en-US" sz="2800" dirty="0" smtClean="0"/>
              </a:p>
            </p:txBody>
          </p:sp>
        </mc:Choice>
        <mc:Fallback xmlns="">
          <p:sp>
            <p:nvSpPr>
              <p:cNvPr id="8" name="Rectangle 7"/>
              <p:cNvSpPr>
                <a:spLocks noRot="1" noChangeAspect="1" noMove="1" noResize="1" noEditPoints="1" noAdjustHandles="1" noChangeArrowheads="1" noChangeShapeType="1" noTextEdit="1"/>
              </p:cNvSpPr>
              <p:nvPr/>
            </p:nvSpPr>
            <p:spPr>
              <a:xfrm>
                <a:off x="228600" y="990600"/>
                <a:ext cx="8915400" cy="4401205"/>
              </a:xfrm>
              <a:prstGeom prst="rect">
                <a:avLst/>
              </a:prstGeom>
              <a:blipFill rotWithShape="0">
                <a:blip r:embed="rId3" cstate="print"/>
                <a:stretch>
                  <a:fillRect l="-1436" t="-1526" r="-2462"/>
                </a:stretch>
              </a:blipFill>
            </p:spPr>
            <p:txBody>
              <a:bodyPr/>
              <a:lstStyle/>
              <a:p>
                <a:r>
                  <a:rPr lang="en-US">
                    <a:noFill/>
                  </a:rPr>
                  <a:t> </a:t>
                </a:r>
              </a:p>
            </p:txBody>
          </p:sp>
        </mc:Fallback>
      </mc:AlternateContent>
    </p:spTree>
    <p:extLst>
      <p:ext uri="{BB962C8B-B14F-4D97-AF65-F5344CB8AC3E}">
        <p14:creationId xmlns:p14="http://schemas.microsoft.com/office/powerpoint/2010/main" val="25240044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4154984"/>
          </a:xfrm>
          <a:prstGeom prst="rect">
            <a:avLst/>
          </a:prstGeom>
        </p:spPr>
        <p:txBody>
          <a:bodyPr>
            <a:spAutoFit/>
          </a:bodyPr>
          <a:lstStyle/>
          <a:p>
            <a:r>
              <a:rPr lang="en-US" sz="2400" dirty="0"/>
              <a:t>The </a:t>
            </a:r>
            <a:r>
              <a:rPr lang="en-US" sz="2400" dirty="0" smtClean="0"/>
              <a:t>website </a:t>
            </a:r>
            <a:r>
              <a:rPr lang="en-US" sz="2400" dirty="0"/>
              <a:t>gives the income distribution for each of several education categories. </a:t>
            </a:r>
            <a:endParaRPr lang="en-US" sz="2400" dirty="0" smtClean="0"/>
          </a:p>
          <a:p>
            <a:endParaRPr lang="en-US" sz="2400" dirty="0"/>
          </a:p>
          <a:p>
            <a:r>
              <a:rPr lang="en-US" sz="2400" dirty="0" smtClean="0"/>
              <a:t>It </a:t>
            </a:r>
            <a:r>
              <a:rPr lang="en-US" sz="2400" dirty="0"/>
              <a:t>gives the number of people in each of several education categories who earned between $1 and $2499, between $2500 and $4999, up to between $97,500 and $99,999, and $100,000 and over. That is a lot of information. </a:t>
            </a:r>
            <a:endParaRPr lang="en-US" sz="2400" dirty="0" smtClean="0"/>
          </a:p>
          <a:p>
            <a:endParaRPr lang="en-US" sz="2400" dirty="0"/>
          </a:p>
          <a:p>
            <a:r>
              <a:rPr lang="en-US" sz="2400" dirty="0" smtClean="0"/>
              <a:t>A </a:t>
            </a:r>
            <a:r>
              <a:rPr lang="en-US" sz="2400" dirty="0"/>
              <a:t>histogram could be used to display the data, but are there simple ways to summarize the information with just a few numbers that allow us to make sensible comparisons? </a:t>
            </a:r>
          </a:p>
        </p:txBody>
      </p:sp>
    </p:spTree>
    <p:extLst>
      <p:ext uri="{BB962C8B-B14F-4D97-AF65-F5344CB8AC3E}">
        <p14:creationId xmlns:p14="http://schemas.microsoft.com/office/powerpoint/2010/main" val="366386567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4524315"/>
          </a:xfrm>
          <a:prstGeom prst="rect">
            <a:avLst/>
          </a:prstGeom>
        </p:spPr>
        <p:txBody>
          <a:bodyPr>
            <a:spAutoFit/>
          </a:bodyPr>
          <a:lstStyle/>
          <a:p>
            <a:r>
              <a:rPr lang="en-US" sz="2400" dirty="0"/>
              <a:t>The </a:t>
            </a:r>
            <a:r>
              <a:rPr lang="en-US" sz="2400" b="1" dirty="0">
                <a:solidFill>
                  <a:srgbClr val="8B0000"/>
                </a:solidFill>
              </a:rPr>
              <a:t>standard deviation</a:t>
            </a:r>
            <a:r>
              <a:rPr lang="en-US" sz="2400" dirty="0"/>
              <a:t>, </a:t>
            </a:r>
            <a:r>
              <a:rPr lang="en-US" sz="2400" i="1" dirty="0"/>
              <a:t>s</a:t>
            </a:r>
            <a:r>
              <a:rPr lang="en-US" sz="2400" dirty="0"/>
              <a:t>, measures variability as a kind of average distance from the mean, so use it only with the mean. The variance is the square of the standard deviation.</a:t>
            </a:r>
          </a:p>
          <a:p>
            <a:endParaRPr lang="en-US" sz="2400" dirty="0">
              <a:cs typeface="Courier New" panose="02070309020205020404" pitchFamily="49" charset="0"/>
            </a:endParaRPr>
          </a:p>
          <a:p>
            <a:r>
              <a:rPr lang="en-US" sz="2400" dirty="0"/>
              <a:t>The mean and standard deviation can be changed a lot by a few outliers. The mean and median are the same for </a:t>
            </a:r>
            <a:r>
              <a:rPr lang="en-US" sz="2400" dirty="0" smtClean="0"/>
              <a:t>symmetrical </a:t>
            </a:r>
            <a:r>
              <a:rPr lang="en-US" sz="2400" dirty="0"/>
              <a:t>distributions, but the mean moves farther toward the long tail of a skewed distribution. </a:t>
            </a:r>
          </a:p>
          <a:p>
            <a:endParaRPr lang="en-US" sz="2400" dirty="0" smtClean="0"/>
          </a:p>
          <a:p>
            <a:r>
              <a:rPr lang="en-US" sz="2400" dirty="0" smtClean="0"/>
              <a:t>In </a:t>
            </a:r>
            <a:r>
              <a:rPr lang="en-US" sz="2400" dirty="0"/>
              <a:t>general, use the five-number summary to describe most distributions and the mean and standard deviation only for roughly </a:t>
            </a:r>
            <a:r>
              <a:rPr lang="en-US" sz="2400" dirty="0" smtClean="0"/>
              <a:t>symmetrical </a:t>
            </a:r>
            <a:r>
              <a:rPr lang="en-US" sz="2400" dirty="0"/>
              <a:t>distributions.</a:t>
            </a:r>
            <a:endParaRPr lang="en-US" sz="2400" dirty="0" smtClean="0"/>
          </a:p>
        </p:txBody>
      </p:sp>
    </p:spTree>
    <p:extLst>
      <p:ext uri="{BB962C8B-B14F-4D97-AF65-F5344CB8AC3E}">
        <p14:creationId xmlns:p14="http://schemas.microsoft.com/office/powerpoint/2010/main" val="28126083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2677656"/>
          </a:xfrm>
          <a:prstGeom prst="rect">
            <a:avLst/>
          </a:prstGeom>
        </p:spPr>
        <p:txBody>
          <a:bodyPr>
            <a:spAutoFit/>
          </a:bodyPr>
          <a:lstStyle/>
          <a:p>
            <a:r>
              <a:rPr lang="en-US" sz="2800" dirty="0"/>
              <a:t>In this chapter we will learn several ways to summarize large data sets with a few numbers. By the end of this chapter, with these new methods for summarizing large data sets, you will be able to provide an answer to whether education really pays.</a:t>
            </a:r>
          </a:p>
          <a:p>
            <a:endParaRPr lang="en-US" sz="2800" dirty="0"/>
          </a:p>
        </p:txBody>
      </p:sp>
    </p:spTree>
    <p:extLst>
      <p:ext uri="{BB962C8B-B14F-4D97-AF65-F5344CB8AC3E}">
        <p14:creationId xmlns:p14="http://schemas.microsoft.com/office/powerpoint/2010/main" val="757834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Describing Distributions with Numbers</a:t>
            </a:r>
            <a:br>
              <a:rPr lang="en-US" sz="3200" b="1" dirty="0">
                <a:solidFill>
                  <a:schemeClr val="accent1"/>
                </a:solidFill>
              </a:rPr>
            </a:br>
            <a:endParaRPr lang="en-US" sz="3200" dirty="0"/>
          </a:p>
        </p:txBody>
      </p:sp>
      <p:sp>
        <p:nvSpPr>
          <p:cNvPr id="8" name="Rectangle 7" descr="The slide describes distribution with numbers. The slide reads as “Baseball has a rich tradition of using statistics to summarize and characterize the performance of players. We begin by investigating ways to summarize the performance of the greatest home-run hitters of all time. In the summer of 2007 Barry Bonds shattered the career home-run record, breaking the previous record set by Hank Aaron. Here are his home-run counts for the years 1986 (his rookie year) to 2007 (his final season):”&#10;Home-run count for the year 1986 is 16. Similarly, Home-run count for the year 1987 is 25; for the year 1988 is 24; for the year 1989 is 19; for the year 1990 is 33; for 1991 is 25; for 1992 is 34; for 1993 is 46;&#10;for the year 1994 is 37; for 1995 is 33; for 1996 is 42; for the year 1997 is 40; for 1998 is 37; for the year 1999 is 34; for 2000 is 49; for the year 2001 is 73; for 2002 is 46; for the year 2003 is 45; for the year 2004 is 45; for the year 2005 is 5; for the year 2006 is 26. Lastly, Home-run count for the year 2007 is 28."/>
          <p:cNvSpPr/>
          <p:nvPr/>
        </p:nvSpPr>
        <p:spPr>
          <a:xfrm>
            <a:off x="228600" y="990600"/>
            <a:ext cx="8915400" cy="5693866"/>
          </a:xfrm>
          <a:prstGeom prst="rect">
            <a:avLst/>
          </a:prstGeom>
        </p:spPr>
        <p:txBody>
          <a:bodyPr>
            <a:spAutoFit/>
          </a:bodyPr>
          <a:lstStyle/>
          <a:p>
            <a:r>
              <a:rPr lang="en-US" sz="2800" dirty="0"/>
              <a:t>Baseball has a rich tradition of using statistics to summarize and characterize the performance of players. We begin by investigating ways to summarize the performance of the greatest home-run hitters of all time. In the summer of </a:t>
            </a:r>
            <a:r>
              <a:rPr lang="en-US" sz="2800" dirty="0" smtClean="0"/>
              <a:t>2007 </a:t>
            </a:r>
            <a:r>
              <a:rPr lang="en-US" sz="2800" dirty="0"/>
              <a:t>Barry Bonds shattered the career </a:t>
            </a:r>
            <a:r>
              <a:rPr lang="en-US" sz="2800" dirty="0" smtClean="0"/>
              <a:t>home-run </a:t>
            </a:r>
            <a:r>
              <a:rPr lang="en-US" sz="2800" dirty="0"/>
              <a:t>record, breaking the previous record set by Hank Aaron. Here are his </a:t>
            </a:r>
            <a:r>
              <a:rPr lang="en-US" sz="2800" dirty="0" smtClean="0"/>
              <a:t>home-run </a:t>
            </a:r>
            <a:r>
              <a:rPr lang="en-US" sz="2800" dirty="0"/>
              <a:t>counts for the years 1986 (his rookie year) to 2007 (his final season</a:t>
            </a:r>
            <a:r>
              <a:rPr lang="en-US" sz="2800" dirty="0" smtClean="0"/>
              <a:t>):</a:t>
            </a:r>
          </a:p>
          <a:p>
            <a:endParaRPr lang="en-US" sz="2800" dirty="0" smtClean="0"/>
          </a:p>
          <a:p>
            <a:r>
              <a:rPr lang="en-US" sz="2100" b="1" dirty="0">
                <a:latin typeface="Courier New" panose="02070309020205020404" pitchFamily="49" charset="0"/>
                <a:cs typeface="Courier New" panose="02070309020205020404" pitchFamily="49" charset="0"/>
              </a:rPr>
              <a:t>1986 1987 1988 1989 1990 1991 1992 1993 1994 1995 1996 16 </a:t>
            </a:r>
            <a:r>
              <a:rPr lang="en-US" sz="2100" b="1" dirty="0" smtClean="0">
                <a:latin typeface="Courier New" panose="02070309020205020404" pitchFamily="49" charset="0"/>
                <a:cs typeface="Courier New" panose="02070309020205020404" pitchFamily="49" charset="0"/>
              </a:rPr>
              <a:t>  25   24   19   33   25   34   46   37   33   42 </a:t>
            </a:r>
          </a:p>
          <a:p>
            <a:r>
              <a:rPr lang="en-US" sz="2100" b="1" dirty="0" smtClean="0">
                <a:latin typeface="Courier New" panose="02070309020205020404" pitchFamily="49" charset="0"/>
                <a:cs typeface="Courier New" panose="02070309020205020404" pitchFamily="49" charset="0"/>
              </a:rPr>
              <a:t>1997 </a:t>
            </a:r>
            <a:r>
              <a:rPr lang="en-US" sz="2100" b="1" dirty="0">
                <a:latin typeface="Courier New" panose="02070309020205020404" pitchFamily="49" charset="0"/>
                <a:cs typeface="Courier New" panose="02070309020205020404" pitchFamily="49" charset="0"/>
              </a:rPr>
              <a:t>1998 1999 2000 2001 2002 2003 2004 2005 2006 2007 40 </a:t>
            </a:r>
            <a:r>
              <a:rPr lang="en-US" sz="2100" b="1" dirty="0" smtClean="0">
                <a:latin typeface="Courier New" panose="02070309020205020404" pitchFamily="49" charset="0"/>
                <a:cs typeface="Courier New" panose="02070309020205020404" pitchFamily="49" charset="0"/>
              </a:rPr>
              <a:t>  37   34   49   73   46   45   45   5    26   28 </a:t>
            </a:r>
            <a:endParaRPr lang="en-US" sz="2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89109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Describing Distributions with Numbers</a:t>
            </a:r>
            <a:br>
              <a:rPr lang="en-US" sz="3200" b="1" dirty="0">
                <a:solidFill>
                  <a:schemeClr val="accent1"/>
                </a:solidFill>
              </a:rPr>
            </a:br>
            <a:endParaRPr lang="en-US" sz="3200" dirty="0"/>
          </a:p>
        </p:txBody>
      </p:sp>
      <p:sp>
        <p:nvSpPr>
          <p:cNvPr id="8" name="Rectangle 7"/>
          <p:cNvSpPr/>
          <p:nvPr/>
        </p:nvSpPr>
        <p:spPr>
          <a:xfrm>
            <a:off x="4267200" y="1143000"/>
            <a:ext cx="4648200" cy="4832092"/>
          </a:xfrm>
          <a:prstGeom prst="rect">
            <a:avLst/>
          </a:prstGeom>
        </p:spPr>
        <p:txBody>
          <a:bodyPr wrap="square">
            <a:spAutoFit/>
          </a:bodyPr>
          <a:lstStyle/>
          <a:p>
            <a:r>
              <a:rPr lang="en-US" sz="2800" dirty="0" smtClean="0"/>
              <a:t>The </a:t>
            </a:r>
            <a:r>
              <a:rPr lang="en-US" sz="2800" dirty="0"/>
              <a:t>shape of the distribution is a bit irregular, but we see that it has one high outlier, and if we ignore this outlier, we might describe it as slightly skewed to the left with a single peak</a:t>
            </a:r>
            <a:r>
              <a:rPr lang="en-US" sz="2800" dirty="0" smtClean="0"/>
              <a:t>.</a:t>
            </a:r>
          </a:p>
          <a:p>
            <a:endParaRPr lang="en-US" sz="2800" dirty="0" smtClean="0"/>
          </a:p>
          <a:p>
            <a:r>
              <a:rPr lang="en-US" sz="2800" dirty="0" smtClean="0"/>
              <a:t>The </a:t>
            </a:r>
            <a:r>
              <a:rPr lang="en-US" sz="2800" dirty="0"/>
              <a:t>outlier </a:t>
            </a:r>
            <a:r>
              <a:rPr lang="en-US" sz="2800" dirty="0" smtClean="0"/>
              <a:t>is </a:t>
            </a:r>
            <a:r>
              <a:rPr lang="en-US" sz="2800" dirty="0" err="1"/>
              <a:t>Bonds’s</a:t>
            </a:r>
            <a:r>
              <a:rPr lang="en-US" sz="2800" dirty="0"/>
              <a:t> record season in 2001. </a:t>
            </a:r>
            <a:endParaRPr lang="en-US" sz="2100" b="1" dirty="0">
              <a:latin typeface="Courier New" panose="02070309020205020404" pitchFamily="49" charset="0"/>
              <a:cs typeface="Courier New" panose="02070309020205020404" pitchFamily="49" charset="0"/>
            </a:endParaRPr>
          </a:p>
        </p:txBody>
      </p:sp>
      <p:pic>
        <p:nvPicPr>
          <p:cNvPr id="1027" name="Picture 3" descr="D:\User Data\My Documents\Downloads\17MOORESCC-MSE_9e_fig_12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2667000" cy="503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11692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Median and Quartiles</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r>
              <a:rPr lang="en-US" sz="2800" dirty="0"/>
              <a:t>A simple and effective way to describe center and variability is to give the median and the quartiles. </a:t>
            </a:r>
            <a:endParaRPr lang="en-US" sz="2800" dirty="0" smtClean="0"/>
          </a:p>
          <a:p>
            <a:endParaRPr lang="en-US" sz="2800" dirty="0"/>
          </a:p>
          <a:p>
            <a:r>
              <a:rPr lang="en-US" sz="2800" dirty="0" smtClean="0"/>
              <a:t>The </a:t>
            </a:r>
            <a:r>
              <a:rPr lang="en-US" sz="2800" dirty="0"/>
              <a:t>median is the midpoint, the value that separates the smaller half of the observations from the larger half. </a:t>
            </a:r>
            <a:endParaRPr lang="en-US" sz="2800" dirty="0" smtClean="0"/>
          </a:p>
          <a:p>
            <a:endParaRPr lang="en-US" sz="2800" dirty="0"/>
          </a:p>
          <a:p>
            <a:r>
              <a:rPr lang="en-US" sz="2800" dirty="0" smtClean="0"/>
              <a:t>The </a:t>
            </a:r>
            <a:r>
              <a:rPr lang="en-US" sz="2800" dirty="0"/>
              <a:t>quartiles get their name </a:t>
            </a:r>
            <a:r>
              <a:rPr lang="en-US" sz="2800" dirty="0" smtClean="0"/>
              <a:t>because, </a:t>
            </a:r>
            <a:r>
              <a:rPr lang="en-US" sz="2800" dirty="0"/>
              <a:t>with the </a:t>
            </a:r>
            <a:r>
              <a:rPr lang="en-US" sz="2800" dirty="0" smtClean="0"/>
              <a:t>median, </a:t>
            </a:r>
            <a:r>
              <a:rPr lang="en-US" sz="2800" dirty="0"/>
              <a:t>they divide the observations into </a:t>
            </a:r>
            <a:r>
              <a:rPr lang="en-US" sz="2800" dirty="0" smtClean="0"/>
              <a:t>quarters: one-quarter </a:t>
            </a:r>
            <a:r>
              <a:rPr lang="en-US" sz="2800" dirty="0"/>
              <a:t>of the observations lie below the first quartile, </a:t>
            </a:r>
            <a:r>
              <a:rPr lang="en-US" sz="2800" dirty="0" smtClean="0"/>
              <a:t>one half lies </a:t>
            </a:r>
            <a:r>
              <a:rPr lang="en-US" sz="2800" dirty="0"/>
              <a:t>below the median, and three-quarters lie below the third quartile. That’s the idea. To actually get numbers, we need a rule that makes the idea exact. </a:t>
            </a:r>
            <a:endParaRPr lang="en-US" sz="2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7091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5278368"/>
          </a:xfrm>
          <a:prstGeom prst="rect">
            <a:avLst/>
          </a:prstGeom>
        </p:spPr>
        <p:txBody>
          <a:bodyPr>
            <a:spAutoFit/>
          </a:bodyPr>
          <a:lstStyle/>
          <a:p>
            <a:r>
              <a:rPr lang="en-US" sz="2800" dirty="0"/>
              <a:t>We might compare </a:t>
            </a:r>
            <a:r>
              <a:rPr lang="en-US" sz="2800" dirty="0" err="1"/>
              <a:t>Bonds’s</a:t>
            </a:r>
            <a:r>
              <a:rPr lang="en-US" sz="2800" dirty="0"/>
              <a:t> career with that of Hank Aaron, the previous holder of the career record. Here are Aaron’s </a:t>
            </a:r>
            <a:r>
              <a:rPr lang="en-US" sz="2800" dirty="0" smtClean="0"/>
              <a:t>home-run </a:t>
            </a:r>
            <a:r>
              <a:rPr lang="en-US" sz="2800" dirty="0"/>
              <a:t>counts for his 23 years in baseball. </a:t>
            </a:r>
          </a:p>
          <a:p>
            <a:r>
              <a:rPr lang="en-US" sz="2100" dirty="0" smtClean="0"/>
              <a:t>13 </a:t>
            </a:r>
            <a:r>
              <a:rPr lang="en-US" sz="2100" dirty="0"/>
              <a:t>27 26 44 30 39 40 34 45 44 24 32 44 39 29 44 38 47 34 40 20 12 10 </a:t>
            </a:r>
            <a:endParaRPr lang="en-US" sz="2100" dirty="0" smtClean="0"/>
          </a:p>
          <a:p>
            <a:endParaRPr lang="en-US" sz="2200" dirty="0"/>
          </a:p>
          <a:p>
            <a:r>
              <a:rPr lang="en-US" sz="2800" dirty="0" smtClean="0"/>
              <a:t>To </a:t>
            </a:r>
            <a:r>
              <a:rPr lang="en-US" sz="2800" dirty="0"/>
              <a:t>find the median, first arrange them in order from smallest to largest: </a:t>
            </a:r>
            <a:endParaRPr lang="en-US" sz="2800" dirty="0" smtClean="0"/>
          </a:p>
          <a:p>
            <a:endParaRPr lang="en-US" sz="2800" dirty="0" smtClean="0"/>
          </a:p>
          <a:p>
            <a:r>
              <a:rPr lang="en-US" sz="2100" dirty="0" smtClean="0"/>
              <a:t>10 </a:t>
            </a:r>
            <a:r>
              <a:rPr lang="en-US" sz="2100" dirty="0"/>
              <a:t>12 13 20 24 26 27 29 30 32 34 34 38 39 39 40 40 44 44 44 44 45 </a:t>
            </a:r>
            <a:r>
              <a:rPr lang="en-US" sz="2100" dirty="0" smtClean="0"/>
              <a:t>47</a:t>
            </a:r>
          </a:p>
          <a:p>
            <a:endParaRPr lang="en-US" sz="2100" b="1" dirty="0">
              <a:latin typeface="Courier New" panose="02070309020205020404" pitchFamily="49" charset="0"/>
              <a:cs typeface="Courier New" panose="02070309020205020404" pitchFamily="49" charset="0"/>
            </a:endParaRPr>
          </a:p>
          <a:p>
            <a:r>
              <a:rPr lang="en-US" sz="2800" dirty="0" smtClean="0">
                <a:latin typeface="+mj-lt"/>
                <a:cs typeface="Courier New" panose="02070309020205020404" pitchFamily="49" charset="0"/>
              </a:rPr>
              <a:t>There is an odd number of observations, so the median is the middle value.</a:t>
            </a:r>
            <a:endParaRPr lang="en-US" sz="2800" dirty="0">
              <a:latin typeface="+mj-lt"/>
              <a:cs typeface="Courier New" panose="02070309020205020404" pitchFamily="49" charset="0"/>
            </a:endParaRPr>
          </a:p>
        </p:txBody>
      </p:sp>
      <p:sp>
        <p:nvSpPr>
          <p:cNvPr id="2" name="Rectangle 1" descr="The image shows the number &quot;34&quot; highlighted with red box, which depicts that 34 is the median in the Aaron's home run count, arranged in order from smallest to largest. The series shows that the values: 10, 12, 13, 20, 24, 26, 27, 29, 30, 32, 34, 34, 38, 39, 39, 40, 40, 44, 44, 44, 44, 45, 47."/>
          <p:cNvSpPr/>
          <p:nvPr/>
        </p:nvSpPr>
        <p:spPr>
          <a:xfrm>
            <a:off x="4343400" y="4648200"/>
            <a:ext cx="381000" cy="381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6"/>
          <p:cNvSpPr>
            <a:spLocks noChangeShapeType="1"/>
          </p:cNvSpPr>
          <p:nvPr/>
        </p:nvSpPr>
        <p:spPr bwMode="auto">
          <a:xfrm flipH="1">
            <a:off x="381000" y="5105399"/>
            <a:ext cx="3886198" cy="1"/>
          </a:xfrm>
          <a:prstGeom prst="line">
            <a:avLst/>
          </a:prstGeom>
          <a:noFill/>
          <a:ln w="25400">
            <a:solidFill>
              <a:schemeClr val="tx1"/>
            </a:solidFill>
            <a:round/>
            <a:headEnd/>
            <a:tailEnd type="triangle" w="med" len="med"/>
          </a:ln>
          <a:effectLst/>
        </p:spPr>
        <p:txBody>
          <a:bodyPr/>
          <a:lstStyle/>
          <a:p>
            <a:endParaRPr lang="en-US"/>
          </a:p>
        </p:txBody>
      </p:sp>
      <p:sp>
        <p:nvSpPr>
          <p:cNvPr id="9" name="Line 7"/>
          <p:cNvSpPr>
            <a:spLocks noChangeShapeType="1"/>
          </p:cNvSpPr>
          <p:nvPr/>
        </p:nvSpPr>
        <p:spPr bwMode="auto">
          <a:xfrm>
            <a:off x="4800600" y="5105399"/>
            <a:ext cx="3962400" cy="0"/>
          </a:xfrm>
          <a:prstGeom prst="line">
            <a:avLst/>
          </a:prstGeom>
          <a:noFill/>
          <a:ln w="25400">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928083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p:cNvSpPr/>
              <p:nvPr/>
            </p:nvSpPr>
            <p:spPr>
              <a:xfrm>
                <a:off x="228600" y="990600"/>
                <a:ext cx="8915400" cy="5225918"/>
              </a:xfrm>
              <a:prstGeom prst="rect">
                <a:avLst/>
              </a:prstGeom>
            </p:spPr>
            <p:txBody>
              <a:bodyPr>
                <a:spAutoFit/>
              </a:bodyPr>
              <a:lstStyle/>
              <a:p>
                <a:r>
                  <a:rPr lang="en-US" sz="2800" dirty="0" smtClean="0"/>
                  <a:t>How does this compare with </a:t>
                </a:r>
                <a:r>
                  <a:rPr lang="en-US" sz="2800" dirty="0" err="1"/>
                  <a:t>Bonds’s</a:t>
                </a:r>
                <a:r>
                  <a:rPr lang="en-US" sz="2800" dirty="0"/>
                  <a:t> record? Here are </a:t>
                </a:r>
                <a:r>
                  <a:rPr lang="en-US" sz="2800" dirty="0" err="1"/>
                  <a:t>Bonds’s</a:t>
                </a:r>
                <a:r>
                  <a:rPr lang="en-US" sz="2800" dirty="0"/>
                  <a:t> 22 home run counts, arranged in order from smallest to largest: </a:t>
                </a:r>
                <a:endParaRPr lang="en-US" sz="2800" dirty="0" smtClean="0"/>
              </a:p>
              <a:p>
                <a:r>
                  <a:rPr lang="en-US" sz="2100" dirty="0" smtClean="0"/>
                  <a:t>5 </a:t>
                </a:r>
                <a:r>
                  <a:rPr lang="en-US" sz="2100" dirty="0"/>
                  <a:t>16 19 24 25 25 26 28 33 33 34 34 37 37 40 42 45 45 46 46 49 73 </a:t>
                </a:r>
                <a:endParaRPr lang="en-US" sz="2100" dirty="0" smtClean="0"/>
              </a:p>
              <a:p>
                <a:endParaRPr lang="en-US" sz="2100" dirty="0"/>
              </a:p>
              <a:p>
                <a:r>
                  <a:rPr lang="en-US" sz="2800" dirty="0"/>
                  <a:t>n</a:t>
                </a:r>
                <a:r>
                  <a:rPr lang="en-US" sz="2800" dirty="0" smtClean="0"/>
                  <a:t> </a:t>
                </a:r>
                <a:r>
                  <a:rPr lang="en-US" sz="2800" dirty="0"/>
                  <a:t>is even, </a:t>
                </a:r>
                <a:r>
                  <a:rPr lang="en-US" sz="2800" dirty="0" smtClean="0"/>
                  <a:t>so there </a:t>
                </a:r>
                <a:r>
                  <a:rPr lang="en-US" sz="2800" dirty="0"/>
                  <a:t>is no one middle observation. </a:t>
                </a:r>
                <a:r>
                  <a:rPr lang="en-US" sz="2800" dirty="0" smtClean="0"/>
                  <a:t>There </a:t>
                </a:r>
                <a:r>
                  <a:rPr lang="en-US" sz="2800" dirty="0"/>
                  <a:t>is a middle </a:t>
                </a:r>
                <a:r>
                  <a:rPr lang="en-US" sz="2800" dirty="0" smtClean="0"/>
                  <a:t>pair.</a:t>
                </a:r>
              </a:p>
              <a:p>
                <a:endParaRPr lang="en-US" sz="2800" dirty="0" smtClean="0"/>
              </a:p>
              <a:p>
                <a:r>
                  <a:rPr lang="en-US" sz="2800" dirty="0"/>
                  <a:t>T</a:t>
                </a:r>
                <a:r>
                  <a:rPr lang="en-US" sz="2800" dirty="0" smtClean="0"/>
                  <a:t>ake </a:t>
                </a:r>
                <a:r>
                  <a:rPr lang="en-US" sz="2800" dirty="0"/>
                  <a:t>the median to be halfway between this middle pair. </a:t>
                </a:r>
                <a:endParaRPr lang="en-US" sz="2800" dirty="0" smtClean="0"/>
              </a:p>
              <a:p>
                <a:endParaRPr lang="en-US" sz="2800" dirty="0"/>
              </a:p>
              <a:p>
                <a:r>
                  <a:rPr lang="en-US" sz="2800" dirty="0" smtClean="0"/>
                  <a:t>Median </a:t>
                </a:r>
                <a:r>
                  <a:rPr lang="en-US" sz="2800" dirty="0"/>
                  <a:t>is M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34+34</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=34</m:t>
                    </m:r>
                  </m:oMath>
                </a14:m>
                <a:endParaRPr lang="en-US" sz="2800" dirty="0">
                  <a:latin typeface="+mj-lt"/>
                  <a:cs typeface="Courier New" panose="02070309020205020404" pitchFamily="49"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228600" y="990600"/>
                <a:ext cx="8915400" cy="5225918"/>
              </a:xfrm>
              <a:prstGeom prst="rect">
                <a:avLst/>
              </a:prstGeom>
              <a:blipFill rotWithShape="0">
                <a:blip r:embed="rId3"/>
                <a:stretch>
                  <a:fillRect l="-1436" t="-1284" r="-1778" b="-350"/>
                </a:stretch>
              </a:blipFill>
            </p:spPr>
            <p:txBody>
              <a:bodyPr/>
              <a:lstStyle/>
              <a:p>
                <a:r>
                  <a:rPr lang="en-US">
                    <a:noFill/>
                  </a:rPr>
                  <a:t> </a:t>
                </a:r>
              </a:p>
            </p:txBody>
          </p:sp>
        </mc:Fallback>
      </mc:AlternateContent>
      <p:sp>
        <p:nvSpPr>
          <p:cNvPr id="2" name="Rectangle 1" descr="The image shows the number &quot;34&quot; twice, highlighted with red box, which depicts that there is no one middle observation in the series: 5,16, 19, 24, 25, 25, 26, 28, 33, 33, 34, 34, 37, 37, 40, 42, 45, 45, 46, 46, 49, 73. The median is calculated as: 34 plus 34, divided by 2, equals to 34."/>
          <p:cNvSpPr/>
          <p:nvPr/>
        </p:nvSpPr>
        <p:spPr>
          <a:xfrm>
            <a:off x="3833280" y="2286001"/>
            <a:ext cx="783168" cy="3809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6"/>
          <p:cNvSpPr>
            <a:spLocks noChangeShapeType="1"/>
          </p:cNvSpPr>
          <p:nvPr/>
        </p:nvSpPr>
        <p:spPr bwMode="auto">
          <a:xfrm flipH="1">
            <a:off x="228600" y="2667000"/>
            <a:ext cx="3886198" cy="1"/>
          </a:xfrm>
          <a:prstGeom prst="line">
            <a:avLst/>
          </a:prstGeom>
          <a:noFill/>
          <a:ln w="25400">
            <a:solidFill>
              <a:schemeClr val="tx1"/>
            </a:solidFill>
            <a:round/>
            <a:headEnd/>
            <a:tailEnd type="triangle" w="med" len="med"/>
          </a:ln>
          <a:effectLst/>
        </p:spPr>
        <p:txBody>
          <a:bodyPr/>
          <a:lstStyle/>
          <a:p>
            <a:endParaRPr lang="en-US"/>
          </a:p>
        </p:txBody>
      </p:sp>
      <p:sp>
        <p:nvSpPr>
          <p:cNvPr id="9" name="Line 7"/>
          <p:cNvSpPr>
            <a:spLocks noChangeShapeType="1"/>
          </p:cNvSpPr>
          <p:nvPr/>
        </p:nvSpPr>
        <p:spPr bwMode="auto">
          <a:xfrm>
            <a:off x="4267200" y="2667000"/>
            <a:ext cx="3962400" cy="0"/>
          </a:xfrm>
          <a:prstGeom prst="line">
            <a:avLst/>
          </a:prstGeom>
          <a:noFill/>
          <a:ln w="25400">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777237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6422</TotalTime>
  <Words>2000</Words>
  <Application>Microsoft Office PowerPoint</Application>
  <PresentationFormat>On-screen Show (4:3)</PresentationFormat>
  <Paragraphs>222</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Courier New</vt:lpstr>
      <vt:lpstr>Times New Roman</vt:lpstr>
      <vt:lpstr>Wingdings</vt:lpstr>
      <vt:lpstr>Office Theme</vt:lpstr>
      <vt:lpstr>Chapter 12</vt:lpstr>
      <vt:lpstr>Case Study </vt:lpstr>
      <vt:lpstr>Case Study </vt:lpstr>
      <vt:lpstr>Case Study </vt:lpstr>
      <vt:lpstr>Describing Distributions with Numbers </vt:lpstr>
      <vt:lpstr>Describing Distributions with Numbers </vt:lpstr>
      <vt:lpstr>Median and Quartiles </vt:lpstr>
      <vt:lpstr>Example </vt:lpstr>
      <vt:lpstr>Example </vt:lpstr>
      <vt:lpstr>Median and Quartiles </vt:lpstr>
      <vt:lpstr>Median and Quartiles </vt:lpstr>
      <vt:lpstr>Median and Quartiles </vt:lpstr>
      <vt:lpstr>Median and Quartiles </vt:lpstr>
      <vt:lpstr>Example </vt:lpstr>
      <vt:lpstr>Five-Number Summary and Boxplots </vt:lpstr>
      <vt:lpstr>Five-Number Summary and Boxplots </vt:lpstr>
      <vt:lpstr>Five-Number Summary and Boxplots </vt:lpstr>
      <vt:lpstr>Five-Number Summary and Boxplots </vt:lpstr>
      <vt:lpstr>Mean and Standard Deviation </vt:lpstr>
      <vt:lpstr>Mean and Standard Deviation </vt:lpstr>
      <vt:lpstr>Example </vt:lpstr>
      <vt:lpstr>Example </vt:lpstr>
      <vt:lpstr>Example </vt:lpstr>
      <vt:lpstr>Mean and Standard Deviation </vt:lpstr>
      <vt:lpstr>Choosing Numerical Descriptions </vt:lpstr>
      <vt:lpstr>Choosing Numerical Descriptions </vt:lpstr>
      <vt:lpstr>Choosing Numerical Descriptions </vt:lpstr>
      <vt:lpstr>Statistics in Summary </vt:lpstr>
      <vt:lpstr>Statistics in Summary </vt:lpstr>
      <vt:lpstr>Statistics in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519</cp:revision>
  <cp:lastPrinted>2011-08-21T16:22:14Z</cp:lastPrinted>
  <dcterms:created xsi:type="dcterms:W3CDTF">2009-09-07T22:06:52Z</dcterms:created>
  <dcterms:modified xsi:type="dcterms:W3CDTF">2018-02-05T19:13:24Z</dcterms:modified>
</cp:coreProperties>
</file>