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263" r:id="rId3"/>
    <p:sldId id="286" r:id="rId4"/>
    <p:sldId id="285" r:id="rId5"/>
    <p:sldId id="288" r:id="rId6"/>
    <p:sldId id="289" r:id="rId7"/>
    <p:sldId id="290" r:id="rId8"/>
    <p:sldId id="291" r:id="rId9"/>
    <p:sldId id="292" r:id="rId10"/>
    <p:sldId id="295" r:id="rId11"/>
    <p:sldId id="293" r:id="rId12"/>
    <p:sldId id="294" r:id="rId13"/>
    <p:sldId id="297" r:id="rId14"/>
    <p:sldId id="296"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1" r:id="rId38"/>
    <p:sldId id="320" r:id="rId39"/>
    <p:sldId id="322" r:id="rId40"/>
    <p:sldId id="323" r:id="rId41"/>
    <p:sldId id="324" r:id="rId42"/>
    <p:sldId id="325" r:id="rId43"/>
    <p:sldId id="326" r:id="rId4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VL" initials="MV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90" autoAdjust="0"/>
  </p:normalViewPr>
  <p:slideViewPr>
    <p:cSldViewPr>
      <p:cViewPr varScale="1">
        <p:scale>
          <a:sx n="109" d="100"/>
          <a:sy n="109" d="100"/>
        </p:scale>
        <p:origin x="16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93172" tIns="46586" rIns="93172" bIns="46586"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3970734" y="1"/>
            <a:ext cx="3038145" cy="464205"/>
          </a:xfrm>
          <a:prstGeom prst="rect">
            <a:avLst/>
          </a:prstGeom>
        </p:spPr>
        <p:txBody>
          <a:bodyPr vert="horz" lIns="93172" tIns="46586" rIns="93172" bIns="46586" rtlCol="0"/>
          <a:lstStyle>
            <a:lvl1pPr algn="r" fontAlgn="auto">
              <a:spcBef>
                <a:spcPts val="0"/>
              </a:spcBef>
              <a:spcAft>
                <a:spcPts val="0"/>
              </a:spcAft>
              <a:defRPr sz="1300" smtClean="0">
                <a:latin typeface="+mn-lt"/>
              </a:defRPr>
            </a:lvl1pPr>
          </a:lstStyle>
          <a:p>
            <a:pPr>
              <a:defRPr/>
            </a:pPr>
            <a:fld id="{9392F996-E157-48A5-AD60-1D000861AE6D}" type="datetimeFigureOut">
              <a:rPr lang="en-US"/>
              <a:pPr>
                <a:defRPr/>
              </a:pPr>
              <a:t>2/5/2018</a:t>
            </a:fld>
            <a:endParaRPr lang="en-US"/>
          </a:p>
        </p:txBody>
      </p:sp>
      <p:sp>
        <p:nvSpPr>
          <p:cNvPr id="4" name="Footer Placeholder 3"/>
          <p:cNvSpPr>
            <a:spLocks noGrp="1"/>
          </p:cNvSpPr>
          <p:nvPr>
            <p:ph type="ftr" sz="quarter" idx="2"/>
          </p:nvPr>
        </p:nvSpPr>
        <p:spPr>
          <a:xfrm>
            <a:off x="0" y="8830659"/>
            <a:ext cx="3038145" cy="464205"/>
          </a:xfrm>
          <a:prstGeom prst="rect">
            <a:avLst/>
          </a:prstGeom>
        </p:spPr>
        <p:txBody>
          <a:bodyPr vert="horz" lIns="93172" tIns="46586" rIns="93172" bIns="46586"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3970734" y="8830659"/>
            <a:ext cx="3038145" cy="464205"/>
          </a:xfrm>
          <a:prstGeom prst="rect">
            <a:avLst/>
          </a:prstGeom>
        </p:spPr>
        <p:txBody>
          <a:bodyPr vert="horz" lIns="93172" tIns="46586" rIns="93172" bIns="46586" rtlCol="0" anchor="b"/>
          <a:lstStyle>
            <a:lvl1pPr algn="r" fontAlgn="auto">
              <a:spcBef>
                <a:spcPts val="0"/>
              </a:spcBef>
              <a:spcAft>
                <a:spcPts val="0"/>
              </a:spcAft>
              <a:defRPr sz="1300" smtClean="0">
                <a:latin typeface="+mn-lt"/>
              </a:defRPr>
            </a:lvl1pPr>
          </a:lstStyle>
          <a:p>
            <a:pPr>
              <a:defRPr/>
            </a:pPr>
            <a:fld id="{749F40DC-3990-4AC2-B093-0273A73926C0}" type="slidenum">
              <a:rPr lang="en-US"/>
              <a:pPr>
                <a:defRPr/>
              </a:pPr>
              <a:t>‹#›</a:t>
            </a:fld>
            <a:endParaRPr lang="en-US"/>
          </a:p>
        </p:txBody>
      </p:sp>
    </p:spTree>
    <p:extLst>
      <p:ext uri="{BB962C8B-B14F-4D97-AF65-F5344CB8AC3E}">
        <p14:creationId xmlns:p14="http://schemas.microsoft.com/office/powerpoint/2010/main" val="3555549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93172" tIns="46586" rIns="93172" bIns="46586"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3970734" y="1"/>
            <a:ext cx="3038145" cy="464205"/>
          </a:xfrm>
          <a:prstGeom prst="rect">
            <a:avLst/>
          </a:prstGeom>
        </p:spPr>
        <p:txBody>
          <a:bodyPr vert="horz" lIns="93172" tIns="46586" rIns="93172" bIns="46586" rtlCol="0"/>
          <a:lstStyle>
            <a:lvl1pPr algn="r" fontAlgn="auto">
              <a:spcBef>
                <a:spcPts val="0"/>
              </a:spcBef>
              <a:spcAft>
                <a:spcPts val="0"/>
              </a:spcAft>
              <a:defRPr sz="1300" smtClean="0">
                <a:latin typeface="+mn-lt"/>
              </a:defRPr>
            </a:lvl1pPr>
          </a:lstStyle>
          <a:p>
            <a:pPr>
              <a:defRPr/>
            </a:pPr>
            <a:fld id="{3BB63543-A998-4061-92DE-6CB9B3CB8413}" type="datetimeFigureOut">
              <a:rPr lang="en-US"/>
              <a:pPr>
                <a:defRPr/>
              </a:pPr>
              <a:t>2/5/2018</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pPr lvl="0"/>
            <a:endParaRPr lang="en-US" noProof="0"/>
          </a:p>
        </p:txBody>
      </p:sp>
      <p:sp>
        <p:nvSpPr>
          <p:cNvPr id="5" name="Notes Placeholder 4"/>
          <p:cNvSpPr>
            <a:spLocks noGrp="1"/>
          </p:cNvSpPr>
          <p:nvPr>
            <p:ph type="body" sz="quarter" idx="3"/>
          </p:nvPr>
        </p:nvSpPr>
        <p:spPr>
          <a:xfrm>
            <a:off x="701345" y="4416099"/>
            <a:ext cx="5607711" cy="4182457"/>
          </a:xfrm>
          <a:prstGeom prst="rect">
            <a:avLst/>
          </a:prstGeom>
        </p:spPr>
        <p:txBody>
          <a:bodyPr vert="horz" lIns="93172" tIns="46586" rIns="93172" bIns="4658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30659"/>
            <a:ext cx="3038145" cy="464205"/>
          </a:xfrm>
          <a:prstGeom prst="rect">
            <a:avLst/>
          </a:prstGeom>
        </p:spPr>
        <p:txBody>
          <a:bodyPr vert="horz" lIns="93172" tIns="46586" rIns="93172" bIns="46586"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3970734" y="8830659"/>
            <a:ext cx="3038145" cy="464205"/>
          </a:xfrm>
          <a:prstGeom prst="rect">
            <a:avLst/>
          </a:prstGeom>
        </p:spPr>
        <p:txBody>
          <a:bodyPr vert="horz" lIns="93172" tIns="46586" rIns="93172" bIns="46586" rtlCol="0" anchor="b"/>
          <a:lstStyle>
            <a:lvl1pPr algn="r" fontAlgn="auto">
              <a:spcBef>
                <a:spcPts val="0"/>
              </a:spcBef>
              <a:spcAft>
                <a:spcPts val="0"/>
              </a:spcAft>
              <a:defRPr sz="1300" smtClean="0">
                <a:latin typeface="+mn-lt"/>
              </a:defRPr>
            </a:lvl1pPr>
          </a:lstStyle>
          <a:p>
            <a:pPr>
              <a:defRPr/>
            </a:pPr>
            <a:fld id="{F92A0439-0397-4717-901F-9070B6CC3BBB}" type="slidenum">
              <a:rPr lang="en-US"/>
              <a:pPr>
                <a:defRPr/>
              </a:pPr>
              <a:t>‹#›</a:t>
            </a:fld>
            <a:endParaRPr lang="en-US"/>
          </a:p>
        </p:txBody>
      </p:sp>
    </p:spTree>
    <p:extLst>
      <p:ext uri="{BB962C8B-B14F-4D97-AF65-F5344CB8AC3E}">
        <p14:creationId xmlns:p14="http://schemas.microsoft.com/office/powerpoint/2010/main" val="26251817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ADD357-17E6-4AF7-BD2F-D8E37AAD3460}"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022471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697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261203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096853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819116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270244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071932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169728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459602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831641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09563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399554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538246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282671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394910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838938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977664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016301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087665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118347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606915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62462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203893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2338160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31</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650064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32</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963277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33</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628706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34</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3836228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35</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674210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36</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211265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37</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95634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38</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509447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39</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02103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9994451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40</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804169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41</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7360602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42</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1135596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43</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21546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769558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734085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714602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73441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AC2BB4-2CF4-4B1A-9881-7FFC7B6F262F}"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182688" y="698500"/>
            <a:ext cx="4648200" cy="34861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681441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533400"/>
            <a:ext cx="3352800" cy="320039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5562600" y="3886200"/>
            <a:ext cx="3429000" cy="2438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DE7AADC-A83A-4498-994F-CF81ECEE2E4A}" type="datetimeFigureOut">
              <a:rPr lang="en-US"/>
              <a:pPr>
                <a:defRPr/>
              </a:pPr>
              <a:t>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BCE00F1-CE10-4FDB-AFDA-56909ADE6F5A}" type="slidenum">
              <a:rPr lang="en-US"/>
              <a:pPr>
                <a:defRPr/>
              </a:pPr>
              <a:t>‹#›</a:t>
            </a:fld>
            <a:endParaRPr lang="en-US"/>
          </a:p>
        </p:txBody>
      </p:sp>
      <p:pic>
        <p:nvPicPr>
          <p:cNvPr id="7" name="Picture 2" descr="\\NYFILE02\BFW_Public\Public\Victoria Garvey\SCC 9e\SCC_9e_cover FINAL.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14" r="251"/>
          <a:stretch/>
        </p:blipFill>
        <p:spPr bwMode="auto">
          <a:xfrm>
            <a:off x="0" y="0"/>
            <a:ext cx="54102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A84E71D-6CCA-407E-9BFF-8B07158F48AB}" type="datetimeFigureOut">
              <a:rPr lang="en-US"/>
              <a:pPr>
                <a:defRPr/>
              </a:pPr>
              <a:t>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E056B5C-743C-4B7A-9135-BC7FA0D756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143709A-90EF-4628-8D45-28E011F3DD8E}" type="datetimeFigureOut">
              <a:rPr lang="en-US"/>
              <a:pPr>
                <a:defRPr/>
              </a:pPr>
              <a:t>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94FC764-B872-4F6D-B418-41628BE91A7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4504909-FEE2-43DD-80BD-5193EA9DF581}" type="datetimeFigureOut">
              <a:rPr lang="en-US"/>
              <a:pPr>
                <a:defRPr/>
              </a:pPr>
              <a:t>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B78FAAE-7963-4D8C-B9F6-FA4283184B2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EADBF40-69D7-4BA2-BA09-494260F4C4F5}" type="datetimeFigureOut">
              <a:rPr lang="en-US"/>
              <a:pPr>
                <a:defRPr/>
              </a:pPr>
              <a:t>2/5/2018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92DFDF4-5CD7-4705-BE20-A891CEFB664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08F2249-CACD-44D5-BE6F-AC392AFDC903}" type="datetimeFigureOut">
              <a:rPr lang="en-US"/>
              <a:pPr>
                <a:defRPr/>
              </a:pPr>
              <a:t>2/5/2018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4E79A31-CC49-497A-8F63-2E6A120574E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D3D590D-07C9-4D7D-912F-AFB82159B9A0}" type="datetimeFigureOut">
              <a:rPr lang="en-US"/>
              <a:pPr>
                <a:defRPr/>
              </a:pPr>
              <a:t>2/5/2018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72A7EFA-49D0-4958-BF49-925A18DE29E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A790B06-C115-4FC5-8DB7-1089BA2F4D9F}" type="datetimeFigureOut">
              <a:rPr lang="en-US"/>
              <a:pPr>
                <a:defRPr/>
              </a:pPr>
              <a:t>2/5/2018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68234BE-32A7-45A6-AC27-03DB6265D35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1EF7CB7-0E4C-4A12-A8D0-778995197997}" type="datetimeFigureOut">
              <a:rPr lang="en-US"/>
              <a:pPr>
                <a:defRPr/>
              </a:pPr>
              <a:t>2/5/2018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31F3E1F-7D43-434D-941B-4A0C6778F4F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C99431E-CAF3-43B9-8748-64324EE86549}" type="datetimeFigureOut">
              <a:rPr lang="en-US"/>
              <a:pPr>
                <a:defRPr/>
              </a:pPr>
              <a:t>2/5/2018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2DDEC6D-7966-4726-9152-6672018A2BD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6FCB7FA-2752-42AA-8F83-773214FC2089}" type="datetimeFigureOut">
              <a:rPr lang="en-US"/>
              <a:pPr>
                <a:defRPr/>
              </a:pPr>
              <a:t>2/5/2018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959094E-07BA-4B7C-AD92-1A4AE3AFD6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152400" cy="6858000"/>
          </a:xfrm>
          <a:prstGeom prst="rect">
            <a:avLst/>
          </a:prstGeom>
          <a:solidFill>
            <a:srgbClr val="000099"/>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F3EEE917-F8A9-4804-9FE7-5C1E9445FBC9}"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5486400" y="533400"/>
            <a:ext cx="3657600" cy="3200400"/>
          </a:xfrm>
        </p:spPr>
        <p:txBody>
          <a:bodyPr/>
          <a:lstStyle/>
          <a:p>
            <a:r>
              <a:rPr lang="en-US" sz="7200" dirty="0" smtClean="0"/>
              <a:t>Chapter 13</a:t>
            </a:r>
          </a:p>
        </p:txBody>
      </p:sp>
      <p:sp>
        <p:nvSpPr>
          <p:cNvPr id="15362" name="Subtitle 2"/>
          <p:cNvSpPr>
            <a:spLocks noGrp="1"/>
          </p:cNvSpPr>
          <p:nvPr>
            <p:ph type="subTitle" idx="1"/>
          </p:nvPr>
        </p:nvSpPr>
        <p:spPr>
          <a:xfrm>
            <a:off x="5486400" y="3886200"/>
            <a:ext cx="3581400" cy="2286000"/>
          </a:xfrm>
        </p:spPr>
        <p:txBody>
          <a:bodyPr/>
          <a:lstStyle/>
          <a:p>
            <a:r>
              <a:rPr lang="en-US" dirty="0" smtClean="0">
                <a:solidFill>
                  <a:schemeClr val="tx1"/>
                </a:solidFill>
              </a:rPr>
              <a:t>The Normal Distribution</a:t>
            </a:r>
          </a:p>
          <a:p>
            <a:endParaRPr lang="en-US" dirty="0">
              <a:solidFill>
                <a:schemeClr val="tx1"/>
              </a:solidFill>
            </a:endParaRPr>
          </a:p>
          <a:p>
            <a:r>
              <a:rPr lang="en-US" i="1" dirty="0" smtClean="0">
                <a:solidFill>
                  <a:schemeClr val="bg1">
                    <a:lumMod val="50000"/>
                  </a:schemeClr>
                </a:solidFill>
              </a:rPr>
              <a:t>Lecture Slides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4876800" y="1600200"/>
            <a:ext cx="3886200" cy="3539430"/>
          </a:xfrm>
          <a:prstGeom prst="rect">
            <a:avLst/>
          </a:prstGeom>
        </p:spPr>
        <p:txBody>
          <a:bodyPr wrap="square">
            <a:spAutoFit/>
          </a:bodyPr>
          <a:lstStyle/>
          <a:p>
            <a:r>
              <a:rPr lang="en-US" sz="2800" dirty="0" smtClean="0"/>
              <a:t>Figure </a:t>
            </a:r>
            <a:r>
              <a:rPr lang="en-US" sz="2800" dirty="0"/>
              <a:t>13.4 copies Figure 13.3, showing the histogram and the Normal density curve that describe this data set of 130 body temperatures. </a:t>
            </a:r>
            <a:endParaRPr lang="en-US" sz="2800" dirty="0" smtClean="0"/>
          </a:p>
          <a:p>
            <a:endParaRPr lang="en-US" sz="2800" dirty="0"/>
          </a:p>
        </p:txBody>
      </p:sp>
      <p:pic>
        <p:nvPicPr>
          <p:cNvPr id="4098" name="Picture 2" descr="Figure 13.4 shows a histogram (top graph) and a normal density curve (bottom graph).  Most of the graphs are shaded blue.  In the top graph. 99-99.5, 99.5-100, 100-100.5, and 100.5-101 degrees are shaded yellow in all areas above and below the curve.  In the bottom graph. 99-99.5, 99.5-100, and 100-100.5 are shaded.  Anything lying above the normal density curve is shaded in yellow.  Anything lying below the normal density curve is shaded in r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726979" cy="535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3513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4495800" y="1012209"/>
            <a:ext cx="4419600" cy="4401205"/>
          </a:xfrm>
          <a:prstGeom prst="rect">
            <a:avLst/>
          </a:prstGeom>
        </p:spPr>
        <p:txBody>
          <a:bodyPr wrap="square">
            <a:spAutoFit/>
          </a:bodyPr>
          <a:lstStyle/>
          <a:p>
            <a:r>
              <a:rPr lang="en-US" sz="2800" dirty="0" smtClean="0"/>
              <a:t>The </a:t>
            </a:r>
            <a:r>
              <a:rPr lang="en-US" sz="2800" dirty="0"/>
              <a:t>proportion </a:t>
            </a:r>
            <a:r>
              <a:rPr lang="en-US" sz="2800" dirty="0" smtClean="0"/>
              <a:t>of observations greater than 99 is </a:t>
            </a:r>
            <a:r>
              <a:rPr lang="en-US" sz="2800" dirty="0"/>
              <a:t>19/130, or 0.146. Because 99 is one of the break points between the classes in the histogram, the area of the shaded bars in Figure 13.4(a) makes up 0.146 of the total area of all the bars. </a:t>
            </a:r>
          </a:p>
        </p:txBody>
      </p:sp>
      <p:pic>
        <p:nvPicPr>
          <p:cNvPr id="4" name="Picture 2" descr="Figure 13.4 shows a histogram (top graph) and a normal density curve (bottom graph).  Most of the graphs are shaded blue.  In the top graph. 99-99.5, 99.5-100, 100-100.5, and 100.5-101 degrees are shaded yellow in all areas above and below the curve.  In the bottom graph. 99-99.5, 99.5-100, and 100-100.5 are shaded.  Anything lying above the normal density curve is shaded in yellow.  Anything lying below the normal density curve is shaded in r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726979" cy="535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381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4686300" y="990600"/>
            <a:ext cx="4457700" cy="5262979"/>
          </a:xfrm>
          <a:prstGeom prst="rect">
            <a:avLst/>
          </a:prstGeom>
        </p:spPr>
        <p:txBody>
          <a:bodyPr wrap="square">
            <a:spAutoFit/>
          </a:bodyPr>
          <a:lstStyle/>
          <a:p>
            <a:r>
              <a:rPr lang="en-US" sz="2800" dirty="0" smtClean="0"/>
              <a:t>The </a:t>
            </a:r>
            <a:r>
              <a:rPr lang="en-US" sz="2800" dirty="0"/>
              <a:t>total area under </a:t>
            </a:r>
            <a:r>
              <a:rPr lang="en-US" sz="2800" dirty="0" smtClean="0"/>
              <a:t>the density curve </a:t>
            </a:r>
            <a:r>
              <a:rPr lang="en-US" sz="2800" dirty="0"/>
              <a:t>is 1, and the shaded area in Figure 13.4(b) represents the proportion of observations that are greater than or equal to </a:t>
            </a:r>
            <a:r>
              <a:rPr lang="en-US" sz="2800" dirty="0" smtClean="0"/>
              <a:t>99°F. </a:t>
            </a:r>
            <a:r>
              <a:rPr lang="en-US" sz="2800" dirty="0"/>
              <a:t>This area is 0.1587. You can see that the density curve is a quite good </a:t>
            </a:r>
            <a:r>
              <a:rPr lang="en-US" sz="2800" dirty="0" smtClean="0"/>
              <a:t>approximation: 0.1587 </a:t>
            </a:r>
            <a:r>
              <a:rPr lang="en-US" sz="2800" dirty="0"/>
              <a:t>is close to 0.146.</a:t>
            </a:r>
          </a:p>
          <a:p>
            <a:endParaRPr lang="en-US" sz="2800" dirty="0"/>
          </a:p>
        </p:txBody>
      </p:sp>
      <p:pic>
        <p:nvPicPr>
          <p:cNvPr id="4" name="Picture 2" descr="Figure 13.4 shows a histogram (top graph) and a normal density curve (bottom graph).  Most of the graphs are shaded blue.  In the top graph. 99-99.5, 99.5-100, 100-100.5, and 100.5-101 degrees are shaded yellow in all areas above and below the curve.  In the bottom graph. 99-99.5, 99.5-100, and 100-100.5 are shaded.  Anything lying above the normal density curve is shaded in yellow.  Anything lying below the normal density curve is shaded in r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726979" cy="535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7562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3200" b="1" dirty="0">
                <a:solidFill>
                  <a:schemeClr val="accent1"/>
                </a:solidFill>
              </a:rPr>
              <a:t>Center and Variability of a Density Curve</a:t>
            </a:r>
            <a:br>
              <a:rPr lang="en-US" sz="3200" b="1" dirty="0">
                <a:solidFill>
                  <a:schemeClr val="accent1"/>
                </a:solidFill>
              </a:rPr>
            </a:br>
            <a:endParaRPr lang="en-US" sz="3200" dirty="0"/>
          </a:p>
        </p:txBody>
      </p:sp>
      <p:sp>
        <p:nvSpPr>
          <p:cNvPr id="8" name="Rectangle 7"/>
          <p:cNvSpPr/>
          <p:nvPr/>
        </p:nvSpPr>
        <p:spPr>
          <a:xfrm>
            <a:off x="228600" y="990600"/>
            <a:ext cx="8915400" cy="5262979"/>
          </a:xfrm>
          <a:prstGeom prst="rect">
            <a:avLst/>
          </a:prstGeom>
        </p:spPr>
        <p:txBody>
          <a:bodyPr>
            <a:spAutoFit/>
          </a:bodyPr>
          <a:lstStyle/>
          <a:p>
            <a:r>
              <a:rPr lang="en-US" sz="2800" dirty="0"/>
              <a:t>Areas under a density curve represent proportions of the total number of observations. </a:t>
            </a:r>
            <a:endParaRPr lang="en-US" sz="2800" dirty="0" smtClean="0"/>
          </a:p>
          <a:p>
            <a:endParaRPr lang="en-US" sz="2800" dirty="0"/>
          </a:p>
          <a:p>
            <a:r>
              <a:rPr lang="en-US" sz="2800" dirty="0" smtClean="0"/>
              <a:t>The </a:t>
            </a:r>
            <a:r>
              <a:rPr lang="en-US" sz="2800" dirty="0"/>
              <a:t>median is the point with half the observations on either side. So the median of a density curve is the equal-areas point, the point with half the area under the curve to its left and the remaining half of the area to its right. </a:t>
            </a:r>
            <a:endParaRPr lang="en-US" sz="2800" dirty="0" smtClean="0"/>
          </a:p>
          <a:p>
            <a:pPr marL="457200" indent="-457200"/>
            <a:endParaRPr lang="en-US" sz="2800" dirty="0" smtClean="0"/>
          </a:p>
          <a:p>
            <a:pPr marL="457200" indent="-457200"/>
            <a:r>
              <a:rPr lang="en-US" sz="2800" dirty="0" smtClean="0"/>
              <a:t>The median on a symmetric density curve is at is</a:t>
            </a:r>
          </a:p>
          <a:p>
            <a:pPr marL="457200" indent="-457200"/>
            <a:r>
              <a:rPr lang="en-US" sz="2800" dirty="0" smtClean="0"/>
              <a:t>center.</a:t>
            </a:r>
          </a:p>
          <a:p>
            <a:endParaRPr lang="en-US" sz="2800" dirty="0"/>
          </a:p>
        </p:txBody>
      </p:sp>
    </p:spTree>
    <p:extLst>
      <p:ext uri="{BB962C8B-B14F-4D97-AF65-F5344CB8AC3E}">
        <p14:creationId xmlns:p14="http://schemas.microsoft.com/office/powerpoint/2010/main" val="363748440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Center and Variability of a Density Curve</a:t>
            </a:r>
            <a:br>
              <a:rPr lang="en-US" sz="3200" b="1" dirty="0">
                <a:solidFill>
                  <a:schemeClr val="accent1"/>
                </a:solidFill>
              </a:rPr>
            </a:br>
            <a:endParaRPr lang="en-US" sz="3200" dirty="0"/>
          </a:p>
        </p:txBody>
      </p:sp>
      <p:sp>
        <p:nvSpPr>
          <p:cNvPr id="8" name="Rectangle 7"/>
          <p:cNvSpPr/>
          <p:nvPr/>
        </p:nvSpPr>
        <p:spPr>
          <a:xfrm>
            <a:off x="228600" y="990600"/>
            <a:ext cx="8915400" cy="5262979"/>
          </a:xfrm>
          <a:prstGeom prst="rect">
            <a:avLst/>
          </a:prstGeom>
        </p:spPr>
        <p:txBody>
          <a:bodyPr>
            <a:spAutoFit/>
          </a:bodyPr>
          <a:lstStyle/>
          <a:p>
            <a:r>
              <a:rPr lang="en-US" sz="2800" dirty="0"/>
              <a:t>The mean of a set of observations is their arithmetic average. If we think of the observations as weights stacked on a seesaw, the mean is the point at which the seesaw would balance. </a:t>
            </a:r>
            <a:endParaRPr lang="en-US" sz="2800" dirty="0" smtClean="0"/>
          </a:p>
          <a:p>
            <a:endParaRPr lang="en-US" sz="2800" dirty="0"/>
          </a:p>
          <a:p>
            <a:r>
              <a:rPr lang="en-US" sz="2800" dirty="0" smtClean="0"/>
              <a:t>This </a:t>
            </a:r>
            <a:r>
              <a:rPr lang="en-US" sz="2800" dirty="0"/>
              <a:t>fact is also true of density curves. The mean is the point at which the curve would balance if made of solid material. Figure 13.6 illustrates this fact about the </a:t>
            </a:r>
            <a:r>
              <a:rPr lang="en-US" sz="2800" dirty="0" smtClean="0"/>
              <a:t>mean: </a:t>
            </a:r>
          </a:p>
          <a:p>
            <a:pPr marL="457200" indent="-457200"/>
            <a:endParaRPr lang="en-US" sz="2800" dirty="0" smtClean="0"/>
          </a:p>
          <a:p>
            <a:pPr marL="457200" indent="-57150"/>
            <a:r>
              <a:rPr lang="en-US" sz="2800" dirty="0" smtClean="0"/>
              <a:t>A symmetrical </a:t>
            </a:r>
            <a:r>
              <a:rPr lang="en-US" sz="2800" dirty="0"/>
              <a:t>curve balances at its center because </a:t>
            </a:r>
            <a:r>
              <a:rPr lang="en-US" sz="2800" dirty="0" smtClean="0"/>
              <a:t>the two </a:t>
            </a:r>
            <a:r>
              <a:rPr lang="en-US" sz="2800" dirty="0"/>
              <a:t>sides are identical. </a:t>
            </a:r>
          </a:p>
        </p:txBody>
      </p:sp>
    </p:spTree>
    <p:extLst>
      <p:ext uri="{BB962C8B-B14F-4D97-AF65-F5344CB8AC3E}">
        <p14:creationId xmlns:p14="http://schemas.microsoft.com/office/powerpoint/2010/main" val="209409376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accent1"/>
                </a:solidFill>
              </a:rPr>
              <a:t>Center and Variability of a Density Curve</a:t>
            </a:r>
            <a:br>
              <a:rPr lang="en-US" sz="2800" b="1" dirty="0">
                <a:solidFill>
                  <a:schemeClr val="accent1"/>
                </a:solidFill>
              </a:rPr>
            </a:br>
            <a:endParaRPr lang="en-US" sz="2800" dirty="0"/>
          </a:p>
        </p:txBody>
      </p:sp>
      <p:pic>
        <p:nvPicPr>
          <p:cNvPr id="5122" name="Picture 2" descr="Figure 13.5 shows two density curves.  The curve on the left has a normal distribution and the mean and the median are the same.  The curve on the right is right-skewed and the median is to the left of the m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8545673"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7543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Center and Variability of a Density Curve</a:t>
            </a:r>
            <a:br>
              <a:rPr lang="en-US" sz="3200" b="1" dirty="0">
                <a:solidFill>
                  <a:schemeClr val="accent1"/>
                </a:solidFill>
              </a:rPr>
            </a:br>
            <a:endParaRPr lang="en-US" sz="3200" dirty="0"/>
          </a:p>
        </p:txBody>
      </p:sp>
      <p:sp>
        <p:nvSpPr>
          <p:cNvPr id="8" name="Rectangle 7"/>
          <p:cNvSpPr/>
          <p:nvPr/>
        </p:nvSpPr>
        <p:spPr>
          <a:xfrm>
            <a:off x="228600" y="990600"/>
            <a:ext cx="8915400" cy="5262979"/>
          </a:xfrm>
          <a:prstGeom prst="rect">
            <a:avLst/>
          </a:prstGeom>
        </p:spPr>
        <p:txBody>
          <a:bodyPr>
            <a:spAutoFit/>
          </a:bodyPr>
          <a:lstStyle/>
          <a:p>
            <a:r>
              <a:rPr lang="en-US" sz="2800" dirty="0"/>
              <a:t>The </a:t>
            </a:r>
            <a:r>
              <a:rPr lang="en-US" sz="2800" b="1" dirty="0">
                <a:solidFill>
                  <a:srgbClr val="8B0000"/>
                </a:solidFill>
              </a:rPr>
              <a:t>median</a:t>
            </a:r>
            <a:r>
              <a:rPr lang="en-US" sz="2800" dirty="0"/>
              <a:t> of a density curve is the equal-areas point, the point that divides the area under the curve in half. </a:t>
            </a:r>
            <a:endParaRPr lang="en-US" sz="2800" dirty="0" smtClean="0"/>
          </a:p>
          <a:p>
            <a:endParaRPr lang="en-US" sz="2800" dirty="0"/>
          </a:p>
          <a:p>
            <a:r>
              <a:rPr lang="en-US" sz="2800" dirty="0" smtClean="0"/>
              <a:t>The </a:t>
            </a:r>
            <a:r>
              <a:rPr lang="en-US" sz="2800" b="1" dirty="0">
                <a:solidFill>
                  <a:srgbClr val="8B0000"/>
                </a:solidFill>
              </a:rPr>
              <a:t>mean</a:t>
            </a:r>
            <a:r>
              <a:rPr lang="en-US" sz="2800" dirty="0"/>
              <a:t> of a density curve is the balance point, or center of gravity, at which the curve would balance if made of solid material. </a:t>
            </a:r>
            <a:endParaRPr lang="en-US" sz="2800" dirty="0" smtClean="0"/>
          </a:p>
          <a:p>
            <a:endParaRPr lang="en-US" sz="2800" dirty="0"/>
          </a:p>
          <a:p>
            <a:r>
              <a:rPr lang="en-US" sz="2800" dirty="0" smtClean="0"/>
              <a:t>The </a:t>
            </a:r>
            <a:r>
              <a:rPr lang="en-US" sz="2800" dirty="0"/>
              <a:t>median and mean are the same for a </a:t>
            </a:r>
            <a:r>
              <a:rPr lang="en-US" sz="2800" dirty="0" smtClean="0"/>
              <a:t>symmetrical </a:t>
            </a:r>
            <a:r>
              <a:rPr lang="en-US" sz="2800" dirty="0"/>
              <a:t>density curve. They both lie at the center of the curve. The mean of a skewed curve is pulled away from the median in the direction of the long tail. </a:t>
            </a:r>
          </a:p>
        </p:txBody>
      </p:sp>
    </p:spTree>
    <p:extLst>
      <p:ext uri="{BB962C8B-B14F-4D97-AF65-F5344CB8AC3E}">
        <p14:creationId xmlns:p14="http://schemas.microsoft.com/office/powerpoint/2010/main" val="13149406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Normal Distributions</a:t>
            </a:r>
            <a:br>
              <a:rPr lang="en-US" b="1" dirty="0">
                <a:solidFill>
                  <a:schemeClr val="accent1"/>
                </a:solidFill>
              </a:rPr>
            </a:br>
            <a:endParaRPr lang="en-US" dirty="0"/>
          </a:p>
        </p:txBody>
      </p:sp>
      <p:sp>
        <p:nvSpPr>
          <p:cNvPr id="8" name="Rectangle 7"/>
          <p:cNvSpPr/>
          <p:nvPr/>
        </p:nvSpPr>
        <p:spPr>
          <a:xfrm>
            <a:off x="228600" y="990600"/>
            <a:ext cx="8915400" cy="1384995"/>
          </a:xfrm>
          <a:prstGeom prst="rect">
            <a:avLst/>
          </a:prstGeom>
        </p:spPr>
        <p:txBody>
          <a:bodyPr>
            <a:spAutoFit/>
          </a:bodyPr>
          <a:lstStyle/>
          <a:p>
            <a:r>
              <a:rPr lang="en-US" sz="2800" dirty="0"/>
              <a:t>Figure 13.7 presents </a:t>
            </a:r>
            <a:r>
              <a:rPr lang="en-US" sz="2800" dirty="0" smtClean="0"/>
              <a:t>two </a:t>
            </a:r>
            <a:r>
              <a:rPr lang="en-US" sz="2800" dirty="0"/>
              <a:t>Normal density curves. Normal curves are </a:t>
            </a:r>
            <a:r>
              <a:rPr lang="en-US" sz="2800" dirty="0" smtClean="0"/>
              <a:t>symmetrical, </a:t>
            </a:r>
            <a:r>
              <a:rPr lang="en-US" sz="2800" dirty="0"/>
              <a:t>single-peaked, and bell-shaped. </a:t>
            </a:r>
            <a:endParaRPr lang="en-US" sz="2800" dirty="0" smtClean="0"/>
          </a:p>
        </p:txBody>
      </p:sp>
      <p:pic>
        <p:nvPicPr>
          <p:cNvPr id="6146" name="Picture 2" descr="Figure 13.7 contains two curves with normal distributions.  The first curve has a lot of variance (as shown by its wide standard deviation).  The second curve has less variance as shown by its narrower standard dev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532" y="2375595"/>
            <a:ext cx="5431536" cy="4076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3179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Normal Distributions</a:t>
            </a:r>
            <a:br>
              <a:rPr lang="en-US" b="1" dirty="0">
                <a:solidFill>
                  <a:schemeClr val="accent1"/>
                </a:solidFill>
              </a:rPr>
            </a:br>
            <a:endParaRPr lang="en-US" dirty="0"/>
          </a:p>
        </p:txBody>
      </p:sp>
      <p:sp>
        <p:nvSpPr>
          <p:cNvPr id="8" name="Rectangle 7"/>
          <p:cNvSpPr/>
          <p:nvPr/>
        </p:nvSpPr>
        <p:spPr>
          <a:xfrm>
            <a:off x="228600" y="990600"/>
            <a:ext cx="8915400" cy="2677656"/>
          </a:xfrm>
          <a:prstGeom prst="rect">
            <a:avLst/>
          </a:prstGeom>
        </p:spPr>
        <p:txBody>
          <a:bodyPr>
            <a:spAutoFit/>
          </a:bodyPr>
          <a:lstStyle/>
          <a:p>
            <a:r>
              <a:rPr lang="en-US" sz="2800" dirty="0"/>
              <a:t>Normal curves also have the special property that we can locate the standard deviation of the distribution by eye on the curve. </a:t>
            </a:r>
            <a:r>
              <a:rPr lang="en-US" sz="2800" dirty="0" smtClean="0"/>
              <a:t>Imagine </a:t>
            </a:r>
            <a:r>
              <a:rPr lang="en-US" sz="2800" dirty="0"/>
              <a:t>that you are skiing down a mountain that has the shape of a Normal curve. At first, you descend at an ever-steeper angle as you go out from the peak</a:t>
            </a:r>
            <a:r>
              <a:rPr lang="en-US" sz="2800" dirty="0" smtClean="0"/>
              <a:t>:</a:t>
            </a:r>
          </a:p>
        </p:txBody>
      </p:sp>
      <p:pic>
        <p:nvPicPr>
          <p:cNvPr id="7170" name="Picture 2" descr="Part of an imaginary normal distribution slo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426256"/>
            <a:ext cx="2528663" cy="2674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11749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Normal Distributions</a:t>
            </a:r>
            <a:br>
              <a:rPr lang="en-US" b="1" dirty="0">
                <a:solidFill>
                  <a:schemeClr val="accent1"/>
                </a:solidFill>
              </a:rPr>
            </a:br>
            <a:endParaRPr lang="en-US" dirty="0"/>
          </a:p>
        </p:txBody>
      </p:sp>
      <p:sp>
        <p:nvSpPr>
          <p:cNvPr id="8" name="Rectangle 7"/>
          <p:cNvSpPr/>
          <p:nvPr/>
        </p:nvSpPr>
        <p:spPr>
          <a:xfrm>
            <a:off x="228600" y="990600"/>
            <a:ext cx="8915400" cy="1384995"/>
          </a:xfrm>
          <a:prstGeom prst="rect">
            <a:avLst/>
          </a:prstGeom>
        </p:spPr>
        <p:txBody>
          <a:bodyPr>
            <a:spAutoFit/>
          </a:bodyPr>
          <a:lstStyle/>
          <a:p>
            <a:r>
              <a:rPr lang="en-US" sz="2800" dirty="0"/>
              <a:t>Fortunately, before you find yourself going straight down, the slope begins to grow flatter rather than steeper as you go out and down</a:t>
            </a:r>
            <a:r>
              <a:rPr lang="en-US" sz="2800" dirty="0" smtClean="0"/>
              <a:t>:</a:t>
            </a:r>
          </a:p>
        </p:txBody>
      </p:sp>
      <p:pic>
        <p:nvPicPr>
          <p:cNvPr id="8194" name="Picture 2" descr="Part of an imaginary normal distribution slo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621206"/>
            <a:ext cx="7667767" cy="147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21916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990600"/>
            <a:ext cx="8915400" cy="3785652"/>
          </a:xfrm>
          <a:prstGeom prst="rect">
            <a:avLst/>
          </a:prstGeom>
        </p:spPr>
        <p:txBody>
          <a:bodyPr>
            <a:spAutoFit/>
          </a:bodyPr>
          <a:lstStyle/>
          <a:p>
            <a:endParaRPr lang="en-US" sz="2400" dirty="0"/>
          </a:p>
          <a:p>
            <a:r>
              <a:rPr lang="en-US" sz="2400" dirty="0" smtClean="0"/>
              <a:t>Histograms </a:t>
            </a:r>
            <a:r>
              <a:rPr lang="en-US" sz="2400" dirty="0"/>
              <a:t>require that we choose classes, and their appearance can change with different choices. </a:t>
            </a:r>
            <a:endParaRPr lang="en-US" sz="2400" dirty="0" smtClean="0"/>
          </a:p>
          <a:p>
            <a:endParaRPr lang="en-US" sz="2400" dirty="0"/>
          </a:p>
          <a:p>
            <a:r>
              <a:rPr lang="en-US" sz="2400" dirty="0" smtClean="0"/>
              <a:t>Surely </a:t>
            </a:r>
            <a:r>
              <a:rPr lang="en-US" sz="2400" dirty="0"/>
              <a:t>modern software offers a better way to picture distributions? </a:t>
            </a:r>
            <a:endParaRPr lang="en-US" sz="2400" dirty="0" smtClean="0"/>
          </a:p>
          <a:p>
            <a:endParaRPr lang="en-US" sz="2400" dirty="0"/>
          </a:p>
          <a:p>
            <a:r>
              <a:rPr lang="en-US" sz="2400" dirty="0" smtClean="0"/>
              <a:t>Software </a:t>
            </a:r>
            <a:r>
              <a:rPr lang="en-US" sz="2400" dirty="0"/>
              <a:t>can replace the separate bars of a histogram with a smooth curve that represents the overall shape of a distribution. </a:t>
            </a:r>
          </a:p>
          <a:p>
            <a:pPr>
              <a:buFontTx/>
              <a:buAutoNum type="alphaUcPeriod"/>
            </a:pPr>
            <a:endParaRPr lang="en-US" sz="24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Normal Distributions</a:t>
            </a:r>
            <a:br>
              <a:rPr lang="en-US" b="1" dirty="0">
                <a:solidFill>
                  <a:schemeClr val="accent1"/>
                </a:solidFill>
              </a:rPr>
            </a:br>
            <a:endParaRPr lang="en-US" dirty="0"/>
          </a:p>
        </p:txBody>
      </p:sp>
      <p:sp>
        <p:nvSpPr>
          <p:cNvPr id="8" name="Rectangle 7"/>
          <p:cNvSpPr/>
          <p:nvPr/>
        </p:nvSpPr>
        <p:spPr>
          <a:xfrm>
            <a:off x="228600" y="990600"/>
            <a:ext cx="8915400" cy="1815882"/>
          </a:xfrm>
          <a:prstGeom prst="rect">
            <a:avLst/>
          </a:prstGeom>
        </p:spPr>
        <p:txBody>
          <a:bodyPr>
            <a:spAutoFit/>
          </a:bodyPr>
          <a:lstStyle/>
          <a:p>
            <a:r>
              <a:rPr lang="en-US" sz="2800" dirty="0"/>
              <a:t>The points at which this change of curvature takes place are located one standard deviation on either side of the mean. The standard deviations are marked on the two curves in Figure 13.7</a:t>
            </a:r>
            <a:r>
              <a:rPr lang="en-US" sz="2800" dirty="0" smtClean="0"/>
              <a:t>.</a:t>
            </a:r>
            <a:endParaRPr lang="en-US" sz="2800" dirty="0"/>
          </a:p>
        </p:txBody>
      </p:sp>
      <p:pic>
        <p:nvPicPr>
          <p:cNvPr id="4" name="Picture 2" descr="Figure 13.7 contains two curves with normal distributions.  The first curve has a lot of variance (as shown by its wide standard deviation).  The second curve has less variance as shown by its narrower standard dev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366" y="2971800"/>
            <a:ext cx="4277868" cy="321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04848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Normal Distributions</a:t>
            </a:r>
            <a:br>
              <a:rPr lang="en-US" b="1" dirty="0">
                <a:solidFill>
                  <a:schemeClr val="accent1"/>
                </a:solidFill>
              </a:rPr>
            </a:br>
            <a:endParaRPr lang="en-US" dirty="0"/>
          </a:p>
        </p:txBody>
      </p:sp>
      <p:sp>
        <p:nvSpPr>
          <p:cNvPr id="8" name="Rectangle 7"/>
          <p:cNvSpPr/>
          <p:nvPr/>
        </p:nvSpPr>
        <p:spPr>
          <a:xfrm>
            <a:off x="228600" y="990600"/>
            <a:ext cx="8915400" cy="3539430"/>
          </a:xfrm>
          <a:prstGeom prst="rect">
            <a:avLst/>
          </a:prstGeom>
        </p:spPr>
        <p:txBody>
          <a:bodyPr>
            <a:spAutoFit/>
          </a:bodyPr>
          <a:lstStyle/>
          <a:p>
            <a:r>
              <a:rPr lang="en-US" sz="2800" dirty="0"/>
              <a:t>The mean determines the center of the curve, and the standard deviation determines its shape. </a:t>
            </a:r>
            <a:endParaRPr lang="en-US" sz="2800" dirty="0" smtClean="0"/>
          </a:p>
          <a:p>
            <a:endParaRPr lang="en-US" sz="2800" dirty="0"/>
          </a:p>
          <a:p>
            <a:r>
              <a:rPr lang="en-US" sz="2800" dirty="0" smtClean="0"/>
              <a:t>Changing </a:t>
            </a:r>
            <a:r>
              <a:rPr lang="en-US" sz="2800" dirty="0"/>
              <a:t>the mean of a Normal </a:t>
            </a:r>
            <a:r>
              <a:rPr lang="en-US" sz="2800" dirty="0" smtClean="0"/>
              <a:t>distribution </a:t>
            </a:r>
            <a:r>
              <a:rPr lang="en-US" sz="2800" dirty="0"/>
              <a:t>does not change its shape, only its location on the axis. </a:t>
            </a:r>
            <a:endParaRPr lang="en-US" sz="2800" dirty="0" smtClean="0"/>
          </a:p>
          <a:p>
            <a:endParaRPr lang="en-US" sz="2800" dirty="0"/>
          </a:p>
          <a:p>
            <a:r>
              <a:rPr lang="en-US" sz="2800" dirty="0" smtClean="0"/>
              <a:t>Changing </a:t>
            </a:r>
            <a:r>
              <a:rPr lang="en-US" sz="2800" dirty="0"/>
              <a:t>the standard deviation does change the shape of a Normal </a:t>
            </a:r>
            <a:r>
              <a:rPr lang="en-US" sz="2800" dirty="0" smtClean="0"/>
              <a:t>curve. </a:t>
            </a:r>
            <a:endParaRPr lang="en-US" sz="2800" dirty="0"/>
          </a:p>
        </p:txBody>
      </p:sp>
    </p:spTree>
    <p:extLst>
      <p:ext uri="{BB962C8B-B14F-4D97-AF65-F5344CB8AC3E}">
        <p14:creationId xmlns:p14="http://schemas.microsoft.com/office/powerpoint/2010/main" val="399062847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Normal Distributions</a:t>
            </a:r>
            <a:br>
              <a:rPr lang="en-US" b="1" dirty="0">
                <a:solidFill>
                  <a:schemeClr val="accent1"/>
                </a:solidFill>
              </a:rPr>
            </a:br>
            <a:endParaRPr lang="en-US" dirty="0"/>
          </a:p>
        </p:txBody>
      </p:sp>
      <p:sp>
        <p:nvSpPr>
          <p:cNvPr id="8" name="Rectangle 7"/>
          <p:cNvSpPr/>
          <p:nvPr/>
        </p:nvSpPr>
        <p:spPr>
          <a:xfrm>
            <a:off x="152400" y="4953000"/>
            <a:ext cx="8915400" cy="1384995"/>
          </a:xfrm>
          <a:prstGeom prst="rect">
            <a:avLst/>
          </a:prstGeom>
        </p:spPr>
        <p:txBody>
          <a:bodyPr>
            <a:spAutoFit/>
          </a:bodyPr>
          <a:lstStyle/>
          <a:p>
            <a:r>
              <a:rPr lang="en-US" sz="2800" dirty="0" smtClean="0"/>
              <a:t>The </a:t>
            </a:r>
            <a:r>
              <a:rPr lang="en-US" sz="2800" dirty="0"/>
              <a:t>distribution with the smaller standard deviation is less variable and more sharply </a:t>
            </a:r>
            <a:r>
              <a:rPr lang="en-US" sz="2800" dirty="0" smtClean="0"/>
              <a:t>peaked. The mean determines location.</a:t>
            </a:r>
            <a:endParaRPr lang="en-US" sz="2800" dirty="0"/>
          </a:p>
        </p:txBody>
      </p:sp>
      <p:pic>
        <p:nvPicPr>
          <p:cNvPr id="4" name="Picture 2" descr="Figure 13.7 contains two curves with normal distributions.  The first curve has a lot of variance (as shown by its wide standard deviation).  The second curve has less variance as shown by its narrower standard dev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332" y="907278"/>
            <a:ext cx="5431536" cy="4076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19169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Normal Distributions</a:t>
            </a:r>
            <a:br>
              <a:rPr lang="en-US" b="1" dirty="0">
                <a:solidFill>
                  <a:schemeClr val="accent1"/>
                </a:solidFill>
              </a:rPr>
            </a:br>
            <a:endParaRPr lang="en-US" dirty="0"/>
          </a:p>
        </p:txBody>
      </p:sp>
      <p:sp>
        <p:nvSpPr>
          <p:cNvPr id="8" name="Rectangle 7"/>
          <p:cNvSpPr/>
          <p:nvPr/>
        </p:nvSpPr>
        <p:spPr>
          <a:xfrm>
            <a:off x="228600" y="990600"/>
            <a:ext cx="8915400" cy="4401205"/>
          </a:xfrm>
          <a:prstGeom prst="rect">
            <a:avLst/>
          </a:prstGeom>
        </p:spPr>
        <p:txBody>
          <a:bodyPr>
            <a:spAutoFit/>
          </a:bodyPr>
          <a:lstStyle/>
          <a:p>
            <a:r>
              <a:rPr lang="en-US" sz="2800" dirty="0"/>
              <a:t>The </a:t>
            </a:r>
            <a:r>
              <a:rPr lang="en-US" sz="2800" b="1" dirty="0">
                <a:solidFill>
                  <a:srgbClr val="8B0000"/>
                </a:solidFill>
              </a:rPr>
              <a:t>Normal curves</a:t>
            </a:r>
            <a:r>
              <a:rPr lang="en-US" sz="2800" dirty="0"/>
              <a:t> are </a:t>
            </a:r>
            <a:r>
              <a:rPr lang="en-US" sz="2800" dirty="0" smtClean="0"/>
              <a:t>symmetrical, </a:t>
            </a:r>
            <a:r>
              <a:rPr lang="en-US" sz="2800" dirty="0"/>
              <a:t>bell-shaped curves that have these properties: </a:t>
            </a:r>
            <a:endParaRPr lang="en-US" sz="2800" dirty="0" smtClean="0"/>
          </a:p>
          <a:p>
            <a:endParaRPr lang="en-US" sz="2800" dirty="0"/>
          </a:p>
          <a:p>
            <a:pPr marL="457200" indent="-457200">
              <a:buFont typeface="Arial" panose="020B0604020202020204" pitchFamily="34" charset="0"/>
              <a:buChar char="•"/>
            </a:pPr>
            <a:r>
              <a:rPr lang="en-US" sz="2800" dirty="0" smtClean="0"/>
              <a:t>A </a:t>
            </a:r>
            <a:r>
              <a:rPr lang="en-US" sz="2800" dirty="0"/>
              <a:t>specific Normal curve is completely described by giving its mean and its standard deviation. </a:t>
            </a:r>
            <a:endParaRPr lang="en-US" sz="2800" dirty="0" smtClean="0"/>
          </a:p>
          <a:p>
            <a:pPr marL="457200" indent="-457200">
              <a:buFont typeface="Arial" panose="020B0604020202020204" pitchFamily="34" charset="0"/>
              <a:buChar char="•"/>
            </a:pPr>
            <a:r>
              <a:rPr lang="en-US" sz="2800" dirty="0" smtClean="0"/>
              <a:t>The </a:t>
            </a:r>
            <a:r>
              <a:rPr lang="en-US" sz="2800" dirty="0"/>
              <a:t>mean determines the center of the distribution. It is located at the center of symmetry of the curve. </a:t>
            </a:r>
            <a:endParaRPr lang="en-US" sz="2800" dirty="0" smtClean="0"/>
          </a:p>
          <a:p>
            <a:pPr marL="457200" indent="-457200">
              <a:buFont typeface="Arial" panose="020B0604020202020204" pitchFamily="34" charset="0"/>
              <a:buChar char="•"/>
            </a:pPr>
            <a:r>
              <a:rPr lang="en-US" sz="2800" dirty="0" smtClean="0"/>
              <a:t>The </a:t>
            </a:r>
            <a:r>
              <a:rPr lang="en-US" sz="2800" dirty="0"/>
              <a:t>standard deviation determines the shape of the curve. It is the distance from the mean to the change-of-curvature points on either side. </a:t>
            </a:r>
          </a:p>
        </p:txBody>
      </p:sp>
    </p:spTree>
    <p:extLst>
      <p:ext uri="{BB962C8B-B14F-4D97-AF65-F5344CB8AC3E}">
        <p14:creationId xmlns:p14="http://schemas.microsoft.com/office/powerpoint/2010/main" val="403778151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The 68–95–99.7% Rule</a:t>
            </a:r>
            <a:br>
              <a:rPr lang="en-US" b="1" dirty="0">
                <a:solidFill>
                  <a:schemeClr val="accent1"/>
                </a:solidFill>
              </a:rPr>
            </a:br>
            <a:endParaRPr lang="en-US" dirty="0"/>
          </a:p>
        </p:txBody>
      </p:sp>
      <p:sp>
        <p:nvSpPr>
          <p:cNvPr id="8" name="Rectangle 7"/>
          <p:cNvSpPr/>
          <p:nvPr/>
        </p:nvSpPr>
        <p:spPr>
          <a:xfrm>
            <a:off x="228600" y="990600"/>
            <a:ext cx="8915400" cy="3539430"/>
          </a:xfrm>
          <a:prstGeom prst="rect">
            <a:avLst/>
          </a:prstGeom>
        </p:spPr>
        <p:txBody>
          <a:bodyPr>
            <a:spAutoFit/>
          </a:bodyPr>
          <a:lstStyle/>
          <a:p>
            <a:r>
              <a:rPr lang="en-US" sz="2800" dirty="0"/>
              <a:t>In any Normal distribution, approximately </a:t>
            </a:r>
            <a:endParaRPr lang="en-US" sz="2800" dirty="0" smtClean="0"/>
          </a:p>
          <a:p>
            <a:endParaRPr lang="en-US" sz="2800" dirty="0"/>
          </a:p>
          <a:p>
            <a:pPr marL="457200" indent="-457200">
              <a:buFont typeface="Arial" panose="020B0604020202020204" pitchFamily="34" charset="0"/>
              <a:buChar char="•"/>
            </a:pPr>
            <a:r>
              <a:rPr lang="en-US" sz="2800" dirty="0" smtClean="0"/>
              <a:t>68</a:t>
            </a:r>
            <a:r>
              <a:rPr lang="en-US" sz="2800" dirty="0"/>
              <a:t>% of the observations fall within one standard deviation of the </a:t>
            </a:r>
            <a:r>
              <a:rPr lang="en-US" sz="2800" dirty="0" smtClean="0"/>
              <a:t>mean </a:t>
            </a:r>
            <a:endParaRPr lang="en-US" sz="2800" dirty="0"/>
          </a:p>
          <a:p>
            <a:pPr marL="457200" indent="-457200">
              <a:buFont typeface="Arial" panose="020B0604020202020204" pitchFamily="34" charset="0"/>
              <a:buChar char="•"/>
            </a:pPr>
            <a:r>
              <a:rPr lang="en-US" sz="2800" dirty="0" smtClean="0"/>
              <a:t>95</a:t>
            </a:r>
            <a:r>
              <a:rPr lang="en-US" sz="2800" dirty="0"/>
              <a:t>% of the observations fall within two standard deviations of the </a:t>
            </a:r>
            <a:r>
              <a:rPr lang="en-US" sz="2800" dirty="0" smtClean="0"/>
              <a:t>mean </a:t>
            </a:r>
            <a:endParaRPr lang="en-US" sz="2800" dirty="0"/>
          </a:p>
          <a:p>
            <a:pPr marL="457200" indent="-457200">
              <a:buFont typeface="Arial" panose="020B0604020202020204" pitchFamily="34" charset="0"/>
              <a:buChar char="•"/>
            </a:pPr>
            <a:r>
              <a:rPr lang="en-US" sz="2800" dirty="0" smtClean="0"/>
              <a:t>99.7</a:t>
            </a:r>
            <a:r>
              <a:rPr lang="en-US" sz="2800" dirty="0"/>
              <a:t>% of the observations fall within three standard deviations of the mean</a:t>
            </a:r>
          </a:p>
        </p:txBody>
      </p:sp>
    </p:spTree>
    <p:extLst>
      <p:ext uri="{BB962C8B-B14F-4D97-AF65-F5344CB8AC3E}">
        <p14:creationId xmlns:p14="http://schemas.microsoft.com/office/powerpoint/2010/main" val="280557069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The 68–95–99.7% Rule</a:t>
            </a:r>
            <a:br>
              <a:rPr lang="en-US" b="1" dirty="0">
                <a:solidFill>
                  <a:schemeClr val="accent1"/>
                </a:solidFill>
              </a:rPr>
            </a:br>
            <a:endParaRPr lang="en-US" dirty="0"/>
          </a:p>
        </p:txBody>
      </p:sp>
      <p:pic>
        <p:nvPicPr>
          <p:cNvPr id="9218" name="Picture 2" descr="Figure 13.8 shows the typical standard deviations for a normal distribution.  Much (68%) of data is contained within 1 standard deviation from the mean.  Most  of the data (95%) is contained within 2 standard deviations from the mean.  Almost all of the data is contained within 3 standard deviations of the mean (99.7%) of the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066800"/>
            <a:ext cx="6019800" cy="521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5291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1384995"/>
          </a:xfrm>
          <a:prstGeom prst="rect">
            <a:avLst/>
          </a:prstGeom>
        </p:spPr>
        <p:txBody>
          <a:bodyPr>
            <a:spAutoFit/>
          </a:bodyPr>
          <a:lstStyle/>
          <a:p>
            <a:r>
              <a:rPr lang="en-US" sz="2800" dirty="0"/>
              <a:t>The distribution of heights of women aged 18 to 24 is approximately Normal with mean 65 inches and </a:t>
            </a:r>
            <a:r>
              <a:rPr lang="en-US" sz="2800" dirty="0" smtClean="0"/>
              <a:t>a standard </a:t>
            </a:r>
            <a:r>
              <a:rPr lang="en-US" sz="2800" dirty="0"/>
              <a:t>deviation </a:t>
            </a:r>
            <a:r>
              <a:rPr lang="en-US" sz="2800" dirty="0" smtClean="0"/>
              <a:t>of 2.5 </a:t>
            </a:r>
            <a:r>
              <a:rPr lang="en-US" sz="2800" dirty="0"/>
              <a:t>inches. </a:t>
            </a:r>
          </a:p>
        </p:txBody>
      </p:sp>
      <p:pic>
        <p:nvPicPr>
          <p:cNvPr id="10242" name="Picture 2" descr="Figure 13.9 applies the normal distribution to women's heights.  Much (68%) of data is contained within 1 standard deviation from the mean.  This represents a range of 62.5-67.5 inches.   Most  of the data (95%) is contained within 2 standard deviations from the mean.  This represents a range in height of 60-70 inches.  Almost all of the data is contained within 3 standard deviations of the mean (99.7%) of the data.  This includes women's heights between 57.5 and 7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893" y="2590800"/>
            <a:ext cx="4090814" cy="382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19272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03579" y="838200"/>
            <a:ext cx="3530221" cy="5632311"/>
          </a:xfrm>
          <a:prstGeom prst="rect">
            <a:avLst/>
          </a:prstGeom>
        </p:spPr>
        <p:txBody>
          <a:bodyPr wrap="square">
            <a:spAutoFit/>
          </a:bodyPr>
          <a:lstStyle/>
          <a:p>
            <a:r>
              <a:rPr lang="en-US" sz="2400" dirty="0"/>
              <a:t>Half of the observations in any Normal distribution lie above the mean, so half of all young women are taller than 65 inches. The central 68% of any Normal distribution lies within one standard deviation of the mean. Half of this central 68%, or 34%, lies above the mean. So 34% of young women are between 65 inches and 67.5 </a:t>
            </a:r>
            <a:r>
              <a:rPr lang="en-US" sz="2400" dirty="0" smtClean="0"/>
              <a:t>inches.</a:t>
            </a:r>
          </a:p>
        </p:txBody>
      </p:sp>
      <p:pic>
        <p:nvPicPr>
          <p:cNvPr id="5" name="Picture 2" descr="Figure 13.9 applies the normal distribution to women's heights.  Much (68%) of data is contained within 1 standard deviation from the mean.  This represents a range of 62.5-67.5 inches.   Most  of the data (95%) is contained within 2 standard deviations from the mean.  This represents a range in height of 60-70 inches.  Almost all of the data is contained within 3 standard deviations of the mean (99.7%) of the data.  This includes women's heights between 57.5 and 7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384700"/>
            <a:ext cx="4860075" cy="453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307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5693866"/>
          </a:xfrm>
          <a:prstGeom prst="rect">
            <a:avLst/>
          </a:prstGeom>
        </p:spPr>
        <p:txBody>
          <a:bodyPr>
            <a:spAutoFit/>
          </a:bodyPr>
          <a:lstStyle/>
          <a:p>
            <a:r>
              <a:rPr lang="en-US" sz="2800" dirty="0"/>
              <a:t>Half of the observations in any Normal distribution lie above the mean, so half of all young women are taller than 65 inches. The central 68% of any Normal distribution lies within one standard deviation of the mean. Half of this central 68%, or 34%, lies above the mean. So 34% of young women are between 65 inches and 67.5 inches tall. Adding the 50% who are shorter than 65 inches, we see that 84% of young women have </a:t>
            </a:r>
            <a:r>
              <a:rPr lang="en-US" sz="2800" dirty="0" smtClean="0"/>
              <a:t>heights of </a:t>
            </a:r>
            <a:r>
              <a:rPr lang="en-US" sz="2800" dirty="0"/>
              <a:t>less than 67.5 inches. That leaves 16% who are taller than 67.5 inches</a:t>
            </a:r>
            <a:endParaRPr lang="en-US" sz="2800" dirty="0" smtClean="0"/>
          </a:p>
          <a:p>
            <a:endParaRPr lang="en-US" sz="2800" dirty="0"/>
          </a:p>
          <a:p>
            <a:endParaRPr lang="en-US" sz="2800" dirty="0"/>
          </a:p>
          <a:p>
            <a:endParaRPr lang="en-US" sz="2800" dirty="0"/>
          </a:p>
        </p:txBody>
      </p:sp>
    </p:spTree>
    <p:extLst>
      <p:ext uri="{BB962C8B-B14F-4D97-AF65-F5344CB8AC3E}">
        <p14:creationId xmlns:p14="http://schemas.microsoft.com/office/powerpoint/2010/main" val="311917517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4893647"/>
          </a:xfrm>
          <a:prstGeom prst="rect">
            <a:avLst/>
          </a:prstGeom>
        </p:spPr>
        <p:txBody>
          <a:bodyPr>
            <a:spAutoFit/>
          </a:bodyPr>
          <a:lstStyle/>
          <a:p>
            <a:r>
              <a:rPr lang="en-US" sz="2400" dirty="0"/>
              <a:t>The central 95% of any Normal distribution lies within two standard deviations of the mean. Two standard deviations is </a:t>
            </a:r>
            <a:r>
              <a:rPr lang="en-US" sz="2400" dirty="0" smtClean="0"/>
              <a:t>five </a:t>
            </a:r>
            <a:r>
              <a:rPr lang="en-US" sz="2400" dirty="0"/>
              <a:t>inches here, so the middle 95% of young women’s heights are between 60 inches (that’s </a:t>
            </a:r>
            <a:r>
              <a:rPr lang="en-US" sz="2400" dirty="0" smtClean="0"/>
              <a:t>65 − 5</a:t>
            </a:r>
            <a:r>
              <a:rPr lang="en-US" sz="2400" dirty="0"/>
              <a:t>) and 70 inches (that’s 65 + 5). The other 5% of young women have heights outside the range from 60 to 70 inches. Because the Normal distributions are symmetric, half of these women are on the short side. The shortest 2.5% of young women are less than 60 inches (5 feet) tall. Almost all (99.7%) of the observations in any Normal distribution lie within three standard deviations of the mean. Almost all young women are between 57.5 and 72.5 inches tall.</a:t>
            </a:r>
          </a:p>
          <a:p>
            <a:endParaRPr lang="en-US" sz="2400" dirty="0"/>
          </a:p>
          <a:p>
            <a:endParaRPr lang="en-US" sz="2400" dirty="0"/>
          </a:p>
        </p:txBody>
      </p:sp>
    </p:spTree>
    <p:extLst>
      <p:ext uri="{BB962C8B-B14F-4D97-AF65-F5344CB8AC3E}">
        <p14:creationId xmlns:p14="http://schemas.microsoft.com/office/powerpoint/2010/main" val="594365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4876800"/>
            <a:ext cx="8915400" cy="1569660"/>
          </a:xfrm>
          <a:prstGeom prst="rect">
            <a:avLst/>
          </a:prstGeom>
        </p:spPr>
        <p:txBody>
          <a:bodyPr>
            <a:spAutoFit/>
          </a:bodyPr>
          <a:lstStyle/>
          <a:p>
            <a:r>
              <a:rPr lang="en-US" sz="2400" dirty="0" smtClean="0"/>
              <a:t>The data pictured here are the number of text messages reported as being sent on a particular day in 2013 by a random sample of 447 high school seniors. The curve is generated from statistical software as a way of replacing the histogram. </a:t>
            </a:r>
            <a:endParaRPr lang="en-US" sz="2400" dirty="0"/>
          </a:p>
        </p:txBody>
      </p:sp>
      <p:pic>
        <p:nvPicPr>
          <p:cNvPr id="1026" name="Picture 2" descr="Figure 13.1 contains most of its data on the left-hand side of th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42" y="1040457"/>
            <a:ext cx="5445252" cy="3848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55291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Standard Scores</a:t>
            </a:r>
            <a:br>
              <a:rPr lang="en-US" b="1" dirty="0">
                <a:solidFill>
                  <a:schemeClr val="accent1"/>
                </a:solidFill>
              </a:rPr>
            </a:br>
            <a:endParaRPr lang="en-US" dirty="0"/>
          </a:p>
        </p:txBody>
      </p:sp>
      <p:sp>
        <p:nvSpPr>
          <p:cNvPr id="8" name="Rectangle 7"/>
          <p:cNvSpPr/>
          <p:nvPr/>
        </p:nvSpPr>
        <p:spPr>
          <a:xfrm>
            <a:off x="5105400" y="1112791"/>
            <a:ext cx="3886200" cy="4893647"/>
          </a:xfrm>
          <a:prstGeom prst="rect">
            <a:avLst/>
          </a:prstGeom>
        </p:spPr>
        <p:txBody>
          <a:bodyPr wrap="square">
            <a:spAutoFit/>
          </a:bodyPr>
          <a:lstStyle/>
          <a:p>
            <a:r>
              <a:rPr lang="en-US" sz="2400" dirty="0" smtClean="0"/>
              <a:t>Madison scored 600 on the SAT Mathematics college entrance exam. How good a score is this? </a:t>
            </a:r>
          </a:p>
          <a:p>
            <a:endParaRPr lang="en-US" sz="2400" dirty="0"/>
          </a:p>
          <a:p>
            <a:r>
              <a:rPr lang="en-US" sz="2400" dirty="0" smtClean="0"/>
              <a:t>The </a:t>
            </a:r>
            <a:r>
              <a:rPr lang="en-US" sz="2400" dirty="0"/>
              <a:t>SAT exams are scaled so that scores should roughly follow the Normal distribution with mean 500 and standard deviation 100. Madison’s 600 is one standard deviation above the mean</a:t>
            </a:r>
            <a:r>
              <a:rPr lang="en-US" sz="2400" dirty="0" smtClean="0"/>
              <a:t>.</a:t>
            </a:r>
          </a:p>
        </p:txBody>
      </p:sp>
      <p:pic>
        <p:nvPicPr>
          <p:cNvPr id="11266" name="Picture 2" descr="Figure 13.10 shows the mean scores on the SAT examination.  Fifty percent of scores are between 300 and 500 and 34% of scores are between 500-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21890"/>
            <a:ext cx="4237204" cy="497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47477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Standard Scores</a:t>
            </a:r>
            <a:br>
              <a:rPr lang="en-US" b="1" dirty="0">
                <a:solidFill>
                  <a:schemeClr val="accent1"/>
                </a:solidFill>
              </a:rPr>
            </a:br>
            <a:endParaRPr lang="en-US" dirty="0"/>
          </a:p>
        </p:txBody>
      </p:sp>
      <p:sp>
        <p:nvSpPr>
          <p:cNvPr id="8" name="Rectangle 7"/>
          <p:cNvSpPr/>
          <p:nvPr/>
        </p:nvSpPr>
        <p:spPr>
          <a:xfrm>
            <a:off x="4953000" y="1295400"/>
            <a:ext cx="3962400" cy="4401205"/>
          </a:xfrm>
          <a:prstGeom prst="rect">
            <a:avLst/>
          </a:prstGeom>
        </p:spPr>
        <p:txBody>
          <a:bodyPr wrap="square">
            <a:spAutoFit/>
          </a:bodyPr>
          <a:lstStyle/>
          <a:p>
            <a:r>
              <a:rPr lang="en-US" sz="2800" dirty="0" smtClean="0"/>
              <a:t>Madison </a:t>
            </a:r>
            <a:r>
              <a:rPr lang="en-US" sz="2800" dirty="0"/>
              <a:t>did better than 84% of the students who took the SAT. Her score report </a:t>
            </a:r>
            <a:r>
              <a:rPr lang="en-US" sz="2800" dirty="0" smtClean="0"/>
              <a:t>will </a:t>
            </a:r>
            <a:r>
              <a:rPr lang="en-US" sz="2800" dirty="0"/>
              <a:t>say </a:t>
            </a:r>
            <a:r>
              <a:rPr lang="en-US" sz="2800" dirty="0" smtClean="0"/>
              <a:t>that she scored </a:t>
            </a:r>
            <a:r>
              <a:rPr lang="en-US" sz="2800" dirty="0"/>
              <a:t>at the “84th percentile.” That’s statistics speak for “You did better than 84% of those who took the test</a:t>
            </a:r>
            <a:r>
              <a:rPr lang="en-US" sz="2800" dirty="0" smtClean="0"/>
              <a:t>.”</a:t>
            </a:r>
            <a:endParaRPr lang="en-US" sz="2800" dirty="0"/>
          </a:p>
        </p:txBody>
      </p:sp>
      <p:pic>
        <p:nvPicPr>
          <p:cNvPr id="4" name="Picture 2" descr="Figure 13.10 shows the mean scores on the SAT examination.  Fifty percent of scores are between 300 and 500 and 34% of scores are between 500-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21890"/>
            <a:ext cx="4237204" cy="497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81246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Standard Scores</a:t>
            </a:r>
            <a:br>
              <a:rPr lang="en-US" b="1" dirty="0">
                <a:solidFill>
                  <a:schemeClr val="accent1"/>
                </a:solidFill>
              </a:rPr>
            </a:br>
            <a:endParaRPr lang="en-US" dirty="0"/>
          </a:p>
        </p:txBody>
      </p:sp>
      <p:sp>
        <p:nvSpPr>
          <p:cNvPr id="8" name="Rectangle 7"/>
          <p:cNvSpPr/>
          <p:nvPr/>
        </p:nvSpPr>
        <p:spPr>
          <a:xfrm>
            <a:off x="228600" y="990600"/>
            <a:ext cx="8915400" cy="4832092"/>
          </a:xfrm>
          <a:prstGeom prst="rect">
            <a:avLst/>
          </a:prstGeom>
        </p:spPr>
        <p:txBody>
          <a:bodyPr>
            <a:spAutoFit/>
          </a:bodyPr>
          <a:lstStyle/>
          <a:p>
            <a:r>
              <a:rPr lang="en-US" sz="2800" dirty="0" smtClean="0"/>
              <a:t>We </a:t>
            </a:r>
            <a:r>
              <a:rPr lang="en-US" sz="2800" dirty="0"/>
              <a:t>restated Madison’s score of 600 as “one standard deviation above the mean.” </a:t>
            </a:r>
            <a:endParaRPr lang="en-US" sz="2800" dirty="0" smtClean="0"/>
          </a:p>
          <a:p>
            <a:endParaRPr lang="en-US" sz="2800" dirty="0"/>
          </a:p>
          <a:p>
            <a:r>
              <a:rPr lang="en-US" sz="2800" dirty="0" smtClean="0"/>
              <a:t>Observations </a:t>
            </a:r>
            <a:r>
              <a:rPr lang="en-US" sz="2800" dirty="0"/>
              <a:t>expressed in standard deviations above or below the mean of a distribution are called standard scores. </a:t>
            </a:r>
            <a:endParaRPr lang="en-US" sz="2800" dirty="0" smtClean="0"/>
          </a:p>
          <a:p>
            <a:endParaRPr lang="en-US" sz="2800" dirty="0"/>
          </a:p>
          <a:p>
            <a:r>
              <a:rPr lang="en-US" sz="2800" dirty="0" smtClean="0"/>
              <a:t>Standard </a:t>
            </a:r>
            <a:r>
              <a:rPr lang="en-US" sz="2800" dirty="0"/>
              <a:t>scores are also sometimes referred to as </a:t>
            </a:r>
            <a:r>
              <a:rPr lang="en-US" sz="2800" i="1" dirty="0"/>
              <a:t>z</a:t>
            </a:r>
            <a:r>
              <a:rPr lang="en-US" sz="2800" dirty="0"/>
              <a:t>-scores. </a:t>
            </a:r>
            <a:endParaRPr lang="en-US" sz="2800" dirty="0" smtClean="0"/>
          </a:p>
          <a:p>
            <a:endParaRPr lang="en-US" sz="2800" dirty="0"/>
          </a:p>
          <a:p>
            <a:endParaRPr lang="en-US" sz="2800" dirty="0"/>
          </a:p>
        </p:txBody>
      </p:sp>
    </p:spTree>
    <p:extLst>
      <p:ext uri="{BB962C8B-B14F-4D97-AF65-F5344CB8AC3E}">
        <p14:creationId xmlns:p14="http://schemas.microsoft.com/office/powerpoint/2010/main" val="358214842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Standard Scores</a:t>
            </a:r>
            <a:br>
              <a:rPr lang="en-US" b="1" dirty="0">
                <a:solidFill>
                  <a:schemeClr val="accent1"/>
                </a:solidFill>
              </a:rPr>
            </a:br>
            <a:endParaRPr lang="en-US" dirty="0"/>
          </a:p>
        </p:txBody>
      </p:sp>
      <mc:AlternateContent xmlns:mc="http://schemas.openxmlformats.org/markup-compatibility/2006" xmlns:a14="http://schemas.microsoft.com/office/drawing/2010/main">
        <mc:Choice Requires="a14">
          <p:sp>
            <p:nvSpPr>
              <p:cNvPr id="8" name="Rectangle 7"/>
              <p:cNvSpPr/>
              <p:nvPr/>
            </p:nvSpPr>
            <p:spPr>
              <a:xfrm>
                <a:off x="228600" y="990600"/>
                <a:ext cx="8915400" cy="5475858"/>
              </a:xfrm>
              <a:prstGeom prst="rect">
                <a:avLst/>
              </a:prstGeom>
            </p:spPr>
            <p:txBody>
              <a:bodyPr>
                <a:spAutoFit/>
              </a:bodyPr>
              <a:lstStyle/>
              <a:p>
                <a:r>
                  <a:rPr lang="en-US" sz="2800" dirty="0"/>
                  <a:t>The </a:t>
                </a:r>
                <a:r>
                  <a:rPr lang="en-US" sz="2800" b="1" dirty="0">
                    <a:solidFill>
                      <a:srgbClr val="8B0000"/>
                    </a:solidFill>
                  </a:rPr>
                  <a:t>standard </a:t>
                </a:r>
                <a:r>
                  <a:rPr lang="en-US" sz="2800" b="1" dirty="0" smtClean="0">
                    <a:solidFill>
                      <a:srgbClr val="8B0000"/>
                    </a:solidFill>
                  </a:rPr>
                  <a:t>score</a:t>
                </a:r>
                <a:r>
                  <a:rPr lang="en-US" sz="2800" dirty="0" smtClean="0"/>
                  <a:t> </a:t>
                </a:r>
                <a:r>
                  <a:rPr lang="en-US" sz="2800" dirty="0"/>
                  <a:t>for any observation </a:t>
                </a:r>
                <a:r>
                  <a:rPr lang="en-US" sz="2800" dirty="0" smtClean="0"/>
                  <a:t>is</a:t>
                </a:r>
              </a:p>
              <a:p>
                <a:endParaRPr lang="en-US" sz="2800" dirty="0"/>
              </a:p>
              <a:p>
                <a:pPr algn="ctr"/>
                <a:r>
                  <a:rPr lang="en-US" sz="4800" dirty="0" smtClean="0"/>
                  <a:t> </a:t>
                </a:r>
                <a14:m>
                  <m:oMath xmlns:m="http://schemas.openxmlformats.org/officeDocument/2006/math">
                    <m:f>
                      <m:fPr>
                        <m:ctrlPr>
                          <a:rPr lang="en-US" sz="4800" i="1">
                            <a:latin typeface="Cambria Math" panose="02040503050406030204" pitchFamily="18" charset="0"/>
                          </a:rPr>
                        </m:ctrlPr>
                      </m:fPr>
                      <m:num>
                        <m:r>
                          <a:rPr lang="en-US" sz="4800" i="1">
                            <a:latin typeface="Cambria Math" panose="02040503050406030204" pitchFamily="18" charset="0"/>
                          </a:rPr>
                          <m:t>𝑜𝑏𝑠𝑒𝑟𝑣𝑎𝑡𝑖𝑜𝑛</m:t>
                        </m:r>
                        <m:r>
                          <a:rPr lang="en-US" sz="4800" i="1">
                            <a:latin typeface="Cambria Math" panose="02040503050406030204" pitchFamily="18" charset="0"/>
                          </a:rPr>
                          <m:t>−</m:t>
                        </m:r>
                        <m:r>
                          <a:rPr lang="en-US" sz="4800" i="1">
                            <a:latin typeface="Cambria Math" panose="02040503050406030204" pitchFamily="18" charset="0"/>
                          </a:rPr>
                          <m:t>𝑚𝑒𝑎𝑛</m:t>
                        </m:r>
                      </m:num>
                      <m:den>
                        <m:r>
                          <a:rPr lang="en-US" sz="4800" i="1">
                            <a:latin typeface="Cambria Math" panose="02040503050406030204" pitchFamily="18" charset="0"/>
                          </a:rPr>
                          <m:t>𝑠𝑡𝑎𝑛𝑑𝑎𝑟𝑑</m:t>
                        </m:r>
                        <m:r>
                          <a:rPr lang="en-US" sz="4800" i="1">
                            <a:latin typeface="Cambria Math" panose="02040503050406030204" pitchFamily="18" charset="0"/>
                          </a:rPr>
                          <m:t> </m:t>
                        </m:r>
                        <m:r>
                          <a:rPr lang="en-US" sz="4800" i="1">
                            <a:latin typeface="Cambria Math" panose="02040503050406030204" pitchFamily="18" charset="0"/>
                          </a:rPr>
                          <m:t>𝑑𝑒𝑣𝑖𝑎𝑡𝑖𝑜𝑛</m:t>
                        </m:r>
                      </m:den>
                    </m:f>
                  </m:oMath>
                </a14:m>
                <a:endParaRPr lang="en-US" sz="4800" dirty="0" smtClean="0"/>
              </a:p>
              <a:p>
                <a:endParaRPr lang="en-US" sz="2800" dirty="0"/>
              </a:p>
              <a:p>
                <a:r>
                  <a:rPr lang="en-US" sz="2800" dirty="0" smtClean="0"/>
                  <a:t>A positive standard score indicates the observation is above the mean.</a:t>
                </a:r>
              </a:p>
              <a:p>
                <a:r>
                  <a:rPr lang="en-US" sz="2800" dirty="0" smtClean="0"/>
                  <a:t>A negative standard score indicates the observation is below the mean.</a:t>
                </a:r>
              </a:p>
              <a:p>
                <a:endParaRPr lang="en-US" sz="2800" dirty="0" smtClean="0"/>
              </a:p>
              <a:p>
                <a:pPr marL="457200" indent="-457200">
                  <a:buFont typeface="Wingdings" panose="05000000000000000000" pitchFamily="2" charset="2"/>
                  <a:buChar char="Ø"/>
                </a:pPr>
                <a:r>
                  <a:rPr lang="en-US" sz="2800" dirty="0" smtClean="0"/>
                  <a:t>Use standard scores only for roughly symmetric distributions.</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228600" y="990600"/>
                <a:ext cx="8915400" cy="5475858"/>
              </a:xfrm>
              <a:prstGeom prst="rect">
                <a:avLst/>
              </a:prstGeom>
              <a:blipFill rotWithShape="1">
                <a:blip r:embed="rId3"/>
                <a:stretch>
                  <a:fillRect l="-1436" t="-1114" r="-68" b="-2004"/>
                </a:stretch>
              </a:blipFill>
            </p:spPr>
            <p:txBody>
              <a:bodyPr/>
              <a:lstStyle/>
              <a:p>
                <a:r>
                  <a:rPr lang="en-US">
                    <a:noFill/>
                  </a:rPr>
                  <a:t> </a:t>
                </a:r>
              </a:p>
            </p:txBody>
          </p:sp>
        </mc:Fallback>
      </mc:AlternateContent>
    </p:spTree>
    <p:extLst>
      <p:ext uri="{BB962C8B-B14F-4D97-AF65-F5344CB8AC3E}">
        <p14:creationId xmlns:p14="http://schemas.microsoft.com/office/powerpoint/2010/main" val="52211192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mc:AlternateContent xmlns:mc="http://schemas.openxmlformats.org/markup-compatibility/2006" xmlns:a14="http://schemas.microsoft.com/office/drawing/2010/main">
        <mc:Choice Requires="a14">
          <p:sp>
            <p:nvSpPr>
              <p:cNvPr id="8" name="Rectangle 7"/>
              <p:cNvSpPr/>
              <p:nvPr/>
            </p:nvSpPr>
            <p:spPr>
              <a:xfrm>
                <a:off x="228600" y="990600"/>
                <a:ext cx="8915400" cy="4768998"/>
              </a:xfrm>
              <a:prstGeom prst="rect">
                <a:avLst/>
              </a:prstGeom>
            </p:spPr>
            <p:txBody>
              <a:bodyPr>
                <a:spAutoFit/>
              </a:bodyPr>
              <a:lstStyle/>
              <a:p>
                <a:r>
                  <a:rPr lang="en-US" sz="2800" dirty="0" smtClean="0"/>
                  <a:t>Madison scored 600 on the SAT Mathematics exam. Her friend Gabriel took the American College Testing (ACT) test and scored 21 on the math part. ACT </a:t>
                </a:r>
                <a:r>
                  <a:rPr lang="en-US" sz="2800" dirty="0"/>
                  <a:t>scores are Normally distributed with mean 18 and standard deviation 6. Assuming that both tests measure the same kind of ability, who has the higher score? </a:t>
                </a:r>
                <a:endParaRPr lang="en-US" sz="2800" dirty="0" smtClean="0"/>
              </a:p>
              <a:p>
                <a:endParaRPr lang="en-US" sz="2800" dirty="0"/>
              </a:p>
              <a:p>
                <a:r>
                  <a:rPr lang="en-US" sz="2800" dirty="0" smtClean="0"/>
                  <a:t>Madison’s </a:t>
                </a:r>
                <a:r>
                  <a:rPr lang="en-US" sz="2800" dirty="0"/>
                  <a:t>standard score is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600−500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=1</m:t>
                    </m:r>
                  </m:oMath>
                </a14:m>
                <a:endParaRPr lang="en-US" sz="2800" b="0" dirty="0" smtClean="0"/>
              </a:p>
              <a:p>
                <a:endParaRPr lang="en-US" sz="2800" dirty="0" smtClean="0"/>
              </a:p>
              <a:p>
                <a:r>
                  <a:rPr lang="en-US" sz="2800" dirty="0" smtClean="0"/>
                  <a:t>Gabriel’s </a:t>
                </a:r>
                <a:r>
                  <a:rPr lang="en-US" sz="2800" dirty="0"/>
                  <a:t>standard </a:t>
                </a:r>
                <a:r>
                  <a:rPr lang="en-US" sz="2800" dirty="0" smtClean="0"/>
                  <a:t>score is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21</m:t>
                        </m:r>
                        <m:r>
                          <a:rPr lang="en-US" sz="2800" i="1">
                            <a:latin typeface="Cambria Math" panose="02040503050406030204" pitchFamily="18" charset="0"/>
                          </a:rPr>
                          <m:t>−</m:t>
                        </m:r>
                        <m:r>
                          <a:rPr lang="en-US" sz="2800" b="0" i="1" smtClean="0">
                            <a:latin typeface="Cambria Math" panose="02040503050406030204" pitchFamily="18" charset="0"/>
                          </a:rPr>
                          <m:t>18</m:t>
                        </m:r>
                      </m:num>
                      <m:den>
                        <m:r>
                          <a:rPr lang="en-US" sz="2800" b="0" i="1" smtClean="0">
                            <a:latin typeface="Cambria Math" panose="02040503050406030204" pitchFamily="18" charset="0"/>
                          </a:rPr>
                          <m:t>3</m:t>
                        </m:r>
                      </m:den>
                    </m:f>
                    <m:r>
                      <a:rPr lang="en-US" sz="2800" i="1">
                        <a:latin typeface="Cambria Math" panose="02040503050406030204" pitchFamily="18" charset="0"/>
                      </a:rPr>
                      <m:t>=</m:t>
                    </m:r>
                    <m:r>
                      <a:rPr lang="en-US" sz="2800" b="0" i="1" smtClean="0">
                        <a:latin typeface="Cambria Math" panose="02040503050406030204" pitchFamily="18" charset="0"/>
                      </a:rPr>
                      <m:t>0.5</m:t>
                    </m:r>
                  </m:oMath>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228600" y="990600"/>
                <a:ext cx="8915400" cy="4768998"/>
              </a:xfrm>
              <a:prstGeom prst="rect">
                <a:avLst/>
              </a:prstGeom>
              <a:blipFill rotWithShape="0">
                <a:blip r:embed="rId3" cstate="print"/>
                <a:stretch>
                  <a:fillRect l="-1436" t="-1407" r="-2120" b="-384"/>
                </a:stretch>
              </a:blipFill>
            </p:spPr>
            <p:txBody>
              <a:bodyPr/>
              <a:lstStyle/>
              <a:p>
                <a:r>
                  <a:rPr lang="en-US">
                    <a:noFill/>
                  </a:rPr>
                  <a:t> </a:t>
                </a:r>
              </a:p>
            </p:txBody>
          </p:sp>
        </mc:Fallback>
      </mc:AlternateContent>
    </p:spTree>
    <p:extLst>
      <p:ext uri="{BB962C8B-B14F-4D97-AF65-F5344CB8AC3E}">
        <p14:creationId xmlns:p14="http://schemas.microsoft.com/office/powerpoint/2010/main" val="149030330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1815882"/>
          </a:xfrm>
          <a:prstGeom prst="rect">
            <a:avLst/>
          </a:prstGeom>
        </p:spPr>
        <p:txBody>
          <a:bodyPr>
            <a:spAutoFit/>
          </a:bodyPr>
          <a:lstStyle/>
          <a:p>
            <a:r>
              <a:rPr lang="en-US" sz="2800" dirty="0"/>
              <a:t>Because Madison’s score is </a:t>
            </a:r>
            <a:r>
              <a:rPr lang="en-US" sz="2800" dirty="0" smtClean="0"/>
              <a:t>one </a:t>
            </a:r>
            <a:r>
              <a:rPr lang="en-US" sz="2800" dirty="0"/>
              <a:t>standard deviation above the mean and Gabriel’s is only 0.5 standard deviation above the mean, Madison’s performance is better.</a:t>
            </a:r>
            <a:endParaRPr lang="en-US" sz="4800" dirty="0"/>
          </a:p>
        </p:txBody>
      </p:sp>
    </p:spTree>
    <p:extLst>
      <p:ext uri="{BB962C8B-B14F-4D97-AF65-F5344CB8AC3E}">
        <p14:creationId xmlns:p14="http://schemas.microsoft.com/office/powerpoint/2010/main" val="339968791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Percentiles of Normal Distributions</a:t>
            </a:r>
            <a:br>
              <a:rPr lang="en-US" sz="3600" b="1" dirty="0">
                <a:solidFill>
                  <a:schemeClr val="accent1"/>
                </a:solidFill>
              </a:rPr>
            </a:br>
            <a:endParaRPr lang="en-US" sz="3600" dirty="0"/>
          </a:p>
        </p:txBody>
      </p:sp>
      <p:sp>
        <p:nvSpPr>
          <p:cNvPr id="8" name="Rectangle 7"/>
          <p:cNvSpPr/>
          <p:nvPr/>
        </p:nvSpPr>
        <p:spPr>
          <a:xfrm>
            <a:off x="228600" y="990600"/>
            <a:ext cx="8915400" cy="3108543"/>
          </a:xfrm>
          <a:prstGeom prst="rect">
            <a:avLst/>
          </a:prstGeom>
        </p:spPr>
        <p:txBody>
          <a:bodyPr>
            <a:spAutoFit/>
          </a:bodyPr>
          <a:lstStyle/>
          <a:p>
            <a:r>
              <a:rPr lang="en-US" sz="2800" dirty="0"/>
              <a:t>The </a:t>
            </a:r>
            <a:r>
              <a:rPr lang="en-US" sz="2800" b="1" i="1" dirty="0" err="1">
                <a:solidFill>
                  <a:srgbClr val="8B0000"/>
                </a:solidFill>
              </a:rPr>
              <a:t>c</a:t>
            </a:r>
            <a:r>
              <a:rPr lang="en-US" sz="2800" b="1" dirty="0" err="1">
                <a:solidFill>
                  <a:srgbClr val="8B0000"/>
                </a:solidFill>
              </a:rPr>
              <a:t>th</a:t>
            </a:r>
            <a:r>
              <a:rPr lang="en-US" sz="2800" b="1" dirty="0">
                <a:solidFill>
                  <a:srgbClr val="8B0000"/>
                </a:solidFill>
              </a:rPr>
              <a:t> percentile</a:t>
            </a:r>
            <a:r>
              <a:rPr lang="en-US" sz="2800" dirty="0"/>
              <a:t> of a distribution is a value such that </a:t>
            </a:r>
            <a:r>
              <a:rPr lang="en-US" sz="2800" i="1" dirty="0"/>
              <a:t>c </a:t>
            </a:r>
            <a:r>
              <a:rPr lang="en-US" sz="2800" dirty="0"/>
              <a:t>percent of the observations lie below it and the rest lie above. </a:t>
            </a:r>
            <a:endParaRPr lang="en-US" sz="2800" dirty="0" smtClean="0"/>
          </a:p>
          <a:p>
            <a:endParaRPr lang="en-US" sz="2800" dirty="0"/>
          </a:p>
          <a:p>
            <a:r>
              <a:rPr lang="en-US" sz="2800" dirty="0"/>
              <a:t>The median of any distribution is the 50th percentile, and the quartiles are the 25th and 75th percentiles. </a:t>
            </a:r>
            <a:endParaRPr lang="en-US" sz="2800" dirty="0" smtClean="0"/>
          </a:p>
          <a:p>
            <a:endParaRPr lang="en-US" sz="2800" dirty="0"/>
          </a:p>
        </p:txBody>
      </p:sp>
    </p:spTree>
    <p:extLst>
      <p:ext uri="{BB962C8B-B14F-4D97-AF65-F5344CB8AC3E}">
        <p14:creationId xmlns:p14="http://schemas.microsoft.com/office/powerpoint/2010/main" val="70176611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Percentiles of Normal Distributions</a:t>
            </a:r>
            <a:br>
              <a:rPr lang="en-US" sz="3200" b="1" dirty="0">
                <a:solidFill>
                  <a:schemeClr val="accent1"/>
                </a:solidFill>
              </a:rPr>
            </a:br>
            <a:endParaRPr lang="en-US" sz="3200" dirty="0"/>
          </a:p>
        </p:txBody>
      </p:sp>
      <p:sp>
        <p:nvSpPr>
          <p:cNvPr id="8" name="Rectangle 7"/>
          <p:cNvSpPr/>
          <p:nvPr/>
        </p:nvSpPr>
        <p:spPr>
          <a:xfrm>
            <a:off x="381000" y="1738646"/>
            <a:ext cx="3962400" cy="3539430"/>
          </a:xfrm>
          <a:prstGeom prst="rect">
            <a:avLst/>
          </a:prstGeom>
        </p:spPr>
        <p:txBody>
          <a:bodyPr wrap="square">
            <a:spAutoFit/>
          </a:bodyPr>
          <a:lstStyle/>
          <a:p>
            <a:r>
              <a:rPr lang="en-US" sz="2800" dirty="0"/>
              <a:t>In any Normal distribution, the point one standard deviation above the mean (standard score 1) is the 84th percentile. Figure 13.10 shows why. </a:t>
            </a:r>
            <a:endParaRPr lang="en-US" sz="2800" dirty="0" smtClean="0"/>
          </a:p>
        </p:txBody>
      </p:sp>
      <p:pic>
        <p:nvPicPr>
          <p:cNvPr id="4" name="Picture 2" descr="Figure 13.10 shows the mean scores on the SAT examination.  Fifty percent of scores are between 300 and 500 and 34% of scores are between 500-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021307"/>
            <a:ext cx="4237204" cy="497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91573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Percentiles of Normal Distributions</a:t>
            </a:r>
            <a:br>
              <a:rPr lang="en-US" sz="3200" b="1" dirty="0">
                <a:solidFill>
                  <a:schemeClr val="accent1"/>
                </a:solidFill>
              </a:rPr>
            </a:br>
            <a:endParaRPr lang="en-US" sz="3200" dirty="0"/>
          </a:p>
        </p:txBody>
      </p:sp>
      <p:sp>
        <p:nvSpPr>
          <p:cNvPr id="8" name="Rectangle 7"/>
          <p:cNvSpPr/>
          <p:nvPr/>
        </p:nvSpPr>
        <p:spPr>
          <a:xfrm>
            <a:off x="228600" y="990600"/>
            <a:ext cx="8915400" cy="4401205"/>
          </a:xfrm>
          <a:prstGeom prst="rect">
            <a:avLst/>
          </a:prstGeom>
        </p:spPr>
        <p:txBody>
          <a:bodyPr>
            <a:spAutoFit/>
          </a:bodyPr>
          <a:lstStyle/>
          <a:p>
            <a:r>
              <a:rPr lang="en-US" sz="2800" dirty="0" smtClean="0"/>
              <a:t>Every </a:t>
            </a:r>
            <a:r>
              <a:rPr lang="en-US" sz="2800" dirty="0"/>
              <a:t>standard score for a Normal distribution translates into a specific percentile, which is the same no matter what the mean and standard deviation of the original Normal distribution are. </a:t>
            </a:r>
            <a:endParaRPr lang="en-US" sz="2800" dirty="0" smtClean="0"/>
          </a:p>
          <a:p>
            <a:endParaRPr lang="en-US" sz="2800" dirty="0"/>
          </a:p>
          <a:p>
            <a:r>
              <a:rPr lang="en-US" sz="2800" dirty="0" smtClean="0"/>
              <a:t>Table B </a:t>
            </a:r>
            <a:r>
              <a:rPr lang="en-US" sz="2800" dirty="0"/>
              <a:t>at the back of this book gives the percentiles corresponding to various standard scores. This table enables us to do calculations in greater detail than does the 68–95–99.7 rule.</a:t>
            </a:r>
          </a:p>
          <a:p>
            <a:endParaRPr lang="en-US" sz="2800" dirty="0"/>
          </a:p>
        </p:txBody>
      </p:sp>
    </p:spTree>
    <p:extLst>
      <p:ext uri="{BB962C8B-B14F-4D97-AF65-F5344CB8AC3E}">
        <p14:creationId xmlns:p14="http://schemas.microsoft.com/office/powerpoint/2010/main" val="304745997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Example</a:t>
            </a:r>
            <a:br>
              <a:rPr lang="en-US" b="1" dirty="0">
                <a:solidFill>
                  <a:schemeClr val="accent1"/>
                </a:solidFill>
              </a:rPr>
            </a:br>
            <a:endParaRPr lang="en-US" dirty="0"/>
          </a:p>
        </p:txBody>
      </p:sp>
      <p:sp>
        <p:nvSpPr>
          <p:cNvPr id="8" name="Rectangle 7"/>
          <p:cNvSpPr/>
          <p:nvPr/>
        </p:nvSpPr>
        <p:spPr>
          <a:xfrm>
            <a:off x="228600" y="990600"/>
            <a:ext cx="8915400" cy="4893647"/>
          </a:xfrm>
          <a:prstGeom prst="rect">
            <a:avLst/>
          </a:prstGeom>
        </p:spPr>
        <p:txBody>
          <a:bodyPr>
            <a:spAutoFit/>
          </a:bodyPr>
          <a:lstStyle/>
          <a:p>
            <a:r>
              <a:rPr lang="en-US" sz="2400" dirty="0"/>
              <a:t>Madison’s score of 600 on the SAT translates into a standard score of 1.0. We saw that the 68–95–99.7 rule says that this is the 84th percentile. </a:t>
            </a:r>
            <a:endParaRPr lang="en-US" sz="2400" dirty="0" smtClean="0"/>
          </a:p>
          <a:p>
            <a:endParaRPr lang="en-US" sz="2400" dirty="0"/>
          </a:p>
          <a:p>
            <a:r>
              <a:rPr lang="en-US" sz="2400" dirty="0" smtClean="0"/>
              <a:t>Table </a:t>
            </a:r>
            <a:r>
              <a:rPr lang="en-US" sz="2400" dirty="0"/>
              <a:t>B is a bit more precise: it says that standard score 1 is the 84.13 percentile of a Normal distribution. </a:t>
            </a:r>
            <a:endParaRPr lang="en-US" sz="2400" dirty="0" smtClean="0"/>
          </a:p>
          <a:p>
            <a:endParaRPr lang="en-US" sz="2400" dirty="0"/>
          </a:p>
          <a:p>
            <a:r>
              <a:rPr lang="en-US" sz="2400" dirty="0" smtClean="0"/>
              <a:t>Gabriel’s </a:t>
            </a:r>
            <a:r>
              <a:rPr lang="en-US" sz="2400" dirty="0"/>
              <a:t>21 on the ACT is a standard score of 0.5. Table B says that this is the 69.15 percentile. </a:t>
            </a:r>
            <a:endParaRPr lang="en-US" sz="2400" dirty="0" smtClean="0"/>
          </a:p>
          <a:p>
            <a:endParaRPr lang="en-US" sz="2400" dirty="0"/>
          </a:p>
          <a:p>
            <a:r>
              <a:rPr lang="en-US" sz="2400" dirty="0" smtClean="0"/>
              <a:t>Gabriel </a:t>
            </a:r>
            <a:r>
              <a:rPr lang="en-US" sz="2400" dirty="0"/>
              <a:t>did well, but not as well as Madison. The percentile is easier to understand than either the raw score or the standard score. </a:t>
            </a:r>
          </a:p>
        </p:txBody>
      </p:sp>
    </p:spTree>
    <p:extLst>
      <p:ext uri="{BB962C8B-B14F-4D97-AF65-F5344CB8AC3E}">
        <p14:creationId xmlns:p14="http://schemas.microsoft.com/office/powerpoint/2010/main" val="263626479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4953000"/>
            <a:ext cx="8915400" cy="1384995"/>
          </a:xfrm>
          <a:prstGeom prst="rect">
            <a:avLst/>
          </a:prstGeom>
        </p:spPr>
        <p:txBody>
          <a:bodyPr>
            <a:spAutoFit/>
          </a:bodyPr>
          <a:lstStyle/>
          <a:p>
            <a:r>
              <a:rPr lang="en-US" sz="2800" dirty="0" smtClean="0"/>
              <a:t>The </a:t>
            </a:r>
            <a:r>
              <a:rPr lang="en-US" sz="2800" dirty="0"/>
              <a:t>software doesn’t start from the </a:t>
            </a:r>
            <a:r>
              <a:rPr lang="en-US" sz="2800" dirty="0" smtClean="0"/>
              <a:t>histogram. It </a:t>
            </a:r>
            <a:r>
              <a:rPr lang="en-US" sz="2800" dirty="0"/>
              <a:t>starts with the actual observations and cleverly draws a curve to describe their distribution.</a:t>
            </a:r>
          </a:p>
        </p:txBody>
      </p:sp>
      <p:pic>
        <p:nvPicPr>
          <p:cNvPr id="4" name="Picture 2" descr="Figure 13.1 contains most of its data on the left-hand side of th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42" y="1040457"/>
            <a:ext cx="5445252" cy="3848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96154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915400" cy="3539430"/>
          </a:xfrm>
          <a:prstGeom prst="rect">
            <a:avLst/>
          </a:prstGeom>
        </p:spPr>
        <p:txBody>
          <a:bodyPr>
            <a:spAutoFit/>
          </a:bodyPr>
          <a:lstStyle/>
          <a:p>
            <a:pPr marL="463550" indent="-463550">
              <a:buFont typeface="Arial" pitchFamily="34" charset="0"/>
              <a:buChar char="•"/>
            </a:pPr>
            <a:r>
              <a:rPr lang="en-US" sz="2800" dirty="0"/>
              <a:t>You can roughly locate the median (equal-areas point) and the mean (balance point) </a:t>
            </a:r>
            <a:r>
              <a:rPr lang="en-US" sz="2800" dirty="0" smtClean="0"/>
              <a:t>on </a:t>
            </a:r>
            <a:r>
              <a:rPr lang="en-US" sz="2800" dirty="0"/>
              <a:t>a density </a:t>
            </a:r>
            <a:r>
              <a:rPr lang="en-US" sz="2800" dirty="0" smtClean="0"/>
              <a:t>curve, by eye. </a:t>
            </a:r>
          </a:p>
          <a:p>
            <a:endParaRPr lang="en-US" sz="2800" dirty="0"/>
          </a:p>
          <a:p>
            <a:pPr marL="463550" indent="-463550">
              <a:buFont typeface="Arial" pitchFamily="34" charset="0"/>
              <a:buChar char="•"/>
            </a:pPr>
            <a:r>
              <a:rPr lang="en-US" sz="2800" dirty="0" err="1"/>
              <a:t>Stemplots</a:t>
            </a:r>
            <a:r>
              <a:rPr lang="en-US" sz="2800" dirty="0"/>
              <a:t>, histograms, and boxplots are created from samples. Density curves are intended to display the idealized shape of the distribution of the population from which the samples are taken.</a:t>
            </a:r>
          </a:p>
        </p:txBody>
      </p:sp>
    </p:spTree>
    <p:extLst>
      <p:ext uri="{BB962C8B-B14F-4D97-AF65-F5344CB8AC3E}">
        <p14:creationId xmlns:p14="http://schemas.microsoft.com/office/powerpoint/2010/main" val="12515575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915400" cy="4401205"/>
          </a:xfrm>
          <a:prstGeom prst="rect">
            <a:avLst/>
          </a:prstGeom>
        </p:spPr>
        <p:txBody>
          <a:bodyPr>
            <a:spAutoFit/>
          </a:bodyPr>
          <a:lstStyle/>
          <a:p>
            <a:pPr marL="463550" indent="-463550">
              <a:buFont typeface="Arial" pitchFamily="34" charset="0"/>
              <a:buChar char="•"/>
            </a:pPr>
            <a:r>
              <a:rPr lang="en-US" sz="2800" dirty="0" err="1"/>
              <a:t>Stemplots</a:t>
            </a:r>
            <a:r>
              <a:rPr lang="en-US" sz="2800" dirty="0"/>
              <a:t>, histograms, and boxplots all describe the distributions of quantitative variables. </a:t>
            </a:r>
          </a:p>
          <a:p>
            <a:pPr marL="463550" indent="-463550"/>
            <a:endParaRPr lang="en-US" sz="2800" dirty="0" smtClean="0"/>
          </a:p>
          <a:p>
            <a:pPr marL="463550" indent="-463550">
              <a:buFont typeface="Arial" pitchFamily="34" charset="0"/>
              <a:buChar char="•"/>
            </a:pPr>
            <a:r>
              <a:rPr lang="en-US" sz="2800" b="1" dirty="0" smtClean="0">
                <a:solidFill>
                  <a:srgbClr val="8B0000"/>
                </a:solidFill>
              </a:rPr>
              <a:t>Density </a:t>
            </a:r>
            <a:r>
              <a:rPr lang="en-US" sz="2800" b="1" dirty="0">
                <a:solidFill>
                  <a:srgbClr val="8B0000"/>
                </a:solidFill>
              </a:rPr>
              <a:t>curves</a:t>
            </a:r>
            <a:r>
              <a:rPr lang="en-US" sz="2800" dirty="0"/>
              <a:t> also describe distributions. A density curve is a curve with area exactly 1 underneath </a:t>
            </a:r>
            <a:r>
              <a:rPr lang="en-US" sz="2800" dirty="0" smtClean="0"/>
              <a:t>it, </a:t>
            </a:r>
            <a:r>
              <a:rPr lang="en-US" sz="2800" dirty="0"/>
              <a:t>whose shape describes the overall pattern of a distribution. </a:t>
            </a:r>
          </a:p>
          <a:p>
            <a:pPr marL="463550" indent="-463550"/>
            <a:endParaRPr lang="en-US" sz="2800" dirty="0" smtClean="0"/>
          </a:p>
          <a:p>
            <a:pPr marL="463550" indent="-463550">
              <a:buFont typeface="Arial" pitchFamily="34" charset="0"/>
              <a:buChar char="•"/>
            </a:pPr>
            <a:r>
              <a:rPr lang="en-US" sz="2800" dirty="0" smtClean="0"/>
              <a:t>An </a:t>
            </a:r>
            <a:r>
              <a:rPr lang="en-US" sz="2800" dirty="0"/>
              <a:t>area under the curve gives the proportion of the observations that fall in an interval of values. </a:t>
            </a:r>
          </a:p>
        </p:txBody>
      </p:sp>
    </p:spTree>
    <p:extLst>
      <p:ext uri="{BB962C8B-B14F-4D97-AF65-F5344CB8AC3E}">
        <p14:creationId xmlns:p14="http://schemas.microsoft.com/office/powerpoint/2010/main" val="195678857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458200" cy="4401205"/>
          </a:xfrm>
          <a:prstGeom prst="rect">
            <a:avLst/>
          </a:prstGeom>
        </p:spPr>
        <p:txBody>
          <a:bodyPr wrap="square">
            <a:spAutoFit/>
          </a:bodyPr>
          <a:lstStyle/>
          <a:p>
            <a:pPr marL="463550" indent="-463550">
              <a:buFont typeface="Arial" pitchFamily="34" charset="0"/>
              <a:buChar char="•"/>
            </a:pPr>
            <a:r>
              <a:rPr lang="en-US" sz="2800" b="1" dirty="0">
                <a:solidFill>
                  <a:srgbClr val="8B0000"/>
                </a:solidFill>
              </a:rPr>
              <a:t>Normal curves</a:t>
            </a:r>
            <a:r>
              <a:rPr lang="en-US" sz="2800" dirty="0"/>
              <a:t> are a special kind of density curve that describes the overall pattern of some sets of data. Normal curves are symmetric and </a:t>
            </a:r>
            <a:r>
              <a:rPr lang="en-US" sz="2800" dirty="0" smtClean="0"/>
              <a:t>bell shaped</a:t>
            </a:r>
            <a:r>
              <a:rPr lang="en-US" sz="2800" dirty="0"/>
              <a:t>. A specific Normal curve is completely described by its mean and standard deviation. You can locate the mean (center point) and the standard deviation (distance from the mean to the change-of-curvature points) on a Normal curve. All Normal distributions obey the </a:t>
            </a:r>
            <a:r>
              <a:rPr lang="en-US" sz="2800" b="1" dirty="0">
                <a:solidFill>
                  <a:srgbClr val="8B0000"/>
                </a:solidFill>
              </a:rPr>
              <a:t>68–95–99.7 rule</a:t>
            </a:r>
          </a:p>
        </p:txBody>
      </p:sp>
    </p:spTree>
    <p:extLst>
      <p:ext uri="{BB962C8B-B14F-4D97-AF65-F5344CB8AC3E}">
        <p14:creationId xmlns:p14="http://schemas.microsoft.com/office/powerpoint/2010/main" val="330917261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Statistics in Summary</a:t>
            </a:r>
            <a:br>
              <a:rPr lang="en-US" b="1" dirty="0">
                <a:solidFill>
                  <a:schemeClr val="accent1"/>
                </a:solidFill>
              </a:rPr>
            </a:br>
            <a:endParaRPr lang="en-US" dirty="0"/>
          </a:p>
        </p:txBody>
      </p:sp>
      <p:sp>
        <p:nvSpPr>
          <p:cNvPr id="8" name="Rectangle 7"/>
          <p:cNvSpPr/>
          <p:nvPr/>
        </p:nvSpPr>
        <p:spPr>
          <a:xfrm>
            <a:off x="228600" y="990600"/>
            <a:ext cx="8534400" cy="2677656"/>
          </a:xfrm>
          <a:prstGeom prst="rect">
            <a:avLst/>
          </a:prstGeom>
        </p:spPr>
        <p:txBody>
          <a:bodyPr wrap="square">
            <a:spAutoFit/>
          </a:bodyPr>
          <a:lstStyle/>
          <a:p>
            <a:pPr marL="463550" indent="-463550">
              <a:buFont typeface="Arial" pitchFamily="34" charset="0"/>
              <a:buChar char="•"/>
            </a:pPr>
            <a:r>
              <a:rPr lang="en-US" sz="2800" b="1" dirty="0">
                <a:solidFill>
                  <a:srgbClr val="8B0000"/>
                </a:solidFill>
              </a:rPr>
              <a:t>Standard scores</a:t>
            </a:r>
            <a:r>
              <a:rPr lang="en-US" sz="2800" dirty="0"/>
              <a:t> express observations in standard deviation units about the mean, which has standard score 0. A given standard score corresponds to the same percentile in any Normal distribution. Table B gives percentiles of Normal distributions.</a:t>
            </a:r>
            <a:endParaRPr lang="en-US" sz="2800" b="1" dirty="0">
              <a:solidFill>
                <a:srgbClr val="8B0000"/>
              </a:solidFill>
            </a:endParaRPr>
          </a:p>
        </p:txBody>
      </p:sp>
    </p:spTree>
    <p:extLst>
      <p:ext uri="{BB962C8B-B14F-4D97-AF65-F5344CB8AC3E}">
        <p14:creationId xmlns:p14="http://schemas.microsoft.com/office/powerpoint/2010/main" val="417554198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304800" y="4648200"/>
            <a:ext cx="8915400" cy="1938992"/>
          </a:xfrm>
          <a:prstGeom prst="rect">
            <a:avLst/>
          </a:prstGeom>
        </p:spPr>
        <p:txBody>
          <a:bodyPr>
            <a:spAutoFit/>
          </a:bodyPr>
          <a:lstStyle/>
          <a:p>
            <a:r>
              <a:rPr lang="en-US" sz="2400" dirty="0" smtClean="0"/>
              <a:t>In </a:t>
            </a:r>
            <a:r>
              <a:rPr lang="en-US" sz="2400" dirty="0"/>
              <a:t>Figure 13.2, we apply the same software to a set of data with a more regularly shaped distribution. These are the body temperatures from a sample of 130 healthy adults. The software draws a curve that shows a distinctive </a:t>
            </a:r>
            <a:r>
              <a:rPr lang="en-US" sz="2400" dirty="0" smtClean="0"/>
              <a:t>symmetrical, </a:t>
            </a:r>
            <a:r>
              <a:rPr lang="en-US" sz="2400" dirty="0"/>
              <a:t>single-peaked, bell shape.</a:t>
            </a:r>
          </a:p>
        </p:txBody>
      </p:sp>
      <p:pic>
        <p:nvPicPr>
          <p:cNvPr id="2050" name="Picture 2" descr="Figure 13.2 is an approximately bell-shaped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914400"/>
            <a:ext cx="4854782" cy="3441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89817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381000" y="990600"/>
            <a:ext cx="3276600" cy="3293209"/>
          </a:xfrm>
          <a:prstGeom prst="rect">
            <a:avLst/>
          </a:prstGeom>
        </p:spPr>
        <p:txBody>
          <a:bodyPr wrap="square">
            <a:spAutoFit/>
          </a:bodyPr>
          <a:lstStyle/>
          <a:p>
            <a:r>
              <a:rPr lang="en-US" sz="2600" dirty="0" smtClean="0"/>
              <a:t>Figure 13.3 shows the Normal curve for these data. The curve looks a lot like the one in Figure 13.2, but a close look shows that it is smoother. </a:t>
            </a:r>
            <a:endParaRPr lang="en-US" sz="2600" dirty="0"/>
          </a:p>
        </p:txBody>
      </p:sp>
      <p:pic>
        <p:nvPicPr>
          <p:cNvPr id="3074" name="Picture 2" descr="Figure 13.3 is a perfect bell-shaped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766028"/>
            <a:ext cx="5280350" cy="3742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15981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accent1"/>
                </a:solidFill>
              </a:rPr>
              <a:t>Case Study</a:t>
            </a:r>
            <a:br>
              <a:rPr lang="en-US" b="1" dirty="0">
                <a:solidFill>
                  <a:schemeClr val="accent1"/>
                </a:solidFill>
              </a:rPr>
            </a:br>
            <a:endParaRPr lang="en-US" dirty="0"/>
          </a:p>
        </p:txBody>
      </p:sp>
      <p:sp>
        <p:nvSpPr>
          <p:cNvPr id="8" name="Rectangle 7"/>
          <p:cNvSpPr/>
          <p:nvPr/>
        </p:nvSpPr>
        <p:spPr>
          <a:xfrm>
            <a:off x="228600" y="990600"/>
            <a:ext cx="8915400" cy="3539430"/>
          </a:xfrm>
          <a:prstGeom prst="rect">
            <a:avLst/>
          </a:prstGeom>
        </p:spPr>
        <p:txBody>
          <a:bodyPr>
            <a:spAutoFit/>
          </a:bodyPr>
          <a:lstStyle/>
          <a:p>
            <a:r>
              <a:rPr lang="en-US" sz="2800" dirty="0"/>
              <a:t>In this chapter we will learn that Normal curves have special properties that help us use them and think about them. </a:t>
            </a:r>
            <a:endParaRPr lang="en-US" sz="2800" dirty="0" smtClean="0"/>
          </a:p>
          <a:p>
            <a:endParaRPr lang="en-US" sz="2800" dirty="0"/>
          </a:p>
          <a:p>
            <a:r>
              <a:rPr lang="en-US" sz="2800" dirty="0" smtClean="0"/>
              <a:t>By </a:t>
            </a:r>
            <a:r>
              <a:rPr lang="en-US" sz="2800" dirty="0"/>
              <a:t>the end of this chapter you will be able to use these properties to answer questions about the underlying distributions represented in Figures 13.2 and 13.3 that cannot easily be determined from the histograms.</a:t>
            </a:r>
          </a:p>
        </p:txBody>
      </p:sp>
    </p:spTree>
    <p:extLst>
      <p:ext uri="{BB962C8B-B14F-4D97-AF65-F5344CB8AC3E}">
        <p14:creationId xmlns:p14="http://schemas.microsoft.com/office/powerpoint/2010/main" val="298035865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Density Curves</a:t>
            </a:r>
            <a:br>
              <a:rPr lang="en-US" b="1" dirty="0">
                <a:solidFill>
                  <a:schemeClr val="accent1"/>
                </a:solidFill>
              </a:rPr>
            </a:br>
            <a:endParaRPr lang="en-US" dirty="0"/>
          </a:p>
        </p:txBody>
      </p:sp>
      <p:sp>
        <p:nvSpPr>
          <p:cNvPr id="8" name="Rectangle 7"/>
          <p:cNvSpPr/>
          <p:nvPr/>
        </p:nvSpPr>
        <p:spPr>
          <a:xfrm>
            <a:off x="228600" y="990600"/>
            <a:ext cx="8915400" cy="3785652"/>
          </a:xfrm>
          <a:prstGeom prst="rect">
            <a:avLst/>
          </a:prstGeom>
        </p:spPr>
        <p:txBody>
          <a:bodyPr>
            <a:spAutoFit/>
          </a:bodyPr>
          <a:lstStyle/>
          <a:p>
            <a:pPr marL="514350" indent="-514350">
              <a:buAutoNum type="arabicPeriod"/>
            </a:pPr>
            <a:r>
              <a:rPr lang="en-US" sz="2400" dirty="0" smtClean="0"/>
              <a:t>Always </a:t>
            </a:r>
            <a:r>
              <a:rPr lang="en-US" sz="2400" dirty="0"/>
              <a:t>plot your data: make a graph, usually a histogram or a </a:t>
            </a:r>
            <a:r>
              <a:rPr lang="en-US" sz="2400" dirty="0" err="1"/>
              <a:t>stemplot</a:t>
            </a:r>
            <a:r>
              <a:rPr lang="en-US" sz="2400" dirty="0"/>
              <a:t>. </a:t>
            </a:r>
            <a:endParaRPr lang="en-US" sz="2400" dirty="0" smtClean="0"/>
          </a:p>
          <a:p>
            <a:pPr marL="514350" indent="-514350">
              <a:buAutoNum type="arabicPeriod"/>
            </a:pPr>
            <a:r>
              <a:rPr lang="en-US" sz="2400" dirty="0" smtClean="0"/>
              <a:t>Look </a:t>
            </a:r>
            <a:r>
              <a:rPr lang="en-US" sz="2400" dirty="0"/>
              <a:t>for the overall pattern (shape, center, variability) and for striking deviations such as outliers. </a:t>
            </a:r>
            <a:r>
              <a:rPr lang="en-US" sz="2400" dirty="0" smtClean="0"/>
              <a:t>Choose </a:t>
            </a:r>
            <a:r>
              <a:rPr lang="en-US" sz="2400" dirty="0"/>
              <a:t>either the five-number summary or the mean and standard deviation to briefly describe center and variability in numbers. Here is one more step to add to this strategy: </a:t>
            </a:r>
            <a:endParaRPr lang="en-US" sz="2400" dirty="0" smtClean="0"/>
          </a:p>
          <a:p>
            <a:pPr marL="514350" indent="-514350">
              <a:buAutoNum type="arabicPeriod"/>
            </a:pPr>
            <a:r>
              <a:rPr lang="en-US" sz="2400" dirty="0" smtClean="0"/>
              <a:t>Sometimes, </a:t>
            </a:r>
            <a:r>
              <a:rPr lang="en-US" sz="2400" dirty="0"/>
              <a:t>the overall pattern of a large number of observations is so regular that we can describe it by a smooth curve.</a:t>
            </a:r>
          </a:p>
        </p:txBody>
      </p:sp>
    </p:spTree>
    <p:extLst>
      <p:ext uri="{BB962C8B-B14F-4D97-AF65-F5344CB8AC3E}">
        <p14:creationId xmlns:p14="http://schemas.microsoft.com/office/powerpoint/2010/main" val="215081573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Density Curves</a:t>
            </a:r>
            <a:br>
              <a:rPr lang="en-US" b="1" dirty="0">
                <a:solidFill>
                  <a:schemeClr val="accent1"/>
                </a:solidFill>
              </a:rPr>
            </a:br>
            <a:endParaRPr lang="en-US" dirty="0"/>
          </a:p>
        </p:txBody>
      </p:sp>
      <p:sp>
        <p:nvSpPr>
          <p:cNvPr id="8" name="Rectangle 7"/>
          <p:cNvSpPr/>
          <p:nvPr/>
        </p:nvSpPr>
        <p:spPr>
          <a:xfrm>
            <a:off x="228600" y="990600"/>
            <a:ext cx="8915400" cy="5693866"/>
          </a:xfrm>
          <a:prstGeom prst="rect">
            <a:avLst/>
          </a:prstGeom>
        </p:spPr>
        <p:txBody>
          <a:bodyPr>
            <a:spAutoFit/>
          </a:bodyPr>
          <a:lstStyle/>
          <a:p>
            <a:r>
              <a:rPr lang="en-US" sz="2800" dirty="0" smtClean="0"/>
              <a:t>You </a:t>
            </a:r>
            <a:r>
              <a:rPr lang="en-US" sz="2800" dirty="0"/>
              <a:t>can think of drawing a curve through the tops of the bars in a histogram, smoothing out the irregular ups and downs of the bars. </a:t>
            </a:r>
            <a:endParaRPr lang="en-US" sz="2800" dirty="0" smtClean="0"/>
          </a:p>
          <a:p>
            <a:endParaRPr lang="en-US" sz="2800" dirty="0"/>
          </a:p>
          <a:p>
            <a:r>
              <a:rPr lang="en-US" sz="2800" dirty="0" smtClean="0"/>
              <a:t>There </a:t>
            </a:r>
            <a:r>
              <a:rPr lang="en-US" sz="2800" dirty="0"/>
              <a:t>are two important distinctions between histograms and these curves. </a:t>
            </a:r>
            <a:endParaRPr lang="en-US" sz="2800" dirty="0" smtClean="0"/>
          </a:p>
          <a:p>
            <a:pPr marL="457200" indent="-457200">
              <a:buAutoNum type="arabicPeriod"/>
            </a:pPr>
            <a:r>
              <a:rPr lang="en-US" sz="2400" dirty="0" smtClean="0"/>
              <a:t>We </a:t>
            </a:r>
            <a:r>
              <a:rPr lang="en-US" sz="2400" dirty="0"/>
              <a:t>set up curves to show the proportion of observations in any region by areas under the curve. To do that, we choose the scale so that the total area under the curve is exactly 1. </a:t>
            </a:r>
            <a:endParaRPr lang="en-US" sz="2400" dirty="0" smtClean="0"/>
          </a:p>
          <a:p>
            <a:pPr marL="457200" indent="-457200"/>
            <a:endParaRPr lang="en-US" sz="2400" dirty="0" smtClean="0"/>
          </a:p>
          <a:p>
            <a:r>
              <a:rPr lang="en-US" sz="2400" dirty="0" smtClean="0"/>
              <a:t>2. A histogram </a:t>
            </a:r>
            <a:r>
              <a:rPr lang="en-US" sz="2400" dirty="0"/>
              <a:t>is a plot of data obtained from a sample. </a:t>
            </a:r>
            <a:r>
              <a:rPr lang="en-US" sz="2400" dirty="0" smtClean="0"/>
              <a:t>A </a:t>
            </a:r>
            <a:r>
              <a:rPr lang="en-US" sz="2400" dirty="0"/>
              <a:t>density curve is intended to reflect the idealized shape of the population distribution.</a:t>
            </a:r>
          </a:p>
          <a:p>
            <a:endParaRPr lang="en-US" sz="2800" dirty="0"/>
          </a:p>
        </p:txBody>
      </p:sp>
    </p:spTree>
    <p:extLst>
      <p:ext uri="{BB962C8B-B14F-4D97-AF65-F5344CB8AC3E}">
        <p14:creationId xmlns:p14="http://schemas.microsoft.com/office/powerpoint/2010/main" val="377905833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6774</TotalTime>
  <Words>2378</Words>
  <Application>Microsoft Office PowerPoint</Application>
  <PresentationFormat>On-screen Show (4:3)</PresentationFormat>
  <Paragraphs>202</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Cambria Math</vt:lpstr>
      <vt:lpstr>Times New Roman</vt:lpstr>
      <vt:lpstr>Wingdings</vt:lpstr>
      <vt:lpstr>Office Theme</vt:lpstr>
      <vt:lpstr>Chapter 13</vt:lpstr>
      <vt:lpstr>Case Study </vt:lpstr>
      <vt:lpstr>Case Study </vt:lpstr>
      <vt:lpstr>Case Study </vt:lpstr>
      <vt:lpstr>Case Study </vt:lpstr>
      <vt:lpstr>Case Study </vt:lpstr>
      <vt:lpstr>Case Study </vt:lpstr>
      <vt:lpstr>Density Curves </vt:lpstr>
      <vt:lpstr>Density Curves </vt:lpstr>
      <vt:lpstr>Example </vt:lpstr>
      <vt:lpstr>Example </vt:lpstr>
      <vt:lpstr>Example </vt:lpstr>
      <vt:lpstr>Center and Variability of a Density Curve </vt:lpstr>
      <vt:lpstr>Center and Variability of a Density Curve </vt:lpstr>
      <vt:lpstr>Center and Variability of a Density Curve </vt:lpstr>
      <vt:lpstr>Center and Variability of a Density Curve </vt:lpstr>
      <vt:lpstr>Normal Distributions </vt:lpstr>
      <vt:lpstr>Normal Distributions </vt:lpstr>
      <vt:lpstr>Normal Distributions </vt:lpstr>
      <vt:lpstr>Normal Distributions </vt:lpstr>
      <vt:lpstr>Normal Distributions </vt:lpstr>
      <vt:lpstr>Normal Distributions </vt:lpstr>
      <vt:lpstr>Normal Distributions </vt:lpstr>
      <vt:lpstr>The 68–95–99.7% Rule </vt:lpstr>
      <vt:lpstr>The 68–95–99.7% Rule </vt:lpstr>
      <vt:lpstr>Example </vt:lpstr>
      <vt:lpstr>Example </vt:lpstr>
      <vt:lpstr>Example </vt:lpstr>
      <vt:lpstr>Example </vt:lpstr>
      <vt:lpstr>Standard Scores </vt:lpstr>
      <vt:lpstr>Standard Scores </vt:lpstr>
      <vt:lpstr>Standard Scores </vt:lpstr>
      <vt:lpstr>Standard Scores </vt:lpstr>
      <vt:lpstr>Example </vt:lpstr>
      <vt:lpstr>Example </vt:lpstr>
      <vt:lpstr>Percentiles of Normal Distributions </vt:lpstr>
      <vt:lpstr>Percentiles of Normal Distributions </vt:lpstr>
      <vt:lpstr>Percentiles of Normal Distributions </vt:lpstr>
      <vt:lpstr>Example </vt:lpstr>
      <vt:lpstr>Statistics in Summary </vt:lpstr>
      <vt:lpstr>Statistics in Summary </vt:lpstr>
      <vt:lpstr>Statistics in Summary </vt:lpstr>
      <vt:lpstr>Statistics in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Fan Wu</cp:lastModifiedBy>
  <cp:revision>501</cp:revision>
  <cp:lastPrinted>2018-02-05T22:18:20Z</cp:lastPrinted>
  <dcterms:created xsi:type="dcterms:W3CDTF">2009-09-07T22:06:52Z</dcterms:created>
  <dcterms:modified xsi:type="dcterms:W3CDTF">2018-02-05T23:52:20Z</dcterms:modified>
</cp:coreProperties>
</file>