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7" r:id="rId23"/>
    <p:sldId id="288" r:id="rId24"/>
    <p:sldId id="289" r:id="rId25"/>
    <p:sldId id="286" r:id="rId26"/>
    <p:sldId id="290" r:id="rId27"/>
    <p:sldId id="291" r:id="rId28"/>
    <p:sldId id="292" r:id="rId29"/>
    <p:sldId id="293" r:id="rId30"/>
    <p:sldId id="294" r:id="rId31"/>
    <p:sldId id="295" r:id="rId32"/>
    <p:sldId id="296" r:id="rId33"/>
    <p:sldId id="297" r:id="rId3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1" clrIdx="0"/>
  <p:cmAuthor id="1" name="MVL" initials="MV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93" autoAdjust="0"/>
    <p:restoredTop sz="94729" autoAdjust="0"/>
  </p:normalViewPr>
  <p:slideViewPr>
    <p:cSldViewPr>
      <p:cViewPr varScale="1">
        <p:scale>
          <a:sx n="109" d="100"/>
          <a:sy n="109" d="100"/>
        </p:scale>
        <p:origin x="12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3970734" y="1"/>
            <a:ext cx="3038145" cy="464205"/>
          </a:xfrm>
          <a:prstGeom prst="rect">
            <a:avLst/>
          </a:prstGeom>
        </p:spPr>
        <p:txBody>
          <a:bodyPr vert="horz" lIns="93172" tIns="46586" rIns="93172" bIns="46586" rtlCol="0"/>
          <a:lstStyle>
            <a:lvl1pPr algn="r" fontAlgn="auto">
              <a:spcBef>
                <a:spcPts val="0"/>
              </a:spcBef>
              <a:spcAft>
                <a:spcPts val="0"/>
              </a:spcAft>
              <a:defRPr sz="1300" smtClean="0">
                <a:latin typeface="+mn-lt"/>
              </a:defRPr>
            </a:lvl1pPr>
          </a:lstStyle>
          <a:p>
            <a:pPr>
              <a:defRPr/>
            </a:pPr>
            <a:fld id="{C5C3EE90-1E80-4911-9BDA-474CCD810F15}" type="datetimeFigureOut">
              <a:rPr lang="en-US"/>
              <a:pPr>
                <a:defRPr/>
              </a:pPr>
              <a:t>2/19/2018</a:t>
            </a:fld>
            <a:endParaRPr lang="en-US"/>
          </a:p>
        </p:txBody>
      </p:sp>
      <p:sp>
        <p:nvSpPr>
          <p:cNvPr id="4" name="Footer Placeholder 3"/>
          <p:cNvSpPr>
            <a:spLocks noGrp="1"/>
          </p:cNvSpPr>
          <p:nvPr>
            <p:ph type="ftr" sz="quarter" idx="2"/>
          </p:nvPr>
        </p:nvSpPr>
        <p:spPr>
          <a:xfrm>
            <a:off x="0" y="8830659"/>
            <a:ext cx="3038145" cy="464205"/>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3970734" y="8830659"/>
            <a:ext cx="3038145" cy="464205"/>
          </a:xfrm>
          <a:prstGeom prst="rect">
            <a:avLst/>
          </a:prstGeom>
        </p:spPr>
        <p:txBody>
          <a:bodyPr vert="horz" lIns="93172" tIns="46586" rIns="93172" bIns="46586" rtlCol="0" anchor="b"/>
          <a:lstStyle>
            <a:lvl1pPr algn="r" fontAlgn="auto">
              <a:spcBef>
                <a:spcPts val="0"/>
              </a:spcBef>
              <a:spcAft>
                <a:spcPts val="0"/>
              </a:spcAft>
              <a:defRPr sz="1300" smtClean="0">
                <a:latin typeface="+mn-lt"/>
              </a:defRPr>
            </a:lvl1pPr>
          </a:lstStyle>
          <a:p>
            <a:pPr>
              <a:defRPr/>
            </a:pPr>
            <a:fld id="{EC67D890-DB12-4CBA-A56F-23FB30F08740}" type="slidenum">
              <a:rPr lang="en-US"/>
              <a:pPr>
                <a:defRPr/>
              </a:pPr>
              <a:t>‹#›</a:t>
            </a:fld>
            <a:endParaRPr lang="en-US"/>
          </a:p>
        </p:txBody>
      </p:sp>
    </p:spTree>
    <p:extLst>
      <p:ext uri="{BB962C8B-B14F-4D97-AF65-F5344CB8AC3E}">
        <p14:creationId xmlns:p14="http://schemas.microsoft.com/office/powerpoint/2010/main" val="3216659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3970734" y="1"/>
            <a:ext cx="3038145" cy="464205"/>
          </a:xfrm>
          <a:prstGeom prst="rect">
            <a:avLst/>
          </a:prstGeom>
        </p:spPr>
        <p:txBody>
          <a:bodyPr vert="horz" lIns="93172" tIns="46586" rIns="93172" bIns="46586" rtlCol="0"/>
          <a:lstStyle>
            <a:lvl1pPr algn="r" fontAlgn="auto">
              <a:spcBef>
                <a:spcPts val="0"/>
              </a:spcBef>
              <a:spcAft>
                <a:spcPts val="0"/>
              </a:spcAft>
              <a:defRPr sz="1300" smtClean="0">
                <a:latin typeface="+mn-lt"/>
              </a:defRPr>
            </a:lvl1pPr>
          </a:lstStyle>
          <a:p>
            <a:pPr>
              <a:defRPr/>
            </a:pPr>
            <a:fld id="{C93FD042-066E-436C-8739-AE2E3E38183D}" type="datetimeFigureOut">
              <a:rPr lang="en-US"/>
              <a:pPr>
                <a:defRPr/>
              </a:pPr>
              <a:t>2/19/2018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pPr lvl="0"/>
            <a:endParaRPr lang="en-US" noProof="0"/>
          </a:p>
        </p:txBody>
      </p:sp>
      <p:sp>
        <p:nvSpPr>
          <p:cNvPr id="5" name="Notes Placeholder 4"/>
          <p:cNvSpPr>
            <a:spLocks noGrp="1"/>
          </p:cNvSpPr>
          <p:nvPr>
            <p:ph type="body" sz="quarter" idx="3"/>
          </p:nvPr>
        </p:nvSpPr>
        <p:spPr>
          <a:xfrm>
            <a:off x="701345" y="4416099"/>
            <a:ext cx="5607711" cy="4182457"/>
          </a:xfrm>
          <a:prstGeom prst="rect">
            <a:avLst/>
          </a:prstGeom>
        </p:spPr>
        <p:txBody>
          <a:bodyPr vert="horz" lIns="93172" tIns="46586" rIns="93172" bIns="4658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30659"/>
            <a:ext cx="3038145" cy="464205"/>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3970734" y="8830659"/>
            <a:ext cx="3038145" cy="464205"/>
          </a:xfrm>
          <a:prstGeom prst="rect">
            <a:avLst/>
          </a:prstGeom>
        </p:spPr>
        <p:txBody>
          <a:bodyPr vert="horz" lIns="93172" tIns="46586" rIns="93172" bIns="46586" rtlCol="0" anchor="b"/>
          <a:lstStyle>
            <a:lvl1pPr algn="r" fontAlgn="auto">
              <a:spcBef>
                <a:spcPts val="0"/>
              </a:spcBef>
              <a:spcAft>
                <a:spcPts val="0"/>
              </a:spcAft>
              <a:defRPr sz="1300" smtClean="0">
                <a:latin typeface="+mn-lt"/>
              </a:defRPr>
            </a:lvl1pPr>
          </a:lstStyle>
          <a:p>
            <a:pPr>
              <a:defRPr/>
            </a:pPr>
            <a:fld id="{E31B4549-4C01-4DCF-8AFA-E78FEBF420BA}" type="slidenum">
              <a:rPr lang="en-US"/>
              <a:pPr>
                <a:defRPr/>
              </a:pPr>
              <a:t>‹#›</a:t>
            </a:fld>
            <a:endParaRPr lang="en-US"/>
          </a:p>
        </p:txBody>
      </p:sp>
    </p:spTree>
    <p:extLst>
      <p:ext uri="{BB962C8B-B14F-4D97-AF65-F5344CB8AC3E}">
        <p14:creationId xmlns:p14="http://schemas.microsoft.com/office/powerpoint/2010/main" val="201067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0F4EA1-97B4-4790-A900-482AFCA97836}"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253820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02819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94568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720620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68292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81820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914352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030983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10643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24492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33174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84340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214997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262716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77009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63258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952135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95617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149156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18860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781190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9596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5560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607405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942400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64455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924133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10566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052698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41339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819134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847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6430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609600"/>
            <a:ext cx="3581400" cy="31242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5486400" y="3886200"/>
            <a:ext cx="3581400" cy="2514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9CC9EFB4-C3FE-4632-AF2A-933A3B37D539}" type="datetimeFigureOut">
              <a:rPr lang="en-US"/>
              <a:pPr>
                <a:defRPr/>
              </a:pPr>
              <a:t>2/19/2018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B12CD1D-DBED-414E-8E20-A6CFF13B4D0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A723848-6F4F-4455-9365-622CE1F05508}" type="datetimeFigureOut">
              <a:rPr lang="en-US"/>
              <a:pPr>
                <a:defRPr/>
              </a:pPr>
              <a:t>2/19/2018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A874235-B75D-481E-8E9C-384F2575C1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4008D22-A2E0-4B32-830F-5E15F008D7E1}" type="datetimeFigureOut">
              <a:rPr lang="en-US"/>
              <a:pPr>
                <a:defRPr/>
              </a:pPr>
              <a:t>2/19/2018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6C352A1-8A88-42C9-920C-D22750CE197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5BB33DE-8BE8-4864-BD93-8AEB8EA7FE5E}" type="datetimeFigureOut">
              <a:rPr lang="en-US"/>
              <a:pPr>
                <a:defRPr/>
              </a:pPr>
              <a:t>2/19/2018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C8E2172-FEC1-434B-B9CF-25C0E781FA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DFE6BD8-01CB-4A91-A3D2-DA53C8529D8A}" type="datetimeFigureOut">
              <a:rPr lang="en-US"/>
              <a:pPr>
                <a:defRPr/>
              </a:pPr>
              <a:t>2/19/2018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251B732-6892-4E57-A838-52C4F72001B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EF64B48-B9CE-47A8-8A7E-62D6DB6118F1}" type="datetimeFigureOut">
              <a:rPr lang="en-US"/>
              <a:pPr>
                <a:defRPr/>
              </a:pPr>
              <a:t>2/19/2018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DC8B7D9-FB3C-4680-933E-F76860616A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8A27473-3F88-4385-9EC2-C303EB86EF55}" type="datetimeFigureOut">
              <a:rPr lang="en-US"/>
              <a:pPr>
                <a:defRPr/>
              </a:pPr>
              <a:t>2/19/2018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D91BB9B-9BD7-44AB-82DB-90A0B26008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C1C1FC4-C6C5-4933-8A09-5791955557CC}" type="datetimeFigureOut">
              <a:rPr lang="en-US"/>
              <a:pPr>
                <a:defRPr/>
              </a:pPr>
              <a:t>2/19/2018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22CF093-3E82-49A0-8ECE-D4B4E27939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FBF951C-8B9B-47A6-A635-A188CD7F6661}" type="datetimeFigureOut">
              <a:rPr lang="en-US"/>
              <a:pPr>
                <a:defRPr/>
              </a:pPr>
              <a:t>2/19/2018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6B56001-7606-4F28-AFCF-43E0D5BB4A1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7B14E59-977F-4BD5-8483-37CFEEC975A2}" type="datetimeFigureOut">
              <a:rPr lang="en-US"/>
              <a:pPr>
                <a:defRPr/>
              </a:pPr>
              <a:t>2/19/2018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7455D34-E5A5-4F28-B44A-9D9005AB19F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CE25C67-E27F-4B11-9AF9-DBD94F1BD90B}" type="datetimeFigureOut">
              <a:rPr lang="en-US"/>
              <a:pPr>
                <a:defRPr/>
              </a:pPr>
              <a:t>2/19/2018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54E7BC1-7523-4FD4-870C-E2D79609CB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E41DA8EE-62B8-44F2-8F25-0976E639C639}"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tatistics: Concepts and Controversies&#10;David S. Moore/William I. Notz&#10;Ninth Editi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14" r="251"/>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361" name="Title 1"/>
          <p:cNvSpPr>
            <a:spLocks noGrp="1"/>
          </p:cNvSpPr>
          <p:nvPr>
            <p:ph type="ctrTitle"/>
          </p:nvPr>
        </p:nvSpPr>
        <p:spPr>
          <a:xfrm>
            <a:off x="5486400" y="381000"/>
            <a:ext cx="3581400" cy="3124200"/>
          </a:xfrm>
        </p:spPr>
        <p:txBody>
          <a:bodyPr/>
          <a:lstStyle/>
          <a:p>
            <a:r>
              <a:rPr lang="en-US" sz="7200" dirty="0" smtClean="0"/>
              <a:t>Chapter 14</a:t>
            </a:r>
          </a:p>
        </p:txBody>
      </p:sp>
      <p:sp>
        <p:nvSpPr>
          <p:cNvPr id="15362" name="Subtitle 2"/>
          <p:cNvSpPr>
            <a:spLocks noGrp="1"/>
          </p:cNvSpPr>
          <p:nvPr>
            <p:ph type="subTitle" idx="1"/>
          </p:nvPr>
        </p:nvSpPr>
        <p:spPr>
          <a:xfrm>
            <a:off x="5562600" y="3352800"/>
            <a:ext cx="3429000" cy="2895600"/>
          </a:xfrm>
        </p:spPr>
        <p:txBody>
          <a:bodyPr/>
          <a:lstStyle/>
          <a:p>
            <a:r>
              <a:rPr lang="en-US" dirty="0" smtClean="0">
                <a:solidFill>
                  <a:schemeClr val="tx1"/>
                </a:solidFill>
              </a:rPr>
              <a:t>Describing Relationships:</a:t>
            </a:r>
          </a:p>
          <a:p>
            <a:r>
              <a:rPr lang="en-US" dirty="0" smtClean="0">
                <a:solidFill>
                  <a:schemeClr val="tx1"/>
                </a:solidFill>
              </a:rPr>
              <a:t>Scatterplots and Correlation</a:t>
            </a:r>
          </a:p>
          <a:p>
            <a:endParaRPr lang="en-US" sz="1600" dirty="0">
              <a:solidFill>
                <a:schemeClr val="tx1"/>
              </a:solidFill>
            </a:endParaRPr>
          </a:p>
          <a:p>
            <a:r>
              <a:rPr lang="en-US" i="1" dirty="0" smtClean="0">
                <a:solidFill>
                  <a:schemeClr val="tx2"/>
                </a:solidFill>
              </a:rPr>
              <a:t>Lecture Slides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smtClean="0">
                <a:solidFill>
                  <a:schemeClr val="accent1"/>
                </a:solidFill>
              </a:rPr>
              <a:t>Example: The Big Bang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4247317"/>
          </a:xfrm>
          <a:prstGeom prst="rect">
            <a:avLst/>
          </a:prstGeom>
        </p:spPr>
        <p:txBody>
          <a:bodyPr>
            <a:spAutoFit/>
          </a:bodyPr>
          <a:lstStyle/>
          <a:p>
            <a:pPr fontAlgn="auto">
              <a:spcBef>
                <a:spcPts val="0"/>
              </a:spcBef>
              <a:spcAft>
                <a:spcPts val="1800"/>
              </a:spcAft>
              <a:defRPr/>
            </a:pPr>
            <a:r>
              <a:rPr lang="en-US" sz="2400" dirty="0" smtClean="0"/>
              <a:t>The big bang theory holds that the universe </a:t>
            </a:r>
            <a:r>
              <a:rPr lang="en-US" sz="2400" dirty="0"/>
              <a:t>began with a big bang and matter expanded outward, </a:t>
            </a:r>
            <a:r>
              <a:rPr lang="en-US" sz="2400" dirty="0" smtClean="0"/>
              <a:t>as an inflating </a:t>
            </a:r>
            <a:r>
              <a:rPr lang="en-US" sz="2400" dirty="0"/>
              <a:t>balloon </a:t>
            </a:r>
            <a:r>
              <a:rPr lang="en-US" sz="2400" dirty="0" smtClean="0"/>
              <a:t>does. </a:t>
            </a:r>
          </a:p>
          <a:p>
            <a:pPr fontAlgn="auto">
              <a:spcBef>
                <a:spcPts val="0"/>
              </a:spcBef>
              <a:spcAft>
                <a:spcPts val="1800"/>
              </a:spcAft>
              <a:defRPr/>
            </a:pPr>
            <a:r>
              <a:rPr lang="en-US" sz="2400" dirty="0" smtClean="0"/>
              <a:t>If this </a:t>
            </a:r>
            <a:r>
              <a:rPr lang="en-US" sz="2400" dirty="0"/>
              <a:t>theory is correct, galaxies farthest away from the origin of the bang must be moving faster than those closest to the origin. </a:t>
            </a:r>
            <a:endParaRPr lang="en-US" sz="2400" dirty="0" smtClean="0"/>
          </a:p>
          <a:p>
            <a:pPr fontAlgn="auto">
              <a:spcBef>
                <a:spcPts val="0"/>
              </a:spcBef>
              <a:spcAft>
                <a:spcPts val="1800"/>
              </a:spcAft>
              <a:defRPr/>
            </a:pPr>
            <a:r>
              <a:rPr lang="en-US" sz="2400" dirty="0" smtClean="0"/>
              <a:t>This </a:t>
            </a:r>
            <a:r>
              <a:rPr lang="en-US" sz="2400" dirty="0"/>
              <a:t>also means that galaxies close to </a:t>
            </a:r>
            <a:r>
              <a:rPr lang="en-US" sz="2400" dirty="0" smtClean="0"/>
              <a:t>Earth </a:t>
            </a:r>
            <a:r>
              <a:rPr lang="en-US" sz="2400" dirty="0"/>
              <a:t>must be moving at a similar speed to that of </a:t>
            </a:r>
            <a:r>
              <a:rPr lang="en-US" sz="2400" dirty="0" smtClean="0"/>
              <a:t>Earth</a:t>
            </a:r>
            <a:r>
              <a:rPr lang="en-US" sz="2400" dirty="0"/>
              <a:t>, and galaxies far from </a:t>
            </a:r>
            <a:r>
              <a:rPr lang="en-US" sz="2400" dirty="0" smtClean="0"/>
              <a:t>Earth </a:t>
            </a:r>
            <a:r>
              <a:rPr lang="en-US" sz="2400" dirty="0"/>
              <a:t>must be moving at very different speeds from </a:t>
            </a:r>
            <a:r>
              <a:rPr lang="en-US" sz="2400" dirty="0" smtClean="0"/>
              <a:t>that of Earth</a:t>
            </a:r>
            <a:r>
              <a:rPr lang="en-US" sz="2400" dirty="0"/>
              <a:t>. Hence, relative to </a:t>
            </a:r>
            <a:r>
              <a:rPr lang="en-US" sz="2400" dirty="0" smtClean="0"/>
              <a:t>Earth</a:t>
            </a:r>
            <a:r>
              <a:rPr lang="en-US" sz="2400" dirty="0"/>
              <a:t>, the farther away a galaxy is, the faster it appears to be moving away from </a:t>
            </a:r>
            <a:r>
              <a:rPr lang="en-US" sz="2400" dirty="0" smtClean="0"/>
              <a:t>Earth</a:t>
            </a:r>
            <a:r>
              <a:rPr lang="en-US" sz="2400" dirty="0"/>
              <a:t>. </a:t>
            </a:r>
          </a:p>
        </p:txBody>
      </p:sp>
    </p:spTree>
    <p:extLst>
      <p:ext uri="{BB962C8B-B14F-4D97-AF65-F5344CB8AC3E}">
        <p14:creationId xmlns:p14="http://schemas.microsoft.com/office/powerpoint/2010/main" val="22500360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smtClean="0">
                <a:solidFill>
                  <a:schemeClr val="accent1"/>
                </a:solidFill>
              </a:rPr>
              <a:t>Example: The Big Bang 2</a:t>
            </a:r>
            <a:br>
              <a:rPr lang="en-US" sz="3600" b="1" dirty="0" smtClean="0">
                <a:solidFill>
                  <a:schemeClr val="accent1"/>
                </a:solidFill>
              </a:rPr>
            </a:br>
            <a:endParaRPr lang="en-US" sz="3600" dirty="0"/>
          </a:p>
        </p:txBody>
      </p:sp>
      <p:sp>
        <p:nvSpPr>
          <p:cNvPr id="8" name="Rectangle 7"/>
          <p:cNvSpPr/>
          <p:nvPr/>
        </p:nvSpPr>
        <p:spPr>
          <a:xfrm>
            <a:off x="301752" y="1295400"/>
            <a:ext cx="8759952" cy="4662815"/>
          </a:xfrm>
          <a:prstGeom prst="rect">
            <a:avLst/>
          </a:prstGeom>
        </p:spPr>
        <p:txBody>
          <a:bodyPr>
            <a:spAutoFit/>
          </a:bodyPr>
          <a:lstStyle/>
          <a:p>
            <a:pPr fontAlgn="auto">
              <a:spcBef>
                <a:spcPts val="0"/>
              </a:spcBef>
              <a:spcAft>
                <a:spcPts val="1800"/>
              </a:spcAft>
              <a:defRPr/>
            </a:pPr>
            <a:r>
              <a:rPr lang="en-US" sz="2800" dirty="0" smtClean="0"/>
              <a:t>The recession velocity of an object is the </a:t>
            </a:r>
            <a:r>
              <a:rPr lang="en-US" sz="2800" dirty="0"/>
              <a:t>speed at which an object is moving away from an </a:t>
            </a:r>
            <a:r>
              <a:rPr lang="en-US" sz="2800" dirty="0" smtClean="0"/>
              <a:t>observer.</a:t>
            </a:r>
          </a:p>
          <a:p>
            <a:pPr fontAlgn="auto">
              <a:spcBef>
                <a:spcPts val="0"/>
              </a:spcBef>
              <a:spcAft>
                <a:spcPts val="1800"/>
              </a:spcAft>
              <a:defRPr/>
            </a:pPr>
            <a:r>
              <a:rPr lang="en-US" sz="2800" dirty="0" smtClean="0"/>
              <a:t>In 1929 </a:t>
            </a:r>
            <a:r>
              <a:rPr lang="en-US" sz="2800" dirty="0"/>
              <a:t>Edwin Hubble investigated the relationship between the distance from </a:t>
            </a:r>
            <a:r>
              <a:rPr lang="en-US" sz="2800" dirty="0" smtClean="0"/>
              <a:t>Earth </a:t>
            </a:r>
            <a:r>
              <a:rPr lang="en-US" sz="2800" dirty="0"/>
              <a:t>and the recession velocity </a:t>
            </a:r>
            <a:r>
              <a:rPr lang="en-US" sz="2800" dirty="0" smtClean="0"/>
              <a:t>of </a:t>
            </a:r>
            <a:r>
              <a:rPr lang="en-US" sz="2800" dirty="0"/>
              <a:t>galaxies. </a:t>
            </a:r>
            <a:endParaRPr lang="en-US" sz="2800" dirty="0" smtClean="0"/>
          </a:p>
          <a:p>
            <a:pPr fontAlgn="auto">
              <a:spcBef>
                <a:spcPts val="0"/>
              </a:spcBef>
              <a:spcAft>
                <a:spcPts val="1800"/>
              </a:spcAft>
              <a:defRPr/>
            </a:pPr>
            <a:r>
              <a:rPr lang="en-US" sz="2800" dirty="0" smtClean="0"/>
              <a:t>Using </a:t>
            </a:r>
            <a:r>
              <a:rPr lang="en-US" sz="2800" dirty="0"/>
              <a:t>data he had collected, </a:t>
            </a:r>
            <a:r>
              <a:rPr lang="en-US" sz="2800" dirty="0" smtClean="0"/>
              <a:t>he </a:t>
            </a:r>
            <a:r>
              <a:rPr lang="en-US" sz="2800" dirty="0"/>
              <a:t>estimated the </a:t>
            </a:r>
            <a:r>
              <a:rPr lang="en-US" sz="2800" dirty="0" smtClean="0"/>
              <a:t>distance from Earth </a:t>
            </a:r>
            <a:r>
              <a:rPr lang="en-US" sz="2800" dirty="0"/>
              <a:t>to 24 </a:t>
            </a:r>
            <a:r>
              <a:rPr lang="en-US" sz="2800" dirty="0" smtClean="0"/>
              <a:t>galaxies, in </a:t>
            </a:r>
            <a:r>
              <a:rPr lang="en-US" sz="2800" dirty="0" err="1" smtClean="0"/>
              <a:t>megaparsecs</a:t>
            </a:r>
            <a:r>
              <a:rPr lang="en-US" sz="2800" dirty="0" smtClean="0"/>
              <a:t>. </a:t>
            </a:r>
          </a:p>
          <a:p>
            <a:pPr fontAlgn="auto">
              <a:spcBef>
                <a:spcPts val="0"/>
              </a:spcBef>
              <a:spcAft>
                <a:spcPts val="1800"/>
              </a:spcAft>
              <a:defRPr/>
            </a:pPr>
            <a:r>
              <a:rPr lang="en-US" sz="2800" dirty="0" smtClean="0"/>
              <a:t>The </a:t>
            </a:r>
            <a:r>
              <a:rPr lang="en-US" sz="2800" dirty="0"/>
              <a:t>recession </a:t>
            </a:r>
            <a:r>
              <a:rPr lang="en-US" sz="2800" dirty="0" smtClean="0"/>
              <a:t>velocities </a:t>
            </a:r>
            <a:r>
              <a:rPr lang="en-US" sz="2800" dirty="0"/>
              <a:t>of the galaxies were also </a:t>
            </a:r>
            <a:r>
              <a:rPr lang="en-US" sz="2800" dirty="0" smtClean="0"/>
              <a:t>measured, in kilometers per second. </a:t>
            </a:r>
            <a:endParaRPr lang="en-US" sz="2800" dirty="0"/>
          </a:p>
        </p:txBody>
      </p:sp>
    </p:spTree>
    <p:extLst>
      <p:ext uri="{BB962C8B-B14F-4D97-AF65-F5344CB8AC3E}">
        <p14:creationId xmlns:p14="http://schemas.microsoft.com/office/powerpoint/2010/main" val="8052955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a:t>
            </a:r>
            <a:r>
              <a:rPr lang="en-US" sz="3600" b="1" dirty="0" smtClean="0">
                <a:solidFill>
                  <a:schemeClr val="accent1"/>
                </a:solidFill>
              </a:rPr>
              <a:t>The </a:t>
            </a:r>
            <a:r>
              <a:rPr lang="en-US" sz="3600" b="1" dirty="0">
                <a:solidFill>
                  <a:schemeClr val="accent1"/>
                </a:solidFill>
              </a:rPr>
              <a:t>Big </a:t>
            </a:r>
            <a:r>
              <a:rPr lang="en-US" sz="3600" b="1" dirty="0" smtClean="0">
                <a:solidFill>
                  <a:schemeClr val="accent1"/>
                </a:solidFill>
              </a:rPr>
              <a:t>Bang 3</a:t>
            </a:r>
            <a:br>
              <a:rPr lang="en-US" sz="3600" b="1" dirty="0" smtClean="0">
                <a:solidFill>
                  <a:schemeClr val="accent1"/>
                </a:solidFill>
              </a:rPr>
            </a:br>
            <a:endParaRPr lang="en-US" sz="3600" dirty="0"/>
          </a:p>
        </p:txBody>
      </p:sp>
      <p:sp>
        <p:nvSpPr>
          <p:cNvPr id="8" name="Rectangle 7"/>
          <p:cNvSpPr/>
          <p:nvPr/>
        </p:nvSpPr>
        <p:spPr>
          <a:xfrm>
            <a:off x="228600" y="1397675"/>
            <a:ext cx="8759952" cy="1826141"/>
          </a:xfrm>
          <a:prstGeom prst="rect">
            <a:avLst/>
          </a:prstGeom>
        </p:spPr>
        <p:txBody>
          <a:bodyPr wrap="square">
            <a:spAutoFit/>
          </a:bodyPr>
          <a:lstStyle/>
          <a:p>
            <a:pPr fontAlgn="auto">
              <a:spcBef>
                <a:spcPts val="0"/>
              </a:spcBef>
              <a:spcAft>
                <a:spcPts val="1000"/>
              </a:spcAft>
              <a:defRPr/>
            </a:pPr>
            <a:r>
              <a:rPr lang="en-US" sz="2400" dirty="0"/>
              <a:t>Figure 14.2 is a scatterplot that shows how recession velocity is related to distance from </a:t>
            </a:r>
            <a:r>
              <a:rPr lang="en-US" sz="2400" dirty="0" smtClean="0"/>
              <a:t>Earth</a:t>
            </a:r>
            <a:r>
              <a:rPr lang="en-US" sz="2400" dirty="0"/>
              <a:t>. </a:t>
            </a:r>
            <a:endParaRPr lang="en-US" sz="2400" dirty="0" smtClean="0"/>
          </a:p>
          <a:p>
            <a:pPr fontAlgn="auto">
              <a:spcBef>
                <a:spcPts val="0"/>
              </a:spcBef>
              <a:spcAft>
                <a:spcPts val="1000"/>
              </a:spcAft>
              <a:defRPr/>
            </a:pPr>
            <a:r>
              <a:rPr lang="en-US" sz="2400" dirty="0" smtClean="0"/>
              <a:t>“Distance </a:t>
            </a:r>
            <a:r>
              <a:rPr lang="en-US" sz="2400" dirty="0"/>
              <a:t>from </a:t>
            </a:r>
            <a:r>
              <a:rPr lang="en-US" sz="2400" dirty="0" smtClean="0"/>
              <a:t>Earth</a:t>
            </a:r>
            <a:r>
              <a:rPr lang="en-US" sz="2400" dirty="0"/>
              <a:t>” </a:t>
            </a:r>
            <a:r>
              <a:rPr lang="en-US" sz="2400" dirty="0" smtClean="0"/>
              <a:t>is the explanatory variable.</a:t>
            </a:r>
          </a:p>
          <a:p>
            <a:pPr fontAlgn="auto">
              <a:spcBef>
                <a:spcPts val="0"/>
              </a:spcBef>
              <a:spcAft>
                <a:spcPts val="1000"/>
              </a:spcAft>
              <a:defRPr/>
            </a:pPr>
            <a:r>
              <a:rPr lang="en-US" sz="2400" dirty="0" smtClean="0"/>
              <a:t>“Recession velocity” is </a:t>
            </a:r>
            <a:r>
              <a:rPr lang="en-US" sz="2400" dirty="0"/>
              <a:t>the response variable. </a:t>
            </a:r>
          </a:p>
        </p:txBody>
      </p:sp>
      <p:pic>
        <p:nvPicPr>
          <p:cNvPr id="2050" name="Picture 2" descr="Figure 14.2 is a scatterplot of the distance in megaparsecs (x-axis) and the recession velocity in kilometers per second (y-axis).  Scatterplot shows wide variation but a general positive corre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262" y="3200400"/>
            <a:ext cx="4385477" cy="328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4673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a:t>
            </a:r>
            <a:r>
              <a:rPr lang="en-US" sz="3600" b="1" dirty="0" smtClean="0">
                <a:solidFill>
                  <a:schemeClr val="accent1"/>
                </a:solidFill>
              </a:rPr>
              <a:t>The </a:t>
            </a:r>
            <a:r>
              <a:rPr lang="en-US" sz="3600" b="1" dirty="0">
                <a:solidFill>
                  <a:schemeClr val="accent1"/>
                </a:solidFill>
              </a:rPr>
              <a:t>Big Bang </a:t>
            </a:r>
            <a:r>
              <a:rPr lang="en-US" sz="3600" b="1" dirty="0" smtClean="0">
                <a:solidFill>
                  <a:schemeClr val="accent1"/>
                </a:solidFill>
              </a:rPr>
              <a:t>4</a:t>
            </a:r>
            <a:br>
              <a:rPr lang="en-US" sz="3600" b="1" dirty="0" smtClean="0">
                <a:solidFill>
                  <a:schemeClr val="accent1"/>
                </a:solidFill>
              </a:rPr>
            </a:br>
            <a:endParaRPr lang="en-US" sz="3600" dirty="0"/>
          </a:p>
        </p:txBody>
      </p:sp>
      <p:sp>
        <p:nvSpPr>
          <p:cNvPr id="8" name="Rectangle 7"/>
          <p:cNvSpPr/>
          <p:nvPr/>
        </p:nvSpPr>
        <p:spPr>
          <a:xfrm>
            <a:off x="277368" y="1558482"/>
            <a:ext cx="3556000" cy="4755148"/>
          </a:xfrm>
          <a:prstGeom prst="rect">
            <a:avLst/>
          </a:prstGeom>
        </p:spPr>
        <p:txBody>
          <a:bodyPr wrap="square">
            <a:spAutoFit/>
          </a:bodyPr>
          <a:lstStyle/>
          <a:p>
            <a:pPr fontAlgn="auto">
              <a:spcBef>
                <a:spcPts val="0"/>
              </a:spcBef>
              <a:spcAft>
                <a:spcPts val="1800"/>
              </a:spcAft>
              <a:defRPr/>
            </a:pPr>
            <a:r>
              <a:rPr lang="en-US" sz="2400" dirty="0" smtClean="0"/>
              <a:t>Each </a:t>
            </a:r>
            <a:r>
              <a:rPr lang="en-US" sz="2400" dirty="0"/>
              <a:t>point </a:t>
            </a:r>
            <a:r>
              <a:rPr lang="en-US" sz="2400" dirty="0" smtClean="0"/>
              <a:t>represents </a:t>
            </a:r>
            <a:r>
              <a:rPr lang="en-US" sz="2400" dirty="0"/>
              <a:t>one galaxy. </a:t>
            </a:r>
            <a:r>
              <a:rPr lang="en-US" sz="2400" dirty="0" smtClean="0"/>
              <a:t>The </a:t>
            </a:r>
            <a:r>
              <a:rPr lang="en-US" sz="2400" dirty="0"/>
              <a:t>point with a different plotting symbol </a:t>
            </a:r>
            <a:r>
              <a:rPr lang="en-US" sz="2400" dirty="0" smtClean="0"/>
              <a:t>represents </a:t>
            </a:r>
            <a:r>
              <a:rPr lang="en-US" sz="2400" dirty="0"/>
              <a:t>a galaxy that is 1.7 </a:t>
            </a:r>
            <a:r>
              <a:rPr lang="en-US" sz="2400" dirty="0" err="1"/>
              <a:t>megaparsecs</a:t>
            </a:r>
            <a:r>
              <a:rPr lang="en-US" sz="2400" dirty="0"/>
              <a:t> </a:t>
            </a:r>
            <a:r>
              <a:rPr lang="en-US" sz="2400" dirty="0" smtClean="0"/>
              <a:t>from Earth </a:t>
            </a:r>
            <a:r>
              <a:rPr lang="en-US" sz="2400" dirty="0"/>
              <a:t>and </a:t>
            </a:r>
            <a:r>
              <a:rPr lang="en-US" sz="2400" dirty="0" smtClean="0"/>
              <a:t>has </a:t>
            </a:r>
            <a:r>
              <a:rPr lang="en-US" sz="2400" dirty="0"/>
              <a:t>a recession velocity of 960 kilometers per </a:t>
            </a:r>
            <a:r>
              <a:rPr lang="en-US" sz="2400" dirty="0" smtClean="0"/>
              <a:t>second.</a:t>
            </a:r>
          </a:p>
          <a:p>
            <a:pPr fontAlgn="auto">
              <a:spcBef>
                <a:spcPts val="0"/>
              </a:spcBef>
              <a:spcAft>
                <a:spcPts val="1800"/>
              </a:spcAft>
              <a:defRPr/>
            </a:pPr>
            <a:r>
              <a:rPr lang="en-US" sz="2400" dirty="0"/>
              <a:t>As distance from </a:t>
            </a:r>
            <a:r>
              <a:rPr lang="en-US" sz="2400" dirty="0" smtClean="0"/>
              <a:t>Earth </a:t>
            </a:r>
            <a:r>
              <a:rPr lang="en-US" sz="2400" dirty="0"/>
              <a:t>goes up, recession velocity goes up. </a:t>
            </a:r>
          </a:p>
        </p:txBody>
      </p:sp>
      <p:pic>
        <p:nvPicPr>
          <p:cNvPr id="5" name="Picture 2" descr="Figure 14.2 is a scatterplot of the distance in megaparsecs (x-axis) and the recession velocity in kilometers per second (y-axis).  Scatterplot shows wide variation but a general positive corre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368" y="2057400"/>
            <a:ext cx="5009750" cy="375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5861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a:t>
            </a:r>
            <a:r>
              <a:rPr lang="en-US" sz="3600" b="1" dirty="0" smtClean="0">
                <a:solidFill>
                  <a:schemeClr val="accent1"/>
                </a:solidFill>
              </a:rPr>
              <a:t>The </a:t>
            </a:r>
            <a:r>
              <a:rPr lang="en-US" sz="3600" b="1" dirty="0">
                <a:solidFill>
                  <a:schemeClr val="accent1"/>
                </a:solidFill>
              </a:rPr>
              <a:t>Big </a:t>
            </a:r>
            <a:r>
              <a:rPr lang="en-US" sz="3600" b="1" dirty="0" smtClean="0">
                <a:solidFill>
                  <a:schemeClr val="accent1"/>
                </a:solidFill>
              </a:rPr>
              <a:t>Bang 5</a:t>
            </a:r>
            <a:br>
              <a:rPr lang="en-US" sz="3600" b="1" dirty="0" smtClean="0">
                <a:solidFill>
                  <a:schemeClr val="accent1"/>
                </a:solidFill>
              </a:rPr>
            </a:br>
            <a:endParaRPr lang="en-US" sz="3600" dirty="0"/>
          </a:p>
        </p:txBody>
      </p:sp>
      <p:sp>
        <p:nvSpPr>
          <p:cNvPr id="8" name="Rectangle 7"/>
          <p:cNvSpPr/>
          <p:nvPr/>
        </p:nvSpPr>
        <p:spPr>
          <a:xfrm>
            <a:off x="301752" y="1554480"/>
            <a:ext cx="8759952" cy="4862870"/>
          </a:xfrm>
          <a:prstGeom prst="rect">
            <a:avLst/>
          </a:prstGeom>
        </p:spPr>
        <p:txBody>
          <a:bodyPr wrap="square">
            <a:spAutoFit/>
          </a:bodyPr>
          <a:lstStyle/>
          <a:p>
            <a:pPr fontAlgn="auto">
              <a:spcBef>
                <a:spcPts val="0"/>
              </a:spcBef>
              <a:spcAft>
                <a:spcPts val="1800"/>
              </a:spcAft>
              <a:defRPr/>
            </a:pPr>
            <a:r>
              <a:rPr lang="en-US" sz="2800" dirty="0"/>
              <a:t>Hubble’s discovery turned out to be one of the most important discoveries in all of astronomy. </a:t>
            </a:r>
            <a:endParaRPr lang="en-US" sz="2800" dirty="0" smtClean="0"/>
          </a:p>
          <a:p>
            <a:pPr fontAlgn="auto">
              <a:spcBef>
                <a:spcPts val="0"/>
              </a:spcBef>
              <a:spcAft>
                <a:spcPts val="1800"/>
              </a:spcAft>
              <a:defRPr/>
            </a:pPr>
            <a:r>
              <a:rPr lang="en-US" sz="2800" dirty="0" smtClean="0"/>
              <a:t>The </a:t>
            </a:r>
            <a:r>
              <a:rPr lang="en-US" sz="2800" dirty="0"/>
              <a:t>data helped establish Hubble’s law, which is recession velocity = H</a:t>
            </a:r>
            <a:r>
              <a:rPr lang="en-US" sz="2800" baseline="-25000" dirty="0"/>
              <a:t>0</a:t>
            </a:r>
            <a:r>
              <a:rPr lang="en-US" sz="2800" dirty="0"/>
              <a:t> × </a:t>
            </a:r>
            <a:r>
              <a:rPr lang="en-US" sz="2800" dirty="0" smtClean="0"/>
              <a:t>distance, </a:t>
            </a:r>
            <a:r>
              <a:rPr lang="en-US" sz="2800" dirty="0"/>
              <a:t>where H</a:t>
            </a:r>
            <a:r>
              <a:rPr lang="en-US" sz="2800" baseline="-25000" dirty="0"/>
              <a:t>0</a:t>
            </a:r>
            <a:r>
              <a:rPr lang="en-US" sz="2800" dirty="0"/>
              <a:t> is the value known as the Hubble constant. </a:t>
            </a:r>
            <a:endParaRPr lang="en-US" sz="2800" dirty="0" smtClean="0"/>
          </a:p>
          <a:p>
            <a:pPr fontAlgn="auto">
              <a:spcBef>
                <a:spcPts val="0"/>
              </a:spcBef>
              <a:spcAft>
                <a:spcPts val="1800"/>
              </a:spcAft>
              <a:defRPr/>
            </a:pPr>
            <a:r>
              <a:rPr lang="en-US" sz="2800" dirty="0" smtClean="0"/>
              <a:t>Hubble’s </a:t>
            </a:r>
            <a:r>
              <a:rPr lang="en-US" sz="2800" dirty="0"/>
              <a:t>law says that the apparent recession velocities of galaxies are directly proportional to their distances. This relationship is the key evidence for the idea of the expanding universe, as suggested by the </a:t>
            </a:r>
            <a:r>
              <a:rPr lang="en-US" sz="2800" dirty="0" smtClean="0"/>
              <a:t>big bang theory.</a:t>
            </a:r>
            <a:endParaRPr lang="en-US" sz="2800" dirty="0"/>
          </a:p>
        </p:txBody>
      </p:sp>
    </p:spTree>
    <p:extLst>
      <p:ext uri="{BB962C8B-B14F-4D97-AF65-F5344CB8AC3E}">
        <p14:creationId xmlns:p14="http://schemas.microsoft.com/office/powerpoint/2010/main" val="36409491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Scatterplots</a:t>
            </a:r>
            <a:br>
              <a:rPr lang="en-US" sz="3600" b="1" dirty="0">
                <a:solidFill>
                  <a:schemeClr val="accent1"/>
                </a:solidFill>
              </a:rPr>
            </a:br>
            <a:endParaRPr lang="en-US" sz="3600" dirty="0"/>
          </a:p>
        </p:txBody>
      </p:sp>
      <p:sp>
        <p:nvSpPr>
          <p:cNvPr id="8" name="Rectangle 7"/>
          <p:cNvSpPr/>
          <p:nvPr/>
        </p:nvSpPr>
        <p:spPr>
          <a:xfrm>
            <a:off x="228600" y="1097280"/>
            <a:ext cx="8839200" cy="5293757"/>
          </a:xfrm>
          <a:prstGeom prst="rect">
            <a:avLst/>
          </a:prstGeom>
        </p:spPr>
        <p:txBody>
          <a:bodyPr wrap="square">
            <a:spAutoFit/>
          </a:bodyPr>
          <a:lstStyle/>
          <a:p>
            <a:pPr fontAlgn="auto">
              <a:spcBef>
                <a:spcPts val="0"/>
              </a:spcBef>
              <a:spcAft>
                <a:spcPts val="1800"/>
              </a:spcAft>
              <a:defRPr/>
            </a:pPr>
            <a:r>
              <a:rPr lang="en-US" sz="2800" dirty="0"/>
              <a:t>A </a:t>
            </a:r>
            <a:r>
              <a:rPr lang="en-US" sz="2800" b="1" dirty="0">
                <a:solidFill>
                  <a:srgbClr val="8B0000"/>
                </a:solidFill>
              </a:rPr>
              <a:t>scatterplot</a:t>
            </a:r>
            <a:r>
              <a:rPr lang="en-US" sz="2800" dirty="0"/>
              <a:t> shows the relationship between two quantitative variables measured on the same individuals. The values of one variable appear on the horizontal axis, and the values of the other variable appear on the vertical axis. Each individual in the data appears as the point in the plot fixed by the values of both variables for that individual</a:t>
            </a:r>
            <a:r>
              <a:rPr lang="en-US" sz="2800" dirty="0" smtClean="0"/>
              <a:t>.</a:t>
            </a:r>
          </a:p>
          <a:p>
            <a:pPr fontAlgn="auto">
              <a:spcBef>
                <a:spcPts val="0"/>
              </a:spcBef>
              <a:spcAft>
                <a:spcPts val="1800"/>
              </a:spcAft>
              <a:defRPr/>
            </a:pPr>
            <a:r>
              <a:rPr lang="en-US" sz="2800" dirty="0"/>
              <a:t>Always plot the explanatory variable, if there is one, on the horizontal axis (the </a:t>
            </a:r>
            <a:r>
              <a:rPr lang="en-US" sz="2800" i="1" dirty="0"/>
              <a:t>x</a:t>
            </a:r>
            <a:r>
              <a:rPr lang="en-US" sz="2800" dirty="0"/>
              <a:t> axis) of a scatterplot. </a:t>
            </a:r>
            <a:endParaRPr lang="en-US" sz="2800" dirty="0" smtClean="0"/>
          </a:p>
          <a:p>
            <a:pPr fontAlgn="auto">
              <a:spcBef>
                <a:spcPts val="0"/>
              </a:spcBef>
              <a:spcAft>
                <a:spcPts val="1800"/>
              </a:spcAft>
              <a:defRPr/>
            </a:pPr>
            <a:r>
              <a:rPr lang="en-US" sz="2800" dirty="0" smtClean="0"/>
              <a:t>If </a:t>
            </a:r>
            <a:r>
              <a:rPr lang="en-US" sz="2800" dirty="0"/>
              <a:t>there is no explanatory-response distinction, either variable can go on the horizontal axis. </a:t>
            </a:r>
          </a:p>
        </p:txBody>
      </p:sp>
    </p:spTree>
    <p:extLst>
      <p:ext uri="{BB962C8B-B14F-4D97-AF65-F5344CB8AC3E}">
        <p14:creationId xmlns:p14="http://schemas.microsoft.com/office/powerpoint/2010/main" val="42527108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smtClean="0">
                <a:solidFill>
                  <a:schemeClr val="accent1"/>
                </a:solidFill>
              </a:rPr>
              <a:t>Example: Health and wealth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371600"/>
            <a:ext cx="4038600" cy="4847481"/>
          </a:xfrm>
          <a:prstGeom prst="rect">
            <a:avLst/>
          </a:prstGeom>
        </p:spPr>
        <p:txBody>
          <a:bodyPr wrap="square">
            <a:spAutoFit/>
          </a:bodyPr>
          <a:lstStyle/>
          <a:p>
            <a:pPr fontAlgn="auto">
              <a:spcBef>
                <a:spcPts val="0"/>
              </a:spcBef>
              <a:spcAft>
                <a:spcPts val="1800"/>
              </a:spcAft>
              <a:defRPr/>
            </a:pPr>
            <a:r>
              <a:rPr lang="en-US" sz="2400" dirty="0"/>
              <a:t>Figure 14.3 is a scatterplot of data from the World Bank for 2010. </a:t>
            </a:r>
            <a:endParaRPr lang="en-US" sz="2400" dirty="0" smtClean="0"/>
          </a:p>
          <a:p>
            <a:pPr fontAlgn="auto">
              <a:spcBef>
                <a:spcPts val="0"/>
              </a:spcBef>
              <a:spcAft>
                <a:spcPts val="1800"/>
              </a:spcAft>
              <a:defRPr/>
            </a:pPr>
            <a:r>
              <a:rPr lang="en-US" sz="2400" dirty="0" smtClean="0"/>
              <a:t>The </a:t>
            </a:r>
            <a:r>
              <a:rPr lang="en-US" sz="2400" dirty="0"/>
              <a:t>individuals are all the world’s nations for which data are available. </a:t>
            </a:r>
            <a:endParaRPr lang="en-US" sz="2400" dirty="0" smtClean="0"/>
          </a:p>
          <a:p>
            <a:pPr fontAlgn="auto">
              <a:spcBef>
                <a:spcPts val="0"/>
              </a:spcBef>
              <a:spcAft>
                <a:spcPts val="1800"/>
              </a:spcAft>
              <a:defRPr/>
            </a:pPr>
            <a:r>
              <a:rPr lang="en-US" sz="2400" dirty="0" smtClean="0"/>
              <a:t>The </a:t>
            </a:r>
            <a:r>
              <a:rPr lang="en-US" sz="2400" dirty="0"/>
              <a:t>explanatory variable </a:t>
            </a:r>
            <a:r>
              <a:rPr lang="en-US" sz="2400" dirty="0" smtClean="0"/>
              <a:t>is the </a:t>
            </a:r>
            <a:r>
              <a:rPr lang="en-US" sz="2400" dirty="0"/>
              <a:t>gross domestic product (GDP) per capita. </a:t>
            </a:r>
            <a:endParaRPr lang="en-US" sz="2400" dirty="0" smtClean="0"/>
          </a:p>
          <a:p>
            <a:pPr fontAlgn="auto">
              <a:spcBef>
                <a:spcPts val="0"/>
              </a:spcBef>
              <a:spcAft>
                <a:spcPts val="1800"/>
              </a:spcAft>
              <a:defRPr/>
            </a:pPr>
            <a:r>
              <a:rPr lang="en-US" sz="2400" dirty="0" smtClean="0"/>
              <a:t>The </a:t>
            </a:r>
            <a:r>
              <a:rPr lang="en-US" sz="2400" dirty="0"/>
              <a:t>response variable is life expectancy at birth.</a:t>
            </a:r>
          </a:p>
        </p:txBody>
      </p:sp>
      <p:pic>
        <p:nvPicPr>
          <p:cNvPr id="3074" name="Picture 2" descr="Figure 14.3 shows the gross domestic product per capita in dollars (x-axis) and the life expectancy in years (y-axis).  Costa Rica  and the U.S. are in the upper left corner with low GDP and high life expectancy.  Liechtenstein has a high GDP and high life expectancy.  Equatorial Guinea is in the bottom left quartile with a low GDP and low life expect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861" y="1828800"/>
            <a:ext cx="4586683" cy="400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28365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Health and </a:t>
            </a:r>
            <a:r>
              <a:rPr lang="en-US" sz="3600" b="1" dirty="0" smtClean="0">
                <a:solidFill>
                  <a:schemeClr val="accent1"/>
                </a:solidFill>
              </a:rPr>
              <a:t>wealth 2</a:t>
            </a:r>
            <a:br>
              <a:rPr lang="en-US" sz="3600" b="1" dirty="0" smtClean="0">
                <a:solidFill>
                  <a:schemeClr val="accent1"/>
                </a:solidFill>
              </a:rPr>
            </a:br>
            <a:endParaRPr lang="en-US" sz="3600" dirty="0"/>
          </a:p>
        </p:txBody>
      </p:sp>
      <p:sp>
        <p:nvSpPr>
          <p:cNvPr id="8" name="Rectangle 7"/>
          <p:cNvSpPr/>
          <p:nvPr/>
        </p:nvSpPr>
        <p:spPr>
          <a:xfrm>
            <a:off x="228600" y="1463040"/>
            <a:ext cx="4038600" cy="5124480"/>
          </a:xfrm>
          <a:prstGeom prst="rect">
            <a:avLst/>
          </a:prstGeom>
        </p:spPr>
        <p:txBody>
          <a:bodyPr wrap="square">
            <a:spAutoFit/>
          </a:bodyPr>
          <a:lstStyle/>
          <a:p>
            <a:pPr fontAlgn="auto">
              <a:spcBef>
                <a:spcPts val="0"/>
              </a:spcBef>
              <a:spcAft>
                <a:spcPts val="1000"/>
              </a:spcAft>
              <a:defRPr/>
            </a:pPr>
            <a:r>
              <a:rPr lang="en-US" sz="2400" dirty="0" smtClean="0"/>
              <a:t>Life </a:t>
            </a:r>
            <a:r>
              <a:rPr lang="en-US" sz="2400" dirty="0"/>
              <a:t>expectancy tends to rise very quickly as GDP </a:t>
            </a:r>
            <a:r>
              <a:rPr lang="en-US" sz="2400" dirty="0" smtClean="0"/>
              <a:t>increases and then </a:t>
            </a:r>
            <a:r>
              <a:rPr lang="en-US" sz="2400" dirty="0"/>
              <a:t>levels off. </a:t>
            </a:r>
            <a:endParaRPr lang="en-US" sz="2400" dirty="0" smtClean="0"/>
          </a:p>
          <a:p>
            <a:pPr fontAlgn="auto">
              <a:spcBef>
                <a:spcPts val="0"/>
              </a:spcBef>
              <a:spcAft>
                <a:spcPts val="1000"/>
              </a:spcAft>
              <a:defRPr/>
            </a:pPr>
            <a:r>
              <a:rPr lang="en-US" sz="2400" dirty="0" smtClean="0"/>
              <a:t>People </a:t>
            </a:r>
            <a:r>
              <a:rPr lang="en-US" sz="2400" dirty="0"/>
              <a:t>in very rich countries such as the United States typically live no longer than people in </a:t>
            </a:r>
            <a:r>
              <a:rPr lang="en-US" sz="2400" dirty="0" smtClean="0"/>
              <a:t>poorer, </a:t>
            </a:r>
            <a:r>
              <a:rPr lang="en-US" sz="2400" dirty="0"/>
              <a:t>but not extremely </a:t>
            </a:r>
            <a:r>
              <a:rPr lang="en-US" sz="2400" dirty="0" smtClean="0"/>
              <a:t>poor, </a:t>
            </a:r>
            <a:r>
              <a:rPr lang="en-US" sz="2400" dirty="0"/>
              <a:t>nations. Some of these countries, such as Costa Rica, do almost as well as the </a:t>
            </a:r>
            <a:r>
              <a:rPr lang="en-US" sz="2400" dirty="0" smtClean="0"/>
              <a:t>United States.</a:t>
            </a:r>
            <a:endParaRPr lang="en-US" sz="2400" dirty="0"/>
          </a:p>
        </p:txBody>
      </p:sp>
      <p:pic>
        <p:nvPicPr>
          <p:cNvPr id="5" name="Picture 2" descr="Figure 14.3 shows the gross domestic product per capita in dollars (x-axis) and the life expectancy in years (y-axis).  Costa Rica  and the U.S. are in the upper left corner with low GDP and high life expectancy.  Liechtenstein has a high GDP and high life expectancy.  Equatorial Guinea is in the bottom left quartile with a low GDP and low life expect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724" y="1828800"/>
            <a:ext cx="4586683" cy="400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0774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Health and wealth </a:t>
            </a:r>
            <a:r>
              <a:rPr lang="en-US" sz="3600" b="1" dirty="0" smtClean="0">
                <a:solidFill>
                  <a:schemeClr val="accent1"/>
                </a:solidFill>
              </a:rPr>
              <a:t>3</a:t>
            </a:r>
            <a:br>
              <a:rPr lang="en-US" sz="3600" b="1" dirty="0" smtClean="0">
                <a:solidFill>
                  <a:schemeClr val="accent1"/>
                </a:solidFill>
              </a:rPr>
            </a:br>
            <a:endParaRPr lang="en-US" sz="3600" dirty="0"/>
          </a:p>
        </p:txBody>
      </p:sp>
      <p:sp>
        <p:nvSpPr>
          <p:cNvPr id="8" name="Rectangle 7"/>
          <p:cNvSpPr/>
          <p:nvPr/>
        </p:nvSpPr>
        <p:spPr>
          <a:xfrm>
            <a:off x="228600" y="1371600"/>
            <a:ext cx="4114800" cy="5355312"/>
          </a:xfrm>
          <a:prstGeom prst="rect">
            <a:avLst/>
          </a:prstGeom>
        </p:spPr>
        <p:txBody>
          <a:bodyPr wrap="square">
            <a:spAutoFit/>
          </a:bodyPr>
          <a:lstStyle/>
          <a:p>
            <a:pPr fontAlgn="auto">
              <a:spcBef>
                <a:spcPts val="0"/>
              </a:spcBef>
              <a:spcAft>
                <a:spcPts val="1000"/>
              </a:spcAft>
              <a:defRPr/>
            </a:pPr>
            <a:r>
              <a:rPr lang="en-US" sz="2400" dirty="0"/>
              <a:t>Two nations are outliers. </a:t>
            </a:r>
            <a:endParaRPr lang="en-US" sz="2400" dirty="0" smtClean="0"/>
          </a:p>
          <a:p>
            <a:pPr fontAlgn="auto">
              <a:spcBef>
                <a:spcPts val="0"/>
              </a:spcBef>
              <a:spcAft>
                <a:spcPts val="1000"/>
              </a:spcAft>
              <a:defRPr/>
            </a:pPr>
            <a:r>
              <a:rPr lang="en-US" sz="2400" dirty="0" smtClean="0"/>
              <a:t>In Equatorial </a:t>
            </a:r>
            <a:r>
              <a:rPr lang="en-US" sz="2400" dirty="0"/>
              <a:t>Guinea, life expectancies are similar to those of its </a:t>
            </a:r>
            <a:r>
              <a:rPr lang="en-US" sz="2400" dirty="0" smtClean="0"/>
              <a:t>neighbors, </a:t>
            </a:r>
            <a:r>
              <a:rPr lang="en-US" sz="2400" dirty="0"/>
              <a:t>but its GDP is higher. </a:t>
            </a:r>
            <a:endParaRPr lang="en-US" sz="2400" dirty="0" smtClean="0"/>
          </a:p>
          <a:p>
            <a:pPr fontAlgn="auto">
              <a:spcBef>
                <a:spcPts val="0"/>
              </a:spcBef>
              <a:spcAft>
                <a:spcPts val="1000"/>
              </a:spcAft>
              <a:defRPr/>
            </a:pPr>
            <a:r>
              <a:rPr lang="en-US" sz="2400" dirty="0" smtClean="0"/>
              <a:t>Equatorial </a:t>
            </a:r>
            <a:r>
              <a:rPr lang="en-US" sz="2400" dirty="0"/>
              <a:t>Guinea produces oil. It may be that income from mineral exports goes mainly to a few </a:t>
            </a:r>
            <a:r>
              <a:rPr lang="en-US" sz="2400" dirty="0" smtClean="0"/>
              <a:t>people, pulling </a:t>
            </a:r>
            <a:r>
              <a:rPr lang="en-US" sz="2400" dirty="0"/>
              <a:t>up GDP per capita without </a:t>
            </a:r>
            <a:r>
              <a:rPr lang="en-US" sz="2400" dirty="0" smtClean="0"/>
              <a:t>affecting income </a:t>
            </a:r>
            <a:r>
              <a:rPr lang="en-US" sz="2400" dirty="0"/>
              <a:t>or </a:t>
            </a:r>
            <a:r>
              <a:rPr lang="en-US" sz="2400" dirty="0" smtClean="0"/>
              <a:t>life </a:t>
            </a:r>
            <a:r>
              <a:rPr lang="en-US" sz="2400" dirty="0"/>
              <a:t>expectancy of ordinary citizens. </a:t>
            </a:r>
          </a:p>
        </p:txBody>
      </p:sp>
      <p:pic>
        <p:nvPicPr>
          <p:cNvPr id="5" name="Picture 2" descr="Figure 14.3 shows the gross domestic product per capita in dollars (x-axis) and the life expectancy in years (y-axis).  Costa Rica  and the U.S. are in the upper left corner with low GDP and high life expectancy.  Liechtenstein has a high GDP and high life expectancy.  Equatorial Guinea is in the bottom left quartile with a low GDP and low life expect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724" y="1828800"/>
            <a:ext cx="4586683" cy="400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0260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Example: Health and wealth </a:t>
            </a:r>
            <a:r>
              <a:rPr lang="en-US" sz="3600" b="1" dirty="0" smtClean="0">
                <a:solidFill>
                  <a:schemeClr val="accent1"/>
                </a:solidFill>
              </a:rPr>
              <a:t>4</a:t>
            </a:r>
            <a:br>
              <a:rPr lang="en-US" sz="3600" b="1" dirty="0" smtClean="0">
                <a:solidFill>
                  <a:schemeClr val="accent1"/>
                </a:solidFill>
              </a:rPr>
            </a:br>
            <a:endParaRPr lang="en-US" sz="3600" dirty="0"/>
          </a:p>
        </p:txBody>
      </p:sp>
      <p:sp>
        <p:nvSpPr>
          <p:cNvPr id="8" name="Rectangle 7"/>
          <p:cNvSpPr/>
          <p:nvPr/>
        </p:nvSpPr>
        <p:spPr>
          <a:xfrm>
            <a:off x="381000" y="1737360"/>
            <a:ext cx="3657600" cy="4201150"/>
          </a:xfrm>
          <a:prstGeom prst="rect">
            <a:avLst/>
          </a:prstGeom>
        </p:spPr>
        <p:txBody>
          <a:bodyPr wrap="square">
            <a:spAutoFit/>
          </a:bodyPr>
          <a:lstStyle/>
          <a:p>
            <a:pPr fontAlgn="auto">
              <a:spcBef>
                <a:spcPts val="0"/>
              </a:spcBef>
              <a:spcAft>
                <a:spcPts val="1800"/>
              </a:spcAft>
              <a:defRPr/>
            </a:pPr>
            <a:r>
              <a:rPr lang="en-US" sz="2800" dirty="0"/>
              <a:t>The other outlier is Liechtenstein, a tiny nation bordering Switzerland and Austria. </a:t>
            </a:r>
            <a:endParaRPr lang="en-US" sz="2800" dirty="0" smtClean="0"/>
          </a:p>
          <a:p>
            <a:pPr fontAlgn="auto">
              <a:spcBef>
                <a:spcPts val="0"/>
              </a:spcBef>
              <a:spcAft>
                <a:spcPts val="1800"/>
              </a:spcAft>
              <a:defRPr/>
            </a:pPr>
            <a:r>
              <a:rPr lang="en-US" sz="2800" dirty="0" smtClean="0"/>
              <a:t>Liechtenstein </a:t>
            </a:r>
            <a:r>
              <a:rPr lang="en-US" sz="2800" dirty="0"/>
              <a:t>has a strong financial sector and is considered a tax haven</a:t>
            </a:r>
            <a:r>
              <a:rPr lang="en-US" sz="2800" dirty="0" smtClean="0"/>
              <a:t>.</a:t>
            </a:r>
            <a:endParaRPr lang="en-US" sz="2800" dirty="0"/>
          </a:p>
        </p:txBody>
      </p:sp>
      <p:pic>
        <p:nvPicPr>
          <p:cNvPr id="5" name="Picture 2" descr="Figure 14.3 shows the gross domestic product per capita in dollars (x-axis) and the life expectancy in years (y-axis).  Costa Rica  and the U.S. are in the upper left corner with low GDP and high life expectancy.  Liechtenstein has a high GDP and high life expectancy.  Equatorial Guinea is in the bottom left quartile with a low GDP and low life expect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919" y="1828800"/>
            <a:ext cx="4586683" cy="400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73939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0600" cy="1143000"/>
          </a:xfrm>
        </p:spPr>
        <p:txBody>
          <a:bodyPr/>
          <a:lstStyle/>
          <a:p>
            <a:r>
              <a:rPr lang="en-US" sz="3600" b="1" dirty="0">
                <a:solidFill>
                  <a:schemeClr val="accent1"/>
                </a:solidFill>
              </a:rPr>
              <a:t>Case </a:t>
            </a:r>
            <a:r>
              <a:rPr lang="en-US" sz="3600" b="1" dirty="0" smtClean="0">
                <a:solidFill>
                  <a:schemeClr val="accent1"/>
                </a:solidFill>
              </a:rPr>
              <a:t>Study: Describing Relationships </a:t>
            </a:r>
            <a:r>
              <a:rPr lang="mr-IN" sz="3600" b="1" dirty="0" smtClean="0">
                <a:solidFill>
                  <a:schemeClr val="accent1"/>
                </a:solidFill>
              </a:rPr>
              <a:t>–</a:t>
            </a:r>
            <a:r>
              <a:rPr lang="en-US" sz="3600" b="1" dirty="0" smtClean="0">
                <a:solidFill>
                  <a:schemeClr val="accent1"/>
                </a:solidFill>
              </a:rPr>
              <a:t> Scatterplots and Correlation 1</a:t>
            </a:r>
            <a:endParaRPr lang="en-US" sz="3600" dirty="0"/>
          </a:p>
        </p:txBody>
      </p:sp>
      <p:sp>
        <p:nvSpPr>
          <p:cNvPr id="8" name="Rectangle 7"/>
          <p:cNvSpPr/>
          <p:nvPr/>
        </p:nvSpPr>
        <p:spPr>
          <a:xfrm>
            <a:off x="301752" y="1737360"/>
            <a:ext cx="8759952" cy="4514056"/>
          </a:xfrm>
          <a:prstGeom prst="rect">
            <a:avLst/>
          </a:prstGeom>
        </p:spPr>
        <p:txBody>
          <a:bodyPr>
            <a:spAutoFit/>
          </a:bodyPr>
          <a:lstStyle/>
          <a:p>
            <a:pPr fontAlgn="auto">
              <a:spcBef>
                <a:spcPts val="0"/>
              </a:spcBef>
              <a:spcAft>
                <a:spcPts val="1800"/>
              </a:spcAft>
              <a:defRPr/>
            </a:pPr>
            <a:r>
              <a:rPr lang="en-US" sz="2800" dirty="0"/>
              <a:t>The news media have a weakness for lists. </a:t>
            </a:r>
            <a:endParaRPr lang="en-US" sz="2800" dirty="0" smtClean="0"/>
          </a:p>
          <a:p>
            <a:pPr marL="457200" indent="-457200" fontAlgn="auto">
              <a:spcBef>
                <a:spcPts val="0"/>
              </a:spcBef>
              <a:spcAft>
                <a:spcPts val="1000"/>
              </a:spcAft>
              <a:buFont typeface="Arial" panose="020B0604020202020204" pitchFamily="34" charset="0"/>
              <a:buChar char="•"/>
              <a:defRPr/>
            </a:pPr>
            <a:r>
              <a:rPr lang="en-US" sz="2800" dirty="0" smtClean="0"/>
              <a:t>Best </a:t>
            </a:r>
            <a:r>
              <a:rPr lang="en-US" sz="2800" dirty="0"/>
              <a:t>places to </a:t>
            </a:r>
            <a:r>
              <a:rPr lang="en-US" sz="2800" dirty="0" smtClean="0"/>
              <a:t>live</a:t>
            </a:r>
          </a:p>
          <a:p>
            <a:pPr marL="457200" indent="-457200" fontAlgn="auto">
              <a:spcBef>
                <a:spcPts val="0"/>
              </a:spcBef>
              <a:spcAft>
                <a:spcPts val="1000"/>
              </a:spcAft>
              <a:buFont typeface="Arial" panose="020B0604020202020204" pitchFamily="34" charset="0"/>
              <a:buChar char="•"/>
              <a:defRPr/>
            </a:pPr>
            <a:r>
              <a:rPr lang="en-US" sz="2800" dirty="0" smtClean="0"/>
              <a:t>Best colleges </a:t>
            </a:r>
          </a:p>
          <a:p>
            <a:pPr marL="457200" indent="-457200" fontAlgn="auto">
              <a:spcBef>
                <a:spcPts val="0"/>
              </a:spcBef>
              <a:spcAft>
                <a:spcPts val="1000"/>
              </a:spcAft>
              <a:buFont typeface="Arial" panose="020B0604020202020204" pitchFamily="34" charset="0"/>
              <a:buChar char="•"/>
              <a:defRPr/>
            </a:pPr>
            <a:r>
              <a:rPr lang="en-US" sz="2800" dirty="0" smtClean="0"/>
              <a:t>Healthiest foods</a:t>
            </a:r>
          </a:p>
          <a:p>
            <a:pPr marL="457200" indent="-457200" fontAlgn="auto">
              <a:spcBef>
                <a:spcPts val="0"/>
              </a:spcBef>
              <a:spcAft>
                <a:spcPts val="1000"/>
              </a:spcAft>
              <a:buFont typeface="Arial" panose="020B0604020202020204" pitchFamily="34" charset="0"/>
              <a:buChar char="•"/>
              <a:defRPr/>
            </a:pPr>
            <a:r>
              <a:rPr lang="en-US" sz="2800" dirty="0" smtClean="0"/>
              <a:t>Worst-dressed </a:t>
            </a:r>
            <a:r>
              <a:rPr lang="en-US" sz="2800" dirty="0"/>
              <a:t>women </a:t>
            </a:r>
            <a:endParaRPr lang="en-US" sz="2800" dirty="0" smtClean="0"/>
          </a:p>
          <a:p>
            <a:pPr fontAlgn="auto">
              <a:spcBef>
                <a:spcPts val="0"/>
              </a:spcBef>
              <a:spcAft>
                <a:spcPts val="1800"/>
              </a:spcAft>
              <a:defRPr/>
            </a:pPr>
            <a:endParaRPr lang="en-US" sz="2800" dirty="0" smtClean="0"/>
          </a:p>
          <a:p>
            <a:pPr fontAlgn="auto">
              <a:spcBef>
                <a:spcPts val="0"/>
              </a:spcBef>
              <a:spcAft>
                <a:spcPts val="1800"/>
              </a:spcAft>
              <a:defRPr/>
            </a:pPr>
            <a:r>
              <a:rPr lang="en-US" sz="2800" dirty="0" smtClean="0"/>
              <a:t>A </a:t>
            </a:r>
            <a:r>
              <a:rPr lang="en-US" sz="2800" dirty="0"/>
              <a:t>list of best or worst is sure to find a place in the news. </a:t>
            </a:r>
            <a:endParaRPr lang="en-US" sz="2800" dirty="0">
              <a:latin typeface="+mj-l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Interpreting </a:t>
            </a:r>
            <a:r>
              <a:rPr lang="en-US" sz="3600" b="1" dirty="0" smtClean="0">
                <a:solidFill>
                  <a:schemeClr val="accent1"/>
                </a:solidFill>
              </a:rPr>
              <a:t>Scatterplots 1</a:t>
            </a:r>
            <a:br>
              <a:rPr lang="en-US" sz="3600" b="1" dirty="0" smtClean="0">
                <a:solidFill>
                  <a:schemeClr val="accent1"/>
                </a:solidFill>
              </a:rPr>
            </a:br>
            <a:endParaRPr lang="en-US" sz="3600" dirty="0"/>
          </a:p>
        </p:txBody>
      </p:sp>
      <p:sp>
        <p:nvSpPr>
          <p:cNvPr id="8" name="Rectangle 7"/>
          <p:cNvSpPr/>
          <p:nvPr/>
        </p:nvSpPr>
        <p:spPr>
          <a:xfrm>
            <a:off x="301752" y="1554480"/>
            <a:ext cx="8759952" cy="4001095"/>
          </a:xfrm>
          <a:prstGeom prst="rect">
            <a:avLst/>
          </a:prstGeom>
        </p:spPr>
        <p:txBody>
          <a:bodyPr wrap="square">
            <a:spAutoFit/>
          </a:bodyPr>
          <a:lstStyle/>
          <a:p>
            <a:pPr fontAlgn="auto">
              <a:spcBef>
                <a:spcPts val="0"/>
              </a:spcBef>
              <a:spcAft>
                <a:spcPts val="1800"/>
              </a:spcAft>
              <a:defRPr/>
            </a:pPr>
            <a:r>
              <a:rPr lang="en-US" sz="2800" dirty="0"/>
              <a:t>In any graph of data, look for the </a:t>
            </a:r>
            <a:r>
              <a:rPr lang="en-US" sz="2800" b="1" dirty="0">
                <a:solidFill>
                  <a:srgbClr val="8B0000"/>
                </a:solidFill>
              </a:rPr>
              <a:t>overall pattern</a:t>
            </a:r>
            <a:r>
              <a:rPr lang="en-US" sz="2800" dirty="0"/>
              <a:t> and for striking </a:t>
            </a:r>
            <a:r>
              <a:rPr lang="en-US" sz="2800" b="1" dirty="0">
                <a:solidFill>
                  <a:srgbClr val="8B0000"/>
                </a:solidFill>
              </a:rPr>
              <a:t>deviations</a:t>
            </a:r>
            <a:r>
              <a:rPr lang="en-US" sz="2800" dirty="0"/>
              <a:t> from that pattern. </a:t>
            </a:r>
            <a:endParaRPr lang="en-US" sz="2800" dirty="0" smtClean="0"/>
          </a:p>
          <a:p>
            <a:pPr fontAlgn="auto">
              <a:spcBef>
                <a:spcPts val="0"/>
              </a:spcBef>
              <a:spcAft>
                <a:spcPts val="1800"/>
              </a:spcAft>
              <a:defRPr/>
            </a:pPr>
            <a:r>
              <a:rPr lang="en-US" sz="2800" dirty="0" smtClean="0"/>
              <a:t>You </a:t>
            </a:r>
            <a:r>
              <a:rPr lang="en-US" sz="2800" dirty="0"/>
              <a:t>can describe the overall pattern of a scatterplot by the </a:t>
            </a:r>
            <a:r>
              <a:rPr lang="en-US" sz="2800" b="1" dirty="0">
                <a:solidFill>
                  <a:srgbClr val="8B0000"/>
                </a:solidFill>
              </a:rPr>
              <a:t>direction, form, and strength</a:t>
            </a:r>
            <a:r>
              <a:rPr lang="en-US" sz="2800" dirty="0"/>
              <a:t> of the relationship. </a:t>
            </a:r>
            <a:endParaRPr lang="en-US" sz="2800" dirty="0" smtClean="0"/>
          </a:p>
          <a:p>
            <a:pPr fontAlgn="auto">
              <a:spcBef>
                <a:spcPts val="0"/>
              </a:spcBef>
              <a:spcAft>
                <a:spcPts val="1800"/>
              </a:spcAft>
              <a:defRPr/>
            </a:pPr>
            <a:r>
              <a:rPr lang="en-US" sz="2800" dirty="0" smtClean="0"/>
              <a:t>An </a:t>
            </a:r>
            <a:r>
              <a:rPr lang="en-US" sz="2800" dirty="0"/>
              <a:t>important kind of deviation is an </a:t>
            </a:r>
            <a:r>
              <a:rPr lang="en-US" sz="2800" b="1" dirty="0">
                <a:solidFill>
                  <a:srgbClr val="8B0000"/>
                </a:solidFill>
              </a:rPr>
              <a:t>outlier</a:t>
            </a:r>
            <a:r>
              <a:rPr lang="en-US" sz="2800" dirty="0"/>
              <a:t>, an individual value that falls outside the overall pattern of the relationship.</a:t>
            </a:r>
          </a:p>
        </p:txBody>
      </p:sp>
    </p:spTree>
    <p:extLst>
      <p:ext uri="{BB962C8B-B14F-4D97-AF65-F5344CB8AC3E}">
        <p14:creationId xmlns:p14="http://schemas.microsoft.com/office/powerpoint/2010/main" val="31169124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Interpreting </a:t>
            </a:r>
            <a:r>
              <a:rPr lang="en-US" sz="3600" b="1" dirty="0" smtClean="0">
                <a:solidFill>
                  <a:schemeClr val="accent1"/>
                </a:solidFill>
              </a:rPr>
              <a:t>Scatterplots 2</a:t>
            </a:r>
            <a:br>
              <a:rPr lang="en-US" sz="3600" b="1" dirty="0" smtClean="0">
                <a:solidFill>
                  <a:schemeClr val="accent1"/>
                </a:solidFill>
              </a:rPr>
            </a:br>
            <a:endParaRPr lang="en-US" sz="3600" dirty="0"/>
          </a:p>
        </p:txBody>
      </p:sp>
      <p:sp>
        <p:nvSpPr>
          <p:cNvPr id="8" name="Rectangle 7"/>
          <p:cNvSpPr/>
          <p:nvPr/>
        </p:nvSpPr>
        <p:spPr>
          <a:xfrm>
            <a:off x="301752" y="1554480"/>
            <a:ext cx="8759952" cy="4632037"/>
          </a:xfrm>
          <a:prstGeom prst="rect">
            <a:avLst/>
          </a:prstGeom>
        </p:spPr>
        <p:txBody>
          <a:bodyPr wrap="square">
            <a:spAutoFit/>
          </a:bodyPr>
          <a:lstStyle/>
          <a:p>
            <a:pPr fontAlgn="auto">
              <a:spcBef>
                <a:spcPts val="0"/>
              </a:spcBef>
              <a:spcAft>
                <a:spcPts val="1800"/>
              </a:spcAft>
              <a:defRPr/>
            </a:pPr>
            <a:r>
              <a:rPr lang="en-US" sz="2800" dirty="0" smtClean="0"/>
              <a:t>Two </a:t>
            </a:r>
            <a:r>
              <a:rPr lang="en-US" sz="2800" dirty="0"/>
              <a:t>variables are </a:t>
            </a:r>
            <a:r>
              <a:rPr lang="en-US" sz="2800" b="1" dirty="0">
                <a:solidFill>
                  <a:srgbClr val="8B0000"/>
                </a:solidFill>
              </a:rPr>
              <a:t>positively associated</a:t>
            </a:r>
            <a:r>
              <a:rPr lang="en-US" sz="2800" dirty="0"/>
              <a:t> when above-average values of one tend to accompany above-average values of the other and below-average values also tend to occur together. The scatterplot slopes upward as we move from left to right. </a:t>
            </a:r>
            <a:endParaRPr lang="en-US" sz="2800" dirty="0" smtClean="0"/>
          </a:p>
          <a:p>
            <a:pPr fontAlgn="auto">
              <a:spcBef>
                <a:spcPts val="0"/>
              </a:spcBef>
              <a:spcAft>
                <a:spcPts val="1800"/>
              </a:spcAft>
              <a:defRPr/>
            </a:pPr>
            <a:r>
              <a:rPr lang="en-US" sz="2800" dirty="0" smtClean="0"/>
              <a:t>Two </a:t>
            </a:r>
            <a:r>
              <a:rPr lang="en-US" sz="2800" dirty="0"/>
              <a:t>variables are </a:t>
            </a:r>
            <a:r>
              <a:rPr lang="en-US" sz="2800" b="1" dirty="0">
                <a:solidFill>
                  <a:srgbClr val="8B0000"/>
                </a:solidFill>
              </a:rPr>
              <a:t>negatively associated</a:t>
            </a:r>
            <a:r>
              <a:rPr lang="en-US" sz="2800" dirty="0"/>
              <a:t> when above-average values of one tend to accompany below-average values of the other, and vice versa. The scatterplot slopes downward from left to right.</a:t>
            </a:r>
          </a:p>
        </p:txBody>
      </p:sp>
    </p:spTree>
    <p:extLst>
      <p:ext uri="{BB962C8B-B14F-4D97-AF65-F5344CB8AC3E}">
        <p14:creationId xmlns:p14="http://schemas.microsoft.com/office/powerpoint/2010/main" val="25788344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Bef>
                <a:spcPts val="0"/>
              </a:spcBef>
              <a:spcAft>
                <a:spcPts val="0"/>
              </a:spcAft>
              <a:defRPr/>
            </a:pPr>
            <a:r>
              <a:rPr lang="en-US" sz="3600" b="1" dirty="0" smtClean="0">
                <a:solidFill>
                  <a:schemeClr val="accent1"/>
                </a:solidFill>
              </a:rPr>
              <a:t>Example: Scatterplots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28600" y="1645920"/>
            <a:ext cx="3581400" cy="4662815"/>
          </a:xfrm>
          <a:prstGeom prst="rect">
            <a:avLst/>
          </a:prstGeom>
        </p:spPr>
        <p:txBody>
          <a:bodyPr wrap="square">
            <a:spAutoFit/>
          </a:bodyPr>
          <a:lstStyle/>
          <a:p>
            <a:pPr fontAlgn="auto">
              <a:spcBef>
                <a:spcPts val="0"/>
              </a:spcBef>
              <a:spcAft>
                <a:spcPts val="1800"/>
              </a:spcAft>
              <a:defRPr/>
            </a:pPr>
            <a:r>
              <a:rPr lang="en-US" sz="2800" dirty="0" smtClean="0"/>
              <a:t>The form on Figure 14.2 is roughly a straight line. This is not a strong linear relationship.</a:t>
            </a:r>
          </a:p>
          <a:p>
            <a:pPr fontAlgn="auto">
              <a:spcBef>
                <a:spcPts val="0"/>
              </a:spcBef>
              <a:spcAft>
                <a:spcPts val="1800"/>
              </a:spcAft>
              <a:defRPr/>
            </a:pPr>
            <a:r>
              <a:rPr lang="en-US" sz="2800" dirty="0" smtClean="0"/>
              <a:t>There is a positive association.</a:t>
            </a:r>
          </a:p>
          <a:p>
            <a:pPr fontAlgn="auto">
              <a:spcBef>
                <a:spcPts val="0"/>
              </a:spcBef>
              <a:spcAft>
                <a:spcPts val="1800"/>
              </a:spcAft>
              <a:defRPr/>
            </a:pPr>
            <a:endParaRPr lang="en-US" sz="2800" dirty="0"/>
          </a:p>
          <a:p>
            <a:pPr fontAlgn="auto">
              <a:spcBef>
                <a:spcPts val="0"/>
              </a:spcBef>
              <a:spcAft>
                <a:spcPts val="1800"/>
              </a:spcAft>
              <a:defRPr/>
            </a:pPr>
            <a:endParaRPr lang="en-US" sz="2800" dirty="0"/>
          </a:p>
        </p:txBody>
      </p:sp>
      <p:pic>
        <p:nvPicPr>
          <p:cNvPr id="5" name="Picture 2" descr="Figure 14.2 is a scatterplot of the distance in megaparsecs (x-axis) and the recession velocity in kilometers per second (y-axis).  Scatterplot shows wide variation but a general positive corre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45920"/>
            <a:ext cx="5212950" cy="390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3915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Bef>
                <a:spcPts val="0"/>
              </a:spcBef>
              <a:spcAft>
                <a:spcPts val="0"/>
              </a:spcAft>
              <a:defRPr/>
            </a:pPr>
            <a:r>
              <a:rPr lang="en-US" sz="3600" b="1" dirty="0">
                <a:solidFill>
                  <a:schemeClr val="accent1"/>
                </a:solidFill>
              </a:rPr>
              <a:t>Example: </a:t>
            </a:r>
            <a:r>
              <a:rPr lang="en-US" sz="3600" b="1" dirty="0" smtClean="0">
                <a:solidFill>
                  <a:schemeClr val="accent1"/>
                </a:solidFill>
              </a:rPr>
              <a:t>Scatterplots </a:t>
            </a:r>
            <a:r>
              <a:rPr lang="en-US" sz="3600" b="1" dirty="0">
                <a:solidFill>
                  <a:schemeClr val="accent1"/>
                </a:solidFill>
              </a:rPr>
              <a:t>2</a:t>
            </a:r>
            <a:br>
              <a:rPr lang="en-US" sz="3600" b="1" dirty="0">
                <a:solidFill>
                  <a:schemeClr val="accent1"/>
                </a:solidFill>
              </a:rPr>
            </a:br>
            <a:endParaRPr lang="en-US" sz="3600" dirty="0"/>
          </a:p>
        </p:txBody>
      </p:sp>
      <p:sp>
        <p:nvSpPr>
          <p:cNvPr id="8" name="Rectangle 7"/>
          <p:cNvSpPr/>
          <p:nvPr/>
        </p:nvSpPr>
        <p:spPr>
          <a:xfrm>
            <a:off x="301752" y="1645920"/>
            <a:ext cx="3581400" cy="4231928"/>
          </a:xfrm>
          <a:prstGeom prst="rect">
            <a:avLst/>
          </a:prstGeom>
        </p:spPr>
        <p:txBody>
          <a:bodyPr wrap="square">
            <a:spAutoFit/>
          </a:bodyPr>
          <a:lstStyle/>
          <a:p>
            <a:pPr fontAlgn="auto">
              <a:spcBef>
                <a:spcPts val="0"/>
              </a:spcBef>
              <a:spcAft>
                <a:spcPts val="1800"/>
              </a:spcAft>
              <a:defRPr/>
            </a:pPr>
            <a:r>
              <a:rPr lang="en-US" sz="2800" dirty="0" smtClean="0"/>
              <a:t>The form on Figure 14.3 is curved. This is not a strong relationship.</a:t>
            </a:r>
          </a:p>
          <a:p>
            <a:pPr fontAlgn="auto">
              <a:spcBef>
                <a:spcPts val="0"/>
              </a:spcBef>
              <a:spcAft>
                <a:spcPts val="1800"/>
              </a:spcAft>
              <a:defRPr/>
            </a:pPr>
            <a:r>
              <a:rPr lang="en-US" sz="2800" dirty="0" smtClean="0"/>
              <a:t>There is a positive association.</a:t>
            </a:r>
          </a:p>
          <a:p>
            <a:pPr fontAlgn="auto">
              <a:spcBef>
                <a:spcPts val="0"/>
              </a:spcBef>
              <a:spcAft>
                <a:spcPts val="1800"/>
              </a:spcAft>
              <a:defRPr/>
            </a:pPr>
            <a:endParaRPr lang="en-US" sz="2800" dirty="0"/>
          </a:p>
          <a:p>
            <a:pPr fontAlgn="auto">
              <a:spcBef>
                <a:spcPts val="0"/>
              </a:spcBef>
              <a:spcAft>
                <a:spcPts val="1800"/>
              </a:spcAft>
              <a:defRPr/>
            </a:pPr>
            <a:endParaRPr lang="en-US" sz="2800" dirty="0"/>
          </a:p>
        </p:txBody>
      </p:sp>
      <p:pic>
        <p:nvPicPr>
          <p:cNvPr id="5" name="Picture 2" descr="Figure 14.3 shows the gross domestic product per capita in dollars (x-axis) and the life expectancy in years (y-axis).  Costa Rica  and the U.S. are in the upper left corner with low GDP and high life expectancy.  Liechtenstein has a high GDP and high life expectancy.  Equatorial Guinea is in the bottom left quartile with a low GDP and low life expect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919" y="1645920"/>
            <a:ext cx="4586683" cy="400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62148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Bef>
                <a:spcPts val="0"/>
              </a:spcBef>
              <a:spcAft>
                <a:spcPts val="0"/>
              </a:spcAft>
              <a:defRPr/>
            </a:pPr>
            <a:r>
              <a:rPr lang="en-US" sz="3600" b="1" dirty="0">
                <a:solidFill>
                  <a:schemeClr val="accent1"/>
                </a:solidFill>
              </a:rPr>
              <a:t>Example: </a:t>
            </a:r>
            <a:r>
              <a:rPr lang="en-US" sz="3600" b="1" dirty="0" smtClean="0">
                <a:solidFill>
                  <a:schemeClr val="accent1"/>
                </a:solidFill>
              </a:rPr>
              <a:t>Scatterplot</a:t>
            </a:r>
            <a:r>
              <a:rPr lang="en-US" sz="3600" b="1" dirty="0">
                <a:solidFill>
                  <a:schemeClr val="accent1"/>
                </a:solidFill>
              </a:rPr>
              <a:t>s </a:t>
            </a:r>
            <a:r>
              <a:rPr lang="en-US" sz="3600" b="1" dirty="0" smtClean="0">
                <a:solidFill>
                  <a:schemeClr val="accent1"/>
                </a:solidFill>
              </a:rPr>
              <a:t>3</a:t>
            </a:r>
            <a:br>
              <a:rPr lang="en-US" sz="3600" b="1" dirty="0" smtClean="0">
                <a:solidFill>
                  <a:schemeClr val="accent1"/>
                </a:solidFill>
              </a:rPr>
            </a:br>
            <a:endParaRPr lang="en-US" sz="3600" dirty="0"/>
          </a:p>
        </p:txBody>
      </p:sp>
      <p:sp>
        <p:nvSpPr>
          <p:cNvPr id="8" name="Rectangle 7"/>
          <p:cNvSpPr/>
          <p:nvPr/>
        </p:nvSpPr>
        <p:spPr>
          <a:xfrm>
            <a:off x="381000" y="1463040"/>
            <a:ext cx="3276600" cy="4632037"/>
          </a:xfrm>
          <a:prstGeom prst="rect">
            <a:avLst/>
          </a:prstGeom>
        </p:spPr>
        <p:txBody>
          <a:bodyPr wrap="square">
            <a:spAutoFit/>
          </a:bodyPr>
          <a:lstStyle/>
          <a:p>
            <a:pPr fontAlgn="auto">
              <a:spcBef>
                <a:spcPts val="0"/>
              </a:spcBef>
              <a:spcAft>
                <a:spcPts val="1800"/>
              </a:spcAft>
              <a:defRPr/>
            </a:pPr>
            <a:r>
              <a:rPr lang="en-US" sz="2800" dirty="0" smtClean="0"/>
              <a:t>The form on Figure 14.4 is a moderately strong, slightly curved relationship.</a:t>
            </a:r>
          </a:p>
          <a:p>
            <a:pPr fontAlgn="auto">
              <a:spcBef>
                <a:spcPts val="0"/>
              </a:spcBef>
              <a:spcAft>
                <a:spcPts val="1800"/>
              </a:spcAft>
              <a:defRPr/>
            </a:pPr>
            <a:r>
              <a:rPr lang="en-US" sz="2800" dirty="0" smtClean="0"/>
              <a:t>There is a negative association between gas mileage and engine size.</a:t>
            </a:r>
            <a:endParaRPr lang="en-US" sz="2800" dirty="0"/>
          </a:p>
        </p:txBody>
      </p:sp>
      <p:pic>
        <p:nvPicPr>
          <p:cNvPr id="4098" name="Picture 2" descr="Figure 13.4 shows  the relationship between weight in thousands of pounds (x-axis) and miles per gallon (y-axis).  A  loose negative correlation is sh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9615"/>
            <a:ext cx="5240169" cy="389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0687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smtClean="0">
                <a:solidFill>
                  <a:schemeClr val="accent1"/>
                </a:solidFill>
              </a:rPr>
              <a:t>Correlation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463040"/>
            <a:ext cx="8759952" cy="4001095"/>
          </a:xfrm>
          <a:prstGeom prst="rect">
            <a:avLst/>
          </a:prstGeom>
        </p:spPr>
        <p:txBody>
          <a:bodyPr wrap="square">
            <a:spAutoFit/>
          </a:bodyPr>
          <a:lstStyle/>
          <a:p>
            <a:pPr fontAlgn="auto">
              <a:spcBef>
                <a:spcPts val="0"/>
              </a:spcBef>
              <a:spcAft>
                <a:spcPts val="1800"/>
              </a:spcAft>
              <a:defRPr/>
            </a:pPr>
            <a:r>
              <a:rPr lang="en-US" sz="2800" dirty="0"/>
              <a:t>A scatterplot displays the direction, form, and strength of the relationship between two variables</a:t>
            </a:r>
            <a:r>
              <a:rPr lang="en-US" sz="2800" dirty="0" smtClean="0"/>
              <a:t>.</a:t>
            </a:r>
          </a:p>
          <a:p>
            <a:pPr fontAlgn="auto">
              <a:spcBef>
                <a:spcPts val="0"/>
              </a:spcBef>
              <a:spcAft>
                <a:spcPts val="1800"/>
              </a:spcAft>
              <a:defRPr/>
            </a:pPr>
            <a:r>
              <a:rPr lang="en-US" sz="2800" dirty="0" smtClean="0"/>
              <a:t>Straight-line </a:t>
            </a:r>
            <a:r>
              <a:rPr lang="en-US" sz="2800" dirty="0"/>
              <a:t>relations are particularly important because a straight line is a simple pattern that is quite common. </a:t>
            </a:r>
            <a:endParaRPr lang="en-US" sz="2800" dirty="0" smtClean="0"/>
          </a:p>
          <a:p>
            <a:pPr fontAlgn="auto">
              <a:spcBef>
                <a:spcPts val="0"/>
              </a:spcBef>
              <a:spcAft>
                <a:spcPts val="1800"/>
              </a:spcAft>
              <a:defRPr/>
            </a:pPr>
            <a:r>
              <a:rPr lang="en-US" sz="2800" dirty="0" smtClean="0"/>
              <a:t>A </a:t>
            </a:r>
            <a:r>
              <a:rPr lang="en-US" sz="2800" dirty="0"/>
              <a:t>straight-line relation is strong if the points lie close to a straight line, and weak if they are widely scattered about a line. </a:t>
            </a:r>
          </a:p>
        </p:txBody>
      </p:sp>
    </p:spTree>
    <p:extLst>
      <p:ext uri="{BB962C8B-B14F-4D97-AF65-F5344CB8AC3E}">
        <p14:creationId xmlns:p14="http://schemas.microsoft.com/office/powerpoint/2010/main" val="403038815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smtClean="0">
                <a:solidFill>
                  <a:schemeClr val="accent1"/>
                </a:solidFill>
              </a:rPr>
              <a:t>Correlation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298687" y="4846320"/>
            <a:ext cx="8759952" cy="1631216"/>
          </a:xfrm>
          <a:prstGeom prst="rect">
            <a:avLst/>
          </a:prstGeom>
        </p:spPr>
        <p:txBody>
          <a:bodyPr wrap="square">
            <a:spAutoFit/>
          </a:bodyPr>
          <a:lstStyle/>
          <a:p>
            <a:pPr fontAlgn="auto">
              <a:spcBef>
                <a:spcPts val="0"/>
              </a:spcBef>
              <a:spcAft>
                <a:spcPts val="1800"/>
              </a:spcAft>
              <a:defRPr/>
            </a:pPr>
            <a:r>
              <a:rPr lang="en-US" sz="2000" dirty="0" smtClean="0"/>
              <a:t>The </a:t>
            </a:r>
            <a:r>
              <a:rPr lang="en-US" sz="2000" dirty="0"/>
              <a:t>two scatterplots in Figure 14.6 depict the same </a:t>
            </a:r>
            <a:r>
              <a:rPr lang="en-US" sz="2000" dirty="0" smtClean="0"/>
              <a:t>data. The </a:t>
            </a:r>
            <a:r>
              <a:rPr lang="en-US" sz="2000" dirty="0"/>
              <a:t>right-hand plot seems to show a stronger straight-line relationship. Our eyes can be fooled by changing the plotting scales or the amount of blank space around the cloud of points in a scatterplot. We need to follow our strategy for data analysis by using a numerical measure to supplement the graph. </a:t>
            </a:r>
          </a:p>
        </p:txBody>
      </p:sp>
      <p:pic>
        <p:nvPicPr>
          <p:cNvPr id="5122" name="Picture 2" descr="Figure 14.16 shows two scatterplots containing identical data.  The  scale on the scatter box to the left is 30-80 (x-axis) and 30-80 (y-axis).  Therefore, the data look spread out.  The  scale on the scatter box to the right is 0-120 (x-axis) and 0-120 (y-axis).  Therefore, the data look clumped toge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778" y="1188720"/>
            <a:ext cx="6682984" cy="372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583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smtClean="0">
                <a:solidFill>
                  <a:schemeClr val="accent1"/>
                </a:solidFill>
              </a:rPr>
              <a:t>Correlation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645920"/>
            <a:ext cx="8759952" cy="3570208"/>
          </a:xfrm>
          <a:prstGeom prst="rect">
            <a:avLst/>
          </a:prstGeom>
        </p:spPr>
        <p:txBody>
          <a:bodyPr wrap="square">
            <a:spAutoFit/>
          </a:bodyPr>
          <a:lstStyle/>
          <a:p>
            <a:pPr fontAlgn="auto">
              <a:spcBef>
                <a:spcPts val="0"/>
              </a:spcBef>
              <a:spcAft>
                <a:spcPts val="1800"/>
              </a:spcAft>
              <a:defRPr/>
            </a:pPr>
            <a:r>
              <a:rPr lang="en-US" sz="2800" dirty="0"/>
              <a:t>The </a:t>
            </a:r>
            <a:r>
              <a:rPr lang="en-US" sz="2800" b="1" dirty="0">
                <a:solidFill>
                  <a:srgbClr val="8B0000"/>
                </a:solidFill>
              </a:rPr>
              <a:t>correlation</a:t>
            </a:r>
            <a:r>
              <a:rPr lang="en-US" sz="2800" dirty="0"/>
              <a:t> describes the direction and strength of a straight-line relationship between two quantitative variables. Correlation is usually written as </a:t>
            </a:r>
            <a:r>
              <a:rPr lang="en-US" sz="2800" i="1" dirty="0"/>
              <a:t>r</a:t>
            </a:r>
            <a:r>
              <a:rPr lang="en-US" sz="2800" dirty="0"/>
              <a:t>. </a:t>
            </a:r>
            <a:endParaRPr lang="en-US" sz="2800" dirty="0" smtClean="0"/>
          </a:p>
          <a:p>
            <a:pPr fontAlgn="auto">
              <a:spcBef>
                <a:spcPts val="0"/>
              </a:spcBef>
              <a:spcAft>
                <a:spcPts val="1800"/>
              </a:spcAft>
              <a:defRPr/>
            </a:pPr>
            <a:endParaRPr lang="en-US" sz="2800" dirty="0" smtClean="0"/>
          </a:p>
          <a:p>
            <a:pPr fontAlgn="auto">
              <a:spcBef>
                <a:spcPts val="0"/>
              </a:spcBef>
              <a:spcAft>
                <a:spcPts val="1800"/>
              </a:spcAft>
              <a:defRPr/>
            </a:pPr>
            <a:r>
              <a:rPr lang="en-US" sz="2800" dirty="0" smtClean="0"/>
              <a:t>Calculating </a:t>
            </a:r>
            <a:r>
              <a:rPr lang="en-US" sz="2800" dirty="0"/>
              <a:t>a correlation takes a bit of work. </a:t>
            </a:r>
            <a:r>
              <a:rPr lang="en-US" sz="2800" dirty="0" smtClean="0"/>
              <a:t>We  </a:t>
            </a:r>
            <a:r>
              <a:rPr lang="en-US" sz="2800" dirty="0"/>
              <a:t>usually </a:t>
            </a:r>
            <a:r>
              <a:rPr lang="en-US" sz="2800" dirty="0" smtClean="0"/>
              <a:t>calculate </a:t>
            </a:r>
            <a:r>
              <a:rPr lang="en-US" sz="2800" i="1" dirty="0"/>
              <a:t>r</a:t>
            </a:r>
            <a:r>
              <a:rPr lang="en-US" sz="2800" dirty="0"/>
              <a:t> </a:t>
            </a:r>
            <a:r>
              <a:rPr lang="en-US" sz="2800" dirty="0" smtClean="0"/>
              <a:t>using a </a:t>
            </a:r>
            <a:r>
              <a:rPr lang="en-US" sz="2800" dirty="0"/>
              <a:t>calculator </a:t>
            </a:r>
            <a:r>
              <a:rPr lang="en-US" sz="2800" dirty="0" smtClean="0"/>
              <a:t>or software. </a:t>
            </a:r>
            <a:endParaRPr lang="en-US" sz="2800" dirty="0"/>
          </a:p>
        </p:txBody>
      </p:sp>
    </p:spTree>
    <p:extLst>
      <p:ext uri="{BB962C8B-B14F-4D97-AF65-F5344CB8AC3E}">
        <p14:creationId xmlns:p14="http://schemas.microsoft.com/office/powerpoint/2010/main" val="392836622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a:t>
            </a:r>
            <a:r>
              <a:rPr lang="en-US" sz="3600" b="1" dirty="0" smtClean="0">
                <a:solidFill>
                  <a:schemeClr val="accent1"/>
                </a:solidFill>
              </a:rPr>
              <a:t>Correlation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295400"/>
            <a:ext cx="8759952" cy="5062924"/>
          </a:xfrm>
          <a:prstGeom prst="rect">
            <a:avLst/>
          </a:prstGeom>
        </p:spPr>
        <p:txBody>
          <a:bodyPr wrap="square">
            <a:spAutoFit/>
          </a:bodyPr>
          <a:lstStyle/>
          <a:p>
            <a:pPr fontAlgn="auto">
              <a:spcBef>
                <a:spcPts val="0"/>
              </a:spcBef>
              <a:spcAft>
                <a:spcPts val="1800"/>
              </a:spcAft>
              <a:defRPr/>
            </a:pPr>
            <a:r>
              <a:rPr lang="en-US" sz="2800" dirty="0"/>
              <a:t>Positive </a:t>
            </a:r>
            <a:r>
              <a:rPr lang="en-US" sz="2800" i="1" dirty="0"/>
              <a:t>r</a:t>
            </a:r>
            <a:r>
              <a:rPr lang="en-US" sz="2800" dirty="0"/>
              <a:t> indicates positive association between the variables, and negative </a:t>
            </a:r>
            <a:r>
              <a:rPr lang="en-US" sz="2800" i="1" dirty="0"/>
              <a:t>r</a:t>
            </a:r>
            <a:r>
              <a:rPr lang="en-US" sz="2800" dirty="0"/>
              <a:t> indicates negative association. </a:t>
            </a:r>
            <a:endParaRPr lang="en-US" sz="2800" dirty="0" smtClean="0"/>
          </a:p>
          <a:p>
            <a:pPr fontAlgn="auto">
              <a:spcBef>
                <a:spcPts val="0"/>
              </a:spcBef>
              <a:spcAft>
                <a:spcPts val="1800"/>
              </a:spcAft>
              <a:defRPr/>
            </a:pPr>
            <a:r>
              <a:rPr lang="en-US" sz="2800" dirty="0" smtClean="0"/>
              <a:t>The </a:t>
            </a:r>
            <a:r>
              <a:rPr lang="en-US" sz="2800" dirty="0"/>
              <a:t>correlation </a:t>
            </a:r>
            <a:r>
              <a:rPr lang="en-US" sz="2800" i="1" dirty="0"/>
              <a:t>r</a:t>
            </a:r>
            <a:r>
              <a:rPr lang="en-US" sz="2800" dirty="0"/>
              <a:t> always falls between −1 and 1. Values of </a:t>
            </a:r>
            <a:r>
              <a:rPr lang="en-US" sz="2800" i="1" dirty="0"/>
              <a:t>r</a:t>
            </a:r>
            <a:r>
              <a:rPr lang="en-US" sz="2800" dirty="0"/>
              <a:t> near 0 indicate a very weak straight-line relationship. The strength of the relationship increases as </a:t>
            </a:r>
            <a:r>
              <a:rPr lang="en-US" sz="2800" i="1" dirty="0"/>
              <a:t>r</a:t>
            </a:r>
            <a:r>
              <a:rPr lang="en-US" sz="2800" dirty="0"/>
              <a:t> moves away from 0 toward either −1 or 1. Values of </a:t>
            </a:r>
            <a:r>
              <a:rPr lang="en-US" sz="2800" i="1" dirty="0"/>
              <a:t>r</a:t>
            </a:r>
            <a:r>
              <a:rPr lang="en-US" sz="2800" dirty="0"/>
              <a:t> close to −1 or 1 indicate that the points lie close to a straight line. The extreme values </a:t>
            </a:r>
            <a:r>
              <a:rPr lang="en-US" sz="2800" i="1" dirty="0"/>
              <a:t>r</a:t>
            </a:r>
            <a:r>
              <a:rPr lang="en-US" sz="2800" dirty="0"/>
              <a:t> = −1 and </a:t>
            </a:r>
            <a:r>
              <a:rPr lang="en-US" sz="2800" i="1" dirty="0"/>
              <a:t>r</a:t>
            </a:r>
            <a:r>
              <a:rPr lang="en-US" sz="2800" dirty="0"/>
              <a:t> = 1 occur only when the points in a scatterplot lie exactly along a straight line</a:t>
            </a:r>
            <a:r>
              <a:rPr lang="en-US" sz="2800" dirty="0" smtClean="0"/>
              <a:t>.</a:t>
            </a:r>
            <a:endParaRPr lang="en-US" sz="2800" dirty="0"/>
          </a:p>
        </p:txBody>
      </p:sp>
    </p:spTree>
    <p:extLst>
      <p:ext uri="{BB962C8B-B14F-4D97-AF65-F5344CB8AC3E}">
        <p14:creationId xmlns:p14="http://schemas.microsoft.com/office/powerpoint/2010/main" val="164431339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a:t>
            </a:r>
            <a:r>
              <a:rPr lang="en-US" sz="3600" b="1" dirty="0" smtClean="0">
                <a:solidFill>
                  <a:schemeClr val="accent1"/>
                </a:solidFill>
              </a:rPr>
              <a:t>Correlation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295400"/>
            <a:ext cx="8759952" cy="4862870"/>
          </a:xfrm>
          <a:prstGeom prst="rect">
            <a:avLst/>
          </a:prstGeom>
        </p:spPr>
        <p:txBody>
          <a:bodyPr wrap="square">
            <a:spAutoFit/>
          </a:bodyPr>
          <a:lstStyle/>
          <a:p>
            <a:pPr fontAlgn="auto">
              <a:spcBef>
                <a:spcPts val="0"/>
              </a:spcBef>
              <a:spcAft>
                <a:spcPts val="1800"/>
              </a:spcAft>
              <a:defRPr/>
            </a:pPr>
            <a:r>
              <a:rPr lang="en-US" sz="2800" dirty="0"/>
              <a:t>Because </a:t>
            </a:r>
            <a:r>
              <a:rPr lang="en-US" sz="2800" i="1" dirty="0"/>
              <a:t>r</a:t>
            </a:r>
            <a:r>
              <a:rPr lang="en-US" sz="2800" dirty="0"/>
              <a:t> uses the standard scores for the </a:t>
            </a:r>
            <a:r>
              <a:rPr lang="en-US" sz="2800" dirty="0" smtClean="0"/>
              <a:t>observations in its calculation, </a:t>
            </a:r>
            <a:r>
              <a:rPr lang="en-US" sz="2800" dirty="0"/>
              <a:t>the correlation does not change when we change the units of measurement of </a:t>
            </a:r>
            <a:r>
              <a:rPr lang="en-US" sz="2800" i="1" dirty="0"/>
              <a:t>x</a:t>
            </a:r>
            <a:r>
              <a:rPr lang="en-US" sz="2800" dirty="0"/>
              <a:t>, </a:t>
            </a:r>
            <a:r>
              <a:rPr lang="en-US" sz="2800" i="1" dirty="0"/>
              <a:t>y</a:t>
            </a:r>
            <a:r>
              <a:rPr lang="en-US" sz="2800" dirty="0"/>
              <a:t>, or both. </a:t>
            </a:r>
            <a:endParaRPr lang="en-US" sz="2800" dirty="0" smtClean="0"/>
          </a:p>
          <a:p>
            <a:pPr fontAlgn="auto">
              <a:spcBef>
                <a:spcPts val="0"/>
              </a:spcBef>
              <a:spcAft>
                <a:spcPts val="1800"/>
              </a:spcAft>
              <a:defRPr/>
            </a:pPr>
            <a:r>
              <a:rPr lang="en-US" sz="2800" dirty="0" smtClean="0"/>
              <a:t>The </a:t>
            </a:r>
            <a:r>
              <a:rPr lang="en-US" sz="2800" dirty="0"/>
              <a:t>correlation between two </a:t>
            </a:r>
            <a:r>
              <a:rPr lang="en-US" sz="2800" dirty="0" smtClean="0"/>
              <a:t>variables </a:t>
            </a:r>
            <a:r>
              <a:rPr lang="en-US" sz="2800" dirty="0"/>
              <a:t>has no unit of </a:t>
            </a:r>
            <a:r>
              <a:rPr lang="en-US" sz="2800" dirty="0" smtClean="0"/>
              <a:t>measurement; it </a:t>
            </a:r>
            <a:r>
              <a:rPr lang="en-US" sz="2800" dirty="0"/>
              <a:t>is just a number between −1 and 1</a:t>
            </a:r>
            <a:r>
              <a:rPr lang="en-US" sz="2800" dirty="0" smtClean="0"/>
              <a:t>.</a:t>
            </a:r>
          </a:p>
          <a:p>
            <a:pPr fontAlgn="auto">
              <a:spcBef>
                <a:spcPts val="0"/>
              </a:spcBef>
              <a:spcAft>
                <a:spcPts val="1800"/>
              </a:spcAft>
              <a:defRPr/>
            </a:pPr>
            <a:r>
              <a:rPr lang="en-US" sz="2800" dirty="0"/>
              <a:t>Correlation ignores the distinction between explanatory and response variables. If we reverse our choice of which variable to call </a:t>
            </a:r>
            <a:r>
              <a:rPr lang="en-US" sz="2800" i="1" dirty="0"/>
              <a:t>x</a:t>
            </a:r>
            <a:r>
              <a:rPr lang="en-US" sz="2800" dirty="0"/>
              <a:t> and which to call </a:t>
            </a:r>
            <a:r>
              <a:rPr lang="en-US" sz="2800" i="1" dirty="0"/>
              <a:t>y</a:t>
            </a:r>
            <a:r>
              <a:rPr lang="en-US" sz="2800" dirty="0"/>
              <a:t>, the correlation does not change.</a:t>
            </a:r>
            <a:endParaRPr lang="en-US" sz="2800" dirty="0" smtClean="0"/>
          </a:p>
        </p:txBody>
      </p:sp>
    </p:spTree>
    <p:extLst>
      <p:ext uri="{BB962C8B-B14F-4D97-AF65-F5344CB8AC3E}">
        <p14:creationId xmlns:p14="http://schemas.microsoft.com/office/powerpoint/2010/main" val="243760902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a:t>
            </a:r>
            <a:r>
              <a:rPr lang="en-US" sz="3600" b="1" dirty="0" smtClean="0">
                <a:solidFill>
                  <a:schemeClr val="accent1"/>
                </a:solidFill>
              </a:rPr>
              <a:t>2</a:t>
            </a:r>
            <a:endParaRPr lang="en-US" sz="3600" dirty="0"/>
          </a:p>
        </p:txBody>
      </p:sp>
      <p:sp>
        <p:nvSpPr>
          <p:cNvPr id="8" name="Rectangle 7"/>
          <p:cNvSpPr/>
          <p:nvPr/>
        </p:nvSpPr>
        <p:spPr>
          <a:xfrm>
            <a:off x="228600" y="1645920"/>
            <a:ext cx="8759952" cy="4201150"/>
          </a:xfrm>
          <a:prstGeom prst="rect">
            <a:avLst/>
          </a:prstGeom>
        </p:spPr>
        <p:txBody>
          <a:bodyPr>
            <a:spAutoFit/>
          </a:bodyPr>
          <a:lstStyle/>
          <a:p>
            <a:pPr fontAlgn="auto">
              <a:spcBef>
                <a:spcPts val="0"/>
              </a:spcBef>
              <a:spcAft>
                <a:spcPts val="1800"/>
              </a:spcAft>
              <a:defRPr/>
            </a:pPr>
            <a:r>
              <a:rPr lang="en-US" sz="2800" dirty="0"/>
              <a:t>When the state-by-state SAT scores come out each year, it’s therefore no surprise that we find news articles ranking the states from best (North Dakota in 2014) to worst (District of Columbia in 2014) according to the average </a:t>
            </a:r>
            <a:r>
              <a:rPr lang="en-US" sz="2800" dirty="0" smtClean="0"/>
              <a:t>SAT Mathematics </a:t>
            </a:r>
            <a:r>
              <a:rPr lang="en-US" sz="2800" dirty="0"/>
              <a:t>score achieved by their high school seniors. </a:t>
            </a:r>
            <a:endParaRPr lang="en-US" sz="2800" dirty="0" smtClean="0"/>
          </a:p>
          <a:p>
            <a:pPr fontAlgn="auto">
              <a:spcBef>
                <a:spcPts val="0"/>
              </a:spcBef>
              <a:spcAft>
                <a:spcPts val="1800"/>
              </a:spcAft>
              <a:defRPr/>
            </a:pPr>
            <a:r>
              <a:rPr lang="en-US" sz="2800" dirty="0" smtClean="0"/>
              <a:t>Such </a:t>
            </a:r>
            <a:r>
              <a:rPr lang="en-US" sz="2800" dirty="0"/>
              <a:t>reports leave readers believing that schools in the District of Columbia must be much worse than those in North Dakota. </a:t>
            </a:r>
          </a:p>
        </p:txBody>
      </p:sp>
    </p:spTree>
    <p:extLst>
      <p:ext uri="{BB962C8B-B14F-4D97-AF65-F5344CB8AC3E}">
        <p14:creationId xmlns:p14="http://schemas.microsoft.com/office/powerpoint/2010/main" val="289233785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a:t>
            </a:r>
            <a:r>
              <a:rPr lang="en-US" sz="3600" b="1" dirty="0" smtClean="0">
                <a:solidFill>
                  <a:schemeClr val="accent1"/>
                </a:solidFill>
              </a:rPr>
              <a:t>Correlation 3</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295400"/>
            <a:ext cx="8759952" cy="3339376"/>
          </a:xfrm>
          <a:prstGeom prst="rect">
            <a:avLst/>
          </a:prstGeom>
        </p:spPr>
        <p:txBody>
          <a:bodyPr wrap="square">
            <a:spAutoFit/>
          </a:bodyPr>
          <a:lstStyle/>
          <a:p>
            <a:pPr fontAlgn="auto">
              <a:spcBef>
                <a:spcPts val="0"/>
              </a:spcBef>
              <a:spcAft>
                <a:spcPts val="1800"/>
              </a:spcAft>
              <a:defRPr/>
            </a:pPr>
            <a:r>
              <a:rPr lang="en-US" sz="2800" dirty="0"/>
              <a:t>Correlation measures the strength of only straight-line association between two variables. Correlation does not describe curved relationships between variables, no matter how strong they are. </a:t>
            </a:r>
            <a:endParaRPr lang="en-US" sz="2800" dirty="0" smtClean="0"/>
          </a:p>
          <a:p>
            <a:pPr fontAlgn="auto">
              <a:spcBef>
                <a:spcPts val="0"/>
              </a:spcBef>
              <a:spcAft>
                <a:spcPts val="1800"/>
              </a:spcAft>
              <a:defRPr/>
            </a:pPr>
            <a:r>
              <a:rPr lang="en-US" sz="2800" dirty="0" smtClean="0"/>
              <a:t>The </a:t>
            </a:r>
            <a:r>
              <a:rPr lang="en-US" sz="2800" dirty="0"/>
              <a:t>correlation is strongly affected by a few outlying observations. Use </a:t>
            </a:r>
            <a:r>
              <a:rPr lang="en-US" sz="2800" i="1" dirty="0"/>
              <a:t>r</a:t>
            </a:r>
            <a:r>
              <a:rPr lang="en-US" sz="2800" dirty="0"/>
              <a:t> with caution when outliers appear in the scatterplot. </a:t>
            </a:r>
            <a:endParaRPr lang="en-US" sz="2800" dirty="0" smtClean="0"/>
          </a:p>
        </p:txBody>
      </p:sp>
    </p:spTree>
    <p:extLst>
      <p:ext uri="{BB962C8B-B14F-4D97-AF65-F5344CB8AC3E}">
        <p14:creationId xmlns:p14="http://schemas.microsoft.com/office/powerpoint/2010/main" val="44537842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a:t>
            </a:r>
            <a:r>
              <a:rPr lang="en-US" sz="3600" b="1" dirty="0" smtClean="0">
                <a:solidFill>
                  <a:schemeClr val="accent1"/>
                </a:solidFill>
              </a:rPr>
              <a:t>Correlation 4</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295400"/>
            <a:ext cx="8759952" cy="5062924"/>
          </a:xfrm>
          <a:prstGeom prst="rect">
            <a:avLst/>
          </a:prstGeom>
        </p:spPr>
        <p:txBody>
          <a:bodyPr wrap="square">
            <a:spAutoFit/>
          </a:bodyPr>
          <a:lstStyle/>
          <a:p>
            <a:pPr fontAlgn="auto">
              <a:spcBef>
                <a:spcPts val="0"/>
              </a:spcBef>
              <a:spcAft>
                <a:spcPts val="1800"/>
              </a:spcAft>
              <a:defRPr/>
            </a:pPr>
            <a:r>
              <a:rPr lang="en-US" sz="2800" dirty="0" smtClean="0"/>
              <a:t>Correlation measures the </a:t>
            </a:r>
            <a:r>
              <a:rPr lang="en-US" sz="2800" i="1" dirty="0" smtClean="0"/>
              <a:t>strength and direction</a:t>
            </a:r>
            <a:r>
              <a:rPr lang="en-US" sz="2800" dirty="0" smtClean="0"/>
              <a:t> of a straight-line relationship between </a:t>
            </a:r>
            <a:r>
              <a:rPr lang="en-US" sz="2800" i="1" dirty="0" smtClean="0"/>
              <a:t>two quantitative variables</a:t>
            </a:r>
            <a:r>
              <a:rPr lang="en-US" sz="2800" dirty="0" smtClean="0"/>
              <a:t>. </a:t>
            </a:r>
          </a:p>
          <a:p>
            <a:pPr fontAlgn="auto">
              <a:spcBef>
                <a:spcPts val="0"/>
              </a:spcBef>
              <a:spcAft>
                <a:spcPts val="1800"/>
              </a:spcAft>
              <a:defRPr/>
            </a:pPr>
            <a:r>
              <a:rPr lang="en-US" sz="2800" dirty="0" smtClean="0"/>
              <a:t>Correlation </a:t>
            </a:r>
            <a:r>
              <a:rPr lang="en-US" sz="2800" dirty="0"/>
              <a:t>is not a complete description of two-variable data, even when there is a straight-line relationship between the variables. You should give the means and standard deviations of both </a:t>
            </a:r>
            <a:r>
              <a:rPr lang="en-US" sz="2800" i="1" dirty="0"/>
              <a:t>x</a:t>
            </a:r>
            <a:r>
              <a:rPr lang="en-US" sz="2800" dirty="0"/>
              <a:t> and </a:t>
            </a:r>
            <a:r>
              <a:rPr lang="en-US" sz="2800" i="1" dirty="0"/>
              <a:t>y </a:t>
            </a:r>
            <a:r>
              <a:rPr lang="en-US" sz="2800" dirty="0"/>
              <a:t>along with the correlation. Because the formula for correlation uses the means and standard deviations, these measures are the proper choice to accompany a correlation.</a:t>
            </a:r>
            <a:endParaRPr lang="en-US" sz="2800" dirty="0" smtClean="0"/>
          </a:p>
        </p:txBody>
      </p:sp>
    </p:spTree>
    <p:extLst>
      <p:ext uri="{BB962C8B-B14F-4D97-AF65-F5344CB8AC3E}">
        <p14:creationId xmlns:p14="http://schemas.microsoft.com/office/powerpoint/2010/main" val="59724262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Statistics in </a:t>
            </a:r>
            <a:r>
              <a:rPr lang="en-US" sz="3600" b="1" dirty="0" smtClean="0">
                <a:solidFill>
                  <a:schemeClr val="accent1"/>
                </a:solidFill>
              </a:rPr>
              <a:t>Summary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295400"/>
            <a:ext cx="8610600" cy="4862870"/>
          </a:xfrm>
          <a:prstGeom prst="rect">
            <a:avLst/>
          </a:prstGeom>
        </p:spPr>
        <p:txBody>
          <a:bodyPr wrap="square">
            <a:spAutoFit/>
          </a:bodyPr>
          <a:lstStyle/>
          <a:p>
            <a:pPr fontAlgn="auto">
              <a:spcBef>
                <a:spcPts val="0"/>
              </a:spcBef>
              <a:spcAft>
                <a:spcPts val="1800"/>
              </a:spcAft>
              <a:defRPr/>
            </a:pPr>
            <a:r>
              <a:rPr lang="en-US" sz="2800" dirty="0"/>
              <a:t>A </a:t>
            </a:r>
            <a:r>
              <a:rPr lang="en-US" sz="2800" b="1" dirty="0">
                <a:solidFill>
                  <a:srgbClr val="8B0000"/>
                </a:solidFill>
              </a:rPr>
              <a:t>scatterplot</a:t>
            </a:r>
            <a:r>
              <a:rPr lang="en-US" sz="2800" dirty="0"/>
              <a:t> is a graph of the relationship between two quantitative variables. If you have an explanatory and a response variable, put the explanatory variable on the </a:t>
            </a:r>
            <a:r>
              <a:rPr lang="en-US" sz="2800" i="1" dirty="0"/>
              <a:t>x</a:t>
            </a:r>
            <a:r>
              <a:rPr lang="en-US" sz="2800" dirty="0"/>
              <a:t> (horizontal) axis of the scatterplot. </a:t>
            </a:r>
          </a:p>
          <a:p>
            <a:pPr fontAlgn="auto">
              <a:spcBef>
                <a:spcPts val="0"/>
              </a:spcBef>
              <a:spcAft>
                <a:spcPts val="1800"/>
              </a:spcAft>
              <a:defRPr/>
            </a:pPr>
            <a:r>
              <a:rPr lang="en-US" sz="2800" dirty="0" smtClean="0"/>
              <a:t>When </a:t>
            </a:r>
            <a:r>
              <a:rPr lang="en-US" sz="2800" dirty="0"/>
              <a:t>you examine a scatterplot, look for the </a:t>
            </a:r>
            <a:r>
              <a:rPr lang="en-US" sz="2800" b="1" dirty="0">
                <a:solidFill>
                  <a:srgbClr val="8B0000"/>
                </a:solidFill>
              </a:rPr>
              <a:t>direction, form, and strength</a:t>
            </a:r>
            <a:r>
              <a:rPr lang="en-US" sz="2800" dirty="0"/>
              <a:t> of the relationship and also for possible </a:t>
            </a:r>
            <a:r>
              <a:rPr lang="en-US" sz="2800" b="1" dirty="0">
                <a:solidFill>
                  <a:srgbClr val="8B0000"/>
                </a:solidFill>
              </a:rPr>
              <a:t>outliers</a:t>
            </a:r>
            <a:r>
              <a:rPr lang="en-US" sz="2800" dirty="0"/>
              <a:t>. </a:t>
            </a:r>
          </a:p>
          <a:p>
            <a:pPr fontAlgn="auto">
              <a:spcBef>
                <a:spcPts val="0"/>
              </a:spcBef>
              <a:spcAft>
                <a:spcPts val="1800"/>
              </a:spcAft>
              <a:defRPr/>
            </a:pPr>
            <a:r>
              <a:rPr lang="en-US" sz="2800" dirty="0" smtClean="0"/>
              <a:t>If </a:t>
            </a:r>
            <a:r>
              <a:rPr lang="en-US" sz="2800" dirty="0"/>
              <a:t>there is a clear direction, is it positive (the scatterplot slopes upward from left to right) or negative (the plot slopes downward)?</a:t>
            </a:r>
            <a:endParaRPr lang="en-US" sz="2800" dirty="0" smtClean="0"/>
          </a:p>
        </p:txBody>
      </p:sp>
    </p:spTree>
    <p:extLst>
      <p:ext uri="{BB962C8B-B14F-4D97-AF65-F5344CB8AC3E}">
        <p14:creationId xmlns:p14="http://schemas.microsoft.com/office/powerpoint/2010/main" val="281533837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Statistics in </a:t>
            </a:r>
            <a:r>
              <a:rPr lang="en-US" sz="3600" b="1" dirty="0" smtClean="0">
                <a:solidFill>
                  <a:schemeClr val="accent1"/>
                </a:solidFill>
              </a:rPr>
              <a:t>Summary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4800" y="1391483"/>
            <a:ext cx="8534400" cy="4247317"/>
          </a:xfrm>
          <a:prstGeom prst="rect">
            <a:avLst/>
          </a:prstGeom>
        </p:spPr>
        <p:txBody>
          <a:bodyPr wrap="square">
            <a:spAutoFit/>
          </a:bodyPr>
          <a:lstStyle/>
          <a:p>
            <a:pPr marL="225425" indent="-225425" fontAlgn="auto">
              <a:spcBef>
                <a:spcPts val="0"/>
              </a:spcBef>
              <a:spcAft>
                <a:spcPts val="1800"/>
              </a:spcAft>
              <a:buFont typeface="Arial" pitchFamily="34" charset="0"/>
              <a:buChar char="•"/>
              <a:defRPr/>
            </a:pPr>
            <a:r>
              <a:rPr lang="en-US" sz="2400" dirty="0"/>
              <a:t>Is the form straight or curved? Are there clusters of observations? Is the relationship strong (a tight pattern in the plot) or weak (the points scatter widely)? </a:t>
            </a:r>
            <a:endParaRPr lang="en-US" sz="2400" dirty="0" smtClean="0"/>
          </a:p>
          <a:p>
            <a:pPr marL="225425" indent="-225425" fontAlgn="auto">
              <a:spcBef>
                <a:spcPts val="0"/>
              </a:spcBef>
              <a:spcAft>
                <a:spcPts val="1800"/>
              </a:spcAft>
              <a:buFont typeface="Arial" pitchFamily="34" charset="0"/>
              <a:buChar char="•"/>
              <a:defRPr/>
            </a:pPr>
            <a:r>
              <a:rPr lang="en-US" sz="2400" dirty="0" smtClean="0"/>
              <a:t>The </a:t>
            </a:r>
            <a:r>
              <a:rPr lang="en-US" sz="2400" b="1" dirty="0">
                <a:solidFill>
                  <a:srgbClr val="8B0000"/>
                </a:solidFill>
              </a:rPr>
              <a:t>correlation </a:t>
            </a:r>
            <a:r>
              <a:rPr lang="en-US" sz="2400" b="1" i="1" dirty="0">
                <a:solidFill>
                  <a:srgbClr val="8B0000"/>
                </a:solidFill>
              </a:rPr>
              <a:t>r</a:t>
            </a:r>
            <a:r>
              <a:rPr lang="en-US" sz="2400" dirty="0"/>
              <a:t> measures the direction and strength of a straight-line relationship between two quantitative variables. </a:t>
            </a:r>
          </a:p>
          <a:p>
            <a:pPr marL="225425" indent="-225425" fontAlgn="auto">
              <a:spcBef>
                <a:spcPts val="0"/>
              </a:spcBef>
              <a:spcAft>
                <a:spcPts val="1800"/>
              </a:spcAft>
              <a:buFont typeface="Arial" pitchFamily="34" charset="0"/>
              <a:buChar char="•"/>
              <a:defRPr/>
            </a:pPr>
            <a:r>
              <a:rPr lang="en-US" sz="2400" dirty="0" smtClean="0"/>
              <a:t>Correlation </a:t>
            </a:r>
            <a:r>
              <a:rPr lang="en-US" sz="2400" dirty="0"/>
              <a:t>is a number between −1 and 1. The </a:t>
            </a:r>
            <a:r>
              <a:rPr lang="en-US" sz="2400" i="1" dirty="0" smtClean="0"/>
              <a:t>r</a:t>
            </a:r>
            <a:r>
              <a:rPr lang="en-US" sz="2400" dirty="0" smtClean="0"/>
              <a:t> </a:t>
            </a:r>
            <a:r>
              <a:rPr lang="en-US" sz="2400" dirty="0"/>
              <a:t>shows whether the association is positive or negative. </a:t>
            </a:r>
            <a:r>
              <a:rPr lang="en-US" sz="2400" dirty="0" smtClean="0"/>
              <a:t>Its value gets </a:t>
            </a:r>
            <a:r>
              <a:rPr lang="en-US" sz="2400" dirty="0"/>
              <a:t>closer to −1 or 1 as the points cluster more tightly </a:t>
            </a:r>
            <a:r>
              <a:rPr lang="en-US" sz="2400" dirty="0" smtClean="0"/>
              <a:t>around </a:t>
            </a:r>
            <a:r>
              <a:rPr lang="en-US" sz="2400" dirty="0"/>
              <a:t>a straight line. The extreme values −1 and 1 occur only when the scatterplot shows a perfectly straight </a:t>
            </a:r>
            <a:r>
              <a:rPr lang="en-US" sz="2400" dirty="0" smtClean="0"/>
              <a:t>line.</a:t>
            </a:r>
          </a:p>
        </p:txBody>
      </p:sp>
    </p:spTree>
    <p:extLst>
      <p:ext uri="{BB962C8B-B14F-4D97-AF65-F5344CB8AC3E}">
        <p14:creationId xmlns:p14="http://schemas.microsoft.com/office/powerpoint/2010/main" val="16777593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a:t>
            </a:r>
            <a:r>
              <a:rPr lang="en-US" sz="3600" b="1" dirty="0" smtClean="0">
                <a:solidFill>
                  <a:schemeClr val="accent1"/>
                </a:solidFill>
              </a:rPr>
              <a:t>3</a:t>
            </a:r>
            <a:endParaRPr lang="en-US" sz="3600" dirty="0"/>
          </a:p>
        </p:txBody>
      </p:sp>
      <p:sp>
        <p:nvSpPr>
          <p:cNvPr id="8" name="Rectangle 7"/>
          <p:cNvSpPr/>
          <p:nvPr/>
        </p:nvSpPr>
        <p:spPr>
          <a:xfrm>
            <a:off x="301752" y="1645920"/>
            <a:ext cx="8759952" cy="4431983"/>
          </a:xfrm>
          <a:prstGeom prst="rect">
            <a:avLst/>
          </a:prstGeom>
        </p:spPr>
        <p:txBody>
          <a:bodyPr>
            <a:spAutoFit/>
          </a:bodyPr>
          <a:lstStyle/>
          <a:p>
            <a:pPr fontAlgn="auto">
              <a:spcBef>
                <a:spcPts val="0"/>
              </a:spcBef>
              <a:spcAft>
                <a:spcPts val="0"/>
              </a:spcAft>
              <a:defRPr/>
            </a:pPr>
            <a:r>
              <a:rPr lang="en-US" sz="2800" dirty="0"/>
              <a:t>The College Board, which sponsors the SAT exams, doesn’t like this practice at all. </a:t>
            </a:r>
            <a:endParaRPr lang="en-US" sz="2800" dirty="0" smtClean="0"/>
          </a:p>
          <a:p>
            <a:pPr fontAlgn="auto">
              <a:spcBef>
                <a:spcPts val="0"/>
              </a:spcBef>
              <a:spcAft>
                <a:spcPts val="1800"/>
              </a:spcAft>
              <a:defRPr/>
            </a:pPr>
            <a:endParaRPr lang="en-US" sz="2800" dirty="0" smtClean="0"/>
          </a:p>
          <a:p>
            <a:pPr fontAlgn="auto">
              <a:spcBef>
                <a:spcPts val="0"/>
              </a:spcBef>
              <a:spcAft>
                <a:spcPts val="0"/>
              </a:spcAft>
              <a:defRPr/>
            </a:pPr>
            <a:r>
              <a:rPr lang="en-US" sz="2800" dirty="0" smtClean="0"/>
              <a:t>“</a:t>
            </a:r>
            <a:r>
              <a:rPr lang="en-US" sz="2800" dirty="0"/>
              <a:t>Comparing or ranking states on the basis of SAT scores alone is invalid and strongly discouraged by the College Board,” says the heading on their table of state average SAT scores. </a:t>
            </a:r>
            <a:endParaRPr lang="en-US" sz="2800" dirty="0" smtClean="0"/>
          </a:p>
          <a:p>
            <a:pPr fontAlgn="auto">
              <a:spcBef>
                <a:spcPts val="0"/>
              </a:spcBef>
              <a:spcAft>
                <a:spcPts val="1800"/>
              </a:spcAft>
              <a:defRPr/>
            </a:pPr>
            <a:endParaRPr lang="en-US" sz="2800" dirty="0"/>
          </a:p>
          <a:p>
            <a:pPr fontAlgn="auto">
              <a:spcBef>
                <a:spcPts val="0"/>
              </a:spcBef>
              <a:spcAft>
                <a:spcPts val="1800"/>
              </a:spcAft>
              <a:defRPr/>
            </a:pPr>
            <a:r>
              <a:rPr lang="en-US" sz="2800" dirty="0" smtClean="0"/>
              <a:t>To </a:t>
            </a:r>
            <a:r>
              <a:rPr lang="en-US" sz="2800" dirty="0"/>
              <a:t>see why, let’s look at the data. </a:t>
            </a:r>
          </a:p>
        </p:txBody>
      </p:sp>
    </p:spTree>
    <p:extLst>
      <p:ext uri="{BB962C8B-B14F-4D97-AF65-F5344CB8AC3E}">
        <p14:creationId xmlns:p14="http://schemas.microsoft.com/office/powerpoint/2010/main" val="564510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a:t>
            </a:r>
            <a:r>
              <a:rPr lang="en-US" sz="3600" b="1" dirty="0" smtClean="0">
                <a:solidFill>
                  <a:schemeClr val="accent1"/>
                </a:solidFill>
              </a:rPr>
              <a:t>4</a:t>
            </a:r>
            <a:endParaRPr lang="en-US" sz="3600" dirty="0"/>
          </a:p>
        </p:txBody>
      </p:sp>
      <p:sp>
        <p:nvSpPr>
          <p:cNvPr id="8" name="Rectangle 7"/>
          <p:cNvSpPr/>
          <p:nvPr/>
        </p:nvSpPr>
        <p:spPr>
          <a:xfrm>
            <a:off x="228600" y="1554480"/>
            <a:ext cx="3962400" cy="4832092"/>
          </a:xfrm>
          <a:prstGeom prst="rect">
            <a:avLst/>
          </a:prstGeom>
        </p:spPr>
        <p:txBody>
          <a:bodyPr wrap="square">
            <a:spAutoFit/>
          </a:bodyPr>
          <a:lstStyle/>
          <a:p>
            <a:pPr fontAlgn="auto">
              <a:spcBef>
                <a:spcPts val="0"/>
              </a:spcBef>
              <a:spcAft>
                <a:spcPts val="1800"/>
              </a:spcAft>
              <a:defRPr/>
            </a:pPr>
            <a:r>
              <a:rPr lang="en-US" sz="2800" dirty="0"/>
              <a:t>Figure 14.1 shows the distribution of average scores on the SAT Mathematics exam for the 50 states and the District of Columbia. North Dakota leads at 620, and the District of Columbia trails at 438 on the SAT scale of 200 to 800. </a:t>
            </a:r>
          </a:p>
        </p:txBody>
      </p:sp>
      <p:pic>
        <p:nvPicPr>
          <p:cNvPr id="1026" name="Picture 2" descr="Figure 14.1 shows the State average SAT mathematics score (x-axis) and the number of states (y-axis).  Data is approximate and as follows:&#10;• 420-450=1 state&#10;• 450-480=3 states&#10;• 480-510=14&#10;• 510-540=11&#10;• 540-570=6&#10;• 570-600=8&#10;• 600-6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828800"/>
            <a:ext cx="4762522" cy="391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3860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a:t>
            </a:r>
            <a:r>
              <a:rPr lang="en-US" sz="3600" b="1" dirty="0" smtClean="0">
                <a:solidFill>
                  <a:schemeClr val="accent1"/>
                </a:solidFill>
              </a:rPr>
              <a:t>5</a:t>
            </a:r>
            <a:endParaRPr lang="en-US" sz="3600" dirty="0"/>
          </a:p>
        </p:txBody>
      </p:sp>
      <p:sp>
        <p:nvSpPr>
          <p:cNvPr id="8" name="Rectangle 7"/>
          <p:cNvSpPr/>
          <p:nvPr/>
        </p:nvSpPr>
        <p:spPr>
          <a:xfrm>
            <a:off x="228600" y="1645920"/>
            <a:ext cx="3959352" cy="4401205"/>
          </a:xfrm>
          <a:prstGeom prst="rect">
            <a:avLst/>
          </a:prstGeom>
        </p:spPr>
        <p:txBody>
          <a:bodyPr wrap="square">
            <a:spAutoFit/>
          </a:bodyPr>
          <a:lstStyle/>
          <a:p>
            <a:pPr fontAlgn="auto">
              <a:spcBef>
                <a:spcPts val="0"/>
              </a:spcBef>
              <a:spcAft>
                <a:spcPts val="1800"/>
              </a:spcAft>
              <a:defRPr/>
            </a:pPr>
            <a:r>
              <a:rPr lang="en-US" sz="2800" dirty="0"/>
              <a:t>The distribution has an unusual shape: it has one clear peak and perhaps a second, small one. This may be a clue that the data mix two distinct groups. But we need to explore the data further to be sure that this is the </a:t>
            </a:r>
            <a:r>
              <a:rPr lang="en-US" sz="2800" dirty="0" smtClean="0"/>
              <a:t>case.</a:t>
            </a:r>
            <a:endParaRPr lang="en-US" sz="2800" dirty="0"/>
          </a:p>
        </p:txBody>
      </p:sp>
      <p:pic>
        <p:nvPicPr>
          <p:cNvPr id="6" name="Picture 2" descr="Figure 14.1 shows the State average SAT mathematics score (x-axis) and the number of states (y-axis).  Data is approximate and as follows:&#10;• 420-450=1 state&#10;• 450-480=3 states&#10;• 480-510=14&#10;• 510-540=11&#10;• 540-570=6&#10;• 570-600=8&#10;• 600-6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952" y="1828800"/>
            <a:ext cx="4762522" cy="391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0094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a:t>
            </a:r>
            <a:r>
              <a:rPr lang="en-US" sz="3600" b="1" dirty="0" smtClean="0">
                <a:solidFill>
                  <a:schemeClr val="accent1"/>
                </a:solidFill>
              </a:rPr>
              <a:t>6</a:t>
            </a:r>
            <a:endParaRPr lang="en-US" sz="3600" dirty="0"/>
          </a:p>
        </p:txBody>
      </p:sp>
      <p:sp>
        <p:nvSpPr>
          <p:cNvPr id="8" name="Rectangle 7"/>
          <p:cNvSpPr/>
          <p:nvPr/>
        </p:nvSpPr>
        <p:spPr>
          <a:xfrm>
            <a:off x="301752" y="1737360"/>
            <a:ext cx="8759952" cy="3770263"/>
          </a:xfrm>
          <a:prstGeom prst="rect">
            <a:avLst/>
          </a:prstGeom>
        </p:spPr>
        <p:txBody>
          <a:bodyPr>
            <a:spAutoFit/>
          </a:bodyPr>
          <a:lstStyle/>
          <a:p>
            <a:pPr fontAlgn="auto">
              <a:spcBef>
                <a:spcPts val="0"/>
              </a:spcBef>
              <a:spcAft>
                <a:spcPts val="1800"/>
              </a:spcAft>
              <a:defRPr/>
            </a:pPr>
            <a:r>
              <a:rPr lang="en-US" sz="2800" dirty="0"/>
              <a:t>In this chapter we will learn that to understand one variable, such as SAT scores, we must look at how it is related to other variables. </a:t>
            </a:r>
            <a:endParaRPr lang="en-US" sz="2800" dirty="0" smtClean="0"/>
          </a:p>
          <a:p>
            <a:pPr fontAlgn="auto">
              <a:spcBef>
                <a:spcPts val="0"/>
              </a:spcBef>
              <a:spcAft>
                <a:spcPts val="1800"/>
              </a:spcAft>
              <a:defRPr/>
            </a:pPr>
            <a:r>
              <a:rPr lang="en-US" sz="2800" dirty="0" smtClean="0"/>
              <a:t>By </a:t>
            </a:r>
            <a:r>
              <a:rPr lang="en-US" sz="2800" dirty="0"/>
              <a:t>the end of this chapter you will be able to use what you have learned to understand why Figure 14.1 has such an unusual shape and to appreciate why the College Board discourages ranking states on SAT scores alone.</a:t>
            </a:r>
          </a:p>
        </p:txBody>
      </p:sp>
    </p:spTree>
    <p:extLst>
      <p:ext uri="{BB962C8B-B14F-4D97-AF65-F5344CB8AC3E}">
        <p14:creationId xmlns:p14="http://schemas.microsoft.com/office/powerpoint/2010/main" val="18839427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Relationships among </a:t>
            </a:r>
            <a:r>
              <a:rPr lang="en-US" sz="3600" b="1" dirty="0" smtClean="0">
                <a:solidFill>
                  <a:schemeClr val="accent1"/>
                </a:solidFill>
              </a:rPr>
              <a:t>Variables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463040"/>
            <a:ext cx="8759952" cy="5078313"/>
          </a:xfrm>
          <a:prstGeom prst="rect">
            <a:avLst/>
          </a:prstGeom>
        </p:spPr>
        <p:txBody>
          <a:bodyPr>
            <a:spAutoFit/>
          </a:bodyPr>
          <a:lstStyle/>
          <a:p>
            <a:pPr fontAlgn="auto">
              <a:spcBef>
                <a:spcPts val="0"/>
              </a:spcBef>
              <a:spcAft>
                <a:spcPts val="1800"/>
              </a:spcAft>
              <a:defRPr/>
            </a:pPr>
            <a:r>
              <a:rPr lang="en-US" sz="2400" dirty="0"/>
              <a:t>A medical study finds that short women are more likely to have heart attacks than women of average height, while tall women have the fewest heart attacks. </a:t>
            </a:r>
            <a:endParaRPr lang="en-US" sz="2400" dirty="0" smtClean="0"/>
          </a:p>
          <a:p>
            <a:pPr fontAlgn="auto">
              <a:spcBef>
                <a:spcPts val="0"/>
              </a:spcBef>
              <a:spcAft>
                <a:spcPts val="1800"/>
              </a:spcAft>
              <a:defRPr/>
            </a:pPr>
            <a:r>
              <a:rPr lang="en-US" sz="2400" dirty="0" smtClean="0"/>
              <a:t>An </a:t>
            </a:r>
            <a:r>
              <a:rPr lang="en-US" sz="2400" dirty="0"/>
              <a:t>insurance group reports that heavier cars are involved in fewer fatal accidents per 10,000 vehicles registered than are lighter cars. </a:t>
            </a:r>
            <a:endParaRPr lang="en-US" sz="2400" dirty="0" smtClean="0"/>
          </a:p>
          <a:p>
            <a:pPr fontAlgn="auto">
              <a:spcBef>
                <a:spcPts val="0"/>
              </a:spcBef>
              <a:spcAft>
                <a:spcPts val="1800"/>
              </a:spcAft>
              <a:defRPr/>
            </a:pPr>
            <a:r>
              <a:rPr lang="en-US" sz="2400" dirty="0" smtClean="0"/>
              <a:t>These </a:t>
            </a:r>
            <a:r>
              <a:rPr lang="en-US" sz="2400" dirty="0"/>
              <a:t>and many other statistical studies look at the relationship between two variables. </a:t>
            </a:r>
            <a:endParaRPr lang="en-US" sz="2400" dirty="0" smtClean="0"/>
          </a:p>
          <a:p>
            <a:pPr fontAlgn="auto">
              <a:spcBef>
                <a:spcPts val="0"/>
              </a:spcBef>
              <a:spcAft>
                <a:spcPts val="1800"/>
              </a:spcAft>
              <a:defRPr/>
            </a:pPr>
            <a:r>
              <a:rPr lang="en-US" sz="2400" dirty="0"/>
              <a:t>The relationship between two variables can be strongly influenced by other variables that are lurking in the background.</a:t>
            </a:r>
          </a:p>
          <a:p>
            <a:pPr fontAlgn="auto">
              <a:spcBef>
                <a:spcPts val="0"/>
              </a:spcBef>
              <a:spcAft>
                <a:spcPts val="1800"/>
              </a:spcAft>
              <a:defRPr/>
            </a:pPr>
            <a:endParaRPr lang="en-US" sz="2400" dirty="0"/>
          </a:p>
        </p:txBody>
      </p:sp>
    </p:spTree>
    <p:extLst>
      <p:ext uri="{BB962C8B-B14F-4D97-AF65-F5344CB8AC3E}">
        <p14:creationId xmlns:p14="http://schemas.microsoft.com/office/powerpoint/2010/main" val="201778781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Relationships among </a:t>
            </a:r>
            <a:r>
              <a:rPr lang="en-US" sz="3600" b="1" dirty="0" smtClean="0">
                <a:solidFill>
                  <a:schemeClr val="accent1"/>
                </a:solidFill>
              </a:rPr>
              <a:t>Variables 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554480"/>
            <a:ext cx="8759952" cy="3370153"/>
          </a:xfrm>
          <a:prstGeom prst="rect">
            <a:avLst/>
          </a:prstGeom>
        </p:spPr>
        <p:txBody>
          <a:bodyPr>
            <a:spAutoFit/>
          </a:bodyPr>
          <a:lstStyle/>
          <a:p>
            <a:pPr fontAlgn="auto">
              <a:spcBef>
                <a:spcPts val="0"/>
              </a:spcBef>
              <a:spcAft>
                <a:spcPts val="1800"/>
              </a:spcAft>
              <a:defRPr/>
            </a:pPr>
            <a:r>
              <a:rPr lang="en-US" sz="2800" dirty="0" smtClean="0"/>
              <a:t>To examine the relationship between two variables:</a:t>
            </a:r>
          </a:p>
          <a:p>
            <a:pPr marL="457200" indent="-457200" fontAlgn="auto">
              <a:spcBef>
                <a:spcPts val="0"/>
              </a:spcBef>
              <a:spcAft>
                <a:spcPts val="1800"/>
              </a:spcAft>
              <a:buFont typeface="Arial" panose="020B0604020202020204" pitchFamily="34" charset="0"/>
              <a:buChar char="•"/>
              <a:defRPr/>
            </a:pPr>
            <a:r>
              <a:rPr lang="en-US" sz="2800" dirty="0" smtClean="0"/>
              <a:t>First </a:t>
            </a:r>
            <a:r>
              <a:rPr lang="en-US" sz="2800" dirty="0"/>
              <a:t>plot the data, then add numerical summaries. </a:t>
            </a:r>
            <a:endParaRPr lang="en-US" sz="2800" dirty="0" smtClean="0"/>
          </a:p>
          <a:p>
            <a:pPr marL="457200" indent="-457200" fontAlgn="auto">
              <a:spcBef>
                <a:spcPts val="0"/>
              </a:spcBef>
              <a:spcAft>
                <a:spcPts val="1800"/>
              </a:spcAft>
              <a:buFont typeface="Arial" panose="020B0604020202020204" pitchFamily="34" charset="0"/>
              <a:buChar char="•"/>
              <a:defRPr/>
            </a:pPr>
            <a:r>
              <a:rPr lang="en-US" sz="2800" dirty="0" smtClean="0"/>
              <a:t>Look </a:t>
            </a:r>
            <a:r>
              <a:rPr lang="en-US" sz="2800" dirty="0"/>
              <a:t>for overall patterns and deviations from those patterns. </a:t>
            </a:r>
            <a:endParaRPr lang="en-US" sz="2800" dirty="0" smtClean="0"/>
          </a:p>
          <a:p>
            <a:pPr marL="457200" indent="-457200" fontAlgn="auto">
              <a:spcBef>
                <a:spcPts val="0"/>
              </a:spcBef>
              <a:spcAft>
                <a:spcPts val="1800"/>
              </a:spcAft>
              <a:buFont typeface="Arial" panose="020B0604020202020204" pitchFamily="34" charset="0"/>
              <a:buChar char="•"/>
              <a:defRPr/>
            </a:pPr>
            <a:r>
              <a:rPr lang="en-US" sz="2800" dirty="0" smtClean="0"/>
              <a:t>When </a:t>
            </a:r>
            <a:r>
              <a:rPr lang="en-US" sz="2800" dirty="0"/>
              <a:t>the overall pattern is quite regular, there is sometimes a way to describe it very briefly.</a:t>
            </a:r>
          </a:p>
        </p:txBody>
      </p:sp>
    </p:spTree>
    <p:extLst>
      <p:ext uri="{BB962C8B-B14F-4D97-AF65-F5344CB8AC3E}">
        <p14:creationId xmlns:p14="http://schemas.microsoft.com/office/powerpoint/2010/main" val="1303228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7126</TotalTime>
  <Words>2217</Words>
  <Application>Microsoft Office PowerPoint</Application>
  <PresentationFormat>On-screen Show (4:3)</PresentationFormat>
  <Paragraphs>158</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Mangal</vt:lpstr>
      <vt:lpstr>Arial</vt:lpstr>
      <vt:lpstr>Calibri</vt:lpstr>
      <vt:lpstr>Times New Roman</vt:lpstr>
      <vt:lpstr>Office Theme</vt:lpstr>
      <vt:lpstr>Chapter 14</vt:lpstr>
      <vt:lpstr>Case Study: Describing Relationships – Scatterplots and Correlation 1</vt:lpstr>
      <vt:lpstr>Case Study: Describing Relationships – Scatterplots and Correlation 2</vt:lpstr>
      <vt:lpstr>Case Study: Describing Relationships – Scatterplots and Correlation 3</vt:lpstr>
      <vt:lpstr>Case Study: Describing Relationships – Scatterplots and Correlation 4</vt:lpstr>
      <vt:lpstr>Case Study: Describing Relationships – Scatterplots and Correlation 5</vt:lpstr>
      <vt:lpstr>Case Study: Describing Relationships – Scatterplots and Correlation 6</vt:lpstr>
      <vt:lpstr>Relationships among Variables 1 </vt:lpstr>
      <vt:lpstr>Relationships among Variables 2 </vt:lpstr>
      <vt:lpstr>Example: The Big Bang 1 </vt:lpstr>
      <vt:lpstr>Example: The Big Bang 2 </vt:lpstr>
      <vt:lpstr>Example: The Big Bang 3 </vt:lpstr>
      <vt:lpstr>Example: The Big Bang 4 </vt:lpstr>
      <vt:lpstr>Example: The Big Bang 5 </vt:lpstr>
      <vt:lpstr>Scatterplots </vt:lpstr>
      <vt:lpstr>Example: Health and wealth 1 </vt:lpstr>
      <vt:lpstr>Example: Health and wealth 2 </vt:lpstr>
      <vt:lpstr>Example: Health and wealth 3 </vt:lpstr>
      <vt:lpstr>Example: Health and wealth 4 </vt:lpstr>
      <vt:lpstr>Interpreting Scatterplots 1 </vt:lpstr>
      <vt:lpstr>Interpreting Scatterplots 2 </vt:lpstr>
      <vt:lpstr>Example: Scatterplots 1 </vt:lpstr>
      <vt:lpstr>Example: Scatterplots 2 </vt:lpstr>
      <vt:lpstr>Example: Scatterplots 3 </vt:lpstr>
      <vt:lpstr>Correlation 1 </vt:lpstr>
      <vt:lpstr>Correlation 2 </vt:lpstr>
      <vt:lpstr>Correlation 3 </vt:lpstr>
      <vt:lpstr>Understanding Correlation 1 </vt:lpstr>
      <vt:lpstr>Understanding Correlation 2 </vt:lpstr>
      <vt:lpstr>Understanding Correlation 3 </vt:lpstr>
      <vt:lpstr>Understanding Correlation 4 </vt:lpstr>
      <vt:lpstr>Statistics in Summary 1 </vt:lpstr>
      <vt:lpstr>Statistics in Summary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Fan Wu</cp:lastModifiedBy>
  <cp:revision>514</cp:revision>
  <cp:lastPrinted>2018-02-19T21:33:48Z</cp:lastPrinted>
  <dcterms:created xsi:type="dcterms:W3CDTF">2009-09-07T22:06:52Z</dcterms:created>
  <dcterms:modified xsi:type="dcterms:W3CDTF">2018-02-19T22:10:37Z</dcterms:modified>
</cp:coreProperties>
</file>