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63" r:id="rId3"/>
    <p:sldId id="264" r:id="rId4"/>
    <p:sldId id="265" r:id="rId5"/>
    <p:sldId id="266" r:id="rId6"/>
    <p:sldId id="267" r:id="rId7"/>
    <p:sldId id="268" r:id="rId8"/>
    <p:sldId id="269" r:id="rId9"/>
    <p:sldId id="270" r:id="rId10"/>
    <p:sldId id="317" r:id="rId11"/>
    <p:sldId id="272" r:id="rId12"/>
    <p:sldId id="273" r:id="rId13"/>
    <p:sldId id="274" r:id="rId14"/>
    <p:sldId id="275" r:id="rId15"/>
    <p:sldId id="276" r:id="rId16"/>
    <p:sldId id="278" r:id="rId17"/>
    <p:sldId id="279" r:id="rId18"/>
    <p:sldId id="277" r:id="rId19"/>
    <p:sldId id="318" r:id="rId20"/>
    <p:sldId id="319" r:id="rId21"/>
    <p:sldId id="282" r:id="rId22"/>
    <p:sldId id="283" r:id="rId23"/>
    <p:sldId id="284" r:id="rId24"/>
    <p:sldId id="285" r:id="rId25"/>
    <p:sldId id="286" r:id="rId26"/>
    <p:sldId id="288" r:id="rId27"/>
    <p:sldId id="289" r:id="rId28"/>
    <p:sldId id="290" r:id="rId29"/>
    <p:sldId id="291" r:id="rId30"/>
    <p:sldId id="292" r:id="rId31"/>
    <p:sldId id="293" r:id="rId32"/>
    <p:sldId id="294" r:id="rId33"/>
    <p:sldId id="296" r:id="rId34"/>
    <p:sldId id="297" r:id="rId35"/>
    <p:sldId id="298" r:id="rId36"/>
    <p:sldId id="299"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app" initials="JLL" lastIdx="2" clrIdx="0"/>
  <p:cmAuthor id="1" name="Stat Surface" initials="SS" lastIdx="3" clrIdx="1">
    <p:extLst/>
  </p:cmAuthor>
  <p:cmAuthor id="2" name="MVL" initials="MV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163" autoAdjust="0"/>
    <p:restoredTop sz="94729" autoAdjust="0"/>
  </p:normalViewPr>
  <p:slideViewPr>
    <p:cSldViewPr>
      <p:cViewPr varScale="1">
        <p:scale>
          <a:sx n="60" d="100"/>
          <a:sy n="60" d="100"/>
        </p:scale>
        <p:origin x="192" y="1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4" d="100"/>
          <a:sy n="84" d="100"/>
        </p:scale>
        <p:origin x="-295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81C7CC27-D439-4949-89BF-BF2470D94575}" type="datetimeFigureOut">
              <a:rPr lang="en-US"/>
              <a:pPr>
                <a:defRPr/>
              </a:pPr>
              <a:t>12/12/17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9D3078CA-F9CB-4269-BF8B-BD6F18233B26}" type="slidenum">
              <a:rPr lang="en-US"/>
              <a:pPr>
                <a:defRPr/>
              </a:pPr>
              <a:t>‹#›</a:t>
            </a:fld>
            <a:endParaRPr lang="en-US"/>
          </a:p>
        </p:txBody>
      </p:sp>
    </p:spTree>
    <p:extLst>
      <p:ext uri="{BB962C8B-B14F-4D97-AF65-F5344CB8AC3E}">
        <p14:creationId xmlns:p14="http://schemas.microsoft.com/office/powerpoint/2010/main" val="372752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D4B46415-9359-448F-8467-006FB6DDFE18}" type="datetimeFigureOut">
              <a:rPr lang="en-US"/>
              <a:pPr>
                <a:defRPr/>
              </a:pPr>
              <a:t>12/12/17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49D51098-FCBD-40B9-9D17-CC8575C5DBC8}" type="slidenum">
              <a:rPr lang="en-US"/>
              <a:pPr>
                <a:defRPr/>
              </a:pPr>
              <a:t>‹#›</a:t>
            </a:fld>
            <a:endParaRPr lang="en-US"/>
          </a:p>
        </p:txBody>
      </p:sp>
    </p:spTree>
    <p:extLst>
      <p:ext uri="{BB962C8B-B14F-4D97-AF65-F5344CB8AC3E}">
        <p14:creationId xmlns:p14="http://schemas.microsoft.com/office/powerpoint/2010/main" val="35961952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4DFF15-A879-4BD4-959A-BC9E34D90B58}"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30892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solidFill>
                  <a:prstClr val="black"/>
                </a:solidFill>
              </a:rPr>
              <a:pPr fontAlgn="base">
                <a:spcBef>
                  <a:spcPct val="0"/>
                </a:spcBef>
                <a:spcAft>
                  <a:spcPct val="0"/>
                </a:spcAft>
              </a:pPr>
              <a:t>10</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85106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38078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828523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68334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277328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95320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25713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23909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23399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solidFill>
                  <a:prstClr val="black"/>
                </a:solidFill>
              </a:rPr>
              <a:pPr fontAlgn="base">
                <a:spcBef>
                  <a:spcPct val="0"/>
                </a:spcBef>
                <a:spcAft>
                  <a:spcPct val="0"/>
                </a:spcAft>
              </a:pPr>
              <a:t>19</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6875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38953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solidFill>
                  <a:prstClr val="black"/>
                </a:solidFill>
              </a:rPr>
              <a:pPr fontAlgn="base">
                <a:spcBef>
                  <a:spcPct val="0"/>
                </a:spcBef>
                <a:spcAft>
                  <a:spcPct val="0"/>
                </a:spcAft>
              </a:pPr>
              <a:t>20</a:t>
            </a:fld>
            <a:endParaRPr lang="en-US">
              <a:solidFill>
                <a:prstClr val="black"/>
              </a:solidFill>
            </a:endParaRPr>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03074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77341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36803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03432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57197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05329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56452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79739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8097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9487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10352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5523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15996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99309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95115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3066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57939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64125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925517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764922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39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5362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36721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89557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467360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522347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70115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789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872521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49768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149144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193553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49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5253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0006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50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736057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51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74780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52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6645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7434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6156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63884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4976A6-DEBF-4515-ACA2-1AAF893AA19E}"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75641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04800"/>
            <a:ext cx="3352800" cy="3428999"/>
          </a:xfrm>
        </p:spPr>
        <p:txBody>
          <a:bodyPr/>
          <a:lstStyle/>
          <a:p>
            <a:r>
              <a:rPr lang="en-US" dirty="0"/>
              <a:t>Click to edit Master title style</a:t>
            </a:r>
          </a:p>
        </p:txBody>
      </p:sp>
      <p:sp>
        <p:nvSpPr>
          <p:cNvPr id="3" name="Subtitle 2"/>
          <p:cNvSpPr>
            <a:spLocks noGrp="1"/>
          </p:cNvSpPr>
          <p:nvPr>
            <p:ph type="subTitle" idx="1"/>
          </p:nvPr>
        </p:nvSpPr>
        <p:spPr>
          <a:xfrm>
            <a:off x="5562600" y="3962400"/>
            <a:ext cx="3352800" cy="2362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6F9EC58-A21B-46A3-8C02-5394EE84CD31}" type="datetimeFigureOut">
              <a:rPr lang="en-US"/>
              <a:pPr>
                <a:defRPr/>
              </a:pPr>
              <a:t>12/12/17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B4C0547-0B7F-44A2-82D5-7F8B2B77537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5A0DDE2-F8EB-4478-A061-B7594CD058DA}" type="datetimeFigureOut">
              <a:rPr lang="en-US"/>
              <a:pPr>
                <a:defRPr/>
              </a:pPr>
              <a:t>12/12/17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05F8DE1-1E13-49C8-BCF9-F6FF39FF1A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6659546-F7A1-4411-83B8-55228DFA979F}" type="datetimeFigureOut">
              <a:rPr lang="en-US"/>
              <a:pPr>
                <a:defRPr/>
              </a:pPr>
              <a:t>12/12/17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624C5F9-CB91-4947-9EFC-38CCBDB79CE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C83E8FB-38A0-4E8F-8183-358C756BF67C}" type="datetimeFigureOut">
              <a:rPr lang="en-US"/>
              <a:pPr>
                <a:defRPr/>
              </a:pPr>
              <a:t>12/12/17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FA218AC-4E6C-46DC-830A-894C2CEB621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8CCDAB0-71DD-44C5-9C1C-51E1F331AA88}" type="datetimeFigureOut">
              <a:rPr lang="en-US"/>
              <a:pPr>
                <a:defRPr/>
              </a:pPr>
              <a:t>12/12/17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D5B1B6C-B1CF-4EB3-BDA8-F084D116269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1E592D7-0E58-4BA7-B2F4-4A08FAC0EB6E}" type="datetimeFigureOut">
              <a:rPr lang="en-US"/>
              <a:pPr>
                <a:defRPr/>
              </a:pPr>
              <a:t>12/12/17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D275DF2F-5371-4896-9E63-7E29C2FFC62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50994A0-D728-41AD-AD18-F8E75767FFCE}" type="datetimeFigureOut">
              <a:rPr lang="en-US"/>
              <a:pPr>
                <a:defRPr/>
              </a:pPr>
              <a:t>12/12/17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6FD92F1-ED4B-4C99-BEE1-C04E7FBB53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BAAE079-A6C8-434A-B9A6-80B3569B0272}" type="datetimeFigureOut">
              <a:rPr lang="en-US"/>
              <a:pPr>
                <a:defRPr/>
              </a:pPr>
              <a:t>12/12/17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8CDF470-F078-482F-97FC-2C226A83C7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7A93ED9-7463-44A9-AD94-3FDF092649FE}" type="datetimeFigureOut">
              <a:rPr lang="en-US"/>
              <a:pPr>
                <a:defRPr/>
              </a:pPr>
              <a:t>12/12/17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4A815B8-5B0D-4EF5-B80A-07746E6331E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712A14A-3F15-446A-BBA0-E5AF50C176D0}" type="datetimeFigureOut">
              <a:rPr lang="en-US"/>
              <a:pPr>
                <a:defRPr/>
              </a:pPr>
              <a:t>12/12/17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5054E1A-4C98-4065-903D-4A527CB2173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E98EA23-CDDD-4132-99B9-135CCB2A7617}" type="datetimeFigureOut">
              <a:rPr lang="en-US"/>
              <a:pPr>
                <a:defRPr/>
              </a:pPr>
              <a:t>12/12/17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A1608F7-702B-4ED6-8DAB-EA14B91FC1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CA8E79FF-F5FE-4C8B-ADAF-A46CA1D5F720}"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2.jpe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2.jpe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2.jpeg"/><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5.jpeg"/><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5.jpeg"/><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tatistics: Concepts and Controversies&#10;David S. Moore/William I. Notz&#10;Ninth Editi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14" r="251"/>
          <a:stretch/>
        </p:blipFill>
        <p:spPr bwMode="auto">
          <a:xfrm>
            <a:off x="0" y="0"/>
            <a:ext cx="541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361" name="Title 1"/>
          <p:cNvSpPr>
            <a:spLocks noGrp="1"/>
          </p:cNvSpPr>
          <p:nvPr>
            <p:ph type="ctrTitle"/>
          </p:nvPr>
        </p:nvSpPr>
        <p:spPr>
          <a:xfrm>
            <a:off x="5486400" y="304800"/>
            <a:ext cx="3657600" cy="3429000"/>
          </a:xfrm>
        </p:spPr>
        <p:txBody>
          <a:bodyPr/>
          <a:lstStyle/>
          <a:p>
            <a:r>
              <a:rPr lang="en-US" sz="7200" dirty="0"/>
              <a:t>Chapter 15</a:t>
            </a:r>
          </a:p>
        </p:txBody>
      </p:sp>
      <p:sp>
        <p:nvSpPr>
          <p:cNvPr id="15362" name="Subtitle 2"/>
          <p:cNvSpPr>
            <a:spLocks noGrp="1"/>
          </p:cNvSpPr>
          <p:nvPr>
            <p:ph type="subTitle" idx="1"/>
          </p:nvPr>
        </p:nvSpPr>
        <p:spPr>
          <a:xfrm>
            <a:off x="5638800" y="3810000"/>
            <a:ext cx="3505200" cy="2133600"/>
          </a:xfrm>
        </p:spPr>
        <p:txBody>
          <a:bodyPr/>
          <a:lstStyle/>
          <a:p>
            <a:r>
              <a:rPr lang="en-US" sz="2400" dirty="0">
                <a:solidFill>
                  <a:schemeClr val="tx1"/>
                </a:solidFill>
              </a:rPr>
              <a:t>Describing Relationships:</a:t>
            </a:r>
          </a:p>
          <a:p>
            <a:r>
              <a:rPr lang="en-US" sz="2400" dirty="0">
                <a:solidFill>
                  <a:schemeClr val="tx1"/>
                </a:solidFill>
              </a:rPr>
              <a:t>Regression, Prediction, and Causation</a:t>
            </a:r>
          </a:p>
          <a:p>
            <a:endParaRPr lang="en-US" sz="2400" dirty="0">
              <a:solidFill>
                <a:schemeClr val="tx1"/>
              </a:solidFill>
            </a:endParaRPr>
          </a:p>
          <a:p>
            <a:r>
              <a:rPr lang="en-US" sz="2400" i="1" dirty="0">
                <a:solidFill>
                  <a:schemeClr val="tx2"/>
                </a:solidFill>
              </a:rPr>
              <a:t>Lecture Slides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animation illustrates the &quot;up-an-over&quot; method in the fossil example, in which humerus length of a fossil is predicted about 56 cm through a line graph, whose femur length is 50 cm.&#10;Figure 15.1 shows the relationship between femur length in centimeters (x-axis) and the humerus length in centimeters (y-axis). Both X-axis and Y-axis range from 30 to 90 in increments of 10. The line graph shows a positive relationship as most of the data points fall along a straight line." hidden="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973" y="352236"/>
            <a:ext cx="652463" cy="186922"/>
          </a:xfrm>
          <a:prstGeom prst="rect">
            <a:avLst/>
          </a:prstGeom>
        </p:spPr>
      </p:pic>
      <p:pic>
        <p:nvPicPr>
          <p:cNvPr id="4" name="Picture 3" descr="To skip animation steps, move to the next slide." hidden="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544389"/>
            <a:ext cx="463171" cy="137336"/>
          </a:xfrm>
          <a:prstGeom prst="rect">
            <a:avLst/>
          </a:prstGeom>
        </p:spPr>
      </p:pic>
      <p:sp>
        <p:nvSpPr>
          <p:cNvPr id="8" name="Rectangle 7" descr="Figure 15.1 shows the relationship between femur length in centimeters (x-axis) and the humerus length in centimeters (y-axis).  The line graph shows a perfectly positive relationship as most of the data points fall along a straight line."/>
          <p:cNvSpPr/>
          <p:nvPr/>
        </p:nvSpPr>
        <p:spPr>
          <a:xfrm>
            <a:off x="228600" y="990600"/>
            <a:ext cx="4114800" cy="5262979"/>
          </a:xfrm>
          <a:prstGeom prst="rect">
            <a:avLst/>
          </a:prstGeom>
        </p:spPr>
        <p:txBody>
          <a:bodyPr wrap="square">
            <a:spAutoFit/>
          </a:bodyPr>
          <a:lstStyle/>
          <a:p>
            <a:pPr fontAlgn="base">
              <a:spcBef>
                <a:spcPct val="0"/>
              </a:spcBef>
              <a:spcAft>
                <a:spcPct val="0"/>
              </a:spcAft>
            </a:pPr>
            <a:r>
              <a:rPr lang="en-US" sz="2400" dirty="0">
                <a:solidFill>
                  <a:prstClr val="black"/>
                </a:solidFill>
                <a:latin typeface="Arial" charset="0"/>
              </a:rPr>
              <a:t>For a femur length of 50 cm</a:t>
            </a:r>
          </a:p>
          <a:p>
            <a:pPr fontAlgn="base">
              <a:spcBef>
                <a:spcPct val="0"/>
              </a:spcBef>
              <a:spcAft>
                <a:spcPct val="0"/>
              </a:spcAft>
            </a:pPr>
            <a:r>
              <a:rPr lang="en-US" sz="2400" dirty="0">
                <a:solidFill>
                  <a:prstClr val="black"/>
                </a:solidFill>
                <a:latin typeface="Arial" charset="0"/>
              </a:rPr>
              <a:t>we predict a length of about 56 cm. </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This is the length the </a:t>
            </a:r>
            <a:r>
              <a:rPr lang="en-US" sz="2400" dirty="0" err="1">
                <a:solidFill>
                  <a:prstClr val="black"/>
                </a:solidFill>
                <a:latin typeface="Arial" charset="0"/>
              </a:rPr>
              <a:t>humerus</a:t>
            </a:r>
            <a:r>
              <a:rPr lang="en-US" sz="2400" dirty="0">
                <a:solidFill>
                  <a:prstClr val="black"/>
                </a:solidFill>
                <a:latin typeface="Arial" charset="0"/>
              </a:rPr>
              <a:t> would have if this fossil’s point lay exactly on the line. All the other points are close to the line, so we think the missing point will also be close to the line. That is, we think this prediction will be quite accurate.</a:t>
            </a:r>
          </a:p>
        </p:txBody>
      </p:sp>
      <p:pic>
        <p:nvPicPr>
          <p:cNvPr id="5"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021" y="990600"/>
            <a:ext cx="4407408" cy="5029421"/>
          </a:xfrm>
          <a:prstGeom prst="rect">
            <a:avLst/>
          </a:prstGeom>
          <a:noFill/>
          <a:extLst>
            <a:ext uri="{909E8E84-426E-40DD-AFC4-6F175D3DCCD1}">
              <a14:hiddenFill xmlns:a14="http://schemas.microsoft.com/office/drawing/2010/main">
                <a:solidFill>
                  <a:srgbClr val="FFFFFF"/>
                </a:solidFill>
              </a14:hiddenFill>
            </a:ext>
          </a:extLst>
        </p:spPr>
      </p:pic>
      <p:sp>
        <p:nvSpPr>
          <p:cNvPr id="10" name="Up Arrow 9" descr="Figure 15.1 shows the relationship between femur length in centimeters (x-axis) and the humerus length in centimeters (y-axis).  The line graph shows a perfectly positive relationship as most of the data points fall along a straight line."/>
          <p:cNvSpPr/>
          <p:nvPr/>
        </p:nvSpPr>
        <p:spPr>
          <a:xfrm>
            <a:off x="6019800" y="5105400"/>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1" name="Up Arrow 10" descr="Figure 15.1 shows the relationship between femur length in centimeters (x-axis) and the humerus length in centimeters (y-axis).  The line graph shows a perfectly positive relationship as most of the data points fall along a straight line."/>
          <p:cNvSpPr/>
          <p:nvPr/>
        </p:nvSpPr>
        <p:spPr>
          <a:xfrm rot="5400000">
            <a:off x="4282550" y="2667049"/>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Title 2" descr="Figure 15.1 shows the relationship between femur length in centimeters (x-axis) and the humerus length in centimeters (y-axis).  The line graph shows a perfectly positive relationship as most of the data points fall along a straight line."/>
          <p:cNvSpPr>
            <a:spLocks noGrp="1"/>
          </p:cNvSpPr>
          <p:nvPr>
            <p:ph type="title"/>
          </p:nvPr>
        </p:nvSpPr>
        <p:spPr/>
        <p:txBody>
          <a:bodyPr/>
          <a:lstStyle/>
          <a:p>
            <a:r>
              <a:rPr lang="en-US" sz="3600" b="1" dirty="0" smtClean="0">
                <a:solidFill>
                  <a:schemeClr val="accent1"/>
                </a:solidFill>
              </a:rPr>
              <a:t>Example: Fossil bones 3</a:t>
            </a:r>
            <a:r>
              <a:rPr lang="en-US" sz="3600" b="1" dirty="0">
                <a:solidFill>
                  <a:schemeClr val="accent1"/>
                </a:solidFill>
              </a:rPr>
              <a:t/>
            </a:r>
            <a:br>
              <a:rPr lang="en-US" sz="3600" b="1" dirty="0">
                <a:solidFill>
                  <a:schemeClr val="accent1"/>
                </a:solidFill>
              </a:rPr>
            </a:br>
            <a:endParaRPr lang="en-US" sz="3600" dirty="0"/>
          </a:p>
        </p:txBody>
      </p:sp>
    </p:spTree>
    <p:extLst>
      <p:ext uri="{BB962C8B-B14F-4D97-AF65-F5344CB8AC3E}">
        <p14:creationId xmlns:p14="http://schemas.microsoft.com/office/powerpoint/2010/main" val="4036392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solidFill>
                  <a:schemeClr val="accent1"/>
                </a:solidFill>
              </a:rPr>
              <a:t>Example: Presidential elections, the Reagan years 1</a:t>
            </a:r>
            <a:endParaRPr lang="en-US" sz="3600" dirty="0"/>
          </a:p>
        </p:txBody>
      </p:sp>
      <p:sp>
        <p:nvSpPr>
          <p:cNvPr id="8" name="Rectangle 7"/>
          <p:cNvSpPr/>
          <p:nvPr/>
        </p:nvSpPr>
        <p:spPr>
          <a:xfrm>
            <a:off x="304800" y="1676400"/>
            <a:ext cx="3962400" cy="4154984"/>
          </a:xfrm>
          <a:prstGeom prst="rect">
            <a:avLst/>
          </a:prstGeom>
        </p:spPr>
        <p:txBody>
          <a:bodyPr wrap="square">
            <a:spAutoFit/>
          </a:bodyPr>
          <a:lstStyle/>
          <a:p>
            <a:r>
              <a:rPr lang="en-US" sz="2400" dirty="0"/>
              <a:t>Republican Ronald Reagan was elected president twice, in 1980 and in 1984. His economic policy of tax cuts to stimulate the economy, eventually leading to increases in tax revenue, was still advocated by some Republican presidential candidates in 2015. </a:t>
            </a:r>
          </a:p>
        </p:txBody>
      </p:sp>
      <p:pic>
        <p:nvPicPr>
          <p:cNvPr id="2050"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038600" cy="45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82088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Presidential elections, the Reagan </a:t>
            </a:r>
            <a:r>
              <a:rPr lang="en-US" sz="3600" b="1" dirty="0" smtClean="0">
                <a:solidFill>
                  <a:schemeClr val="accent1"/>
                </a:solidFill>
              </a:rPr>
              <a:t>years</a:t>
            </a:r>
            <a:r>
              <a:rPr lang="en-US" sz="3600" b="1" dirty="0">
                <a:solidFill>
                  <a:schemeClr val="accent1"/>
                </a:solidFill>
              </a:rPr>
              <a:t> </a:t>
            </a:r>
            <a:r>
              <a:rPr lang="en-US" sz="3600" b="1" dirty="0" smtClean="0">
                <a:solidFill>
                  <a:schemeClr val="accent1"/>
                </a:solidFill>
              </a:rPr>
              <a:t>2</a:t>
            </a:r>
            <a:endParaRPr lang="en-US" sz="3600" dirty="0"/>
          </a:p>
        </p:txBody>
      </p:sp>
      <p:sp>
        <p:nvSpPr>
          <p:cNvPr id="8" name="Rectangle 7"/>
          <p:cNvSpPr/>
          <p:nvPr/>
        </p:nvSpPr>
        <p:spPr>
          <a:xfrm>
            <a:off x="420624" y="1752600"/>
            <a:ext cx="3962400" cy="3416320"/>
          </a:xfrm>
          <a:prstGeom prst="rect">
            <a:avLst/>
          </a:prstGeom>
        </p:spPr>
        <p:txBody>
          <a:bodyPr wrap="square">
            <a:spAutoFit/>
          </a:bodyPr>
          <a:lstStyle/>
          <a:p>
            <a:r>
              <a:rPr lang="en-US" sz="2400" dirty="0"/>
              <a:t>Figure 15.2 plots the percentage of voters in each state who voted for Reagan’s Democratic opponents: Jimmy Carter in 1980 and Walter Mondale in 1984. The plot shows a positive straight-line relationship. </a:t>
            </a:r>
          </a:p>
        </p:txBody>
      </p:sp>
      <p:pic>
        <p:nvPicPr>
          <p:cNvPr id="5"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1600200"/>
            <a:ext cx="4041648" cy="459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90359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Presidential elections, the Reagan years </a:t>
            </a:r>
            <a:r>
              <a:rPr lang="en-US" sz="3600" b="1" dirty="0" smtClean="0">
                <a:solidFill>
                  <a:schemeClr val="accent1"/>
                </a:solidFill>
              </a:rPr>
              <a:t>3</a:t>
            </a:r>
            <a:endParaRPr lang="en-US" sz="3600" dirty="0"/>
          </a:p>
        </p:txBody>
      </p:sp>
      <p:sp>
        <p:nvSpPr>
          <p:cNvPr id="8" name="Rectangle 7"/>
          <p:cNvSpPr/>
          <p:nvPr/>
        </p:nvSpPr>
        <p:spPr>
          <a:xfrm>
            <a:off x="381000" y="1737360"/>
            <a:ext cx="3886200" cy="3785652"/>
          </a:xfrm>
          <a:prstGeom prst="rect">
            <a:avLst/>
          </a:prstGeom>
        </p:spPr>
        <p:txBody>
          <a:bodyPr wrap="square">
            <a:spAutoFit/>
          </a:bodyPr>
          <a:lstStyle/>
          <a:p>
            <a:r>
              <a:rPr lang="en-US" sz="2400" dirty="0"/>
              <a:t>There is one outlier: Georgia, President Carter’s home state, voted 56% for the Democrat Carter in 1980 but only 40% Democratic in 1984. We could use the regression line drawn in Figure 15.2 to predict a state’s 1984 vote from its 1980 vote. </a:t>
            </a:r>
          </a:p>
        </p:txBody>
      </p:sp>
      <p:pic>
        <p:nvPicPr>
          <p:cNvPr id="5"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1600200"/>
            <a:ext cx="4041648" cy="459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7142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Example: Presidential elections, the Reagan years </a:t>
            </a:r>
            <a:r>
              <a:rPr lang="en-US" sz="3600" b="1" dirty="0" smtClean="0">
                <a:solidFill>
                  <a:schemeClr val="accent1"/>
                </a:solidFill>
              </a:rPr>
              <a:t>4</a:t>
            </a:r>
            <a:endParaRPr lang="en-US" sz="3600" dirty="0"/>
          </a:p>
        </p:txBody>
      </p:sp>
      <p:sp>
        <p:nvSpPr>
          <p:cNvPr id="8" name="Rectangle 7"/>
          <p:cNvSpPr/>
          <p:nvPr/>
        </p:nvSpPr>
        <p:spPr>
          <a:xfrm>
            <a:off x="381000" y="1645920"/>
            <a:ext cx="3886200" cy="4524315"/>
          </a:xfrm>
          <a:prstGeom prst="rect">
            <a:avLst/>
          </a:prstGeom>
        </p:spPr>
        <p:txBody>
          <a:bodyPr wrap="square">
            <a:spAutoFit/>
          </a:bodyPr>
          <a:lstStyle/>
          <a:p>
            <a:r>
              <a:rPr lang="en-US" sz="2400" dirty="0"/>
              <a:t>The points in this figure are more widely scattered about the line than are the points in the fossil bone plot in Figure 15.1. </a:t>
            </a:r>
          </a:p>
          <a:p>
            <a:endParaRPr lang="en-US" sz="2400" dirty="0"/>
          </a:p>
          <a:p>
            <a:r>
              <a:rPr lang="en-US" sz="2400" dirty="0"/>
              <a:t>The scatter of the points makes it clear that predictions of voting will be generally less accurate than predictions of bone length.</a:t>
            </a:r>
          </a:p>
        </p:txBody>
      </p:sp>
      <p:pic>
        <p:nvPicPr>
          <p:cNvPr id="5"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1600200"/>
            <a:ext cx="4041648" cy="459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26953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Equations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wrap="square">
            <a:spAutoFit/>
          </a:bodyPr>
          <a:lstStyle/>
          <a:p>
            <a:r>
              <a:rPr lang="en-US" sz="2800" dirty="0"/>
              <a:t>In regression, we want to predict </a:t>
            </a:r>
            <a:r>
              <a:rPr lang="en-US" sz="2800" i="1" dirty="0"/>
              <a:t>y</a:t>
            </a:r>
            <a:r>
              <a:rPr lang="en-US" sz="2800" dirty="0"/>
              <a:t> from </a:t>
            </a:r>
            <a:r>
              <a:rPr lang="en-US" sz="2800" i="1" dirty="0"/>
              <a:t>x</a:t>
            </a:r>
            <a:r>
              <a:rPr lang="en-US" sz="2800" dirty="0"/>
              <a:t>, so we want a line that is close to the points in the vertical (</a:t>
            </a:r>
            <a:r>
              <a:rPr lang="en-US" sz="2800" i="1" dirty="0"/>
              <a:t>y</a:t>
            </a:r>
            <a:r>
              <a:rPr lang="en-US" sz="2800" dirty="0"/>
              <a:t>) direction. </a:t>
            </a:r>
          </a:p>
          <a:p>
            <a:endParaRPr lang="en-US" sz="2800" dirty="0"/>
          </a:p>
          <a:p>
            <a:r>
              <a:rPr lang="en-US" sz="2800" dirty="0"/>
              <a:t>It is hard to concentrate on just the vertical distances when drawing a line by eye, so we use computer software to find the line. </a:t>
            </a:r>
          </a:p>
          <a:p>
            <a:endParaRPr lang="en-US" sz="2800" dirty="0"/>
          </a:p>
          <a:p>
            <a:r>
              <a:rPr lang="en-US" sz="2800" dirty="0"/>
              <a:t>There are many ways to make the collection of vertical distances “as small as possible.” The most common is the least-squares method.</a:t>
            </a:r>
          </a:p>
        </p:txBody>
      </p:sp>
    </p:spTree>
    <p:extLst>
      <p:ext uri="{BB962C8B-B14F-4D97-AF65-F5344CB8AC3E}">
        <p14:creationId xmlns:p14="http://schemas.microsoft.com/office/powerpoint/2010/main" val="253189590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Lines 3</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4800" y="1554480"/>
            <a:ext cx="8839200" cy="1815882"/>
          </a:xfrm>
          <a:prstGeom prst="rect">
            <a:avLst/>
          </a:prstGeom>
        </p:spPr>
        <p:txBody>
          <a:bodyPr wrap="square">
            <a:spAutoFit/>
          </a:bodyPr>
          <a:lstStyle/>
          <a:p>
            <a:r>
              <a:rPr lang="en-US" sz="2800" dirty="0"/>
              <a:t>The </a:t>
            </a:r>
            <a:r>
              <a:rPr lang="en-US" sz="2800" b="1" dirty="0">
                <a:solidFill>
                  <a:srgbClr val="8B0000"/>
                </a:solidFill>
              </a:rPr>
              <a:t>least-squares regression line</a:t>
            </a:r>
            <a:r>
              <a:rPr lang="en-US" sz="2800" dirty="0"/>
              <a:t> of </a:t>
            </a:r>
            <a:r>
              <a:rPr lang="en-US" sz="2800" i="1" dirty="0"/>
              <a:t>y </a:t>
            </a:r>
            <a:r>
              <a:rPr lang="en-US" sz="2800" dirty="0"/>
              <a:t>on </a:t>
            </a:r>
            <a:r>
              <a:rPr lang="en-US" sz="2800" i="1" dirty="0"/>
              <a:t>x</a:t>
            </a:r>
            <a:r>
              <a:rPr lang="en-US" sz="2800" dirty="0"/>
              <a:t> is the line that makes the sum of the squares of the vertical distances of the data points from the line as small as possible.</a:t>
            </a:r>
          </a:p>
        </p:txBody>
      </p:sp>
    </p:spTree>
    <p:extLst>
      <p:ext uri="{BB962C8B-B14F-4D97-AF65-F5344CB8AC3E}">
        <p14:creationId xmlns:p14="http://schemas.microsoft.com/office/powerpoint/2010/main" val="26145502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Equations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355712"/>
            <a:ext cx="4191000" cy="4401205"/>
          </a:xfrm>
          <a:prstGeom prst="rect">
            <a:avLst/>
          </a:prstGeom>
        </p:spPr>
        <p:txBody>
          <a:bodyPr wrap="square">
            <a:spAutoFit/>
          </a:bodyPr>
          <a:lstStyle/>
          <a:p>
            <a:r>
              <a:rPr lang="en-US" sz="2000" dirty="0"/>
              <a:t>Figure 15.3 illustrates the least-squares idea. This figure magnifies the center part of Figure 15.1 to focus on three of the points.</a:t>
            </a:r>
          </a:p>
          <a:p>
            <a:endParaRPr lang="en-US" sz="2000" dirty="0"/>
          </a:p>
          <a:p>
            <a:r>
              <a:rPr lang="en-US" sz="2000" dirty="0"/>
              <a:t>We see the vertical distances of these three points from the regression line. To find the least-squares line, look at these vertical distances (all five for the fossil data), square them, and move the line until the sum of the squares is the smallest it can be for any line.</a:t>
            </a:r>
          </a:p>
          <a:p>
            <a:r>
              <a:rPr lang="en-US" sz="2000" dirty="0"/>
              <a:t> </a:t>
            </a:r>
          </a:p>
        </p:txBody>
      </p:sp>
      <p:pic>
        <p:nvPicPr>
          <p:cNvPr id="3074" name="Picture 2" descr="Figure 15.3 shows the relationship between femur length in centimeters (x-axis) and humerus length in centimeters (y-axis).  Ideally, data points are all in close proximity to the regression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452" y="1092830"/>
            <a:ext cx="4312212" cy="492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66761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Equations 3</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188720"/>
            <a:ext cx="8839200" cy="5262979"/>
          </a:xfrm>
          <a:prstGeom prst="rect">
            <a:avLst/>
          </a:prstGeom>
        </p:spPr>
        <p:txBody>
          <a:bodyPr wrap="square">
            <a:spAutoFit/>
          </a:bodyPr>
          <a:lstStyle/>
          <a:p>
            <a:r>
              <a:rPr lang="en-US" sz="2800" dirty="0"/>
              <a:t>In writing the equation of a line, </a:t>
            </a:r>
            <a:r>
              <a:rPr lang="en-US" sz="2800" i="1" dirty="0"/>
              <a:t>x</a:t>
            </a:r>
            <a:r>
              <a:rPr lang="en-US" sz="2800" dirty="0"/>
              <a:t> stands, as usual, for the explanatory variable and </a:t>
            </a:r>
            <a:r>
              <a:rPr lang="en-US" sz="2800" i="1" dirty="0"/>
              <a:t>y</a:t>
            </a:r>
            <a:r>
              <a:rPr lang="en-US" sz="2800" dirty="0"/>
              <a:t> for the response variable. </a:t>
            </a:r>
          </a:p>
          <a:p>
            <a:endParaRPr lang="en-US" sz="2800" dirty="0"/>
          </a:p>
          <a:p>
            <a:r>
              <a:rPr lang="en-US" sz="2800" dirty="0"/>
              <a:t>The equation of a line has the form </a:t>
            </a:r>
            <a:r>
              <a:rPr lang="en-US" sz="2800" i="1" dirty="0"/>
              <a:t>y = a + </a:t>
            </a:r>
            <a:r>
              <a:rPr lang="en-US" sz="2800" i="1" dirty="0" err="1"/>
              <a:t>bx</a:t>
            </a:r>
            <a:r>
              <a:rPr lang="en-US" sz="2800" i="1" dirty="0"/>
              <a:t> </a:t>
            </a:r>
          </a:p>
          <a:p>
            <a:endParaRPr lang="en-US" sz="2800" dirty="0"/>
          </a:p>
          <a:p>
            <a:r>
              <a:rPr lang="en-US" sz="2800" dirty="0"/>
              <a:t>The number </a:t>
            </a:r>
            <a:r>
              <a:rPr lang="en-US" sz="2800" i="1" dirty="0"/>
              <a:t>b</a:t>
            </a:r>
            <a:r>
              <a:rPr lang="en-US" sz="2800" dirty="0"/>
              <a:t> is the slope of the line, the amount by which </a:t>
            </a:r>
            <a:r>
              <a:rPr lang="en-US" sz="2800" i="1" dirty="0"/>
              <a:t>y</a:t>
            </a:r>
            <a:r>
              <a:rPr lang="en-US" sz="2800" dirty="0"/>
              <a:t> changes when </a:t>
            </a:r>
            <a:r>
              <a:rPr lang="en-US" sz="2800" i="1" dirty="0"/>
              <a:t>x</a:t>
            </a:r>
            <a:r>
              <a:rPr lang="en-US" sz="2800" dirty="0"/>
              <a:t> increases by one unit. The number </a:t>
            </a:r>
            <a:r>
              <a:rPr lang="en-US" sz="2800" i="1" dirty="0"/>
              <a:t>a</a:t>
            </a:r>
            <a:r>
              <a:rPr lang="en-US" sz="2800" dirty="0"/>
              <a:t> is the intercept, the value of </a:t>
            </a:r>
            <a:r>
              <a:rPr lang="en-US" sz="2800" i="1" dirty="0"/>
              <a:t>y</a:t>
            </a:r>
            <a:r>
              <a:rPr lang="en-US" sz="2800" dirty="0"/>
              <a:t> when </a:t>
            </a:r>
            <a:r>
              <a:rPr lang="en-US" sz="2800" i="1" dirty="0"/>
              <a:t>x</a:t>
            </a:r>
            <a:r>
              <a:rPr lang="en-US" sz="2800" dirty="0"/>
              <a:t> = 0. </a:t>
            </a:r>
          </a:p>
          <a:p>
            <a:endParaRPr lang="en-US" sz="2800" dirty="0"/>
          </a:p>
          <a:p>
            <a:r>
              <a:rPr lang="en-US" sz="2800" dirty="0"/>
              <a:t>To make a prediction, substitute your </a:t>
            </a:r>
            <a:r>
              <a:rPr lang="en-US" sz="2800" i="1" dirty="0"/>
              <a:t>x</a:t>
            </a:r>
            <a:r>
              <a:rPr lang="en-US" sz="2800" dirty="0"/>
              <a:t>-value into the equation and calculate the resulting </a:t>
            </a:r>
            <a:r>
              <a:rPr lang="en-US" sz="2800" i="1" dirty="0"/>
              <a:t>y</a:t>
            </a:r>
            <a:r>
              <a:rPr lang="en-US" sz="2800" dirty="0"/>
              <a:t>-value.</a:t>
            </a:r>
          </a:p>
        </p:txBody>
      </p:sp>
    </p:spTree>
    <p:extLst>
      <p:ext uri="{BB962C8B-B14F-4D97-AF65-F5344CB8AC3E}">
        <p14:creationId xmlns:p14="http://schemas.microsoft.com/office/powerpoint/2010/main" val="69038388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animation shows the equation of the least square line for the fossil example explained in Figure 15.1, in which the &quot;up-an-over&quot; method depicts humerus length of a fossil about 56 cm, whose femur length is 50 cm. The least square line equation is given as &quot;minus 3.66 plus 1.197 times femur length.&qu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185" y="423193"/>
            <a:ext cx="571781" cy="163808"/>
          </a:xfrm>
          <a:prstGeom prst="rect">
            <a:avLst/>
          </a:prstGeom>
        </p:spPr>
      </p:pic>
      <p:pic>
        <p:nvPicPr>
          <p:cNvPr id="4" name="Picture 3" descr="To skip animation steps, move to the next slid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6520" y="505097"/>
            <a:ext cx="407559" cy="120846"/>
          </a:xfrm>
          <a:prstGeom prst="rect">
            <a:avLst/>
          </a:prstGeom>
        </p:spPr>
      </p:pic>
      <p:sp>
        <p:nvSpPr>
          <p:cNvPr id="8" name="Rectangle 7"/>
          <p:cNvSpPr/>
          <p:nvPr/>
        </p:nvSpPr>
        <p:spPr>
          <a:xfrm>
            <a:off x="274320" y="1188720"/>
            <a:ext cx="4181548" cy="4893647"/>
          </a:xfrm>
          <a:prstGeom prst="rect">
            <a:avLst/>
          </a:prstGeom>
        </p:spPr>
        <p:txBody>
          <a:bodyPr wrap="square">
            <a:spAutoFit/>
          </a:bodyPr>
          <a:lstStyle/>
          <a:p>
            <a:pPr fontAlgn="base">
              <a:spcBef>
                <a:spcPct val="0"/>
              </a:spcBef>
              <a:spcAft>
                <a:spcPct val="0"/>
              </a:spcAft>
            </a:pPr>
            <a:r>
              <a:rPr lang="en-US" sz="2400" dirty="0">
                <a:solidFill>
                  <a:prstClr val="black"/>
                </a:solidFill>
                <a:latin typeface="Arial" charset="0"/>
              </a:rPr>
              <a:t>In the fossil example, we used the “up-and-over” method in Figure 15.1 to predict the </a:t>
            </a:r>
            <a:r>
              <a:rPr lang="en-US" sz="2400" dirty="0" err="1">
                <a:solidFill>
                  <a:prstClr val="black"/>
                </a:solidFill>
                <a:latin typeface="Arial" charset="0"/>
              </a:rPr>
              <a:t>humerus</a:t>
            </a:r>
            <a:r>
              <a:rPr lang="en-US" sz="2400" dirty="0">
                <a:solidFill>
                  <a:prstClr val="black"/>
                </a:solidFill>
                <a:latin typeface="Arial" charset="0"/>
              </a:rPr>
              <a:t> length for a fossil whose femur length is 50 cm. </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It is roughly 56 cm.</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The equation of the least-squares line is </a:t>
            </a:r>
            <a:r>
              <a:rPr lang="en-US" sz="2400" dirty="0" err="1">
                <a:solidFill>
                  <a:prstClr val="black"/>
                </a:solidFill>
                <a:latin typeface="Arial" charset="0"/>
              </a:rPr>
              <a:t>humerus</a:t>
            </a:r>
            <a:r>
              <a:rPr lang="en-US" sz="2400" dirty="0">
                <a:solidFill>
                  <a:prstClr val="black"/>
                </a:solidFill>
                <a:latin typeface="Arial" charset="0"/>
              </a:rPr>
              <a:t> length = −3.66 + (1.197 × femur length)</a:t>
            </a:r>
          </a:p>
        </p:txBody>
      </p:sp>
      <p:pic>
        <p:nvPicPr>
          <p:cNvPr id="5"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356" y="987189"/>
            <a:ext cx="4276652" cy="4880212"/>
          </a:xfrm>
          <a:prstGeom prst="rect">
            <a:avLst/>
          </a:prstGeom>
          <a:noFill/>
          <a:extLst>
            <a:ext uri="{909E8E84-426E-40DD-AFC4-6F175D3DCCD1}">
              <a14:hiddenFill xmlns:a14="http://schemas.microsoft.com/office/drawing/2010/main">
                <a:solidFill>
                  <a:srgbClr val="FFFFFF"/>
                </a:solidFill>
              </a14:hiddenFill>
            </a:ext>
          </a:extLst>
        </p:spPr>
      </p:pic>
      <p:sp>
        <p:nvSpPr>
          <p:cNvPr id="6" name="Up Arrow 5"/>
          <p:cNvSpPr/>
          <p:nvPr/>
        </p:nvSpPr>
        <p:spPr>
          <a:xfrm rot="5400000">
            <a:off x="4480560" y="2606040"/>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7" name="Up Arrow 6"/>
          <p:cNvSpPr/>
          <p:nvPr/>
        </p:nvSpPr>
        <p:spPr>
          <a:xfrm>
            <a:off x="6288024" y="4952780"/>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Title 2"/>
          <p:cNvSpPr>
            <a:spLocks noGrp="1"/>
          </p:cNvSpPr>
          <p:nvPr>
            <p:ph type="title"/>
          </p:nvPr>
        </p:nvSpPr>
        <p:spPr/>
        <p:txBody>
          <a:bodyPr/>
          <a:lstStyle/>
          <a:p>
            <a:r>
              <a:rPr lang="en-US" sz="3600" b="1" dirty="0" smtClean="0">
                <a:solidFill>
                  <a:schemeClr val="accent1"/>
                </a:solidFill>
              </a:rPr>
              <a:t>Example: Fossil bones 4</a:t>
            </a:r>
            <a:br>
              <a:rPr lang="en-US" sz="3600" b="1" dirty="0" smtClean="0">
                <a:solidFill>
                  <a:schemeClr val="accent1"/>
                </a:solidFill>
              </a:rPr>
            </a:br>
            <a:endParaRPr lang="en-US" sz="3600" dirty="0"/>
          </a:p>
        </p:txBody>
      </p:sp>
    </p:spTree>
    <p:extLst>
      <p:ext uri="{BB962C8B-B14F-4D97-AF65-F5344CB8AC3E}">
        <p14:creationId xmlns:p14="http://schemas.microsoft.com/office/powerpoint/2010/main" val="1000242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839200" cy="1143000"/>
          </a:xfrm>
        </p:spPr>
        <p:txBody>
          <a:bodyPr/>
          <a:lstStyle/>
          <a:p>
            <a:r>
              <a:rPr lang="en-US" sz="3200" b="1" dirty="0">
                <a:solidFill>
                  <a:schemeClr val="accent1"/>
                </a:solidFill>
              </a:rPr>
              <a:t>Case </a:t>
            </a:r>
            <a:r>
              <a:rPr lang="en-US" sz="3200" b="1" dirty="0" smtClean="0">
                <a:solidFill>
                  <a:schemeClr val="accent1"/>
                </a:solidFill>
              </a:rPr>
              <a:t>Study: Describing Relationships </a:t>
            </a:r>
            <a:r>
              <a:rPr lang="mr-IN" sz="3200" b="1" dirty="0" smtClean="0">
                <a:solidFill>
                  <a:schemeClr val="accent1"/>
                </a:solidFill>
              </a:rPr>
              <a:t>–</a:t>
            </a:r>
            <a:r>
              <a:rPr lang="en-US" sz="3200" b="1" dirty="0" smtClean="0">
                <a:solidFill>
                  <a:schemeClr val="accent1"/>
                </a:solidFill>
              </a:rPr>
              <a:t> Regression, Prediction, and Causation 1</a:t>
            </a:r>
            <a:endParaRPr lang="en-US" sz="3200" dirty="0"/>
          </a:p>
        </p:txBody>
      </p:sp>
      <p:sp>
        <p:nvSpPr>
          <p:cNvPr id="8" name="Rectangle 7"/>
          <p:cNvSpPr/>
          <p:nvPr/>
        </p:nvSpPr>
        <p:spPr>
          <a:xfrm>
            <a:off x="301752" y="1828800"/>
            <a:ext cx="8759952" cy="3539430"/>
          </a:xfrm>
          <a:prstGeom prst="rect">
            <a:avLst/>
          </a:prstGeom>
        </p:spPr>
        <p:txBody>
          <a:bodyPr>
            <a:spAutoFit/>
          </a:bodyPr>
          <a:lstStyle/>
          <a:p>
            <a:r>
              <a:rPr lang="en-US" sz="2800" dirty="0"/>
              <a:t>Predicting the future course of the stock market could make you rich. No wonder lots of people and lots of computers pore over market data looking for patterns.</a:t>
            </a:r>
          </a:p>
          <a:p>
            <a:r>
              <a:rPr lang="en-US" sz="2800" dirty="0"/>
              <a:t>There are some surprising methods. </a:t>
            </a:r>
          </a:p>
          <a:p>
            <a:endParaRPr lang="en-US" sz="2800" dirty="0"/>
          </a:p>
          <a:p>
            <a:r>
              <a:rPr lang="en-US" sz="2800" dirty="0"/>
              <a:t>The Super Bowl indicator says that the football Super Bowl, played in January or early February, predicts how stocks will behave each year.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ox(in)">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animation shows the calculation for the predicted humerus length for a fossil with a femur 50 cm long, using the least square line equation as described in the fossil example, illustrating the &quot;up-an-over&quot; method in the Figure 15.1. The least square line equation for humerus length is given as &quot;minus 3.66 plus 1.197 times 50, equals to 56.2 cm.&quot; It also states that the humerus length calculated using the least square equation is more precise than the &quot;up and over&quot; method used in line graph.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420" y="425917"/>
            <a:ext cx="562274" cy="161084"/>
          </a:xfrm>
          <a:prstGeom prst="rect">
            <a:avLst/>
          </a:prstGeom>
        </p:spPr>
      </p:pic>
      <p:pic>
        <p:nvPicPr>
          <p:cNvPr id="3" name="Picture 2" descr="To skip animation steps, move to the next slid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495953"/>
            <a:ext cx="590550" cy="175105"/>
          </a:xfrm>
          <a:prstGeom prst="rect">
            <a:avLst/>
          </a:prstGeom>
        </p:spPr>
      </p:pic>
      <p:sp>
        <p:nvSpPr>
          <p:cNvPr id="8" name="Rectangle 7"/>
          <p:cNvSpPr/>
          <p:nvPr/>
        </p:nvSpPr>
        <p:spPr>
          <a:xfrm>
            <a:off x="228600" y="1371600"/>
            <a:ext cx="4114800" cy="4462760"/>
          </a:xfrm>
          <a:prstGeom prst="rect">
            <a:avLst/>
          </a:prstGeom>
        </p:spPr>
        <p:txBody>
          <a:bodyPr wrap="square">
            <a:spAutoFit/>
          </a:bodyPr>
          <a:lstStyle/>
          <a:p>
            <a:pPr fontAlgn="base">
              <a:spcBef>
                <a:spcPct val="0"/>
              </a:spcBef>
              <a:spcAft>
                <a:spcPct val="0"/>
              </a:spcAft>
            </a:pPr>
            <a:r>
              <a:rPr lang="en-US" sz="2400" dirty="0">
                <a:solidFill>
                  <a:prstClr val="black"/>
                </a:solidFill>
                <a:latin typeface="Arial" charset="0"/>
              </a:rPr>
              <a:t>Use the equation to  predict by substituting the value of </a:t>
            </a:r>
            <a:r>
              <a:rPr lang="en-US" sz="2400" i="1" dirty="0">
                <a:solidFill>
                  <a:prstClr val="black"/>
                </a:solidFill>
                <a:latin typeface="Arial" charset="0"/>
              </a:rPr>
              <a:t>x </a:t>
            </a:r>
            <a:r>
              <a:rPr lang="en-US" sz="2400" dirty="0">
                <a:solidFill>
                  <a:prstClr val="black"/>
                </a:solidFill>
                <a:latin typeface="Arial" charset="0"/>
              </a:rPr>
              <a:t>and calculate </a:t>
            </a:r>
            <a:r>
              <a:rPr lang="en-US" sz="2400" i="1" dirty="0">
                <a:solidFill>
                  <a:prstClr val="black"/>
                </a:solidFill>
                <a:latin typeface="Arial" charset="0"/>
              </a:rPr>
              <a:t>y</a:t>
            </a:r>
            <a:r>
              <a:rPr lang="en-US" sz="2400" dirty="0">
                <a:solidFill>
                  <a:prstClr val="black"/>
                </a:solidFill>
                <a:latin typeface="Arial" charset="0"/>
              </a:rPr>
              <a:t>.</a:t>
            </a:r>
          </a:p>
          <a:p>
            <a:pPr fontAlgn="base">
              <a:spcBef>
                <a:spcPct val="0"/>
              </a:spcBef>
              <a:spcAft>
                <a:spcPct val="0"/>
              </a:spcAft>
            </a:pPr>
            <a:endParaRPr lang="en-US" sz="20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The predicted </a:t>
            </a:r>
            <a:r>
              <a:rPr lang="en-US" sz="2400" dirty="0" err="1">
                <a:solidFill>
                  <a:prstClr val="black"/>
                </a:solidFill>
                <a:latin typeface="Arial" charset="0"/>
              </a:rPr>
              <a:t>humerus</a:t>
            </a:r>
            <a:r>
              <a:rPr lang="en-US" sz="2400" dirty="0">
                <a:solidFill>
                  <a:prstClr val="black"/>
                </a:solidFill>
                <a:latin typeface="Arial" charset="0"/>
              </a:rPr>
              <a:t> length for a fossil with a femur 50 cm long is </a:t>
            </a:r>
          </a:p>
          <a:p>
            <a:pPr fontAlgn="base">
              <a:spcBef>
                <a:spcPct val="0"/>
              </a:spcBef>
              <a:spcAft>
                <a:spcPct val="0"/>
              </a:spcAft>
            </a:pPr>
            <a:r>
              <a:rPr lang="en-US" sz="2400" dirty="0" err="1">
                <a:solidFill>
                  <a:prstClr val="black"/>
                </a:solidFill>
                <a:latin typeface="Arial" charset="0"/>
              </a:rPr>
              <a:t>humerus</a:t>
            </a:r>
            <a:r>
              <a:rPr lang="en-US" sz="2400" dirty="0">
                <a:solidFill>
                  <a:prstClr val="black"/>
                </a:solidFill>
                <a:latin typeface="Arial" charset="0"/>
              </a:rPr>
              <a:t> length = −3.66 + (1.197)(50) = 56.2 cm</a:t>
            </a:r>
          </a:p>
          <a:p>
            <a:pPr fontAlgn="base">
              <a:spcBef>
                <a:spcPct val="0"/>
              </a:spcBef>
              <a:spcAft>
                <a:spcPct val="0"/>
              </a:spcAft>
            </a:pPr>
            <a:endParaRPr lang="en-US" sz="2400" dirty="0">
              <a:solidFill>
                <a:prstClr val="black"/>
              </a:solidFill>
              <a:latin typeface="Arial" charset="0"/>
            </a:endParaRPr>
          </a:p>
          <a:p>
            <a:pPr fontAlgn="base">
              <a:spcBef>
                <a:spcPct val="0"/>
              </a:spcBef>
              <a:spcAft>
                <a:spcPct val="0"/>
              </a:spcAft>
            </a:pPr>
            <a:r>
              <a:rPr lang="en-US" sz="2400" dirty="0">
                <a:solidFill>
                  <a:prstClr val="black"/>
                </a:solidFill>
                <a:latin typeface="Arial" charset="0"/>
              </a:rPr>
              <a:t>More precise than the “up and over” method</a:t>
            </a:r>
            <a:r>
              <a:rPr lang="en-US" sz="2400" dirty="0" smtClean="0">
                <a:solidFill>
                  <a:prstClr val="black"/>
                </a:solidFill>
                <a:latin typeface="Arial" charset="0"/>
              </a:rPr>
              <a:t>!</a:t>
            </a:r>
            <a:endParaRPr lang="en-US" sz="2400" dirty="0">
              <a:solidFill>
                <a:prstClr val="black"/>
              </a:solidFill>
              <a:latin typeface="Arial" charset="0"/>
            </a:endParaRPr>
          </a:p>
        </p:txBody>
      </p:sp>
      <p:pic>
        <p:nvPicPr>
          <p:cNvPr id="6"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066800"/>
            <a:ext cx="4407408" cy="5029421"/>
          </a:xfrm>
          <a:prstGeom prst="rect">
            <a:avLst/>
          </a:prstGeom>
          <a:noFill/>
          <a:extLst>
            <a:ext uri="{909E8E84-426E-40DD-AFC4-6F175D3DCCD1}">
              <a14:hiddenFill xmlns:a14="http://schemas.microsoft.com/office/drawing/2010/main">
                <a:solidFill>
                  <a:srgbClr val="FFFFFF"/>
                </a:solidFill>
              </a14:hiddenFill>
            </a:ext>
          </a:extLst>
        </p:spPr>
      </p:pic>
      <p:sp>
        <p:nvSpPr>
          <p:cNvPr id="5" name="Up Arrow 4"/>
          <p:cNvSpPr/>
          <p:nvPr/>
        </p:nvSpPr>
        <p:spPr>
          <a:xfrm rot="5400000">
            <a:off x="4480560" y="2743200"/>
            <a:ext cx="274320" cy="9146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Title 3"/>
          <p:cNvSpPr>
            <a:spLocks noGrp="1"/>
          </p:cNvSpPr>
          <p:nvPr>
            <p:ph type="title"/>
          </p:nvPr>
        </p:nvSpPr>
        <p:spPr/>
        <p:txBody>
          <a:bodyPr/>
          <a:lstStyle/>
          <a:p>
            <a:r>
              <a:rPr lang="en-US" sz="3600" b="1" dirty="0">
                <a:solidFill>
                  <a:schemeClr val="accent1"/>
                </a:solidFill>
              </a:rPr>
              <a:t>Example: Fossil bones </a:t>
            </a:r>
            <a:r>
              <a:rPr lang="en-US" sz="3600" b="1" dirty="0" smtClean="0">
                <a:solidFill>
                  <a:schemeClr val="accent1"/>
                </a:solidFill>
              </a:rPr>
              <a:t>5</a:t>
            </a:r>
            <a:br>
              <a:rPr lang="en-US" sz="3600" b="1" dirty="0" smtClean="0">
                <a:solidFill>
                  <a:schemeClr val="accent1"/>
                </a:solidFill>
              </a:rPr>
            </a:br>
            <a:endParaRPr lang="en-US" sz="3600" dirty="0"/>
          </a:p>
        </p:txBody>
      </p:sp>
    </p:spTree>
    <p:extLst>
      <p:ext uri="{BB962C8B-B14F-4D97-AF65-F5344CB8AC3E}">
        <p14:creationId xmlns:p14="http://schemas.microsoft.com/office/powerpoint/2010/main" val="1369040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a:t>
            </a:r>
            <a:r>
              <a:rPr lang="en-US" sz="3600" b="1" dirty="0" smtClean="0">
                <a:solidFill>
                  <a:schemeClr val="accent1"/>
                </a:solidFill>
              </a:rPr>
              <a:t>Prediction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63000" cy="4832092"/>
          </a:xfrm>
          <a:prstGeom prst="rect">
            <a:avLst/>
          </a:prstGeom>
        </p:spPr>
        <p:txBody>
          <a:bodyPr wrap="square">
            <a:spAutoFit/>
          </a:bodyPr>
          <a:lstStyle/>
          <a:p>
            <a:r>
              <a:rPr lang="en-US" sz="2800" dirty="0"/>
              <a:t>Computers make prediction easy and automatic, even from very large sets of data. </a:t>
            </a:r>
          </a:p>
          <a:p>
            <a:endParaRPr lang="en-US" sz="2800" dirty="0"/>
          </a:p>
          <a:p>
            <a:r>
              <a:rPr lang="en-US" sz="2800" dirty="0"/>
              <a:t>However, regression software will happily fit a straight line to a curved relationship. </a:t>
            </a:r>
          </a:p>
          <a:p>
            <a:endParaRPr lang="en-US" sz="2800" dirty="0"/>
          </a:p>
          <a:p>
            <a:r>
              <a:rPr lang="en-US" sz="2800" dirty="0"/>
              <a:t>Also, the computer cannot decide which is the explanatory variable and which is the response variable. This is important because the same data give two different lines, depending on which is the explanatory variable. </a:t>
            </a:r>
          </a:p>
        </p:txBody>
      </p:sp>
    </p:spTree>
    <p:extLst>
      <p:ext uri="{BB962C8B-B14F-4D97-AF65-F5344CB8AC3E}">
        <p14:creationId xmlns:p14="http://schemas.microsoft.com/office/powerpoint/2010/main" val="408240921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a:t>
            </a:r>
            <a:r>
              <a:rPr lang="en-US" sz="3600" b="1" dirty="0" smtClean="0">
                <a:solidFill>
                  <a:schemeClr val="accent1"/>
                </a:solidFill>
              </a:rPr>
              <a:t>Prediction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188720"/>
            <a:ext cx="8763000" cy="4832092"/>
          </a:xfrm>
          <a:prstGeom prst="rect">
            <a:avLst/>
          </a:prstGeom>
        </p:spPr>
        <p:txBody>
          <a:bodyPr wrap="square">
            <a:spAutoFit/>
          </a:bodyPr>
          <a:lstStyle/>
          <a:p>
            <a:r>
              <a:rPr lang="en-US" sz="2800" dirty="0"/>
              <a:t>In practice, we often use several explanatory variables to predict a response. </a:t>
            </a:r>
          </a:p>
          <a:p>
            <a:endParaRPr lang="en-US" sz="2800" dirty="0"/>
          </a:p>
          <a:p>
            <a:r>
              <a:rPr lang="en-US" sz="2800" dirty="0"/>
              <a:t>As part of its admissions process, a college might use SAT Math and Verbal scores and high school grades in English, math, and science (five explanatory variables) to predict first-year college grades. </a:t>
            </a:r>
          </a:p>
          <a:p>
            <a:endParaRPr lang="en-US" sz="2800" dirty="0"/>
          </a:p>
          <a:p>
            <a:r>
              <a:rPr lang="en-US" sz="2800" dirty="0"/>
              <a:t>Although the details are messy, all statistical methods of predicting a response share some basic properties of least-squares regression lines.</a:t>
            </a:r>
          </a:p>
        </p:txBody>
      </p:sp>
    </p:spTree>
    <p:extLst>
      <p:ext uri="{BB962C8B-B14F-4D97-AF65-F5344CB8AC3E}">
        <p14:creationId xmlns:p14="http://schemas.microsoft.com/office/powerpoint/2010/main" val="417178734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a:t>
            </a:r>
            <a:r>
              <a:rPr lang="en-US" sz="3600" b="1" dirty="0" smtClean="0">
                <a:solidFill>
                  <a:schemeClr val="accent1"/>
                </a:solidFill>
              </a:rPr>
              <a:t>Prediction 3</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371600"/>
            <a:ext cx="8763000" cy="1569660"/>
          </a:xfrm>
          <a:prstGeom prst="rect">
            <a:avLst/>
          </a:prstGeom>
        </p:spPr>
        <p:txBody>
          <a:bodyPr wrap="square">
            <a:spAutoFit/>
          </a:bodyPr>
          <a:lstStyle/>
          <a:p>
            <a:r>
              <a:rPr lang="en-US" sz="2400" b="1" dirty="0"/>
              <a:t>Prediction is based on fitting some “model” to a set of data.</a:t>
            </a:r>
            <a:r>
              <a:rPr lang="en-US" sz="2400" dirty="0"/>
              <a:t> In Figures 15.1 and 15.2, our model is a straight line that we draw through the points in a scatterplot. Other prediction methods use more elaborate models. </a:t>
            </a:r>
          </a:p>
        </p:txBody>
      </p:sp>
      <p:pic>
        <p:nvPicPr>
          <p:cNvPr id="4"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012" y="3176546"/>
            <a:ext cx="2738009" cy="31244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176546"/>
            <a:ext cx="2734056" cy="310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6429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a:t>
            </a:r>
            <a:r>
              <a:rPr lang="en-US" sz="3600" b="1" dirty="0" smtClean="0">
                <a:solidFill>
                  <a:schemeClr val="accent1"/>
                </a:solidFill>
              </a:rPr>
              <a:t>Prediction 4</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005840"/>
            <a:ext cx="8763000" cy="2308324"/>
          </a:xfrm>
          <a:prstGeom prst="rect">
            <a:avLst/>
          </a:prstGeom>
        </p:spPr>
        <p:txBody>
          <a:bodyPr wrap="square">
            <a:spAutoFit/>
          </a:bodyPr>
          <a:lstStyle/>
          <a:p>
            <a:r>
              <a:rPr lang="en-US" sz="2400" b="1" dirty="0"/>
              <a:t>Prediction works best when the model fits the data closely.</a:t>
            </a:r>
            <a:r>
              <a:rPr lang="en-US" sz="2400" dirty="0"/>
              <a:t> Compare, again, Figure 15.1, where the data closely follow a line, with Figure 15.2, where they do not. Prediction is more trustworthy in Figure 15.1. Also, it is not so easy to see patterns when there are many variables, but if the data do not have strong patterns, prediction may be very inaccurate. </a:t>
            </a:r>
          </a:p>
        </p:txBody>
      </p:sp>
      <p:pic>
        <p:nvPicPr>
          <p:cNvPr id="4"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325" y="3352800"/>
            <a:ext cx="2738009" cy="31244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gure 15.2 shows the relationship between the percentage voting democratic in 1980 (x-axis) and the percentage voting democratic in 1984 (y-axis).  As compared with Figure 1, data points are scattered around the graph.  It is possible to see a positive trend but it is less sur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369566"/>
            <a:ext cx="2734056" cy="310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91370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a:t>
            </a:r>
            <a:r>
              <a:rPr lang="en-US" sz="3600" b="1" dirty="0" smtClean="0">
                <a:solidFill>
                  <a:schemeClr val="accent1"/>
                </a:solidFill>
              </a:rPr>
              <a:t>Prediction 5</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554480"/>
            <a:ext cx="8763000" cy="3785652"/>
          </a:xfrm>
          <a:prstGeom prst="rect">
            <a:avLst/>
          </a:prstGeom>
        </p:spPr>
        <p:txBody>
          <a:bodyPr wrap="square">
            <a:spAutoFit/>
          </a:bodyPr>
          <a:lstStyle/>
          <a:p>
            <a:r>
              <a:rPr lang="en-US" sz="2400" b="1" dirty="0"/>
              <a:t>Prediction outside the range of the available data is risky.</a:t>
            </a:r>
            <a:r>
              <a:rPr lang="en-US" sz="2400" dirty="0"/>
              <a:t> Suppose that you have data on a child’s growth between three and eight years of age. You find a strong straight-line relationship between age </a:t>
            </a:r>
            <a:r>
              <a:rPr lang="en-US" sz="2400" i="1" dirty="0"/>
              <a:t>x</a:t>
            </a:r>
            <a:r>
              <a:rPr lang="en-US" sz="2400" dirty="0"/>
              <a:t> and height </a:t>
            </a:r>
            <a:r>
              <a:rPr lang="en-US" sz="2400" i="1" dirty="0"/>
              <a:t>y</a:t>
            </a:r>
            <a:r>
              <a:rPr lang="en-US" sz="2400" dirty="0"/>
              <a:t>. If you fit a regression line to these data and use it to predict height at age 25 years, you will predict that the child will be eight feet tall. Growth slows down and stops at maturity, so extending the straight line to adult ages is foolish. No wonder economic predictions are often wrong. Prediction outside the range of available data is referred to as </a:t>
            </a:r>
            <a:r>
              <a:rPr lang="en-US" sz="2400" b="1" dirty="0"/>
              <a:t>extrapolation</a:t>
            </a:r>
            <a:r>
              <a:rPr lang="en-US" sz="2400" dirty="0"/>
              <a:t>. Beware of </a:t>
            </a:r>
            <a:r>
              <a:rPr lang="en-US" sz="2400" b="1" dirty="0"/>
              <a:t>extrapolation</a:t>
            </a:r>
            <a:r>
              <a:rPr lang="en-US" sz="2400" dirty="0"/>
              <a:t>! </a:t>
            </a:r>
          </a:p>
        </p:txBody>
      </p:sp>
    </p:spTree>
    <p:extLst>
      <p:ext uri="{BB962C8B-B14F-4D97-AF65-F5344CB8AC3E}">
        <p14:creationId xmlns:p14="http://schemas.microsoft.com/office/powerpoint/2010/main" val="41563212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smtClean="0">
                <a:solidFill>
                  <a:schemeClr val="accent1"/>
                </a:solidFill>
              </a:rPr>
              <a:t>Example: Predicting the national deficit 1</a:t>
            </a:r>
            <a:endParaRPr lang="en-US" sz="3600" dirty="0"/>
          </a:p>
        </p:txBody>
      </p:sp>
      <p:sp>
        <p:nvSpPr>
          <p:cNvPr id="8" name="Rectangle 7"/>
          <p:cNvSpPr/>
          <p:nvPr/>
        </p:nvSpPr>
        <p:spPr>
          <a:xfrm>
            <a:off x="228600" y="1920240"/>
            <a:ext cx="8763000" cy="3785652"/>
          </a:xfrm>
          <a:prstGeom prst="rect">
            <a:avLst/>
          </a:prstGeom>
        </p:spPr>
        <p:txBody>
          <a:bodyPr wrap="square">
            <a:spAutoFit/>
          </a:bodyPr>
          <a:lstStyle/>
          <a:p>
            <a:r>
              <a:rPr lang="en-US" sz="2400" dirty="0"/>
              <a:t>The Congressional Budget Office is required to submit annual reports that predict the federal budget and its deficit or surplus for the next five years. These forecasts depend on future economic trends (unknown) and on what Congress will decide about taxes and spending (also unknown). </a:t>
            </a:r>
          </a:p>
          <a:p>
            <a:endParaRPr lang="en-US" sz="2400" dirty="0"/>
          </a:p>
          <a:p>
            <a:r>
              <a:rPr lang="en-US" sz="2400" dirty="0"/>
              <a:t>Even the prediction of the state of the budget, if existing policies remain unchanged, has been wildly inaccurate. The forecast made in January 2008 for 2012, for example, underestimated the deficit by nearly $1000 billion! </a:t>
            </a:r>
          </a:p>
        </p:txBody>
      </p:sp>
    </p:spTree>
    <p:extLst>
      <p:ext uri="{BB962C8B-B14F-4D97-AF65-F5344CB8AC3E}">
        <p14:creationId xmlns:p14="http://schemas.microsoft.com/office/powerpoint/2010/main" val="130420136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Predicting the national </a:t>
            </a:r>
            <a:r>
              <a:rPr lang="en-US" sz="3600" b="1" dirty="0" smtClean="0">
                <a:solidFill>
                  <a:schemeClr val="accent1"/>
                </a:solidFill>
              </a:rPr>
              <a:t>deficit 2</a:t>
            </a:r>
            <a:endParaRPr lang="en-US" sz="3600" dirty="0"/>
          </a:p>
        </p:txBody>
      </p:sp>
      <p:sp>
        <p:nvSpPr>
          <p:cNvPr id="8" name="Rectangle 7"/>
          <p:cNvSpPr/>
          <p:nvPr/>
        </p:nvSpPr>
        <p:spPr>
          <a:xfrm>
            <a:off x="301752" y="1737360"/>
            <a:ext cx="8763000" cy="3970318"/>
          </a:xfrm>
          <a:prstGeom prst="rect">
            <a:avLst/>
          </a:prstGeom>
        </p:spPr>
        <p:txBody>
          <a:bodyPr wrap="square">
            <a:spAutoFit/>
          </a:bodyPr>
          <a:lstStyle/>
          <a:p>
            <a:r>
              <a:rPr lang="en-US" sz="2800" dirty="0"/>
              <a:t>Senator Everett Dirksen once said, “A billion here and a billion there and pretty soon you are talking real money.” </a:t>
            </a:r>
          </a:p>
          <a:p>
            <a:endParaRPr lang="en-US" sz="2800" dirty="0"/>
          </a:p>
          <a:p>
            <a:r>
              <a:rPr lang="en-US" sz="2800" dirty="0"/>
              <a:t>In 1999 the Budget Office predicted a surplus (ignoring Social Security) of $996 billion over the following 10 years. Politicians debated what to do with the money, but no one else believed the prediction (correctly, as it turned out). </a:t>
            </a:r>
          </a:p>
        </p:txBody>
      </p:sp>
    </p:spTree>
    <p:extLst>
      <p:ext uri="{BB962C8B-B14F-4D97-AF65-F5344CB8AC3E}">
        <p14:creationId xmlns:p14="http://schemas.microsoft.com/office/powerpoint/2010/main" val="292134825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Predicting the national deficit </a:t>
            </a:r>
            <a:r>
              <a:rPr lang="en-US" sz="3600" b="1" dirty="0" smtClean="0">
                <a:solidFill>
                  <a:schemeClr val="accent1"/>
                </a:solidFill>
              </a:rPr>
              <a:t>3</a:t>
            </a:r>
            <a:endParaRPr lang="en-US" sz="3600" dirty="0"/>
          </a:p>
        </p:txBody>
      </p:sp>
      <p:sp>
        <p:nvSpPr>
          <p:cNvPr id="8" name="Rectangle 7"/>
          <p:cNvSpPr/>
          <p:nvPr/>
        </p:nvSpPr>
        <p:spPr>
          <a:xfrm>
            <a:off x="301752" y="1828800"/>
            <a:ext cx="8763000" cy="2677656"/>
          </a:xfrm>
          <a:prstGeom prst="rect">
            <a:avLst/>
          </a:prstGeom>
        </p:spPr>
        <p:txBody>
          <a:bodyPr wrap="square">
            <a:spAutoFit/>
          </a:bodyPr>
          <a:lstStyle/>
          <a:p>
            <a:r>
              <a:rPr lang="en-US" sz="2800" dirty="0"/>
              <a:t>In 2012 there was a $1087 billion deficit, in 2013 a $680 billion deficit, and in 2014 a $483 billion deficit.</a:t>
            </a:r>
          </a:p>
          <a:p>
            <a:endParaRPr lang="en-US" sz="2800" dirty="0"/>
          </a:p>
          <a:p>
            <a:r>
              <a:rPr lang="en-US" sz="2800" dirty="0"/>
              <a:t>The forecast in January 2015 is for a $652 billion deficit in 2019. Time will tell how accurate this forecast is. </a:t>
            </a:r>
          </a:p>
        </p:txBody>
      </p:sp>
    </p:spTree>
    <p:extLst>
      <p:ext uri="{BB962C8B-B14F-4D97-AF65-F5344CB8AC3E}">
        <p14:creationId xmlns:p14="http://schemas.microsoft.com/office/powerpoint/2010/main" val="294732579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and </a:t>
            </a:r>
            <a:r>
              <a:rPr lang="en-US" sz="3600" b="1" dirty="0" smtClean="0">
                <a:solidFill>
                  <a:schemeClr val="accent1"/>
                </a:solidFill>
              </a:rPr>
              <a:t>Regression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63000" cy="4832092"/>
          </a:xfrm>
          <a:prstGeom prst="rect">
            <a:avLst/>
          </a:prstGeom>
        </p:spPr>
        <p:txBody>
          <a:bodyPr wrap="square">
            <a:spAutoFit/>
          </a:bodyPr>
          <a:lstStyle/>
          <a:p>
            <a:r>
              <a:rPr lang="en-US" sz="2800" dirty="0"/>
              <a:t>Correlation measures the direction and strength of a straight-line relationship. </a:t>
            </a:r>
          </a:p>
          <a:p>
            <a:endParaRPr lang="en-US" sz="2800" dirty="0"/>
          </a:p>
          <a:p>
            <a:r>
              <a:rPr lang="en-US" sz="2800" dirty="0"/>
              <a:t>Regression draws a line to describe the relationship. </a:t>
            </a:r>
          </a:p>
          <a:p>
            <a:endParaRPr lang="en-US" sz="2800" dirty="0"/>
          </a:p>
          <a:p>
            <a:r>
              <a:rPr lang="en-US" sz="2800" dirty="0"/>
              <a:t>Regression requires choosing an explanatory variable and correlation does not. </a:t>
            </a:r>
          </a:p>
          <a:p>
            <a:endParaRPr lang="en-US" sz="2800" dirty="0"/>
          </a:p>
          <a:p>
            <a:r>
              <a:rPr lang="en-US" sz="2800" dirty="0"/>
              <a:t>Both correlation and regression are strongly affected by outliers. Be wary if your scatterplot shows strong outliers. </a:t>
            </a:r>
          </a:p>
        </p:txBody>
      </p:sp>
    </p:spTree>
    <p:extLst>
      <p:ext uri="{BB962C8B-B14F-4D97-AF65-F5344CB8AC3E}">
        <p14:creationId xmlns:p14="http://schemas.microsoft.com/office/powerpoint/2010/main" val="131218731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365760"/>
            <a:ext cx="8842248" cy="1143000"/>
          </a:xfrm>
        </p:spPr>
        <p:txBody>
          <a:bodyPr/>
          <a:lstStyle/>
          <a:p>
            <a:r>
              <a:rPr lang="en-US" sz="3200" b="1" dirty="0">
                <a:solidFill>
                  <a:schemeClr val="accent1"/>
                </a:solidFill>
              </a:rPr>
              <a:t>Case Study: Describing Relationships </a:t>
            </a:r>
            <a:r>
              <a:rPr lang="mr-IN" sz="3200" b="1" dirty="0">
                <a:solidFill>
                  <a:schemeClr val="accent1"/>
                </a:solidFill>
              </a:rPr>
              <a:t>–</a:t>
            </a:r>
            <a:r>
              <a:rPr lang="en-US" sz="3200" b="1" dirty="0">
                <a:solidFill>
                  <a:schemeClr val="accent1"/>
                </a:solidFill>
              </a:rPr>
              <a:t> Regression, Prediction, and </a:t>
            </a:r>
            <a:r>
              <a:rPr lang="en-US" sz="3200" b="1" dirty="0" smtClean="0">
                <a:solidFill>
                  <a:schemeClr val="accent1"/>
                </a:solidFill>
              </a:rPr>
              <a:t>Causation </a:t>
            </a:r>
            <a:r>
              <a:rPr lang="en-US" sz="3200" b="1" dirty="0">
                <a:solidFill>
                  <a:schemeClr val="accent1"/>
                </a:solidFill>
              </a:rPr>
              <a:t>2</a:t>
            </a:r>
            <a:endParaRPr lang="en-US" sz="3200" dirty="0"/>
          </a:p>
        </p:txBody>
      </p:sp>
      <p:sp>
        <p:nvSpPr>
          <p:cNvPr id="8" name="Rectangle 7"/>
          <p:cNvSpPr/>
          <p:nvPr/>
        </p:nvSpPr>
        <p:spPr>
          <a:xfrm>
            <a:off x="301752" y="1737360"/>
            <a:ext cx="8759952" cy="3416320"/>
          </a:xfrm>
          <a:prstGeom prst="rect">
            <a:avLst/>
          </a:prstGeom>
        </p:spPr>
        <p:txBody>
          <a:bodyPr>
            <a:spAutoFit/>
          </a:bodyPr>
          <a:lstStyle/>
          <a:p>
            <a:r>
              <a:rPr lang="en-US" sz="2400" dirty="0"/>
              <a:t>The current National Football League (NFL) was formed by merging the original NFL with the American Football League (AFL) and consists of two conferences: </a:t>
            </a:r>
          </a:p>
          <a:p>
            <a:pPr marL="457200" indent="-457200">
              <a:buFont typeface="Arial" panose="020B0604020202020204" pitchFamily="34" charset="0"/>
              <a:buChar char="•"/>
            </a:pPr>
            <a:r>
              <a:rPr lang="en-US" sz="2400" dirty="0"/>
              <a:t>National Football Conference (NFC) </a:t>
            </a:r>
          </a:p>
          <a:p>
            <a:pPr marL="457200" indent="-457200">
              <a:buFont typeface="Arial" panose="020B0604020202020204" pitchFamily="34" charset="0"/>
              <a:buChar char="•"/>
            </a:pPr>
            <a:r>
              <a:rPr lang="en-US" sz="2400" dirty="0"/>
              <a:t>American Football Conference (AFC)</a:t>
            </a:r>
          </a:p>
          <a:p>
            <a:endParaRPr lang="en-US" sz="2400" dirty="0"/>
          </a:p>
          <a:p>
            <a:r>
              <a:rPr lang="en-US" sz="2400" dirty="0"/>
              <a:t>The indicator claims that stocks go up in years when a team from the NFC (or from the old NFL) wins and down when an AFC team wins. </a:t>
            </a:r>
          </a:p>
        </p:txBody>
      </p:sp>
    </p:spTree>
    <p:extLst>
      <p:ext uri="{BB962C8B-B14F-4D97-AF65-F5344CB8AC3E}">
        <p14:creationId xmlns:p14="http://schemas.microsoft.com/office/powerpoint/2010/main" val="916142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i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i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ox(in)">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365760"/>
            <a:ext cx="8229600" cy="1143000"/>
          </a:xfrm>
        </p:spPr>
        <p:txBody>
          <a:bodyPr/>
          <a:lstStyle/>
          <a:p>
            <a:r>
              <a:rPr lang="en-US" sz="3600" b="1" dirty="0">
                <a:solidFill>
                  <a:schemeClr val="accent1"/>
                </a:solidFill>
              </a:rPr>
              <a:t>Correlation and </a:t>
            </a:r>
            <a:r>
              <a:rPr lang="en-US" sz="3600" b="1" dirty="0" smtClean="0">
                <a:solidFill>
                  <a:schemeClr val="accent1"/>
                </a:solidFill>
              </a:rPr>
              <a:t>Regression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371600"/>
            <a:ext cx="3657600" cy="4401205"/>
          </a:xfrm>
          <a:prstGeom prst="rect">
            <a:avLst/>
          </a:prstGeom>
        </p:spPr>
        <p:txBody>
          <a:bodyPr wrap="square">
            <a:spAutoFit/>
          </a:bodyPr>
          <a:lstStyle/>
          <a:p>
            <a:r>
              <a:rPr lang="en-US" sz="2000" dirty="0"/>
              <a:t>Figure 15.4 plots the record-high yearly precipitation in each state against that state’s record-high 24-hour precipitation. </a:t>
            </a:r>
          </a:p>
          <a:p>
            <a:endParaRPr lang="en-US" sz="2000" dirty="0"/>
          </a:p>
          <a:p>
            <a:r>
              <a:rPr lang="en-US" sz="2000" dirty="0"/>
              <a:t>Hawaii is a high outlier, with a yearly record of 704.83 inches of rain recorded at </a:t>
            </a:r>
            <a:r>
              <a:rPr lang="en-US" sz="2000" dirty="0" err="1"/>
              <a:t>Kukui</a:t>
            </a:r>
            <a:r>
              <a:rPr lang="en-US" sz="2000" dirty="0"/>
              <a:t> in 1982. The correlation for all 50 states in Figure 15.4 is 0.510. </a:t>
            </a:r>
          </a:p>
          <a:p>
            <a:endParaRPr lang="en-US" sz="2000" dirty="0"/>
          </a:p>
          <a:p>
            <a:r>
              <a:rPr lang="en-US" sz="2000" dirty="0"/>
              <a:t>If we leave out Hawaii, the correlation drops to </a:t>
            </a:r>
            <a:r>
              <a:rPr lang="en-US" sz="2000" i="1" dirty="0"/>
              <a:t>r</a:t>
            </a:r>
            <a:r>
              <a:rPr lang="en-US" sz="2000" dirty="0"/>
              <a:t> = 0.248. </a:t>
            </a:r>
          </a:p>
        </p:txBody>
      </p:sp>
      <p:pic>
        <p:nvPicPr>
          <p:cNvPr id="4098" name="Picture 2" descr="Figure 15.4 shows the relationship between the maximum 24-hour precipitation in inches (x-axis) and the maximum annual precipitation in inches (y-axis).  A solid line is shown which minimizes the distance between most data points.  A dotted line is shown reflecting the least-squares.  Extreme outliers, such as Hawaii in this case, are not accounted for in th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463040"/>
            <a:ext cx="4783561"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12969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65760"/>
            <a:ext cx="8229600" cy="1143000"/>
          </a:xfrm>
        </p:spPr>
        <p:txBody>
          <a:bodyPr/>
          <a:lstStyle/>
          <a:p>
            <a:r>
              <a:rPr lang="en-US" sz="3600" b="1" dirty="0">
                <a:solidFill>
                  <a:schemeClr val="accent1"/>
                </a:solidFill>
              </a:rPr>
              <a:t>Correlation and </a:t>
            </a:r>
            <a:r>
              <a:rPr lang="en-US" sz="3600" b="1" dirty="0" smtClean="0">
                <a:solidFill>
                  <a:schemeClr val="accent1"/>
                </a:solidFill>
              </a:rPr>
              <a:t>Regression 3</a:t>
            </a:r>
            <a:r>
              <a:rPr lang="en-US" sz="3600" b="1" dirty="0">
                <a:solidFill>
                  <a:schemeClr val="accent1"/>
                </a:solidFill>
              </a:rPr>
              <a:t/>
            </a:r>
            <a:br>
              <a:rPr lang="en-US" sz="3600" b="1" dirty="0">
                <a:solidFill>
                  <a:schemeClr val="accent1"/>
                </a:solidFill>
              </a:rPr>
            </a:br>
            <a:endParaRPr lang="en-US" sz="3600" dirty="0"/>
          </a:p>
        </p:txBody>
      </p:sp>
      <p:pic>
        <p:nvPicPr>
          <p:cNvPr id="5" name="Picture 2" descr="Figure 15.4 shows the relationship between the maximum 24-hour precipitation in inches (x-axis) and the maximum annual precipitation in inches (y-axis).  A solid line is shown which minimizes the distance between most data points.  A dotted line is shown reflecting the least-squares.  Extreme outliers, such as Hawaii in this case, are not accounted for in th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750" y="1097280"/>
            <a:ext cx="3719368" cy="36733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47934" y="4724400"/>
            <a:ext cx="8763000" cy="1631216"/>
          </a:xfrm>
          <a:prstGeom prst="rect">
            <a:avLst/>
          </a:prstGeom>
          <a:noFill/>
        </p:spPr>
        <p:txBody>
          <a:bodyPr wrap="square" rtlCol="0">
            <a:spAutoFit/>
          </a:bodyPr>
          <a:lstStyle/>
          <a:p>
            <a:r>
              <a:rPr lang="en-US" sz="2000" dirty="0"/>
              <a:t>The solid line in the figure is the least-squares line for predicting the annual record from the 24-hour record. If we leave out Hawaii, the least-squares line drops down to the dotted line. This line is nearly flat: there is little relation between yearly and 24-hour record precipitation once we decide to ignore Hawaii.</a:t>
            </a:r>
          </a:p>
        </p:txBody>
      </p:sp>
    </p:spTree>
    <p:extLst>
      <p:ext uri="{BB962C8B-B14F-4D97-AF65-F5344CB8AC3E}">
        <p14:creationId xmlns:p14="http://schemas.microsoft.com/office/powerpoint/2010/main" val="177892429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and </a:t>
            </a:r>
            <a:r>
              <a:rPr lang="en-US" sz="3600" b="1" dirty="0" smtClean="0">
                <a:solidFill>
                  <a:schemeClr val="accent1"/>
                </a:solidFill>
              </a:rPr>
              <a:t>Regression 4</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4800" y="1371600"/>
            <a:ext cx="8763000" cy="4154984"/>
          </a:xfrm>
          <a:prstGeom prst="rect">
            <a:avLst/>
          </a:prstGeom>
          <a:noFill/>
        </p:spPr>
        <p:txBody>
          <a:bodyPr wrap="square" rtlCol="0">
            <a:spAutoFit/>
          </a:bodyPr>
          <a:lstStyle/>
          <a:p>
            <a:r>
              <a:rPr lang="en-US" sz="2400" dirty="0"/>
              <a:t>The usefulness of the regression line for prediction depends on the strength of the association, the correlation. The square of the correlation is the right measure. </a:t>
            </a:r>
          </a:p>
          <a:p>
            <a:endParaRPr lang="en-US" sz="2400" dirty="0"/>
          </a:p>
          <a:p>
            <a:r>
              <a:rPr lang="en-US" sz="2400" dirty="0"/>
              <a:t>The </a:t>
            </a:r>
            <a:r>
              <a:rPr lang="en-US" sz="2400" b="1" dirty="0"/>
              <a:t>square of the correlation</a:t>
            </a:r>
            <a:r>
              <a:rPr lang="en-US" sz="2400" dirty="0"/>
              <a:t>,</a:t>
            </a:r>
            <a:r>
              <a:rPr lang="en-US" sz="2400" b="1" dirty="0"/>
              <a:t> </a:t>
            </a:r>
            <a:r>
              <a:rPr lang="en-US" sz="2400" b="1" i="1" dirty="0"/>
              <a:t>r</a:t>
            </a:r>
            <a:r>
              <a:rPr lang="en-US" sz="2400" b="1" i="1" baseline="30000" dirty="0"/>
              <a:t>2</a:t>
            </a:r>
            <a:r>
              <a:rPr lang="en-US" sz="2400" dirty="0"/>
              <a:t>, is the proportion of the variation in the values of </a:t>
            </a:r>
            <a:r>
              <a:rPr lang="en-US" sz="2400" i="1" dirty="0"/>
              <a:t>y</a:t>
            </a:r>
            <a:r>
              <a:rPr lang="en-US" sz="2400" dirty="0"/>
              <a:t> that is explained by the least-squares regression of </a:t>
            </a:r>
            <a:r>
              <a:rPr lang="en-US" sz="2400" i="1" dirty="0"/>
              <a:t>y</a:t>
            </a:r>
            <a:r>
              <a:rPr lang="en-US" sz="2400" dirty="0"/>
              <a:t> on </a:t>
            </a:r>
            <a:r>
              <a:rPr lang="en-US" sz="2400" i="1" dirty="0"/>
              <a:t>x</a:t>
            </a:r>
            <a:r>
              <a:rPr lang="en-US" sz="2400" dirty="0"/>
              <a:t>. </a:t>
            </a:r>
          </a:p>
          <a:p>
            <a:endParaRPr lang="en-US" sz="2400" dirty="0"/>
          </a:p>
          <a:p>
            <a:r>
              <a:rPr lang="en-US" sz="2400" dirty="0"/>
              <a:t>The idea is that when there is a straight-line relationship, some of the variation in </a:t>
            </a:r>
            <a:r>
              <a:rPr lang="en-US" sz="2400" i="1" dirty="0"/>
              <a:t>y</a:t>
            </a:r>
            <a:r>
              <a:rPr lang="en-US" sz="2400" dirty="0"/>
              <a:t> is accounted for by the fact that as </a:t>
            </a:r>
            <a:r>
              <a:rPr lang="en-US" sz="2400" i="1" dirty="0"/>
              <a:t>x</a:t>
            </a:r>
            <a:r>
              <a:rPr lang="en-US" sz="2400" dirty="0"/>
              <a:t> changes, it pulls </a:t>
            </a:r>
            <a:r>
              <a:rPr lang="en-US" sz="2400" i="1" dirty="0"/>
              <a:t>y</a:t>
            </a:r>
            <a:r>
              <a:rPr lang="en-US" sz="2400" dirty="0"/>
              <a:t> along with it.</a:t>
            </a:r>
          </a:p>
        </p:txBody>
      </p:sp>
    </p:spTree>
    <p:extLst>
      <p:ext uri="{BB962C8B-B14F-4D97-AF65-F5344CB8AC3E}">
        <p14:creationId xmlns:p14="http://schemas.microsoft.com/office/powerpoint/2010/main" val="183407229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3600" b="1" dirty="0" smtClean="0">
                <a:solidFill>
                  <a:schemeClr val="accent1"/>
                </a:solidFill>
              </a:rPr>
              <a:t>Example: Fossil </a:t>
            </a:r>
            <a:r>
              <a:rPr lang="en-US" sz="3600" b="1" smtClean="0">
                <a:solidFill>
                  <a:schemeClr val="accent1"/>
                </a:solidFill>
              </a:rPr>
              <a:t>bones </a:t>
            </a:r>
            <a:r>
              <a:rPr lang="en-US" sz="3600" b="1">
                <a:solidFill>
                  <a:schemeClr val="accent1"/>
                </a:solidFill>
              </a:rPr>
              <a:t>6</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899363"/>
            <a:ext cx="3733800" cy="5940088"/>
          </a:xfrm>
          <a:prstGeom prst="rect">
            <a:avLst/>
          </a:prstGeom>
        </p:spPr>
        <p:txBody>
          <a:bodyPr wrap="square">
            <a:spAutoFit/>
          </a:bodyPr>
          <a:lstStyle/>
          <a:p>
            <a:r>
              <a:rPr lang="en-US" sz="2000" dirty="0"/>
              <a:t>Look again at Figure 15.1. There is a lot of variation in the </a:t>
            </a:r>
            <a:r>
              <a:rPr lang="en-US" sz="2000" dirty="0" err="1"/>
              <a:t>humerus</a:t>
            </a:r>
            <a:r>
              <a:rPr lang="en-US" sz="2000" dirty="0"/>
              <a:t> lengths of these five fossils, from a low of 41 cm to a high of 84 cm.</a:t>
            </a:r>
          </a:p>
          <a:p>
            <a:endParaRPr lang="en-US" sz="2000" dirty="0"/>
          </a:p>
          <a:p>
            <a:r>
              <a:rPr lang="en-US" sz="2000" dirty="0"/>
              <a:t>The scatterplot shows that we can explain almost all of this variation by looking at femur length and at the regression line. Because </a:t>
            </a:r>
            <a:r>
              <a:rPr lang="en-US" sz="2000" i="1" dirty="0"/>
              <a:t>r</a:t>
            </a:r>
            <a:r>
              <a:rPr lang="en-US" sz="2000" dirty="0"/>
              <a:t> = 0.994 for these data, </a:t>
            </a:r>
            <a:r>
              <a:rPr lang="en-US" sz="2000" i="1" dirty="0"/>
              <a:t>r</a:t>
            </a:r>
            <a:r>
              <a:rPr lang="en-US" sz="2000" i="1" baseline="30000" dirty="0"/>
              <a:t>2</a:t>
            </a:r>
            <a:r>
              <a:rPr lang="en-US" sz="2000" dirty="0"/>
              <a:t> = (0.994)</a:t>
            </a:r>
            <a:r>
              <a:rPr lang="en-US" sz="2000" baseline="30000" dirty="0"/>
              <a:t>2</a:t>
            </a:r>
            <a:r>
              <a:rPr lang="en-US" sz="2000" dirty="0"/>
              <a:t> = 0.988. So the variation “along the line” as femur length pulls </a:t>
            </a:r>
            <a:r>
              <a:rPr lang="en-US" sz="2000" dirty="0" err="1"/>
              <a:t>humerus</a:t>
            </a:r>
            <a:r>
              <a:rPr lang="en-US" sz="2000" dirty="0"/>
              <a:t> length with it accounts for 98.8% of all the variation in </a:t>
            </a:r>
            <a:r>
              <a:rPr lang="en-US" sz="2000" dirty="0" err="1"/>
              <a:t>humerus</a:t>
            </a:r>
            <a:r>
              <a:rPr lang="en-US" sz="2000" dirty="0"/>
              <a:t> length.</a:t>
            </a:r>
          </a:p>
          <a:p>
            <a:endParaRPr lang="en-US" sz="2000" dirty="0"/>
          </a:p>
          <a:p>
            <a:endParaRPr lang="en-US" sz="2000" dirty="0"/>
          </a:p>
        </p:txBody>
      </p:sp>
      <p:pic>
        <p:nvPicPr>
          <p:cNvPr id="6"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021" y="990600"/>
            <a:ext cx="4407408" cy="5029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6540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a:t>
            </a:r>
            <a:r>
              <a:rPr lang="en-US" sz="3600" b="1" dirty="0" smtClean="0">
                <a:solidFill>
                  <a:schemeClr val="accent1"/>
                </a:solidFill>
              </a:rPr>
              <a:t>Causation 1</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4800" y="1371600"/>
            <a:ext cx="8763000" cy="4401205"/>
          </a:xfrm>
          <a:prstGeom prst="rect">
            <a:avLst/>
          </a:prstGeom>
          <a:noFill/>
        </p:spPr>
        <p:txBody>
          <a:bodyPr wrap="square" rtlCol="0">
            <a:spAutoFit/>
          </a:bodyPr>
          <a:lstStyle/>
          <a:p>
            <a:r>
              <a:rPr lang="en-US" sz="2800" dirty="0"/>
              <a:t>There is a strong relationship between cigarette smoking and death rate from lung cancer. </a:t>
            </a:r>
          </a:p>
          <a:p>
            <a:endParaRPr lang="en-US" sz="2800" dirty="0"/>
          </a:p>
          <a:p>
            <a:r>
              <a:rPr lang="en-US" sz="2800" dirty="0"/>
              <a:t>Does smoking cigarettes cause lung cancer? </a:t>
            </a:r>
          </a:p>
          <a:p>
            <a:endParaRPr lang="en-US" sz="2800" dirty="0"/>
          </a:p>
          <a:p>
            <a:r>
              <a:rPr lang="en-US" sz="2800" dirty="0"/>
              <a:t>There is a strong association between the availability of handguns in a nation and that nation’s homicide rate from guns. </a:t>
            </a:r>
          </a:p>
          <a:p>
            <a:endParaRPr lang="en-US" sz="2800" dirty="0"/>
          </a:p>
          <a:p>
            <a:r>
              <a:rPr lang="en-US" sz="2800" dirty="0"/>
              <a:t>Does easy access to handguns cause more murders? </a:t>
            </a:r>
          </a:p>
        </p:txBody>
      </p:sp>
    </p:spTree>
    <p:extLst>
      <p:ext uri="{BB962C8B-B14F-4D97-AF65-F5344CB8AC3E}">
        <p14:creationId xmlns:p14="http://schemas.microsoft.com/office/powerpoint/2010/main" val="93943754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a:t>
            </a:r>
            <a:r>
              <a:rPr lang="en-US" sz="3600" b="1" dirty="0" smtClean="0">
                <a:solidFill>
                  <a:schemeClr val="accent1"/>
                </a:solidFill>
              </a:rPr>
              <a:t>Causation 2</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4800" y="1371600"/>
            <a:ext cx="8763000" cy="4832092"/>
          </a:xfrm>
          <a:prstGeom prst="rect">
            <a:avLst/>
          </a:prstGeom>
          <a:noFill/>
        </p:spPr>
        <p:txBody>
          <a:bodyPr wrap="square" rtlCol="0">
            <a:spAutoFit/>
          </a:bodyPr>
          <a:lstStyle/>
          <a:p>
            <a:r>
              <a:rPr lang="en-US" sz="2800" dirty="0"/>
              <a:t>It says right on the pack that cigarettes cause cancer. </a:t>
            </a:r>
          </a:p>
          <a:p>
            <a:endParaRPr lang="en-US" sz="2800" dirty="0"/>
          </a:p>
          <a:p>
            <a:r>
              <a:rPr lang="en-US" sz="2800" dirty="0"/>
              <a:t>Whether more guns cause more murders is hotly debated. </a:t>
            </a:r>
          </a:p>
          <a:p>
            <a:endParaRPr lang="en-US" sz="2800" dirty="0"/>
          </a:p>
          <a:p>
            <a:r>
              <a:rPr lang="en-US" sz="2800" dirty="0"/>
              <a:t>Why is the evidence for cigarettes and cancer better than the evidence for guns and homicide? </a:t>
            </a:r>
          </a:p>
          <a:p>
            <a:endParaRPr lang="en-US" sz="2800" dirty="0"/>
          </a:p>
          <a:p>
            <a:r>
              <a:rPr lang="en-US" sz="2800" dirty="0"/>
              <a:t>We already know three big facts about statistical evidence for cause and effect.</a:t>
            </a:r>
          </a:p>
          <a:p>
            <a:r>
              <a:rPr lang="en-US" sz="2800" dirty="0"/>
              <a:t> </a:t>
            </a:r>
          </a:p>
        </p:txBody>
      </p:sp>
    </p:spTree>
    <p:extLst>
      <p:ext uri="{BB962C8B-B14F-4D97-AF65-F5344CB8AC3E}">
        <p14:creationId xmlns:p14="http://schemas.microsoft.com/office/powerpoint/2010/main" val="36931760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a:t>
            </a:r>
            <a:r>
              <a:rPr lang="en-US" sz="3600" b="1" dirty="0" smtClean="0">
                <a:solidFill>
                  <a:schemeClr val="accent1"/>
                </a:solidFill>
              </a:rPr>
              <a:t>Causation 3</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4800" y="1371600"/>
            <a:ext cx="8763000" cy="4832092"/>
          </a:xfrm>
          <a:prstGeom prst="rect">
            <a:avLst/>
          </a:prstGeom>
          <a:noFill/>
        </p:spPr>
        <p:txBody>
          <a:bodyPr wrap="square" rtlCol="0">
            <a:spAutoFit/>
          </a:bodyPr>
          <a:lstStyle/>
          <a:p>
            <a:r>
              <a:rPr lang="en-US" sz="2800" b="1" dirty="0"/>
              <a:t>Statistics and Causation</a:t>
            </a:r>
          </a:p>
          <a:p>
            <a:endParaRPr lang="en-US" sz="2800" b="1" dirty="0"/>
          </a:p>
          <a:p>
            <a:pPr marL="514350" indent="-514350">
              <a:buAutoNum type="arabicPeriod"/>
            </a:pPr>
            <a:r>
              <a:rPr lang="en-US" sz="2800" dirty="0"/>
              <a:t>A strong relationship between two variables does not always mean that changes in one variable cause changes in the other. </a:t>
            </a:r>
          </a:p>
          <a:p>
            <a:pPr marL="514350" indent="-514350">
              <a:buAutoNum type="arabicPeriod"/>
            </a:pPr>
            <a:r>
              <a:rPr lang="en-US" sz="2800" dirty="0"/>
              <a:t>The relationship between two variables is often influenced by other variables lurking in the background.</a:t>
            </a:r>
          </a:p>
          <a:p>
            <a:pPr marL="514350" indent="-514350">
              <a:buFontTx/>
              <a:buAutoNum type="arabicPeriod"/>
            </a:pPr>
            <a:r>
              <a:rPr lang="en-US" sz="2800" dirty="0"/>
              <a:t>The best evidence for causation comes from randomized comparative experiments.  </a:t>
            </a:r>
          </a:p>
          <a:p>
            <a:r>
              <a:rPr lang="en-US" sz="2800" dirty="0"/>
              <a:t> </a:t>
            </a:r>
          </a:p>
        </p:txBody>
      </p:sp>
    </p:spTree>
    <p:extLst>
      <p:ext uri="{BB962C8B-B14F-4D97-AF65-F5344CB8AC3E}">
        <p14:creationId xmlns:p14="http://schemas.microsoft.com/office/powerpoint/2010/main" val="246682269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Question of </a:t>
            </a:r>
            <a:r>
              <a:rPr lang="en-US" sz="3600" b="1" dirty="0" smtClean="0">
                <a:solidFill>
                  <a:schemeClr val="accent1"/>
                </a:solidFill>
              </a:rPr>
              <a:t>Causation 4</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4800" y="990600"/>
            <a:ext cx="8763000" cy="4524315"/>
          </a:xfrm>
          <a:prstGeom prst="rect">
            <a:avLst/>
          </a:prstGeom>
          <a:noFill/>
        </p:spPr>
        <p:txBody>
          <a:bodyPr wrap="square" rtlCol="0">
            <a:spAutoFit/>
          </a:bodyPr>
          <a:lstStyle/>
          <a:p>
            <a:r>
              <a:rPr lang="en-US" sz="2400" b="1" dirty="0"/>
              <a:t>Statistics and Causation</a:t>
            </a:r>
          </a:p>
          <a:p>
            <a:endParaRPr lang="en-US" sz="2400" b="1" dirty="0"/>
          </a:p>
          <a:p>
            <a:r>
              <a:rPr lang="en-US" sz="2400" dirty="0"/>
              <a:t>4. The observed relationship between two variables may be due to </a:t>
            </a:r>
            <a:r>
              <a:rPr lang="en-US" sz="2400" b="1" dirty="0"/>
              <a:t>direct causation, common response, or confounding</a:t>
            </a:r>
            <a:r>
              <a:rPr lang="en-US" sz="2400" dirty="0"/>
              <a:t>. Two or more of these factors may be present together. </a:t>
            </a:r>
            <a:r>
              <a:rPr lang="en-US" sz="2400" b="1" dirty="0"/>
              <a:t>Common response </a:t>
            </a:r>
            <a:r>
              <a:rPr lang="en-US" sz="2400" dirty="0"/>
              <a:t>is when a lurking variable influences both </a:t>
            </a:r>
            <a:r>
              <a:rPr lang="en-US" sz="2400" i="1" dirty="0"/>
              <a:t>x </a:t>
            </a:r>
            <a:r>
              <a:rPr lang="en-US" sz="2400" dirty="0"/>
              <a:t>and </a:t>
            </a:r>
            <a:r>
              <a:rPr lang="en-US" sz="2400" i="1" dirty="0"/>
              <a:t>y</a:t>
            </a:r>
            <a:r>
              <a:rPr lang="en-US" sz="2400" dirty="0"/>
              <a:t> and creates a high correlation, even if </a:t>
            </a:r>
            <a:r>
              <a:rPr lang="en-US" sz="2400" i="1" dirty="0"/>
              <a:t>x </a:t>
            </a:r>
            <a:r>
              <a:rPr lang="en-US" sz="2400" dirty="0"/>
              <a:t> and </a:t>
            </a:r>
            <a:r>
              <a:rPr lang="en-US" sz="2400" i="1" dirty="0"/>
              <a:t>y</a:t>
            </a:r>
            <a:r>
              <a:rPr lang="en-US" sz="2400" dirty="0"/>
              <a:t> have nothing to do with each other. </a:t>
            </a:r>
          </a:p>
          <a:p>
            <a:endParaRPr lang="en-US" sz="2400" dirty="0"/>
          </a:p>
          <a:p>
            <a:r>
              <a:rPr lang="en-US" sz="2400" dirty="0"/>
              <a:t>5. An observed relationship can, however, be used for prediction without worrying about causation as long as the patterns found in past data continue to hold true. </a:t>
            </a:r>
          </a:p>
        </p:txBody>
      </p:sp>
    </p:spTree>
    <p:extLst>
      <p:ext uri="{BB962C8B-B14F-4D97-AF65-F5344CB8AC3E}">
        <p14:creationId xmlns:p14="http://schemas.microsoft.com/office/powerpoint/2010/main" val="313705466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a:t>
            </a:r>
            <a:r>
              <a:rPr lang="en-US" sz="3600" b="1" dirty="0" smtClean="0">
                <a:solidFill>
                  <a:schemeClr val="accent1"/>
                </a:solidFill>
              </a:rPr>
              <a:t>Causation 1</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097280"/>
            <a:ext cx="8763000" cy="3785652"/>
          </a:xfrm>
          <a:prstGeom prst="rect">
            <a:avLst/>
          </a:prstGeom>
          <a:noFill/>
        </p:spPr>
        <p:txBody>
          <a:bodyPr wrap="square" rtlCol="0">
            <a:spAutoFit/>
          </a:bodyPr>
          <a:lstStyle/>
          <a:p>
            <a:r>
              <a:rPr lang="en-US" sz="2400" dirty="0"/>
              <a:t>Although difficult, it is sometimes possible to build a strong case for causation in the absence of experiments. </a:t>
            </a:r>
          </a:p>
          <a:p>
            <a:endParaRPr lang="en-US" sz="2400" dirty="0"/>
          </a:p>
          <a:p>
            <a:r>
              <a:rPr lang="en-US" sz="2400" dirty="0"/>
              <a:t>The evidence that smoking causes lung cancer is about as strong as nonexperimental evidence can be. Doctors had long observed that most lung cancer patients were smokers. Observational studies comparing smokers and “similar” (in the sense of characteristics such as age, gender, and overall health) nonsmokers showed a strong association between smoking and death from lung cancer. </a:t>
            </a:r>
          </a:p>
        </p:txBody>
      </p:sp>
    </p:spTree>
    <p:extLst>
      <p:ext uri="{BB962C8B-B14F-4D97-AF65-F5344CB8AC3E}">
        <p14:creationId xmlns:p14="http://schemas.microsoft.com/office/powerpoint/2010/main" val="68466681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a:t>
            </a:r>
            <a:r>
              <a:rPr lang="en-US" sz="3600" b="1" dirty="0" smtClean="0">
                <a:solidFill>
                  <a:schemeClr val="accent1"/>
                </a:solidFill>
              </a:rPr>
              <a:t>Causation 2</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188720"/>
            <a:ext cx="8763000" cy="3785652"/>
          </a:xfrm>
          <a:prstGeom prst="rect">
            <a:avLst/>
          </a:prstGeom>
          <a:noFill/>
        </p:spPr>
        <p:txBody>
          <a:bodyPr wrap="square" rtlCol="0">
            <a:spAutoFit/>
          </a:bodyPr>
          <a:lstStyle/>
          <a:p>
            <a:r>
              <a:rPr lang="en-US" sz="2400" dirty="0"/>
              <a:t>Could the association be explained by lurking variables that the studies could not measure? </a:t>
            </a:r>
          </a:p>
          <a:p>
            <a:endParaRPr lang="en-US" sz="2400" dirty="0"/>
          </a:p>
          <a:p>
            <a:r>
              <a:rPr lang="en-US" sz="2400" dirty="0"/>
              <a:t>Maybe there is a genetic factor that predisposes people both to nicotine addiction and to lung cancer? Smoking and lung cancer would then be positively associated even if smoking had no direct effect on the lungs. </a:t>
            </a:r>
          </a:p>
          <a:p>
            <a:endParaRPr lang="en-US" sz="2400" dirty="0"/>
          </a:p>
          <a:p>
            <a:r>
              <a:rPr lang="en-US" sz="2400" dirty="0"/>
              <a:t>How were these objections overcome? What are the criteria for establishing causation when we cannot do an experiment?</a:t>
            </a:r>
          </a:p>
        </p:txBody>
      </p:sp>
    </p:spTree>
    <p:extLst>
      <p:ext uri="{BB962C8B-B14F-4D97-AF65-F5344CB8AC3E}">
        <p14:creationId xmlns:p14="http://schemas.microsoft.com/office/powerpoint/2010/main" val="38920570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365760"/>
            <a:ext cx="8842248" cy="1143000"/>
          </a:xfrm>
        </p:spPr>
        <p:txBody>
          <a:bodyPr/>
          <a:lstStyle/>
          <a:p>
            <a:r>
              <a:rPr lang="en-US" sz="3200" b="1" dirty="0">
                <a:solidFill>
                  <a:schemeClr val="accent1"/>
                </a:solidFill>
              </a:rPr>
              <a:t>Case Study: Describing Relationships </a:t>
            </a:r>
            <a:r>
              <a:rPr lang="mr-IN" sz="3200" b="1" dirty="0">
                <a:solidFill>
                  <a:schemeClr val="accent1"/>
                </a:solidFill>
              </a:rPr>
              <a:t>–</a:t>
            </a:r>
            <a:r>
              <a:rPr lang="en-US" sz="3200" b="1" dirty="0">
                <a:solidFill>
                  <a:schemeClr val="accent1"/>
                </a:solidFill>
              </a:rPr>
              <a:t> Regression, Prediction, and </a:t>
            </a:r>
            <a:r>
              <a:rPr lang="en-US" sz="3200" b="1" dirty="0" smtClean="0">
                <a:solidFill>
                  <a:schemeClr val="accent1"/>
                </a:solidFill>
              </a:rPr>
              <a:t>Causation 3</a:t>
            </a:r>
            <a:endParaRPr lang="en-US" sz="3200" dirty="0"/>
          </a:p>
        </p:txBody>
      </p:sp>
      <p:sp>
        <p:nvSpPr>
          <p:cNvPr id="8" name="Rectangle 7"/>
          <p:cNvSpPr/>
          <p:nvPr/>
        </p:nvSpPr>
        <p:spPr>
          <a:xfrm>
            <a:off x="301752" y="1645920"/>
            <a:ext cx="8759952" cy="4524315"/>
          </a:xfrm>
          <a:prstGeom prst="rect">
            <a:avLst/>
          </a:prstGeom>
        </p:spPr>
        <p:txBody>
          <a:bodyPr>
            <a:spAutoFit/>
          </a:bodyPr>
          <a:lstStyle/>
          <a:p>
            <a:r>
              <a:rPr lang="en-US" sz="2400" dirty="0"/>
              <a:t>The indicator was right in 38 of 48 years between the first Super Bowl in 1967 and 2014. </a:t>
            </a:r>
          </a:p>
          <a:p>
            <a:endParaRPr lang="en-US" sz="2400" dirty="0"/>
          </a:p>
          <a:p>
            <a:r>
              <a:rPr lang="en-US" sz="2400" dirty="0"/>
              <a:t>For purposes of the legend, we will regard the Baltimore Ravens as an old NFL team because they were the Cleveland Browns before the franchise moved to Baltimore in 1996. We will also regard the Tampa Bay Buccaneers as an NFC team, although they were neither a premerger team nor an old NFL team and started out as an AFC team. </a:t>
            </a:r>
          </a:p>
          <a:p>
            <a:endParaRPr lang="en-US" sz="2400" dirty="0"/>
          </a:p>
          <a:p>
            <a:r>
              <a:rPr lang="en-US" sz="2400" dirty="0"/>
              <a:t>The indicator is right over 75% of the time, which seems impressive. </a:t>
            </a:r>
          </a:p>
        </p:txBody>
      </p:sp>
    </p:spTree>
    <p:extLst>
      <p:ext uri="{BB962C8B-B14F-4D97-AF65-F5344CB8AC3E}">
        <p14:creationId xmlns:p14="http://schemas.microsoft.com/office/powerpoint/2010/main" val="2142863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ox(in)">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a:t>
            </a:r>
            <a:r>
              <a:rPr lang="en-US" sz="3600" b="1" dirty="0" smtClean="0">
                <a:solidFill>
                  <a:schemeClr val="accent1"/>
                </a:solidFill>
              </a:rPr>
              <a:t>Causation 3</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371600"/>
            <a:ext cx="8759952" cy="4524315"/>
          </a:xfrm>
          <a:prstGeom prst="rect">
            <a:avLst/>
          </a:prstGeom>
          <a:noFill/>
        </p:spPr>
        <p:txBody>
          <a:bodyPr wrap="square" rtlCol="0">
            <a:spAutoFit/>
          </a:bodyPr>
          <a:lstStyle/>
          <a:p>
            <a:r>
              <a:rPr lang="en-US" sz="2400" b="1" dirty="0"/>
              <a:t>The association is strong.</a:t>
            </a:r>
            <a:r>
              <a:rPr lang="en-US" sz="2400" dirty="0"/>
              <a:t> The association between smoking and lung cancer is very strong. </a:t>
            </a:r>
          </a:p>
          <a:p>
            <a:endParaRPr lang="en-US" sz="2400" dirty="0"/>
          </a:p>
          <a:p>
            <a:r>
              <a:rPr lang="en-US" sz="2400" b="1" dirty="0"/>
              <a:t>The association is consistent.</a:t>
            </a:r>
            <a:r>
              <a:rPr lang="en-US" sz="2400" dirty="0"/>
              <a:t> Many studies of different kinds of people in many countries link smoking to lung cancer. That reduces the chance that a lurking variable specific to one group or one study explains the association. </a:t>
            </a:r>
          </a:p>
          <a:p>
            <a:endParaRPr lang="en-US" sz="2400" dirty="0"/>
          </a:p>
          <a:p>
            <a:r>
              <a:rPr lang="en-US" sz="2400" b="1" dirty="0"/>
              <a:t>Higher doses are associated with stronger responses. </a:t>
            </a:r>
            <a:r>
              <a:rPr lang="en-US" sz="2400" dirty="0"/>
              <a:t>People who smoke more cigarettes per day or who smoke over a longer period get lung cancer more often. People who stop smoking reduce their risk.</a:t>
            </a:r>
          </a:p>
        </p:txBody>
      </p:sp>
    </p:spTree>
    <p:extLst>
      <p:ext uri="{BB962C8B-B14F-4D97-AF65-F5344CB8AC3E}">
        <p14:creationId xmlns:p14="http://schemas.microsoft.com/office/powerpoint/2010/main" val="400424383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Evidence for </a:t>
            </a:r>
            <a:r>
              <a:rPr lang="en-US" sz="3600" b="1" dirty="0" smtClean="0">
                <a:solidFill>
                  <a:schemeClr val="accent1"/>
                </a:solidFill>
              </a:rPr>
              <a:t>Causation 4</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554480"/>
            <a:ext cx="8759952" cy="3785652"/>
          </a:xfrm>
          <a:prstGeom prst="rect">
            <a:avLst/>
          </a:prstGeom>
          <a:noFill/>
        </p:spPr>
        <p:txBody>
          <a:bodyPr wrap="square" rtlCol="0">
            <a:spAutoFit/>
          </a:bodyPr>
          <a:lstStyle/>
          <a:p>
            <a:r>
              <a:rPr lang="en-US" sz="2400" b="1" dirty="0"/>
              <a:t>The alleged cause precedes the effect in time.</a:t>
            </a:r>
            <a:r>
              <a:rPr lang="en-US" sz="2400" dirty="0"/>
              <a:t> Lung cancer develops after years of smoking. The number of men dying of lung cancer rose as smoking became more common, with a lag of about 30 years. Lung cancer kills more men than any other form of cancer. Lung cancer in women rose along with smoking, again with a lag of about 30 years, and has now passed breast cancer as the leading cause of cancer death among women. </a:t>
            </a:r>
          </a:p>
          <a:p>
            <a:endParaRPr lang="en-US" sz="2400" dirty="0"/>
          </a:p>
          <a:p>
            <a:r>
              <a:rPr lang="en-US" sz="2400" b="1" dirty="0"/>
              <a:t>The alleged cause is plausible. </a:t>
            </a:r>
            <a:r>
              <a:rPr lang="en-US" sz="2400" dirty="0"/>
              <a:t>Experiments with animals show that tars from cigarette smoke do cause cancer.</a:t>
            </a:r>
          </a:p>
        </p:txBody>
      </p:sp>
    </p:spTree>
    <p:extLst>
      <p:ext uri="{BB962C8B-B14F-4D97-AF65-F5344CB8AC3E}">
        <p14:creationId xmlns:p14="http://schemas.microsoft.com/office/powerpoint/2010/main" val="316977043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a:t>
            </a:r>
            <a:r>
              <a:rPr lang="en-US" sz="3600" b="1" dirty="0" smtClean="0">
                <a:solidFill>
                  <a:schemeClr val="accent1"/>
                </a:solidFill>
              </a:rPr>
              <a:t>1</a:t>
            </a:r>
            <a:endParaRPr lang="en-US" sz="3600" dirty="0"/>
          </a:p>
        </p:txBody>
      </p:sp>
      <p:sp>
        <p:nvSpPr>
          <p:cNvPr id="2" name="TextBox 1"/>
          <p:cNvSpPr txBox="1"/>
          <p:nvPr/>
        </p:nvSpPr>
        <p:spPr>
          <a:xfrm>
            <a:off x="301752" y="1776948"/>
            <a:ext cx="8759952" cy="3785652"/>
          </a:xfrm>
          <a:prstGeom prst="rect">
            <a:avLst/>
          </a:prstGeom>
          <a:noFill/>
        </p:spPr>
        <p:txBody>
          <a:bodyPr wrap="square" rtlCol="0">
            <a:spAutoFit/>
          </a:bodyPr>
          <a:lstStyle/>
          <a:p>
            <a:r>
              <a:rPr lang="en-US" sz="2400" dirty="0"/>
              <a:t>In 2008 Google researchers were able to track influenza’s spread across the USA much faster than the Centers for Disease Control and Prevention (CDC) could. </a:t>
            </a:r>
          </a:p>
          <a:p>
            <a:endParaRPr lang="en-US" sz="2400" dirty="0"/>
          </a:p>
          <a:p>
            <a:r>
              <a:rPr lang="en-US" sz="2400" dirty="0"/>
              <a:t>Google used computer algorithms to explore millions of online Internet searches and discovered a correlation between what people searched for online and whether they had flu symptoms. </a:t>
            </a:r>
          </a:p>
          <a:p>
            <a:endParaRPr lang="en-US" sz="2400" dirty="0"/>
          </a:p>
          <a:p>
            <a:r>
              <a:rPr lang="en-US" sz="2400" dirty="0"/>
              <a:t>The Google researchers used this correlation to make their surprisingly accurate predictions. </a:t>
            </a:r>
          </a:p>
        </p:txBody>
      </p:sp>
    </p:spTree>
    <p:extLst>
      <p:ext uri="{BB962C8B-B14F-4D97-AF65-F5344CB8AC3E}">
        <p14:creationId xmlns:p14="http://schemas.microsoft.com/office/powerpoint/2010/main" val="951734204"/>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a:t>
            </a:r>
            <a:r>
              <a:rPr lang="en-US" sz="3600" b="1" dirty="0" smtClean="0">
                <a:solidFill>
                  <a:schemeClr val="accent1"/>
                </a:solidFill>
              </a:rPr>
              <a:t>2</a:t>
            </a:r>
            <a:endParaRPr lang="en-US" sz="3600" dirty="0"/>
          </a:p>
        </p:txBody>
      </p:sp>
      <p:sp>
        <p:nvSpPr>
          <p:cNvPr id="2" name="TextBox 1"/>
          <p:cNvSpPr txBox="1"/>
          <p:nvPr/>
        </p:nvSpPr>
        <p:spPr>
          <a:xfrm>
            <a:off x="301752" y="1776948"/>
            <a:ext cx="8759952" cy="3785652"/>
          </a:xfrm>
          <a:prstGeom prst="rect">
            <a:avLst/>
          </a:prstGeom>
          <a:noFill/>
        </p:spPr>
        <p:txBody>
          <a:bodyPr wrap="square" rtlCol="0">
            <a:spAutoFit/>
          </a:bodyPr>
          <a:lstStyle/>
          <a:p>
            <a:r>
              <a:rPr lang="en-US" sz="2400" dirty="0"/>
              <a:t>Massive databases, or big data, that are collected by Google, Facebook, credit card companies, and others contain petabytes, or 1015 bytes of data, and continue to grow in size. </a:t>
            </a:r>
          </a:p>
          <a:p>
            <a:endParaRPr lang="en-US" sz="2400" dirty="0"/>
          </a:p>
          <a:p>
            <a:r>
              <a:rPr lang="en-US" sz="2400" dirty="0"/>
              <a:t>Big data allow researchers, businesses, and industry to search for correlations and patterns in data that will enable them to make accurate predictions about public health, economic trends, or consumer behavior. Using big data to make predictions is increasingly common. Big data explored with clever algorithms opens exciting possibilities. </a:t>
            </a:r>
          </a:p>
        </p:txBody>
      </p:sp>
    </p:spTree>
    <p:extLst>
      <p:ext uri="{BB962C8B-B14F-4D97-AF65-F5344CB8AC3E}">
        <p14:creationId xmlns:p14="http://schemas.microsoft.com/office/powerpoint/2010/main" val="253324534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a:t>
            </a:r>
            <a:r>
              <a:rPr lang="en-US" sz="3600" b="1" dirty="0" smtClean="0">
                <a:solidFill>
                  <a:schemeClr val="accent1"/>
                </a:solidFill>
              </a:rPr>
              <a:t>3</a:t>
            </a:r>
            <a:endParaRPr lang="en-US" sz="3600" dirty="0"/>
          </a:p>
        </p:txBody>
      </p:sp>
      <p:sp>
        <p:nvSpPr>
          <p:cNvPr id="2" name="TextBox 1"/>
          <p:cNvSpPr txBox="1"/>
          <p:nvPr/>
        </p:nvSpPr>
        <p:spPr>
          <a:xfrm>
            <a:off x="301752" y="1841480"/>
            <a:ext cx="8759952" cy="3416320"/>
          </a:xfrm>
          <a:prstGeom prst="rect">
            <a:avLst/>
          </a:prstGeom>
          <a:noFill/>
        </p:spPr>
        <p:txBody>
          <a:bodyPr wrap="square" rtlCol="0">
            <a:spAutoFit/>
          </a:bodyPr>
          <a:lstStyle/>
          <a:p>
            <a:r>
              <a:rPr lang="en-US" sz="2400" dirty="0"/>
              <a:t>Proponents for big data often make the following claims:</a:t>
            </a:r>
          </a:p>
          <a:p>
            <a:endParaRPr lang="en-US" sz="2400" dirty="0"/>
          </a:p>
          <a:p>
            <a:pPr marL="457200" indent="-457200">
              <a:buFont typeface="Arial" panose="020B0604020202020204" pitchFamily="34" charset="0"/>
              <a:buChar char="•"/>
            </a:pPr>
            <a:r>
              <a:rPr lang="en-US" sz="2400" dirty="0"/>
              <a:t>Big data includes all members of a population, eliminating the need for statistical sampling. </a:t>
            </a:r>
          </a:p>
          <a:p>
            <a:pPr marL="457200" indent="-457200">
              <a:buFont typeface="Arial" panose="020B0604020202020204" pitchFamily="34" charset="0"/>
              <a:buChar char="•"/>
            </a:pPr>
            <a:r>
              <a:rPr lang="en-US" sz="2400" dirty="0"/>
              <a:t>There is no need to worry about causation because correlations are all we need to know for making accurate predictions. </a:t>
            </a:r>
          </a:p>
          <a:p>
            <a:pPr marL="457200" indent="-457200">
              <a:buFont typeface="Arial" panose="020B0604020202020204" pitchFamily="34" charset="0"/>
              <a:buChar char="•"/>
            </a:pPr>
            <a:r>
              <a:rPr lang="en-US" sz="2400" dirty="0"/>
              <a:t>Scientific and statistical theory is unnecessary because, with enough data, the numbers speak for themselves.</a:t>
            </a:r>
          </a:p>
        </p:txBody>
      </p:sp>
    </p:spTree>
    <p:extLst>
      <p:ext uri="{BB962C8B-B14F-4D97-AF65-F5344CB8AC3E}">
        <p14:creationId xmlns:p14="http://schemas.microsoft.com/office/powerpoint/2010/main" val="279204026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a:t>
            </a:r>
            <a:r>
              <a:rPr lang="en-US" sz="3600" b="1" dirty="0" smtClean="0">
                <a:solidFill>
                  <a:schemeClr val="accent1"/>
                </a:solidFill>
              </a:rPr>
              <a:t>4</a:t>
            </a:r>
            <a:endParaRPr lang="en-US" sz="3600" dirty="0"/>
          </a:p>
        </p:txBody>
      </p:sp>
      <p:sp>
        <p:nvSpPr>
          <p:cNvPr id="2" name="TextBox 1"/>
          <p:cNvSpPr txBox="1"/>
          <p:nvPr/>
        </p:nvSpPr>
        <p:spPr>
          <a:xfrm>
            <a:off x="301752" y="1788616"/>
            <a:ext cx="8759952" cy="4154984"/>
          </a:xfrm>
          <a:prstGeom prst="rect">
            <a:avLst/>
          </a:prstGeom>
          <a:noFill/>
        </p:spPr>
        <p:txBody>
          <a:bodyPr wrap="square" rtlCol="0">
            <a:spAutoFit/>
          </a:bodyPr>
          <a:lstStyle/>
          <a:p>
            <a:r>
              <a:rPr lang="en-US" sz="2400" dirty="0"/>
              <a:t>Are these claims correct? </a:t>
            </a:r>
          </a:p>
          <a:p>
            <a:endParaRPr lang="en-US" sz="2400" dirty="0"/>
          </a:p>
          <a:p>
            <a:r>
              <a:rPr lang="en-US" sz="2400" dirty="0"/>
              <a:t>Big data are often enormous convenience samples, the result of recording huge numbers of web searches, credit card purchases, or mobile phones pinging the nearest phone tower. This is not equivalent to having information about the entire population of interest. </a:t>
            </a:r>
          </a:p>
          <a:p>
            <a:endParaRPr lang="en-US" sz="2400" dirty="0"/>
          </a:p>
          <a:p>
            <a:r>
              <a:rPr lang="en-US" sz="2400" dirty="0"/>
              <a:t>It is possible to record every message on Twitter and use these data to draw conclusions about public opinion. However, Twitter users are not representative of the population as a whole. </a:t>
            </a:r>
          </a:p>
        </p:txBody>
      </p:sp>
    </p:spTree>
    <p:extLst>
      <p:ext uri="{BB962C8B-B14F-4D97-AF65-F5344CB8AC3E}">
        <p14:creationId xmlns:p14="http://schemas.microsoft.com/office/powerpoint/2010/main" val="349823087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a:t>
            </a:r>
            <a:r>
              <a:rPr lang="en-US" sz="3600" b="1" dirty="0" smtClean="0">
                <a:solidFill>
                  <a:schemeClr val="accent1"/>
                </a:solidFill>
              </a:rPr>
              <a:t>5</a:t>
            </a:r>
            <a:endParaRPr lang="en-US" sz="3600" dirty="0"/>
          </a:p>
        </p:txBody>
      </p:sp>
      <p:sp>
        <p:nvSpPr>
          <p:cNvPr id="2" name="TextBox 1"/>
          <p:cNvSpPr txBox="1"/>
          <p:nvPr/>
        </p:nvSpPr>
        <p:spPr>
          <a:xfrm>
            <a:off x="301752" y="1841480"/>
            <a:ext cx="8759952" cy="3416320"/>
          </a:xfrm>
          <a:prstGeom prst="rect">
            <a:avLst/>
          </a:prstGeom>
          <a:noFill/>
        </p:spPr>
        <p:txBody>
          <a:bodyPr wrap="square" rtlCol="0">
            <a:spAutoFit/>
          </a:bodyPr>
          <a:lstStyle/>
          <a:p>
            <a:r>
              <a:rPr lang="en-US" sz="2400" dirty="0"/>
              <a:t>Are these claims correct? </a:t>
            </a:r>
          </a:p>
          <a:p>
            <a:endParaRPr lang="en-US" sz="2400" dirty="0"/>
          </a:p>
          <a:p>
            <a:r>
              <a:rPr lang="en-US" sz="2400" dirty="0"/>
              <a:t>It is true that correlation can be exploited for purposes of prediction even if there is no causal relation between explanatory and response variables. </a:t>
            </a:r>
          </a:p>
          <a:p>
            <a:endParaRPr lang="en-US" sz="2400" dirty="0"/>
          </a:p>
          <a:p>
            <a:r>
              <a:rPr lang="en-US" sz="2400" dirty="0"/>
              <a:t>If you have no idea what is behind a correlation you have no idea what might cause prediction to fail, especially when the correlation is exploited to extrapolate to new situations. </a:t>
            </a:r>
          </a:p>
        </p:txBody>
      </p:sp>
    </p:spTree>
    <p:extLst>
      <p:ext uri="{BB962C8B-B14F-4D97-AF65-F5344CB8AC3E}">
        <p14:creationId xmlns:p14="http://schemas.microsoft.com/office/powerpoint/2010/main" val="167482996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a:t>
            </a:r>
            <a:r>
              <a:rPr lang="en-US" sz="3600" b="1" dirty="0" smtClean="0">
                <a:solidFill>
                  <a:schemeClr val="accent1"/>
                </a:solidFill>
              </a:rPr>
              <a:t>6</a:t>
            </a:r>
            <a:endParaRPr lang="en-US" sz="3600" dirty="0"/>
          </a:p>
        </p:txBody>
      </p:sp>
      <p:sp>
        <p:nvSpPr>
          <p:cNvPr id="2" name="TextBox 1"/>
          <p:cNvSpPr txBox="1"/>
          <p:nvPr/>
        </p:nvSpPr>
        <p:spPr>
          <a:xfrm>
            <a:off x="304800" y="1647885"/>
            <a:ext cx="8763000" cy="4524315"/>
          </a:xfrm>
          <a:prstGeom prst="rect">
            <a:avLst/>
          </a:prstGeom>
          <a:noFill/>
        </p:spPr>
        <p:txBody>
          <a:bodyPr wrap="square" rtlCol="0">
            <a:spAutoFit/>
          </a:bodyPr>
          <a:lstStyle/>
          <a:p>
            <a:r>
              <a:rPr lang="en-US" sz="2400" dirty="0"/>
              <a:t>Google Flu Trends continued to accurately track the spread of influenza until the 2012–2013 flu season, when Google’s estimate of the spread of flu-like illnesses was overstated by a factor of almost two. </a:t>
            </a:r>
          </a:p>
          <a:p>
            <a:endParaRPr lang="en-US" sz="2400" dirty="0"/>
          </a:p>
          <a:p>
            <a:r>
              <a:rPr lang="en-US" sz="2400" dirty="0"/>
              <a:t>A possible explanation was that the news was full of stories about the flu and this provoked Internet searches by people who were otherwise healthy. </a:t>
            </a:r>
          </a:p>
          <a:p>
            <a:endParaRPr lang="en-US" sz="2400" dirty="0"/>
          </a:p>
          <a:p>
            <a:r>
              <a:rPr lang="en-US" sz="2400" dirty="0"/>
              <a:t>The failure to understand why search terms were correlated with the spread of flu resulted in incorrectly assuming previous correlations extrapolated into the future. </a:t>
            </a:r>
          </a:p>
        </p:txBody>
      </p:sp>
    </p:spTree>
    <p:extLst>
      <p:ext uri="{BB962C8B-B14F-4D97-AF65-F5344CB8AC3E}">
        <p14:creationId xmlns:p14="http://schemas.microsoft.com/office/powerpoint/2010/main" val="3291555385"/>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a:solidFill>
                  <a:schemeClr val="accent1"/>
                </a:solidFill>
              </a:rPr>
              <a:t>and Big Data </a:t>
            </a:r>
            <a:r>
              <a:rPr lang="en-US" sz="3600" b="1" dirty="0" smtClean="0">
                <a:solidFill>
                  <a:schemeClr val="accent1"/>
                </a:solidFill>
              </a:rPr>
              <a:t>7</a:t>
            </a:r>
            <a:endParaRPr lang="en-US" sz="3600" dirty="0"/>
          </a:p>
        </p:txBody>
      </p:sp>
      <p:sp>
        <p:nvSpPr>
          <p:cNvPr id="2" name="TextBox 1"/>
          <p:cNvSpPr txBox="1"/>
          <p:nvPr/>
        </p:nvSpPr>
        <p:spPr>
          <a:xfrm>
            <a:off x="301752" y="1841480"/>
            <a:ext cx="8759952" cy="3416320"/>
          </a:xfrm>
          <a:prstGeom prst="rect">
            <a:avLst/>
          </a:prstGeom>
          <a:noFill/>
        </p:spPr>
        <p:txBody>
          <a:bodyPr wrap="square" rtlCol="0">
            <a:spAutoFit/>
          </a:bodyPr>
          <a:lstStyle/>
          <a:p>
            <a:r>
              <a:rPr lang="en-US" sz="2400" dirty="0"/>
              <a:t>Adding to the perception of the infallibility of big data are news reports touting successes, with few reports of the failures. </a:t>
            </a:r>
          </a:p>
          <a:p>
            <a:endParaRPr lang="en-US" sz="2400" dirty="0"/>
          </a:p>
          <a:p>
            <a:r>
              <a:rPr lang="en-US" sz="2400" dirty="0"/>
              <a:t>The claim that theory is unnecessary because the numbers speak for themselves is misleading when all the numbers concerning successes and failures of big data are not reported. </a:t>
            </a:r>
          </a:p>
          <a:p>
            <a:endParaRPr lang="en-US" sz="2400" dirty="0"/>
          </a:p>
          <a:p>
            <a:r>
              <a:rPr lang="en-US" sz="2400" dirty="0"/>
              <a:t>Statistical theory has much to say that can prevent data analysts from making serious errors.</a:t>
            </a:r>
          </a:p>
        </p:txBody>
      </p:sp>
    </p:spTree>
    <p:extLst>
      <p:ext uri="{BB962C8B-B14F-4D97-AF65-F5344CB8AC3E}">
        <p14:creationId xmlns:p14="http://schemas.microsoft.com/office/powerpoint/2010/main" val="84059656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Correlation, Prediction, </a:t>
            </a:r>
            <a:br>
              <a:rPr lang="en-US" sz="3600" b="1" dirty="0">
                <a:solidFill>
                  <a:schemeClr val="accent1"/>
                </a:solidFill>
              </a:rPr>
            </a:br>
            <a:r>
              <a:rPr lang="en-US" sz="3600" b="1" dirty="0" smtClean="0">
                <a:solidFill>
                  <a:schemeClr val="accent1"/>
                </a:solidFill>
              </a:rPr>
              <a:t>and </a:t>
            </a:r>
            <a:r>
              <a:rPr lang="en-US" sz="3600" b="1" dirty="0">
                <a:solidFill>
                  <a:schemeClr val="accent1"/>
                </a:solidFill>
              </a:rPr>
              <a:t>Big </a:t>
            </a:r>
            <a:r>
              <a:rPr lang="en-US" sz="3600" b="1" dirty="0" smtClean="0">
                <a:solidFill>
                  <a:schemeClr val="accent1"/>
                </a:solidFill>
              </a:rPr>
              <a:t>Data 8</a:t>
            </a:r>
            <a:endParaRPr lang="en-US" sz="3600" dirty="0"/>
          </a:p>
        </p:txBody>
      </p:sp>
      <p:sp>
        <p:nvSpPr>
          <p:cNvPr id="2" name="TextBox 1"/>
          <p:cNvSpPr txBox="1"/>
          <p:nvPr/>
        </p:nvSpPr>
        <p:spPr>
          <a:xfrm>
            <a:off x="301752" y="1737360"/>
            <a:ext cx="8759952" cy="4154984"/>
          </a:xfrm>
          <a:prstGeom prst="rect">
            <a:avLst/>
          </a:prstGeom>
          <a:noFill/>
        </p:spPr>
        <p:txBody>
          <a:bodyPr wrap="square" rtlCol="0">
            <a:spAutoFit/>
          </a:bodyPr>
          <a:lstStyle/>
          <a:p>
            <a:r>
              <a:rPr lang="en-US" sz="2400" dirty="0"/>
              <a:t>Providing examples of where mistakes have been made and explaining how, with proper statistical understanding and tools, those mistakes could have been avoided is an important contribution. </a:t>
            </a:r>
          </a:p>
          <a:p>
            <a:endParaRPr lang="en-US" sz="2400" dirty="0"/>
          </a:p>
          <a:p>
            <a:r>
              <a:rPr lang="en-US" sz="2400" dirty="0"/>
              <a:t>The era of big data is exciting and challenging and has opened incredible opportunities for researchers, businesses, and industry. </a:t>
            </a:r>
          </a:p>
          <a:p>
            <a:endParaRPr lang="en-US" sz="2400" dirty="0"/>
          </a:p>
          <a:p>
            <a:r>
              <a:rPr lang="en-US" sz="2400" dirty="0"/>
              <a:t>But big data is not exempt from statistical pitfalls such as bias and extrapolation.</a:t>
            </a:r>
          </a:p>
        </p:txBody>
      </p:sp>
    </p:spTree>
    <p:extLst>
      <p:ext uri="{BB962C8B-B14F-4D97-AF65-F5344CB8AC3E}">
        <p14:creationId xmlns:p14="http://schemas.microsoft.com/office/powerpoint/2010/main" val="118702048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365760"/>
            <a:ext cx="8842248" cy="1143000"/>
          </a:xfrm>
        </p:spPr>
        <p:txBody>
          <a:bodyPr/>
          <a:lstStyle/>
          <a:p>
            <a:r>
              <a:rPr lang="en-US" sz="3200" b="1" dirty="0">
                <a:solidFill>
                  <a:schemeClr val="accent1"/>
                </a:solidFill>
              </a:rPr>
              <a:t>Case Study: Describing Relationships </a:t>
            </a:r>
            <a:r>
              <a:rPr lang="mr-IN" sz="3200" b="1" dirty="0">
                <a:solidFill>
                  <a:schemeClr val="accent1"/>
                </a:solidFill>
              </a:rPr>
              <a:t>–</a:t>
            </a:r>
            <a:r>
              <a:rPr lang="en-US" sz="3200" b="1" dirty="0">
                <a:solidFill>
                  <a:schemeClr val="accent1"/>
                </a:solidFill>
              </a:rPr>
              <a:t> Regression, Prediction, and </a:t>
            </a:r>
            <a:r>
              <a:rPr lang="en-US" sz="3200" b="1" dirty="0" smtClean="0">
                <a:solidFill>
                  <a:schemeClr val="accent1"/>
                </a:solidFill>
              </a:rPr>
              <a:t>Causation 4</a:t>
            </a:r>
            <a:endParaRPr lang="en-US" sz="3200" dirty="0"/>
          </a:p>
        </p:txBody>
      </p:sp>
      <p:sp>
        <p:nvSpPr>
          <p:cNvPr id="8" name="Rectangle 7"/>
          <p:cNvSpPr/>
          <p:nvPr/>
        </p:nvSpPr>
        <p:spPr>
          <a:xfrm>
            <a:off x="301752" y="1737360"/>
            <a:ext cx="8759952" cy="4154984"/>
          </a:xfrm>
          <a:prstGeom prst="rect">
            <a:avLst/>
          </a:prstGeom>
        </p:spPr>
        <p:txBody>
          <a:bodyPr>
            <a:spAutoFit/>
          </a:bodyPr>
          <a:lstStyle/>
          <a:p>
            <a:r>
              <a:rPr lang="en-US" sz="2400" dirty="0"/>
              <a:t>In 2015 the Patriots, an AFC team, won the Super Bowl. The Super Bowl indicator predicted stocks would fall in 2015. Should I have avoided investing in 2015? </a:t>
            </a:r>
          </a:p>
          <a:p>
            <a:endParaRPr lang="en-US" sz="2400" dirty="0"/>
          </a:p>
          <a:p>
            <a:r>
              <a:rPr lang="en-US" sz="2400" dirty="0"/>
              <a:t>In this chapter we will study statistical methods to predict one variable from others that go well beyond just counting ups and downs. We will also distinguish between the ability to predict one variable from others and the issue of whether changes in one variable are caused by changes in others. By the end of this chapter, you will be able to critically evaluate the Super Bowl indicator.</a:t>
            </a:r>
          </a:p>
        </p:txBody>
      </p:sp>
    </p:spTree>
    <p:extLst>
      <p:ext uri="{BB962C8B-B14F-4D97-AF65-F5344CB8AC3E}">
        <p14:creationId xmlns:p14="http://schemas.microsoft.com/office/powerpoint/2010/main" val="694488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65760"/>
            <a:ext cx="8229600" cy="1143000"/>
          </a:xfrm>
        </p:spPr>
        <p:txBody>
          <a:bodyPr/>
          <a:lstStyle/>
          <a:p>
            <a:r>
              <a:rPr lang="en-US" sz="3600" b="1" dirty="0">
                <a:solidFill>
                  <a:schemeClr val="accent1"/>
                </a:solidFill>
              </a:rPr>
              <a:t>Statistics </a:t>
            </a:r>
            <a:r>
              <a:rPr lang="en-US" sz="3600" b="1">
                <a:solidFill>
                  <a:schemeClr val="accent1"/>
                </a:solidFill>
              </a:rPr>
              <a:t>in </a:t>
            </a:r>
            <a:r>
              <a:rPr lang="en-US" sz="3600" b="1" smtClean="0">
                <a:solidFill>
                  <a:schemeClr val="accent1"/>
                </a:solidFill>
              </a:rPr>
              <a:t>Summary 1</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143000"/>
            <a:ext cx="8759952" cy="4401205"/>
          </a:xfrm>
          <a:prstGeom prst="rect">
            <a:avLst/>
          </a:prstGeom>
          <a:noFill/>
        </p:spPr>
        <p:txBody>
          <a:bodyPr wrap="square" rtlCol="0">
            <a:spAutoFit/>
          </a:bodyPr>
          <a:lstStyle/>
          <a:p>
            <a:pPr marL="463550" indent="-463550">
              <a:buFont typeface="Arial" pitchFamily="34" charset="0"/>
              <a:buChar char="•"/>
            </a:pPr>
            <a:r>
              <a:rPr lang="en-US" sz="2800" b="1" dirty="0"/>
              <a:t>Regression</a:t>
            </a:r>
            <a:r>
              <a:rPr lang="en-US" sz="2800" dirty="0"/>
              <a:t> is the name for statistical methods that fit some model to data in order to predict a response variable from one or more explanatory variables. </a:t>
            </a:r>
          </a:p>
          <a:p>
            <a:endParaRPr lang="en-US" sz="2800" dirty="0"/>
          </a:p>
          <a:p>
            <a:pPr marL="463550" indent="-463550">
              <a:buFont typeface="Arial" pitchFamily="34" charset="0"/>
              <a:buChar char="•"/>
            </a:pPr>
            <a:r>
              <a:rPr lang="en-US" sz="2800" dirty="0"/>
              <a:t>The simplest kind of regression fits a straight line on a scatterplot for use in predicting </a:t>
            </a:r>
            <a:r>
              <a:rPr lang="en-US" sz="2800" i="1" dirty="0"/>
              <a:t>y</a:t>
            </a:r>
            <a:r>
              <a:rPr lang="en-US" sz="2800" dirty="0"/>
              <a:t> from </a:t>
            </a:r>
            <a:r>
              <a:rPr lang="en-US" sz="2800" i="1" dirty="0"/>
              <a:t>x</a:t>
            </a:r>
            <a:r>
              <a:rPr lang="en-US" sz="2800" dirty="0"/>
              <a:t>. The most common way to fit a line is the </a:t>
            </a:r>
            <a:r>
              <a:rPr lang="en-US" sz="2800" b="1" dirty="0"/>
              <a:t>least-squares </a:t>
            </a:r>
            <a:r>
              <a:rPr lang="en-US" sz="2800" dirty="0"/>
              <a:t>method, which finds the line that makes the sum of the squared vertical distances of the data points from the line as small as possible. </a:t>
            </a:r>
          </a:p>
        </p:txBody>
      </p:sp>
    </p:spTree>
    <p:extLst>
      <p:ext uri="{BB962C8B-B14F-4D97-AF65-F5344CB8AC3E}">
        <p14:creationId xmlns:p14="http://schemas.microsoft.com/office/powerpoint/2010/main" val="3341864008"/>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Statistics in </a:t>
            </a:r>
            <a:r>
              <a:rPr lang="en-US" sz="3600" b="1" dirty="0" smtClean="0">
                <a:solidFill>
                  <a:schemeClr val="accent1"/>
                </a:solidFill>
              </a:rPr>
              <a:t>Summary 2</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447800"/>
            <a:ext cx="8759952" cy="3108543"/>
          </a:xfrm>
          <a:prstGeom prst="rect">
            <a:avLst/>
          </a:prstGeom>
          <a:noFill/>
        </p:spPr>
        <p:txBody>
          <a:bodyPr wrap="square" rtlCol="0">
            <a:spAutoFit/>
          </a:bodyPr>
          <a:lstStyle/>
          <a:p>
            <a:pPr marL="463550" indent="-463550">
              <a:buFont typeface="Arial" pitchFamily="34" charset="0"/>
              <a:buChar char="•"/>
            </a:pPr>
            <a:r>
              <a:rPr lang="en-US" sz="2800" dirty="0"/>
              <a:t>The </a:t>
            </a:r>
            <a:r>
              <a:rPr lang="en-US" sz="2800" b="1" dirty="0"/>
              <a:t>squared correlation </a:t>
            </a:r>
            <a:r>
              <a:rPr lang="en-US" sz="2800" b="1" i="1" dirty="0"/>
              <a:t>r</a:t>
            </a:r>
            <a:r>
              <a:rPr lang="en-US" sz="2800" b="1" i="1" baseline="30000" dirty="0"/>
              <a:t>2</a:t>
            </a:r>
            <a:r>
              <a:rPr lang="en-US" sz="2800" dirty="0"/>
              <a:t> tells us what fraction of the variation in the responses is explained by the straight-line tie between </a:t>
            </a:r>
            <a:r>
              <a:rPr lang="en-US" sz="2800" i="1" dirty="0"/>
              <a:t>y</a:t>
            </a:r>
            <a:r>
              <a:rPr lang="en-US" sz="2800" dirty="0"/>
              <a:t> and </a:t>
            </a:r>
            <a:r>
              <a:rPr lang="en-US" sz="2800" i="1" dirty="0"/>
              <a:t>x</a:t>
            </a:r>
            <a:r>
              <a:rPr lang="en-US" sz="2800" dirty="0"/>
              <a:t>.</a:t>
            </a:r>
          </a:p>
          <a:p>
            <a:endParaRPr lang="en-US" sz="2800" b="1" dirty="0"/>
          </a:p>
          <a:p>
            <a:pPr marL="463550" indent="-463550">
              <a:buFont typeface="Arial" pitchFamily="34" charset="0"/>
              <a:buChar char="•"/>
            </a:pPr>
            <a:r>
              <a:rPr lang="en-US" sz="2800" b="1" dirty="0"/>
              <a:t>Extrapolation</a:t>
            </a:r>
            <a:r>
              <a:rPr lang="en-US" sz="2800" dirty="0"/>
              <a:t>, or prediction outside the range of the data, is risky because the pattern may be different there. Beware of extrapolation! </a:t>
            </a:r>
            <a:endParaRPr lang="en-US" sz="2800" b="1" dirty="0"/>
          </a:p>
        </p:txBody>
      </p:sp>
    </p:spTree>
    <p:extLst>
      <p:ext uri="{BB962C8B-B14F-4D97-AF65-F5344CB8AC3E}">
        <p14:creationId xmlns:p14="http://schemas.microsoft.com/office/powerpoint/2010/main" val="4241425654"/>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Statistics in </a:t>
            </a:r>
            <a:r>
              <a:rPr lang="en-US" sz="3600" b="1" dirty="0" smtClean="0">
                <a:solidFill>
                  <a:schemeClr val="accent1"/>
                </a:solidFill>
              </a:rPr>
              <a:t>Summary 3</a:t>
            </a:r>
            <a:r>
              <a:rPr lang="en-US" sz="3600" b="1" dirty="0">
                <a:solidFill>
                  <a:schemeClr val="accent1"/>
                </a:solidFill>
              </a:rPr>
              <a:t/>
            </a:r>
            <a:br>
              <a:rPr lang="en-US" sz="3600" b="1" dirty="0">
                <a:solidFill>
                  <a:schemeClr val="accent1"/>
                </a:solidFill>
              </a:rPr>
            </a:br>
            <a:endParaRPr lang="en-US" sz="3600" dirty="0"/>
          </a:p>
        </p:txBody>
      </p:sp>
      <p:sp>
        <p:nvSpPr>
          <p:cNvPr id="2" name="TextBox 1"/>
          <p:cNvSpPr txBox="1"/>
          <p:nvPr/>
        </p:nvSpPr>
        <p:spPr>
          <a:xfrm>
            <a:off x="301752" y="1371600"/>
            <a:ext cx="8759952" cy="3539430"/>
          </a:xfrm>
          <a:prstGeom prst="rect">
            <a:avLst/>
          </a:prstGeom>
          <a:noFill/>
        </p:spPr>
        <p:txBody>
          <a:bodyPr wrap="square" rtlCol="0">
            <a:spAutoFit/>
          </a:bodyPr>
          <a:lstStyle/>
          <a:p>
            <a:pPr marL="463550" indent="-463550">
              <a:buFont typeface="Arial" pitchFamily="34" charset="0"/>
              <a:buChar char="•"/>
            </a:pPr>
            <a:r>
              <a:rPr lang="en-US" sz="2800" dirty="0"/>
              <a:t>A strong relationship between two variables is not always evidence that changes in one variable </a:t>
            </a:r>
            <a:r>
              <a:rPr lang="en-US" sz="2800" b="1" dirty="0"/>
              <a:t>cause</a:t>
            </a:r>
            <a:r>
              <a:rPr lang="en-US" sz="2800" dirty="0"/>
              <a:t> changes in the other. Lurking variables can create relationships through </a:t>
            </a:r>
            <a:r>
              <a:rPr lang="en-US" sz="2800" b="1" dirty="0"/>
              <a:t>common response</a:t>
            </a:r>
            <a:r>
              <a:rPr lang="en-US" sz="2800" dirty="0"/>
              <a:t> or </a:t>
            </a:r>
            <a:r>
              <a:rPr lang="en-US" sz="2800" b="1" dirty="0"/>
              <a:t>confounding</a:t>
            </a:r>
            <a:r>
              <a:rPr lang="en-US" sz="2800" dirty="0"/>
              <a:t>. </a:t>
            </a:r>
          </a:p>
          <a:p>
            <a:endParaRPr lang="en-US" sz="2800" dirty="0"/>
          </a:p>
          <a:p>
            <a:pPr marL="463550" indent="-463550">
              <a:buFont typeface="Arial" pitchFamily="34" charset="0"/>
              <a:buChar char="•"/>
            </a:pPr>
            <a:r>
              <a:rPr lang="en-US" sz="2800" dirty="0"/>
              <a:t>If we cannot do experiments, it is often difficult to get convincing evidence for causation.</a:t>
            </a:r>
            <a:endParaRPr lang="en-US" sz="2800" b="1" dirty="0"/>
          </a:p>
        </p:txBody>
      </p:sp>
    </p:spTree>
    <p:extLst>
      <p:ext uri="{BB962C8B-B14F-4D97-AF65-F5344CB8AC3E}">
        <p14:creationId xmlns:p14="http://schemas.microsoft.com/office/powerpoint/2010/main" val="404983488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Lines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r>
              <a:rPr lang="en-US" sz="2800" dirty="0"/>
              <a:t>If a scatterplot shows a straight-line relationship between two quantitative variables, we would like to summarize this overall pattern by drawing a line on the graph. </a:t>
            </a:r>
          </a:p>
          <a:p>
            <a:endParaRPr lang="en-US" sz="2800" dirty="0"/>
          </a:p>
          <a:p>
            <a:r>
              <a:rPr lang="en-US" sz="2800" dirty="0"/>
              <a:t>A regression line summarizes the relationship between two variables, but only in a specific setting: one of the variables helps explain or predict the other. That is, regression describes a relationship between an explanatory and a response variable. </a:t>
            </a:r>
          </a:p>
        </p:txBody>
      </p:sp>
    </p:spTree>
    <p:extLst>
      <p:ext uri="{BB962C8B-B14F-4D97-AF65-F5344CB8AC3E}">
        <p14:creationId xmlns:p14="http://schemas.microsoft.com/office/powerpoint/2010/main" val="1613577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Regression </a:t>
            </a:r>
            <a:r>
              <a:rPr lang="en-US" sz="3600" b="1" dirty="0" smtClean="0">
                <a:solidFill>
                  <a:schemeClr val="accent1"/>
                </a:solidFill>
              </a:rPr>
              <a:t>Lines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463040"/>
            <a:ext cx="8915400" cy="1815882"/>
          </a:xfrm>
          <a:prstGeom prst="rect">
            <a:avLst/>
          </a:prstGeom>
        </p:spPr>
        <p:txBody>
          <a:bodyPr>
            <a:spAutoFit/>
          </a:bodyPr>
          <a:lstStyle/>
          <a:p>
            <a:r>
              <a:rPr lang="en-US" sz="2800" dirty="0"/>
              <a:t>A </a:t>
            </a:r>
            <a:r>
              <a:rPr lang="en-US" sz="2800" b="1" dirty="0">
                <a:solidFill>
                  <a:srgbClr val="8B0000"/>
                </a:solidFill>
              </a:rPr>
              <a:t>regression line</a:t>
            </a:r>
            <a:r>
              <a:rPr lang="en-US" sz="2800" dirty="0"/>
              <a:t> is a straight line that describes how a response variable y changes as explanatory variable </a:t>
            </a:r>
            <a:r>
              <a:rPr lang="en-US" sz="2800" i="1" dirty="0"/>
              <a:t>x</a:t>
            </a:r>
            <a:r>
              <a:rPr lang="en-US" sz="2800" dirty="0"/>
              <a:t> changes. We often use a regression line to predict the value of </a:t>
            </a:r>
            <a:r>
              <a:rPr lang="en-US" sz="2800" i="1" dirty="0"/>
              <a:t>y </a:t>
            </a:r>
            <a:r>
              <a:rPr lang="en-US" sz="2800" dirty="0"/>
              <a:t>for a given value of </a:t>
            </a:r>
            <a:r>
              <a:rPr lang="en-US" sz="2800" i="1" dirty="0"/>
              <a:t>x</a:t>
            </a:r>
            <a:r>
              <a:rPr lang="en-US" sz="2800" dirty="0"/>
              <a:t>.</a:t>
            </a:r>
          </a:p>
        </p:txBody>
      </p:sp>
    </p:spTree>
    <p:extLst>
      <p:ext uri="{BB962C8B-B14F-4D97-AF65-F5344CB8AC3E}">
        <p14:creationId xmlns:p14="http://schemas.microsoft.com/office/powerpoint/2010/main" val="54503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solidFill>
                  <a:schemeClr val="accent1"/>
                </a:solidFill>
              </a:rPr>
              <a:t>Example: Fossil bones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990600"/>
            <a:ext cx="3962400" cy="5693866"/>
          </a:xfrm>
          <a:prstGeom prst="rect">
            <a:avLst/>
          </a:prstGeom>
        </p:spPr>
        <p:txBody>
          <a:bodyPr wrap="square">
            <a:spAutoFit/>
          </a:bodyPr>
          <a:lstStyle/>
          <a:p>
            <a:r>
              <a:rPr lang="en-US" sz="2800" dirty="0"/>
              <a:t>The lengths of two bones in fossils of the extinct archaeopteryx closely follow a straight-line pattern. </a:t>
            </a:r>
          </a:p>
          <a:p>
            <a:endParaRPr lang="en-US" sz="2800" dirty="0"/>
          </a:p>
          <a:p>
            <a:r>
              <a:rPr lang="en-US" sz="2800" dirty="0"/>
              <a:t>Figure 15.1 plots the lengths for the five available fossils with a regression line on the plot. </a:t>
            </a:r>
          </a:p>
          <a:p>
            <a:endParaRPr lang="en-US" sz="2800" dirty="0"/>
          </a:p>
          <a:p>
            <a:endParaRPr lang="en-US" sz="2800" dirty="0"/>
          </a:p>
        </p:txBody>
      </p:sp>
      <p:pic>
        <p:nvPicPr>
          <p:cNvPr id="1026"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021" y="990600"/>
            <a:ext cx="4407408" cy="5029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30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solidFill>
                  <a:schemeClr val="accent1"/>
                </a:solidFill>
              </a:rPr>
              <a:t>Example: Fossil bones 2</a:t>
            </a:r>
            <a:br>
              <a:rPr lang="en-US" sz="3600" b="1" dirty="0" smtClean="0">
                <a:solidFill>
                  <a:schemeClr val="accent1"/>
                </a:solidFill>
              </a:rPr>
            </a:br>
            <a:endParaRPr lang="en-US" sz="3600" dirty="0"/>
          </a:p>
        </p:txBody>
      </p:sp>
      <p:sp>
        <p:nvSpPr>
          <p:cNvPr id="8" name="Rectangle 7"/>
          <p:cNvSpPr/>
          <p:nvPr/>
        </p:nvSpPr>
        <p:spPr>
          <a:xfrm>
            <a:off x="228600" y="990600"/>
            <a:ext cx="3962400" cy="3539430"/>
          </a:xfrm>
          <a:prstGeom prst="rect">
            <a:avLst/>
          </a:prstGeom>
        </p:spPr>
        <p:txBody>
          <a:bodyPr wrap="square">
            <a:spAutoFit/>
          </a:bodyPr>
          <a:lstStyle/>
          <a:p>
            <a:r>
              <a:rPr lang="en-US" sz="2800" dirty="0"/>
              <a:t>Another archaeopteryx fossil is incomplete. </a:t>
            </a:r>
          </a:p>
          <a:p>
            <a:endParaRPr lang="en-US" sz="2800" dirty="0"/>
          </a:p>
          <a:p>
            <a:r>
              <a:rPr lang="en-US" sz="2800" dirty="0"/>
              <a:t>Its femur is 50 centimeters long, but the </a:t>
            </a:r>
            <a:r>
              <a:rPr lang="en-US" sz="2800" dirty="0" err="1"/>
              <a:t>humerus</a:t>
            </a:r>
            <a:r>
              <a:rPr lang="en-US" sz="2800" dirty="0"/>
              <a:t> is missing. Can we predict how long the </a:t>
            </a:r>
            <a:r>
              <a:rPr lang="en-US" sz="2800" dirty="0" err="1"/>
              <a:t>humerus</a:t>
            </a:r>
            <a:r>
              <a:rPr lang="en-US" sz="2800" dirty="0"/>
              <a:t> is? </a:t>
            </a:r>
          </a:p>
        </p:txBody>
      </p:sp>
      <p:pic>
        <p:nvPicPr>
          <p:cNvPr id="5" name="Picture 2" descr="Figure 15.1 shows the relationship between femur length in centimeters (x-axis) and the humerus length in centimeters (y-axis).  The line graph shows a perfectly positive relationship as most of the data points fall along a straight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021" y="990600"/>
            <a:ext cx="4407408" cy="5029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68943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8138</TotalTime>
  <Words>3841</Words>
  <Application>Microsoft Macintosh PowerPoint</Application>
  <PresentationFormat>On-screen Show (4:3)</PresentationFormat>
  <Paragraphs>305</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Mangal</vt:lpstr>
      <vt:lpstr>Times New Roman</vt:lpstr>
      <vt:lpstr>Office Theme</vt:lpstr>
      <vt:lpstr>Chapter 15</vt:lpstr>
      <vt:lpstr>Case Study: Describing Relationships – Regression, Prediction, and Causation 1</vt:lpstr>
      <vt:lpstr>Case Study: Describing Relationships – Regression, Prediction, and Causation 2</vt:lpstr>
      <vt:lpstr>Case Study: Describing Relationships – Regression, Prediction, and Causation 3</vt:lpstr>
      <vt:lpstr>Case Study: Describing Relationships – Regression, Prediction, and Causation 4</vt:lpstr>
      <vt:lpstr>Regression Lines 1 </vt:lpstr>
      <vt:lpstr>Regression Lines 2 </vt:lpstr>
      <vt:lpstr>Example: Fossil bones 1 </vt:lpstr>
      <vt:lpstr>Example: Fossil bones 2 </vt:lpstr>
      <vt:lpstr>Example: Fossil bones 3 </vt:lpstr>
      <vt:lpstr>Example: Presidential elections, the Reagan years 1</vt:lpstr>
      <vt:lpstr>Example: Presidential elections, the Reagan years 2</vt:lpstr>
      <vt:lpstr>Example: Presidential elections, the Reagan years 3</vt:lpstr>
      <vt:lpstr>Example: Presidential elections, the Reagan years 4</vt:lpstr>
      <vt:lpstr>Regression Equations 1 </vt:lpstr>
      <vt:lpstr>Regression Lines 3 </vt:lpstr>
      <vt:lpstr>Regression Equations 2 </vt:lpstr>
      <vt:lpstr>Regression Equations 3 </vt:lpstr>
      <vt:lpstr>Example: Fossil bones 4 </vt:lpstr>
      <vt:lpstr>Example: Fossil bones 5 </vt:lpstr>
      <vt:lpstr>Understanding Prediction 1 </vt:lpstr>
      <vt:lpstr>Understanding Prediction 2 </vt:lpstr>
      <vt:lpstr>Understanding Prediction 3 </vt:lpstr>
      <vt:lpstr>Understanding Prediction 4 </vt:lpstr>
      <vt:lpstr>Understanding Prediction 5 </vt:lpstr>
      <vt:lpstr>Example: Predicting the national deficit 1</vt:lpstr>
      <vt:lpstr>Example: Predicting the national deficit 2</vt:lpstr>
      <vt:lpstr>Example: Predicting the national deficit 3</vt:lpstr>
      <vt:lpstr>Correlation and Regression 1 </vt:lpstr>
      <vt:lpstr>Correlation and Regression 2 </vt:lpstr>
      <vt:lpstr>Correlation and Regression 3 </vt:lpstr>
      <vt:lpstr>Correlation and Regression 4 </vt:lpstr>
      <vt:lpstr>Example: Fossil bones 6 </vt:lpstr>
      <vt:lpstr>The Question of Causation 1 </vt:lpstr>
      <vt:lpstr>The Question of Causation 2 </vt:lpstr>
      <vt:lpstr>The Question of Causation 3 </vt:lpstr>
      <vt:lpstr>The Question of Causation 4 </vt:lpstr>
      <vt:lpstr>Evidence for Causation 1 </vt:lpstr>
      <vt:lpstr>Evidence for Causation 2 </vt:lpstr>
      <vt:lpstr>Evidence for Causation 3 </vt:lpstr>
      <vt:lpstr>Evidence for Causation 4 </vt:lpstr>
      <vt:lpstr>Correlation, Prediction,  and Big Data 1</vt:lpstr>
      <vt:lpstr>Correlation, Prediction,  and Big Data 2</vt:lpstr>
      <vt:lpstr>Correlation, Prediction,  and Big Data 3</vt:lpstr>
      <vt:lpstr>Correlation, Prediction,  and Big Data 4</vt:lpstr>
      <vt:lpstr>Correlation, Prediction,  and Big Data 5</vt:lpstr>
      <vt:lpstr>Correlation, Prediction,  and Big Data 6</vt:lpstr>
      <vt:lpstr>Correlation, Prediction,  and Big Data 7</vt:lpstr>
      <vt:lpstr>Correlation, Prediction,  and Big Data 8</vt:lpstr>
      <vt:lpstr>Statistics in Summary 1 </vt:lpstr>
      <vt:lpstr>Statistics in Summary 2 </vt:lpstr>
      <vt:lpstr>Statistics in Summary 3 </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Kate Munz</cp:lastModifiedBy>
  <cp:revision>532</cp:revision>
  <cp:lastPrinted>2011-08-21T16:22:14Z</cp:lastPrinted>
  <dcterms:created xsi:type="dcterms:W3CDTF">2009-09-07T22:06:52Z</dcterms:created>
  <dcterms:modified xsi:type="dcterms:W3CDTF">2017-12-12T17:19:22Z</dcterms:modified>
</cp:coreProperties>
</file>