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ato"/>
      <p:regular r:id="rId16"/>
      <p:bold r:id="rId17"/>
      <p:italic r:id="rId18"/>
      <p:boldItalic r:id="rId19"/>
    </p:embeddedFont>
    <p:embeddedFont>
      <p:font typeface="Lato Black"/>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fntdata"/><Relationship Id="rId21" Type="http://schemas.openxmlformats.org/officeDocument/2006/relationships/font" Target="fonts/Lato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1878ce6a0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151878ce6a0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1878ce6a0_1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51878ce6a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1878ce6a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51878ce6a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rithurajnambiar17/paycheck" TargetMode="External"/><Relationship Id="rId4" Type="http://schemas.openxmlformats.org/officeDocument/2006/relationships/image" Target="../media/image16.png"/><Relationship Id="rId9" Type="http://schemas.openxmlformats.org/officeDocument/2006/relationships/hyperlink" Target="https://www.kaggle.com/datasets/pranav10000/chequedetection?select=Images" TargetMode="External"/><Relationship Id="rId5" Type="http://schemas.openxmlformats.org/officeDocument/2006/relationships/image" Target="../media/image15.png"/><Relationship Id="rId6" Type="http://schemas.openxmlformats.org/officeDocument/2006/relationships/hyperlink" Target="https://www.kaggle.com/datasets/robinreni/signature-verification-dataset" TargetMode="External"/><Relationship Id="rId7" Type="http://schemas.openxmlformats.org/officeDocument/2006/relationships/hyperlink" Target="https://www.idrbt.ac.in/idrbt-cheque-image-dataset/" TargetMode="External"/><Relationship Id="rId8" Type="http://schemas.openxmlformats.org/officeDocument/2006/relationships/image" Target="../media/image17.png"/><Relationship Id="rId10" Type="http://schemas.openxmlformats.org/officeDocument/2006/relationships/hyperlink" Target="https://www.kaggle.com/datasets/pranav10000/chequedetection?select=Imag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7"/>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800" u="sng">
                <a:solidFill>
                  <a:schemeClr val="lt1"/>
                </a:solidFill>
                <a:latin typeface="Trebuchet MS"/>
                <a:ea typeface="Trebuchet MS"/>
                <a:cs typeface="Trebuchet MS"/>
                <a:sym typeface="Trebuchet MS"/>
              </a:rPr>
              <a:t>Bank of Baroda Hackathon - 2022 </a:t>
            </a:r>
            <a:r>
              <a:rPr lang="en" sz="2900" u="sng">
                <a:solidFill>
                  <a:schemeClr val="lt1"/>
                </a:solidFill>
                <a:latin typeface="Trebuchet MS"/>
                <a:ea typeface="Trebuchet MS"/>
                <a:cs typeface="Trebuchet MS"/>
                <a:sym typeface="Trebuchet MS"/>
              </a:rPr>
              <a:t>                      </a:t>
            </a:r>
            <a:endParaRPr sz="2900" u="sng">
              <a:solidFill>
                <a:schemeClr val="lt1"/>
              </a:solidFill>
              <a:latin typeface="Trebuchet MS"/>
              <a:ea typeface="Trebuchet MS"/>
              <a:cs typeface="Trebuchet MS"/>
              <a:sym typeface="Trebuchet MS"/>
            </a:endParaRPr>
          </a:p>
        </p:txBody>
      </p:sp>
      <p:sp>
        <p:nvSpPr>
          <p:cNvPr id="339" name="Google Shape;339;p57"/>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 sz="2900">
                <a:solidFill>
                  <a:schemeClr val="lt1"/>
                </a:solidFill>
                <a:latin typeface="Trebuchet MS"/>
                <a:ea typeface="Trebuchet MS"/>
                <a:cs typeface="Trebuchet MS"/>
                <a:sym typeface="Trebuchet MS"/>
              </a:rPr>
              <a:t> </a:t>
            </a:r>
            <a:r>
              <a:rPr b="1" i="0" lang="en" sz="2900" u="none" cap="none" strike="noStrike">
                <a:solidFill>
                  <a:schemeClr val="lt1"/>
                </a:solidFill>
                <a:latin typeface="Trebuchet MS"/>
                <a:ea typeface="Trebuchet MS"/>
                <a:cs typeface="Trebuchet MS"/>
                <a:sym typeface="Trebuchet MS"/>
              </a:rPr>
              <a:t>Your Team Name : SDGR</a:t>
            </a:r>
            <a:endParaRPr b="1" i="0" sz="2900" u="none" cap="none" strike="noStrike">
              <a:solidFill>
                <a:schemeClr val="lt1"/>
              </a:solidFill>
              <a:latin typeface="Trebuchet MS"/>
              <a:ea typeface="Trebuchet MS"/>
              <a:cs typeface="Trebuchet MS"/>
              <a:sym typeface="Trebuchet MS"/>
            </a:endParaRPr>
          </a:p>
        </p:txBody>
      </p:sp>
      <p:sp>
        <p:nvSpPr>
          <p:cNvPr id="340" name="Google Shape;340;p57"/>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800"/>
              <a:buFont typeface="Arial"/>
              <a:buNone/>
            </a:pPr>
            <a:r>
              <a:rPr lang="en" sz="1300">
                <a:solidFill>
                  <a:schemeClr val="lt1"/>
                </a:solidFill>
                <a:latin typeface="Trebuchet MS"/>
                <a:ea typeface="Trebuchet MS"/>
                <a:cs typeface="Trebuchet MS"/>
                <a:sym typeface="Trebuchet MS"/>
              </a:rPr>
              <a:t>We are a team of highly motivated developers, aiming on creating projects that would </a:t>
            </a:r>
            <a:r>
              <a:rPr lang="en" sz="1300">
                <a:solidFill>
                  <a:schemeClr val="lt1"/>
                </a:solidFill>
                <a:latin typeface="Trebuchet MS"/>
                <a:ea typeface="Trebuchet MS"/>
                <a:cs typeface="Trebuchet MS"/>
                <a:sym typeface="Trebuchet MS"/>
              </a:rPr>
              <a:t>benefit</a:t>
            </a:r>
            <a:r>
              <a:rPr lang="en" sz="1300">
                <a:solidFill>
                  <a:schemeClr val="lt1"/>
                </a:solidFill>
                <a:latin typeface="Trebuchet MS"/>
                <a:ea typeface="Trebuchet MS"/>
                <a:cs typeface="Trebuchet MS"/>
                <a:sym typeface="Trebuchet MS"/>
              </a:rPr>
              <a:t> the society as a whole.</a:t>
            </a:r>
            <a:endParaRPr sz="1300">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 22 August 2022</a:t>
            </a:r>
            <a:endParaRPr b="0" i="0" sz="1200" u="none" cap="none" strike="noStrike">
              <a:solidFill>
                <a:schemeClr val="lt1"/>
              </a:solidFill>
              <a:latin typeface="Trebuchet MS"/>
              <a:ea typeface="Trebuchet MS"/>
              <a:cs typeface="Trebuchet MS"/>
              <a:sym typeface="Trebuchet MS"/>
            </a:endParaRPr>
          </a:p>
        </p:txBody>
      </p:sp>
      <p:pic>
        <p:nvPicPr>
          <p:cNvPr id="341" name="Google Shape;341;p57"/>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57"/>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77" name="Google Shape;477;p66"/>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500"/>
              <a:t>Team member names</a:t>
            </a:r>
            <a:endParaRPr/>
          </a:p>
          <a:p>
            <a:pPr indent="0" lvl="0" marL="0" rtl="0" algn="l">
              <a:lnSpc>
                <a:spcPct val="100000"/>
              </a:lnSpc>
              <a:spcBef>
                <a:spcPts val="1600"/>
              </a:spcBef>
              <a:spcAft>
                <a:spcPts val="0"/>
              </a:spcAft>
              <a:buClr>
                <a:schemeClr val="accent6"/>
              </a:buClr>
              <a:buSzPts val="1800"/>
              <a:buFont typeface="Arial"/>
              <a:buChar char="❏"/>
            </a:pPr>
            <a:r>
              <a:rPr lang="en" sz="1500"/>
              <a:t>Rithuraj Nambiar</a:t>
            </a:r>
            <a:endParaRPr/>
          </a:p>
          <a:p>
            <a:pPr indent="0" lvl="0" marL="0" rtl="0" algn="l">
              <a:lnSpc>
                <a:spcPct val="100000"/>
              </a:lnSpc>
              <a:spcBef>
                <a:spcPts val="200"/>
              </a:spcBef>
              <a:spcAft>
                <a:spcPts val="0"/>
              </a:spcAft>
              <a:buClr>
                <a:schemeClr val="accent6"/>
              </a:buClr>
              <a:buSzPts val="1800"/>
              <a:buFont typeface="Arial"/>
              <a:buChar char="❏"/>
            </a:pPr>
            <a:r>
              <a:rPr lang="en" sz="1500"/>
              <a:t>Saksham Gupta</a:t>
            </a:r>
            <a:endParaRPr/>
          </a:p>
          <a:p>
            <a:pPr indent="0" lvl="0" marL="0" rtl="0" algn="l">
              <a:lnSpc>
                <a:spcPct val="100000"/>
              </a:lnSpc>
              <a:spcBef>
                <a:spcPts val="200"/>
              </a:spcBef>
              <a:spcAft>
                <a:spcPts val="0"/>
              </a:spcAft>
              <a:buClr>
                <a:schemeClr val="accent6"/>
              </a:buClr>
              <a:buSzPts val="1800"/>
              <a:buFont typeface="Arial"/>
              <a:buChar char="❏"/>
            </a:pPr>
            <a:r>
              <a:rPr lang="en" sz="1500"/>
              <a:t>Garima Khare</a:t>
            </a:r>
            <a:endParaRPr/>
          </a:p>
          <a:p>
            <a:pPr indent="0" lvl="0" marL="0" rtl="0" algn="l">
              <a:lnSpc>
                <a:spcPct val="100000"/>
              </a:lnSpc>
              <a:spcBef>
                <a:spcPts val="200"/>
              </a:spcBef>
              <a:spcAft>
                <a:spcPts val="200"/>
              </a:spcAft>
              <a:buClr>
                <a:schemeClr val="accent6"/>
              </a:buClr>
              <a:buSzPts val="1800"/>
              <a:buFont typeface="Arial"/>
              <a:buChar char="❏"/>
            </a:pPr>
            <a:r>
              <a:rPr lang="en" sz="1500"/>
              <a:t>Diksha Bhambri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 clearing process at the banks involves handling lots of checks. </a:t>
            </a:r>
            <a:r>
              <a:rPr lang="en">
                <a:solidFill>
                  <a:srgbClr val="222222"/>
                </a:solidFill>
                <a:highlight>
                  <a:srgbClr val="FFFFFF"/>
                </a:highlight>
                <a:latin typeface="Lato"/>
                <a:ea typeface="Lato"/>
                <a:cs typeface="Lato"/>
                <a:sym typeface="Lato"/>
              </a:rPr>
              <a:t>Numerous technological checks including:</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Some of the stages are </a:t>
            </a:r>
            <a:r>
              <a:rPr b="1" lang="en">
                <a:solidFill>
                  <a:srgbClr val="222222"/>
                </a:solidFill>
                <a:highlight>
                  <a:srgbClr val="FFFFFF"/>
                </a:highlight>
                <a:latin typeface="Lato"/>
                <a:ea typeface="Lato"/>
                <a:cs typeface="Lato"/>
                <a:sym typeface="Lato"/>
              </a:rPr>
              <a:t>laborious </a:t>
            </a:r>
            <a:r>
              <a:rPr lang="en">
                <a:solidFill>
                  <a:srgbClr val="222222"/>
                </a:solidFill>
                <a:highlight>
                  <a:srgbClr val="FFFFFF"/>
                </a:highlight>
                <a:latin typeface="Lato"/>
                <a:ea typeface="Lato"/>
                <a:cs typeface="Lato"/>
                <a:sym typeface="Lato"/>
              </a:rPr>
              <a:t>and need </a:t>
            </a:r>
            <a:r>
              <a:rPr b="1" lang="en">
                <a:solidFill>
                  <a:srgbClr val="222222"/>
                </a:solidFill>
                <a:highlight>
                  <a:srgbClr val="FFFFFF"/>
                </a:highlight>
                <a:latin typeface="Lato"/>
                <a:ea typeface="Lato"/>
                <a:cs typeface="Lato"/>
                <a:sym typeface="Lato"/>
              </a:rPr>
              <a:t>human involvement</a:t>
            </a:r>
            <a:r>
              <a:rPr lang="en">
                <a:solidFill>
                  <a:srgbClr val="222222"/>
                </a:solidFill>
                <a:highlight>
                  <a:srgbClr val="FFFFFF"/>
                </a:highlight>
                <a:latin typeface="Lato"/>
                <a:ea typeface="Lato"/>
                <a:cs typeface="Lato"/>
                <a:sym typeface="Lato"/>
              </a:rPr>
              <a:t> to be finished. The existing procedure necessitates a significant investment in </a:t>
            </a:r>
            <a:r>
              <a:rPr b="1" lang="en">
                <a:solidFill>
                  <a:srgbClr val="222222"/>
                </a:solidFill>
                <a:highlight>
                  <a:srgbClr val="FFFFFF"/>
                </a:highlight>
                <a:latin typeface="Lato"/>
                <a:ea typeface="Lato"/>
                <a:cs typeface="Lato"/>
                <a:sym typeface="Lato"/>
              </a:rPr>
              <a:t>human resources</a:t>
            </a:r>
            <a:r>
              <a:rPr lang="en">
                <a:solidFill>
                  <a:srgbClr val="222222"/>
                </a:solidFill>
                <a:highlight>
                  <a:srgbClr val="FFFFFF"/>
                </a:highlight>
                <a:latin typeface="Lato"/>
                <a:ea typeface="Lato"/>
                <a:cs typeface="Lato"/>
                <a:sym typeface="Lato"/>
              </a:rPr>
              <a:t> and takes longer to complete.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rPr lang="en">
                <a:solidFill>
                  <a:srgbClr val="222222"/>
                </a:solidFill>
                <a:highlight>
                  <a:srgbClr val="FFFFFF"/>
                </a:highlight>
                <a:latin typeface="Lato"/>
                <a:ea typeface="Lato"/>
                <a:cs typeface="Lato"/>
                <a:sym typeface="Lato"/>
              </a:rPr>
              <a:t>By solving this problem statement we can have a </a:t>
            </a:r>
            <a:r>
              <a:rPr b="1" lang="en">
                <a:solidFill>
                  <a:srgbClr val="222222"/>
                </a:solidFill>
                <a:highlight>
                  <a:srgbClr val="FFFFFF"/>
                </a:highlight>
                <a:latin typeface="Lato"/>
                <a:ea typeface="Lato"/>
                <a:cs typeface="Lato"/>
                <a:sym typeface="Lato"/>
              </a:rPr>
              <a:t>better way of processing cheques</a:t>
            </a:r>
            <a:r>
              <a:rPr lang="en">
                <a:solidFill>
                  <a:srgbClr val="222222"/>
                </a:solidFill>
                <a:highlight>
                  <a:srgbClr val="FFFFFF"/>
                </a:highlight>
                <a:latin typeface="Lato"/>
                <a:ea typeface="Lato"/>
                <a:cs typeface="Lato"/>
                <a:sym typeface="Lato"/>
              </a:rPr>
              <a:t>, a more </a:t>
            </a:r>
            <a:r>
              <a:rPr b="1" lang="en">
                <a:solidFill>
                  <a:srgbClr val="222222"/>
                </a:solidFill>
                <a:highlight>
                  <a:srgbClr val="FFFFFF"/>
                </a:highlight>
                <a:latin typeface="Lato"/>
                <a:ea typeface="Lato"/>
                <a:cs typeface="Lato"/>
                <a:sym typeface="Lato"/>
              </a:rPr>
              <a:t>safer </a:t>
            </a:r>
            <a:r>
              <a:rPr lang="en">
                <a:solidFill>
                  <a:srgbClr val="222222"/>
                </a:solidFill>
                <a:highlight>
                  <a:srgbClr val="FFFFFF"/>
                </a:highlight>
                <a:latin typeface="Lato"/>
                <a:ea typeface="Lato"/>
                <a:cs typeface="Lato"/>
                <a:sym typeface="Lato"/>
              </a:rPr>
              <a:t>way which is </a:t>
            </a:r>
            <a:r>
              <a:rPr b="1" lang="en">
                <a:solidFill>
                  <a:srgbClr val="222222"/>
                </a:solidFill>
                <a:highlight>
                  <a:srgbClr val="FFFFFF"/>
                </a:highlight>
                <a:latin typeface="Lato"/>
                <a:ea typeface="Lato"/>
                <a:cs typeface="Lato"/>
                <a:sym typeface="Lato"/>
              </a:rPr>
              <a:t>beneficial for both bank and customer</a:t>
            </a:r>
            <a:r>
              <a:rPr lang="en">
                <a:solidFill>
                  <a:srgbClr val="222222"/>
                </a:solidFill>
                <a:highlight>
                  <a:srgbClr val="FFFFFF"/>
                </a:highlight>
                <a:latin typeface="Lato"/>
                <a:ea typeface="Lato"/>
                <a:cs typeface="Lato"/>
                <a:sym typeface="Lato"/>
              </a:rPr>
              <a:t>.</a:t>
            </a:r>
            <a:endParaRPr>
              <a:solidFill>
                <a:srgbClr val="222222"/>
              </a:solidFill>
              <a:highlight>
                <a:srgbClr val="FFFFFF"/>
              </a:highlight>
              <a:latin typeface="Lato"/>
              <a:ea typeface="Lato"/>
              <a:cs typeface="Lato"/>
              <a:sym typeface="Lato"/>
            </a:endParaRPr>
          </a:p>
        </p:txBody>
      </p:sp>
      <p:sp>
        <p:nvSpPr>
          <p:cNvPr id="348" name="Google Shape;348;p58"/>
          <p:cNvSpPr txBox="1"/>
          <p:nvPr>
            <p:ph type="title"/>
          </p:nvPr>
        </p:nvSpPr>
        <p:spPr>
          <a:xfrm>
            <a:off x="494625" y="229550"/>
            <a:ext cx="58914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 Statement</a:t>
            </a:r>
            <a:endParaRPr sz="2400"/>
          </a:p>
        </p:txBody>
      </p:sp>
      <p:grpSp>
        <p:nvGrpSpPr>
          <p:cNvPr id="349" name="Google Shape;349;p58"/>
          <p:cNvGrpSpPr/>
          <p:nvPr/>
        </p:nvGrpSpPr>
        <p:grpSpPr>
          <a:xfrm>
            <a:off x="1995550" y="2040650"/>
            <a:ext cx="5272250" cy="400200"/>
            <a:chOff x="1165175" y="2246650"/>
            <a:chExt cx="5272250" cy="400200"/>
          </a:xfrm>
        </p:grpSpPr>
        <p:sp>
          <p:nvSpPr>
            <p:cNvPr id="350" name="Google Shape;350;p58"/>
            <p:cNvSpPr txBox="1"/>
            <p:nvPr/>
          </p:nvSpPr>
          <p:spPr>
            <a:xfrm>
              <a:off x="1165175" y="2246650"/>
              <a:ext cx="21501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Signature Verification</a:t>
              </a:r>
              <a:endParaRPr b="1">
                <a:latin typeface="Lato"/>
                <a:ea typeface="Lato"/>
                <a:cs typeface="Lato"/>
                <a:sym typeface="Lato"/>
              </a:endParaRPr>
            </a:p>
          </p:txBody>
        </p:sp>
        <p:sp>
          <p:nvSpPr>
            <p:cNvPr id="351" name="Google Shape;351;p58"/>
            <p:cNvSpPr txBox="1"/>
            <p:nvPr/>
          </p:nvSpPr>
          <p:spPr>
            <a:xfrm>
              <a:off x="4287325" y="2246650"/>
              <a:ext cx="21501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Lato"/>
                  <a:ea typeface="Lato"/>
                  <a:cs typeface="Lato"/>
                  <a:sym typeface="Lato"/>
                </a:rPr>
                <a:t>Fraud Detection</a:t>
              </a:r>
              <a:endParaRPr b="1">
                <a:latin typeface="Lato"/>
                <a:ea typeface="Lato"/>
                <a:cs typeface="Lato"/>
                <a:sym typeface="La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nvSpPr>
        <p:spPr>
          <a:xfrm>
            <a:off x="494625" y="864600"/>
            <a:ext cx="8238600" cy="1407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00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The user segment would mostly be concentrated on banking industry. Focusing on those banks having heavy cheque transactions.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t/>
            </a:r>
            <a:endParaRPr sz="1100">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None/>
            </a:pPr>
            <a:r>
              <a:rPr b="1" lang="en" sz="1700">
                <a:solidFill>
                  <a:srgbClr val="1F1F50"/>
                </a:solidFill>
                <a:highlight>
                  <a:srgbClr val="FFFFFF"/>
                </a:highlight>
                <a:latin typeface="Lato"/>
                <a:ea typeface="Lato"/>
                <a:cs typeface="Lato"/>
                <a:sym typeface="Lato"/>
              </a:rPr>
              <a:t>Why?</a:t>
            </a:r>
            <a:endParaRPr b="1" sz="1700">
              <a:solidFill>
                <a:srgbClr val="1F1F50"/>
              </a:solidFill>
              <a:highlight>
                <a:srgbClr val="FFFFFF"/>
              </a:highlight>
              <a:latin typeface="Lato"/>
              <a:ea typeface="Lato"/>
              <a:cs typeface="Lato"/>
              <a:sym typeface="Lato"/>
            </a:endParaRPr>
          </a:p>
        </p:txBody>
      </p:sp>
      <p:sp>
        <p:nvSpPr>
          <p:cNvPr id="357" name="Google Shape;357;p59"/>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User Segment</a:t>
            </a:r>
            <a:endParaRPr sz="2400"/>
          </a:p>
          <a:p>
            <a:pPr indent="0" lvl="0" marL="0" rtl="0" algn="l">
              <a:spcBef>
                <a:spcPts val="0"/>
              </a:spcBef>
              <a:spcAft>
                <a:spcPts val="0"/>
              </a:spcAft>
              <a:buNone/>
            </a:pPr>
            <a:r>
              <a:t/>
            </a:r>
            <a:endParaRPr sz="2400"/>
          </a:p>
        </p:txBody>
      </p:sp>
      <p:grpSp>
        <p:nvGrpSpPr>
          <p:cNvPr id="358" name="Google Shape;358;p59"/>
          <p:cNvGrpSpPr/>
          <p:nvPr/>
        </p:nvGrpSpPr>
        <p:grpSpPr>
          <a:xfrm>
            <a:off x="3394514" y="2272497"/>
            <a:ext cx="2354980" cy="2556442"/>
            <a:chOff x="4539915" y="1481674"/>
            <a:chExt cx="3112171" cy="3894640"/>
          </a:xfrm>
        </p:grpSpPr>
        <p:sp>
          <p:nvSpPr>
            <p:cNvPr id="359" name="Google Shape;359;p59"/>
            <p:cNvSpPr/>
            <p:nvPr/>
          </p:nvSpPr>
          <p:spPr>
            <a:xfrm>
              <a:off x="4539915"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13A1D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59"/>
            <p:cNvSpPr/>
            <p:nvPr/>
          </p:nvSpPr>
          <p:spPr>
            <a:xfrm>
              <a:off x="4634618"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4CC1E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59"/>
            <p:cNvSpPr/>
            <p:nvPr/>
          </p:nvSpPr>
          <p:spPr>
            <a:xfrm>
              <a:off x="4782591" y="2221539"/>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13A1D8"/>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59"/>
            <p:cNvSpPr/>
            <p:nvPr/>
          </p:nvSpPr>
          <p:spPr>
            <a:xfrm>
              <a:off x="4906888" y="2144593"/>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59"/>
            <p:cNvSpPr/>
            <p:nvPr/>
          </p:nvSpPr>
          <p:spPr>
            <a:xfrm>
              <a:off x="5012541" y="1481674"/>
              <a:ext cx="1918890" cy="857512"/>
            </a:xfrm>
            <a:custGeom>
              <a:rect b="b" l="l" r="r" t="t"/>
              <a:pathLst>
                <a:path extrusionOk="0" h="21302" w="21600">
                  <a:moveTo>
                    <a:pt x="14618" y="14788"/>
                  </a:moveTo>
                  <a:cubicBezTo>
                    <a:pt x="13698" y="14641"/>
                    <a:pt x="13738" y="11627"/>
                    <a:pt x="14658" y="11597"/>
                  </a:cubicBezTo>
                  <a:cubicBezTo>
                    <a:pt x="14671" y="11597"/>
                    <a:pt x="14691" y="11597"/>
                    <a:pt x="14704" y="11597"/>
                  </a:cubicBezTo>
                  <a:cubicBezTo>
                    <a:pt x="16303" y="11597"/>
                    <a:pt x="16903" y="8951"/>
                    <a:pt x="16403" y="8510"/>
                  </a:cubicBezTo>
                  <a:cubicBezTo>
                    <a:pt x="15904" y="8069"/>
                    <a:pt x="12805" y="6304"/>
                    <a:pt x="12805" y="3657"/>
                  </a:cubicBezTo>
                  <a:cubicBezTo>
                    <a:pt x="12805" y="2525"/>
                    <a:pt x="12432" y="1584"/>
                    <a:pt x="12013" y="893"/>
                  </a:cubicBezTo>
                  <a:cubicBezTo>
                    <a:pt x="11293" y="-298"/>
                    <a:pt x="10314" y="-298"/>
                    <a:pt x="9594" y="893"/>
                  </a:cubicBezTo>
                  <a:cubicBezTo>
                    <a:pt x="9174" y="1584"/>
                    <a:pt x="8801" y="2525"/>
                    <a:pt x="8801" y="3657"/>
                  </a:cubicBezTo>
                  <a:cubicBezTo>
                    <a:pt x="8801" y="6304"/>
                    <a:pt x="5703" y="8069"/>
                    <a:pt x="5203" y="8510"/>
                  </a:cubicBezTo>
                  <a:cubicBezTo>
                    <a:pt x="4704" y="8951"/>
                    <a:pt x="5303" y="11597"/>
                    <a:pt x="6902" y="11597"/>
                  </a:cubicBezTo>
                  <a:cubicBezTo>
                    <a:pt x="6916" y="11597"/>
                    <a:pt x="6936" y="11597"/>
                    <a:pt x="6949" y="11597"/>
                  </a:cubicBezTo>
                  <a:cubicBezTo>
                    <a:pt x="7868" y="11627"/>
                    <a:pt x="7908" y="14641"/>
                    <a:pt x="6989" y="14788"/>
                  </a:cubicBezTo>
                  <a:cubicBezTo>
                    <a:pt x="5037" y="15097"/>
                    <a:pt x="620" y="16347"/>
                    <a:pt x="0" y="21302"/>
                  </a:cubicBezTo>
                  <a:lnTo>
                    <a:pt x="10800" y="21302"/>
                  </a:lnTo>
                  <a:lnTo>
                    <a:pt x="21600" y="21302"/>
                  </a:lnTo>
                  <a:cubicBezTo>
                    <a:pt x="20980" y="16347"/>
                    <a:pt x="16570" y="15112"/>
                    <a:pt x="14618" y="14788"/>
                  </a:cubicBezTo>
                  <a:close/>
                  <a:moveTo>
                    <a:pt x="10800" y="5025"/>
                  </a:moveTo>
                  <a:cubicBezTo>
                    <a:pt x="10387" y="5025"/>
                    <a:pt x="10047" y="4290"/>
                    <a:pt x="10047" y="3363"/>
                  </a:cubicBezTo>
                  <a:cubicBezTo>
                    <a:pt x="10047" y="2437"/>
                    <a:pt x="10380" y="1702"/>
                    <a:pt x="10800" y="1702"/>
                  </a:cubicBezTo>
                  <a:cubicBezTo>
                    <a:pt x="11220" y="1702"/>
                    <a:pt x="11553" y="2437"/>
                    <a:pt x="11553" y="3363"/>
                  </a:cubicBezTo>
                  <a:cubicBezTo>
                    <a:pt x="11553" y="4290"/>
                    <a:pt x="11213" y="5025"/>
                    <a:pt x="10800" y="5025"/>
                  </a:cubicBezTo>
                  <a:close/>
                </a:path>
              </a:pathLst>
            </a:custGeom>
            <a:solidFill>
              <a:srgbClr val="7F7F7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4" name="Google Shape;364;p59"/>
          <p:cNvGrpSpPr/>
          <p:nvPr/>
        </p:nvGrpSpPr>
        <p:grpSpPr>
          <a:xfrm>
            <a:off x="6072650" y="2272497"/>
            <a:ext cx="2350501" cy="2556442"/>
            <a:chOff x="8079146" y="1481674"/>
            <a:chExt cx="3106252" cy="3894640"/>
          </a:xfrm>
        </p:grpSpPr>
        <p:sp>
          <p:nvSpPr>
            <p:cNvPr id="365" name="Google Shape;365;p59"/>
            <p:cNvSpPr/>
            <p:nvPr/>
          </p:nvSpPr>
          <p:spPr>
            <a:xfrm>
              <a:off x="8079146"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7D9445"/>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59"/>
            <p:cNvSpPr/>
            <p:nvPr/>
          </p:nvSpPr>
          <p:spPr>
            <a:xfrm>
              <a:off x="8173848"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A2B969"/>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59"/>
            <p:cNvSpPr/>
            <p:nvPr/>
          </p:nvSpPr>
          <p:spPr>
            <a:xfrm>
              <a:off x="8315902" y="2221539"/>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7D9445"/>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59"/>
            <p:cNvSpPr/>
            <p:nvPr/>
          </p:nvSpPr>
          <p:spPr>
            <a:xfrm>
              <a:off x="8440200" y="2144593"/>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59"/>
            <p:cNvSpPr/>
            <p:nvPr/>
          </p:nvSpPr>
          <p:spPr>
            <a:xfrm>
              <a:off x="8551771" y="1481674"/>
              <a:ext cx="1918890" cy="857512"/>
            </a:xfrm>
            <a:custGeom>
              <a:rect b="b" l="l" r="r" t="t"/>
              <a:pathLst>
                <a:path extrusionOk="0" h="21302" w="21600">
                  <a:moveTo>
                    <a:pt x="14618" y="14788"/>
                  </a:moveTo>
                  <a:cubicBezTo>
                    <a:pt x="13698" y="14641"/>
                    <a:pt x="13738" y="11627"/>
                    <a:pt x="14658" y="11597"/>
                  </a:cubicBezTo>
                  <a:cubicBezTo>
                    <a:pt x="14671" y="11597"/>
                    <a:pt x="14691" y="11597"/>
                    <a:pt x="14704" y="11597"/>
                  </a:cubicBezTo>
                  <a:cubicBezTo>
                    <a:pt x="16303" y="11597"/>
                    <a:pt x="16903" y="8951"/>
                    <a:pt x="16403" y="8510"/>
                  </a:cubicBezTo>
                  <a:cubicBezTo>
                    <a:pt x="15904" y="8069"/>
                    <a:pt x="12805" y="6304"/>
                    <a:pt x="12805" y="3657"/>
                  </a:cubicBezTo>
                  <a:cubicBezTo>
                    <a:pt x="12805" y="2525"/>
                    <a:pt x="12432" y="1584"/>
                    <a:pt x="12013" y="893"/>
                  </a:cubicBezTo>
                  <a:cubicBezTo>
                    <a:pt x="11293" y="-298"/>
                    <a:pt x="10314" y="-298"/>
                    <a:pt x="9594" y="893"/>
                  </a:cubicBezTo>
                  <a:cubicBezTo>
                    <a:pt x="9174" y="1584"/>
                    <a:pt x="8801" y="2525"/>
                    <a:pt x="8801" y="3657"/>
                  </a:cubicBezTo>
                  <a:cubicBezTo>
                    <a:pt x="8801" y="6304"/>
                    <a:pt x="5703" y="8069"/>
                    <a:pt x="5203" y="8510"/>
                  </a:cubicBezTo>
                  <a:cubicBezTo>
                    <a:pt x="4704" y="8951"/>
                    <a:pt x="5303" y="11597"/>
                    <a:pt x="6902" y="11597"/>
                  </a:cubicBezTo>
                  <a:cubicBezTo>
                    <a:pt x="6916" y="11597"/>
                    <a:pt x="6936" y="11597"/>
                    <a:pt x="6949" y="11597"/>
                  </a:cubicBezTo>
                  <a:cubicBezTo>
                    <a:pt x="7868" y="11627"/>
                    <a:pt x="7908" y="14641"/>
                    <a:pt x="6989" y="14788"/>
                  </a:cubicBezTo>
                  <a:cubicBezTo>
                    <a:pt x="5037" y="15097"/>
                    <a:pt x="620" y="16347"/>
                    <a:pt x="0" y="21302"/>
                  </a:cubicBezTo>
                  <a:lnTo>
                    <a:pt x="10800" y="21302"/>
                  </a:lnTo>
                  <a:lnTo>
                    <a:pt x="21600" y="21302"/>
                  </a:lnTo>
                  <a:cubicBezTo>
                    <a:pt x="20980" y="16347"/>
                    <a:pt x="16570" y="15112"/>
                    <a:pt x="14618" y="14788"/>
                  </a:cubicBezTo>
                  <a:close/>
                  <a:moveTo>
                    <a:pt x="10800" y="5025"/>
                  </a:moveTo>
                  <a:cubicBezTo>
                    <a:pt x="10387" y="5025"/>
                    <a:pt x="10047" y="4290"/>
                    <a:pt x="10047" y="3363"/>
                  </a:cubicBezTo>
                  <a:cubicBezTo>
                    <a:pt x="10047" y="2437"/>
                    <a:pt x="10380" y="1702"/>
                    <a:pt x="10800" y="1702"/>
                  </a:cubicBezTo>
                  <a:cubicBezTo>
                    <a:pt x="11213" y="1702"/>
                    <a:pt x="11553" y="2437"/>
                    <a:pt x="11553" y="3363"/>
                  </a:cubicBezTo>
                  <a:cubicBezTo>
                    <a:pt x="11553" y="4290"/>
                    <a:pt x="11213" y="5025"/>
                    <a:pt x="10800" y="5025"/>
                  </a:cubicBezTo>
                  <a:close/>
                </a:path>
              </a:pathLst>
            </a:custGeom>
            <a:solidFill>
              <a:srgbClr val="7F7F7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0" name="Google Shape;370;p59"/>
          <p:cNvGrpSpPr/>
          <p:nvPr/>
        </p:nvGrpSpPr>
        <p:grpSpPr>
          <a:xfrm>
            <a:off x="720857" y="2272497"/>
            <a:ext cx="2350501" cy="2556442"/>
            <a:chOff x="1006604" y="1481674"/>
            <a:chExt cx="3106252" cy="3894640"/>
          </a:xfrm>
        </p:grpSpPr>
        <p:sp>
          <p:nvSpPr>
            <p:cNvPr id="371" name="Google Shape;371;p59"/>
            <p:cNvSpPr/>
            <p:nvPr/>
          </p:nvSpPr>
          <p:spPr>
            <a:xfrm>
              <a:off x="1006604"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A57600"/>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59"/>
            <p:cNvSpPr/>
            <p:nvPr/>
          </p:nvSpPr>
          <p:spPr>
            <a:xfrm>
              <a:off x="1101307" y="1830890"/>
              <a:ext cx="2674782" cy="3545424"/>
            </a:xfrm>
            <a:custGeom>
              <a:rect b="b" l="l" r="r" t="t"/>
              <a:pathLst>
                <a:path extrusionOk="0" h="21600" w="21600">
                  <a:moveTo>
                    <a:pt x="20381" y="21600"/>
                  </a:moveTo>
                  <a:lnTo>
                    <a:pt x="1219" y="21600"/>
                  </a:lnTo>
                  <a:cubicBezTo>
                    <a:pt x="545" y="21600"/>
                    <a:pt x="0" y="21189"/>
                    <a:pt x="0" y="20680"/>
                  </a:cubicBezTo>
                  <a:lnTo>
                    <a:pt x="0" y="920"/>
                  </a:lnTo>
                  <a:cubicBezTo>
                    <a:pt x="0" y="411"/>
                    <a:pt x="545" y="0"/>
                    <a:pt x="1219" y="0"/>
                  </a:cubicBezTo>
                  <a:lnTo>
                    <a:pt x="20381" y="0"/>
                  </a:lnTo>
                  <a:cubicBezTo>
                    <a:pt x="21055" y="0"/>
                    <a:pt x="21600" y="411"/>
                    <a:pt x="21600" y="920"/>
                  </a:cubicBezTo>
                  <a:lnTo>
                    <a:pt x="21600" y="20680"/>
                  </a:lnTo>
                  <a:cubicBezTo>
                    <a:pt x="21595" y="21189"/>
                    <a:pt x="21050" y="21600"/>
                    <a:pt x="20381" y="21600"/>
                  </a:cubicBezTo>
                  <a:close/>
                </a:path>
              </a:pathLst>
            </a:custGeom>
            <a:solidFill>
              <a:srgbClr val="F8B100"/>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59"/>
            <p:cNvSpPr/>
            <p:nvPr/>
          </p:nvSpPr>
          <p:spPr>
            <a:xfrm>
              <a:off x="1243361" y="2221539"/>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A57600"/>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59"/>
            <p:cNvSpPr/>
            <p:nvPr/>
          </p:nvSpPr>
          <p:spPr>
            <a:xfrm>
              <a:off x="1367658" y="2144593"/>
              <a:ext cx="2745198" cy="3047058"/>
            </a:xfrm>
            <a:custGeom>
              <a:rect b="b" l="l" r="r" t="t"/>
              <a:pathLst>
                <a:path extrusionOk="0" h="21600" w="21600">
                  <a:moveTo>
                    <a:pt x="0" y="0"/>
                  </a:moveTo>
                  <a:lnTo>
                    <a:pt x="17194" y="0"/>
                  </a:lnTo>
                  <a:cubicBezTo>
                    <a:pt x="17194" y="0"/>
                    <a:pt x="17194" y="11652"/>
                    <a:pt x="21600" y="20467"/>
                  </a:cubicBezTo>
                  <a:lnTo>
                    <a:pt x="3498" y="21600"/>
                  </a:lnTo>
                  <a:cubicBezTo>
                    <a:pt x="3493" y="21600"/>
                    <a:pt x="0" y="19456"/>
                    <a:pt x="0" y="0"/>
                  </a:cubicBezTo>
                  <a:close/>
                </a:path>
              </a:pathLst>
            </a:custGeom>
            <a:solidFill>
              <a:srgbClr val="FFFFF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59"/>
            <p:cNvSpPr/>
            <p:nvPr/>
          </p:nvSpPr>
          <p:spPr>
            <a:xfrm>
              <a:off x="1479230" y="1481674"/>
              <a:ext cx="1918890" cy="857512"/>
            </a:xfrm>
            <a:custGeom>
              <a:rect b="b" l="l" r="r" t="t"/>
              <a:pathLst>
                <a:path extrusionOk="0" h="21302" w="21600">
                  <a:moveTo>
                    <a:pt x="14618" y="14788"/>
                  </a:moveTo>
                  <a:cubicBezTo>
                    <a:pt x="13698" y="14641"/>
                    <a:pt x="13738" y="11627"/>
                    <a:pt x="14658" y="11597"/>
                  </a:cubicBezTo>
                  <a:cubicBezTo>
                    <a:pt x="14671" y="11597"/>
                    <a:pt x="14691" y="11597"/>
                    <a:pt x="14704" y="11597"/>
                  </a:cubicBezTo>
                  <a:cubicBezTo>
                    <a:pt x="16303" y="11597"/>
                    <a:pt x="16903" y="8951"/>
                    <a:pt x="16403" y="8510"/>
                  </a:cubicBezTo>
                  <a:cubicBezTo>
                    <a:pt x="15904" y="8069"/>
                    <a:pt x="12805" y="6304"/>
                    <a:pt x="12805" y="3657"/>
                  </a:cubicBezTo>
                  <a:cubicBezTo>
                    <a:pt x="12805" y="2525"/>
                    <a:pt x="12432" y="1584"/>
                    <a:pt x="12013" y="893"/>
                  </a:cubicBezTo>
                  <a:cubicBezTo>
                    <a:pt x="11293" y="-298"/>
                    <a:pt x="10314" y="-298"/>
                    <a:pt x="9594" y="893"/>
                  </a:cubicBezTo>
                  <a:cubicBezTo>
                    <a:pt x="9174" y="1584"/>
                    <a:pt x="8801" y="2525"/>
                    <a:pt x="8801" y="3657"/>
                  </a:cubicBezTo>
                  <a:cubicBezTo>
                    <a:pt x="8801" y="6304"/>
                    <a:pt x="5703" y="8069"/>
                    <a:pt x="5203" y="8510"/>
                  </a:cubicBezTo>
                  <a:cubicBezTo>
                    <a:pt x="4704" y="8951"/>
                    <a:pt x="5303" y="11597"/>
                    <a:pt x="6902" y="11597"/>
                  </a:cubicBezTo>
                  <a:cubicBezTo>
                    <a:pt x="6916" y="11597"/>
                    <a:pt x="6936" y="11597"/>
                    <a:pt x="6949" y="11597"/>
                  </a:cubicBezTo>
                  <a:cubicBezTo>
                    <a:pt x="7868" y="11627"/>
                    <a:pt x="7908" y="14641"/>
                    <a:pt x="6989" y="14788"/>
                  </a:cubicBezTo>
                  <a:cubicBezTo>
                    <a:pt x="5037" y="15097"/>
                    <a:pt x="620" y="16347"/>
                    <a:pt x="0" y="21302"/>
                  </a:cubicBezTo>
                  <a:lnTo>
                    <a:pt x="10800" y="21302"/>
                  </a:lnTo>
                  <a:lnTo>
                    <a:pt x="21600" y="21302"/>
                  </a:lnTo>
                  <a:cubicBezTo>
                    <a:pt x="20987" y="16347"/>
                    <a:pt x="16576" y="15112"/>
                    <a:pt x="14618" y="14788"/>
                  </a:cubicBezTo>
                  <a:close/>
                  <a:moveTo>
                    <a:pt x="10807" y="5025"/>
                  </a:moveTo>
                  <a:cubicBezTo>
                    <a:pt x="10394" y="5025"/>
                    <a:pt x="10054" y="4290"/>
                    <a:pt x="10054" y="3363"/>
                  </a:cubicBezTo>
                  <a:cubicBezTo>
                    <a:pt x="10054" y="2437"/>
                    <a:pt x="10387" y="1702"/>
                    <a:pt x="10807" y="1702"/>
                  </a:cubicBezTo>
                  <a:cubicBezTo>
                    <a:pt x="11226" y="1702"/>
                    <a:pt x="11560" y="2437"/>
                    <a:pt x="11560" y="3363"/>
                  </a:cubicBezTo>
                  <a:cubicBezTo>
                    <a:pt x="11560" y="4290"/>
                    <a:pt x="11220" y="5025"/>
                    <a:pt x="10807" y="5025"/>
                  </a:cubicBezTo>
                  <a:close/>
                </a:path>
              </a:pathLst>
            </a:custGeom>
            <a:solidFill>
              <a:srgbClr val="7F7F7F"/>
            </a:solidFill>
            <a:ln>
              <a:noFill/>
            </a:ln>
          </p:spPr>
          <p:txBody>
            <a:bodyPr anchorCtr="0" anchor="ctr" bIns="38100" lIns="38100" spcFirstLastPara="1" rIns="38100" wrap="square" tIns="381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6" name="Google Shape;376;p59"/>
          <p:cNvSpPr txBox="1"/>
          <p:nvPr/>
        </p:nvSpPr>
        <p:spPr>
          <a:xfrm>
            <a:off x="6707434" y="3439073"/>
            <a:ext cx="1147500" cy="8310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en" sz="1600">
                <a:latin typeface="Calibri"/>
                <a:ea typeface="Calibri"/>
                <a:cs typeface="Calibri"/>
                <a:sym typeface="Calibri"/>
              </a:rPr>
              <a:t>Fraudulent Cheque Detection</a:t>
            </a:r>
            <a:endParaRPr sz="1200"/>
          </a:p>
        </p:txBody>
      </p:sp>
      <p:sp>
        <p:nvSpPr>
          <p:cNvPr id="377" name="Google Shape;377;p59"/>
          <p:cNvSpPr txBox="1"/>
          <p:nvPr/>
        </p:nvSpPr>
        <p:spPr>
          <a:xfrm>
            <a:off x="6565508" y="2835484"/>
            <a:ext cx="7293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200">
                <a:solidFill>
                  <a:srgbClr val="A5A5A5"/>
                </a:solidFill>
                <a:latin typeface="Calibri"/>
                <a:ea typeface="Calibri"/>
                <a:cs typeface="Calibri"/>
                <a:sym typeface="Calibri"/>
              </a:rPr>
              <a:t>03</a:t>
            </a:r>
            <a:endParaRPr sz="4200"/>
          </a:p>
        </p:txBody>
      </p:sp>
      <p:pic>
        <p:nvPicPr>
          <p:cNvPr descr="Bar graph with upward trend with solid fill" id="378" name="Google Shape;378;p59"/>
          <p:cNvPicPr preferRelativeResize="0"/>
          <p:nvPr/>
        </p:nvPicPr>
        <p:blipFill rotWithShape="1">
          <a:blip r:embed="rId3">
            <a:alphaModFix/>
          </a:blip>
          <a:srcRect b="0" l="0" r="0" t="0"/>
          <a:stretch/>
        </p:blipFill>
        <p:spPr>
          <a:xfrm>
            <a:off x="7624421" y="4091220"/>
            <a:ext cx="544350" cy="472208"/>
          </a:xfrm>
          <a:prstGeom prst="rect">
            <a:avLst/>
          </a:prstGeom>
          <a:noFill/>
          <a:ln>
            <a:noFill/>
          </a:ln>
        </p:spPr>
      </p:pic>
      <p:sp>
        <p:nvSpPr>
          <p:cNvPr id="379" name="Google Shape;379;p59"/>
          <p:cNvSpPr txBox="1"/>
          <p:nvPr/>
        </p:nvSpPr>
        <p:spPr>
          <a:xfrm>
            <a:off x="3924509" y="3437023"/>
            <a:ext cx="1147500" cy="8310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en" sz="1600">
                <a:latin typeface="Calibri"/>
                <a:ea typeface="Calibri"/>
                <a:cs typeface="Calibri"/>
                <a:sym typeface="Calibri"/>
              </a:rPr>
              <a:t>Faster and Secure Transactions</a:t>
            </a:r>
            <a:endParaRPr sz="1200"/>
          </a:p>
        </p:txBody>
      </p:sp>
      <p:sp>
        <p:nvSpPr>
          <p:cNvPr id="380" name="Google Shape;380;p59"/>
          <p:cNvSpPr txBox="1"/>
          <p:nvPr/>
        </p:nvSpPr>
        <p:spPr>
          <a:xfrm>
            <a:off x="3817331" y="2833434"/>
            <a:ext cx="7293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200">
                <a:solidFill>
                  <a:srgbClr val="A5A5A5"/>
                </a:solidFill>
                <a:latin typeface="Calibri"/>
                <a:ea typeface="Calibri"/>
                <a:cs typeface="Calibri"/>
                <a:sym typeface="Calibri"/>
              </a:rPr>
              <a:t>02</a:t>
            </a:r>
            <a:endParaRPr sz="4200"/>
          </a:p>
        </p:txBody>
      </p:sp>
      <p:pic>
        <p:nvPicPr>
          <p:cNvPr descr="Bullseye with solid fill" id="381" name="Google Shape;381;p59"/>
          <p:cNvPicPr preferRelativeResize="0"/>
          <p:nvPr/>
        </p:nvPicPr>
        <p:blipFill rotWithShape="1">
          <a:blip r:embed="rId4">
            <a:alphaModFix/>
          </a:blip>
          <a:srcRect b="0" l="0" r="0" t="0"/>
          <a:stretch/>
        </p:blipFill>
        <p:spPr>
          <a:xfrm>
            <a:off x="4946133" y="4091220"/>
            <a:ext cx="544350" cy="472208"/>
          </a:xfrm>
          <a:prstGeom prst="rect">
            <a:avLst/>
          </a:prstGeom>
          <a:noFill/>
          <a:ln>
            <a:noFill/>
          </a:ln>
        </p:spPr>
      </p:pic>
      <p:sp>
        <p:nvSpPr>
          <p:cNvPr id="382" name="Google Shape;382;p59"/>
          <p:cNvSpPr txBox="1"/>
          <p:nvPr/>
        </p:nvSpPr>
        <p:spPr>
          <a:xfrm>
            <a:off x="1283163" y="3439073"/>
            <a:ext cx="1147500" cy="831000"/>
          </a:xfrm>
          <a:prstGeom prst="rect">
            <a:avLst/>
          </a:prstGeom>
          <a:noFill/>
          <a:ln>
            <a:noFill/>
          </a:ln>
        </p:spPr>
        <p:txBody>
          <a:bodyPr anchorCtr="0" anchor="b" bIns="45700" lIns="0" spcFirstLastPara="1" rIns="0" wrap="square" tIns="45700">
            <a:spAutoFit/>
          </a:bodyPr>
          <a:lstStyle/>
          <a:p>
            <a:pPr indent="0" lvl="0" marL="0" marR="0" rtl="0" algn="l">
              <a:spcBef>
                <a:spcPts val="0"/>
              </a:spcBef>
              <a:spcAft>
                <a:spcPts val="0"/>
              </a:spcAft>
              <a:buNone/>
            </a:pPr>
            <a:r>
              <a:rPr b="1" lang="en" sz="1600">
                <a:latin typeface="Calibri"/>
                <a:ea typeface="Calibri"/>
                <a:cs typeface="Calibri"/>
                <a:sym typeface="Calibri"/>
              </a:rPr>
              <a:t>Reduces Human Labour</a:t>
            </a:r>
            <a:endParaRPr b="1" sz="1200"/>
          </a:p>
        </p:txBody>
      </p:sp>
      <p:sp>
        <p:nvSpPr>
          <p:cNvPr id="383" name="Google Shape;383;p59"/>
          <p:cNvSpPr txBox="1"/>
          <p:nvPr/>
        </p:nvSpPr>
        <p:spPr>
          <a:xfrm>
            <a:off x="1180145" y="2835484"/>
            <a:ext cx="7293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200">
                <a:solidFill>
                  <a:srgbClr val="A5A5A5"/>
                </a:solidFill>
                <a:latin typeface="Calibri"/>
                <a:ea typeface="Calibri"/>
                <a:cs typeface="Calibri"/>
                <a:sym typeface="Calibri"/>
              </a:rPr>
              <a:t>01</a:t>
            </a:r>
            <a:endParaRPr sz="4200"/>
          </a:p>
        </p:txBody>
      </p:sp>
      <p:pic>
        <p:nvPicPr>
          <p:cNvPr descr="Lightbulb with solid fill" id="384" name="Google Shape;384;p59"/>
          <p:cNvPicPr preferRelativeResize="0"/>
          <p:nvPr/>
        </p:nvPicPr>
        <p:blipFill rotWithShape="1">
          <a:blip r:embed="rId5">
            <a:alphaModFix/>
          </a:blip>
          <a:srcRect b="0" l="0" r="0" t="0"/>
          <a:stretch/>
        </p:blipFill>
        <p:spPr>
          <a:xfrm>
            <a:off x="2272323" y="4091220"/>
            <a:ext cx="544350" cy="472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0"/>
          <p:cNvSpPr txBox="1"/>
          <p:nvPr/>
        </p:nvSpPr>
        <p:spPr>
          <a:xfrm>
            <a:off x="494625" y="1150250"/>
            <a:ext cx="7919100" cy="390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22222"/>
              </a:buClr>
              <a:buSzPts val="1200"/>
              <a:buFont typeface="Lato"/>
              <a:buChar char="★"/>
            </a:pPr>
            <a:r>
              <a:rPr b="1" lang="en" sz="1300">
                <a:latin typeface="Lato"/>
                <a:ea typeface="Lato"/>
                <a:cs typeface="Lato"/>
                <a:sym typeface="Lato"/>
              </a:rPr>
              <a:t>Automated Cheque Processing (ACP) by Central Bank of Belize</a:t>
            </a:r>
            <a:endParaRPr b="1" sz="1300">
              <a:latin typeface="Lato"/>
              <a:ea typeface="Lato"/>
              <a:cs typeface="Lato"/>
              <a:sym typeface="Lato"/>
            </a:endParaRPr>
          </a:p>
          <a:p>
            <a:pPr indent="-311150" lvl="1" marL="914400" rtl="0" algn="just">
              <a:lnSpc>
                <a:spcPct val="115000"/>
              </a:lnSpc>
              <a:spcBef>
                <a:spcPts val="0"/>
              </a:spcBef>
              <a:spcAft>
                <a:spcPts val="0"/>
              </a:spcAft>
              <a:buSzPts val="1300"/>
              <a:buFont typeface="Lato"/>
              <a:buChar char="○"/>
            </a:pPr>
            <a:r>
              <a:rPr lang="en" sz="1300">
                <a:latin typeface="Lato"/>
                <a:ea typeface="Lato"/>
                <a:cs typeface="Lato"/>
                <a:sym typeface="Lato"/>
              </a:rPr>
              <a:t>Using ACP by Central Bank of Belize deposited cheques can be cleared by the end of the next day if deposited by afternoon. A digital image of the cheque would be </a:t>
            </a:r>
            <a:r>
              <a:rPr lang="en" sz="1300">
                <a:latin typeface="Lato"/>
                <a:ea typeface="Lato"/>
                <a:cs typeface="Lato"/>
                <a:sym typeface="Lato"/>
              </a:rPr>
              <a:t>created</a:t>
            </a:r>
            <a:r>
              <a:rPr lang="en" sz="1300">
                <a:latin typeface="Lato"/>
                <a:ea typeface="Lato"/>
                <a:cs typeface="Lato"/>
                <a:sym typeface="Lato"/>
              </a:rPr>
              <a:t> and this image along with other information like MICR band, etc would be sent to the other bank. This  will eliminate the need for handling of the physical document.</a:t>
            </a:r>
            <a:endParaRPr sz="1300">
              <a:latin typeface="Lato"/>
              <a:ea typeface="Lato"/>
              <a:cs typeface="Lato"/>
              <a:sym typeface="Lato"/>
            </a:endParaRPr>
          </a:p>
          <a:p>
            <a:pPr indent="-311150" lvl="0" marL="457200" rtl="0" algn="just">
              <a:lnSpc>
                <a:spcPct val="115000"/>
              </a:lnSpc>
              <a:spcBef>
                <a:spcPts val="1000"/>
              </a:spcBef>
              <a:spcAft>
                <a:spcPts val="0"/>
              </a:spcAft>
              <a:buSzPts val="1300"/>
              <a:buFont typeface="Lato"/>
              <a:buChar char="★"/>
            </a:pPr>
            <a:r>
              <a:rPr b="1" lang="en" sz="1300">
                <a:latin typeface="Lato"/>
                <a:ea typeface="Lato"/>
                <a:cs typeface="Lato"/>
                <a:sym typeface="Lato"/>
              </a:rPr>
              <a:t>Automated Inward Cheque Processing by Arya.ai</a:t>
            </a:r>
            <a:endParaRPr b="1" sz="1300">
              <a:latin typeface="Lato"/>
              <a:ea typeface="Lato"/>
              <a:cs typeface="Lato"/>
              <a:sym typeface="Lato"/>
            </a:endParaRPr>
          </a:p>
          <a:p>
            <a:pPr indent="-311150" lvl="1" marL="914400" rtl="0" algn="just">
              <a:lnSpc>
                <a:spcPct val="115000"/>
              </a:lnSpc>
              <a:spcBef>
                <a:spcPts val="0"/>
              </a:spcBef>
              <a:spcAft>
                <a:spcPts val="0"/>
              </a:spcAft>
              <a:buSzPts val="1300"/>
              <a:buFont typeface="Lato"/>
              <a:buChar char="○"/>
            </a:pPr>
            <a:r>
              <a:rPr lang="en" sz="1300">
                <a:latin typeface="Lato"/>
                <a:ea typeface="Lato"/>
                <a:cs typeface="Lato"/>
                <a:sym typeface="Lato"/>
              </a:rPr>
              <a:t>With the use of six distinct AI models for the various variables, including Date, MICR, Amount in words and numbers, Account Number, and Signature extraction and verification, Arya's module automates the procedure. Each model is trained in such away to attain high precision results.</a:t>
            </a:r>
            <a:endParaRPr sz="1300">
              <a:latin typeface="Lato"/>
              <a:ea typeface="Lato"/>
              <a:cs typeface="Lato"/>
              <a:sym typeface="Lato"/>
            </a:endParaRPr>
          </a:p>
          <a:p>
            <a:pPr indent="-311150" lvl="0" marL="457200" rtl="0" algn="just">
              <a:lnSpc>
                <a:spcPct val="115000"/>
              </a:lnSpc>
              <a:spcBef>
                <a:spcPts val="1000"/>
              </a:spcBef>
              <a:spcAft>
                <a:spcPts val="0"/>
              </a:spcAft>
              <a:buSzPts val="1300"/>
              <a:buFont typeface="Lato"/>
              <a:buChar char="★"/>
            </a:pPr>
            <a:r>
              <a:rPr b="1" lang="en" sz="1300">
                <a:latin typeface="Lato"/>
                <a:ea typeface="Lato"/>
                <a:cs typeface="Lato"/>
                <a:sym typeface="Lato"/>
              </a:rPr>
              <a:t>Cheque Processing by OpenSys</a:t>
            </a:r>
            <a:endParaRPr b="1" sz="1300">
              <a:latin typeface="Lato"/>
              <a:ea typeface="Lato"/>
              <a:cs typeface="Lato"/>
              <a:sym typeface="Lato"/>
            </a:endParaRPr>
          </a:p>
          <a:p>
            <a:pPr indent="-311150" lvl="1" marL="914400" rtl="0" algn="just">
              <a:lnSpc>
                <a:spcPct val="115000"/>
              </a:lnSpc>
              <a:spcBef>
                <a:spcPts val="0"/>
              </a:spcBef>
              <a:spcAft>
                <a:spcPts val="0"/>
              </a:spcAft>
              <a:buSzPts val="1300"/>
              <a:buFont typeface="Lato"/>
              <a:buChar char="○"/>
            </a:pPr>
            <a:r>
              <a:rPr lang="en" sz="1300">
                <a:latin typeface="Lato"/>
                <a:ea typeface="Lato"/>
                <a:cs typeface="Lato"/>
                <a:sym typeface="Lato"/>
              </a:rPr>
              <a:t>The solution by OpenSys provides entire cheque processing system, also called as Cheque Truncation System, using various image scanning techniques and also provides service for fraud detection.</a:t>
            </a:r>
            <a:endParaRPr sz="1300">
              <a:latin typeface="Lato"/>
              <a:ea typeface="Lato"/>
              <a:cs typeface="Lato"/>
              <a:sym typeface="Lato"/>
            </a:endParaRPr>
          </a:p>
          <a:p>
            <a:pPr indent="0" lvl="0" marL="0" rtl="0" algn="just">
              <a:lnSpc>
                <a:spcPct val="115000"/>
              </a:lnSpc>
              <a:spcBef>
                <a:spcPts val="800"/>
              </a:spcBef>
              <a:spcAft>
                <a:spcPts val="800"/>
              </a:spcAft>
              <a:buNone/>
            </a:pPr>
            <a:r>
              <a:t/>
            </a:r>
            <a:endParaRPr sz="1500">
              <a:latin typeface="Times New Roman"/>
              <a:ea typeface="Times New Roman"/>
              <a:cs typeface="Times New Roman"/>
              <a:sym typeface="Times New Roman"/>
            </a:endParaRPr>
          </a:p>
        </p:txBody>
      </p:sp>
      <p:sp>
        <p:nvSpPr>
          <p:cNvPr id="390" name="Google Shape;390;p60"/>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Previous Works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494625" y="805550"/>
            <a:ext cx="7785300" cy="383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Azure OCR</a:t>
            </a:r>
            <a:endParaRPr sz="1400">
              <a:solidFill>
                <a:schemeClr val="dk1"/>
              </a:solidFill>
            </a:endParaRPr>
          </a:p>
          <a:p>
            <a:pPr indent="-317500" lvl="1" marL="914400" rtl="0" algn="just">
              <a:spcBef>
                <a:spcPts val="0"/>
              </a:spcBef>
              <a:spcAft>
                <a:spcPts val="0"/>
              </a:spcAft>
              <a:buSzPts val="1400"/>
              <a:buChar char="-"/>
            </a:pPr>
            <a:r>
              <a:rPr lang="en" sz="1400"/>
              <a:t>Printed and handwritten text will be extracted from photos and documents with mixed linguistic and writing styles using Azure OCR. This tool will be used to extract data from the digital image of the cheque like, MICR Code, Cheque Number, Name, etc.</a:t>
            </a:r>
            <a:endParaRPr sz="1400"/>
          </a:p>
          <a:p>
            <a:pPr indent="-317500" lvl="0" marL="457200" rtl="0" algn="l">
              <a:spcBef>
                <a:spcPts val="0"/>
              </a:spcBef>
              <a:spcAft>
                <a:spcPts val="0"/>
              </a:spcAft>
              <a:buClr>
                <a:schemeClr val="dk1"/>
              </a:buClr>
              <a:buSzPts val="1400"/>
              <a:buChar char="-"/>
            </a:pPr>
            <a:r>
              <a:rPr lang="en" sz="1400">
                <a:solidFill>
                  <a:schemeClr val="dk1"/>
                </a:solidFill>
              </a:rPr>
              <a:t>Azure SQL Database</a:t>
            </a:r>
            <a:endParaRPr sz="1400">
              <a:solidFill>
                <a:schemeClr val="dk1"/>
              </a:solidFill>
            </a:endParaRPr>
          </a:p>
          <a:p>
            <a:pPr indent="-317500" lvl="1" marL="914400" rtl="0" algn="just">
              <a:spcBef>
                <a:spcPts val="0"/>
              </a:spcBef>
              <a:spcAft>
                <a:spcPts val="0"/>
              </a:spcAft>
              <a:buSzPts val="1400"/>
              <a:buChar char="-"/>
            </a:pPr>
            <a:r>
              <a:rPr lang="en" sz="1400"/>
              <a:t>A managed cloud database offered as part of Microsoft Azure is the Azure SQL Database. Data from OCR will be stored using this tool. The data saved would have high-tech security as a result.</a:t>
            </a:r>
            <a:endParaRPr sz="1400"/>
          </a:p>
          <a:p>
            <a:pPr indent="-317500" lvl="0" marL="457200" rtl="0" algn="l">
              <a:spcBef>
                <a:spcPts val="0"/>
              </a:spcBef>
              <a:spcAft>
                <a:spcPts val="0"/>
              </a:spcAft>
              <a:buClr>
                <a:schemeClr val="dk1"/>
              </a:buClr>
              <a:buSzPts val="1400"/>
              <a:buChar char="-"/>
            </a:pPr>
            <a:r>
              <a:rPr lang="en" sz="1400">
                <a:solidFill>
                  <a:schemeClr val="dk1"/>
                </a:solidFill>
              </a:rPr>
              <a:t>Computer Vision Azure</a:t>
            </a:r>
            <a:endParaRPr sz="1400">
              <a:solidFill>
                <a:schemeClr val="dk1"/>
              </a:solidFill>
            </a:endParaRPr>
          </a:p>
          <a:p>
            <a:pPr indent="-317500" lvl="1" marL="914400" rtl="0" algn="just">
              <a:spcBef>
                <a:spcPts val="0"/>
              </a:spcBef>
              <a:spcAft>
                <a:spcPts val="0"/>
              </a:spcAft>
              <a:buSzPts val="1400"/>
              <a:buChar char="-"/>
            </a:pPr>
            <a:r>
              <a:rPr lang="en" sz="1400"/>
              <a:t>Developers get access to cutting-edge methods for processing photos and retrieving data thanks to the cloud-based Computer Vision API. Using this programme, several picture pre-processing techniques will be applied to a cheque image.</a:t>
            </a:r>
            <a:endParaRPr sz="1400"/>
          </a:p>
          <a:p>
            <a:pPr indent="-317500" lvl="0" marL="457200" rtl="0" algn="l">
              <a:lnSpc>
                <a:spcPct val="100000"/>
              </a:lnSpc>
              <a:spcBef>
                <a:spcPts val="0"/>
              </a:spcBef>
              <a:spcAft>
                <a:spcPts val="0"/>
              </a:spcAft>
              <a:buClr>
                <a:schemeClr val="dk1"/>
              </a:buClr>
              <a:buSzPts val="1400"/>
              <a:buChar char="-"/>
            </a:pPr>
            <a:r>
              <a:rPr lang="en" sz="1400">
                <a:solidFill>
                  <a:schemeClr val="dk1"/>
                </a:solidFill>
              </a:rPr>
              <a:t>Microsoft Cognitive Toolkit</a:t>
            </a:r>
            <a:endParaRPr sz="1400">
              <a:solidFill>
                <a:schemeClr val="dk1"/>
              </a:solidFill>
            </a:endParaRPr>
          </a:p>
          <a:p>
            <a:pPr indent="-317500" lvl="1" marL="914400" rtl="0" algn="l">
              <a:lnSpc>
                <a:spcPct val="100000"/>
              </a:lnSpc>
              <a:spcBef>
                <a:spcPts val="0"/>
              </a:spcBef>
              <a:spcAft>
                <a:spcPts val="0"/>
              </a:spcAft>
              <a:buSzPts val="1400"/>
              <a:buChar char="-"/>
            </a:pPr>
            <a:r>
              <a:rPr b="0" lang="en" sz="1400"/>
              <a:t>The Microsoft Cognitive Framework (CNTK) is an open-source deep learning toolkit for distributed commercial applications. A directed graph is used to represent neural networks as a sequence of computational operations. </a:t>
            </a:r>
            <a:r>
              <a:rPr lang="en" sz="1400"/>
              <a:t>We will mostly be using this tool for comparing signatures.</a:t>
            </a:r>
            <a:endParaRPr sz="1400"/>
          </a:p>
        </p:txBody>
      </p:sp>
      <p:sp>
        <p:nvSpPr>
          <p:cNvPr id="396" name="Google Shape;396;p61"/>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Azure tools or resources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Workflow for Traditional Cheque Processing</a:t>
            </a:r>
            <a:endParaRPr sz="2400"/>
          </a:p>
        </p:txBody>
      </p:sp>
      <p:sp>
        <p:nvSpPr>
          <p:cNvPr id="402" name="Google Shape;402;p62"/>
          <p:cNvSpPr txBox="1"/>
          <p:nvPr/>
        </p:nvSpPr>
        <p:spPr>
          <a:xfrm>
            <a:off x="494675" y="1170550"/>
            <a:ext cx="1828200" cy="69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474D66"/>
                </a:solidFill>
              </a:rPr>
              <a:t>Customer presents a Cheque of</a:t>
            </a:r>
            <a:r>
              <a:rPr lang="en" sz="1100"/>
              <a:t> </a:t>
            </a:r>
            <a:r>
              <a:rPr lang="en" sz="1100">
                <a:solidFill>
                  <a:srgbClr val="474D66"/>
                </a:solidFill>
              </a:rPr>
              <a:t>"Bank B" to "Bank A"</a:t>
            </a:r>
            <a:endParaRPr>
              <a:latin typeface="Lato"/>
              <a:ea typeface="Lato"/>
              <a:cs typeface="Lato"/>
              <a:sym typeface="Lato"/>
            </a:endParaRPr>
          </a:p>
        </p:txBody>
      </p:sp>
      <p:sp>
        <p:nvSpPr>
          <p:cNvPr id="403" name="Google Shape;403;p62"/>
          <p:cNvSpPr txBox="1"/>
          <p:nvPr/>
        </p:nvSpPr>
        <p:spPr>
          <a:xfrm>
            <a:off x="3126788" y="1170550"/>
            <a:ext cx="2446200" cy="69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474D66"/>
                </a:solidFill>
              </a:rPr>
              <a:t>"Bank A" justifies and presents the cheque to the clearing house to check</a:t>
            </a:r>
            <a:endParaRPr/>
          </a:p>
        </p:txBody>
      </p:sp>
      <p:sp>
        <p:nvSpPr>
          <p:cNvPr id="404" name="Google Shape;404;p62"/>
          <p:cNvSpPr txBox="1"/>
          <p:nvPr/>
        </p:nvSpPr>
        <p:spPr>
          <a:xfrm>
            <a:off x="6322975" y="1170550"/>
            <a:ext cx="2034300" cy="69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74D66"/>
                </a:solidFill>
              </a:rPr>
              <a:t>Clearing House justifies the cheque, then inform "Bank B"</a:t>
            </a:r>
            <a:endParaRPr sz="1100">
              <a:solidFill>
                <a:srgbClr val="474D66"/>
              </a:solidFill>
            </a:endParaRPr>
          </a:p>
        </p:txBody>
      </p:sp>
      <p:sp>
        <p:nvSpPr>
          <p:cNvPr id="405" name="Google Shape;405;p62"/>
          <p:cNvSpPr txBox="1"/>
          <p:nvPr/>
        </p:nvSpPr>
        <p:spPr>
          <a:xfrm>
            <a:off x="2908638" y="2382438"/>
            <a:ext cx="1229400" cy="69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74D66"/>
                </a:solidFill>
              </a:rPr>
              <a:t>Red Signal is sent to “Bank A”</a:t>
            </a:r>
            <a:endParaRPr sz="1100">
              <a:solidFill>
                <a:srgbClr val="474D66"/>
              </a:solidFill>
            </a:endParaRPr>
          </a:p>
        </p:txBody>
      </p:sp>
      <p:sp>
        <p:nvSpPr>
          <p:cNvPr id="406" name="Google Shape;406;p62"/>
          <p:cNvSpPr txBox="1"/>
          <p:nvPr/>
        </p:nvSpPr>
        <p:spPr>
          <a:xfrm>
            <a:off x="2908638" y="3747163"/>
            <a:ext cx="1229400" cy="69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74D66"/>
                </a:solidFill>
              </a:rPr>
              <a:t>Green </a:t>
            </a:r>
            <a:r>
              <a:rPr lang="en" sz="1100">
                <a:solidFill>
                  <a:srgbClr val="474D66"/>
                </a:solidFill>
              </a:rPr>
              <a:t>Signal is sent to “Bank A”</a:t>
            </a:r>
            <a:endParaRPr sz="1100">
              <a:solidFill>
                <a:srgbClr val="474D66"/>
              </a:solidFill>
            </a:endParaRPr>
          </a:p>
        </p:txBody>
      </p:sp>
      <p:sp>
        <p:nvSpPr>
          <p:cNvPr id="407" name="Google Shape;407;p62"/>
          <p:cNvSpPr txBox="1"/>
          <p:nvPr/>
        </p:nvSpPr>
        <p:spPr>
          <a:xfrm>
            <a:off x="494663" y="2382425"/>
            <a:ext cx="1667100" cy="69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74D66"/>
                </a:solidFill>
              </a:rPr>
              <a:t>The Unpaid/Rejected Cheque is returned to customer</a:t>
            </a:r>
            <a:endParaRPr sz="1100">
              <a:solidFill>
                <a:srgbClr val="474D66"/>
              </a:solidFill>
            </a:endParaRPr>
          </a:p>
        </p:txBody>
      </p:sp>
      <p:sp>
        <p:nvSpPr>
          <p:cNvPr id="408" name="Google Shape;408;p62"/>
          <p:cNvSpPr txBox="1"/>
          <p:nvPr/>
        </p:nvSpPr>
        <p:spPr>
          <a:xfrm>
            <a:off x="494613" y="3747150"/>
            <a:ext cx="1667100" cy="69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74D66"/>
                </a:solidFill>
              </a:rPr>
              <a:t>Customer Account is credited with Cheque Amount</a:t>
            </a:r>
            <a:endParaRPr sz="1100">
              <a:solidFill>
                <a:srgbClr val="474D66"/>
              </a:solidFill>
            </a:endParaRPr>
          </a:p>
        </p:txBody>
      </p:sp>
      <p:cxnSp>
        <p:nvCxnSpPr>
          <p:cNvPr id="409" name="Google Shape;409;p62"/>
          <p:cNvCxnSpPr>
            <a:stCxn id="402" idx="3"/>
            <a:endCxn id="403" idx="1"/>
          </p:cNvCxnSpPr>
          <p:nvPr/>
        </p:nvCxnSpPr>
        <p:spPr>
          <a:xfrm>
            <a:off x="2322875" y="1516900"/>
            <a:ext cx="804000" cy="0"/>
          </a:xfrm>
          <a:prstGeom prst="straightConnector1">
            <a:avLst/>
          </a:prstGeom>
          <a:noFill/>
          <a:ln cap="flat" cmpd="sng" w="9525">
            <a:solidFill>
              <a:schemeClr val="dk2"/>
            </a:solidFill>
            <a:prstDash val="solid"/>
            <a:round/>
            <a:headEnd len="med" w="med" type="none"/>
            <a:tailEnd len="med" w="med" type="triangle"/>
          </a:ln>
        </p:spPr>
      </p:cxnSp>
      <p:cxnSp>
        <p:nvCxnSpPr>
          <p:cNvPr id="410" name="Google Shape;410;p62"/>
          <p:cNvCxnSpPr>
            <a:stCxn id="403" idx="3"/>
            <a:endCxn id="404" idx="1"/>
          </p:cNvCxnSpPr>
          <p:nvPr/>
        </p:nvCxnSpPr>
        <p:spPr>
          <a:xfrm>
            <a:off x="5572988" y="1516900"/>
            <a:ext cx="750000" cy="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62"/>
          <p:cNvCxnSpPr>
            <a:stCxn id="405" idx="1"/>
            <a:endCxn id="407" idx="3"/>
          </p:cNvCxnSpPr>
          <p:nvPr/>
        </p:nvCxnSpPr>
        <p:spPr>
          <a:xfrm flipH="1">
            <a:off x="2161638" y="2728788"/>
            <a:ext cx="747000" cy="600"/>
          </a:xfrm>
          <a:prstGeom prst="bentConnector3">
            <a:avLst>
              <a:gd fmla="val 49992" name="adj1"/>
            </a:avLst>
          </a:prstGeom>
          <a:noFill/>
          <a:ln cap="flat" cmpd="sng" w="9525">
            <a:solidFill>
              <a:schemeClr val="dk2"/>
            </a:solidFill>
            <a:prstDash val="solid"/>
            <a:round/>
            <a:headEnd len="med" w="med" type="none"/>
            <a:tailEnd len="med" w="med" type="stealth"/>
          </a:ln>
        </p:spPr>
      </p:cxnSp>
      <p:cxnSp>
        <p:nvCxnSpPr>
          <p:cNvPr id="412" name="Google Shape;412;p62"/>
          <p:cNvCxnSpPr>
            <a:stCxn id="406" idx="1"/>
            <a:endCxn id="408" idx="3"/>
          </p:cNvCxnSpPr>
          <p:nvPr/>
        </p:nvCxnSpPr>
        <p:spPr>
          <a:xfrm flipH="1">
            <a:off x="2161638" y="4093513"/>
            <a:ext cx="747000" cy="600"/>
          </a:xfrm>
          <a:prstGeom prst="bentConnector3">
            <a:avLst>
              <a:gd fmla="val 49995" name="adj1"/>
            </a:avLst>
          </a:prstGeom>
          <a:noFill/>
          <a:ln cap="flat" cmpd="sng" w="9525">
            <a:solidFill>
              <a:schemeClr val="dk2"/>
            </a:solidFill>
            <a:prstDash val="solid"/>
            <a:round/>
            <a:headEnd len="med" w="med" type="none"/>
            <a:tailEnd len="med" w="med" type="stealth"/>
          </a:ln>
        </p:spPr>
      </p:cxnSp>
      <p:sp>
        <p:nvSpPr>
          <p:cNvPr id="413" name="Google Shape;413;p62"/>
          <p:cNvSpPr txBox="1"/>
          <p:nvPr/>
        </p:nvSpPr>
        <p:spPr>
          <a:xfrm>
            <a:off x="6529075" y="2836600"/>
            <a:ext cx="1828200" cy="12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474D66"/>
                </a:solidFill>
              </a:rPr>
              <a:t>“Bank B” justifies the cheque again, and check with the particulars and </a:t>
            </a:r>
            <a:r>
              <a:rPr lang="en" sz="1100">
                <a:solidFill>
                  <a:srgbClr val="474D66"/>
                </a:solidFill>
              </a:rPr>
              <a:t>accordingly</a:t>
            </a:r>
            <a:r>
              <a:rPr lang="en" sz="1100">
                <a:solidFill>
                  <a:srgbClr val="474D66"/>
                </a:solidFill>
              </a:rPr>
              <a:t> respond by either Accepting or Declining the Cheque</a:t>
            </a:r>
            <a:endParaRPr>
              <a:latin typeface="Lato"/>
              <a:ea typeface="Lato"/>
              <a:cs typeface="Lato"/>
              <a:sym typeface="Lato"/>
            </a:endParaRPr>
          </a:p>
        </p:txBody>
      </p:sp>
      <p:cxnSp>
        <p:nvCxnSpPr>
          <p:cNvPr id="414" name="Google Shape;414;p62"/>
          <p:cNvCxnSpPr>
            <a:stCxn id="404" idx="3"/>
            <a:endCxn id="413" idx="0"/>
          </p:cNvCxnSpPr>
          <p:nvPr/>
        </p:nvCxnSpPr>
        <p:spPr>
          <a:xfrm flipH="1">
            <a:off x="7443175" y="1516900"/>
            <a:ext cx="914100" cy="1319700"/>
          </a:xfrm>
          <a:prstGeom prst="bentConnector4">
            <a:avLst>
              <a:gd fmla="val -26050" name="adj1"/>
              <a:gd fmla="val 63122" name="adj2"/>
            </a:avLst>
          </a:prstGeom>
          <a:noFill/>
          <a:ln cap="flat" cmpd="sng" w="9525">
            <a:solidFill>
              <a:schemeClr val="dk2"/>
            </a:solidFill>
            <a:prstDash val="solid"/>
            <a:round/>
            <a:headEnd len="med" w="med" type="none"/>
            <a:tailEnd len="med" w="med" type="stealth"/>
          </a:ln>
        </p:spPr>
      </p:cxnSp>
      <p:cxnSp>
        <p:nvCxnSpPr>
          <p:cNvPr id="415" name="Google Shape;415;p62"/>
          <p:cNvCxnSpPr>
            <a:stCxn id="413" idx="1"/>
            <a:endCxn id="405" idx="3"/>
          </p:cNvCxnSpPr>
          <p:nvPr/>
        </p:nvCxnSpPr>
        <p:spPr>
          <a:xfrm rot="10800000">
            <a:off x="4138075" y="2728900"/>
            <a:ext cx="2391000" cy="708000"/>
          </a:xfrm>
          <a:prstGeom prst="bentConnector3">
            <a:avLst>
              <a:gd fmla="val 24026" name="adj1"/>
            </a:avLst>
          </a:prstGeom>
          <a:noFill/>
          <a:ln cap="flat" cmpd="sng" w="9525">
            <a:solidFill>
              <a:schemeClr val="dk2"/>
            </a:solidFill>
            <a:prstDash val="solid"/>
            <a:round/>
            <a:headEnd len="med" w="med" type="none"/>
            <a:tailEnd len="med" w="med" type="stealth"/>
          </a:ln>
        </p:spPr>
      </p:cxnSp>
      <p:cxnSp>
        <p:nvCxnSpPr>
          <p:cNvPr id="416" name="Google Shape;416;p62"/>
          <p:cNvCxnSpPr>
            <a:stCxn id="413" idx="1"/>
            <a:endCxn id="406" idx="3"/>
          </p:cNvCxnSpPr>
          <p:nvPr/>
        </p:nvCxnSpPr>
        <p:spPr>
          <a:xfrm flipH="1">
            <a:off x="4138075" y="3436900"/>
            <a:ext cx="2391000" cy="656700"/>
          </a:xfrm>
          <a:prstGeom prst="bentConnector3">
            <a:avLst>
              <a:gd fmla="val 24026" name="adj1"/>
            </a:avLst>
          </a:prstGeom>
          <a:noFill/>
          <a:ln cap="flat" cmpd="sng" w="9525">
            <a:solidFill>
              <a:schemeClr val="dk2"/>
            </a:solidFill>
            <a:prstDash val="solid"/>
            <a:round/>
            <a:headEnd len="med" w="med" type="none"/>
            <a:tailEnd len="med" w="med" type="stealth"/>
          </a:ln>
        </p:spPr>
      </p:cxnSp>
      <p:sp>
        <p:nvSpPr>
          <p:cNvPr id="417" name="Google Shape;417;p62"/>
          <p:cNvSpPr txBox="1"/>
          <p:nvPr/>
        </p:nvSpPr>
        <p:spPr>
          <a:xfrm>
            <a:off x="4342100" y="2490600"/>
            <a:ext cx="1483800" cy="2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74D66"/>
                </a:solidFill>
              </a:rPr>
              <a:t>If “Bank B” declines the cheque</a:t>
            </a:r>
            <a:endParaRPr sz="700">
              <a:solidFill>
                <a:srgbClr val="474D66"/>
              </a:solidFill>
            </a:endParaRPr>
          </a:p>
        </p:txBody>
      </p:sp>
      <p:sp>
        <p:nvSpPr>
          <p:cNvPr id="418" name="Google Shape;418;p62"/>
          <p:cNvSpPr txBox="1"/>
          <p:nvPr/>
        </p:nvSpPr>
        <p:spPr>
          <a:xfrm>
            <a:off x="4342100" y="3855325"/>
            <a:ext cx="1483800" cy="23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474D66"/>
                </a:solidFill>
              </a:rPr>
              <a:t>If “Bank B” accepts the cheque</a:t>
            </a:r>
            <a:endParaRPr sz="700">
              <a:solidFill>
                <a:srgbClr val="474D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3"/>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Our Solution</a:t>
            </a:r>
            <a:endParaRPr sz="2400"/>
          </a:p>
        </p:txBody>
      </p:sp>
      <p:sp>
        <p:nvSpPr>
          <p:cNvPr id="424" name="Google Shape;424;p63"/>
          <p:cNvSpPr txBox="1"/>
          <p:nvPr/>
        </p:nvSpPr>
        <p:spPr>
          <a:xfrm>
            <a:off x="494625" y="991375"/>
            <a:ext cx="9207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Image</a:t>
            </a:r>
            <a:endParaRPr>
              <a:latin typeface="Lato"/>
              <a:ea typeface="Lato"/>
              <a:cs typeface="Lato"/>
              <a:sym typeface="Lato"/>
            </a:endParaRPr>
          </a:p>
        </p:txBody>
      </p:sp>
      <p:sp>
        <p:nvSpPr>
          <p:cNvPr id="425" name="Google Shape;425;p63"/>
          <p:cNvSpPr txBox="1"/>
          <p:nvPr/>
        </p:nvSpPr>
        <p:spPr>
          <a:xfrm>
            <a:off x="1717750" y="883675"/>
            <a:ext cx="9207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OCR Model</a:t>
            </a:r>
            <a:endParaRPr>
              <a:latin typeface="Lato"/>
              <a:ea typeface="Lato"/>
              <a:cs typeface="Lato"/>
              <a:sym typeface="Lato"/>
            </a:endParaRPr>
          </a:p>
        </p:txBody>
      </p:sp>
      <p:sp>
        <p:nvSpPr>
          <p:cNvPr id="426" name="Google Shape;426;p63"/>
          <p:cNvSpPr txBox="1"/>
          <p:nvPr/>
        </p:nvSpPr>
        <p:spPr>
          <a:xfrm>
            <a:off x="2940875" y="883675"/>
            <a:ext cx="9207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Data Entry</a:t>
            </a:r>
            <a:endParaRPr>
              <a:latin typeface="Lato"/>
              <a:ea typeface="Lato"/>
              <a:cs typeface="Lato"/>
              <a:sym typeface="Lato"/>
            </a:endParaRPr>
          </a:p>
        </p:txBody>
      </p:sp>
      <p:sp>
        <p:nvSpPr>
          <p:cNvPr id="427" name="Google Shape;427;p63"/>
          <p:cNvSpPr txBox="1"/>
          <p:nvPr/>
        </p:nvSpPr>
        <p:spPr>
          <a:xfrm>
            <a:off x="4164000" y="883675"/>
            <a:ext cx="978300" cy="61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Fraud Detection</a:t>
            </a:r>
            <a:endParaRPr>
              <a:latin typeface="Lato"/>
              <a:ea typeface="Lato"/>
              <a:cs typeface="Lato"/>
              <a:sym typeface="Lato"/>
            </a:endParaRPr>
          </a:p>
        </p:txBody>
      </p:sp>
      <p:sp>
        <p:nvSpPr>
          <p:cNvPr id="428" name="Google Shape;428;p63"/>
          <p:cNvSpPr txBox="1"/>
          <p:nvPr/>
        </p:nvSpPr>
        <p:spPr>
          <a:xfrm>
            <a:off x="5444725" y="991375"/>
            <a:ext cx="1120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Verification</a:t>
            </a:r>
            <a:endParaRPr>
              <a:latin typeface="Lato"/>
              <a:ea typeface="Lato"/>
              <a:cs typeface="Lato"/>
              <a:sym typeface="Lato"/>
            </a:endParaRPr>
          </a:p>
        </p:txBody>
      </p:sp>
      <p:sp>
        <p:nvSpPr>
          <p:cNvPr id="429" name="Google Shape;429;p63"/>
          <p:cNvSpPr txBox="1"/>
          <p:nvPr/>
        </p:nvSpPr>
        <p:spPr>
          <a:xfrm>
            <a:off x="6867650" y="991375"/>
            <a:ext cx="1120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Transaction</a:t>
            </a:r>
            <a:endParaRPr>
              <a:latin typeface="Lato"/>
              <a:ea typeface="Lato"/>
              <a:cs typeface="Lato"/>
              <a:sym typeface="Lato"/>
            </a:endParaRPr>
          </a:p>
        </p:txBody>
      </p:sp>
      <p:cxnSp>
        <p:nvCxnSpPr>
          <p:cNvPr id="430" name="Google Shape;430;p63"/>
          <p:cNvCxnSpPr>
            <a:stCxn id="424" idx="3"/>
            <a:endCxn id="425" idx="1"/>
          </p:cNvCxnSpPr>
          <p:nvPr/>
        </p:nvCxnSpPr>
        <p:spPr>
          <a:xfrm>
            <a:off x="1415325" y="1191475"/>
            <a:ext cx="3024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31" name="Google Shape;431;p63"/>
          <p:cNvCxnSpPr>
            <a:stCxn id="425" idx="3"/>
            <a:endCxn id="426" idx="1"/>
          </p:cNvCxnSpPr>
          <p:nvPr/>
        </p:nvCxnSpPr>
        <p:spPr>
          <a:xfrm>
            <a:off x="2638450" y="1191475"/>
            <a:ext cx="3024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32" name="Google Shape;432;p63"/>
          <p:cNvCxnSpPr>
            <a:stCxn id="426" idx="3"/>
            <a:endCxn id="427" idx="1"/>
          </p:cNvCxnSpPr>
          <p:nvPr/>
        </p:nvCxnSpPr>
        <p:spPr>
          <a:xfrm>
            <a:off x="3861575" y="1191475"/>
            <a:ext cx="3024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33" name="Google Shape;433;p63"/>
          <p:cNvCxnSpPr>
            <a:stCxn id="427" idx="3"/>
            <a:endCxn id="428" idx="1"/>
          </p:cNvCxnSpPr>
          <p:nvPr/>
        </p:nvCxnSpPr>
        <p:spPr>
          <a:xfrm>
            <a:off x="5142300" y="1191475"/>
            <a:ext cx="302400" cy="600"/>
          </a:xfrm>
          <a:prstGeom prst="bentConnector3">
            <a:avLst>
              <a:gd fmla="val 50004" name="adj1"/>
            </a:avLst>
          </a:prstGeom>
          <a:noFill/>
          <a:ln cap="flat" cmpd="sng" w="9525">
            <a:solidFill>
              <a:schemeClr val="dk2"/>
            </a:solidFill>
            <a:prstDash val="solid"/>
            <a:round/>
            <a:headEnd len="med" w="med" type="none"/>
            <a:tailEnd len="med" w="med" type="triangle"/>
          </a:ln>
        </p:spPr>
      </p:cxnSp>
      <p:cxnSp>
        <p:nvCxnSpPr>
          <p:cNvPr id="434" name="Google Shape;434;p63"/>
          <p:cNvCxnSpPr>
            <a:stCxn id="428" idx="3"/>
            <a:endCxn id="429" idx="1"/>
          </p:cNvCxnSpPr>
          <p:nvPr/>
        </p:nvCxnSpPr>
        <p:spPr>
          <a:xfrm>
            <a:off x="6565225" y="1191475"/>
            <a:ext cx="302400" cy="600"/>
          </a:xfrm>
          <a:prstGeom prst="bentConnector3">
            <a:avLst>
              <a:gd fmla="val 50004" name="adj1"/>
            </a:avLst>
          </a:prstGeom>
          <a:noFill/>
          <a:ln cap="flat" cmpd="sng" w="9525">
            <a:solidFill>
              <a:schemeClr val="dk2"/>
            </a:solidFill>
            <a:prstDash val="solid"/>
            <a:round/>
            <a:headEnd len="med" w="med" type="none"/>
            <a:tailEnd len="med" w="med" type="triangle"/>
          </a:ln>
        </p:spPr>
      </p:cxnSp>
      <p:sp>
        <p:nvSpPr>
          <p:cNvPr id="435" name="Google Shape;435;p63"/>
          <p:cNvSpPr txBox="1"/>
          <p:nvPr/>
        </p:nvSpPr>
        <p:spPr>
          <a:xfrm>
            <a:off x="494625" y="1686600"/>
            <a:ext cx="920700" cy="600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Received</a:t>
            </a:r>
            <a:r>
              <a:rPr lang="en" sz="900">
                <a:latin typeface="Lato"/>
                <a:ea typeface="Lato"/>
                <a:cs typeface="Lato"/>
                <a:sym typeface="Lato"/>
              </a:rPr>
              <a:t> from user through frontend</a:t>
            </a:r>
            <a:endParaRPr sz="900">
              <a:latin typeface="Lato"/>
              <a:ea typeface="Lato"/>
              <a:cs typeface="Lato"/>
              <a:sym typeface="Lato"/>
            </a:endParaRPr>
          </a:p>
        </p:txBody>
      </p:sp>
      <p:sp>
        <p:nvSpPr>
          <p:cNvPr id="436" name="Google Shape;436;p63"/>
          <p:cNvSpPr txBox="1"/>
          <p:nvPr/>
        </p:nvSpPr>
        <p:spPr>
          <a:xfrm>
            <a:off x="1662550" y="1686600"/>
            <a:ext cx="1031100" cy="877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Detect texts in bilingual (English/Hindi) using Azure OCR</a:t>
            </a:r>
            <a:endParaRPr sz="900">
              <a:latin typeface="Lato"/>
              <a:ea typeface="Lato"/>
              <a:cs typeface="Lato"/>
              <a:sym typeface="Lato"/>
            </a:endParaRPr>
          </a:p>
        </p:txBody>
      </p:sp>
      <p:sp>
        <p:nvSpPr>
          <p:cNvPr id="437" name="Google Shape;437;p63"/>
          <p:cNvSpPr txBox="1"/>
          <p:nvPr/>
        </p:nvSpPr>
        <p:spPr>
          <a:xfrm>
            <a:off x="2885675" y="1686600"/>
            <a:ext cx="1031100" cy="877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Store data in Azure SQL Database for advanced security</a:t>
            </a:r>
            <a:endParaRPr sz="900">
              <a:latin typeface="Lato"/>
              <a:ea typeface="Lato"/>
              <a:cs typeface="Lato"/>
              <a:sym typeface="Lato"/>
            </a:endParaRPr>
          </a:p>
        </p:txBody>
      </p:sp>
      <p:sp>
        <p:nvSpPr>
          <p:cNvPr id="438" name="Google Shape;438;p63"/>
          <p:cNvSpPr txBox="1"/>
          <p:nvPr/>
        </p:nvSpPr>
        <p:spPr>
          <a:xfrm>
            <a:off x="4137600" y="1686600"/>
            <a:ext cx="1031100" cy="1015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Detect later-edited texts in cheque intimating fraud using Computer Vision Azure</a:t>
            </a:r>
            <a:endParaRPr sz="900">
              <a:latin typeface="Lato"/>
              <a:ea typeface="Lato"/>
              <a:cs typeface="Lato"/>
              <a:sym typeface="Lato"/>
            </a:endParaRPr>
          </a:p>
        </p:txBody>
      </p:sp>
      <p:sp>
        <p:nvSpPr>
          <p:cNvPr id="439" name="Google Shape;439;p63"/>
          <p:cNvSpPr txBox="1"/>
          <p:nvPr/>
        </p:nvSpPr>
        <p:spPr>
          <a:xfrm>
            <a:off x="5489425" y="1686475"/>
            <a:ext cx="10311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Signature Verification using Microsoft Cognitive Toolkit</a:t>
            </a:r>
            <a:endParaRPr sz="900">
              <a:latin typeface="Lato"/>
              <a:ea typeface="Lato"/>
              <a:cs typeface="Lato"/>
              <a:sym typeface="Lato"/>
            </a:endParaRPr>
          </a:p>
        </p:txBody>
      </p:sp>
      <p:sp>
        <p:nvSpPr>
          <p:cNvPr id="440" name="Google Shape;440;p63"/>
          <p:cNvSpPr txBox="1"/>
          <p:nvPr/>
        </p:nvSpPr>
        <p:spPr>
          <a:xfrm>
            <a:off x="5489575" y="2563800"/>
            <a:ext cx="10311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A/c Balance Verification</a:t>
            </a:r>
            <a:endParaRPr sz="900">
              <a:latin typeface="Lato"/>
              <a:ea typeface="Lato"/>
              <a:cs typeface="Lato"/>
              <a:sym typeface="Lato"/>
            </a:endParaRPr>
          </a:p>
        </p:txBody>
      </p:sp>
      <p:sp>
        <p:nvSpPr>
          <p:cNvPr id="441" name="Google Shape;441;p63"/>
          <p:cNvSpPr txBox="1"/>
          <p:nvPr/>
        </p:nvSpPr>
        <p:spPr>
          <a:xfrm>
            <a:off x="6912350" y="1686600"/>
            <a:ext cx="10311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Amount Debit and Credit in respective account</a:t>
            </a:r>
            <a:endParaRPr sz="900">
              <a:latin typeface="Lato"/>
              <a:ea typeface="Lato"/>
              <a:cs typeface="Lato"/>
              <a:sym typeface="Lato"/>
            </a:endParaRPr>
          </a:p>
        </p:txBody>
      </p:sp>
      <p:cxnSp>
        <p:nvCxnSpPr>
          <p:cNvPr id="442" name="Google Shape;442;p63"/>
          <p:cNvCxnSpPr>
            <a:stCxn id="424" idx="2"/>
            <a:endCxn id="435" idx="0"/>
          </p:cNvCxnSpPr>
          <p:nvPr/>
        </p:nvCxnSpPr>
        <p:spPr>
          <a:xfrm flipH="1" rot="-5400000">
            <a:off x="807825" y="1538725"/>
            <a:ext cx="294900" cy="600"/>
          </a:xfrm>
          <a:prstGeom prst="bentConnector3">
            <a:avLst>
              <a:gd fmla="val 50021" name="adj1"/>
            </a:avLst>
          </a:prstGeom>
          <a:noFill/>
          <a:ln cap="flat" cmpd="sng" w="9525">
            <a:solidFill>
              <a:schemeClr val="dk2"/>
            </a:solidFill>
            <a:prstDash val="solid"/>
            <a:round/>
            <a:headEnd len="med" w="med" type="none"/>
            <a:tailEnd len="med" w="med" type="none"/>
          </a:ln>
        </p:spPr>
      </p:cxnSp>
      <p:cxnSp>
        <p:nvCxnSpPr>
          <p:cNvPr id="443" name="Google Shape;443;p63"/>
          <p:cNvCxnSpPr>
            <a:stCxn id="425" idx="2"/>
            <a:endCxn id="436" idx="0"/>
          </p:cNvCxnSpPr>
          <p:nvPr/>
        </p:nvCxnSpPr>
        <p:spPr>
          <a:xfrm flipH="1" rot="-5400000">
            <a:off x="2084800" y="1592575"/>
            <a:ext cx="187200" cy="600"/>
          </a:xfrm>
          <a:prstGeom prst="bentConnector3">
            <a:avLst>
              <a:gd fmla="val 50033" name="adj1"/>
            </a:avLst>
          </a:prstGeom>
          <a:noFill/>
          <a:ln cap="flat" cmpd="sng" w="9525">
            <a:solidFill>
              <a:schemeClr val="dk2"/>
            </a:solidFill>
            <a:prstDash val="solid"/>
            <a:round/>
            <a:headEnd len="med" w="med" type="none"/>
            <a:tailEnd len="med" w="med" type="none"/>
          </a:ln>
        </p:spPr>
      </p:cxnSp>
      <p:cxnSp>
        <p:nvCxnSpPr>
          <p:cNvPr id="444" name="Google Shape;444;p63"/>
          <p:cNvCxnSpPr>
            <a:stCxn id="426" idx="2"/>
            <a:endCxn id="437" idx="0"/>
          </p:cNvCxnSpPr>
          <p:nvPr/>
        </p:nvCxnSpPr>
        <p:spPr>
          <a:xfrm flipH="1" rot="-5400000">
            <a:off x="3307925" y="1592575"/>
            <a:ext cx="187200" cy="600"/>
          </a:xfrm>
          <a:prstGeom prst="bentConnector3">
            <a:avLst>
              <a:gd fmla="val 50033" name="adj1"/>
            </a:avLst>
          </a:prstGeom>
          <a:noFill/>
          <a:ln cap="flat" cmpd="sng" w="9525">
            <a:solidFill>
              <a:schemeClr val="dk2"/>
            </a:solidFill>
            <a:prstDash val="solid"/>
            <a:round/>
            <a:headEnd len="med" w="med" type="none"/>
            <a:tailEnd len="med" w="med" type="none"/>
          </a:ln>
        </p:spPr>
      </p:cxnSp>
      <p:cxnSp>
        <p:nvCxnSpPr>
          <p:cNvPr id="445" name="Google Shape;445;p63"/>
          <p:cNvCxnSpPr>
            <a:stCxn id="427" idx="2"/>
            <a:endCxn id="438" idx="0"/>
          </p:cNvCxnSpPr>
          <p:nvPr/>
        </p:nvCxnSpPr>
        <p:spPr>
          <a:xfrm flipH="1" rot="-5400000">
            <a:off x="4559850" y="1592575"/>
            <a:ext cx="187200" cy="600"/>
          </a:xfrm>
          <a:prstGeom prst="bentConnector3">
            <a:avLst>
              <a:gd fmla="val 50033" name="adj1"/>
            </a:avLst>
          </a:prstGeom>
          <a:noFill/>
          <a:ln cap="flat" cmpd="sng" w="9525">
            <a:solidFill>
              <a:schemeClr val="dk2"/>
            </a:solidFill>
            <a:prstDash val="solid"/>
            <a:round/>
            <a:headEnd len="med" w="med" type="none"/>
            <a:tailEnd len="med" w="med" type="none"/>
          </a:ln>
        </p:spPr>
      </p:cxnSp>
      <p:cxnSp>
        <p:nvCxnSpPr>
          <p:cNvPr id="446" name="Google Shape;446;p63"/>
          <p:cNvCxnSpPr>
            <a:stCxn id="428" idx="2"/>
            <a:endCxn id="439" idx="0"/>
          </p:cNvCxnSpPr>
          <p:nvPr/>
        </p:nvCxnSpPr>
        <p:spPr>
          <a:xfrm flipH="1" rot="-5400000">
            <a:off x="5857825" y="1538725"/>
            <a:ext cx="294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47" name="Google Shape;447;p63"/>
          <p:cNvCxnSpPr>
            <a:stCxn id="429" idx="2"/>
            <a:endCxn id="441" idx="0"/>
          </p:cNvCxnSpPr>
          <p:nvPr/>
        </p:nvCxnSpPr>
        <p:spPr>
          <a:xfrm flipH="1" rot="-5400000">
            <a:off x="7280750" y="1538725"/>
            <a:ext cx="294900" cy="600"/>
          </a:xfrm>
          <a:prstGeom prst="bentConnector3">
            <a:avLst>
              <a:gd fmla="val 50021" name="adj1"/>
            </a:avLst>
          </a:prstGeom>
          <a:noFill/>
          <a:ln cap="flat" cmpd="sng" w="9525">
            <a:solidFill>
              <a:schemeClr val="dk2"/>
            </a:solidFill>
            <a:prstDash val="solid"/>
            <a:round/>
            <a:headEnd len="med" w="med" type="none"/>
            <a:tailEnd len="med" w="med" type="none"/>
          </a:ln>
        </p:spPr>
      </p:cxnSp>
      <p:sp>
        <p:nvSpPr>
          <p:cNvPr id="448" name="Google Shape;448;p63"/>
          <p:cNvSpPr txBox="1"/>
          <p:nvPr/>
        </p:nvSpPr>
        <p:spPr>
          <a:xfrm>
            <a:off x="5489875" y="3164100"/>
            <a:ext cx="10311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Date Verification</a:t>
            </a:r>
            <a:endParaRPr sz="900">
              <a:latin typeface="Lato"/>
              <a:ea typeface="Lato"/>
              <a:cs typeface="Lato"/>
              <a:sym typeface="Lato"/>
            </a:endParaRPr>
          </a:p>
        </p:txBody>
      </p:sp>
      <p:cxnSp>
        <p:nvCxnSpPr>
          <p:cNvPr id="449" name="Google Shape;449;p63"/>
          <p:cNvCxnSpPr>
            <a:stCxn id="440" idx="2"/>
            <a:endCxn id="448" idx="0"/>
          </p:cNvCxnSpPr>
          <p:nvPr/>
        </p:nvCxnSpPr>
        <p:spPr>
          <a:xfrm flipH="1" rot="-5400000">
            <a:off x="5936125" y="3094500"/>
            <a:ext cx="1386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50" name="Google Shape;450;p63"/>
          <p:cNvCxnSpPr/>
          <p:nvPr/>
        </p:nvCxnSpPr>
        <p:spPr>
          <a:xfrm flipH="1" rot="-5400000">
            <a:off x="605700" y="2097750"/>
            <a:ext cx="2160600" cy="295200"/>
          </a:xfrm>
          <a:prstGeom prst="bentConnector3">
            <a:avLst>
              <a:gd fmla="val 100116" name="adj1"/>
            </a:avLst>
          </a:prstGeom>
          <a:noFill/>
          <a:ln cap="flat" cmpd="sng" w="9525">
            <a:solidFill>
              <a:srgbClr val="FF0000"/>
            </a:solidFill>
            <a:prstDash val="solid"/>
            <a:round/>
            <a:headEnd len="med" w="med" type="oval"/>
            <a:tailEnd len="med" w="med" type="triangle"/>
          </a:ln>
        </p:spPr>
      </p:cxnSp>
      <p:sp>
        <p:nvSpPr>
          <p:cNvPr id="451" name="Google Shape;451;p63"/>
          <p:cNvSpPr txBox="1"/>
          <p:nvPr/>
        </p:nvSpPr>
        <p:spPr>
          <a:xfrm>
            <a:off x="1833600" y="3025500"/>
            <a:ext cx="1179000" cy="600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Lato"/>
                <a:ea typeface="Lato"/>
                <a:cs typeface="Lato"/>
                <a:sym typeface="Lato"/>
              </a:rPr>
              <a:t>Image Pre-processing for better prediction</a:t>
            </a:r>
            <a:endParaRPr sz="900">
              <a:latin typeface="Lato"/>
              <a:ea typeface="Lato"/>
              <a:cs typeface="Lato"/>
              <a:sym typeface="Lato"/>
            </a:endParaRPr>
          </a:p>
        </p:txBody>
      </p:sp>
      <p:cxnSp>
        <p:nvCxnSpPr>
          <p:cNvPr id="452" name="Google Shape;452;p63"/>
          <p:cNvCxnSpPr>
            <a:stCxn id="439" idx="2"/>
            <a:endCxn id="440" idx="0"/>
          </p:cNvCxnSpPr>
          <p:nvPr/>
        </p:nvCxnSpPr>
        <p:spPr>
          <a:xfrm flipH="1" rot="-5400000">
            <a:off x="5936125" y="2494225"/>
            <a:ext cx="138300" cy="600"/>
          </a:xfrm>
          <a:prstGeom prst="bentConnector3">
            <a:avLst>
              <a:gd fmla="val 50045" name="adj1"/>
            </a:avLst>
          </a:prstGeom>
          <a:noFill/>
          <a:ln cap="flat" cmpd="sng" w="9525">
            <a:solidFill>
              <a:schemeClr val="dk2"/>
            </a:solidFill>
            <a:prstDash val="solid"/>
            <a:round/>
            <a:headEnd len="med" w="med" type="none"/>
            <a:tailEnd len="med" w="med" type="none"/>
          </a:ln>
        </p:spPr>
      </p:cxnSp>
      <p:sp>
        <p:nvSpPr>
          <p:cNvPr id="453" name="Google Shape;453;p63"/>
          <p:cNvSpPr txBox="1"/>
          <p:nvPr/>
        </p:nvSpPr>
        <p:spPr>
          <a:xfrm>
            <a:off x="494625" y="3836700"/>
            <a:ext cx="76164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F1F50"/>
                </a:solidFill>
                <a:latin typeface="Lato"/>
                <a:ea typeface="Lato"/>
                <a:cs typeface="Lato"/>
                <a:sym typeface="Lato"/>
              </a:rPr>
              <a:t>Scalability</a:t>
            </a:r>
            <a:endParaRPr b="1">
              <a:solidFill>
                <a:srgbClr val="1F1F50"/>
              </a:solidFill>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program would be deployed on Flask/Django/React for better and easier User Experience.</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This program would be able to process faster than traditional methods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This might revolutionize Cheque Processing Process.</a:t>
            </a:r>
            <a:endParaRPr sz="1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Char char="-"/>
            </a:pPr>
            <a:r>
              <a:rPr lang="en">
                <a:latin typeface="Lato"/>
                <a:ea typeface="Lato"/>
                <a:cs typeface="Lato"/>
                <a:sym typeface="Lato"/>
              </a:rPr>
              <a:t>Unlike competitors, our program would provide full-proof solution to cheque processing, starting from scanning the cheque image to transferring the funds from one account to another (Imitated by SQL databases)</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
                <a:latin typeface="Lato"/>
                <a:ea typeface="Lato"/>
                <a:cs typeface="Lato"/>
                <a:sym typeface="Lato"/>
              </a:rPr>
              <a:t>The program would ensure data privacy and security as the data extracted from cheques would be stored in SQL Databases</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
                <a:latin typeface="Lato"/>
                <a:ea typeface="Lato"/>
                <a:cs typeface="Lato"/>
                <a:sym typeface="Lato"/>
              </a:rPr>
              <a:t>Most of the cheque processing programs don’t focus on the </a:t>
            </a:r>
            <a:r>
              <a:rPr lang="en">
                <a:latin typeface="Lato"/>
                <a:ea typeface="Lato"/>
                <a:cs typeface="Lato"/>
                <a:sym typeface="Lato"/>
              </a:rPr>
              <a:t>fraudulent</a:t>
            </a:r>
            <a:r>
              <a:rPr lang="en">
                <a:latin typeface="Lato"/>
                <a:ea typeface="Lato"/>
                <a:cs typeface="Lato"/>
                <a:sym typeface="Lato"/>
              </a:rPr>
              <a:t> detection factor, in our program we would not only verify the signature but also create a model for identifying different handwriting on the same cheque that would be indicating frauds.</a:t>
            </a:r>
            <a:endParaRPr>
              <a:latin typeface="Lato"/>
              <a:ea typeface="Lato"/>
              <a:cs typeface="Lato"/>
              <a:sym typeface="Lato"/>
            </a:endParaRPr>
          </a:p>
          <a:p>
            <a:pPr indent="-317500" lvl="0" marL="457200" marR="0" rtl="0" algn="l">
              <a:lnSpc>
                <a:spcPct val="100000"/>
              </a:lnSpc>
              <a:spcBef>
                <a:spcPts val="0"/>
              </a:spcBef>
              <a:spcAft>
                <a:spcPts val="0"/>
              </a:spcAft>
              <a:buSzPts val="1400"/>
              <a:buFont typeface="Lato"/>
              <a:buChar char="-"/>
            </a:pPr>
            <a:r>
              <a:rPr lang="en">
                <a:latin typeface="Lato"/>
                <a:ea typeface="Lato"/>
                <a:cs typeface="Lato"/>
                <a:sym typeface="Lato"/>
              </a:rPr>
              <a:t>For current usage, the model would be deployed on Flask/Django/React. Allowing users to seamlessly use the following program.</a:t>
            </a:r>
            <a:endParaRPr>
              <a:latin typeface="Lato"/>
              <a:ea typeface="Lato"/>
              <a:cs typeface="Lato"/>
              <a:sym typeface="Lato"/>
            </a:endParaRPr>
          </a:p>
        </p:txBody>
      </p:sp>
      <p:sp>
        <p:nvSpPr>
          <p:cNvPr id="459" name="Google Shape;459;p64"/>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Key Differentiators &amp; Adoption Plan</a:t>
            </a:r>
            <a:endParaRPr b="0"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5"/>
          <p:cNvSpPr txBox="1"/>
          <p:nvPr/>
        </p:nvSpPr>
        <p:spPr>
          <a:xfrm>
            <a:off x="494625" y="1263025"/>
            <a:ext cx="8386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GitHub Repository Link : </a:t>
            </a:r>
            <a:r>
              <a:rPr lang="en" u="sng">
                <a:solidFill>
                  <a:schemeClr val="hlink"/>
                </a:solidFill>
                <a:highlight>
                  <a:srgbClr val="FFFFFF"/>
                </a:highlight>
                <a:latin typeface="Lato"/>
                <a:ea typeface="Lato"/>
                <a:cs typeface="Lato"/>
                <a:sym typeface="Lato"/>
                <a:hlinkClick r:id="rId3"/>
              </a:rPr>
              <a:t>PayCheck : Automated Cheque Processing</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a:latin typeface="Lato"/>
                <a:ea typeface="Lato"/>
                <a:cs typeface="Lato"/>
                <a:sym typeface="Lato"/>
              </a:rPr>
              <a:t>Data Sources:</a:t>
            </a:r>
            <a:endParaRPr>
              <a:latin typeface="Lato"/>
              <a:ea typeface="Lato"/>
              <a:cs typeface="Lato"/>
              <a:sym typeface="Lato"/>
            </a:endParaRPr>
          </a:p>
        </p:txBody>
      </p:sp>
      <p:sp>
        <p:nvSpPr>
          <p:cNvPr id="465" name="Google Shape;465;p65"/>
          <p:cNvSpPr txBox="1"/>
          <p:nvPr>
            <p:ph type="title"/>
          </p:nvPr>
        </p:nvSpPr>
        <p:spPr>
          <a:xfrm>
            <a:off x="494627" y="229550"/>
            <a:ext cx="6779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GitHub Repository Link &amp; supporting diagrams, screenshots, if any</a:t>
            </a:r>
            <a:endParaRPr sz="2400"/>
          </a:p>
        </p:txBody>
      </p:sp>
      <p:pic>
        <p:nvPicPr>
          <p:cNvPr id="466" name="Google Shape;466;p65"/>
          <p:cNvPicPr preferRelativeResize="0"/>
          <p:nvPr/>
        </p:nvPicPr>
        <p:blipFill>
          <a:blip r:embed="rId4">
            <a:alphaModFix/>
          </a:blip>
          <a:stretch>
            <a:fillRect/>
          </a:stretch>
        </p:blipFill>
        <p:spPr>
          <a:xfrm>
            <a:off x="494625" y="2171550"/>
            <a:ext cx="2067476" cy="1937626"/>
          </a:xfrm>
          <a:prstGeom prst="rect">
            <a:avLst/>
          </a:prstGeom>
          <a:noFill/>
          <a:ln>
            <a:noFill/>
          </a:ln>
        </p:spPr>
      </p:pic>
      <p:pic>
        <p:nvPicPr>
          <p:cNvPr id="467" name="Google Shape;467;p65"/>
          <p:cNvPicPr preferRelativeResize="0"/>
          <p:nvPr/>
        </p:nvPicPr>
        <p:blipFill>
          <a:blip r:embed="rId5">
            <a:alphaModFix/>
          </a:blip>
          <a:stretch>
            <a:fillRect/>
          </a:stretch>
        </p:blipFill>
        <p:spPr>
          <a:xfrm>
            <a:off x="2675027" y="2171550"/>
            <a:ext cx="2519574" cy="1701576"/>
          </a:xfrm>
          <a:prstGeom prst="rect">
            <a:avLst/>
          </a:prstGeom>
          <a:noFill/>
          <a:ln>
            <a:noFill/>
          </a:ln>
        </p:spPr>
      </p:pic>
      <p:sp>
        <p:nvSpPr>
          <p:cNvPr id="468" name="Google Shape;468;p65"/>
          <p:cNvSpPr txBox="1"/>
          <p:nvPr/>
        </p:nvSpPr>
        <p:spPr>
          <a:xfrm>
            <a:off x="3313650" y="3873125"/>
            <a:ext cx="1242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Lato"/>
                <a:ea typeface="Lato"/>
                <a:cs typeface="Lato"/>
                <a:sym typeface="Lato"/>
                <a:hlinkClick r:id="rId6"/>
              </a:rPr>
              <a:t>Kaggle Dataset 1</a:t>
            </a:r>
            <a:r>
              <a:rPr lang="en" sz="1100">
                <a:latin typeface="Lato"/>
                <a:ea typeface="Lato"/>
                <a:cs typeface="Lato"/>
                <a:sym typeface="Lato"/>
              </a:rPr>
              <a:t> Signature Detection</a:t>
            </a:r>
            <a:endParaRPr sz="1100">
              <a:latin typeface="Lato"/>
              <a:ea typeface="Lato"/>
              <a:cs typeface="Lato"/>
              <a:sym typeface="Lato"/>
            </a:endParaRPr>
          </a:p>
        </p:txBody>
      </p:sp>
      <p:sp>
        <p:nvSpPr>
          <p:cNvPr id="469" name="Google Shape;469;p65"/>
          <p:cNvSpPr txBox="1"/>
          <p:nvPr/>
        </p:nvSpPr>
        <p:spPr>
          <a:xfrm>
            <a:off x="907200" y="4109175"/>
            <a:ext cx="124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Lato"/>
                <a:ea typeface="Lato"/>
                <a:cs typeface="Lato"/>
                <a:sym typeface="Lato"/>
                <a:hlinkClick r:id="rId7"/>
              </a:rPr>
              <a:t>IDRBT Cheque Image Dataset</a:t>
            </a:r>
            <a:endParaRPr sz="1100">
              <a:latin typeface="Lato"/>
              <a:ea typeface="Lato"/>
              <a:cs typeface="Lato"/>
              <a:sym typeface="Lato"/>
            </a:endParaRPr>
          </a:p>
        </p:txBody>
      </p:sp>
      <p:pic>
        <p:nvPicPr>
          <p:cNvPr id="470" name="Google Shape;470;p65"/>
          <p:cNvPicPr preferRelativeResize="0"/>
          <p:nvPr/>
        </p:nvPicPr>
        <p:blipFill>
          <a:blip r:embed="rId8">
            <a:alphaModFix/>
          </a:blip>
          <a:stretch>
            <a:fillRect/>
          </a:stretch>
        </p:blipFill>
        <p:spPr>
          <a:xfrm>
            <a:off x="5398500" y="2171550"/>
            <a:ext cx="3182574" cy="1612300"/>
          </a:xfrm>
          <a:prstGeom prst="rect">
            <a:avLst/>
          </a:prstGeom>
          <a:noFill/>
          <a:ln>
            <a:noFill/>
          </a:ln>
        </p:spPr>
      </p:pic>
      <p:sp>
        <p:nvSpPr>
          <p:cNvPr id="471" name="Google Shape;471;p65"/>
          <p:cNvSpPr txBox="1"/>
          <p:nvPr/>
        </p:nvSpPr>
        <p:spPr>
          <a:xfrm>
            <a:off x="6368638" y="3783850"/>
            <a:ext cx="12423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Lato"/>
                <a:ea typeface="Lato"/>
                <a:cs typeface="Lato"/>
                <a:sym typeface="Lato"/>
                <a:hlinkClick r:id="rId9"/>
              </a:rPr>
              <a:t>Kaggle Dataset </a:t>
            </a:r>
            <a:r>
              <a:rPr lang="en" sz="1100" u="sng">
                <a:solidFill>
                  <a:schemeClr val="hlink"/>
                </a:solidFill>
                <a:latin typeface="Lato"/>
                <a:ea typeface="Lato"/>
                <a:cs typeface="Lato"/>
                <a:sym typeface="Lato"/>
                <a:hlinkClick r:id="rId10"/>
              </a:rPr>
              <a:t>2</a:t>
            </a:r>
            <a:r>
              <a:rPr lang="en" sz="1100">
                <a:latin typeface="Lato"/>
                <a:ea typeface="Lato"/>
                <a:cs typeface="Lato"/>
                <a:sym typeface="Lato"/>
              </a:rPr>
              <a:t> Cheque Image Dataset</a:t>
            </a:r>
            <a:endParaRPr sz="11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