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3" r:id="rId5"/>
    <p:sldId id="318" r:id="rId6"/>
    <p:sldId id="309" r:id="rId7"/>
    <p:sldId id="322" r:id="rId8"/>
    <p:sldId id="314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62ED7-4E58-49D4-BCDD-772E2792A26A}" v="22" dt="2025-04-18T09:05:59.977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ksha k" userId="c00ffcca376894c6" providerId="LiveId" clId="{C9062ED7-4E58-49D4-BCDD-772E2792A26A}"/>
    <pc:docChg chg="undo redo custSel addSld delSld modSld">
      <pc:chgData name="Diksha k" userId="c00ffcca376894c6" providerId="LiveId" clId="{C9062ED7-4E58-49D4-BCDD-772E2792A26A}" dt="2025-04-18T09:06:02.152" v="853" actId="47"/>
      <pc:docMkLst>
        <pc:docMk/>
      </pc:docMkLst>
      <pc:sldChg chg="del">
        <pc:chgData name="Diksha k" userId="c00ffcca376894c6" providerId="LiveId" clId="{C9062ED7-4E58-49D4-BCDD-772E2792A26A}" dt="2025-04-17T13:22:14.611" v="822" actId="47"/>
        <pc:sldMkLst>
          <pc:docMk/>
          <pc:sldMk cId="1096717490" sldId="263"/>
        </pc:sldMkLst>
      </pc:sldChg>
      <pc:sldChg chg="del">
        <pc:chgData name="Diksha k" userId="c00ffcca376894c6" providerId="LiveId" clId="{C9062ED7-4E58-49D4-BCDD-772E2792A26A}" dt="2025-04-17T12:54:13.829" v="365" actId="47"/>
        <pc:sldMkLst>
          <pc:docMk/>
          <pc:sldMk cId="520000563" sldId="278"/>
        </pc:sldMkLst>
      </pc:sldChg>
      <pc:sldChg chg="modSp mod">
        <pc:chgData name="Diksha k" userId="c00ffcca376894c6" providerId="LiveId" clId="{C9062ED7-4E58-49D4-BCDD-772E2792A26A}" dt="2025-04-17T11:55:41.942" v="191" actId="20577"/>
        <pc:sldMkLst>
          <pc:docMk/>
          <pc:sldMk cId="2188828507" sldId="304"/>
        </pc:sldMkLst>
        <pc:spChg chg="mod">
          <ac:chgData name="Diksha k" userId="c00ffcca376894c6" providerId="LiveId" clId="{C9062ED7-4E58-49D4-BCDD-772E2792A26A}" dt="2025-04-17T11:55:41.942" v="191" actId="20577"/>
          <ac:spMkLst>
            <pc:docMk/>
            <pc:sldMk cId="2188828507" sldId="304"/>
            <ac:spMk id="11" creationId="{C6DCC38C-603B-CCD0-2914-0BBCD4F4F74E}"/>
          </ac:spMkLst>
        </pc:spChg>
      </pc:sldChg>
      <pc:sldChg chg="modSp del mod">
        <pc:chgData name="Diksha k" userId="c00ffcca376894c6" providerId="LiveId" clId="{C9062ED7-4E58-49D4-BCDD-772E2792A26A}" dt="2025-04-17T12:52:18.729" v="295" actId="2696"/>
        <pc:sldMkLst>
          <pc:docMk/>
          <pc:sldMk cId="586478555" sldId="307"/>
        </pc:sldMkLst>
        <pc:graphicFrameChg chg="mod modGraphic">
          <ac:chgData name="Diksha k" userId="c00ffcca376894c6" providerId="LiveId" clId="{C9062ED7-4E58-49D4-BCDD-772E2792A26A}" dt="2025-04-17T12:51:30.629" v="294" actId="6549"/>
          <ac:graphicFrameMkLst>
            <pc:docMk/>
            <pc:sldMk cId="586478555" sldId="307"/>
            <ac:graphicFrameMk id="6" creationId="{0D6FB95E-6987-A57C-3663-3FD6F6FAC24E}"/>
          </ac:graphicFrameMkLst>
        </pc:graphicFrameChg>
      </pc:sldChg>
      <pc:sldChg chg="modSp del mod">
        <pc:chgData name="Diksha k" userId="c00ffcca376894c6" providerId="LiveId" clId="{C9062ED7-4E58-49D4-BCDD-772E2792A26A}" dt="2025-04-17T12:54:12.037" v="364" actId="47"/>
        <pc:sldMkLst>
          <pc:docMk/>
          <pc:sldMk cId="2222324472" sldId="308"/>
        </pc:sldMkLst>
        <pc:spChg chg="mod">
          <ac:chgData name="Diksha k" userId="c00ffcca376894c6" providerId="LiveId" clId="{C9062ED7-4E58-49D4-BCDD-772E2792A26A}" dt="2025-04-17T12:54:04.446" v="363" actId="12"/>
          <ac:spMkLst>
            <pc:docMk/>
            <pc:sldMk cId="2222324472" sldId="308"/>
            <ac:spMk id="2" creationId="{2403EE45-3924-5A20-4FDE-7EA6BBEBD06F}"/>
          </ac:spMkLst>
        </pc:spChg>
      </pc:sldChg>
      <pc:sldChg chg="addSp modSp mod">
        <pc:chgData name="Diksha k" userId="c00ffcca376894c6" providerId="LiveId" clId="{C9062ED7-4E58-49D4-BCDD-772E2792A26A}" dt="2025-04-17T13:26:29.274" v="847" actId="20577"/>
        <pc:sldMkLst>
          <pc:docMk/>
          <pc:sldMk cId="1966913227" sldId="309"/>
        </pc:sldMkLst>
        <pc:spChg chg="add">
          <ac:chgData name="Diksha k" userId="c00ffcca376894c6" providerId="LiveId" clId="{C9062ED7-4E58-49D4-BCDD-772E2792A26A}" dt="2025-04-17T13:04:25.806" v="446"/>
          <ac:spMkLst>
            <pc:docMk/>
            <pc:sldMk cId="1966913227" sldId="309"/>
            <ac:spMk id="2" creationId="{65EC73D3-29AA-A3A2-E3B1-1759E409F850}"/>
          </ac:spMkLst>
        </pc:spChg>
        <pc:spChg chg="add">
          <ac:chgData name="Diksha k" userId="c00ffcca376894c6" providerId="LiveId" clId="{C9062ED7-4E58-49D4-BCDD-772E2792A26A}" dt="2025-04-17T13:14:18.754" v="577"/>
          <ac:spMkLst>
            <pc:docMk/>
            <pc:sldMk cId="1966913227" sldId="309"/>
            <ac:spMk id="4" creationId="{B4153F47-01AE-809B-417F-0741EF14EDE3}"/>
          </ac:spMkLst>
        </pc:spChg>
        <pc:spChg chg="add">
          <ac:chgData name="Diksha k" userId="c00ffcca376894c6" providerId="LiveId" clId="{C9062ED7-4E58-49D4-BCDD-772E2792A26A}" dt="2025-04-17T13:14:22.719" v="578"/>
          <ac:spMkLst>
            <pc:docMk/>
            <pc:sldMk cId="1966913227" sldId="309"/>
            <ac:spMk id="5" creationId="{99F4FD33-51A1-6FD5-0BEB-B095D43656CB}"/>
          </ac:spMkLst>
        </pc:spChg>
        <pc:spChg chg="mod">
          <ac:chgData name="Diksha k" userId="c00ffcca376894c6" providerId="LiveId" clId="{C9062ED7-4E58-49D4-BCDD-772E2792A26A}" dt="2025-04-17T13:26:29.274" v="847" actId="20577"/>
          <ac:spMkLst>
            <pc:docMk/>
            <pc:sldMk cId="1966913227" sldId="309"/>
            <ac:spMk id="8" creationId="{BCFDA37B-399A-B9F0-7A7D-2A891EB7FFA6}"/>
          </ac:spMkLst>
        </pc:spChg>
        <pc:spChg chg="mod">
          <ac:chgData name="Diksha k" userId="c00ffcca376894c6" providerId="LiveId" clId="{C9062ED7-4E58-49D4-BCDD-772E2792A26A}" dt="2025-04-17T13:11:48.723" v="555" actId="14100"/>
          <ac:spMkLst>
            <pc:docMk/>
            <pc:sldMk cId="1966913227" sldId="309"/>
            <ac:spMk id="19" creationId="{A7BE12AD-D808-BDE0-3EB8-5BC50B1D8474}"/>
          </ac:spMkLst>
        </pc:spChg>
      </pc:sldChg>
      <pc:sldChg chg="del">
        <pc:chgData name="Diksha k" userId="c00ffcca376894c6" providerId="LiveId" clId="{C9062ED7-4E58-49D4-BCDD-772E2792A26A}" dt="2025-04-17T13:22:15.818" v="823" actId="47"/>
        <pc:sldMkLst>
          <pc:docMk/>
          <pc:sldMk cId="4230106960" sldId="310"/>
        </pc:sldMkLst>
      </pc:sldChg>
      <pc:sldChg chg="del">
        <pc:chgData name="Diksha k" userId="c00ffcca376894c6" providerId="LiveId" clId="{C9062ED7-4E58-49D4-BCDD-772E2792A26A}" dt="2025-04-17T13:22:16.684" v="824" actId="47"/>
        <pc:sldMkLst>
          <pc:docMk/>
          <pc:sldMk cId="3748348926" sldId="311"/>
        </pc:sldMkLst>
      </pc:sldChg>
      <pc:sldChg chg="del">
        <pc:chgData name="Diksha k" userId="c00ffcca376894c6" providerId="LiveId" clId="{C9062ED7-4E58-49D4-BCDD-772E2792A26A}" dt="2025-04-17T13:22:18.017" v="825" actId="47"/>
        <pc:sldMkLst>
          <pc:docMk/>
          <pc:sldMk cId="859909800" sldId="312"/>
        </pc:sldMkLst>
      </pc:sldChg>
      <pc:sldChg chg="modSp mod">
        <pc:chgData name="Diksha k" userId="c00ffcca376894c6" providerId="LiveId" clId="{C9062ED7-4E58-49D4-BCDD-772E2792A26A}" dt="2025-04-17T11:53:19.500" v="121" actId="108"/>
        <pc:sldMkLst>
          <pc:docMk/>
          <pc:sldMk cId="4132147533" sldId="314"/>
        </pc:sldMkLst>
        <pc:spChg chg="mod">
          <ac:chgData name="Diksha k" userId="c00ffcca376894c6" providerId="LiveId" clId="{C9062ED7-4E58-49D4-BCDD-772E2792A26A}" dt="2025-04-17T11:53:19.500" v="121" actId="108"/>
          <ac:spMkLst>
            <pc:docMk/>
            <pc:sldMk cId="4132147533" sldId="314"/>
            <ac:spMk id="3" creationId="{DA4B0F3C-5228-C9FB-1212-1D4894C80B46}"/>
          </ac:spMkLst>
        </pc:spChg>
        <pc:spChg chg="mod">
          <ac:chgData name="Diksha k" userId="c00ffcca376894c6" providerId="LiveId" clId="{C9062ED7-4E58-49D4-BCDD-772E2792A26A}" dt="2025-04-17T11:30:32.381" v="41" actId="14100"/>
          <ac:spMkLst>
            <pc:docMk/>
            <pc:sldMk cId="4132147533" sldId="314"/>
            <ac:spMk id="9" creationId="{EB33A77B-664F-FFD3-D61A-0D344C269A12}"/>
          </ac:spMkLst>
        </pc:spChg>
      </pc:sldChg>
      <pc:sldChg chg="del">
        <pc:chgData name="Diksha k" userId="c00ffcca376894c6" providerId="LiveId" clId="{C9062ED7-4E58-49D4-BCDD-772E2792A26A}" dt="2025-04-17T11:55:57.698" v="192" actId="47"/>
        <pc:sldMkLst>
          <pc:docMk/>
          <pc:sldMk cId="3064996118" sldId="315"/>
        </pc:sldMkLst>
      </pc:sldChg>
      <pc:sldChg chg="del">
        <pc:chgData name="Diksha k" userId="c00ffcca376894c6" providerId="LiveId" clId="{C9062ED7-4E58-49D4-BCDD-772E2792A26A}" dt="2025-04-17T13:22:18.733" v="826" actId="47"/>
        <pc:sldMkLst>
          <pc:docMk/>
          <pc:sldMk cId="537809529" sldId="316"/>
        </pc:sldMkLst>
      </pc:sldChg>
      <pc:sldChg chg="del">
        <pc:chgData name="Diksha k" userId="c00ffcca376894c6" providerId="LiveId" clId="{C9062ED7-4E58-49D4-BCDD-772E2792A26A}" dt="2025-04-18T09:06:02.152" v="853" actId="47"/>
        <pc:sldMkLst>
          <pc:docMk/>
          <pc:sldMk cId="1338167130" sldId="317"/>
        </pc:sldMkLst>
      </pc:sldChg>
      <pc:sldChg chg="add">
        <pc:chgData name="Diksha k" userId="c00ffcca376894c6" providerId="LiveId" clId="{C9062ED7-4E58-49D4-BCDD-772E2792A26A}" dt="2025-04-17T12:08:40.326" v="194"/>
        <pc:sldMkLst>
          <pc:docMk/>
          <pc:sldMk cId="1252392047" sldId="318"/>
        </pc:sldMkLst>
      </pc:sldChg>
      <pc:sldChg chg="modSp del mod">
        <pc:chgData name="Diksha k" userId="c00ffcca376894c6" providerId="LiveId" clId="{C9062ED7-4E58-49D4-BCDD-772E2792A26A}" dt="2025-04-17T11:56:04.945" v="193" actId="47"/>
        <pc:sldMkLst>
          <pc:docMk/>
          <pc:sldMk cId="1525754187" sldId="318"/>
        </pc:sldMkLst>
        <pc:spChg chg="mod">
          <ac:chgData name="Diksha k" userId="c00ffcca376894c6" providerId="LiveId" clId="{C9062ED7-4E58-49D4-BCDD-772E2792A26A}" dt="2025-04-17T11:35:25.376" v="96" actId="20577"/>
          <ac:spMkLst>
            <pc:docMk/>
            <pc:sldMk cId="1525754187" sldId="318"/>
            <ac:spMk id="3" creationId="{A0A38DCF-A5B8-E643-D81E-7887BB840B7D}"/>
          </ac:spMkLst>
        </pc:spChg>
      </pc:sldChg>
      <pc:sldChg chg="modSp add del mod">
        <pc:chgData name="Diksha k" userId="c00ffcca376894c6" providerId="LiveId" clId="{C9062ED7-4E58-49D4-BCDD-772E2792A26A}" dt="2025-04-17T13:13:23.380" v="571" actId="47"/>
        <pc:sldMkLst>
          <pc:docMk/>
          <pc:sldMk cId="1890207610" sldId="319"/>
        </pc:sldMkLst>
        <pc:spChg chg="mod">
          <ac:chgData name="Diksha k" userId="c00ffcca376894c6" providerId="LiveId" clId="{C9062ED7-4E58-49D4-BCDD-772E2792A26A}" dt="2025-04-17T12:58:13.878" v="421" actId="20577"/>
          <ac:spMkLst>
            <pc:docMk/>
            <pc:sldMk cId="1890207610" sldId="319"/>
            <ac:spMk id="8" creationId="{7C843E00-256A-423F-F1B1-ABB77CD264E3}"/>
          </ac:spMkLst>
        </pc:spChg>
      </pc:sldChg>
      <pc:sldChg chg="modSp add del mod">
        <pc:chgData name="Diksha k" userId="c00ffcca376894c6" providerId="LiveId" clId="{C9062ED7-4E58-49D4-BCDD-772E2792A26A}" dt="2025-04-17T13:22:12.931" v="821" actId="47"/>
        <pc:sldMkLst>
          <pc:docMk/>
          <pc:sldMk cId="4278764630" sldId="320"/>
        </pc:sldMkLst>
        <pc:spChg chg="mod">
          <ac:chgData name="Diksha k" userId="c00ffcca376894c6" providerId="LiveId" clId="{C9062ED7-4E58-49D4-BCDD-772E2792A26A}" dt="2025-04-17T13:00:09.461" v="444" actId="20577"/>
          <ac:spMkLst>
            <pc:docMk/>
            <pc:sldMk cId="4278764630" sldId="320"/>
            <ac:spMk id="8" creationId="{8068F183-657B-0A40-7427-E7B2087FA65E}"/>
          </ac:spMkLst>
        </pc:spChg>
      </pc:sldChg>
      <pc:sldChg chg="add del">
        <pc:chgData name="Diksha k" userId="c00ffcca376894c6" providerId="LiveId" clId="{C9062ED7-4E58-49D4-BCDD-772E2792A26A}" dt="2025-04-17T13:13:33.211" v="573" actId="47"/>
        <pc:sldMkLst>
          <pc:docMk/>
          <pc:sldMk cId="2491424217" sldId="321"/>
        </pc:sldMkLst>
      </pc:sldChg>
      <pc:sldChg chg="addSp delSp modSp add mod">
        <pc:chgData name="Diksha k" userId="c00ffcca376894c6" providerId="LiveId" clId="{C9062ED7-4E58-49D4-BCDD-772E2792A26A}" dt="2025-04-17T13:24:22.842" v="841" actId="20577"/>
        <pc:sldMkLst>
          <pc:docMk/>
          <pc:sldMk cId="3106988025" sldId="322"/>
        </pc:sldMkLst>
        <pc:spChg chg="add del mod">
          <ac:chgData name="Diksha k" userId="c00ffcca376894c6" providerId="LiveId" clId="{C9062ED7-4E58-49D4-BCDD-772E2792A26A}" dt="2025-04-17T13:19:31.975" v="669" actId="478"/>
          <ac:spMkLst>
            <pc:docMk/>
            <pc:sldMk cId="3106988025" sldId="322"/>
            <ac:spMk id="2" creationId="{86EBD857-6F2B-91AA-FBC0-969FDB5B0D38}"/>
          </ac:spMkLst>
        </pc:spChg>
        <pc:spChg chg="mod">
          <ac:chgData name="Diksha k" userId="c00ffcca376894c6" providerId="LiveId" clId="{C9062ED7-4E58-49D4-BCDD-772E2792A26A}" dt="2025-04-17T13:24:22.842" v="841" actId="20577"/>
          <ac:spMkLst>
            <pc:docMk/>
            <pc:sldMk cId="3106988025" sldId="322"/>
            <ac:spMk id="8" creationId="{23B44323-B749-B073-F735-02AE31DED8A1}"/>
          </ac:spMkLst>
        </pc:spChg>
      </pc:sldChg>
      <pc:sldChg chg="add del">
        <pc:chgData name="Diksha k" userId="c00ffcca376894c6" providerId="LiveId" clId="{C9062ED7-4E58-49D4-BCDD-772E2792A26A}" dt="2025-04-18T09:05:21.387" v="849" actId="47"/>
        <pc:sldMkLst>
          <pc:docMk/>
          <pc:sldMk cId="903147945" sldId="323"/>
        </pc:sldMkLst>
      </pc:sldChg>
      <pc:sldChg chg="add del">
        <pc:chgData name="Diksha k" userId="c00ffcca376894c6" providerId="LiveId" clId="{C9062ED7-4E58-49D4-BCDD-772E2792A26A}" dt="2025-04-18T09:05:51.541" v="851" actId="47"/>
        <pc:sldMkLst>
          <pc:docMk/>
          <pc:sldMk cId="2530961148" sldId="323"/>
        </pc:sldMkLst>
      </pc:sldChg>
      <pc:sldChg chg="add">
        <pc:chgData name="Diksha k" userId="c00ffcca376894c6" providerId="LiveId" clId="{C9062ED7-4E58-49D4-BCDD-772E2792A26A}" dt="2025-04-18T09:05:59.975" v="852"/>
        <pc:sldMkLst>
          <pc:docMk/>
          <pc:sldMk cId="3515722656" sldId="3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366290-4595-5745-A50F-D5EC13BAC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366290-4595-5745-A50F-D5EC13BAC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7CFC3-FB3D-98E0-37E0-C0059886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89B40F-DA82-452C-CF86-5B1A42A99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9ED0CA-79C4-C287-0A12-1DC47049A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C815A-FA03-AE5D-AA5A-312739CE4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49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bhardwajdiksha977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linkedin.com/in/diksha-bhardwaj-researchanaly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Credit Card Weekly Status Report Week 53 (31</a:t>
            </a:r>
            <a:r>
              <a:rPr lang="en-US" baseline="30000" dirty="0"/>
              <a:t>st</a:t>
            </a:r>
            <a:r>
              <a:rPr lang="en-US" dirty="0"/>
              <a:t> dec)</a:t>
            </a:r>
          </a:p>
        </p:txBody>
      </p:sp>
    </p:spTree>
    <p:extLst>
      <p:ext uri="{BB962C8B-B14F-4D97-AF65-F5344CB8AC3E}">
        <p14:creationId xmlns:p14="http://schemas.microsoft.com/office/powerpoint/2010/main" val="35157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36954"/>
            <a:ext cx="10360152" cy="894735"/>
          </a:xfrm>
        </p:spPr>
        <p:txBody>
          <a:bodyPr anchor="b"/>
          <a:lstStyle/>
          <a:p>
            <a:r>
              <a:rPr lang="en-US" dirty="0"/>
              <a:t>Project Overview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205315"/>
            <a:ext cx="8109772" cy="32653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500" cap="none" dirty="0">
                <a:latin typeface="+mj-lt"/>
                <a:ea typeface="+mj-ea"/>
                <a:cs typeface="+mj-cs"/>
              </a:rPr>
              <a:t>To develop a comprehensive credit-card weekly dashboard that provides real-time insights into key performance metrics and trends, enabling stakeholders to monitor and analyze credit card operations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25239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619432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33833"/>
            <a:ext cx="10019071" cy="49849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 from SQL: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Creating a MySQL database and defined tables to store customer and credit card transaction data. The data was then imported from .csv files into the respective MySQL tables (e.g., </a:t>
            </a:r>
            <a:r>
              <a:rPr lang="en-US" dirty="0" err="1"/>
              <a:t>cust_detail</a:t>
            </a:r>
            <a:r>
              <a:rPr lang="en-US" dirty="0"/>
              <a:t>, </a:t>
            </a:r>
            <a:r>
              <a:rPr lang="en-US" dirty="0" err="1"/>
              <a:t>cc_detail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MySQL database was then connected to Power BI using the MySQL connector.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Data Processing &amp; DAX </a:t>
            </a:r>
            <a:r>
              <a:rPr lang="en-US" dirty="0"/>
              <a:t>QUERIES: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After the data was loaded, performed data transformation and metric calculations using DAX in Power BI t</a:t>
            </a:r>
            <a:r>
              <a:rPr lang="en-IN" dirty="0"/>
              <a:t>o support dashboard visualizations:</a:t>
            </a:r>
          </a:p>
          <a:p>
            <a:pPr lvl="2"/>
            <a:r>
              <a:rPr lang="en-US" dirty="0"/>
              <a:t>Classified customers into predefined age ranges &amp; Segmented customers based on income using switch() function.</a:t>
            </a:r>
          </a:p>
          <a:p>
            <a:pPr marL="1371600" lvl="3" indent="0">
              <a:buNone/>
            </a:pPr>
            <a:r>
              <a:rPr lang="en-US" dirty="0" err="1"/>
              <a:t>AgeGroup</a:t>
            </a:r>
            <a:r>
              <a:rPr lang="en-US" dirty="0"/>
              <a:t> = SWITCH(</a:t>
            </a:r>
          </a:p>
          <a:p>
            <a:pPr marL="1371600" lvl="3" indent="0">
              <a:buNone/>
            </a:pPr>
            <a:r>
              <a:rPr lang="en-US" dirty="0"/>
              <a:t>TRUE(),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30, “0-30",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30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40, "30-40",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40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50, "40-50",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50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60, "50-60",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60, "60 Plus",</a:t>
            </a:r>
          </a:p>
          <a:p>
            <a:pPr marL="1371600" lvl="3" indent="0">
              <a:buNone/>
            </a:pPr>
            <a:r>
              <a:rPr lang="en-US" dirty="0"/>
              <a:t>"unknown"</a:t>
            </a:r>
          </a:p>
          <a:p>
            <a:pPr marL="1371600" lvl="3" indent="0">
              <a:buNone/>
            </a:pPr>
            <a:r>
              <a:rPr lang="en-US" dirty="0"/>
              <a:t>)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6F7CE-AF01-4E7B-1087-1A498F5F2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17C28CA-19F0-2A8B-89FE-9F15597A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619432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B44323-B749-B073-F735-02AE31DED8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33833"/>
            <a:ext cx="10019071" cy="4984954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Extracted the week number from the </a:t>
            </a:r>
            <a:r>
              <a:rPr lang="en-US" dirty="0" err="1"/>
              <a:t>week_start_date</a:t>
            </a:r>
            <a:r>
              <a:rPr lang="en-US" dirty="0"/>
              <a:t> to facilitate weekly analysis.</a:t>
            </a:r>
          </a:p>
          <a:p>
            <a:pPr marL="1371600" lvl="3" indent="0">
              <a:buNone/>
            </a:pPr>
            <a:r>
              <a:rPr lang="en-US" b="1" dirty="0" err="1"/>
              <a:t>week_of_the_year</a:t>
            </a:r>
            <a:r>
              <a:rPr lang="en-US" b="1" dirty="0"/>
              <a:t> </a:t>
            </a:r>
            <a:r>
              <a:rPr lang="en-US" dirty="0"/>
              <a:t>= WEEKNUM('public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week_start_date</a:t>
            </a:r>
            <a:r>
              <a:rPr lang="en-US" dirty="0"/>
              <a:t>])</a:t>
            </a:r>
          </a:p>
          <a:p>
            <a:pPr lvl="2"/>
            <a:r>
              <a:rPr lang="en-US" dirty="0"/>
              <a:t>Calculated the revenue for the latest available week in the dataset.</a:t>
            </a:r>
          </a:p>
          <a:p>
            <a:pPr marL="1371600" lvl="3" indent="0">
              <a:buNone/>
            </a:pPr>
            <a:r>
              <a:rPr lang="en-US" b="1" dirty="0" err="1"/>
              <a:t>Curr_week_Reveneue</a:t>
            </a:r>
            <a:r>
              <a:rPr lang="en-US" b="1" dirty="0"/>
              <a:t> </a:t>
            </a:r>
            <a:r>
              <a:rPr lang="en-US" dirty="0"/>
              <a:t>= CALCULATE(</a:t>
            </a:r>
          </a:p>
          <a:p>
            <a:pPr marL="1371600" lvl="3" indent="0">
              <a:buNone/>
            </a:pPr>
            <a:r>
              <a:rPr lang="en-US" dirty="0"/>
              <a:t>SUM('public </a:t>
            </a:r>
            <a:r>
              <a:rPr lang="en-US" dirty="0" err="1"/>
              <a:t>cc_detail</a:t>
            </a:r>
            <a:r>
              <a:rPr lang="en-US" dirty="0"/>
              <a:t>'[Revenue]),</a:t>
            </a:r>
          </a:p>
          <a:p>
            <a:pPr marL="1371600" lvl="3" indent="0">
              <a:buNone/>
            </a:pPr>
            <a:r>
              <a:rPr lang="en-US" dirty="0"/>
              <a:t>FILTER(</a:t>
            </a:r>
          </a:p>
          <a:p>
            <a:pPr marL="1371600" lvl="3" indent="0">
              <a:buNone/>
            </a:pPr>
            <a:r>
              <a:rPr lang="en-US" dirty="0"/>
              <a:t>ALL('public </a:t>
            </a:r>
            <a:r>
              <a:rPr lang="en-US" dirty="0" err="1"/>
              <a:t>cc_detail</a:t>
            </a:r>
            <a:r>
              <a:rPr lang="en-US" dirty="0"/>
              <a:t>'),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week_of_the_year</a:t>
            </a:r>
            <a:r>
              <a:rPr lang="en-US" dirty="0"/>
              <a:t>] = MAX('public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week_of_the_year</a:t>
            </a:r>
            <a:r>
              <a:rPr lang="en-US" dirty="0"/>
              <a:t>])))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r>
              <a:rPr lang="en-US" dirty="0"/>
              <a:t>Computed the revenue for the week preceding the latest one.</a:t>
            </a:r>
          </a:p>
          <a:p>
            <a:pPr marL="1371600" lvl="3" indent="0">
              <a:buNone/>
            </a:pPr>
            <a:r>
              <a:rPr lang="en-US" b="1" dirty="0" err="1"/>
              <a:t>Pre_week_Reveneue</a:t>
            </a:r>
            <a:r>
              <a:rPr lang="en-US" b="1" dirty="0"/>
              <a:t> </a:t>
            </a:r>
            <a:r>
              <a:rPr lang="en-US" dirty="0"/>
              <a:t>= CALCULATE(</a:t>
            </a:r>
          </a:p>
          <a:p>
            <a:pPr marL="1371600" lvl="3" indent="0">
              <a:buNone/>
            </a:pPr>
            <a:r>
              <a:rPr lang="en-US" dirty="0"/>
              <a:t>SUM('public </a:t>
            </a:r>
            <a:r>
              <a:rPr lang="en-US" dirty="0" err="1"/>
              <a:t>cc_detail</a:t>
            </a:r>
            <a:r>
              <a:rPr lang="en-US" dirty="0"/>
              <a:t>'[Revenue]),</a:t>
            </a:r>
          </a:p>
          <a:p>
            <a:pPr marL="1371600" lvl="3" indent="0">
              <a:buNone/>
            </a:pPr>
            <a:r>
              <a:rPr lang="en-US" dirty="0"/>
              <a:t>FILTER(</a:t>
            </a:r>
          </a:p>
          <a:p>
            <a:pPr marL="1371600" lvl="3" indent="0">
              <a:buNone/>
            </a:pPr>
            <a:r>
              <a:rPr lang="en-US" dirty="0"/>
              <a:t>ALL('public </a:t>
            </a:r>
            <a:r>
              <a:rPr lang="en-US" dirty="0" err="1"/>
              <a:t>cc_detail</a:t>
            </a:r>
            <a:r>
              <a:rPr lang="en-US" dirty="0"/>
              <a:t>'),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week_of_the_year</a:t>
            </a:r>
            <a:r>
              <a:rPr lang="en-US" dirty="0"/>
              <a:t>] = MAX('public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week_of_the_year</a:t>
            </a:r>
            <a:r>
              <a:rPr lang="en-US" dirty="0"/>
              <a:t>])-1))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r>
              <a:rPr lang="en-US" dirty="0"/>
              <a:t>Calculated the week on week revenue change using,</a:t>
            </a:r>
          </a:p>
          <a:p>
            <a:pPr marL="1371600" lvl="3" indent="0">
              <a:buNone/>
            </a:pPr>
            <a:r>
              <a:rPr lang="en-US" b="1" dirty="0" err="1"/>
              <a:t>WOW_Revenue</a:t>
            </a:r>
            <a:r>
              <a:rPr lang="en-US" b="1" dirty="0"/>
              <a:t> </a:t>
            </a:r>
            <a:r>
              <a:rPr lang="en-US" dirty="0"/>
              <a:t>= Divide(([</a:t>
            </a:r>
            <a:r>
              <a:rPr lang="en-US" dirty="0" err="1"/>
              <a:t>Curr_week_Revenue</a:t>
            </a:r>
            <a:r>
              <a:rPr lang="en-US" dirty="0"/>
              <a:t>] – [</a:t>
            </a:r>
            <a:r>
              <a:rPr lang="en-US" dirty="0" err="1"/>
              <a:t>Pre_week_Revenue</a:t>
            </a:r>
            <a:r>
              <a:rPr lang="en-US" dirty="0"/>
              <a:t>]),[</a:t>
            </a:r>
            <a:r>
              <a:rPr lang="en-US" dirty="0" err="1"/>
              <a:t>Pre_week_Revenue</a:t>
            </a:r>
            <a:r>
              <a:rPr lang="en-US" dirty="0"/>
              <a:t>])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BE43FC-1DFA-81B4-B6C8-529B2D405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8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589935"/>
          </a:xfrm>
        </p:spPr>
        <p:txBody>
          <a:bodyPr/>
          <a:lstStyle/>
          <a:p>
            <a:r>
              <a:rPr lang="en-US" dirty="0"/>
              <a:t>INSIGHTS –WEEK 53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622323"/>
            <a:ext cx="10360152" cy="50636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600" b="1" dirty="0"/>
              <a:t>Week on Week changes (wow)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Revenue increased by 28.8%.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Total Transaction Amt &amp; Count increased by 35.04% &amp; 3.39%.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Customer count increased by 12.8%.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Gold category has 0 delinquent accounts, indicating no payment defaults.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900" b="1" dirty="0"/>
              <a:t>Overview Year to Date (YTD)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Overall revenue is 56.5 M. 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Total interest is 8M. 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Total transaction amount is 46M. 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Overall Activation rate is 57.5% 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Overall Delinquent RATE IS 6.06%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Blue &amp; Silver credit card are contributing to 93% of overall transactions. </a:t>
            </a:r>
          </a:p>
          <a:p>
            <a:pPr marL="457200" lvl="1" indent="0">
              <a:buNone/>
            </a:pPr>
            <a:r>
              <a:rPr lang="en-US" sz="1500" cap="none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500" cap="none" dirty="0"/>
          </a:p>
          <a:p>
            <a:pPr marL="0" indent="0">
              <a:buNone/>
            </a:pPr>
            <a:endParaRPr lang="en-US" sz="1500" cap="none" dirty="0"/>
          </a:p>
          <a:p>
            <a:pPr marL="0" indent="0">
              <a:buNone/>
            </a:pPr>
            <a:endParaRPr lang="en-US" cap="none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Diksha Bhardwaj</a:t>
            </a:r>
          </a:p>
          <a:p>
            <a:r>
              <a:rPr lang="en-US" dirty="0"/>
              <a:t>9876443186</a:t>
            </a:r>
          </a:p>
          <a:p>
            <a:pPr lvl="1"/>
            <a:r>
              <a:rPr lang="en-US" dirty="0">
                <a:hlinkClick r:id="rId3"/>
              </a:rPr>
              <a:t>bhardwajdiksha977@gmail.com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https://www.linkedin.com/in/diksha-bhardwaj-researchanalyst/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{3FF6A3A4-1B2D-4268-A749-00D8E47131C3}tf11964407_win32</Template>
  <TotalTime>300</TotalTime>
  <Words>609</Words>
  <Application>Microsoft Office PowerPoint</Application>
  <PresentationFormat>Widescreen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Credit Card Weekly Status Report Week 53 (31st dec)</vt:lpstr>
      <vt:lpstr>Project Overview</vt:lpstr>
      <vt:lpstr>STEPS</vt:lpstr>
      <vt:lpstr>STEPS</vt:lpstr>
      <vt:lpstr>INSIGHTS –WEEK 53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Diksha k</dc:creator>
  <cp:lastModifiedBy>Diksha k</cp:lastModifiedBy>
  <cp:revision>1</cp:revision>
  <dcterms:created xsi:type="dcterms:W3CDTF">2025-04-17T08:24:53Z</dcterms:created>
  <dcterms:modified xsi:type="dcterms:W3CDTF">2025-04-18T09:06:05Z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