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9" r:id="rId3"/>
    <p:sldId id="265" r:id="rId4"/>
    <p:sldId id="261"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72" r:id="rId23"/>
  </p:sldIdLst>
  <p:sldSz cx="9144000" cy="5143500" type="screen16x9"/>
  <p:notesSz cx="6858000" cy="9144000"/>
  <p:embeddedFontLst>
    <p:embeddedFont>
      <p:font typeface="Franklin Gothic Medium" pitchFamily="34" charset="0"/>
      <p:regular r:id="rId25"/>
      <p:italic r:id="rId26"/>
    </p:embeddedFont>
    <p:embeddedFont>
      <p:font typeface="Raleway" charset="0"/>
      <p:regular r:id="rId27"/>
      <p:bold r:id="rId28"/>
      <p:italic r:id="rId29"/>
      <p:boldItalic r:id="rId30"/>
    </p:embeddedFont>
    <p:embeddedFont>
      <p:font typeface="Estrangelo Edessa" pitchFamily="66" charset="0"/>
      <p:regular r:id="rId31"/>
    </p:embeddedFont>
    <p:embeddedFont>
      <p:font typeface="Lato" charset="0"/>
      <p:regular r:id="rId32"/>
      <p:bold r:id="rId33"/>
      <p:italic r:id="rId34"/>
      <p:boldItalic r:id="rId35"/>
    </p:embeddedFont>
    <p:embeddedFont>
      <p:font typeface="Cambria Math" pitchFamily="18"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521FBE9-036D-45E7-AFB7-206912CC2943}">
  <a:tblStyle styleId="{7521FBE9-036D-45E7-AFB7-206912CC294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2" d="100"/>
          <a:sy n="92" d="100"/>
        </p:scale>
        <p:origin x="-450" y="3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Rice_beer" TargetMode="External"/><Relationship Id="rId3" Type="http://schemas.openxmlformats.org/officeDocument/2006/relationships/hyperlink" Target="https://en.wikipedia.org/wiki/India" TargetMode="External"/><Relationship Id="rId7" Type="http://schemas.openxmlformats.org/officeDocument/2006/relationships/hyperlink" Target="https://en.wikipedia.org/wiki/Nishi_people" TargetMode="External"/><Relationship Id="rId12"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en.wikipedia.org/wiki/Adi_people" TargetMode="External"/><Relationship Id="rId11" Type="http://schemas.openxmlformats.org/officeDocument/2006/relationships/hyperlink" Target="https://en.wikipedia.org/wiki/Changlang_district" TargetMode="External"/><Relationship Id="rId5" Type="http://schemas.openxmlformats.org/officeDocument/2006/relationships/hyperlink" Target="https://en.wikipedia.org/wiki/Apatani_people" TargetMode="External"/><Relationship Id="rId10" Type="http://schemas.openxmlformats.org/officeDocument/2006/relationships/hyperlink" Target="https://en.wikipedia.org/wiki/Arunachalese_cuisine" TargetMode="External"/><Relationship Id="rId4" Type="http://schemas.openxmlformats.org/officeDocument/2006/relationships/hyperlink" Target="https://en.wikipedia.org/wiki/Arunachal_Pradesh" TargetMode="External"/><Relationship Id="rId9" Type="http://schemas.openxmlformats.org/officeDocument/2006/relationships/hyperlink" Target="https://en.wikipedia.org/wiki/Alcoholic_drink"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Lettuce" TargetMode="External"/><Relationship Id="rId13" Type="http://schemas.openxmlformats.org/officeDocument/2006/relationships/image" Target="../media/image1.jpeg"/><Relationship Id="rId3" Type="http://schemas.openxmlformats.org/officeDocument/2006/relationships/hyperlink" Target="https://en.wikipedia.org/wiki/Staple_food" TargetMode="External"/><Relationship Id="rId7" Type="http://schemas.openxmlformats.org/officeDocument/2006/relationships/hyperlink" Target="https://en.wikipedia.org/wiki/Green_vegetable" TargetMode="External"/><Relationship Id="rId12" Type="http://schemas.openxmlformats.org/officeDocument/2006/relationships/hyperlink" Target="https://en.wikipedia.org/wiki/North-East_Frontier_Agenc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n.wikipedia.org/wiki/Meat" TargetMode="External"/><Relationship Id="rId11" Type="http://schemas.openxmlformats.org/officeDocument/2006/relationships/hyperlink" Target="https://en.wikipedia.org/wiki/Green_chili" TargetMode="External"/><Relationship Id="rId5" Type="http://schemas.openxmlformats.org/officeDocument/2006/relationships/hyperlink" Target="https://en.wikipedia.org/wiki/Fish" TargetMode="External"/><Relationship Id="rId10" Type="http://schemas.openxmlformats.org/officeDocument/2006/relationships/hyperlink" Target="https://en.wikipedia.org/wiki/Coriander" TargetMode="External"/><Relationship Id="rId4" Type="http://schemas.openxmlformats.org/officeDocument/2006/relationships/hyperlink" Target="https://en.wikipedia.org/wiki/Rice" TargetMode="External"/><Relationship Id="rId9" Type="http://schemas.openxmlformats.org/officeDocument/2006/relationships/hyperlink" Target="https://en.wikipedia.org/wiki/Ging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09600" y="2724150"/>
            <a:ext cx="8534400" cy="17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100" dirty="0" smtClean="0">
                <a:latin typeface="Franklin Gothic Medium" pitchFamily="34" charset="0"/>
                <a:cs typeface="Estrangelo Edessa" pitchFamily="66" charset="0"/>
              </a:rPr>
              <a:t>ARUNACHAL  PRADESH</a:t>
            </a:r>
            <a:endParaRPr sz="5100">
              <a:latin typeface="Franklin Gothic Medium" pitchFamily="34" charset="0"/>
              <a:cs typeface="Estrangelo Edessa"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chemeClr val="accent2"/>
                </a:solidFill>
              </a:rPr>
              <a:t>3.</a:t>
            </a:r>
            <a:r>
              <a:rPr lang="en" sz="7200" dirty="0">
                <a:solidFill>
                  <a:schemeClr val="accent2"/>
                </a:solidFill>
                <a:latin typeface="Franklin Gothic Medium" pitchFamily="34" charset="0"/>
              </a:rPr>
              <a:t/>
            </a:r>
            <a:br>
              <a:rPr lang="en" sz="7200" dirty="0">
                <a:solidFill>
                  <a:schemeClr val="accent2"/>
                </a:solidFill>
                <a:latin typeface="Franklin Gothic Medium" pitchFamily="34" charset="0"/>
              </a:rPr>
            </a:br>
            <a:r>
              <a:rPr lang="en" sz="7200" dirty="0" smtClean="0">
                <a:solidFill>
                  <a:schemeClr val="accent2"/>
                </a:solidFill>
                <a:latin typeface="Franklin Gothic Medium" pitchFamily="34" charset="0"/>
              </a:rPr>
              <a:t>Food And Cuisines’</a:t>
            </a:r>
            <a:endParaRPr lang="en" sz="7200" dirty="0" smtClean="0">
              <a:solidFill>
                <a:schemeClr val="accent2"/>
              </a:solidFill>
            </a:endParaRPr>
          </a:p>
        </p:txBody>
      </p:sp>
      <p:sp>
        <p:nvSpPr>
          <p:cNvPr id="112" name="Google Shape;112;p1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Good Food And Good Vibes</a:t>
            </a:r>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0"/>
            <a:ext cx="5943600" cy="5010150"/>
          </a:xfrm>
          <a:prstGeom prst="rect">
            <a:avLst/>
          </a:prstGeom>
        </p:spPr>
        <p:txBody>
          <a:bodyPr spcFirstLastPara="1" wrap="square" lIns="91425" tIns="91425" rIns="91425" bIns="91425" anchor="t" anchorCtr="0">
            <a:noAutofit/>
          </a:bodyPr>
          <a:lstStyle/>
          <a:p>
            <a:pPr algn="just" fontAlgn="base">
              <a:buFont typeface="Wingdings" pitchFamily="2" charset="2"/>
              <a:buChar char="Ø"/>
            </a:pPr>
            <a:r>
              <a:rPr lang="en-US" sz="2000" dirty="0" smtClean="0"/>
              <a:t>The dishes typical of the </a:t>
            </a:r>
            <a:r>
              <a:rPr lang="en-US" sz="2000" dirty="0" smtClean="0">
                <a:hlinkClick r:id="rId3" tooltip="India"/>
              </a:rPr>
              <a:t>Indian</a:t>
            </a:r>
            <a:r>
              <a:rPr lang="en-US" sz="2000" dirty="0" smtClean="0"/>
              <a:t> state of </a:t>
            </a:r>
            <a:r>
              <a:rPr lang="en-US" sz="2000" dirty="0" smtClean="0">
                <a:hlinkClick r:id="rId4" tooltip="Arunachal Pradesh"/>
              </a:rPr>
              <a:t>Arunachal Pradesh</a:t>
            </a:r>
            <a:r>
              <a:rPr lang="en-US" sz="2000" dirty="0" smtClean="0"/>
              <a:t> vary within the region, including according to tribal influence (with the influence of </a:t>
            </a:r>
            <a:r>
              <a:rPr lang="en-US" sz="2000" dirty="0" err="1" smtClean="0">
                <a:hlinkClick r:id="rId5" tooltip="Apatani people"/>
              </a:rPr>
              <a:t>Apatanis</a:t>
            </a:r>
            <a:r>
              <a:rPr lang="en-US" sz="2000" dirty="0" smtClean="0"/>
              <a:t>, </a:t>
            </a:r>
            <a:r>
              <a:rPr lang="en-US" sz="2000" dirty="0" err="1" smtClean="0"/>
              <a:t>Chuki</a:t>
            </a:r>
            <a:r>
              <a:rPr lang="en-US" sz="2000" dirty="0" smtClean="0"/>
              <a:t>, </a:t>
            </a:r>
            <a:r>
              <a:rPr lang="en-US" sz="2000" dirty="0" err="1" smtClean="0">
                <a:hlinkClick r:id="rId6" tooltip="Adi people"/>
              </a:rPr>
              <a:t>adi</a:t>
            </a:r>
            <a:r>
              <a:rPr lang="en-US" sz="2000" dirty="0" smtClean="0"/>
              <a:t> and </a:t>
            </a:r>
            <a:r>
              <a:rPr lang="en-US" sz="2000" dirty="0" smtClean="0">
                <a:hlinkClick r:id="rId7" tooltip="Nishi people"/>
              </a:rPr>
              <a:t>Nishi</a:t>
            </a:r>
            <a:r>
              <a:rPr lang="en-US" sz="2000" dirty="0" smtClean="0"/>
              <a:t>).</a:t>
            </a:r>
          </a:p>
          <a:p>
            <a:pPr algn="just" fontAlgn="base">
              <a:buFont typeface="Wingdings" pitchFamily="2" charset="2"/>
              <a:buChar char="Ø"/>
            </a:pPr>
            <a:r>
              <a:rPr lang="en-US" sz="2000" i="1" dirty="0" err="1" smtClean="0"/>
              <a:t>Apong</a:t>
            </a:r>
            <a:r>
              <a:rPr lang="en-US" sz="2000" dirty="0" smtClean="0"/>
              <a:t> or </a:t>
            </a:r>
            <a:r>
              <a:rPr lang="en-US" sz="2000" dirty="0" smtClean="0">
                <a:hlinkClick r:id="rId8" tooltip="Rice beer"/>
              </a:rPr>
              <a:t>rice beer</a:t>
            </a:r>
            <a:r>
              <a:rPr lang="en-US" sz="2000" dirty="0" smtClean="0"/>
              <a:t> made from fermented rice or millet is a popular beverage in Arunachal Pradesh, as an </a:t>
            </a:r>
            <a:r>
              <a:rPr lang="en-US" sz="2000" dirty="0" smtClean="0">
                <a:hlinkClick r:id="rId9" tooltip="Alcoholic drink"/>
              </a:rPr>
              <a:t>alcoholic drink</a:t>
            </a:r>
            <a:r>
              <a:rPr lang="en-US" sz="2000" dirty="0" smtClean="0"/>
              <a:t>.</a:t>
            </a:r>
            <a:r>
              <a:rPr lang="en-US" sz="2000" baseline="30000" dirty="0" smtClean="0">
                <a:hlinkClick r:id="rId10"/>
              </a:rPr>
              <a:t>[1]</a:t>
            </a:r>
            <a:r>
              <a:rPr lang="en-US" sz="2000" dirty="0" smtClean="0"/>
              <a:t> There are different varieties of rice beer with different </a:t>
            </a:r>
            <a:r>
              <a:rPr lang="en-US" sz="2000" dirty="0" err="1" smtClean="0"/>
              <a:t>flavours</a:t>
            </a:r>
            <a:r>
              <a:rPr lang="en-US" sz="2000" dirty="0" smtClean="0"/>
              <a:t>.</a:t>
            </a:r>
          </a:p>
          <a:p>
            <a:pPr algn="just" fontAlgn="base">
              <a:buFont typeface="Wingdings" pitchFamily="2" charset="2"/>
              <a:buChar char="Ø"/>
            </a:pPr>
            <a:r>
              <a:rPr lang="en-US" sz="2000" dirty="0" smtClean="0"/>
              <a:t>Dishes in eastern districts like </a:t>
            </a:r>
            <a:r>
              <a:rPr lang="en-US" sz="2000" dirty="0" err="1" smtClean="0"/>
              <a:t>Tirap</a:t>
            </a:r>
            <a:r>
              <a:rPr lang="en-US" sz="2000" dirty="0" smtClean="0"/>
              <a:t> and </a:t>
            </a:r>
            <a:r>
              <a:rPr lang="en-US" sz="2000" dirty="0" err="1" smtClean="0">
                <a:hlinkClick r:id="rId11" tooltip="Changlang district"/>
              </a:rPr>
              <a:t>Changlang</a:t>
            </a:r>
            <a:r>
              <a:rPr lang="en-US" sz="2000" dirty="0" smtClean="0"/>
              <a:t> have some different method in their way of food preparation.</a:t>
            </a:r>
            <a:br>
              <a:rPr lang="en-US" sz="2000" dirty="0" smtClean="0"/>
            </a:br>
            <a:r>
              <a:rPr lang="en-US" sz="2000" dirty="0" smtClean="0"/>
              <a:t>Many wild herbs and shrubs are also part of the cuisine. Dried bamboo shoots are used extensively in cooking.</a:t>
            </a:r>
          </a:p>
        </p:txBody>
      </p:sp>
      <p:pic>
        <p:nvPicPr>
          <p:cNvPr id="163" name="Google Shape;163;p21"/>
          <p:cNvPicPr preferRelativeResize="0"/>
          <p:nvPr/>
        </p:nvPicPr>
        <p:blipFill rotWithShape="1">
          <a:blip r:embed="rId12">
            <a:alphaModFix/>
          </a:blip>
          <a:srcRect l="32845"/>
          <a:stretch/>
        </p:blipFill>
        <p:spPr>
          <a:xfrm>
            <a:off x="6019800" y="2495550"/>
            <a:ext cx="31241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8" name="Google Shape;163;p21"/>
          <p:cNvPicPr preferRelativeResize="0"/>
          <p:nvPr/>
        </p:nvPicPr>
        <p:blipFill rotWithShape="1">
          <a:blip r:embed="rId12">
            <a:alphaModFix/>
          </a:blip>
          <a:srcRect l="32845"/>
          <a:stretch/>
        </p:blipFill>
        <p:spPr>
          <a:xfrm>
            <a:off x="6019801" y="0"/>
            <a:ext cx="3124199" cy="2568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0"/>
            <a:ext cx="5943600" cy="5010150"/>
          </a:xfrm>
          <a:prstGeom prst="rect">
            <a:avLst/>
          </a:prstGeom>
        </p:spPr>
        <p:txBody>
          <a:bodyPr spcFirstLastPara="1" wrap="square" lIns="91425" tIns="91425" rIns="91425" bIns="91425" anchor="t" anchorCtr="0">
            <a:noAutofit/>
          </a:bodyPr>
          <a:lstStyle/>
          <a:p>
            <a:pPr algn="just" fontAlgn="base">
              <a:buFont typeface="Wingdings" pitchFamily="2" charset="2"/>
              <a:buChar char="Ø"/>
            </a:pPr>
            <a:r>
              <a:rPr lang="en-US" sz="2000" dirty="0" smtClean="0"/>
              <a:t>The </a:t>
            </a:r>
            <a:r>
              <a:rPr lang="en-US" sz="2000" dirty="0" smtClean="0">
                <a:hlinkClick r:id="rId3" tooltip="Staple food"/>
              </a:rPr>
              <a:t>staple food</a:t>
            </a:r>
            <a:r>
              <a:rPr lang="en-US" sz="2000" dirty="0" smtClean="0"/>
              <a:t> is </a:t>
            </a:r>
            <a:r>
              <a:rPr lang="en-US" sz="2000" dirty="0" smtClean="0">
                <a:hlinkClick r:id="rId4" tooltip="Rice"/>
              </a:rPr>
              <a:t>rice</a:t>
            </a:r>
            <a:r>
              <a:rPr lang="en-US" sz="2000" dirty="0" smtClean="0"/>
              <a:t> along with </a:t>
            </a:r>
            <a:r>
              <a:rPr lang="en-US" sz="2000" dirty="0" smtClean="0">
                <a:hlinkClick r:id="rId5" tooltip="Fish"/>
              </a:rPr>
              <a:t>fish</a:t>
            </a:r>
            <a:r>
              <a:rPr lang="en-US" sz="2000" dirty="0" smtClean="0"/>
              <a:t>, </a:t>
            </a:r>
            <a:r>
              <a:rPr lang="en-US" sz="2000" dirty="0" smtClean="0">
                <a:hlinkClick r:id="rId6" tooltip="Meat"/>
              </a:rPr>
              <a:t>meat</a:t>
            </a:r>
            <a:r>
              <a:rPr lang="en-US" sz="2000" dirty="0" smtClean="0"/>
              <a:t> and many </a:t>
            </a:r>
            <a:r>
              <a:rPr lang="en-US" sz="2000" dirty="0" smtClean="0">
                <a:hlinkClick r:id="rId7" tooltip="Green vegetable"/>
              </a:rPr>
              <a:t>green vegetables</a:t>
            </a:r>
            <a:r>
              <a:rPr lang="en-US" sz="2000" dirty="0" smtClean="0"/>
              <a:t>. Different varieties of rice are available. </a:t>
            </a:r>
            <a:r>
              <a:rPr lang="en-US" sz="2000" dirty="0" smtClean="0">
                <a:hlinkClick r:id="rId8" tooltip="Lettuce"/>
              </a:rPr>
              <a:t>Lettuce</a:t>
            </a:r>
            <a:r>
              <a:rPr lang="en-US" sz="2000" dirty="0" smtClean="0"/>
              <a:t> is the most common and preferred vegetable of all, prepared by boiling it with </a:t>
            </a:r>
            <a:r>
              <a:rPr lang="en-US" sz="2000" dirty="0" smtClean="0">
                <a:hlinkClick r:id="rId9" tooltip="Ginger"/>
              </a:rPr>
              <a:t>ginger</a:t>
            </a:r>
            <a:r>
              <a:rPr lang="en-US" sz="2000" dirty="0" smtClean="0"/>
              <a:t>, </a:t>
            </a:r>
            <a:r>
              <a:rPr lang="en-US" sz="2000" dirty="0" smtClean="0">
                <a:hlinkClick r:id="rId10" tooltip="Coriander"/>
              </a:rPr>
              <a:t>coriander</a:t>
            </a:r>
            <a:r>
              <a:rPr lang="en-US" sz="2000" dirty="0" smtClean="0"/>
              <a:t> and </a:t>
            </a:r>
            <a:r>
              <a:rPr lang="en-US" sz="2000" dirty="0" smtClean="0">
                <a:hlinkClick r:id="rId11" tooltip="Green chili"/>
              </a:rPr>
              <a:t>green </a:t>
            </a:r>
            <a:r>
              <a:rPr lang="en-US" sz="2000" dirty="0" err="1" smtClean="0">
                <a:hlinkClick r:id="rId11" tooltip="Green chili"/>
              </a:rPr>
              <a:t>chillies</a:t>
            </a:r>
            <a:r>
              <a:rPr lang="en-US" sz="2000" dirty="0" smtClean="0"/>
              <a:t> and pinch of salt. Boiled rice cakes wrapped in leaves is a famous snack.</a:t>
            </a:r>
          </a:p>
          <a:p>
            <a:pPr fontAlgn="base">
              <a:buFont typeface="Wingdings" pitchFamily="2" charset="2"/>
              <a:buChar char="Ø"/>
            </a:pPr>
            <a:r>
              <a:rPr lang="en-US" sz="2000" dirty="0" smtClean="0"/>
              <a:t>Prior    to    Indian   Independence   when   British policy to  isolate the Hill people [ [NEFA ( </a:t>
            </a:r>
            <a:r>
              <a:rPr lang="en-US" sz="2000" dirty="0" smtClean="0">
                <a:hlinkClick r:id="rId12" tooltip="North-East Frontier Agency"/>
              </a:rPr>
              <a:t>North-East  Frontier  Agency</a:t>
            </a:r>
            <a:r>
              <a:rPr lang="en-US" sz="2000" dirty="0" smtClean="0"/>
              <a:t> ) |NEFA] ]  were in  effect, wild  birds  and  animals  were  a  big part of their diet ,   but  modern  restrictions  on  hunting  has made  them  non-existent.</a:t>
            </a:r>
            <a:br>
              <a:rPr lang="en-US" sz="2000" dirty="0" smtClean="0"/>
            </a:br>
            <a:endParaRPr lang="en-US" sz="2000" dirty="0" smtClean="0"/>
          </a:p>
        </p:txBody>
      </p:sp>
      <p:pic>
        <p:nvPicPr>
          <p:cNvPr id="163" name="Google Shape;163;p21"/>
          <p:cNvPicPr preferRelativeResize="0"/>
          <p:nvPr/>
        </p:nvPicPr>
        <p:blipFill rotWithShape="1">
          <a:blip r:embed="rId13">
            <a:alphaModFix/>
          </a:blip>
          <a:srcRect l="32845"/>
          <a:stretch/>
        </p:blipFill>
        <p:spPr>
          <a:xfrm>
            <a:off x="6019800" y="2495550"/>
            <a:ext cx="31241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8" name="Google Shape;163;p21"/>
          <p:cNvPicPr preferRelativeResize="0"/>
          <p:nvPr/>
        </p:nvPicPr>
        <p:blipFill rotWithShape="1">
          <a:blip r:embed="rId13">
            <a:alphaModFix/>
          </a:blip>
          <a:srcRect l="32845"/>
          <a:stretch/>
        </p:blipFill>
        <p:spPr>
          <a:xfrm>
            <a:off x="6019801" y="0"/>
            <a:ext cx="3124199" cy="25689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chemeClr val="accent2"/>
                </a:solidFill>
              </a:rPr>
              <a:t>4</a:t>
            </a:r>
            <a:r>
              <a:rPr lang="en" sz="7200" dirty="0" smtClean="0">
                <a:solidFill>
                  <a:schemeClr val="accent2"/>
                </a:solidFill>
              </a:rPr>
              <a:t>.</a:t>
            </a:r>
            <a:r>
              <a:rPr lang="en" sz="7200" dirty="0">
                <a:solidFill>
                  <a:schemeClr val="accent2"/>
                </a:solidFill>
                <a:latin typeface="Franklin Gothic Medium" pitchFamily="34" charset="0"/>
              </a:rPr>
              <a:t/>
            </a:r>
            <a:br>
              <a:rPr lang="en" sz="7200" dirty="0">
                <a:solidFill>
                  <a:schemeClr val="accent2"/>
                </a:solidFill>
                <a:latin typeface="Franklin Gothic Medium" pitchFamily="34" charset="0"/>
              </a:rPr>
            </a:br>
            <a:r>
              <a:rPr lang="en" sz="7200" dirty="0" smtClean="0">
                <a:solidFill>
                  <a:schemeClr val="accent2"/>
                </a:solidFill>
                <a:latin typeface="Franklin Gothic Medium" pitchFamily="34" charset="0"/>
              </a:rPr>
              <a:t>Flora And Fauna</a:t>
            </a:r>
            <a:endParaRPr lang="en" sz="7200" dirty="0" smtClean="0">
              <a:solidFill>
                <a:schemeClr val="accent2"/>
              </a:solidFill>
            </a:endParaRPr>
          </a:p>
        </p:txBody>
      </p:sp>
      <p:sp>
        <p:nvSpPr>
          <p:cNvPr id="112" name="Google Shape;112;p1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Save Our Great Nature</a:t>
            </a:r>
          </a:p>
          <a:p>
            <a:pPr marL="0" lvl="0" indent="0" rtl="0">
              <a:spcBef>
                <a:spcPts val="0"/>
              </a:spcBef>
              <a:spcAft>
                <a:spcPts val="0"/>
              </a:spcAft>
              <a:buNone/>
            </a:pPr>
            <a:r>
              <a:rPr lang="en" dirty="0" smtClean="0"/>
              <a:t>To Save Our Beautiful Future</a:t>
            </a:r>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95250"/>
            <a:ext cx="6172200" cy="5105400"/>
          </a:xfrm>
          <a:prstGeom prst="rect">
            <a:avLst/>
          </a:prstGeom>
        </p:spPr>
        <p:txBody>
          <a:bodyPr spcFirstLastPara="1" wrap="square" lIns="91425" tIns="91425" rIns="91425" bIns="91425" anchor="t" anchorCtr="0">
            <a:noAutofit/>
          </a:bodyPr>
          <a:lstStyle/>
          <a:p>
            <a:pPr algn="just" fontAlgn="base">
              <a:buFont typeface="Wingdings" pitchFamily="2" charset="2"/>
              <a:buChar char="Ø"/>
              <a:tabLst>
                <a:tab pos="3033713" algn="l"/>
              </a:tabLst>
            </a:pPr>
            <a:r>
              <a:rPr lang="en-US" sz="1700" dirty="0" smtClean="0"/>
              <a:t>Due </a:t>
            </a:r>
            <a:r>
              <a:rPr lang="en-US" sz="1700" dirty="0" smtClean="0"/>
              <a:t>to its variety of climatic conditions there is a creation of different types of forests whose natural shelter and food harbor a range of fauna, some of which are peculiar to Arunachal Pradesh</a:t>
            </a:r>
            <a:r>
              <a:rPr lang="en-US" sz="1700" dirty="0" smtClean="0"/>
              <a:t>.</a:t>
            </a:r>
          </a:p>
          <a:p>
            <a:pPr algn="just" fontAlgn="base">
              <a:buFont typeface="Wingdings" pitchFamily="2" charset="2"/>
              <a:buChar char="Ø"/>
            </a:pPr>
            <a:r>
              <a:rPr lang="en-US" sz="1700" dirty="0" smtClean="0"/>
              <a:t>It </a:t>
            </a:r>
            <a:r>
              <a:rPr lang="en-US" sz="1700" dirty="0" smtClean="0"/>
              <a:t>is the only state, which has the four major cats, the tiger, leopard, clouded leopard and the snow leopard-and lesser feline species like the golden cat and marbled cat</a:t>
            </a:r>
            <a:r>
              <a:rPr lang="en-US" sz="1700" dirty="0" smtClean="0"/>
              <a:t>.</a:t>
            </a:r>
          </a:p>
          <a:p>
            <a:pPr algn="just" fontAlgn="base">
              <a:buFont typeface="Wingdings" pitchFamily="2" charset="2"/>
              <a:buChar char="Ø"/>
            </a:pPr>
            <a:r>
              <a:rPr lang="en-US" sz="1700" dirty="0" smtClean="0"/>
              <a:t>More than 500 bird species have been recorded, many of which are highly endangered and restricted to this state like the white-winged duck, </a:t>
            </a:r>
            <a:r>
              <a:rPr lang="en-US" sz="1700" dirty="0" err="1" smtClean="0"/>
              <a:t>sclater</a:t>
            </a:r>
            <a:r>
              <a:rPr lang="en-US" sz="1700" dirty="0" smtClean="0"/>
              <a:t> </a:t>
            </a:r>
            <a:r>
              <a:rPr lang="en-US" sz="1700" dirty="0" err="1" smtClean="0"/>
              <a:t>monal</a:t>
            </a:r>
            <a:r>
              <a:rPr lang="en-US" sz="1700" dirty="0" smtClean="0"/>
              <a:t>, Bengal </a:t>
            </a:r>
            <a:r>
              <a:rPr lang="en-US" sz="1700" dirty="0" err="1" smtClean="0"/>
              <a:t>floricans</a:t>
            </a:r>
            <a:r>
              <a:rPr lang="en-US" sz="1700" dirty="0" smtClean="0"/>
              <a:t> </a:t>
            </a:r>
            <a:r>
              <a:rPr lang="en-US" sz="1700" dirty="0" err="1" smtClean="0"/>
              <a:t>etc.A</a:t>
            </a:r>
            <a:r>
              <a:rPr lang="en-US" sz="1700" dirty="0" smtClean="0"/>
              <a:t> large mammal called </a:t>
            </a:r>
            <a:r>
              <a:rPr lang="en-US" sz="1700" dirty="0" err="1" smtClean="0"/>
              <a:t>mithun</a:t>
            </a:r>
            <a:r>
              <a:rPr lang="en-US" sz="1700" dirty="0" smtClean="0"/>
              <a:t>-a cross between the wild gaur and domestic buffalo-is a majestic animal here. Individual wealth is reckoned in terms of the number of </a:t>
            </a:r>
            <a:r>
              <a:rPr lang="en-US" sz="1700" dirty="0" err="1" smtClean="0"/>
              <a:t>mithuns</a:t>
            </a:r>
            <a:r>
              <a:rPr lang="en-US" sz="1700" dirty="0" smtClean="0"/>
              <a:t> possessed. </a:t>
            </a:r>
            <a:r>
              <a:rPr lang="en-US" sz="1700" dirty="0" err="1" smtClean="0"/>
              <a:t>Mithun</a:t>
            </a:r>
            <a:r>
              <a:rPr lang="en-US" sz="1700" dirty="0" smtClean="0"/>
              <a:t> counts for cash transactions and is looked upon as a precious part of a dowry. Arunachal Pradesh has an equally rich variety of reptiles, amphibian, and </a:t>
            </a:r>
            <a:r>
              <a:rPr lang="en-US" sz="1700" dirty="0" err="1" smtClean="0"/>
              <a:t>pisces</a:t>
            </a:r>
            <a:r>
              <a:rPr lang="en-US" sz="1700" dirty="0" smtClean="0"/>
              <a:t>. Arunachal Pradesh also has a number of national parks and sanctuaries.</a:t>
            </a:r>
            <a:br>
              <a:rPr lang="en-US" sz="1700" dirty="0" smtClean="0"/>
            </a:br>
            <a:endParaRPr lang="en-US" sz="1700" dirty="0" smtClean="0"/>
          </a:p>
        </p:txBody>
      </p:sp>
      <p:pic>
        <p:nvPicPr>
          <p:cNvPr id="163" name="Google Shape;163;p21"/>
          <p:cNvPicPr preferRelativeResize="0"/>
          <p:nvPr/>
        </p:nvPicPr>
        <p:blipFill rotWithShape="1">
          <a:blip r:embed="rId3">
            <a:alphaModFix/>
          </a:blip>
          <a:srcRect l="32845"/>
          <a:stretch/>
        </p:blipFill>
        <p:spPr>
          <a:xfrm>
            <a:off x="6172200" y="2495550"/>
            <a:ext cx="29717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8" name="Google Shape;163;p21"/>
          <p:cNvPicPr preferRelativeResize="0"/>
          <p:nvPr/>
        </p:nvPicPr>
        <p:blipFill rotWithShape="1">
          <a:blip r:embed="rId3">
            <a:alphaModFix/>
          </a:blip>
          <a:srcRect l="32845"/>
          <a:stretch/>
        </p:blipFill>
        <p:spPr>
          <a:xfrm>
            <a:off x="6172200" y="0"/>
            <a:ext cx="2971800" cy="25689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228600" y="0"/>
            <a:ext cx="5562600" cy="4925888"/>
          </a:xfrm>
          <a:prstGeom prst="rect">
            <a:avLst/>
          </a:prstGeom>
        </p:spPr>
        <p:txBody>
          <a:bodyPr spcFirstLastPara="1" wrap="square" lIns="91425" tIns="91425" rIns="91425" bIns="91425" anchor="t" anchorCtr="0">
            <a:noAutofit/>
          </a:bodyPr>
          <a:lstStyle/>
          <a:p>
            <a:pPr marL="571500" indent="-457200" algn="ctr">
              <a:buFont typeface="Wingdings" pitchFamily="2" charset="2"/>
              <a:buChar char="Ø"/>
            </a:pPr>
            <a:r>
              <a:rPr lang="en-US" sz="1600" b="1" dirty="0" smtClean="0"/>
              <a:t>Forest Types:</a:t>
            </a:r>
            <a:r>
              <a:rPr lang="en-US" sz="1600" dirty="0" smtClean="0"/>
              <a:t> Arunachal is the land of green gold. Due to the variation in altitudes and climatic conditions, different places of Arunachal Pradesh have different types of forests.</a:t>
            </a:r>
            <a:br>
              <a:rPr lang="en-US" sz="1600" dirty="0" smtClean="0"/>
            </a:br>
            <a:r>
              <a:rPr lang="en-US" sz="1600" b="1" dirty="0" smtClean="0"/>
              <a:t>Tropical:</a:t>
            </a:r>
            <a:r>
              <a:rPr lang="en-US" sz="1600" dirty="0" smtClean="0"/>
              <a:t/>
            </a:r>
            <a:br>
              <a:rPr lang="en-US" sz="1600" dirty="0" smtClean="0"/>
            </a:br>
            <a:r>
              <a:rPr lang="en-US" sz="1600" b="1" dirty="0" smtClean="0"/>
              <a:t>1.</a:t>
            </a:r>
            <a:r>
              <a:rPr lang="en-US" sz="1600" dirty="0" smtClean="0"/>
              <a:t>Northern Tropical Semi-evergreen Forests.</a:t>
            </a:r>
            <a:br>
              <a:rPr lang="en-US" sz="1600" dirty="0" smtClean="0"/>
            </a:br>
            <a:r>
              <a:rPr lang="en-US" sz="1600" b="1" dirty="0" smtClean="0"/>
              <a:t>2.</a:t>
            </a:r>
            <a:r>
              <a:rPr lang="en-US" sz="1600" dirty="0" smtClean="0"/>
              <a:t>Northern Tropical Evergreen Forests.</a:t>
            </a:r>
            <a:br>
              <a:rPr lang="en-US" sz="1600" dirty="0" smtClean="0"/>
            </a:br>
            <a:r>
              <a:rPr lang="en-US" sz="1600" b="1" dirty="0" smtClean="0"/>
              <a:t>3.</a:t>
            </a:r>
            <a:r>
              <a:rPr lang="en-US" sz="1600" dirty="0" smtClean="0"/>
              <a:t>Northern Tropical Moist Deciduous Forests.</a:t>
            </a:r>
            <a:br>
              <a:rPr lang="en-US" sz="1600" dirty="0" smtClean="0"/>
            </a:br>
            <a:r>
              <a:rPr lang="en-US" sz="1600" b="1" dirty="0" smtClean="0"/>
              <a:t>4.</a:t>
            </a:r>
            <a:r>
              <a:rPr lang="en-US" sz="1600" dirty="0" smtClean="0"/>
              <a:t>Secondary Bamboo Breaks</a:t>
            </a:r>
            <a:br>
              <a:rPr lang="en-US" sz="1600" dirty="0" smtClean="0"/>
            </a:br>
            <a:r>
              <a:rPr lang="en-US" sz="1600" dirty="0" smtClean="0"/>
              <a:t/>
            </a:r>
            <a:br>
              <a:rPr lang="en-US" sz="1600" dirty="0" smtClean="0"/>
            </a:br>
            <a:r>
              <a:rPr lang="en-US" sz="1600" b="1" dirty="0" smtClean="0"/>
              <a:t>Sub-tropical:</a:t>
            </a:r>
            <a:r>
              <a:rPr lang="en-US" sz="1600" dirty="0" smtClean="0"/>
              <a:t/>
            </a:r>
            <a:br>
              <a:rPr lang="en-US" sz="1600" dirty="0" smtClean="0"/>
            </a:br>
            <a:r>
              <a:rPr lang="en-US" sz="1600" b="1" dirty="0" smtClean="0"/>
              <a:t>1.</a:t>
            </a:r>
            <a:r>
              <a:rPr lang="en-US" sz="1600" dirty="0" smtClean="0"/>
              <a:t>East Himalayan Sub-tropical broad leafed Forests.</a:t>
            </a:r>
            <a:br>
              <a:rPr lang="en-US" sz="1600" dirty="0" smtClean="0"/>
            </a:br>
            <a:r>
              <a:rPr lang="en-US" sz="1600" b="1" dirty="0" smtClean="0"/>
              <a:t>2.</a:t>
            </a:r>
            <a:r>
              <a:rPr lang="en-US" sz="1600" dirty="0" smtClean="0"/>
              <a:t>Sub-tropical Pint Forests.</a:t>
            </a:r>
            <a:br>
              <a:rPr lang="en-US" sz="1600" dirty="0" smtClean="0"/>
            </a:br>
            <a:r>
              <a:rPr lang="en-US" sz="1600" dirty="0" smtClean="0"/>
              <a:t/>
            </a:r>
            <a:br>
              <a:rPr lang="en-US" sz="1600" dirty="0" smtClean="0"/>
            </a:br>
            <a:r>
              <a:rPr lang="en-US" sz="1600" b="1" dirty="0" smtClean="0"/>
              <a:t>Temperate Forests:</a:t>
            </a:r>
            <a:r>
              <a:rPr lang="en-US" sz="1600" dirty="0" smtClean="0"/>
              <a:t/>
            </a:r>
            <a:br>
              <a:rPr lang="en-US" sz="1600" dirty="0" smtClean="0"/>
            </a:br>
            <a:r>
              <a:rPr lang="en-US" sz="1600" b="1" dirty="0" smtClean="0"/>
              <a:t>1.</a:t>
            </a:r>
            <a:r>
              <a:rPr lang="en-US" sz="1600" dirty="0" smtClean="0"/>
              <a:t>Temperate broad leafed Forests.</a:t>
            </a:r>
            <a:br>
              <a:rPr lang="en-US" sz="1600" dirty="0" smtClean="0"/>
            </a:br>
            <a:r>
              <a:rPr lang="en-US" sz="1600" b="1" dirty="0" smtClean="0"/>
              <a:t>2.</a:t>
            </a:r>
            <a:r>
              <a:rPr lang="en-US" sz="1600" dirty="0" smtClean="0"/>
              <a:t>Temperate Conifer Forests.</a:t>
            </a:r>
            <a:br>
              <a:rPr lang="en-US" sz="1600" dirty="0" smtClean="0"/>
            </a:br>
            <a:r>
              <a:rPr lang="en-US" sz="1600" b="1" dirty="0" smtClean="0"/>
              <a:t>3.</a:t>
            </a:r>
            <a:r>
              <a:rPr lang="en-US" sz="1600" dirty="0" smtClean="0"/>
              <a:t>Sub-alpine Woody shrub.</a:t>
            </a:r>
            <a:br>
              <a:rPr lang="en-US" sz="1600" dirty="0" smtClean="0"/>
            </a:br>
            <a:r>
              <a:rPr lang="en-US" sz="1600" b="1" dirty="0" smtClean="0"/>
              <a:t>4.</a:t>
            </a:r>
            <a:r>
              <a:rPr lang="en-US" sz="1600" dirty="0" smtClean="0"/>
              <a:t>Alpine Meadow (</a:t>
            </a:r>
            <a:r>
              <a:rPr lang="en-US" sz="1600" dirty="0" err="1" smtClean="0"/>
              <a:t>Montane</a:t>
            </a:r>
            <a:r>
              <a:rPr lang="en-US" sz="1600" dirty="0" smtClean="0"/>
              <a:t> tundra)</a:t>
            </a:r>
            <a:endParaRPr lang="en-US" sz="1600" dirty="0" smtClean="0"/>
          </a:p>
          <a:p>
            <a:pPr marL="457200" lvl="0" indent="-342900" algn="ctr" rtl="0">
              <a:spcBef>
                <a:spcPts val="600"/>
              </a:spcBef>
              <a:spcAft>
                <a:spcPts val="0"/>
              </a:spcAft>
              <a:buSzPts val="1800"/>
              <a:buNone/>
            </a:pPr>
            <a:endParaRPr sz="1600"/>
          </a:p>
        </p:txBody>
      </p:sp>
      <p:sp>
        <p:nvSpPr>
          <p:cNvPr id="126" name="Google Shape;126;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4" name="Google Shape;163;p21"/>
          <p:cNvPicPr preferRelativeResize="0"/>
          <p:nvPr/>
        </p:nvPicPr>
        <p:blipFill rotWithShape="1">
          <a:blip r:embed="rId3">
            <a:alphaModFix/>
          </a:blip>
          <a:srcRect l="32845"/>
          <a:stretch/>
        </p:blipFill>
        <p:spPr>
          <a:xfrm>
            <a:off x="6400800" y="1"/>
            <a:ext cx="2743200" cy="1733549"/>
          </a:xfrm>
          <a:prstGeom prst="rect">
            <a:avLst/>
          </a:prstGeom>
          <a:noFill/>
          <a:ln>
            <a:noFill/>
          </a:ln>
        </p:spPr>
      </p:pic>
      <p:pic>
        <p:nvPicPr>
          <p:cNvPr id="5" name="Google Shape;163;p21"/>
          <p:cNvPicPr preferRelativeResize="0"/>
          <p:nvPr/>
        </p:nvPicPr>
        <p:blipFill rotWithShape="1">
          <a:blip r:embed="rId3">
            <a:alphaModFix/>
          </a:blip>
          <a:srcRect l="32845"/>
          <a:stretch/>
        </p:blipFill>
        <p:spPr>
          <a:xfrm>
            <a:off x="6400800" y="1733550"/>
            <a:ext cx="2743200" cy="1676400"/>
          </a:xfrm>
          <a:prstGeom prst="rect">
            <a:avLst/>
          </a:prstGeom>
          <a:noFill/>
          <a:ln>
            <a:noFill/>
          </a:ln>
        </p:spPr>
      </p:pic>
      <p:pic>
        <p:nvPicPr>
          <p:cNvPr id="6" name="Google Shape;163;p21"/>
          <p:cNvPicPr preferRelativeResize="0"/>
          <p:nvPr/>
        </p:nvPicPr>
        <p:blipFill rotWithShape="1">
          <a:blip r:embed="rId3">
            <a:alphaModFix/>
          </a:blip>
          <a:srcRect l="32845"/>
          <a:stretch/>
        </p:blipFill>
        <p:spPr>
          <a:xfrm>
            <a:off x="6400800" y="3409950"/>
            <a:ext cx="2743200" cy="173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chemeClr val="accent2"/>
                </a:solidFill>
              </a:rPr>
              <a:t>5</a:t>
            </a:r>
            <a:r>
              <a:rPr lang="en" sz="7200" dirty="0" smtClean="0">
                <a:solidFill>
                  <a:schemeClr val="accent2"/>
                </a:solidFill>
              </a:rPr>
              <a:t>.</a:t>
            </a:r>
            <a:r>
              <a:rPr lang="en" sz="7200" dirty="0">
                <a:solidFill>
                  <a:schemeClr val="accent2"/>
                </a:solidFill>
                <a:latin typeface="Franklin Gothic Medium" pitchFamily="34" charset="0"/>
              </a:rPr>
              <a:t/>
            </a:r>
            <a:br>
              <a:rPr lang="en" sz="7200" dirty="0">
                <a:solidFill>
                  <a:schemeClr val="accent2"/>
                </a:solidFill>
                <a:latin typeface="Franklin Gothic Medium" pitchFamily="34" charset="0"/>
              </a:rPr>
            </a:br>
            <a:r>
              <a:rPr lang="en" sz="7200" dirty="0" smtClean="0">
                <a:solidFill>
                  <a:schemeClr val="accent2"/>
                </a:solidFill>
                <a:latin typeface="Franklin Gothic Medium" pitchFamily="34" charset="0"/>
              </a:rPr>
              <a:t>Climate</a:t>
            </a:r>
            <a:endParaRPr lang="en" sz="7200" dirty="0" smtClean="0">
              <a:solidFill>
                <a:schemeClr val="accent2"/>
              </a:solidFill>
            </a:endParaRPr>
          </a:p>
        </p:txBody>
      </p:sp>
      <p:sp>
        <p:nvSpPr>
          <p:cNvPr id="112" name="Google Shape;112;p1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Green Is Pure</a:t>
            </a:r>
          </a:p>
          <a:p>
            <a:pPr marL="0" lvl="0" indent="0" rtl="0">
              <a:spcBef>
                <a:spcPts val="0"/>
              </a:spcBef>
              <a:spcAft>
                <a:spcPts val="0"/>
              </a:spcAft>
              <a:buNone/>
            </a:pPr>
            <a:r>
              <a:rPr lang="en" dirty="0" smtClean="0"/>
              <a:t>Red Will Hurt</a:t>
            </a: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228600" y="285750"/>
            <a:ext cx="8077200" cy="4640138"/>
          </a:xfrm>
          <a:prstGeom prst="rect">
            <a:avLst/>
          </a:prstGeom>
        </p:spPr>
        <p:txBody>
          <a:bodyPr spcFirstLastPara="1" wrap="square" lIns="91425" tIns="91425" rIns="91425" bIns="91425" anchor="t" anchorCtr="0">
            <a:noAutofit/>
          </a:bodyPr>
          <a:lstStyle/>
          <a:p>
            <a:pPr algn="ctr">
              <a:buFont typeface="Wingdings" pitchFamily="2" charset="2"/>
              <a:buChar char="Ø"/>
            </a:pPr>
            <a:r>
              <a:rPr lang="en-US" dirty="0" smtClean="0"/>
              <a:t>Due to the topographical diversity, the climate in Arunachal Pradesh ranges from sub-tropical to temperate depending upon the altitude. The regions in the lower belts of the state experience hot and humid climates, with a maximum temperature in the foothills reaching up to 40 °C (during the summer). The average temperature in this region in winter ranges from 15° to 21 °C while that during the monsoon season remains between 22° and 30 °C.</a:t>
            </a:r>
            <a:endParaRPr lang="en-IN" dirty="0" smtClean="0"/>
          </a:p>
          <a:p>
            <a:pPr marL="571500" indent="-457200" algn="ctr">
              <a:buFont typeface="Wingdings" pitchFamily="2" charset="2"/>
              <a:buChar char="Ø"/>
            </a:pPr>
            <a:endParaRPr lang="en-US" dirty="0" smtClean="0"/>
          </a:p>
          <a:p>
            <a:pPr marL="457200" lvl="0" indent="-342900" algn="l" rtl="0">
              <a:spcBef>
                <a:spcPts val="600"/>
              </a:spcBef>
              <a:spcAft>
                <a:spcPts val="0"/>
              </a:spcAft>
              <a:buSzPts val="1800"/>
              <a:buNone/>
            </a:pPr>
            <a:endParaRPr/>
          </a:p>
        </p:txBody>
      </p:sp>
      <p:sp>
        <p:nvSpPr>
          <p:cNvPr id="126" name="Google Shape;126;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0"/>
            <a:ext cx="6172200" cy="5010150"/>
          </a:xfrm>
          <a:prstGeom prst="rect">
            <a:avLst/>
          </a:prstGeom>
        </p:spPr>
        <p:txBody>
          <a:bodyPr spcFirstLastPara="1" wrap="square" lIns="91425" tIns="91425" rIns="91425" bIns="91425" anchor="t" anchorCtr="0">
            <a:noAutofit/>
          </a:bodyPr>
          <a:lstStyle/>
          <a:p>
            <a:pPr algn="just">
              <a:buFont typeface="Wingdings" pitchFamily="2" charset="2"/>
              <a:buChar char="Ø"/>
            </a:pPr>
            <a:r>
              <a:rPr lang="en-US" sz="2000" dirty="0" smtClean="0"/>
              <a:t>The areas around the middle belt of Arunachal Pradesh are relatively cooler. The middle belt in Arunachal Pradesh experiences micro thermal climate. Moreover, Arunachal Pradesh possesses an alpine climate in the higher altitudes of the state. The higher regions of Arunachal Pradesh witness snowfall during winter. The snowfall draws large number of tourists to the state from all across the world</a:t>
            </a:r>
            <a:r>
              <a:rPr lang="en-US" sz="2000" dirty="0" smtClean="0"/>
              <a:t>.</a:t>
            </a:r>
          </a:p>
          <a:p>
            <a:pPr algn="just">
              <a:buFont typeface="Wingdings" pitchFamily="2" charset="2"/>
              <a:buChar char="Ø"/>
            </a:pPr>
            <a:r>
              <a:rPr lang="en-US" sz="2000" dirty="0" smtClean="0"/>
              <a:t>Arunachal Pradesh experiences heavy rainfall during May to September. The average rainfall recorded in Arunachal Pradesh is 300 centimeters, varying between 80 centimeters and 450 centimeters.</a:t>
            </a:r>
            <a:endParaRPr lang="en-IN" sz="2000" dirty="0" smtClean="0"/>
          </a:p>
          <a:p>
            <a:pPr algn="just">
              <a:buFont typeface="Wingdings" pitchFamily="2" charset="2"/>
              <a:buChar char="Ø"/>
            </a:pPr>
            <a:endParaRPr lang="en-IN" sz="2000" dirty="0"/>
          </a:p>
        </p:txBody>
      </p:sp>
      <p:pic>
        <p:nvPicPr>
          <p:cNvPr id="163" name="Google Shape;163;p21"/>
          <p:cNvPicPr preferRelativeResize="0"/>
          <p:nvPr/>
        </p:nvPicPr>
        <p:blipFill rotWithShape="1">
          <a:blip r:embed="rId3">
            <a:alphaModFix/>
          </a:blip>
          <a:srcRect l="32845"/>
          <a:stretch/>
        </p:blipFill>
        <p:spPr>
          <a:xfrm>
            <a:off x="6172200" y="2495550"/>
            <a:ext cx="29717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pic>
        <p:nvPicPr>
          <p:cNvPr id="8" name="Google Shape;163;p21"/>
          <p:cNvPicPr preferRelativeResize="0"/>
          <p:nvPr/>
        </p:nvPicPr>
        <p:blipFill rotWithShape="1">
          <a:blip r:embed="rId3">
            <a:alphaModFix/>
          </a:blip>
          <a:srcRect l="32845"/>
          <a:stretch/>
        </p:blipFill>
        <p:spPr>
          <a:xfrm>
            <a:off x="6172200" y="0"/>
            <a:ext cx="2971800" cy="25689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chemeClr val="accent2"/>
                </a:solidFill>
              </a:rPr>
              <a:t>6</a:t>
            </a:r>
            <a:r>
              <a:rPr lang="en" sz="7200" dirty="0" smtClean="0">
                <a:solidFill>
                  <a:schemeClr val="accent2"/>
                </a:solidFill>
              </a:rPr>
              <a:t>.</a:t>
            </a:r>
            <a:r>
              <a:rPr lang="en" sz="7200" dirty="0">
                <a:solidFill>
                  <a:schemeClr val="accent2"/>
                </a:solidFill>
                <a:latin typeface="Franklin Gothic Medium" pitchFamily="34" charset="0"/>
              </a:rPr>
              <a:t/>
            </a:r>
            <a:br>
              <a:rPr lang="en" sz="7200" dirty="0">
                <a:solidFill>
                  <a:schemeClr val="accent2"/>
                </a:solidFill>
                <a:latin typeface="Franklin Gothic Medium" pitchFamily="34" charset="0"/>
              </a:rPr>
            </a:br>
            <a:r>
              <a:rPr lang="en" sz="7200" dirty="0" smtClean="0">
                <a:solidFill>
                  <a:schemeClr val="accent2"/>
                </a:solidFill>
                <a:latin typeface="Franklin Gothic Medium" pitchFamily="34" charset="0"/>
              </a:rPr>
              <a:t>Geography</a:t>
            </a:r>
            <a:endParaRPr lang="en" sz="7200" dirty="0" smtClean="0">
              <a:solidFill>
                <a:schemeClr val="accent2"/>
              </a:solidFill>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chemeClr val="accent2"/>
                </a:solidFill>
              </a:rPr>
              <a:t>1.</a:t>
            </a:r>
            <a:r>
              <a:rPr lang="en" sz="7200" dirty="0">
                <a:solidFill>
                  <a:schemeClr val="accent2"/>
                </a:solidFill>
                <a:latin typeface="Franklin Gothic Medium" pitchFamily="34" charset="0"/>
              </a:rPr>
              <a:t/>
            </a:r>
            <a:br>
              <a:rPr lang="en" sz="7200" dirty="0">
                <a:solidFill>
                  <a:schemeClr val="accent2"/>
                </a:solidFill>
                <a:latin typeface="Franklin Gothic Medium" pitchFamily="34" charset="0"/>
              </a:rPr>
            </a:br>
            <a:r>
              <a:rPr lang="en" sz="7200" dirty="0" smtClean="0">
                <a:solidFill>
                  <a:schemeClr val="accent2"/>
                </a:solidFill>
                <a:latin typeface="Franklin Gothic Medium" pitchFamily="34" charset="0"/>
              </a:rPr>
              <a:t>Arts And Crafts</a:t>
            </a:r>
            <a:endParaRPr lang="en" sz="7200" dirty="0" smtClean="0">
              <a:solidFill>
                <a:schemeClr val="accent2"/>
              </a:solidFill>
            </a:endParaRPr>
          </a:p>
        </p:txBody>
      </p:sp>
      <p:sp>
        <p:nvSpPr>
          <p:cNvPr id="112" name="Google Shape;112;p1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The Artistic Saga</a:t>
            </a:r>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0"/>
            <a:ext cx="5867400" cy="5010150"/>
          </a:xfrm>
          <a:prstGeom prst="rect">
            <a:avLst/>
          </a:prstGeom>
        </p:spPr>
        <p:txBody>
          <a:bodyPr spcFirstLastPara="1" wrap="square" lIns="91425" tIns="91425" rIns="91425" bIns="91425" anchor="t" anchorCtr="0">
            <a:noAutofit/>
          </a:bodyPr>
          <a:lstStyle/>
          <a:p>
            <a:pPr algn="just">
              <a:buFont typeface="Wingdings" pitchFamily="2" charset="2"/>
              <a:buChar char="Ø"/>
            </a:pPr>
            <a:r>
              <a:rPr lang="en-US" sz="2000" dirty="0" smtClean="0">
                <a:latin typeface="Cambria Math" pitchFamily="18" charset="0"/>
                <a:ea typeface="Cambria Math" pitchFamily="18" charset="0"/>
              </a:rPr>
              <a:t>Arunachal Pradesh, also called orchid state of India, dawn-lit of mountain, lies in northeast India. The state is the largest of the North-Eastern states, spread over an area of 83,743 km</a:t>
            </a:r>
            <a:r>
              <a:rPr lang="en-US" sz="2000" baseline="30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(32,333 sq mi). The state shares an international border, 160 km (99 mi) long with Bhutan in the west while a 1,030 km (640 mi) long border separates the state from China in the north. A 440 km (270 mi) long border exists between Arunachal Pradesh and Burma in the east.</a:t>
            </a:r>
            <a:endParaRPr lang="en-IN" sz="2000" dirty="0" smtClean="0">
              <a:latin typeface="Cambria Math" pitchFamily="18" charset="0"/>
              <a:ea typeface="Cambria Math" pitchFamily="18" charset="0"/>
            </a:endParaRPr>
          </a:p>
          <a:p>
            <a:pPr algn="just">
              <a:buFont typeface="Wingdings" pitchFamily="2" charset="2"/>
              <a:buChar char="Ø"/>
            </a:pPr>
            <a:endParaRPr lang="en-IN" sz="2000" dirty="0"/>
          </a:p>
        </p:txBody>
      </p:sp>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pic>
        <p:nvPicPr>
          <p:cNvPr id="8" name="Google Shape;163;p21"/>
          <p:cNvPicPr preferRelativeResize="0"/>
          <p:nvPr/>
        </p:nvPicPr>
        <p:blipFill rotWithShape="1">
          <a:blip r:embed="rId3">
            <a:alphaModFix/>
          </a:blip>
          <a:srcRect l="32845"/>
          <a:stretch/>
        </p:blipFill>
        <p:spPr>
          <a:xfrm>
            <a:off x="5867400" y="0"/>
            <a:ext cx="32766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0"/>
            <a:ext cx="6172200" cy="5010150"/>
          </a:xfrm>
          <a:prstGeom prst="rect">
            <a:avLst/>
          </a:prstGeom>
        </p:spPr>
        <p:txBody>
          <a:bodyPr spcFirstLastPara="1" wrap="square" lIns="91425" tIns="91425" rIns="91425" bIns="91425" anchor="t" anchorCtr="0">
            <a:noAutofit/>
          </a:bodyPr>
          <a:lstStyle/>
          <a:p>
            <a:pPr marL="342900" algn="just">
              <a:buFont typeface="Wingdings" pitchFamily="2" charset="2"/>
              <a:buChar char="Ø"/>
            </a:pPr>
            <a:r>
              <a:rPr lang="en-US" sz="2100" dirty="0" smtClean="0">
                <a:latin typeface="Cambria Math" pitchFamily="18" charset="0"/>
                <a:ea typeface="Cambria Math" pitchFamily="18" charset="0"/>
              </a:rPr>
              <a:t>It borders the states of Assam in the south and Nagaland in the east and southeast. Arunachal Pradesh falls in the outer Himalayas and </a:t>
            </a:r>
            <a:r>
              <a:rPr lang="en-US" sz="2100" dirty="0" err="1" smtClean="0">
                <a:latin typeface="Cambria Math" pitchFamily="18" charset="0"/>
                <a:ea typeface="Cambria Math" pitchFamily="18" charset="0"/>
              </a:rPr>
              <a:t>Patkoi</a:t>
            </a:r>
            <a:r>
              <a:rPr lang="en-US" sz="2100" dirty="0" smtClean="0">
                <a:latin typeface="Cambria Math" pitchFamily="18" charset="0"/>
                <a:ea typeface="Cambria Math" pitchFamily="18" charset="0"/>
              </a:rPr>
              <a:t> Ranges. It is endowed with wide topographical variations, vegetation and wild life. Rivers and streams originating in the higher Himalayas and </a:t>
            </a:r>
            <a:r>
              <a:rPr lang="en-US" sz="2100" dirty="0" err="1" smtClean="0">
                <a:latin typeface="Cambria Math" pitchFamily="18" charset="0"/>
                <a:ea typeface="Cambria Math" pitchFamily="18" charset="0"/>
              </a:rPr>
              <a:t>Arakan</a:t>
            </a:r>
            <a:r>
              <a:rPr lang="en-US" sz="2100" dirty="0" smtClean="0">
                <a:latin typeface="Cambria Math" pitchFamily="18" charset="0"/>
                <a:ea typeface="Cambria Math" pitchFamily="18" charset="0"/>
              </a:rPr>
              <a:t> Ranges flow down to form the tributaries of Brahmaputra as they flow across the state. Bong </a:t>
            </a:r>
            <a:r>
              <a:rPr lang="en-US" sz="2100" dirty="0" err="1" smtClean="0">
                <a:latin typeface="Cambria Math" pitchFamily="18" charset="0"/>
                <a:ea typeface="Cambria Math" pitchFamily="18" charset="0"/>
              </a:rPr>
              <a:t>Bong</a:t>
            </a:r>
            <a:r>
              <a:rPr lang="en-US" sz="2100" dirty="0" smtClean="0">
                <a:latin typeface="Cambria Math" pitchFamily="18" charset="0"/>
                <a:ea typeface="Cambria Math" pitchFamily="18" charset="0"/>
              </a:rPr>
              <a:t> Falls Arunachal Pradesh is primarily a hilly tract nestled in the foothills of Himalayas. Previously, Arunachal Pradesh had been a part of the North Eastern Frontier Agency. Today, Arunachal Pradesh is a state of the Indian Union.</a:t>
            </a:r>
          </a:p>
          <a:p>
            <a:pPr algn="just">
              <a:buFont typeface="Wingdings" pitchFamily="2" charset="2"/>
              <a:buChar char="Ø"/>
            </a:pPr>
            <a:endParaRPr lang="en-IN" sz="2000" dirty="0"/>
          </a:p>
        </p:txBody>
      </p:sp>
      <p:pic>
        <p:nvPicPr>
          <p:cNvPr id="163" name="Google Shape;163;p21"/>
          <p:cNvPicPr preferRelativeResize="0"/>
          <p:nvPr/>
        </p:nvPicPr>
        <p:blipFill rotWithShape="1">
          <a:blip r:embed="rId3">
            <a:alphaModFix/>
          </a:blip>
          <a:srcRect l="32845"/>
          <a:stretch/>
        </p:blipFill>
        <p:spPr>
          <a:xfrm>
            <a:off x="6172200" y="2495550"/>
            <a:ext cx="29717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8" name="Google Shape;163;p21"/>
          <p:cNvPicPr preferRelativeResize="0"/>
          <p:nvPr/>
        </p:nvPicPr>
        <p:blipFill rotWithShape="1">
          <a:blip r:embed="rId3">
            <a:alphaModFix/>
          </a:blip>
          <a:srcRect l="32845"/>
          <a:stretch/>
        </p:blipFill>
        <p:spPr>
          <a:xfrm>
            <a:off x="6172200" y="0"/>
            <a:ext cx="2971800" cy="25689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1371600" y="2495550"/>
            <a:ext cx="6462600" cy="990600"/>
          </a:xfrm>
          <a:prstGeom prst="rect">
            <a:avLst/>
          </a:prstGeom>
        </p:spPr>
        <p:txBody>
          <a:bodyPr spcFirstLastPara="1" wrap="square" lIns="91425" tIns="91425" rIns="91425" bIns="91425" anchor="b" anchorCtr="0">
            <a:noAutofit/>
          </a:bodyPr>
          <a:lstStyle/>
          <a:p>
            <a:pPr marL="342900" lvl="0" indent="-342900" algn="ctr" rtl="0">
              <a:spcBef>
                <a:spcPts val="0"/>
              </a:spcBef>
              <a:spcAft>
                <a:spcPts val="0"/>
              </a:spcAft>
              <a:buNone/>
              <a:tabLst>
                <a:tab pos="3033713" algn="l"/>
              </a:tabLst>
            </a:pPr>
            <a:r>
              <a:rPr lang="en" sz="4000" b="1" dirty="0" smtClean="0"/>
              <a:t>THANKS !</a:t>
            </a:r>
            <a:endParaRPr sz="4000" b="1"/>
          </a:p>
        </p:txBody>
      </p:sp>
      <p:sp>
        <p:nvSpPr>
          <p:cNvPr id="243" name="Google Shape;243;p28"/>
          <p:cNvSpPr/>
          <p:nvPr/>
        </p:nvSpPr>
        <p:spPr>
          <a:xfrm>
            <a:off x="5632317" y="2002063"/>
            <a:ext cx="3305700" cy="50175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chemeClr val="lt1"/>
              </a:solidFill>
              <a:latin typeface="Lato"/>
              <a:ea typeface="Lato"/>
              <a:cs typeface="Lato"/>
              <a:sym typeface="Lato"/>
            </a:endParaRPr>
          </a:p>
        </p:txBody>
      </p:sp>
      <p:sp>
        <p:nvSpPr>
          <p:cNvPr id="246" name="Google Shape;246;p28"/>
          <p:cNvSpPr/>
          <p:nvPr/>
        </p:nvSpPr>
        <p:spPr>
          <a:xfrm>
            <a:off x="0" y="2002224"/>
            <a:ext cx="3546900" cy="50175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sz="2400">
              <a:solidFill>
                <a:schemeClr val="lt1"/>
              </a:solidFill>
              <a:latin typeface="Raleway"/>
              <a:ea typeface="Raleway"/>
              <a:cs typeface="Raleway"/>
              <a:sym typeface="Raleway"/>
            </a:endParaRPr>
          </a:p>
        </p:txBody>
      </p:sp>
      <p:sp>
        <p:nvSpPr>
          <p:cNvPr id="249" name="Google Shape;249;p28"/>
          <p:cNvSpPr/>
          <p:nvPr/>
        </p:nvSpPr>
        <p:spPr>
          <a:xfrm>
            <a:off x="2944204" y="2002063"/>
            <a:ext cx="3305700" cy="50175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endParaRPr>
              <a:solidFill>
                <a:schemeClr val="lt1"/>
              </a:solidFill>
              <a:latin typeface="Lato"/>
              <a:ea typeface="Lato"/>
              <a:cs typeface="Lato"/>
              <a:sym typeface="Lato"/>
            </a:endParaRPr>
          </a:p>
        </p:txBody>
      </p:sp>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
        <p:nvSpPr>
          <p:cNvPr id="17" name="Google Shape;478;p37"/>
          <p:cNvSpPr/>
          <p:nvPr/>
        </p:nvSpPr>
        <p:spPr>
          <a:xfrm>
            <a:off x="4419600" y="2114550"/>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133350"/>
            <a:ext cx="5943600" cy="4876800"/>
          </a:xfrm>
          <a:prstGeom prst="rect">
            <a:avLst/>
          </a:prstGeom>
        </p:spPr>
        <p:txBody>
          <a:bodyPr spcFirstLastPara="1" wrap="square" lIns="91425" tIns="91425" rIns="91425" bIns="91425" anchor="t" anchorCtr="0">
            <a:noAutofit/>
          </a:bodyPr>
          <a:lstStyle/>
          <a:p>
            <a:pPr marL="571500" indent="-457200" algn="just">
              <a:buFont typeface="Wingdings" pitchFamily="2" charset="2"/>
              <a:buChar char="Ø"/>
            </a:pPr>
            <a:r>
              <a:rPr lang="en-US" sz="1800" b="1" dirty="0" smtClean="0"/>
              <a:t>Art and Handicrafts of Arunachal Pradesh can fire your imagination with their beauty and style</a:t>
            </a:r>
            <a:r>
              <a:rPr lang="en-US" sz="1800" dirty="0" smtClean="0"/>
              <a:t>. The traditional art of creating wonderful articles from the very common material available have been passed on from generation after generation in the state.</a:t>
            </a:r>
          </a:p>
          <a:p>
            <a:pPr marL="571500" indent="-457200" algn="just">
              <a:buFont typeface="Wingdings" pitchFamily="2" charset="2"/>
              <a:buChar char="Ø"/>
            </a:pPr>
            <a:r>
              <a:rPr lang="en-US" sz="1800" dirty="0" smtClean="0"/>
              <a:t>Even today the people make most of their household items own their own. Be it utensils, baskets, tables or their dresses, they know how to make it all.</a:t>
            </a:r>
          </a:p>
          <a:p>
            <a:pPr marL="571500" indent="-457200" algn="just">
              <a:buFont typeface="Wingdings" pitchFamily="2" charset="2"/>
              <a:buChar char="Ø"/>
            </a:pPr>
            <a:r>
              <a:rPr lang="en-US" sz="1800" dirty="0" smtClean="0"/>
              <a:t>Different regions are famous for different craftsmanship. Some are known for designing colorful masks, wooden vessels and silver objects, some are expert in making cane and bamboo articles while others have long perfected the art of wood carving.</a:t>
            </a:r>
          </a:p>
          <a:p>
            <a:pPr marL="571500" indent="-457200" algn="just">
              <a:buFont typeface="Wingdings" pitchFamily="2" charset="2"/>
              <a:buChar char="Ø"/>
            </a:pPr>
            <a:endParaRPr lang="en-US" sz="1800" dirty="0" smtClean="0"/>
          </a:p>
          <a:p>
            <a:pPr marL="571500" indent="-457200" algn="just">
              <a:buFont typeface="Wingdings" pitchFamily="2" charset="2"/>
              <a:buChar char="Ø"/>
            </a:pPr>
            <a:endParaRPr lang="en-US" sz="1800" dirty="0" smtClean="0"/>
          </a:p>
        </p:txBody>
      </p:sp>
      <p:pic>
        <p:nvPicPr>
          <p:cNvPr id="163" name="Google Shape;163;p21"/>
          <p:cNvPicPr preferRelativeResize="0"/>
          <p:nvPr/>
        </p:nvPicPr>
        <p:blipFill rotWithShape="1">
          <a:blip r:embed="rId3">
            <a:alphaModFix/>
          </a:blip>
          <a:srcRect l="32845"/>
          <a:stretch/>
        </p:blipFill>
        <p:spPr>
          <a:xfrm>
            <a:off x="6019800" y="2495550"/>
            <a:ext cx="31241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8" name="Google Shape;163;p21"/>
          <p:cNvPicPr preferRelativeResize="0"/>
          <p:nvPr/>
        </p:nvPicPr>
        <p:blipFill rotWithShape="1">
          <a:blip r:embed="rId3">
            <a:alphaModFix/>
          </a:blip>
          <a:srcRect l="32845"/>
          <a:stretch/>
        </p:blipFill>
        <p:spPr>
          <a:xfrm>
            <a:off x="6019801" y="0"/>
            <a:ext cx="3124199" cy="25689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228600" y="133350"/>
            <a:ext cx="8077200" cy="4792538"/>
          </a:xfrm>
          <a:prstGeom prst="rect">
            <a:avLst/>
          </a:prstGeom>
        </p:spPr>
        <p:txBody>
          <a:bodyPr spcFirstLastPara="1" wrap="square" lIns="91425" tIns="91425" rIns="91425" bIns="91425" anchor="t" anchorCtr="0">
            <a:noAutofit/>
          </a:bodyPr>
          <a:lstStyle/>
          <a:p>
            <a:pPr algn="ctr">
              <a:buFont typeface="Wingdings" pitchFamily="2" charset="2"/>
              <a:buChar char="Ø"/>
            </a:pPr>
            <a:r>
              <a:rPr lang="en-US" sz="2000" dirty="0" smtClean="0"/>
              <a:t>Famous handicrafts of </a:t>
            </a:r>
            <a:r>
              <a:rPr lang="en-US" sz="2000" dirty="0" err="1" smtClean="0"/>
              <a:t>arunachal</a:t>
            </a:r>
            <a:r>
              <a:rPr lang="en-US" sz="2000" dirty="0" smtClean="0"/>
              <a:t> </a:t>
            </a:r>
            <a:r>
              <a:rPr lang="en-US" sz="2000" dirty="0" err="1" smtClean="0"/>
              <a:t>pradesh</a:t>
            </a:r>
            <a:r>
              <a:rPr lang="en-US" sz="2000" dirty="0" smtClean="0"/>
              <a:t> are:</a:t>
            </a:r>
          </a:p>
          <a:p>
            <a:pPr algn="ctr">
              <a:buNone/>
            </a:pPr>
            <a:r>
              <a:rPr lang="en-US" sz="2000" dirty="0" smtClean="0"/>
              <a:t>      Weaving</a:t>
            </a:r>
          </a:p>
          <a:p>
            <a:pPr algn="ctr">
              <a:buNone/>
            </a:pPr>
            <a:r>
              <a:rPr lang="en-US" sz="2000" dirty="0" smtClean="0"/>
              <a:t>      Cane and bamboo works</a:t>
            </a:r>
          </a:p>
          <a:p>
            <a:pPr algn="ctr">
              <a:buNone/>
            </a:pPr>
            <a:r>
              <a:rPr lang="en-US" sz="2000" dirty="0" smtClean="0"/>
              <a:t>      Carpet making </a:t>
            </a:r>
          </a:p>
          <a:p>
            <a:pPr algn="ctr">
              <a:buNone/>
            </a:pPr>
            <a:r>
              <a:rPr lang="en-US" sz="2000" dirty="0" smtClean="0"/>
              <a:t>      Wood carving</a:t>
            </a:r>
          </a:p>
          <a:p>
            <a:pPr algn="ctr">
              <a:buNone/>
            </a:pPr>
            <a:r>
              <a:rPr lang="en-US" sz="2000" dirty="0" smtClean="0"/>
              <a:t>      Ornaments</a:t>
            </a:r>
          </a:p>
          <a:p>
            <a:pPr algn="ctr">
              <a:buNone/>
            </a:pPr>
            <a:r>
              <a:rPr lang="en-US" sz="2000" dirty="0" smtClean="0"/>
              <a:t>      Weapons</a:t>
            </a:r>
          </a:p>
          <a:p>
            <a:pPr algn="ctr">
              <a:buNone/>
            </a:pPr>
            <a:r>
              <a:rPr lang="en-US" sz="2000" dirty="0" smtClean="0"/>
              <a:t>      </a:t>
            </a:r>
            <a:r>
              <a:rPr lang="en-US" sz="2000" dirty="0" err="1" smtClean="0"/>
              <a:t>Blacksmithy</a:t>
            </a:r>
            <a:endParaRPr lang="en-US" sz="2000" dirty="0" smtClean="0"/>
          </a:p>
          <a:p>
            <a:pPr algn="ctr">
              <a:buNone/>
            </a:pPr>
            <a:r>
              <a:rPr lang="en-US" sz="2000" dirty="0" smtClean="0"/>
              <a:t>      Pottery</a:t>
            </a:r>
          </a:p>
          <a:p>
            <a:pPr algn="ctr">
              <a:buNone/>
            </a:pPr>
            <a:r>
              <a:rPr lang="en-US" sz="2000" dirty="0" smtClean="0"/>
              <a:t>      Handloom </a:t>
            </a:r>
          </a:p>
          <a:p>
            <a:pPr algn="ctr">
              <a:buNone/>
            </a:pPr>
            <a:r>
              <a:rPr lang="en-US" sz="2000" dirty="0" smtClean="0"/>
              <a:t>      Carpet making</a:t>
            </a:r>
            <a:endParaRPr lang="en-US" dirty="0" smtClean="0"/>
          </a:p>
          <a:p>
            <a:pPr marL="571500" indent="-457200" algn="just">
              <a:buFont typeface="Wingdings" pitchFamily="2" charset="2"/>
              <a:buChar char="Ø"/>
            </a:pPr>
            <a:endParaRPr lang="en-US" dirty="0" smtClean="0"/>
          </a:p>
          <a:p>
            <a:pPr marL="571500" indent="-457200" algn="just">
              <a:buFont typeface="Wingdings" pitchFamily="2" charset="2"/>
              <a:buChar char="Ø"/>
            </a:pPr>
            <a:endParaRPr lang="en-US" dirty="0" smtClean="0"/>
          </a:p>
          <a:p>
            <a:pPr marL="457200" lvl="0" indent="-342900" algn="l" rtl="0">
              <a:spcBef>
                <a:spcPts val="600"/>
              </a:spcBef>
              <a:spcAft>
                <a:spcPts val="0"/>
              </a:spcAft>
              <a:buSzPts val="1800"/>
              <a:buNone/>
            </a:pPr>
            <a:endParaRPr/>
          </a:p>
        </p:txBody>
      </p:sp>
      <p:sp>
        <p:nvSpPr>
          <p:cNvPr id="126" name="Google Shape;126;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133350"/>
            <a:ext cx="5943600" cy="4876800"/>
          </a:xfrm>
          <a:prstGeom prst="rect">
            <a:avLst/>
          </a:prstGeom>
        </p:spPr>
        <p:txBody>
          <a:bodyPr spcFirstLastPara="1" wrap="square" lIns="91425" tIns="91425" rIns="91425" bIns="91425" anchor="t" anchorCtr="0">
            <a:noAutofit/>
          </a:bodyPr>
          <a:lstStyle/>
          <a:p>
            <a:pPr marL="571500" indent="-457200" algn="just">
              <a:buFont typeface="Wingdings" pitchFamily="2" charset="2"/>
              <a:buChar char="Ø"/>
            </a:pPr>
            <a:r>
              <a:rPr lang="en-US" sz="2000" dirty="0" smtClean="0"/>
              <a:t>The mastery in art and craft in Arunachal are passed down from one generation to the other. Other crafts include making religious images, figures of dancers, toys, and ornaments like multicolored beads, bamboo bangles and earrings, and papers for religious prayers.</a:t>
            </a:r>
          </a:p>
          <a:p>
            <a:pPr marL="571500" indent="-457200" algn="just">
              <a:buFont typeface="Wingdings" pitchFamily="2" charset="2"/>
              <a:buChar char="Ø"/>
            </a:pPr>
            <a:endParaRPr lang="en-US" sz="2000" dirty="0" smtClean="0"/>
          </a:p>
          <a:p>
            <a:pPr marL="571500" indent="-457200" algn="just">
              <a:buFont typeface="Wingdings" pitchFamily="2" charset="2"/>
              <a:buChar char="Ø"/>
            </a:pPr>
            <a:endParaRPr lang="en-US" sz="1800" dirty="0" smtClean="0"/>
          </a:p>
        </p:txBody>
      </p:sp>
      <p:pic>
        <p:nvPicPr>
          <p:cNvPr id="163" name="Google Shape;163;p21"/>
          <p:cNvPicPr preferRelativeResize="0"/>
          <p:nvPr/>
        </p:nvPicPr>
        <p:blipFill rotWithShape="1">
          <a:blip r:embed="rId3">
            <a:alphaModFix/>
          </a:blip>
          <a:srcRect l="32845"/>
          <a:stretch/>
        </p:blipFill>
        <p:spPr>
          <a:xfrm>
            <a:off x="6019800" y="2495550"/>
            <a:ext cx="31241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8" name="Google Shape;163;p21"/>
          <p:cNvPicPr preferRelativeResize="0"/>
          <p:nvPr/>
        </p:nvPicPr>
        <p:blipFill rotWithShape="1">
          <a:blip r:embed="rId3">
            <a:alphaModFix/>
          </a:blip>
          <a:srcRect l="32845"/>
          <a:stretch/>
        </p:blipFill>
        <p:spPr>
          <a:xfrm>
            <a:off x="6019801" y="0"/>
            <a:ext cx="3124199" cy="25689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smtClean="0">
                <a:solidFill>
                  <a:schemeClr val="accent2"/>
                </a:solidFill>
              </a:rPr>
              <a:t>2.</a:t>
            </a:r>
            <a:r>
              <a:rPr lang="en" sz="7200" dirty="0">
                <a:solidFill>
                  <a:schemeClr val="accent2"/>
                </a:solidFill>
                <a:latin typeface="Franklin Gothic Medium" pitchFamily="34" charset="0"/>
              </a:rPr>
              <a:t/>
            </a:r>
            <a:br>
              <a:rPr lang="en" sz="7200" dirty="0">
                <a:solidFill>
                  <a:schemeClr val="accent2"/>
                </a:solidFill>
                <a:latin typeface="Franklin Gothic Medium" pitchFamily="34" charset="0"/>
              </a:rPr>
            </a:br>
            <a:r>
              <a:rPr lang="en" sz="7200" dirty="0" smtClean="0">
                <a:solidFill>
                  <a:schemeClr val="accent2"/>
                </a:solidFill>
                <a:latin typeface="Franklin Gothic Medium" pitchFamily="34" charset="0"/>
              </a:rPr>
              <a:t>Festivals</a:t>
            </a:r>
            <a:endParaRPr lang="en" sz="7200" dirty="0" smtClean="0">
              <a:solidFill>
                <a:schemeClr val="accent2"/>
              </a:solidFill>
            </a:endParaRPr>
          </a:p>
        </p:txBody>
      </p:sp>
      <p:sp>
        <p:nvSpPr>
          <p:cNvPr id="112" name="Google Shape;112;p15"/>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The Greatness Of Culture</a:t>
            </a:r>
            <a:endParaRPr/>
          </a:p>
        </p:txBody>
      </p:sp>
      <p:sp>
        <p:nvSpPr>
          <p:cNvPr id="113" name="Google Shape;113;p15"/>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228600" y="285750"/>
            <a:ext cx="8077200" cy="4640138"/>
          </a:xfrm>
          <a:prstGeom prst="rect">
            <a:avLst/>
          </a:prstGeom>
        </p:spPr>
        <p:txBody>
          <a:bodyPr spcFirstLastPara="1" wrap="square" lIns="91425" tIns="91425" rIns="91425" bIns="91425" anchor="t" anchorCtr="0">
            <a:noAutofit/>
          </a:bodyPr>
          <a:lstStyle/>
          <a:p>
            <a:pPr marL="571500" indent="-457200" algn="ctr">
              <a:buFont typeface="Wingdings" pitchFamily="2" charset="2"/>
              <a:buChar char="Ø"/>
            </a:pPr>
            <a:r>
              <a:rPr lang="en-US" dirty="0" smtClean="0"/>
              <a:t>There are many festivals relating to agriculture, religious, and the culture of the state. The main impressive part about this is people forget themselves, sing and dance in crowds. These festivals are one of the best and the main reasons to travel to the state of Arunachal Pradesh. Some of the famous festivals of Arunachal Pradesh are:</a:t>
            </a:r>
          </a:p>
          <a:p>
            <a:pPr marL="571500" indent="-457200" algn="just">
              <a:buFont typeface="Wingdings" pitchFamily="2" charset="2"/>
              <a:buChar char="Ø"/>
            </a:pPr>
            <a:endParaRPr lang="en-US" dirty="0" smtClean="0"/>
          </a:p>
          <a:p>
            <a:pPr marL="457200" lvl="0" indent="-342900" algn="l" rtl="0">
              <a:spcBef>
                <a:spcPts val="600"/>
              </a:spcBef>
              <a:spcAft>
                <a:spcPts val="0"/>
              </a:spcAft>
              <a:buSzPts val="1800"/>
              <a:buNone/>
            </a:pPr>
            <a:endParaRPr/>
          </a:p>
        </p:txBody>
      </p:sp>
      <p:sp>
        <p:nvSpPr>
          <p:cNvPr id="126" name="Google Shape;126;p1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0"/>
            <a:ext cx="5943600" cy="5010150"/>
          </a:xfrm>
          <a:prstGeom prst="rect">
            <a:avLst/>
          </a:prstGeom>
        </p:spPr>
        <p:txBody>
          <a:bodyPr spcFirstLastPara="1" wrap="square" lIns="91425" tIns="91425" rIns="91425" bIns="91425" anchor="t" anchorCtr="0">
            <a:noAutofit/>
          </a:bodyPr>
          <a:lstStyle/>
          <a:p>
            <a:pPr fontAlgn="base">
              <a:buFont typeface="Wingdings" pitchFamily="2" charset="2"/>
              <a:buChar char="Ø"/>
            </a:pPr>
            <a:r>
              <a:rPr lang="en-US" sz="1900" b="1" dirty="0" smtClean="0"/>
              <a:t>Siang River Festival :</a:t>
            </a:r>
          </a:p>
          <a:p>
            <a:pPr algn="just" fontAlgn="base">
              <a:buNone/>
            </a:pPr>
            <a:r>
              <a:rPr lang="en-US" sz="1900" dirty="0" smtClean="0"/>
              <a:t>        A festival that celebrates the communal harmony of this gorgeous state. Before the year 2005, it was part of the Brahmaputra </a:t>
            </a:r>
            <a:r>
              <a:rPr lang="en-US" sz="1900" dirty="0" err="1" smtClean="0"/>
              <a:t>darshan</a:t>
            </a:r>
            <a:r>
              <a:rPr lang="en-US" sz="1900" dirty="0" smtClean="0"/>
              <a:t> festival. This festival is to promote ecotourism and also offer many fun-filled activities and activities. These games include elephant race, river rafting, food festivals and many more. This is one of the most famous festivals in Arunachal Pradesh.</a:t>
            </a:r>
          </a:p>
          <a:p>
            <a:pPr fontAlgn="base">
              <a:buFont typeface="Wingdings" pitchFamily="2" charset="2"/>
              <a:buChar char="Ø"/>
            </a:pPr>
            <a:r>
              <a:rPr lang="en-US" sz="2000" b="1" dirty="0" err="1" smtClean="0"/>
              <a:t>Pangsau</a:t>
            </a:r>
            <a:r>
              <a:rPr lang="en-US" sz="2000" b="1" dirty="0" smtClean="0"/>
              <a:t> Pass Winter Festival :</a:t>
            </a:r>
          </a:p>
          <a:p>
            <a:pPr algn="just" fontAlgn="base">
              <a:buNone/>
            </a:pPr>
            <a:r>
              <a:rPr lang="en-US" sz="2000" dirty="0" smtClean="0"/>
              <a:t>       This festival takes place every year in the month of January. This is the celebration of the ethnicity and they perform folk dances and songs. Lots of arts from other places in the company are put up as a stall here.</a:t>
            </a:r>
          </a:p>
          <a:p>
            <a:pPr marL="571500" indent="-457200" algn="just">
              <a:buFont typeface="Wingdings" pitchFamily="2" charset="2"/>
              <a:buChar char="Ø"/>
            </a:pPr>
            <a:endParaRPr lang="en-US" sz="2000" dirty="0" smtClean="0"/>
          </a:p>
          <a:p>
            <a:pPr marL="571500" indent="-457200" algn="just">
              <a:buFont typeface="Wingdings" pitchFamily="2" charset="2"/>
              <a:buChar char="Ø"/>
            </a:pPr>
            <a:endParaRPr lang="en-US" sz="1800" dirty="0" smtClean="0"/>
          </a:p>
        </p:txBody>
      </p:sp>
      <p:pic>
        <p:nvPicPr>
          <p:cNvPr id="163" name="Google Shape;163;p21"/>
          <p:cNvPicPr preferRelativeResize="0"/>
          <p:nvPr/>
        </p:nvPicPr>
        <p:blipFill rotWithShape="1">
          <a:blip r:embed="rId3">
            <a:alphaModFix/>
          </a:blip>
          <a:srcRect l="32845"/>
          <a:stretch/>
        </p:blipFill>
        <p:spPr>
          <a:xfrm>
            <a:off x="6019800" y="2495550"/>
            <a:ext cx="31241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pic>
        <p:nvPicPr>
          <p:cNvPr id="8" name="Google Shape;163;p21"/>
          <p:cNvPicPr preferRelativeResize="0"/>
          <p:nvPr/>
        </p:nvPicPr>
        <p:blipFill rotWithShape="1">
          <a:blip r:embed="rId3">
            <a:alphaModFix/>
          </a:blip>
          <a:srcRect l="32845"/>
          <a:stretch/>
        </p:blipFill>
        <p:spPr>
          <a:xfrm>
            <a:off x="6019801" y="0"/>
            <a:ext cx="3124199" cy="25689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1"/>
          <p:cNvSpPr txBox="1">
            <a:spLocks noGrp="1"/>
          </p:cNvSpPr>
          <p:nvPr>
            <p:ph type="body" idx="1"/>
          </p:nvPr>
        </p:nvSpPr>
        <p:spPr>
          <a:xfrm>
            <a:off x="0" y="0"/>
            <a:ext cx="5943600" cy="5010150"/>
          </a:xfrm>
          <a:prstGeom prst="rect">
            <a:avLst/>
          </a:prstGeom>
        </p:spPr>
        <p:txBody>
          <a:bodyPr spcFirstLastPara="1" wrap="square" lIns="91425" tIns="91425" rIns="91425" bIns="91425" anchor="t" anchorCtr="0">
            <a:noAutofit/>
          </a:bodyPr>
          <a:lstStyle/>
          <a:p>
            <a:pPr fontAlgn="base">
              <a:buFont typeface="Wingdings" pitchFamily="2" charset="2"/>
              <a:buChar char="Ø"/>
            </a:pPr>
            <a:r>
              <a:rPr lang="en-US" sz="1900" b="1" dirty="0" err="1" smtClean="0"/>
              <a:t>Ziro</a:t>
            </a:r>
            <a:r>
              <a:rPr lang="en-US" sz="1900" b="1" dirty="0" smtClean="0"/>
              <a:t> Festival of Music :</a:t>
            </a:r>
          </a:p>
          <a:p>
            <a:pPr algn="just" fontAlgn="base">
              <a:buNone/>
            </a:pPr>
            <a:r>
              <a:rPr lang="en-US" sz="1900" dirty="0" smtClean="0"/>
              <a:t>        This festival is the Sunburn of Arunachal Pradesh. This is the biggest and also the most happening outdoor festivals in the state of Arunachal Pradesh. From over various states, all music lovers flock up in </a:t>
            </a:r>
            <a:r>
              <a:rPr lang="en-US" sz="1900" dirty="0" err="1" smtClean="0"/>
              <a:t>Ziro</a:t>
            </a:r>
            <a:r>
              <a:rPr lang="en-US" sz="1900" dirty="0" smtClean="0"/>
              <a:t> to view this spectacle. This four-day festival is for all music lovers to enjoy both international and local music artists. </a:t>
            </a:r>
            <a:endParaRPr lang="en-US" sz="1900" b="1" dirty="0" smtClean="0"/>
          </a:p>
          <a:p>
            <a:pPr algn="just" fontAlgn="base">
              <a:buFont typeface="Wingdings" pitchFamily="2" charset="2"/>
              <a:buChar char="Ø"/>
            </a:pPr>
            <a:r>
              <a:rPr lang="en-US" sz="1900" b="1" dirty="0" err="1" smtClean="0"/>
              <a:t>Nyokum</a:t>
            </a:r>
            <a:r>
              <a:rPr lang="en-US" sz="1900" b="1" dirty="0" smtClean="0"/>
              <a:t> :</a:t>
            </a:r>
          </a:p>
          <a:p>
            <a:pPr algn="just" fontAlgn="base">
              <a:buNone/>
            </a:pPr>
            <a:r>
              <a:rPr lang="en-US" sz="1900" dirty="0" smtClean="0"/>
              <a:t>        Celebrating for the prosperity and harmony of the people, this festival is the festival of the </a:t>
            </a:r>
            <a:r>
              <a:rPr lang="en-US" sz="1900" dirty="0" err="1" smtClean="0"/>
              <a:t>Nyishi</a:t>
            </a:r>
            <a:r>
              <a:rPr lang="en-US" sz="1900" dirty="0" smtClean="0"/>
              <a:t> </a:t>
            </a:r>
            <a:r>
              <a:rPr lang="en-US" sz="1900" dirty="0" err="1" smtClean="0"/>
              <a:t>tribe.This</a:t>
            </a:r>
            <a:r>
              <a:rPr lang="en-US" sz="1900" dirty="0" smtClean="0"/>
              <a:t> is a 2-day festival for the </a:t>
            </a:r>
            <a:r>
              <a:rPr lang="en-US" sz="1900" dirty="0" err="1" smtClean="0"/>
              <a:t>Nyishi</a:t>
            </a:r>
            <a:r>
              <a:rPr lang="en-US" sz="1900" dirty="0" smtClean="0"/>
              <a:t> tribe to sing and dance and enjoy. Then men and women hold hands and in a circle for a traditional dance.</a:t>
            </a:r>
          </a:p>
        </p:txBody>
      </p:sp>
      <p:pic>
        <p:nvPicPr>
          <p:cNvPr id="163" name="Google Shape;163;p21"/>
          <p:cNvPicPr preferRelativeResize="0"/>
          <p:nvPr/>
        </p:nvPicPr>
        <p:blipFill rotWithShape="1">
          <a:blip r:embed="rId3">
            <a:alphaModFix/>
          </a:blip>
          <a:srcRect l="32845"/>
          <a:stretch/>
        </p:blipFill>
        <p:spPr>
          <a:xfrm>
            <a:off x="6019800" y="2495550"/>
            <a:ext cx="3124199" cy="2568919"/>
          </a:xfrm>
          <a:prstGeom prst="rect">
            <a:avLst/>
          </a:prstGeom>
          <a:noFill/>
          <a:ln>
            <a:noFill/>
          </a:ln>
        </p:spPr>
      </p:pic>
      <p:sp>
        <p:nvSpPr>
          <p:cNvPr id="164" name="Google Shape;164;p2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8" name="Google Shape;163;p21"/>
          <p:cNvPicPr preferRelativeResize="0"/>
          <p:nvPr/>
        </p:nvPicPr>
        <p:blipFill rotWithShape="1">
          <a:blip r:embed="rId3">
            <a:alphaModFix/>
          </a:blip>
          <a:srcRect l="32845"/>
          <a:stretch/>
        </p:blipFill>
        <p:spPr>
          <a:xfrm>
            <a:off x="6019801" y="0"/>
            <a:ext cx="3124199" cy="2568919"/>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917</Words>
  <PresentationFormat>On-screen Show (16:9)</PresentationFormat>
  <Paragraphs>75</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Franklin Gothic Medium</vt:lpstr>
      <vt:lpstr>Raleway</vt:lpstr>
      <vt:lpstr>Estrangelo Edessa</vt:lpstr>
      <vt:lpstr>Lato</vt:lpstr>
      <vt:lpstr>Wingdings</vt:lpstr>
      <vt:lpstr>Cambria Math</vt:lpstr>
      <vt:lpstr>Antonio template</vt:lpstr>
      <vt:lpstr>ARUNACHAL  PRADESH</vt:lpstr>
      <vt:lpstr>1. Arts And Crafts</vt:lpstr>
      <vt:lpstr>Slide 3</vt:lpstr>
      <vt:lpstr>Slide 4</vt:lpstr>
      <vt:lpstr>Slide 5</vt:lpstr>
      <vt:lpstr>2. Festivals</vt:lpstr>
      <vt:lpstr>Slide 7</vt:lpstr>
      <vt:lpstr>Slide 8</vt:lpstr>
      <vt:lpstr>Slide 9</vt:lpstr>
      <vt:lpstr>3. Food And Cuisines’</vt:lpstr>
      <vt:lpstr>Slide 11</vt:lpstr>
      <vt:lpstr>Slide 12</vt:lpstr>
      <vt:lpstr>4. Flora And Fauna</vt:lpstr>
      <vt:lpstr>Slide 14</vt:lpstr>
      <vt:lpstr>Slide 15</vt:lpstr>
      <vt:lpstr>5. Climate</vt:lpstr>
      <vt:lpstr>Slide 17</vt:lpstr>
      <vt:lpstr>Slide 18</vt:lpstr>
      <vt:lpstr>6. Geography</vt:lpstr>
      <vt:lpstr>Slide 20</vt:lpstr>
      <vt:lpstr>Slide 21</vt:lpstr>
      <vt:lpstr>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dc:creator>
  <cp:lastModifiedBy>hp</cp:lastModifiedBy>
  <cp:revision>22</cp:revision>
  <dcterms:modified xsi:type="dcterms:W3CDTF">2020-10-05T08:08:44Z</dcterms:modified>
</cp:coreProperties>
</file>