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59" r:id="rId3"/>
    <p:sldId id="265" r:id="rId4"/>
    <p:sldId id="287" r:id="rId5"/>
    <p:sldId id="288" r:id="rId6"/>
    <p:sldId id="289" r:id="rId7"/>
    <p:sldId id="290" r:id="rId8"/>
    <p:sldId id="291" r:id="rId9"/>
    <p:sldId id="292" r:id="rId10"/>
    <p:sldId id="295" r:id="rId11"/>
    <p:sldId id="294" r:id="rId12"/>
    <p:sldId id="293" r:id="rId13"/>
    <p:sldId id="296" r:id="rId14"/>
    <p:sldId id="297" r:id="rId15"/>
    <p:sldId id="298" r:id="rId16"/>
    <p:sldId id="301" r:id="rId17"/>
    <p:sldId id="300" r:id="rId18"/>
    <p:sldId id="305" r:id="rId19"/>
    <p:sldId id="306" r:id="rId20"/>
    <p:sldId id="307" r:id="rId21"/>
    <p:sldId id="308" r:id="rId22"/>
    <p:sldId id="309" r:id="rId23"/>
    <p:sldId id="310" r:id="rId24"/>
    <p:sldId id="311" r:id="rId25"/>
    <p:sldId id="312" r:id="rId26"/>
    <p:sldId id="304" r:id="rId27"/>
  </p:sldIdLst>
  <p:sldSz cx="9144000" cy="5143500" type="screen16x9"/>
  <p:notesSz cx="6858000" cy="9144000"/>
  <p:embeddedFontLst>
    <p:embeddedFont>
      <p:font typeface="Algerian" pitchFamily="82" charset="0"/>
      <p:regular r:id="rId29"/>
    </p:embeddedFont>
    <p:embeddedFont>
      <p:font typeface="Ebrima" pitchFamily="2" charset="0"/>
      <p:regular r:id="rId30"/>
      <p:bold r:id="rId31"/>
    </p:embeddedFont>
    <p:embeddedFont>
      <p:font typeface="Oswald" charset="0"/>
      <p:regular r:id="rId32"/>
      <p:bold r:id="rId33"/>
    </p:embeddedFont>
    <p:embeddedFont>
      <p:font typeface="Roboto Condensed" charset="0"/>
      <p:regular r:id="rId34"/>
      <p:bold r:id="rId35"/>
      <p:italic r:id="rId36"/>
      <p:boldItalic r:id="rId37"/>
    </p:embeddedFont>
    <p:embeddedFont>
      <p:font typeface="Cambria Math" pitchFamily="18"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4B5DBF8-DA29-489F-BB9A-A30BB2D06D20}">
  <a:tblStyle styleId="{14B5DBF8-DA29-489F-BB9A-A30BB2D06D2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6" autoAdjust="0"/>
    <p:restoredTop sz="94611" autoAdjust="0"/>
  </p:normalViewPr>
  <p:slideViewPr>
    <p:cSldViewPr>
      <p:cViewPr varScale="1">
        <p:scale>
          <a:sx n="92" d="100"/>
          <a:sy n="92" d="100"/>
        </p:scale>
        <p:origin x="-450" y="-108"/>
      </p:cViewPr>
      <p:guideLst>
        <p:guide orient="horz" pos="1620"/>
        <p:guide pos="2880"/>
      </p:guideLst>
    </p:cSldViewPr>
  </p:slideViewPr>
  <p:outlineViewPr>
    <p:cViewPr>
      <p:scale>
        <a:sx n="33" d="100"/>
        <a:sy n="33" d="100"/>
      </p:scale>
      <p:origin x="0" y="283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grpSp>
        <p:nvGrpSpPr>
          <p:cNvPr id="121" name="Google Shape;121;p9"/>
          <p:cNvGrpSpPr/>
          <p:nvPr/>
        </p:nvGrpSpPr>
        <p:grpSpPr>
          <a:xfrm>
            <a:off x="-32" y="-228027"/>
            <a:ext cx="2163561" cy="1347300"/>
            <a:chOff x="-32" y="-215963"/>
            <a:chExt cx="2163561" cy="1347300"/>
          </a:xfrm>
        </p:grpSpPr>
        <p:sp>
          <p:nvSpPr>
            <p:cNvPr id="122" name="Google Shape;122;p9"/>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7" name="Google Shape;127;p9"/>
          <p:cNvSpPr txBox="1">
            <a:spLocks noGrp="1"/>
          </p:cNvSpPr>
          <p:nvPr>
            <p:ph type="body" idx="1"/>
          </p:nvPr>
        </p:nvSpPr>
        <p:spPr>
          <a:xfrm>
            <a:off x="1097775" y="4025300"/>
            <a:ext cx="6948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grpSp>
        <p:nvGrpSpPr>
          <p:cNvPr id="128" name="Google Shape;128;p9"/>
          <p:cNvGrpSpPr/>
          <p:nvPr/>
        </p:nvGrpSpPr>
        <p:grpSpPr>
          <a:xfrm>
            <a:off x="6791633" y="3181575"/>
            <a:ext cx="2352143" cy="2284388"/>
            <a:chOff x="6172200" y="2656118"/>
            <a:chExt cx="2971754" cy="2886151"/>
          </a:xfrm>
        </p:grpSpPr>
        <p:sp>
          <p:nvSpPr>
            <p:cNvPr id="129" name="Google Shape;129;p9"/>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sp>
        <p:nvSpPr>
          <p:cNvPr id="134" name="Google Shape;134;p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Papad" TargetMode="External"/><Relationship Id="rId13" Type="http://schemas.openxmlformats.org/officeDocument/2006/relationships/hyperlink" Target="https://en.wikipedia.org/wiki/Yogurt" TargetMode="External"/><Relationship Id="rId3" Type="http://schemas.openxmlformats.org/officeDocument/2006/relationships/hyperlink" Target="https://en.wikipedia.org/wiki/Thali" TargetMode="External"/><Relationship Id="rId7" Type="http://schemas.openxmlformats.org/officeDocument/2006/relationships/hyperlink" Target="https://en.wikipedia.org/wiki/Sabji" TargetMode="External"/><Relationship Id="rId12" Type="http://schemas.openxmlformats.org/officeDocument/2006/relationships/hyperlink" Target="https://en.wikipedia.org/wiki/Lassi"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en.wikipedia.org/wiki/Dal" TargetMode="External"/><Relationship Id="rId11" Type="http://schemas.openxmlformats.org/officeDocument/2006/relationships/hyperlink" Target="https://en.wikipedia.org/wiki/Kheer" TargetMode="External"/><Relationship Id="rId5" Type="http://schemas.openxmlformats.org/officeDocument/2006/relationships/hyperlink" Target="https://en.wikipedia.org/wiki/Chawal" TargetMode="External"/><Relationship Id="rId15" Type="http://schemas.openxmlformats.org/officeDocument/2006/relationships/image" Target="../media/image1.jpeg"/><Relationship Id="rId10" Type="http://schemas.openxmlformats.org/officeDocument/2006/relationships/hyperlink" Target="https://en.wikipedia.org/wiki/Raita" TargetMode="External"/><Relationship Id="rId4" Type="http://schemas.openxmlformats.org/officeDocument/2006/relationships/hyperlink" Target="https://en.wikipedia.org/wiki/Roti" TargetMode="External"/><Relationship Id="rId9" Type="http://schemas.openxmlformats.org/officeDocument/2006/relationships/hyperlink" Target="https://en.wikipedia.org/wiki/Popadum" TargetMode="External"/><Relationship Id="rId14" Type="http://schemas.openxmlformats.org/officeDocument/2006/relationships/hyperlink" Target="https://en.wikipedia.org/wiki/Buttermilk"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Gulabjamun" TargetMode="External"/><Relationship Id="rId3" Type="http://schemas.openxmlformats.org/officeDocument/2006/relationships/hyperlink" Target="https://en.wikipedia.org/wiki/Biryani" TargetMode="External"/><Relationship Id="rId7" Type="http://schemas.openxmlformats.org/officeDocument/2006/relationships/hyperlink" Target="https://en.wikipedia.org/wiki/Peda" TargetMode="External"/><Relationship Id="rId12" Type="http://schemas.openxmlformats.org/officeDocument/2006/relationships/hyperlink" Target="https://en.wikipedia.org/wiki/Paan" TargetMode="External"/><Relationship Id="rId2" Type="http://schemas.openxmlformats.org/officeDocument/2006/relationships/hyperlink" Target="https://en.wikipedia.org/wiki/Kebab" TargetMode="External"/><Relationship Id="rId1" Type="http://schemas.openxmlformats.org/officeDocument/2006/relationships/slideLayout" Target="../slideLayouts/slideLayout4.xml"/><Relationship Id="rId6" Type="http://schemas.openxmlformats.org/officeDocument/2006/relationships/hyperlink" Target="https://en.wikipedia.org/wiki/Confectionery" TargetMode="External"/><Relationship Id="rId11" Type="http://schemas.openxmlformats.org/officeDocument/2006/relationships/hyperlink" Target="https://en.wikipedia.org/wiki/Chaat" TargetMode="External"/><Relationship Id="rId5" Type="http://schemas.openxmlformats.org/officeDocument/2006/relationships/hyperlink" Target="https://en.wikipedia.org/wiki/Nihari" TargetMode="External"/><Relationship Id="rId10" Type="http://schemas.openxmlformats.org/officeDocument/2006/relationships/hyperlink" Target="https://en.wikipedia.org/wiki/Chamcham" TargetMode="External"/><Relationship Id="rId4" Type="http://schemas.openxmlformats.org/officeDocument/2006/relationships/hyperlink" Target="https://en.wikipedia.org/wiki/Keema" TargetMode="External"/><Relationship Id="rId9" Type="http://schemas.openxmlformats.org/officeDocument/2006/relationships/hyperlink" Target="https://en.wikipedia.org/wiki/Petha"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Kebabs" TargetMode="External"/><Relationship Id="rId13" Type="http://schemas.openxmlformats.org/officeDocument/2006/relationships/hyperlink" Target="https://en.wikipedia.org/wiki/Paratha" TargetMode="External"/><Relationship Id="rId18" Type="http://schemas.openxmlformats.org/officeDocument/2006/relationships/hyperlink" Target="https://en.wikipedia.org/wiki/Indian_subcontinent" TargetMode="External"/><Relationship Id="rId26" Type="http://schemas.openxmlformats.org/officeDocument/2006/relationships/image" Target="../media/image1.jpeg"/><Relationship Id="rId3" Type="http://schemas.openxmlformats.org/officeDocument/2006/relationships/hyperlink" Target="https://en.wikipedia.org/wiki/Awadhi_cuisine" TargetMode="External"/><Relationship Id="rId21" Type="http://schemas.openxmlformats.org/officeDocument/2006/relationships/hyperlink" Target="https://en.wikipedia.org/wiki/North_India" TargetMode="External"/><Relationship Id="rId7" Type="http://schemas.openxmlformats.org/officeDocument/2006/relationships/hyperlink" Target="https://en.wikipedia.org/wiki/Nawabi" TargetMode="External"/><Relationship Id="rId12" Type="http://schemas.openxmlformats.org/officeDocument/2006/relationships/hyperlink" Target="https://en.wikipedia.org/wiki/Roti" TargetMode="External"/><Relationship Id="rId17" Type="http://schemas.openxmlformats.org/officeDocument/2006/relationships/hyperlink" Target="https://en.wikipedia.org/wiki/Saffron" TargetMode="External"/><Relationship Id="rId25" Type="http://schemas.openxmlformats.org/officeDocument/2006/relationships/hyperlink" Target="https://en.wikipedia.org/wiki/Aroma" TargetMode="External"/><Relationship Id="rId2" Type="http://schemas.openxmlformats.org/officeDocument/2006/relationships/notesSlide" Target="../notesSlides/notesSlide10.xml"/><Relationship Id="rId16" Type="http://schemas.openxmlformats.org/officeDocument/2006/relationships/hyperlink" Target="https://en.wikipedia.org/wiki/Cardamom" TargetMode="External"/><Relationship Id="rId20" Type="http://schemas.openxmlformats.org/officeDocument/2006/relationships/hyperlink" Target="https://en.wikipedia.org/wiki/Mughal_Empire" TargetMode="External"/><Relationship Id="rId1" Type="http://schemas.openxmlformats.org/officeDocument/2006/relationships/slideLayout" Target="../slideLayouts/slideLayout3.xml"/><Relationship Id="rId6" Type="http://schemas.openxmlformats.org/officeDocument/2006/relationships/hyperlink" Target="https://en.wikipedia.org/wiki/Mughlai_cuisine" TargetMode="External"/><Relationship Id="rId11" Type="http://schemas.openxmlformats.org/officeDocument/2006/relationships/hyperlink" Target="https://en.wikipedia.org/wiki/Kulcha" TargetMode="External"/><Relationship Id="rId24" Type="http://schemas.openxmlformats.org/officeDocument/2006/relationships/hyperlink" Target="https://en.wikipedia.org/wiki/Punjabi_cuisine" TargetMode="External"/><Relationship Id="rId5" Type="http://schemas.openxmlformats.org/officeDocument/2006/relationships/hyperlink" Target="https://en.wikipedia.org/wiki/Awadh" TargetMode="External"/><Relationship Id="rId15" Type="http://schemas.openxmlformats.org/officeDocument/2006/relationships/hyperlink" Target="https://en.wikipedia.org/wiki/Paneer" TargetMode="External"/><Relationship Id="rId23" Type="http://schemas.openxmlformats.org/officeDocument/2006/relationships/hyperlink" Target="https://en.wikipedia.org/wiki/Kashmiri_cuisine" TargetMode="External"/><Relationship Id="rId10" Type="http://schemas.openxmlformats.org/officeDocument/2006/relationships/hyperlink" Target="https://en.wikipedia.org/wiki/Biryani" TargetMode="External"/><Relationship Id="rId19" Type="http://schemas.openxmlformats.org/officeDocument/2006/relationships/hyperlink" Target="https://en.wiktionary.org/wiki/imperial" TargetMode="External"/><Relationship Id="rId4" Type="http://schemas.openxmlformats.org/officeDocument/2006/relationships/hyperlink" Target="https://en.wikipedia.org/wiki/Lucknow" TargetMode="External"/><Relationship Id="rId9" Type="http://schemas.openxmlformats.org/officeDocument/2006/relationships/hyperlink" Target="https://en.wikipedia.org/wiki/Korma" TargetMode="External"/><Relationship Id="rId14" Type="http://schemas.openxmlformats.org/officeDocument/2006/relationships/hyperlink" Target="https://en.wikipedia.org/wiki/Mutton" TargetMode="External"/><Relationship Id="rId22" Type="http://schemas.openxmlformats.org/officeDocument/2006/relationships/hyperlink" Target="https://en.wikipedia.org/wiki/Central_Asian_cuisin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Gymnosperms" TargetMode="External"/><Relationship Id="rId3" Type="http://schemas.openxmlformats.org/officeDocument/2006/relationships/hyperlink" Target="https://en.wikipedia.org/wiki/Algae" TargetMode="External"/><Relationship Id="rId7" Type="http://schemas.openxmlformats.org/officeDocument/2006/relationships/hyperlink" Target="https://en.wikipedia.org/wiki/Pteridophytes" TargetMode="External"/><Relationship Id="rId2" Type="http://schemas.openxmlformats.org/officeDocument/2006/relationships/hyperlink" Target="https://en.wikipedia.org/wiki/Habitat" TargetMode="External"/><Relationship Id="rId1" Type="http://schemas.openxmlformats.org/officeDocument/2006/relationships/slideLayout" Target="../slideLayouts/slideLayout4.xml"/><Relationship Id="rId6" Type="http://schemas.openxmlformats.org/officeDocument/2006/relationships/hyperlink" Target="https://en.wikipedia.org/wiki/Bryophytes" TargetMode="External"/><Relationship Id="rId5" Type="http://schemas.openxmlformats.org/officeDocument/2006/relationships/hyperlink" Target="https://en.wikipedia.org/wiki/Lichens" TargetMode="External"/><Relationship Id="rId4" Type="http://schemas.openxmlformats.org/officeDocument/2006/relationships/hyperlink" Target="https://en.wikipedia.org/wiki/Fungi" TargetMode="External"/><Relationship Id="rId9" Type="http://schemas.openxmlformats.org/officeDocument/2006/relationships/hyperlink" Target="https://en.wikipedia.org/wiki/Angiosperm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Deciduous" TargetMode="External"/><Relationship Id="rId13" Type="http://schemas.openxmlformats.org/officeDocument/2006/relationships/hyperlink" Target="https://en.wikipedia.org/wiki/Chinkara" TargetMode="External"/><Relationship Id="rId3" Type="http://schemas.openxmlformats.org/officeDocument/2006/relationships/hyperlink" Target="https://en.wikipedia.org/wiki/Mammals" TargetMode="External"/><Relationship Id="rId7" Type="http://schemas.openxmlformats.org/officeDocument/2006/relationships/hyperlink" Target="https://en.wikipedia.org/wiki/Terai-Duar_savanna_and_grasslands" TargetMode="External"/><Relationship Id="rId12" Type="http://schemas.openxmlformats.org/officeDocument/2006/relationships/hyperlink" Target="https://en.wikipedia.org/wiki/Baboo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en.wikipedia.org/wiki/Plantations" TargetMode="External"/><Relationship Id="rId11" Type="http://schemas.openxmlformats.org/officeDocument/2006/relationships/hyperlink" Target="https://en.wikipedia.org/wiki/Scrubland" TargetMode="External"/><Relationship Id="rId5" Type="http://schemas.openxmlformats.org/officeDocument/2006/relationships/hyperlink" Target="https://en.wikipedia.org/wiki/Temperate" TargetMode="External"/><Relationship Id="rId10" Type="http://schemas.openxmlformats.org/officeDocument/2006/relationships/hyperlink" Target="https://en.wikipedia.org/wiki/Amphibians" TargetMode="External"/><Relationship Id="rId4" Type="http://schemas.openxmlformats.org/officeDocument/2006/relationships/hyperlink" Target="https://en.wikipedia.org/wiki/Reptiles" TargetMode="External"/><Relationship Id="rId9" Type="http://schemas.openxmlformats.org/officeDocument/2006/relationships/hyperlink" Target="https://en.wikipedia.org/wiki/Habitat" TargetMode="External"/><Relationship Id="rId14"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House_sparrow" TargetMode="External"/><Relationship Id="rId13" Type="http://schemas.openxmlformats.org/officeDocument/2006/relationships/hyperlink" Target="https://en.wikipedia.org/wiki/Bulbul" TargetMode="External"/><Relationship Id="rId18" Type="http://schemas.openxmlformats.org/officeDocument/2006/relationships/hyperlink" Target="https://en.wikipedia.org/wiki/Bakhira_Sanctuary" TargetMode="External"/><Relationship Id="rId3" Type="http://schemas.openxmlformats.org/officeDocument/2006/relationships/hyperlink" Target="https://en.wikipedia.org/wiki/Bird" TargetMode="External"/><Relationship Id="rId21" Type="http://schemas.openxmlformats.org/officeDocument/2006/relationships/hyperlink" Target="https://en.wikipedia.org/wiki/Hastinapur_Sanctuary" TargetMode="External"/><Relationship Id="rId7" Type="http://schemas.openxmlformats.org/officeDocument/2006/relationships/hyperlink" Target="https://en.wikipedia.org/wiki/Black_partridge" TargetMode="External"/><Relationship Id="rId12" Type="http://schemas.openxmlformats.org/officeDocument/2006/relationships/hyperlink" Target="https://en.wikipedia.org/wiki/Quail" TargetMode="External"/><Relationship Id="rId17" Type="http://schemas.openxmlformats.org/officeDocument/2006/relationships/hyperlink" Target="https://en.wikipedia.org/wiki/Snipe" TargetMode="External"/><Relationship Id="rId2" Type="http://schemas.openxmlformats.org/officeDocument/2006/relationships/hyperlink" Target="https://en.wikipedia.org/wiki/Acacia_nilotica" TargetMode="External"/><Relationship Id="rId16" Type="http://schemas.openxmlformats.org/officeDocument/2006/relationships/hyperlink" Target="https://en.wikipedia.org/wiki/Woodpecker" TargetMode="External"/><Relationship Id="rId20" Type="http://schemas.openxmlformats.org/officeDocument/2006/relationships/hyperlink" Target="https://en.wikipedia.org/wiki/Chandra_Prabha_Sanctuary" TargetMode="External"/><Relationship Id="rId1" Type="http://schemas.openxmlformats.org/officeDocument/2006/relationships/slideLayout" Target="../slideLayouts/slideLayout4.xml"/><Relationship Id="rId6" Type="http://schemas.openxmlformats.org/officeDocument/2006/relationships/hyperlink" Target="https://en.wikipedia.org/wiki/Junglefowl" TargetMode="External"/><Relationship Id="rId11" Type="http://schemas.openxmlformats.org/officeDocument/2006/relationships/hyperlink" Target="https://en.wikipedia.org/wiki/Parakeet" TargetMode="External"/><Relationship Id="rId5" Type="http://schemas.openxmlformats.org/officeDocument/2006/relationships/hyperlink" Target="https://en.wikipedia.org/wiki/Peafowl" TargetMode="External"/><Relationship Id="rId15" Type="http://schemas.openxmlformats.org/officeDocument/2006/relationships/hyperlink" Target="https://en.wikipedia.org/wiki/Kingfisher" TargetMode="External"/><Relationship Id="rId23" Type="http://schemas.openxmlformats.org/officeDocument/2006/relationships/hyperlink" Target="https://en.wikipedia.org/wiki/Okhla_Sanctuary" TargetMode="External"/><Relationship Id="rId10" Type="http://schemas.openxmlformats.org/officeDocument/2006/relationships/hyperlink" Target="https://en.wikipedia.org/wiki/Blue_jay" TargetMode="External"/><Relationship Id="rId19" Type="http://schemas.openxmlformats.org/officeDocument/2006/relationships/hyperlink" Target="https://en.wikipedia.org/wiki/National_Chambal_Sanctuary" TargetMode="External"/><Relationship Id="rId4" Type="http://schemas.openxmlformats.org/officeDocument/2006/relationships/hyperlink" Target="https://en.wikipedia.org/wiki/Columbidae" TargetMode="External"/><Relationship Id="rId9" Type="http://schemas.openxmlformats.org/officeDocument/2006/relationships/hyperlink" Target="https://en.wikipedia.org/wiki/Songbirds" TargetMode="External"/><Relationship Id="rId14" Type="http://schemas.openxmlformats.org/officeDocument/2006/relationships/hyperlink" Target="https://en.wikipedia.org/wiki/Knob-billed_duck" TargetMode="External"/><Relationship Id="rId22" Type="http://schemas.openxmlformats.org/officeDocument/2006/relationships/hyperlink" Target="https://en.wikipedia.org/wiki/Kaimoor_Sanctuary"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Trout" TargetMode="External"/><Relationship Id="rId13" Type="http://schemas.openxmlformats.org/officeDocument/2006/relationships/hyperlink" Target="https://en.wikipedia.org/wiki/Government_of_Uttar_Pradesh" TargetMode="External"/><Relationship Id="rId3" Type="http://schemas.openxmlformats.org/officeDocument/2006/relationships/hyperlink" Target="https://en.wikipedia.org/wiki/Lizard" TargetMode="External"/><Relationship Id="rId7" Type="http://schemas.openxmlformats.org/officeDocument/2006/relationships/hyperlink" Target="https://en.wikipedia.org/wiki/Mahseer" TargetMode="External"/><Relationship Id="rId12" Type="http://schemas.openxmlformats.org/officeDocument/2006/relationships/hyperlink" Target="https://en.wikipedia.org/wiki/Endangered_speci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en.wikipedia.org/wiki/Gharial" TargetMode="External"/><Relationship Id="rId11" Type="http://schemas.openxmlformats.org/officeDocument/2006/relationships/hyperlink" Target="https://en.wikipedia.org/wiki/South_Asian_river_dolphin" TargetMode="External"/><Relationship Id="rId5" Type="http://schemas.openxmlformats.org/officeDocument/2006/relationships/hyperlink" Target="https://en.wikipedia.org/wiki/Bungarus" TargetMode="External"/><Relationship Id="rId10" Type="http://schemas.openxmlformats.org/officeDocument/2006/relationships/hyperlink" Target="https://en.wikipedia.org/wiki/Terai" TargetMode="External"/><Relationship Id="rId4" Type="http://schemas.openxmlformats.org/officeDocument/2006/relationships/hyperlink" Target="https://en.wikipedia.org/wiki/Cobra" TargetMode="External"/><Relationship Id="rId9" Type="http://schemas.openxmlformats.org/officeDocument/2006/relationships/hyperlink" Target="https://en.wikipedia.org/wiki/Rhinoceros" TargetMode="External"/><Relationship Id="rId14"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3" name="Rectangle 2"/>
          <p:cNvSpPr/>
          <p:nvPr/>
        </p:nvSpPr>
        <p:spPr>
          <a:xfrm>
            <a:off x="685800" y="1733550"/>
            <a:ext cx="8305800" cy="1107996"/>
          </a:xfrm>
          <a:prstGeom prst="rect">
            <a:avLst/>
          </a:prstGeom>
        </p:spPr>
        <p:txBody>
          <a:bodyPr wrap="square">
            <a:spAutoFit/>
          </a:bodyPr>
          <a:lstStyle/>
          <a:p>
            <a:r>
              <a:rPr lang="en-US" sz="6600" u="sng" dirty="0" smtClean="0">
                <a:solidFill>
                  <a:schemeClr val="bg1"/>
                </a:solidFill>
                <a:latin typeface="Algerian" pitchFamily="82" charset="0"/>
                <a:ea typeface="Ebrima" pitchFamily="2" charset="0"/>
                <a:cs typeface="Ebrima" pitchFamily="2" charset="0"/>
              </a:rPr>
              <a:t>UTTAR PRADESH</a:t>
            </a:r>
            <a:endParaRPr lang="en-US" sz="6600" dirty="0" smtClean="0">
              <a:solidFill>
                <a:schemeClr val="bg1"/>
              </a:solidFill>
              <a:latin typeface="Algerian" pitchFamily="82" charset="0"/>
              <a:ea typeface="Ebrima" pitchFamily="2" charset="0"/>
              <a:cs typeface="Ebrim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895350"/>
            <a:ext cx="6172200" cy="4248150"/>
          </a:xfrm>
          <a:prstGeom prst="rect">
            <a:avLst/>
          </a:prstGeom>
        </p:spPr>
        <p:txBody>
          <a:bodyPr spcFirstLastPara="1" wrap="square" lIns="91425" tIns="91425" rIns="91425" bIns="91425" anchor="t" anchorCtr="0">
            <a:noAutofit/>
          </a:bodyPr>
          <a:lstStyle/>
          <a:p>
            <a:pPr indent="-457200" algn="just">
              <a:buFont typeface="Wingdings" pitchFamily="2" charset="2"/>
              <a:buChar char="§"/>
            </a:pPr>
            <a:r>
              <a:rPr lang="en-US" dirty="0" smtClean="0"/>
              <a:t> </a:t>
            </a:r>
            <a:r>
              <a:rPr lang="en-US" sz="1800" dirty="0" smtClean="0"/>
              <a:t>A typical day-to-day traditional vegetarian meal of Uttar Pradesh, like any other North Indian </a:t>
            </a:r>
            <a:r>
              <a:rPr lang="en-US" sz="1800" dirty="0" err="1" smtClean="0">
                <a:hlinkClick r:id="rId3" tooltip="Thali"/>
              </a:rPr>
              <a:t>thali</a:t>
            </a:r>
            <a:r>
              <a:rPr lang="en-US" sz="1800" dirty="0" smtClean="0"/>
              <a:t>, consists of </a:t>
            </a:r>
            <a:r>
              <a:rPr lang="en-US" sz="1800" u="sng" dirty="0" err="1" smtClean="0">
                <a:hlinkClick r:id="rId4"/>
              </a:rPr>
              <a:t>roti</a:t>
            </a:r>
            <a:r>
              <a:rPr lang="en-US" sz="1800" dirty="0" smtClean="0"/>
              <a:t> (flatbread), </a:t>
            </a:r>
            <a:r>
              <a:rPr lang="en-US" sz="1800" dirty="0" err="1" smtClean="0">
                <a:hlinkClick r:id="rId5" tooltip="Chawal"/>
              </a:rPr>
              <a:t>chawal</a:t>
            </a:r>
            <a:r>
              <a:rPr lang="en-US" sz="1800" dirty="0" smtClean="0"/>
              <a:t>, </a:t>
            </a:r>
            <a:r>
              <a:rPr lang="en-US" sz="1800" dirty="0" err="1" smtClean="0">
                <a:hlinkClick r:id="rId6" tooltip="Dal"/>
              </a:rPr>
              <a:t>dal</a:t>
            </a:r>
            <a:r>
              <a:rPr lang="en-US" sz="1800" dirty="0" smtClean="0"/>
              <a:t>, </a:t>
            </a:r>
            <a:r>
              <a:rPr lang="en-US" sz="1800" dirty="0" err="1" smtClean="0">
                <a:hlinkClick r:id="rId7" tooltip="Sabji"/>
              </a:rPr>
              <a:t>sabji</a:t>
            </a:r>
            <a:r>
              <a:rPr lang="en-US" sz="1800" dirty="0" smtClean="0"/>
              <a:t>, </a:t>
            </a:r>
            <a:r>
              <a:rPr lang="en-US" sz="1800" dirty="0" err="1" smtClean="0"/>
              <a:t>raita</a:t>
            </a:r>
            <a:r>
              <a:rPr lang="en-US" sz="1800" dirty="0" smtClean="0"/>
              <a:t> and </a:t>
            </a:r>
            <a:r>
              <a:rPr lang="en-US" sz="1800" dirty="0" err="1" smtClean="0">
                <a:hlinkClick r:id="rId8" tooltip="Papad"/>
              </a:rPr>
              <a:t>papad</a:t>
            </a:r>
            <a:r>
              <a:rPr lang="en-US" sz="1800" dirty="0" smtClean="0"/>
              <a:t>. On festive occasions, usually '</a:t>
            </a:r>
            <a:r>
              <a:rPr lang="en-US" sz="1800" dirty="0" err="1" smtClean="0"/>
              <a:t>tava</a:t>
            </a:r>
            <a:r>
              <a:rPr lang="en-US" sz="1800" dirty="0" smtClean="0"/>
              <a:t>' (flat pan for </a:t>
            </a:r>
            <a:r>
              <a:rPr lang="en-US" sz="1800" dirty="0" err="1" smtClean="0"/>
              <a:t>roti</a:t>
            </a:r>
            <a:r>
              <a:rPr lang="en-US" sz="1800" dirty="0" smtClean="0"/>
              <a:t>) is considered inauspicious, and instead fried foods are consumed.</a:t>
            </a:r>
          </a:p>
          <a:p>
            <a:pPr indent="-457200" algn="just">
              <a:buFont typeface="Wingdings" pitchFamily="2" charset="2"/>
              <a:buChar char="§"/>
            </a:pPr>
            <a:r>
              <a:rPr lang="en-US" sz="1800" dirty="0" smtClean="0"/>
              <a:t>A typical festive </a:t>
            </a:r>
            <a:r>
              <a:rPr lang="en-US" sz="1800" dirty="0" err="1" smtClean="0"/>
              <a:t>thali</a:t>
            </a:r>
            <a:r>
              <a:rPr lang="en-US" sz="1800" dirty="0" smtClean="0"/>
              <a:t> consists of </a:t>
            </a:r>
            <a:r>
              <a:rPr lang="en-US" sz="1800" dirty="0" err="1" smtClean="0"/>
              <a:t>Puri</a:t>
            </a:r>
            <a:r>
              <a:rPr lang="en-US" sz="1800" dirty="0" smtClean="0"/>
              <a:t>, </a:t>
            </a:r>
            <a:r>
              <a:rPr lang="en-US" sz="1800" dirty="0" err="1" smtClean="0"/>
              <a:t>Kachauri</a:t>
            </a:r>
            <a:r>
              <a:rPr lang="en-US" sz="1800" dirty="0" smtClean="0"/>
              <a:t>, </a:t>
            </a:r>
            <a:r>
              <a:rPr lang="en-US" sz="1800" dirty="0" err="1" smtClean="0"/>
              <a:t>sabji</a:t>
            </a:r>
            <a:r>
              <a:rPr lang="en-US" sz="1800" dirty="0" smtClean="0"/>
              <a:t>, </a:t>
            </a:r>
            <a:r>
              <a:rPr lang="en-US" sz="1800" dirty="0" err="1" smtClean="0"/>
              <a:t>pulav</a:t>
            </a:r>
            <a:r>
              <a:rPr lang="en-US" sz="1800" dirty="0" smtClean="0"/>
              <a:t>, </a:t>
            </a:r>
            <a:r>
              <a:rPr lang="en-US" sz="1800" dirty="0" err="1" smtClean="0">
                <a:hlinkClick r:id="rId9" tooltip="Popadum"/>
              </a:rPr>
              <a:t>papad</a:t>
            </a:r>
            <a:r>
              <a:rPr lang="en-US" sz="1800" dirty="0" smtClean="0"/>
              <a:t>, </a:t>
            </a:r>
            <a:r>
              <a:rPr lang="en-US" sz="1800" dirty="0" err="1" smtClean="0">
                <a:hlinkClick r:id="rId10" tooltip="Raita"/>
              </a:rPr>
              <a:t>raita</a:t>
            </a:r>
            <a:r>
              <a:rPr lang="en-US" sz="1800" dirty="0" smtClean="0"/>
              <a:t>, salad and desserts (such as </a:t>
            </a:r>
            <a:r>
              <a:rPr lang="en-US" sz="1800" dirty="0" err="1" smtClean="0"/>
              <a:t>sewai</a:t>
            </a:r>
            <a:r>
              <a:rPr lang="en-US" sz="1800" dirty="0" smtClean="0"/>
              <a:t> or </a:t>
            </a:r>
            <a:r>
              <a:rPr lang="en-US" sz="1800" dirty="0" err="1" smtClean="0">
                <a:hlinkClick r:id="rId11" tooltip="Kheer"/>
              </a:rPr>
              <a:t>Kheer</a:t>
            </a:r>
            <a:r>
              <a:rPr lang="en-US" sz="1800" dirty="0" smtClean="0"/>
              <a:t>). </a:t>
            </a:r>
            <a:r>
              <a:rPr lang="en-US" sz="1800" dirty="0" err="1" smtClean="0">
                <a:hlinkClick r:id="rId12" tooltip="Lassi"/>
              </a:rPr>
              <a:t>Lassi</a:t>
            </a:r>
            <a:r>
              <a:rPr lang="en-US" sz="1800" dirty="0" smtClean="0"/>
              <a:t> (</a:t>
            </a:r>
            <a:r>
              <a:rPr lang="en-US" sz="1800" dirty="0" smtClean="0">
                <a:hlinkClick r:id="rId13" tooltip="Yogurt"/>
              </a:rPr>
              <a:t>yogurt</a:t>
            </a:r>
            <a:r>
              <a:rPr lang="en-US" sz="1800" dirty="0" smtClean="0"/>
              <a:t>-based) and </a:t>
            </a:r>
            <a:r>
              <a:rPr lang="en-US" sz="1800" dirty="0" err="1" smtClean="0"/>
              <a:t>chaach</a:t>
            </a:r>
            <a:r>
              <a:rPr lang="en-US" sz="1800" dirty="0" smtClean="0"/>
              <a:t> (traditional </a:t>
            </a:r>
            <a:r>
              <a:rPr lang="en-US" sz="1800" dirty="0" smtClean="0">
                <a:hlinkClick r:id="rId14" tooltip="Buttermilk"/>
              </a:rPr>
              <a:t>buttermilk</a:t>
            </a:r>
            <a:r>
              <a:rPr lang="en-US" sz="1800" dirty="0" smtClean="0"/>
              <a:t>) are most </a:t>
            </a:r>
            <a:r>
              <a:rPr lang="en-US" sz="1800" dirty="0" err="1" smtClean="0"/>
              <a:t>favoured</a:t>
            </a:r>
            <a:r>
              <a:rPr lang="en-US" sz="1800" dirty="0" smtClean="0"/>
              <a:t> drink in Uttar Pradesh.</a:t>
            </a:r>
            <a:endParaRPr lang="en-US" sz="1800" dirty="0"/>
          </a:p>
        </p:txBody>
      </p:sp>
      <p:pic>
        <p:nvPicPr>
          <p:cNvPr id="248" name="Google Shape;248;p21"/>
          <p:cNvPicPr preferRelativeResize="0"/>
          <p:nvPr/>
        </p:nvPicPr>
        <p:blipFill rotWithShape="1">
          <a:blip r:embed="rId15">
            <a:alphaModFix/>
          </a:blip>
          <a:srcRect l="5549" r="17698"/>
          <a:stretch/>
        </p:blipFill>
        <p:spPr>
          <a:xfrm flipH="1">
            <a:off x="6172208" y="2647950"/>
            <a:ext cx="2971792" cy="2495550"/>
          </a:xfrm>
          <a:prstGeom prst="rect">
            <a:avLst/>
          </a:prstGeom>
          <a:noFill/>
          <a:ln>
            <a:noFill/>
          </a:ln>
        </p:spPr>
      </p:pic>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pic>
        <p:nvPicPr>
          <p:cNvPr id="5" name="Google Shape;248;p21"/>
          <p:cNvPicPr preferRelativeResize="0"/>
          <p:nvPr/>
        </p:nvPicPr>
        <p:blipFill rotWithShape="1">
          <a:blip r:embed="rId15">
            <a:alphaModFix/>
          </a:blip>
          <a:srcRect l="5549" r="17698"/>
          <a:stretch/>
        </p:blipFill>
        <p:spPr>
          <a:xfrm flipH="1">
            <a:off x="6172200" y="0"/>
            <a:ext cx="297180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123950"/>
            <a:ext cx="7391400" cy="3810000"/>
          </a:xfrm>
        </p:spPr>
        <p:txBody>
          <a:bodyPr/>
          <a:lstStyle/>
          <a:p>
            <a:pPr algn="ctr">
              <a:buFont typeface="Wingdings" pitchFamily="2" charset="2"/>
              <a:buChar char="§"/>
            </a:pPr>
            <a:r>
              <a:rPr lang="en-US" sz="2000" dirty="0" smtClean="0"/>
              <a:t>     Many communities have their own particular style of cuisines, such as the </a:t>
            </a:r>
            <a:r>
              <a:rPr lang="en-US" sz="2000" dirty="0" err="1" smtClean="0"/>
              <a:t>Jains</a:t>
            </a:r>
            <a:r>
              <a:rPr lang="en-US" sz="2000" dirty="0" smtClean="0"/>
              <a:t>, </a:t>
            </a:r>
            <a:r>
              <a:rPr lang="en-US" sz="2000" dirty="0" err="1" smtClean="0"/>
              <a:t>Kayasths</a:t>
            </a:r>
            <a:r>
              <a:rPr lang="en-US" sz="2000" dirty="0" smtClean="0"/>
              <a:t> and Muslims. There are also certain sub-regional delicacies. Awadhi cuisine is world-famous for dishes such as </a:t>
            </a:r>
            <a:r>
              <a:rPr lang="en-US" sz="2000" dirty="0" smtClean="0">
                <a:hlinkClick r:id="rId2" tooltip="Kebab"/>
              </a:rPr>
              <a:t>kebab</a:t>
            </a:r>
            <a:r>
              <a:rPr lang="en-US" sz="2000" dirty="0" smtClean="0"/>
              <a:t>, </a:t>
            </a:r>
            <a:r>
              <a:rPr lang="en-US" sz="2000" dirty="0" err="1" smtClean="0">
                <a:hlinkClick r:id="rId3" tooltip="Biryani"/>
              </a:rPr>
              <a:t>biryani</a:t>
            </a:r>
            <a:r>
              <a:rPr lang="en-US" sz="2000" dirty="0" smtClean="0"/>
              <a:t>, </a:t>
            </a:r>
            <a:r>
              <a:rPr lang="en-US" sz="2000" dirty="0" err="1" smtClean="0">
                <a:hlinkClick r:id="rId4" tooltip="Keema"/>
              </a:rPr>
              <a:t>keema</a:t>
            </a:r>
            <a:r>
              <a:rPr lang="en-US" sz="2000" dirty="0" smtClean="0"/>
              <a:t> and </a:t>
            </a:r>
            <a:r>
              <a:rPr lang="en-US" sz="2000" dirty="0" err="1" smtClean="0">
                <a:hlinkClick r:id="rId5" tooltip="Nihari"/>
              </a:rPr>
              <a:t>nihari</a:t>
            </a:r>
            <a:r>
              <a:rPr lang="en-US" sz="2000" dirty="0" smtClean="0"/>
              <a:t>. Sweets occupy an important place in the Hindu diet and are eaten at social ceremonies. People make distinctive </a:t>
            </a:r>
            <a:r>
              <a:rPr lang="en-US" sz="2000" dirty="0" smtClean="0">
                <a:hlinkClick r:id="rId6" tooltip="Confectionery"/>
              </a:rPr>
              <a:t>sweetmeats</a:t>
            </a:r>
            <a:r>
              <a:rPr lang="en-US" sz="2000" dirty="0" smtClean="0"/>
              <a:t> from milk products, including </a:t>
            </a:r>
            <a:r>
              <a:rPr lang="en-US" sz="2000" dirty="0" err="1" smtClean="0"/>
              <a:t>khurchan</a:t>
            </a:r>
            <a:r>
              <a:rPr lang="en-US" sz="2000" dirty="0" smtClean="0"/>
              <a:t>, </a:t>
            </a:r>
            <a:r>
              <a:rPr lang="en-US" sz="2000" dirty="0" err="1" smtClean="0">
                <a:hlinkClick r:id="rId7" tooltip="Peda"/>
              </a:rPr>
              <a:t>peda</a:t>
            </a:r>
            <a:r>
              <a:rPr lang="en-US" sz="2000" dirty="0" smtClean="0"/>
              <a:t>, </a:t>
            </a:r>
            <a:r>
              <a:rPr lang="en-US" sz="2000" dirty="0" err="1" smtClean="0">
                <a:hlinkClick r:id="rId8" tooltip="Gulabjamun"/>
              </a:rPr>
              <a:t>gulabjamun</a:t>
            </a:r>
            <a:r>
              <a:rPr lang="en-US" sz="2000" dirty="0" smtClean="0"/>
              <a:t>, </a:t>
            </a:r>
            <a:r>
              <a:rPr lang="en-US" sz="2000" dirty="0" err="1" smtClean="0">
                <a:hlinkClick r:id="rId9" tooltip="Petha"/>
              </a:rPr>
              <a:t>petha</a:t>
            </a:r>
            <a:r>
              <a:rPr lang="en-US" sz="2000" dirty="0" smtClean="0"/>
              <a:t>, </a:t>
            </a:r>
            <a:r>
              <a:rPr lang="en-US" sz="2000" dirty="0" err="1" smtClean="0"/>
              <a:t>makkhan</a:t>
            </a:r>
            <a:r>
              <a:rPr lang="en-US" sz="2000" dirty="0" smtClean="0"/>
              <a:t> </a:t>
            </a:r>
            <a:r>
              <a:rPr lang="en-US" sz="2000" dirty="0" err="1" smtClean="0"/>
              <a:t>malai</a:t>
            </a:r>
            <a:r>
              <a:rPr lang="en-US" sz="2000" dirty="0" smtClean="0"/>
              <a:t>, and </a:t>
            </a:r>
            <a:r>
              <a:rPr lang="en-US" sz="2000" dirty="0" err="1" smtClean="0">
                <a:hlinkClick r:id="rId10" tooltip="Chamcham"/>
              </a:rPr>
              <a:t>chamcham</a:t>
            </a:r>
            <a:r>
              <a:rPr lang="en-US" sz="2000" dirty="0" smtClean="0"/>
              <a:t>. The </a:t>
            </a:r>
            <a:r>
              <a:rPr lang="en-US" sz="2000" dirty="0" err="1" smtClean="0">
                <a:hlinkClick r:id="rId11" tooltip="Chaat"/>
              </a:rPr>
              <a:t>chaat</a:t>
            </a:r>
            <a:r>
              <a:rPr lang="en-US" sz="2000" dirty="0" smtClean="0"/>
              <a:t> in </a:t>
            </a:r>
            <a:r>
              <a:rPr lang="en-US" sz="2000" dirty="0" err="1" smtClean="0"/>
              <a:t>Lucknow</a:t>
            </a:r>
            <a:r>
              <a:rPr lang="en-US" sz="2000" dirty="0" smtClean="0"/>
              <a:t> and </a:t>
            </a:r>
            <a:r>
              <a:rPr lang="en-US" sz="2000" dirty="0" err="1" smtClean="0"/>
              <a:t>Banarasi</a:t>
            </a:r>
            <a:r>
              <a:rPr lang="en-US" sz="2000" dirty="0" smtClean="0"/>
              <a:t> </a:t>
            </a:r>
            <a:r>
              <a:rPr lang="en-US" sz="2000" dirty="0" err="1" smtClean="0">
                <a:hlinkClick r:id="rId12" tooltip="Paan"/>
              </a:rPr>
              <a:t>Paan</a:t>
            </a:r>
            <a:r>
              <a:rPr lang="en-US" sz="2000" dirty="0" smtClean="0"/>
              <a:t> is known across India for its </a:t>
            </a:r>
            <a:r>
              <a:rPr lang="en-US" sz="2000" dirty="0" err="1" smtClean="0"/>
              <a:t>flavour</a:t>
            </a:r>
            <a:r>
              <a:rPr lang="en-US" sz="2000" dirty="0" smtClean="0"/>
              <a:t> and ingredients</a:t>
            </a:r>
            <a:endParaRPr lang="en-US" sz="20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895350"/>
            <a:ext cx="6172200" cy="4248150"/>
          </a:xfrm>
          <a:prstGeom prst="rect">
            <a:avLst/>
          </a:prstGeom>
        </p:spPr>
        <p:txBody>
          <a:bodyPr spcFirstLastPara="1" wrap="square" lIns="91425" tIns="91425" rIns="91425" bIns="91425" anchor="t" anchorCtr="0">
            <a:noAutofit/>
          </a:bodyPr>
          <a:lstStyle/>
          <a:p>
            <a:pPr indent="-457200" algn="just">
              <a:buFont typeface="Wingdings" pitchFamily="2" charset="2"/>
              <a:buChar char="§"/>
            </a:pPr>
            <a:r>
              <a:rPr lang="en-US" sz="1500" dirty="0" smtClean="0">
                <a:hlinkClick r:id="rId3" tooltip="Awadhi cuisine"/>
              </a:rPr>
              <a:t>Awadhi cuisine</a:t>
            </a:r>
            <a:r>
              <a:rPr lang="en-US" sz="1500" dirty="0" smtClean="0"/>
              <a:t> is from the city of </a:t>
            </a:r>
            <a:r>
              <a:rPr lang="en-US" sz="1500" dirty="0" err="1" smtClean="0">
                <a:hlinkClick r:id="rId4" tooltip="Lucknow"/>
              </a:rPr>
              <a:t>Lucknow</a:t>
            </a:r>
            <a:r>
              <a:rPr lang="en-US" sz="1500" dirty="0" smtClean="0"/>
              <a:t>. The cuisine consists of both vegetarian and non-vegetarian dishes. </a:t>
            </a:r>
            <a:r>
              <a:rPr lang="en-US" sz="1500" dirty="0" err="1" smtClean="0">
                <a:hlinkClick r:id="rId5" tooltip="Awadh"/>
              </a:rPr>
              <a:t>Awadh</a:t>
            </a:r>
            <a:r>
              <a:rPr lang="en-US" sz="1500" dirty="0" smtClean="0"/>
              <a:t> has been greatly influenced by </a:t>
            </a:r>
            <a:r>
              <a:rPr lang="en-US" sz="1500" dirty="0" err="1" smtClean="0">
                <a:hlinkClick r:id="rId6" tooltip="Mughlai cuisine"/>
              </a:rPr>
              <a:t>Mughal</a:t>
            </a:r>
            <a:r>
              <a:rPr lang="en-US" sz="1500" dirty="0" smtClean="0">
                <a:hlinkClick r:id="rId6" tooltip="Mughlai cuisine"/>
              </a:rPr>
              <a:t> cooking techniques</a:t>
            </a:r>
            <a:r>
              <a:rPr lang="en-US" sz="1500" dirty="0" smtClean="0"/>
              <a:t>, and the city is known for </a:t>
            </a:r>
            <a:r>
              <a:rPr lang="en-US" sz="1500" dirty="0" err="1" smtClean="0">
                <a:hlinkClick r:id="rId7" tooltip="Nawabi"/>
              </a:rPr>
              <a:t>Nawabi</a:t>
            </a:r>
            <a:r>
              <a:rPr lang="en-US" sz="1500" dirty="0" smtClean="0"/>
              <a:t> foods. Their spread consisted of elaborate dishes like </a:t>
            </a:r>
            <a:r>
              <a:rPr lang="en-US" sz="1500" dirty="0" smtClean="0">
                <a:hlinkClick r:id="rId8" tooltip="Kebabs"/>
              </a:rPr>
              <a:t>kebabs</a:t>
            </a:r>
            <a:r>
              <a:rPr lang="en-US" sz="1500" dirty="0" smtClean="0"/>
              <a:t> (</a:t>
            </a:r>
            <a:r>
              <a:rPr lang="en-US" sz="1500" i="1" dirty="0" smtClean="0"/>
              <a:t>shish kebab</a:t>
            </a:r>
            <a:r>
              <a:rPr lang="en-US" sz="1500" dirty="0" smtClean="0"/>
              <a:t> or </a:t>
            </a:r>
            <a:r>
              <a:rPr lang="en-US" sz="1500" i="1" dirty="0" err="1" smtClean="0"/>
              <a:t>shashlik</a:t>
            </a:r>
            <a:r>
              <a:rPr lang="en-US" sz="1500" dirty="0" smtClean="0"/>
              <a:t>), </a:t>
            </a:r>
            <a:r>
              <a:rPr lang="en-US" sz="1500" dirty="0" smtClean="0">
                <a:hlinkClick r:id="rId9" tooltip="Korma"/>
              </a:rPr>
              <a:t>kormas</a:t>
            </a:r>
            <a:r>
              <a:rPr lang="en-US" sz="1500" dirty="0" smtClean="0"/>
              <a:t>, </a:t>
            </a:r>
            <a:r>
              <a:rPr lang="en-US" sz="1500" dirty="0" err="1" smtClean="0">
                <a:hlinkClick r:id="rId10" tooltip="Biryani"/>
              </a:rPr>
              <a:t>biryani</a:t>
            </a:r>
            <a:r>
              <a:rPr lang="en-US" sz="1500" dirty="0" smtClean="0"/>
              <a:t>, </a:t>
            </a:r>
            <a:r>
              <a:rPr lang="en-US" sz="1500" dirty="0" err="1" smtClean="0"/>
              <a:t>kaliya</a:t>
            </a:r>
            <a:r>
              <a:rPr lang="en-US" sz="1500" dirty="0" smtClean="0"/>
              <a:t>, </a:t>
            </a:r>
            <a:r>
              <a:rPr lang="en-US" sz="1500" dirty="0" err="1" smtClean="0">
                <a:hlinkClick r:id="rId11" tooltip="Kulcha"/>
              </a:rPr>
              <a:t>nahari-kulchas</a:t>
            </a:r>
            <a:r>
              <a:rPr lang="en-US" sz="1500" dirty="0" smtClean="0"/>
              <a:t>, </a:t>
            </a:r>
            <a:r>
              <a:rPr lang="en-US" sz="1500" dirty="0" err="1" smtClean="0"/>
              <a:t>zarda</a:t>
            </a:r>
            <a:r>
              <a:rPr lang="en-US" sz="1500" dirty="0" smtClean="0"/>
              <a:t>, </a:t>
            </a:r>
            <a:r>
              <a:rPr lang="en-US" sz="1500" dirty="0" err="1" smtClean="0"/>
              <a:t>sheermal</a:t>
            </a:r>
            <a:r>
              <a:rPr lang="en-US" sz="1500" dirty="0" smtClean="0"/>
              <a:t>, </a:t>
            </a:r>
            <a:r>
              <a:rPr lang="en-US" sz="1500" dirty="0" err="1" smtClean="0">
                <a:hlinkClick r:id="rId12" tooltip="Roti"/>
              </a:rPr>
              <a:t>roomali</a:t>
            </a:r>
            <a:r>
              <a:rPr lang="en-US" sz="1500" dirty="0" smtClean="0">
                <a:hlinkClick r:id="rId12" tooltip="Roti"/>
              </a:rPr>
              <a:t> </a:t>
            </a:r>
            <a:r>
              <a:rPr lang="en-US" sz="1500" dirty="0" err="1" smtClean="0">
                <a:hlinkClick r:id="rId12" tooltip="Roti"/>
              </a:rPr>
              <a:t>rotis</a:t>
            </a:r>
            <a:r>
              <a:rPr lang="en-US" sz="1500" dirty="0" smtClean="0"/>
              <a:t>, and </a:t>
            </a:r>
            <a:r>
              <a:rPr lang="en-US" sz="1500" dirty="0" err="1" smtClean="0">
                <a:hlinkClick r:id="rId13" tooltip="Paratha"/>
              </a:rPr>
              <a:t>warqi</a:t>
            </a:r>
            <a:r>
              <a:rPr lang="en-US" sz="1500" dirty="0" smtClean="0">
                <a:hlinkClick r:id="rId13" tooltip="Paratha"/>
              </a:rPr>
              <a:t> </a:t>
            </a:r>
            <a:r>
              <a:rPr lang="en-US" sz="1500" dirty="0" err="1" smtClean="0">
                <a:hlinkClick r:id="rId13" tooltip="Paratha"/>
              </a:rPr>
              <a:t>parathas</a:t>
            </a:r>
            <a:r>
              <a:rPr lang="en-US" sz="1500" dirty="0" smtClean="0"/>
              <a:t>. The richness of </a:t>
            </a:r>
            <a:r>
              <a:rPr lang="en-US" sz="1500" dirty="0" err="1" smtClean="0"/>
              <a:t>Awadh</a:t>
            </a:r>
            <a:r>
              <a:rPr lang="en-US" sz="1500" dirty="0" smtClean="0"/>
              <a:t> cuisine lies not only in the variety of cuisine but also in the ingredients used like </a:t>
            </a:r>
            <a:r>
              <a:rPr lang="en-US" sz="1500" dirty="0" smtClean="0">
                <a:hlinkClick r:id="rId14" tooltip="Mutton"/>
              </a:rPr>
              <a:t>mutton</a:t>
            </a:r>
            <a:r>
              <a:rPr lang="en-US" sz="1500" dirty="0" smtClean="0"/>
              <a:t>, </a:t>
            </a:r>
            <a:r>
              <a:rPr lang="en-US" sz="1500" dirty="0" err="1" smtClean="0">
                <a:hlinkClick r:id="rId15" tooltip="Paneer"/>
              </a:rPr>
              <a:t>paneer</a:t>
            </a:r>
            <a:r>
              <a:rPr lang="en-US" sz="1500" dirty="0" smtClean="0"/>
              <a:t>, and rich spices including </a:t>
            </a:r>
            <a:r>
              <a:rPr lang="en-US" sz="1500" dirty="0" smtClean="0">
                <a:hlinkClick r:id="rId16" tooltip="Cardamom"/>
              </a:rPr>
              <a:t>cardamom</a:t>
            </a:r>
            <a:r>
              <a:rPr lang="en-US" sz="1500" dirty="0" smtClean="0"/>
              <a:t> and </a:t>
            </a:r>
            <a:r>
              <a:rPr lang="en-US" sz="1500" dirty="0" smtClean="0">
                <a:hlinkClick r:id="rId17" tooltip="Saffron"/>
              </a:rPr>
              <a:t>saffron</a:t>
            </a:r>
            <a:r>
              <a:rPr lang="en-US" sz="1500" dirty="0" smtClean="0"/>
              <a:t>.</a:t>
            </a:r>
          </a:p>
          <a:p>
            <a:pPr indent="-457200" algn="just">
              <a:buFont typeface="Wingdings" pitchFamily="2" charset="2"/>
              <a:buChar char="§"/>
            </a:pPr>
            <a:r>
              <a:rPr lang="en-US" sz="1500" dirty="0" err="1" smtClean="0">
                <a:hlinkClick r:id="rId6" tooltip="Mughlai cuisine"/>
              </a:rPr>
              <a:t>Mughlai</a:t>
            </a:r>
            <a:r>
              <a:rPr lang="en-US" sz="1500" dirty="0" smtClean="0">
                <a:hlinkClick r:id="rId6" tooltip="Mughlai cuisine"/>
              </a:rPr>
              <a:t> cuisine</a:t>
            </a:r>
            <a:r>
              <a:rPr lang="en-US" sz="1500" dirty="0" smtClean="0"/>
              <a:t> is a style of cooking developed in the </a:t>
            </a:r>
            <a:r>
              <a:rPr lang="en-US" sz="1500" dirty="0" smtClean="0">
                <a:hlinkClick r:id="rId18" tooltip="Indian subcontinent"/>
              </a:rPr>
              <a:t>Indian subcontinent</a:t>
            </a:r>
            <a:r>
              <a:rPr lang="en-US" sz="1500" dirty="0" smtClean="0"/>
              <a:t> by the </a:t>
            </a:r>
            <a:r>
              <a:rPr lang="en-US" sz="1500" dirty="0" smtClean="0">
                <a:hlinkClick r:id="rId19" tooltip="wikt:imperial"/>
              </a:rPr>
              <a:t>imperial</a:t>
            </a:r>
            <a:r>
              <a:rPr lang="en-US" sz="1500" dirty="0" smtClean="0"/>
              <a:t> kitchens of the </a:t>
            </a:r>
            <a:r>
              <a:rPr lang="en-US" sz="1500" dirty="0" err="1" smtClean="0">
                <a:hlinkClick r:id="rId20" tooltip="Mughal Empire"/>
              </a:rPr>
              <a:t>Mughal</a:t>
            </a:r>
            <a:r>
              <a:rPr lang="en-US" sz="1500" dirty="0" smtClean="0">
                <a:hlinkClick r:id="rId20" tooltip="Mughal Empire"/>
              </a:rPr>
              <a:t> Empire</a:t>
            </a:r>
            <a:r>
              <a:rPr lang="en-US" sz="1500" dirty="0" smtClean="0"/>
              <a:t>. It represents the cooking styles used in </a:t>
            </a:r>
            <a:r>
              <a:rPr lang="en-US" sz="1500" dirty="0" smtClean="0">
                <a:hlinkClick r:id="rId21" tooltip="North India"/>
              </a:rPr>
              <a:t>North India</a:t>
            </a:r>
            <a:r>
              <a:rPr lang="en-US" sz="1500" dirty="0" smtClean="0"/>
              <a:t>, especially Uttar Pradesh. The cuisine is strongly influenced by the </a:t>
            </a:r>
            <a:r>
              <a:rPr lang="en-US" sz="1500" dirty="0" smtClean="0">
                <a:hlinkClick r:id="rId22" tooltip="Central Asian cuisine"/>
              </a:rPr>
              <a:t>cuisine of Central Asia</a:t>
            </a:r>
            <a:r>
              <a:rPr lang="en-US" sz="1500" dirty="0" smtClean="0"/>
              <a:t>, and has in turn strongly similarities to the regional cuisines of </a:t>
            </a:r>
            <a:r>
              <a:rPr lang="en-US" sz="1500" dirty="0" smtClean="0">
                <a:hlinkClick r:id="rId23" tooltip="Kashmiri cuisine"/>
              </a:rPr>
              <a:t>Kashmir</a:t>
            </a:r>
            <a:r>
              <a:rPr lang="en-US" sz="1500" dirty="0" smtClean="0"/>
              <a:t> and the </a:t>
            </a:r>
            <a:r>
              <a:rPr lang="en-US" sz="1500" dirty="0" smtClean="0">
                <a:hlinkClick r:id="rId24" tooltip="Punjabi cuisine"/>
              </a:rPr>
              <a:t>Punjab</a:t>
            </a:r>
            <a:r>
              <a:rPr lang="en-US" sz="1500" dirty="0" smtClean="0"/>
              <a:t> region. The tastes of </a:t>
            </a:r>
            <a:r>
              <a:rPr lang="en-US" sz="1500" dirty="0" err="1" smtClean="0"/>
              <a:t>Mughlai</a:t>
            </a:r>
            <a:r>
              <a:rPr lang="en-US" sz="1500" dirty="0" smtClean="0"/>
              <a:t> cuisine vary from extremely mild to spicy, and is often associated with a distinctive </a:t>
            </a:r>
            <a:r>
              <a:rPr lang="en-US" sz="1500" dirty="0" smtClean="0">
                <a:hlinkClick r:id="rId25" tooltip="Aroma"/>
              </a:rPr>
              <a:t>aroma</a:t>
            </a:r>
            <a:r>
              <a:rPr lang="en-US" sz="1500" dirty="0" smtClean="0"/>
              <a:t> and the taste of ground and whole spices.</a:t>
            </a:r>
            <a:endParaRPr lang="en-US" sz="1500" dirty="0"/>
          </a:p>
        </p:txBody>
      </p:sp>
      <p:pic>
        <p:nvPicPr>
          <p:cNvPr id="248" name="Google Shape;248;p21"/>
          <p:cNvPicPr preferRelativeResize="0"/>
          <p:nvPr/>
        </p:nvPicPr>
        <p:blipFill rotWithShape="1">
          <a:blip r:embed="rId26">
            <a:alphaModFix/>
          </a:blip>
          <a:srcRect l="5549" r="17698"/>
          <a:stretch/>
        </p:blipFill>
        <p:spPr>
          <a:xfrm flipH="1">
            <a:off x="6172208" y="2571750"/>
            <a:ext cx="2971792" cy="2571750"/>
          </a:xfrm>
          <a:prstGeom prst="rect">
            <a:avLst/>
          </a:prstGeom>
          <a:noFill/>
          <a:ln>
            <a:noFill/>
          </a:ln>
        </p:spPr>
      </p:pic>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5" name="Google Shape;248;p21"/>
          <p:cNvPicPr preferRelativeResize="0"/>
          <p:nvPr/>
        </p:nvPicPr>
        <p:blipFill rotWithShape="1">
          <a:blip r:embed="rId26">
            <a:alphaModFix/>
          </a:blip>
          <a:srcRect l="5549" r="17698"/>
          <a:stretch/>
        </p:blipFill>
        <p:spPr>
          <a:xfrm flipH="1">
            <a:off x="6172200" y="0"/>
            <a:ext cx="2971800" cy="257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4</a:t>
            </a:r>
            <a:r>
              <a:rPr lang="en" sz="7200" b="0" dirty="0" smtClean="0">
                <a:solidFill>
                  <a:srgbClr val="3796BF"/>
                </a:solidFill>
              </a:rPr>
              <a:t>.</a:t>
            </a:r>
            <a:endParaRPr sz="7200" b="0">
              <a:solidFill>
                <a:srgbClr val="3796BF"/>
              </a:solidFill>
            </a:endParaRPr>
          </a:p>
          <a:p>
            <a:pPr marL="0" lvl="0" indent="0" algn="l" rtl="0">
              <a:spcBef>
                <a:spcPts val="0"/>
              </a:spcBef>
              <a:spcAft>
                <a:spcPts val="0"/>
              </a:spcAft>
              <a:buNone/>
            </a:pPr>
            <a:r>
              <a:rPr lang="en" dirty="0" smtClean="0"/>
              <a:t>FLORA AND FAUNA:</a:t>
            </a:r>
            <a:endParaRPr/>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r>
              <a:rPr lang="en-US" dirty="0" smtClean="0"/>
              <a:t>SAVE OUR GREAT NATURE,</a:t>
            </a:r>
          </a:p>
          <a:p>
            <a:pPr marL="0" lvl="0" indent="0"/>
            <a:r>
              <a:rPr lang="en-US" dirty="0" smtClean="0"/>
              <a:t>TO SAVE OUR BEAUTIFUL FUTURE</a:t>
            </a: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200150"/>
            <a:ext cx="7467600" cy="3505200"/>
          </a:xfrm>
        </p:spPr>
        <p:txBody>
          <a:bodyPr/>
          <a:lstStyle/>
          <a:p>
            <a:pPr algn="ctr">
              <a:buFont typeface="Wingdings" pitchFamily="2" charset="2"/>
              <a:buChar char="§"/>
            </a:pPr>
            <a:r>
              <a:rPr lang="en-US" dirty="0" smtClean="0"/>
              <a:t>    The state has an abundance of natural resources. In 2011 the recorded forest area in the state was 16,583 km</a:t>
            </a:r>
            <a:r>
              <a:rPr lang="en-US" baseline="30000" dirty="0" smtClean="0"/>
              <a:t>2</a:t>
            </a:r>
            <a:r>
              <a:rPr lang="en-US" dirty="0" smtClean="0"/>
              <a:t> (6,403 sq mi) which is about 6.88% of the state's geographical area. In spite of rapid deforestation and poaching of wildlife, a diverse flora and fauna continue to exist in the state. Species in the state with respect to India, Uttar Pradesh is a </a:t>
            </a:r>
            <a:r>
              <a:rPr lang="en-US" dirty="0" smtClean="0">
                <a:hlinkClick r:id="rId2" tooltip="Habitat"/>
              </a:rPr>
              <a:t>habitat</a:t>
            </a:r>
            <a:r>
              <a:rPr lang="en-US" dirty="0" smtClean="0"/>
              <a:t> for 4.19% of all </a:t>
            </a:r>
            <a:r>
              <a:rPr lang="en-US" dirty="0" smtClean="0">
                <a:hlinkClick r:id="rId3" tooltip="Algae"/>
              </a:rPr>
              <a:t>Algae</a:t>
            </a:r>
            <a:r>
              <a:rPr lang="en-US" dirty="0" smtClean="0"/>
              <a:t>, 6.40% of </a:t>
            </a:r>
            <a:r>
              <a:rPr lang="en-US" dirty="0" smtClean="0">
                <a:hlinkClick r:id="rId4" tooltip="Fungi"/>
              </a:rPr>
              <a:t>Fungi</a:t>
            </a:r>
            <a:r>
              <a:rPr lang="en-US" dirty="0" smtClean="0"/>
              <a:t>, 5.95 of </a:t>
            </a:r>
            <a:r>
              <a:rPr lang="en-US" dirty="0" smtClean="0">
                <a:hlinkClick r:id="rId5" tooltip="Lichens"/>
              </a:rPr>
              <a:t>Lichens</a:t>
            </a:r>
            <a:r>
              <a:rPr lang="en-US" dirty="0" smtClean="0"/>
              <a:t>, 2.93% of </a:t>
            </a:r>
            <a:r>
              <a:rPr lang="en-US" dirty="0" smtClean="0">
                <a:hlinkClick r:id="rId6" tooltip="Bryophytes"/>
              </a:rPr>
              <a:t>Bryophytes</a:t>
            </a:r>
            <a:r>
              <a:rPr lang="en-US" dirty="0" smtClean="0"/>
              <a:t>, 3.31% of </a:t>
            </a:r>
            <a:r>
              <a:rPr lang="en-US" dirty="0" err="1" smtClean="0">
                <a:hlinkClick r:id="rId7" tooltip="Pteridophytes"/>
              </a:rPr>
              <a:t>Pteridophytes</a:t>
            </a:r>
            <a:r>
              <a:rPr lang="en-US" dirty="0" smtClean="0"/>
              <a:t>, 8.69% of </a:t>
            </a:r>
            <a:r>
              <a:rPr lang="en-US" dirty="0" smtClean="0">
                <a:hlinkClick r:id="rId8" tooltip="Gymnosperms"/>
              </a:rPr>
              <a:t>Gymnosperms</a:t>
            </a:r>
            <a:r>
              <a:rPr lang="en-US" dirty="0" smtClean="0"/>
              <a:t>, 8.11% of </a:t>
            </a:r>
            <a:r>
              <a:rPr lang="en-US" dirty="0" smtClean="0">
                <a:hlinkClick r:id="rId9" tooltip="Angiosperms"/>
              </a:rPr>
              <a:t>Angiosperms</a:t>
            </a:r>
            <a:r>
              <a:rPr lang="en-US" dirty="0" smtClean="0"/>
              <a:t>.</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1200150"/>
            <a:ext cx="6172200" cy="4248150"/>
          </a:xfrm>
          <a:prstGeom prst="rect">
            <a:avLst/>
          </a:prstGeom>
        </p:spPr>
        <p:txBody>
          <a:bodyPr spcFirstLastPara="1" wrap="square" lIns="91425" tIns="91425" rIns="91425" bIns="91425" anchor="t" anchorCtr="0">
            <a:noAutofit/>
          </a:bodyPr>
          <a:lstStyle/>
          <a:p>
            <a:pPr indent="-457200" algn="just">
              <a:buFont typeface="Wingdings" pitchFamily="2" charset="2"/>
              <a:buChar char="§"/>
            </a:pPr>
            <a:r>
              <a:rPr lang="en-US" sz="1700" dirty="0" smtClean="0"/>
              <a:t>Several species of trees, large and small </a:t>
            </a:r>
            <a:r>
              <a:rPr lang="en-US" sz="1700" dirty="0" smtClean="0">
                <a:hlinkClick r:id="rId3" tooltip="Mammals"/>
              </a:rPr>
              <a:t>mammals</a:t>
            </a:r>
            <a:r>
              <a:rPr lang="en-US" sz="1700" dirty="0" smtClean="0"/>
              <a:t>, </a:t>
            </a:r>
            <a:r>
              <a:rPr lang="en-US" sz="1700" dirty="0" smtClean="0">
                <a:hlinkClick r:id="rId4" tooltip="Reptiles"/>
              </a:rPr>
              <a:t>reptiles</a:t>
            </a:r>
            <a:r>
              <a:rPr lang="en-US" sz="1700" dirty="0" smtClean="0"/>
              <a:t>, and insects are found in the belt of </a:t>
            </a:r>
            <a:r>
              <a:rPr lang="en-US" sz="1700" dirty="0" smtClean="0">
                <a:hlinkClick r:id="rId5" tooltip="Temperate"/>
              </a:rPr>
              <a:t>temperate</a:t>
            </a:r>
            <a:r>
              <a:rPr lang="en-US" sz="1700" dirty="0" smtClean="0"/>
              <a:t> upper mountainous forests. Medicinal plants are found in the wild</a:t>
            </a:r>
            <a:r>
              <a:rPr lang="en-US" sz="1700" baseline="30000" dirty="0" smtClean="0"/>
              <a:t>]</a:t>
            </a:r>
            <a:r>
              <a:rPr lang="en-US" sz="1700" dirty="0" smtClean="0"/>
              <a:t> and are also grown in </a:t>
            </a:r>
            <a:r>
              <a:rPr lang="en-US" sz="1700" dirty="0" smtClean="0">
                <a:hlinkClick r:id="rId6" tooltip="Plantations"/>
              </a:rPr>
              <a:t>plantations</a:t>
            </a:r>
            <a:r>
              <a:rPr lang="en-US" sz="1700" dirty="0" smtClean="0"/>
              <a:t>. The </a:t>
            </a:r>
            <a:r>
              <a:rPr lang="en-US" sz="1700" dirty="0" err="1" smtClean="0">
                <a:hlinkClick r:id="rId7" tooltip="Terai-Duar savanna and grasslands"/>
              </a:rPr>
              <a:t>Terai-Duar</a:t>
            </a:r>
            <a:r>
              <a:rPr lang="en-US" sz="1700" dirty="0" smtClean="0">
                <a:hlinkClick r:id="rId7" tooltip="Terai-Duar savanna and grasslands"/>
              </a:rPr>
              <a:t> savanna and grasslands</a:t>
            </a:r>
            <a:r>
              <a:rPr lang="en-US" sz="1700" dirty="0" smtClean="0"/>
              <a:t> support cattle. Moist </a:t>
            </a:r>
            <a:r>
              <a:rPr lang="en-US" sz="1700" dirty="0" smtClean="0">
                <a:hlinkClick r:id="rId8" tooltip="Deciduous"/>
              </a:rPr>
              <a:t>deciduous</a:t>
            </a:r>
            <a:r>
              <a:rPr lang="en-US" sz="1700" dirty="0" smtClean="0"/>
              <a:t> trees grow in the upper </a:t>
            </a:r>
            <a:r>
              <a:rPr lang="en-US" sz="1700" dirty="0" err="1" smtClean="0"/>
              <a:t>Gangetic</a:t>
            </a:r>
            <a:r>
              <a:rPr lang="en-US" sz="1700" dirty="0" smtClean="0"/>
              <a:t> plain, especially along its riverbanks. This plain supports a wide variety of plants and animals. The Ganges and its tributaries are the </a:t>
            </a:r>
            <a:r>
              <a:rPr lang="en-US" sz="1700" dirty="0" smtClean="0">
                <a:hlinkClick r:id="rId9" tooltip="Habitat"/>
              </a:rPr>
              <a:t>habitat</a:t>
            </a:r>
            <a:r>
              <a:rPr lang="en-US" sz="1700" dirty="0" smtClean="0"/>
              <a:t> of large and small reptiles, </a:t>
            </a:r>
            <a:r>
              <a:rPr lang="en-US" sz="1700" dirty="0" smtClean="0">
                <a:hlinkClick r:id="rId10" tooltip="Amphibians"/>
              </a:rPr>
              <a:t>amphibians</a:t>
            </a:r>
            <a:r>
              <a:rPr lang="en-US" sz="1700" dirty="0" smtClean="0"/>
              <a:t>, fresh-water fish, and crabs. </a:t>
            </a:r>
            <a:r>
              <a:rPr lang="en-US" sz="1700" dirty="0" smtClean="0">
                <a:hlinkClick r:id="rId11" tooltip="Scrubland"/>
              </a:rPr>
              <a:t>Scrubland</a:t>
            </a:r>
            <a:r>
              <a:rPr lang="en-US" sz="1700" dirty="0" smtClean="0"/>
              <a:t> trees such as the </a:t>
            </a:r>
            <a:r>
              <a:rPr lang="en-US" sz="1700" dirty="0" err="1" smtClean="0">
                <a:hlinkClick r:id="rId12" tooltip="Babool"/>
              </a:rPr>
              <a:t>Babool</a:t>
            </a:r>
            <a:r>
              <a:rPr lang="en-US" sz="1700" dirty="0" smtClean="0"/>
              <a:t> (</a:t>
            </a:r>
            <a:r>
              <a:rPr lang="en-US" sz="1700" i="1" dirty="0" err="1" smtClean="0"/>
              <a:t>Vachellia</a:t>
            </a:r>
            <a:r>
              <a:rPr lang="en-US" sz="1700" i="1" dirty="0" smtClean="0"/>
              <a:t> </a:t>
            </a:r>
            <a:r>
              <a:rPr lang="en-US" sz="1700" i="1" dirty="0" err="1" smtClean="0"/>
              <a:t>nilotica</a:t>
            </a:r>
            <a:r>
              <a:rPr lang="en-US" sz="1700" dirty="0" smtClean="0"/>
              <a:t>) and animals such as the </a:t>
            </a:r>
            <a:r>
              <a:rPr lang="en-US" sz="1700" dirty="0" err="1" smtClean="0">
                <a:hlinkClick r:id="rId13" tooltip="Chinkara"/>
              </a:rPr>
              <a:t>Chinkara</a:t>
            </a:r>
            <a:r>
              <a:rPr lang="en-US" sz="1700" dirty="0" smtClean="0"/>
              <a:t> (</a:t>
            </a:r>
            <a:r>
              <a:rPr lang="en-US" sz="1700" i="1" dirty="0" err="1" smtClean="0"/>
              <a:t>Gazella</a:t>
            </a:r>
            <a:r>
              <a:rPr lang="en-US" sz="1700" i="1" dirty="0" smtClean="0"/>
              <a:t> </a:t>
            </a:r>
            <a:r>
              <a:rPr lang="en-US" sz="1700" i="1" dirty="0" err="1" smtClean="0"/>
              <a:t>bennettii</a:t>
            </a:r>
            <a:r>
              <a:rPr lang="en-US" sz="1700" dirty="0" smtClean="0"/>
              <a:t>) are found in the arid </a:t>
            </a:r>
            <a:r>
              <a:rPr lang="en-US" sz="1700" dirty="0" err="1" smtClean="0"/>
              <a:t>Vindhyas</a:t>
            </a:r>
            <a:r>
              <a:rPr lang="en-US" sz="1700" dirty="0" smtClean="0"/>
              <a:t>. </a:t>
            </a:r>
            <a:r>
              <a:rPr lang="en-US" sz="1700" baseline="30000" dirty="0" smtClean="0"/>
              <a:t/>
            </a:r>
            <a:br>
              <a:rPr lang="en-US" sz="1700" baseline="30000" dirty="0" smtClean="0"/>
            </a:br>
            <a:r>
              <a:rPr lang="en-US" sz="1700" baseline="30000" dirty="0" smtClean="0"/>
              <a:t/>
            </a:r>
            <a:br>
              <a:rPr lang="en-US" sz="1700" baseline="30000" dirty="0" smtClean="0"/>
            </a:br>
            <a:endParaRPr lang="en-US" sz="1700" dirty="0" smtClean="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5" name="Google Shape;248;p21"/>
          <p:cNvPicPr preferRelativeResize="0"/>
          <p:nvPr/>
        </p:nvPicPr>
        <p:blipFill rotWithShape="1">
          <a:blip r:embed="rId14">
            <a:alphaModFix/>
          </a:blip>
          <a:srcRect l="5549" r="17698"/>
          <a:stretch/>
        </p:blipFill>
        <p:spPr>
          <a:xfrm flipH="1">
            <a:off x="6172200" y="2571750"/>
            <a:ext cx="2971800" cy="2571750"/>
          </a:xfrm>
          <a:prstGeom prst="rect">
            <a:avLst/>
          </a:prstGeom>
          <a:noFill/>
          <a:ln>
            <a:noFill/>
          </a:ln>
        </p:spPr>
      </p:pic>
      <p:pic>
        <p:nvPicPr>
          <p:cNvPr id="7" name="Google Shape;248;p21"/>
          <p:cNvPicPr preferRelativeResize="0"/>
          <p:nvPr/>
        </p:nvPicPr>
        <p:blipFill rotWithShape="1">
          <a:blip r:embed="rId14">
            <a:alphaModFix/>
          </a:blip>
          <a:srcRect l="5549" r="17698"/>
          <a:stretch/>
        </p:blipFill>
        <p:spPr>
          <a:xfrm flipH="1">
            <a:off x="6172200" y="0"/>
            <a:ext cx="2971800" cy="257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047750"/>
            <a:ext cx="6781800" cy="4095750"/>
          </a:xfrm>
        </p:spPr>
        <p:txBody>
          <a:bodyPr/>
          <a:lstStyle/>
          <a:p>
            <a:pPr indent="-457200" algn="ctr">
              <a:buFont typeface="Wingdings" pitchFamily="2" charset="2"/>
              <a:buChar char="§"/>
            </a:pPr>
            <a:r>
              <a:rPr lang="en-US" sz="1600" dirty="0" smtClean="0"/>
              <a:t>Tropical dry deciduous forests are found in all parts of the plains. Since much sunlight reaches the ground, shrubs and grasses are also abundant . Large tracts of these forests have been cleared for cultivation. Tropical thorny forests, consisting of widely scattered thorny trees, mainly </a:t>
            </a:r>
            <a:r>
              <a:rPr lang="en-US" sz="1600" dirty="0" err="1" smtClean="0">
                <a:hlinkClick r:id="rId2" tooltip="Acacia nilotica"/>
              </a:rPr>
              <a:t>babool</a:t>
            </a:r>
            <a:r>
              <a:rPr lang="en-US" sz="1600" dirty="0" smtClean="0"/>
              <a:t> are mostly found in the southwestern parts of the state. These forests are confined to areas which have low annual rainfall (50–70 cm), a mean annual temperature of 25–27 °C and low humidity.</a:t>
            </a:r>
            <a:br>
              <a:rPr lang="en-US" sz="1600" dirty="0" smtClean="0"/>
            </a:br>
            <a:r>
              <a:rPr lang="en-US" sz="1600" dirty="0" smtClean="0"/>
              <a:t> Uttar Pradesh is known for its extensive </a:t>
            </a:r>
            <a:r>
              <a:rPr lang="en-US" sz="1600" dirty="0" smtClean="0">
                <a:hlinkClick r:id="rId3" tooltip="Bird"/>
              </a:rPr>
              <a:t>avifauna</a:t>
            </a:r>
            <a:r>
              <a:rPr lang="en-US" sz="1600" dirty="0" smtClean="0"/>
              <a:t>. The most common birds which are found in the state are </a:t>
            </a:r>
            <a:r>
              <a:rPr lang="en-US" sz="1600" dirty="0" smtClean="0">
                <a:hlinkClick r:id="rId4" tooltip="Columbidae"/>
              </a:rPr>
              <a:t>doves</a:t>
            </a:r>
            <a:r>
              <a:rPr lang="en-US" sz="1600" dirty="0" smtClean="0"/>
              <a:t>, </a:t>
            </a:r>
            <a:r>
              <a:rPr lang="en-US" sz="1600" dirty="0" smtClean="0">
                <a:hlinkClick r:id="rId5" tooltip="Peafowl"/>
              </a:rPr>
              <a:t>peafowl</a:t>
            </a:r>
            <a:r>
              <a:rPr lang="en-US" sz="1600" dirty="0" smtClean="0"/>
              <a:t>, </a:t>
            </a:r>
            <a:r>
              <a:rPr lang="en-US" sz="1600" dirty="0" err="1" smtClean="0">
                <a:hlinkClick r:id="rId6" tooltip="Junglefowl"/>
              </a:rPr>
              <a:t>junglefowl</a:t>
            </a:r>
            <a:r>
              <a:rPr lang="en-US" sz="1600" dirty="0" smtClean="0"/>
              <a:t>, </a:t>
            </a:r>
            <a:r>
              <a:rPr lang="en-US" sz="1600" dirty="0" smtClean="0">
                <a:hlinkClick r:id="rId7" tooltip="Black partridge"/>
              </a:rPr>
              <a:t>black partridges</a:t>
            </a:r>
            <a:r>
              <a:rPr lang="en-US" sz="1600" dirty="0" smtClean="0"/>
              <a:t>, </a:t>
            </a:r>
            <a:r>
              <a:rPr lang="en-US" sz="1600" dirty="0" smtClean="0">
                <a:hlinkClick r:id="rId8" tooltip="House sparrow"/>
              </a:rPr>
              <a:t>house sparrows</a:t>
            </a:r>
            <a:r>
              <a:rPr lang="en-US" sz="1600" dirty="0" smtClean="0"/>
              <a:t>, </a:t>
            </a:r>
            <a:r>
              <a:rPr lang="en-US" sz="1600" dirty="0" smtClean="0">
                <a:hlinkClick r:id="rId9" tooltip="Songbirds"/>
              </a:rPr>
              <a:t>songbirds</a:t>
            </a:r>
            <a:r>
              <a:rPr lang="en-US" sz="1600" dirty="0" smtClean="0"/>
              <a:t>, </a:t>
            </a:r>
            <a:r>
              <a:rPr lang="en-US" sz="1600" dirty="0" smtClean="0">
                <a:hlinkClick r:id="rId10" tooltip="Blue jay"/>
              </a:rPr>
              <a:t>blue jays</a:t>
            </a:r>
            <a:r>
              <a:rPr lang="en-US" sz="1600" dirty="0" smtClean="0"/>
              <a:t>, </a:t>
            </a:r>
            <a:r>
              <a:rPr lang="en-US" sz="1600" dirty="0" smtClean="0">
                <a:hlinkClick r:id="rId11" tooltip="Parakeet"/>
              </a:rPr>
              <a:t>parakeets</a:t>
            </a:r>
            <a:r>
              <a:rPr lang="en-US" sz="1600" dirty="0" smtClean="0"/>
              <a:t>, </a:t>
            </a:r>
            <a:r>
              <a:rPr lang="en-US" sz="1600" dirty="0" smtClean="0">
                <a:hlinkClick r:id="rId12" tooltip="Quail"/>
              </a:rPr>
              <a:t>quails</a:t>
            </a:r>
            <a:r>
              <a:rPr lang="en-US" sz="1600" dirty="0" smtClean="0"/>
              <a:t>, </a:t>
            </a:r>
            <a:r>
              <a:rPr lang="en-US" sz="1600" dirty="0" smtClean="0">
                <a:hlinkClick r:id="rId13" tooltip="Bulbul"/>
              </a:rPr>
              <a:t>bulbuls</a:t>
            </a:r>
            <a:r>
              <a:rPr lang="en-US" sz="1600" dirty="0" smtClean="0"/>
              <a:t>, </a:t>
            </a:r>
            <a:r>
              <a:rPr lang="en-US" sz="1600" dirty="0" smtClean="0">
                <a:hlinkClick r:id="rId14" tooltip="Knob-billed duck"/>
              </a:rPr>
              <a:t>comb ducks</a:t>
            </a:r>
            <a:r>
              <a:rPr lang="en-US" sz="1600" dirty="0" smtClean="0"/>
              <a:t>, </a:t>
            </a:r>
            <a:r>
              <a:rPr lang="en-US" sz="1600" dirty="0" smtClean="0">
                <a:hlinkClick r:id="rId15" tooltip="Kingfisher"/>
              </a:rPr>
              <a:t>kingfishers</a:t>
            </a:r>
            <a:r>
              <a:rPr lang="en-US" sz="1600" dirty="0" smtClean="0"/>
              <a:t>, </a:t>
            </a:r>
            <a:r>
              <a:rPr lang="en-US" sz="1600" dirty="0" smtClean="0">
                <a:hlinkClick r:id="rId16" tooltip="Woodpecker"/>
              </a:rPr>
              <a:t>woodpeckers</a:t>
            </a:r>
            <a:r>
              <a:rPr lang="en-US" sz="1600" dirty="0" smtClean="0"/>
              <a:t>, </a:t>
            </a:r>
            <a:r>
              <a:rPr lang="en-US" sz="1600" dirty="0" smtClean="0">
                <a:hlinkClick r:id="rId17" tooltip="Snipe"/>
              </a:rPr>
              <a:t>snipes</a:t>
            </a:r>
            <a:r>
              <a:rPr lang="en-US" sz="1600" dirty="0" smtClean="0"/>
              <a:t>, and parrots. Bird sanctuaries in the state include </a:t>
            </a:r>
            <a:r>
              <a:rPr lang="en-US" sz="1600" dirty="0" err="1" smtClean="0">
                <a:hlinkClick r:id="rId18" tooltip="Bakhira Sanctuary"/>
              </a:rPr>
              <a:t>Bakhira</a:t>
            </a:r>
            <a:r>
              <a:rPr lang="en-US" sz="1600" dirty="0" smtClean="0">
                <a:hlinkClick r:id="rId18" tooltip="Bakhira Sanctuary"/>
              </a:rPr>
              <a:t> Sanctuary</a:t>
            </a:r>
            <a:r>
              <a:rPr lang="en-US" sz="1600" dirty="0" smtClean="0"/>
              <a:t>, </a:t>
            </a:r>
            <a:r>
              <a:rPr lang="en-US" sz="1600" dirty="0" smtClean="0">
                <a:hlinkClick r:id="rId19" tooltip="National Chambal Sanctuary"/>
              </a:rPr>
              <a:t>National Chambal Sanctuary</a:t>
            </a:r>
            <a:r>
              <a:rPr lang="en-US" sz="1600" dirty="0" smtClean="0"/>
              <a:t>, </a:t>
            </a:r>
            <a:r>
              <a:rPr lang="en-US" sz="1600" dirty="0" smtClean="0">
                <a:hlinkClick r:id="rId20" tooltip="Chandra Prabha Sanctuary"/>
              </a:rPr>
              <a:t>Chandra </a:t>
            </a:r>
            <a:r>
              <a:rPr lang="en-US" sz="1600" dirty="0" err="1" smtClean="0">
                <a:hlinkClick r:id="rId20" tooltip="Chandra Prabha Sanctuary"/>
              </a:rPr>
              <a:t>Prabha</a:t>
            </a:r>
            <a:r>
              <a:rPr lang="en-US" sz="1600" dirty="0" smtClean="0">
                <a:hlinkClick r:id="rId20" tooltip="Chandra Prabha Sanctuary"/>
              </a:rPr>
              <a:t> Sanctuary</a:t>
            </a:r>
            <a:r>
              <a:rPr lang="en-US" sz="1600" dirty="0" smtClean="0"/>
              <a:t>, </a:t>
            </a:r>
            <a:r>
              <a:rPr lang="en-US" sz="1600" dirty="0" err="1" smtClean="0">
                <a:hlinkClick r:id="rId21" tooltip="Hastinapur Sanctuary"/>
              </a:rPr>
              <a:t>Hastinapur</a:t>
            </a:r>
            <a:r>
              <a:rPr lang="en-US" sz="1600" dirty="0" smtClean="0">
                <a:hlinkClick r:id="rId21" tooltip="Hastinapur Sanctuary"/>
              </a:rPr>
              <a:t> Sanctuary</a:t>
            </a:r>
            <a:r>
              <a:rPr lang="en-US" sz="1600" dirty="0" smtClean="0"/>
              <a:t>, </a:t>
            </a:r>
            <a:r>
              <a:rPr lang="en-US" sz="1600" dirty="0" err="1" smtClean="0">
                <a:hlinkClick r:id="rId22" tooltip="Kaimoor Sanctuary"/>
              </a:rPr>
              <a:t>Kaimoor</a:t>
            </a:r>
            <a:r>
              <a:rPr lang="en-US" sz="1600" dirty="0" smtClean="0">
                <a:hlinkClick r:id="rId22" tooltip="Kaimoor Sanctuary"/>
              </a:rPr>
              <a:t> Sanctuary</a:t>
            </a:r>
            <a:r>
              <a:rPr lang="en-US" sz="1600" dirty="0" smtClean="0"/>
              <a:t>, and </a:t>
            </a:r>
            <a:r>
              <a:rPr lang="en-US" sz="1600" dirty="0" err="1" smtClean="0">
                <a:hlinkClick r:id="rId23" tooltip="Okhla Sanctuary"/>
              </a:rPr>
              <a:t>Okhla</a:t>
            </a:r>
            <a:r>
              <a:rPr lang="en-US" sz="1600" dirty="0" smtClean="0">
                <a:hlinkClick r:id="rId23" tooltip="Okhla Sanctuary"/>
              </a:rPr>
              <a:t> Sanctuary</a:t>
            </a:r>
            <a:r>
              <a:rPr lang="en-US" sz="1600" dirty="0" smtClean="0"/>
              <a: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971550"/>
            <a:ext cx="6172200" cy="4171950"/>
          </a:xfrm>
          <a:prstGeom prst="rect">
            <a:avLst/>
          </a:prstGeom>
        </p:spPr>
        <p:txBody>
          <a:bodyPr spcFirstLastPara="1" wrap="square" lIns="91425" tIns="91425" rIns="91425" bIns="91425" anchor="t" anchorCtr="0">
            <a:noAutofit/>
          </a:bodyPr>
          <a:lstStyle/>
          <a:p>
            <a:pPr indent="-457200" algn="just">
              <a:buFont typeface="Wingdings" pitchFamily="2" charset="2"/>
              <a:buChar char="§"/>
            </a:pPr>
            <a:r>
              <a:rPr lang="en-US" sz="1800" dirty="0" smtClean="0"/>
              <a:t>Other animals in the state include reptiles such as </a:t>
            </a:r>
            <a:r>
              <a:rPr lang="en-US" sz="1800" dirty="0" smtClean="0">
                <a:hlinkClick r:id="rId3" tooltip="Lizard"/>
              </a:rPr>
              <a:t>lizards</a:t>
            </a:r>
            <a:r>
              <a:rPr lang="en-US" sz="1800" dirty="0" smtClean="0"/>
              <a:t>, </a:t>
            </a:r>
            <a:r>
              <a:rPr lang="en-US" sz="1800" dirty="0" smtClean="0">
                <a:hlinkClick r:id="rId4" tooltip="Cobra"/>
              </a:rPr>
              <a:t>cobras</a:t>
            </a:r>
            <a:r>
              <a:rPr lang="en-US" sz="1800" dirty="0" smtClean="0"/>
              <a:t>, </a:t>
            </a:r>
            <a:r>
              <a:rPr lang="en-US" sz="1800" dirty="0" smtClean="0">
                <a:hlinkClick r:id="rId5" tooltip="Bungarus"/>
              </a:rPr>
              <a:t>kraits</a:t>
            </a:r>
            <a:r>
              <a:rPr lang="en-US" sz="1800" dirty="0" smtClean="0"/>
              <a:t>, and </a:t>
            </a:r>
            <a:r>
              <a:rPr lang="en-US" sz="1800" dirty="0" err="1" smtClean="0">
                <a:hlinkClick r:id="rId6" tooltip="Gharial"/>
              </a:rPr>
              <a:t>gharials</a:t>
            </a:r>
            <a:r>
              <a:rPr lang="en-US" sz="1800" dirty="0" smtClean="0"/>
              <a:t>. Among the wide variety of fishes, the most common ones are </a:t>
            </a:r>
            <a:r>
              <a:rPr lang="en-US" sz="1800" dirty="0" err="1" smtClean="0">
                <a:hlinkClick r:id="rId7" tooltip="Mahseer"/>
              </a:rPr>
              <a:t>mahaseer</a:t>
            </a:r>
            <a:r>
              <a:rPr lang="en-US" sz="1800" dirty="0" smtClean="0"/>
              <a:t> and </a:t>
            </a:r>
            <a:r>
              <a:rPr lang="en-US" sz="1800" dirty="0" smtClean="0">
                <a:hlinkClick r:id="rId8" tooltip="Trout"/>
              </a:rPr>
              <a:t>trout</a:t>
            </a:r>
            <a:r>
              <a:rPr lang="en-US" sz="1800" dirty="0" smtClean="0"/>
              <a:t>. Some animal species in Uttar Pradesh have gone extinct in recent years, while others, like the lion from the </a:t>
            </a:r>
            <a:r>
              <a:rPr lang="en-US" sz="1800" dirty="0" err="1" smtClean="0"/>
              <a:t>Gangetic</a:t>
            </a:r>
            <a:r>
              <a:rPr lang="en-US" sz="1800" dirty="0" smtClean="0"/>
              <a:t> Plain, the </a:t>
            </a:r>
            <a:r>
              <a:rPr lang="en-US" sz="1800" dirty="0" smtClean="0">
                <a:hlinkClick r:id="rId9" tooltip="Rhinoceros"/>
              </a:rPr>
              <a:t>rhinoceros</a:t>
            </a:r>
            <a:r>
              <a:rPr lang="en-US" sz="1800" dirty="0" smtClean="0"/>
              <a:t> from the </a:t>
            </a:r>
            <a:r>
              <a:rPr lang="en-US" sz="1800" dirty="0" err="1" smtClean="0">
                <a:hlinkClick r:id="rId10" tooltip="Terai"/>
              </a:rPr>
              <a:t>Terai</a:t>
            </a:r>
            <a:r>
              <a:rPr lang="en-US" sz="1800" dirty="0" smtClean="0"/>
              <a:t> region, </a:t>
            </a:r>
            <a:r>
              <a:rPr lang="en-US" sz="1800" dirty="0" smtClean="0">
                <a:hlinkClick r:id="rId11" tooltip="South Asian river dolphin"/>
              </a:rPr>
              <a:t>Ganges river dolphin</a:t>
            </a:r>
            <a:r>
              <a:rPr lang="en-US" sz="1800" dirty="0" smtClean="0"/>
              <a:t> primarily found in the Ganges have become </a:t>
            </a:r>
            <a:r>
              <a:rPr lang="en-US" sz="1800" dirty="0" smtClean="0">
                <a:hlinkClick r:id="rId12" tooltip="Endangered species"/>
              </a:rPr>
              <a:t>endangered</a:t>
            </a:r>
            <a:r>
              <a:rPr lang="en-US" sz="1800" dirty="0" smtClean="0"/>
              <a:t>. Many species are vulnerable to poaching despite regulation by the </a:t>
            </a:r>
            <a:r>
              <a:rPr lang="en-US" sz="1800" dirty="0" smtClean="0">
                <a:hlinkClick r:id="rId13" tooltip="Government of Uttar Pradesh"/>
              </a:rPr>
              <a:t>government</a:t>
            </a:r>
            <a:r>
              <a:rPr lang="en-US" sz="1800" dirty="0" smtClean="0"/>
              <a:t>.</a:t>
            </a:r>
            <a:endParaRPr lang="en-US" sz="1600" dirty="0" smtClean="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pic>
        <p:nvPicPr>
          <p:cNvPr id="5" name="Google Shape;248;p21"/>
          <p:cNvPicPr preferRelativeResize="0"/>
          <p:nvPr/>
        </p:nvPicPr>
        <p:blipFill rotWithShape="1">
          <a:blip r:embed="rId14">
            <a:alphaModFix/>
          </a:blip>
          <a:srcRect l="5549" r="17698"/>
          <a:stretch/>
        </p:blipFill>
        <p:spPr>
          <a:xfrm flipH="1">
            <a:off x="6172200" y="2571750"/>
            <a:ext cx="2971800" cy="2571750"/>
          </a:xfrm>
          <a:prstGeom prst="rect">
            <a:avLst/>
          </a:prstGeom>
          <a:noFill/>
          <a:ln>
            <a:noFill/>
          </a:ln>
        </p:spPr>
      </p:pic>
      <p:pic>
        <p:nvPicPr>
          <p:cNvPr id="7" name="Google Shape;248;p21"/>
          <p:cNvPicPr preferRelativeResize="0"/>
          <p:nvPr/>
        </p:nvPicPr>
        <p:blipFill rotWithShape="1">
          <a:blip r:embed="rId14">
            <a:alphaModFix/>
          </a:blip>
          <a:srcRect l="5549" r="17698"/>
          <a:stretch/>
        </p:blipFill>
        <p:spPr>
          <a:xfrm flipH="1">
            <a:off x="6172200" y="0"/>
            <a:ext cx="2971800" cy="257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5</a:t>
            </a:r>
            <a:r>
              <a:rPr lang="en" sz="7200" b="0" dirty="0" smtClean="0">
                <a:solidFill>
                  <a:srgbClr val="3796BF"/>
                </a:solidFill>
              </a:rPr>
              <a:t>.</a:t>
            </a:r>
            <a:endParaRPr sz="7200" b="0">
              <a:solidFill>
                <a:srgbClr val="3796BF"/>
              </a:solidFill>
            </a:endParaRPr>
          </a:p>
          <a:p>
            <a:pPr marL="0" lvl="0" indent="0" algn="l" rtl="0">
              <a:spcBef>
                <a:spcPts val="0"/>
              </a:spcBef>
              <a:spcAft>
                <a:spcPts val="0"/>
              </a:spcAft>
              <a:buNone/>
            </a:pPr>
            <a:r>
              <a:rPr lang="en" dirty="0" smtClean="0"/>
              <a:t>CLIMATE:</a:t>
            </a:r>
            <a:endParaRPr/>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r>
              <a:rPr lang="en-US" dirty="0" smtClean="0"/>
              <a:t>GREEN </a:t>
            </a:r>
            <a:r>
              <a:rPr lang="en-US" smtClean="0"/>
              <a:t>IS PURE,RED </a:t>
            </a:r>
            <a:r>
              <a:rPr lang="en-US" dirty="0" smtClean="0"/>
              <a:t>WILL HURT</a:t>
            </a: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047750"/>
            <a:ext cx="6781800" cy="4095750"/>
          </a:xfrm>
        </p:spPr>
        <p:txBody>
          <a:bodyPr/>
          <a:lstStyle/>
          <a:p>
            <a:pPr indent="-457200" algn="ctr">
              <a:buFont typeface="Wingdings" pitchFamily="2" charset="2"/>
              <a:buChar char="§"/>
            </a:pPr>
            <a:r>
              <a:rPr lang="en-US" sz="1700" dirty="0" smtClean="0">
                <a:latin typeface="Arial" pitchFamily="34" charset="0"/>
                <a:cs typeface="Arial" pitchFamily="34" charset="0"/>
              </a:rPr>
              <a:t>Uttar Pradesh has a humid subtropical climate and experiences four seasons. The winter in January and February is followed by summer between March and May and the monsoon season between June and September.</a:t>
            </a:r>
            <a:r>
              <a:rPr lang="en-US" sz="1700" baseline="30000" dirty="0" smtClean="0">
                <a:latin typeface="Arial" pitchFamily="34" charset="0"/>
                <a:cs typeface="Arial" pitchFamily="34" charset="0"/>
              </a:rPr>
              <a:t> </a:t>
            </a:r>
            <a:r>
              <a:rPr lang="en-US" sz="1700" dirty="0" smtClean="0">
                <a:latin typeface="Arial" pitchFamily="34" charset="0"/>
                <a:cs typeface="Arial" pitchFamily="34" charset="0"/>
              </a:rPr>
              <a:t>Summers are extreme with temperatures fluctuating anywhere between 0 °C and 50 °C in parts of the state coupled with dry hot winds called the </a:t>
            </a:r>
            <a:r>
              <a:rPr lang="en-US" sz="1700" i="1" dirty="0" err="1" smtClean="0">
                <a:latin typeface="Arial" pitchFamily="34" charset="0"/>
                <a:cs typeface="Arial" pitchFamily="34" charset="0"/>
              </a:rPr>
              <a:t>Loo</a:t>
            </a:r>
            <a:r>
              <a:rPr lang="en-US" sz="1700" i="1" dirty="0" smtClean="0">
                <a:latin typeface="Arial" pitchFamily="34" charset="0"/>
                <a:cs typeface="Arial" pitchFamily="34" charset="0"/>
              </a:rPr>
              <a:t>.</a:t>
            </a:r>
            <a:r>
              <a:rPr lang="en-US" sz="1700" dirty="0" smtClean="0">
                <a:latin typeface="Arial" pitchFamily="34" charset="0"/>
                <a:cs typeface="Arial" pitchFamily="34" charset="0"/>
              </a:rPr>
              <a:t> The </a:t>
            </a:r>
            <a:r>
              <a:rPr lang="en-US" sz="1700" dirty="0" err="1" smtClean="0">
                <a:latin typeface="Arial" pitchFamily="34" charset="0"/>
                <a:cs typeface="Arial" pitchFamily="34" charset="0"/>
              </a:rPr>
              <a:t>Gangetic</a:t>
            </a:r>
            <a:r>
              <a:rPr lang="en-US" sz="1700" dirty="0" smtClean="0">
                <a:latin typeface="Arial" pitchFamily="34" charset="0"/>
                <a:cs typeface="Arial" pitchFamily="34" charset="0"/>
              </a:rPr>
              <a:t> plain varies from semiarid to sub-humid.</a:t>
            </a:r>
            <a:r>
              <a:rPr lang="en-US" sz="1700" baseline="30000" dirty="0" smtClean="0">
                <a:latin typeface="Arial" pitchFamily="34" charset="0"/>
                <a:cs typeface="Arial" pitchFamily="34" charset="0"/>
              </a:rPr>
              <a:t> </a:t>
            </a:r>
            <a:r>
              <a:rPr lang="en-US" sz="1700" dirty="0" smtClean="0">
                <a:latin typeface="Arial" pitchFamily="34" charset="0"/>
                <a:cs typeface="Arial" pitchFamily="34" charset="0"/>
              </a:rPr>
              <a:t>The mean annual rainfall ranges from 650 mm in the southwest corner of the state to 1000 mm in the eastern and southeastern parts of the state.</a:t>
            </a:r>
            <a:endParaRPr lang="en-IN" sz="1700" dirty="0" smtClean="0">
              <a:latin typeface="Arial" pitchFamily="34" charset="0"/>
              <a:cs typeface="Arial" pitchFamily="34" charset="0"/>
            </a:endParaRPr>
          </a:p>
          <a:p>
            <a:pPr indent="-457200" algn="ctr">
              <a:buFont typeface="Wingdings" pitchFamily="2" charset="2"/>
              <a:buChar char="§"/>
            </a:pPr>
            <a:endParaRPr lang="en-US" sz="1700" dirty="0" smtClean="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1.</a:t>
            </a:r>
            <a:endParaRPr sz="7200" b="0">
              <a:solidFill>
                <a:srgbClr val="3796BF"/>
              </a:solidFill>
            </a:endParaRPr>
          </a:p>
          <a:p>
            <a:pPr marL="0" lvl="0" indent="0" algn="l" rtl="0">
              <a:spcBef>
                <a:spcPts val="0"/>
              </a:spcBef>
              <a:spcAft>
                <a:spcPts val="0"/>
              </a:spcAft>
              <a:buNone/>
            </a:pPr>
            <a:r>
              <a:rPr lang="en" dirty="0" smtClean="0"/>
              <a:t>ARTS AND CRAFTS:</a:t>
            </a:r>
            <a:endParaRPr/>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THE ARTISTIC SAGA</a:t>
            </a: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971550"/>
            <a:ext cx="6172200" cy="4171950"/>
          </a:xfrm>
          <a:prstGeom prst="rect">
            <a:avLst/>
          </a:prstGeom>
        </p:spPr>
        <p:txBody>
          <a:bodyPr spcFirstLastPara="1" wrap="square" lIns="91425" tIns="91425" rIns="91425" bIns="91425" anchor="t" anchorCtr="0">
            <a:noAutofit/>
          </a:bodyPr>
          <a:lstStyle/>
          <a:p>
            <a:pPr indent="-457200" algn="just">
              <a:buFont typeface="Wingdings" pitchFamily="2" charset="2"/>
              <a:buChar char="§"/>
            </a:pPr>
            <a:r>
              <a:rPr lang="en-US" sz="1600" dirty="0" smtClean="0">
                <a:latin typeface="Arial" pitchFamily="34" charset="0"/>
                <a:cs typeface="Arial" pitchFamily="34" charset="0"/>
              </a:rPr>
              <a:t>Primarily a summer phenomenon, the Bay of Bengal branch of the Indian monsoon is the major bearer of rain in most parts of state. After summer it is the south-west monsoon which brings most of the rain here, while in winters rain due to the</a:t>
            </a:r>
            <a:r>
              <a:rPr lang="en-US" sz="1600" i="1" dirty="0" smtClean="0">
                <a:latin typeface="Arial" pitchFamily="34" charset="0"/>
                <a:cs typeface="Arial" pitchFamily="34" charset="0"/>
              </a:rPr>
              <a:t> western disturbances </a:t>
            </a:r>
            <a:r>
              <a:rPr lang="en-US" sz="1600" dirty="0" smtClean="0">
                <a:latin typeface="Arial" pitchFamily="34" charset="0"/>
                <a:cs typeface="Arial" pitchFamily="34" charset="0"/>
              </a:rPr>
              <a:t> and north-east monsoon also contribute small quantities towards the overall precipitation of the state. The rain in Uttar Pradesh can vary from an annual average of 170 cm in hilly areas to 84 cm in Western Uttar </a:t>
            </a:r>
            <a:r>
              <a:rPr lang="en-US" sz="1600" dirty="0" err="1" smtClean="0">
                <a:latin typeface="Arial" pitchFamily="34" charset="0"/>
                <a:cs typeface="Arial" pitchFamily="34" charset="0"/>
              </a:rPr>
              <a:t>Pradesh.Given</a:t>
            </a:r>
            <a:r>
              <a:rPr lang="en-US" sz="1600" dirty="0" smtClean="0">
                <a:latin typeface="Arial" pitchFamily="34" charset="0"/>
                <a:cs typeface="Arial" pitchFamily="34" charset="0"/>
              </a:rPr>
              <a:t> the concentration of most of this rainfall in the four months of the monsoon, excess rain can lead to floods and shortage to droughts. </a:t>
            </a:r>
            <a:endParaRPr lang="en-IN" sz="1600" dirty="0" smtClean="0">
              <a:latin typeface="Arial" pitchFamily="34" charset="0"/>
              <a:cs typeface="Arial" pitchFamily="34" charset="0"/>
            </a:endParaRPr>
          </a:p>
          <a:p>
            <a:pPr indent="-457200" algn="just">
              <a:buFont typeface="Wingdings" pitchFamily="2" charset="2"/>
              <a:buChar char="§"/>
            </a:pPr>
            <a:endParaRPr lang="en-US" sz="1600" dirty="0" smtClean="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pic>
        <p:nvPicPr>
          <p:cNvPr id="5" name="Google Shape;248;p21"/>
          <p:cNvPicPr preferRelativeResize="0"/>
          <p:nvPr/>
        </p:nvPicPr>
        <p:blipFill rotWithShape="1">
          <a:blip r:embed="rId3">
            <a:alphaModFix/>
          </a:blip>
          <a:srcRect l="5549" r="17698"/>
          <a:stretch/>
        </p:blipFill>
        <p:spPr>
          <a:xfrm flipH="1">
            <a:off x="6172200" y="2571750"/>
            <a:ext cx="2971800" cy="2571750"/>
          </a:xfrm>
          <a:prstGeom prst="rect">
            <a:avLst/>
          </a:prstGeom>
          <a:noFill/>
          <a:ln>
            <a:noFill/>
          </a:ln>
        </p:spPr>
      </p:pic>
      <p:pic>
        <p:nvPicPr>
          <p:cNvPr id="7" name="Google Shape;248;p21"/>
          <p:cNvPicPr preferRelativeResize="0"/>
          <p:nvPr/>
        </p:nvPicPr>
        <p:blipFill rotWithShape="1">
          <a:blip r:embed="rId3">
            <a:alphaModFix/>
          </a:blip>
          <a:srcRect l="5549" r="17698"/>
          <a:stretch/>
        </p:blipFill>
        <p:spPr>
          <a:xfrm flipH="1">
            <a:off x="6172200" y="0"/>
            <a:ext cx="2971800" cy="257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047750"/>
            <a:ext cx="6781800" cy="4095750"/>
          </a:xfrm>
        </p:spPr>
        <p:txBody>
          <a:bodyPr/>
          <a:lstStyle/>
          <a:p>
            <a:pPr indent="-457200" algn="ctr">
              <a:buFont typeface="Wingdings" pitchFamily="2" charset="2"/>
              <a:buChar char="§"/>
            </a:pPr>
            <a:r>
              <a:rPr lang="en-US" sz="1600" dirty="0" smtClean="0">
                <a:latin typeface="Arial" pitchFamily="34" charset="0"/>
                <a:cs typeface="Arial" pitchFamily="34" charset="0"/>
              </a:rPr>
              <a:t>The rain in Uttar Pradesh can vary from an annual average of 170 cm in hilly areas to 84 cm in Western Uttar Pradesh.</a:t>
            </a:r>
            <a:r>
              <a:rPr lang="en-US" sz="1600" baseline="30000" dirty="0" smtClean="0">
                <a:latin typeface="Arial" pitchFamily="34" charset="0"/>
                <a:cs typeface="Arial" pitchFamily="34" charset="0"/>
              </a:rPr>
              <a:t> </a:t>
            </a:r>
            <a:r>
              <a:rPr lang="en-US" sz="1600" dirty="0" smtClean="0">
                <a:latin typeface="Arial" pitchFamily="34" charset="0"/>
                <a:cs typeface="Arial" pitchFamily="34" charset="0"/>
              </a:rPr>
              <a:t>Given the concentration of most of this rainfall in the four months of the monsoon, excess rain can lead to floods and shortage to droughts. As such, these two phenomena, floods and droughts, commonly recur in the state. The climate of the Vindhya Range and plateau is subtropical with a mean annual rainfall between 1000 and 1200 mm, most of which comes during the monsoon.</a:t>
            </a:r>
            <a:r>
              <a:rPr lang="en-US" sz="1600" baseline="30000" dirty="0" smtClean="0">
                <a:latin typeface="Arial" pitchFamily="34" charset="0"/>
                <a:cs typeface="Arial" pitchFamily="34" charset="0"/>
              </a:rPr>
              <a:t> </a:t>
            </a:r>
            <a:r>
              <a:rPr lang="en-US" sz="1600" dirty="0" smtClean="0">
                <a:latin typeface="Arial" pitchFamily="34" charset="0"/>
                <a:cs typeface="Arial" pitchFamily="34" charset="0"/>
              </a:rPr>
              <a:t>Typical summer months are from March to June, with maximum temperatures ranging from 30 to 38 °C (86 to 100 °F). There is low relative humidity of around 20% and dust-laden winds blow throughout the season. In summers, hot winds called </a:t>
            </a:r>
            <a:r>
              <a:rPr lang="en-US" sz="1600" i="1" dirty="0" err="1" smtClean="0">
                <a:latin typeface="Arial" pitchFamily="34" charset="0"/>
                <a:cs typeface="Arial" pitchFamily="34" charset="0"/>
              </a:rPr>
              <a:t>loo</a:t>
            </a:r>
            <a:r>
              <a:rPr lang="en-US" sz="1600" dirty="0" smtClean="0">
                <a:latin typeface="Arial" pitchFamily="34" charset="0"/>
                <a:cs typeface="Arial" pitchFamily="34" charset="0"/>
              </a:rPr>
              <a:t> blow all across Uttar Pradesh.</a:t>
            </a:r>
            <a:endParaRPr lang="en-IN" sz="1600" dirty="0" smtClean="0">
              <a:latin typeface="Arial" pitchFamily="34" charset="0"/>
              <a:cs typeface="Arial" pitchFamily="34" charset="0"/>
            </a:endParaRPr>
          </a:p>
          <a:p>
            <a:pPr indent="-457200" algn="ctr">
              <a:buFont typeface="Wingdings" pitchFamily="2" charset="2"/>
              <a:buChar char="§"/>
            </a:pPr>
            <a:endParaRPr lang="en-US" sz="1700" dirty="0" smtClean="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6.</a:t>
            </a:r>
            <a:endParaRPr sz="7200" b="0">
              <a:solidFill>
                <a:srgbClr val="3796BF"/>
              </a:solidFill>
            </a:endParaRPr>
          </a:p>
          <a:p>
            <a:pPr marL="0" lvl="0" indent="0" algn="l" rtl="0">
              <a:spcBef>
                <a:spcPts val="0"/>
              </a:spcBef>
              <a:spcAft>
                <a:spcPts val="0"/>
              </a:spcAft>
              <a:buNone/>
            </a:pPr>
            <a:r>
              <a:rPr lang="en" dirty="0" smtClean="0"/>
              <a:t>GEOGRAPHY:</a:t>
            </a: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971550"/>
            <a:ext cx="5105400" cy="4171950"/>
          </a:xfrm>
          <a:prstGeom prst="rect">
            <a:avLst/>
          </a:prstGeom>
        </p:spPr>
        <p:txBody>
          <a:bodyPr spcFirstLastPara="1" wrap="square" lIns="91425" tIns="91425" rIns="91425" bIns="91425" anchor="t" anchorCtr="0">
            <a:noAutofit/>
          </a:bodyPr>
          <a:lstStyle/>
          <a:p>
            <a:pPr marL="342900" indent="-342900" algn="just">
              <a:buFont typeface="Wingdings" pitchFamily="2" charset="2"/>
              <a:buChar char="§"/>
            </a:pPr>
            <a:r>
              <a:rPr lang="en-US" sz="1800" dirty="0" smtClean="0">
                <a:latin typeface="Cambria Math" pitchFamily="18" charset="0"/>
                <a:ea typeface="Cambria Math" pitchFamily="18" charset="0"/>
                <a:cs typeface="Arial" pitchFamily="34" charset="0"/>
              </a:rPr>
              <a:t>Uttar Pradesh, with a total area of 243,290 square </a:t>
            </a:r>
            <a:r>
              <a:rPr lang="en-US" sz="1800" dirty="0" err="1" smtClean="0">
                <a:latin typeface="Cambria Math" pitchFamily="18" charset="0"/>
                <a:ea typeface="Cambria Math" pitchFamily="18" charset="0"/>
                <a:cs typeface="Arial" pitchFamily="34" charset="0"/>
              </a:rPr>
              <a:t>kilometres</a:t>
            </a:r>
            <a:r>
              <a:rPr lang="en-US" sz="1800" dirty="0" smtClean="0">
                <a:latin typeface="Cambria Math" pitchFamily="18" charset="0"/>
                <a:ea typeface="Cambria Math" pitchFamily="18" charset="0"/>
                <a:cs typeface="Arial" pitchFamily="34" charset="0"/>
              </a:rPr>
              <a:t> (93,935 sq mi), is India's fourth-largest state in terms of land area and is roughly of same size as United Kingdom. It is situated on the northern spout of India and shares an international boundary with Nepal. The Himalayas border the state on the north,</a:t>
            </a:r>
            <a:r>
              <a:rPr lang="en-US" sz="1800" baseline="30000" dirty="0" smtClean="0">
                <a:latin typeface="Cambria Math" pitchFamily="18" charset="0"/>
                <a:ea typeface="Cambria Math" pitchFamily="18" charset="0"/>
                <a:cs typeface="Arial" pitchFamily="34" charset="0"/>
              </a:rPr>
              <a:t> </a:t>
            </a:r>
            <a:r>
              <a:rPr lang="en-US" sz="1800" dirty="0" smtClean="0">
                <a:latin typeface="Cambria Math" pitchFamily="18" charset="0"/>
                <a:ea typeface="Cambria Math" pitchFamily="18" charset="0"/>
                <a:cs typeface="Arial" pitchFamily="34" charset="0"/>
              </a:rPr>
              <a:t>but the plains that cover most of the state are distinctly different from those high mountains.</a:t>
            </a:r>
            <a:r>
              <a:rPr lang="en-US" sz="1800" baseline="30000" dirty="0" smtClean="0">
                <a:latin typeface="Cambria Math" pitchFamily="18" charset="0"/>
                <a:ea typeface="Cambria Math" pitchFamily="18" charset="0"/>
                <a:cs typeface="Arial" pitchFamily="34" charset="0"/>
              </a:rPr>
              <a:t> </a:t>
            </a:r>
            <a:r>
              <a:rPr lang="en-US" sz="1800" dirty="0" smtClean="0">
                <a:latin typeface="Cambria Math" pitchFamily="18" charset="0"/>
                <a:ea typeface="Cambria Math" pitchFamily="18" charset="0"/>
                <a:cs typeface="Arial" pitchFamily="34" charset="0"/>
              </a:rPr>
              <a:t>The larger </a:t>
            </a:r>
            <a:r>
              <a:rPr lang="en-US" sz="1800" dirty="0" err="1" smtClean="0">
                <a:latin typeface="Cambria Math" pitchFamily="18" charset="0"/>
                <a:ea typeface="Cambria Math" pitchFamily="18" charset="0"/>
                <a:cs typeface="Arial" pitchFamily="34" charset="0"/>
              </a:rPr>
              <a:t>Gangetic</a:t>
            </a:r>
            <a:r>
              <a:rPr lang="en-US" sz="1800" dirty="0" smtClean="0">
                <a:latin typeface="Cambria Math" pitchFamily="18" charset="0"/>
                <a:ea typeface="Cambria Math" pitchFamily="18" charset="0"/>
                <a:cs typeface="Arial" pitchFamily="34" charset="0"/>
              </a:rPr>
              <a:t> Plain region is in the north; it includes the Ganges-Yamuna </a:t>
            </a:r>
            <a:r>
              <a:rPr lang="en-US" sz="1800" dirty="0" err="1" smtClean="0">
                <a:latin typeface="Cambria Math" pitchFamily="18" charset="0"/>
                <a:ea typeface="Cambria Math" pitchFamily="18" charset="0"/>
                <a:cs typeface="Arial" pitchFamily="34" charset="0"/>
              </a:rPr>
              <a:t>Doab</a:t>
            </a:r>
            <a:r>
              <a:rPr lang="en-US" sz="1800" dirty="0" smtClean="0">
                <a:latin typeface="Cambria Math" pitchFamily="18" charset="0"/>
                <a:ea typeface="Cambria Math" pitchFamily="18" charset="0"/>
                <a:cs typeface="Arial" pitchFamily="34" charset="0"/>
              </a:rPr>
              <a:t>, the </a:t>
            </a:r>
            <a:r>
              <a:rPr lang="en-US" sz="1800" dirty="0" err="1" smtClean="0">
                <a:latin typeface="Cambria Math" pitchFamily="18" charset="0"/>
                <a:ea typeface="Cambria Math" pitchFamily="18" charset="0"/>
                <a:cs typeface="Arial" pitchFamily="34" charset="0"/>
              </a:rPr>
              <a:t>Ghaghra</a:t>
            </a:r>
            <a:r>
              <a:rPr lang="en-US" sz="1800" dirty="0" smtClean="0">
                <a:latin typeface="Cambria Math" pitchFamily="18" charset="0"/>
                <a:ea typeface="Cambria Math" pitchFamily="18" charset="0"/>
                <a:cs typeface="Arial" pitchFamily="34" charset="0"/>
              </a:rPr>
              <a:t> plains, the Ganges plains and the </a:t>
            </a:r>
            <a:r>
              <a:rPr lang="en-US" sz="1800" dirty="0" err="1" smtClean="0">
                <a:latin typeface="Cambria Math" pitchFamily="18" charset="0"/>
                <a:ea typeface="Cambria Math" pitchFamily="18" charset="0"/>
                <a:cs typeface="Arial" pitchFamily="34" charset="0"/>
              </a:rPr>
              <a:t>Terai</a:t>
            </a:r>
            <a:r>
              <a:rPr lang="en-US" sz="1800" dirty="0" smtClean="0">
                <a:latin typeface="Cambria Math" pitchFamily="18" charset="0"/>
                <a:ea typeface="Cambria Math" pitchFamily="18" charset="0"/>
                <a:cs typeface="Arial" pitchFamily="34" charset="0"/>
              </a:rPr>
              <a:t>.</a:t>
            </a:r>
            <a:r>
              <a:rPr lang="en-US" sz="1800" baseline="30000" dirty="0" smtClean="0">
                <a:latin typeface="Cambria Math" pitchFamily="18" charset="0"/>
                <a:ea typeface="Cambria Math" pitchFamily="18" charset="0"/>
                <a:cs typeface="Arial" pitchFamily="34" charset="0"/>
              </a:rPr>
              <a:t> </a:t>
            </a:r>
            <a:r>
              <a:rPr lang="en-US" sz="1800" dirty="0" smtClean="0">
                <a:latin typeface="Cambria Math" pitchFamily="18" charset="0"/>
                <a:ea typeface="Cambria Math" pitchFamily="18" charset="0"/>
                <a:cs typeface="Arial" pitchFamily="34" charset="0"/>
              </a:rPr>
              <a:t>The smaller Vindhya Range and plateau region is in the south.</a:t>
            </a:r>
            <a:endParaRPr lang="en-IN" sz="1800" dirty="0" smtClean="0">
              <a:latin typeface="Cambria Math" pitchFamily="18" charset="0"/>
              <a:ea typeface="Cambria Math" pitchFamily="18" charset="0"/>
              <a:cs typeface="Arial" pitchFamily="34" charset="0"/>
            </a:endParaRPr>
          </a:p>
          <a:p>
            <a:pPr marL="342900" indent="-342900">
              <a:buFont typeface="+mj-lt"/>
              <a:buAutoNum type="arabicPeriod"/>
            </a:pPr>
            <a:endParaRPr lang="en-US" sz="1800" dirty="0"/>
          </a:p>
        </p:txBody>
      </p:sp>
      <p:pic>
        <p:nvPicPr>
          <p:cNvPr id="248" name="Google Shape;248;p21"/>
          <p:cNvPicPr preferRelativeResize="0"/>
          <p:nvPr/>
        </p:nvPicPr>
        <p:blipFill rotWithShape="1">
          <a:blip r:embed="rId3">
            <a:alphaModFix/>
          </a:blip>
          <a:srcRect l="5549" r="17698"/>
          <a:stretch/>
        </p:blipFill>
        <p:spPr>
          <a:xfrm flipH="1">
            <a:off x="5195971" y="0"/>
            <a:ext cx="3948025" cy="5143500"/>
          </a:xfrm>
          <a:prstGeom prst="rect">
            <a:avLst/>
          </a:prstGeom>
          <a:noFill/>
          <a:ln>
            <a:noFill/>
          </a:ln>
        </p:spPr>
      </p:pic>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971550"/>
            <a:ext cx="6172200" cy="4171950"/>
          </a:xfrm>
          <a:prstGeom prst="rect">
            <a:avLst/>
          </a:prstGeom>
        </p:spPr>
        <p:txBody>
          <a:bodyPr spcFirstLastPara="1" wrap="square" lIns="91425" tIns="91425" rIns="91425" bIns="91425" anchor="t" anchorCtr="0">
            <a:noAutofit/>
          </a:bodyPr>
          <a:lstStyle/>
          <a:p>
            <a:pPr indent="-457200" algn="just">
              <a:buFont typeface="Wingdings" pitchFamily="2" charset="2"/>
              <a:buChar char="§"/>
            </a:pPr>
            <a:r>
              <a:rPr lang="en-US" sz="1700" dirty="0" smtClean="0">
                <a:latin typeface="Cambria Math" pitchFamily="18" charset="0"/>
                <a:ea typeface="Cambria Math" pitchFamily="18" charset="0"/>
              </a:rPr>
              <a:t>It is </a:t>
            </a:r>
            <a:r>
              <a:rPr lang="en-US" sz="1700" dirty="0" err="1" smtClean="0">
                <a:latin typeface="Cambria Math" pitchFamily="18" charset="0"/>
                <a:ea typeface="Cambria Math" pitchFamily="18" charset="0"/>
              </a:rPr>
              <a:t>characterised</a:t>
            </a:r>
            <a:r>
              <a:rPr lang="en-US" sz="1700" dirty="0" smtClean="0">
                <a:latin typeface="Cambria Math" pitchFamily="18" charset="0"/>
                <a:ea typeface="Cambria Math" pitchFamily="18" charset="0"/>
              </a:rPr>
              <a:t> by hard rock strata and a varied topography of hills, plains, valleys and plateaus. The </a:t>
            </a:r>
            <a:r>
              <a:rPr lang="en-US" sz="1700" dirty="0" err="1" smtClean="0">
                <a:latin typeface="Cambria Math" pitchFamily="18" charset="0"/>
                <a:ea typeface="Cambria Math" pitchFamily="18" charset="0"/>
              </a:rPr>
              <a:t>Bhabhar</a:t>
            </a:r>
            <a:r>
              <a:rPr lang="en-US" sz="1700" dirty="0" smtClean="0">
                <a:latin typeface="Cambria Math" pitchFamily="18" charset="0"/>
                <a:ea typeface="Cambria Math" pitchFamily="18" charset="0"/>
              </a:rPr>
              <a:t> tract gives place to the </a:t>
            </a:r>
            <a:r>
              <a:rPr lang="en-US" sz="1700" dirty="0" err="1" smtClean="0">
                <a:latin typeface="Cambria Math" pitchFamily="18" charset="0"/>
                <a:ea typeface="Cambria Math" pitchFamily="18" charset="0"/>
              </a:rPr>
              <a:t>terai</a:t>
            </a:r>
            <a:r>
              <a:rPr lang="en-US" sz="1700" dirty="0" smtClean="0">
                <a:latin typeface="Cambria Math" pitchFamily="18" charset="0"/>
                <a:ea typeface="Cambria Math" pitchFamily="18" charset="0"/>
              </a:rPr>
              <a:t> area which is covered with tall elephant grass and thick forests interspersed with marshes and swamps.</a:t>
            </a:r>
            <a:r>
              <a:rPr lang="en-US" sz="1700" baseline="30000" dirty="0" smtClean="0">
                <a:latin typeface="Cambria Math" pitchFamily="18" charset="0"/>
                <a:ea typeface="Cambria Math" pitchFamily="18" charset="0"/>
              </a:rPr>
              <a:t> </a:t>
            </a:r>
            <a:r>
              <a:rPr lang="en-US" sz="1700" dirty="0" smtClean="0">
                <a:latin typeface="Cambria Math" pitchFamily="18" charset="0"/>
                <a:ea typeface="Cambria Math" pitchFamily="18" charset="0"/>
              </a:rPr>
              <a:t>The sluggish rivers of the </a:t>
            </a:r>
            <a:r>
              <a:rPr lang="en-US" sz="1700" dirty="0" err="1" smtClean="0">
                <a:latin typeface="Cambria Math" pitchFamily="18" charset="0"/>
                <a:ea typeface="Cambria Math" pitchFamily="18" charset="0"/>
              </a:rPr>
              <a:t>bhabhar</a:t>
            </a:r>
            <a:r>
              <a:rPr lang="en-US" sz="1700" dirty="0" smtClean="0">
                <a:latin typeface="Cambria Math" pitchFamily="18" charset="0"/>
                <a:ea typeface="Cambria Math" pitchFamily="18" charset="0"/>
              </a:rPr>
              <a:t> deepen in this area, their course running through a tangled mass of thick undergrowth. The </a:t>
            </a:r>
            <a:r>
              <a:rPr lang="en-US" sz="1700" dirty="0" err="1" smtClean="0">
                <a:latin typeface="Cambria Math" pitchFamily="18" charset="0"/>
                <a:ea typeface="Cambria Math" pitchFamily="18" charset="0"/>
              </a:rPr>
              <a:t>terai</a:t>
            </a:r>
            <a:r>
              <a:rPr lang="en-US" sz="1700" dirty="0" smtClean="0">
                <a:latin typeface="Cambria Math" pitchFamily="18" charset="0"/>
                <a:ea typeface="Cambria Math" pitchFamily="18" charset="0"/>
              </a:rPr>
              <a:t> runs parallel to the </a:t>
            </a:r>
            <a:r>
              <a:rPr lang="en-US" sz="1700" dirty="0" err="1" smtClean="0">
                <a:latin typeface="Cambria Math" pitchFamily="18" charset="0"/>
                <a:ea typeface="Cambria Math" pitchFamily="18" charset="0"/>
              </a:rPr>
              <a:t>bhabhar</a:t>
            </a:r>
            <a:r>
              <a:rPr lang="en-US" sz="1700" dirty="0" smtClean="0">
                <a:latin typeface="Cambria Math" pitchFamily="18" charset="0"/>
                <a:ea typeface="Cambria Math" pitchFamily="18" charset="0"/>
              </a:rPr>
              <a:t> in a thin strip. The entire alluvial plain is divided into three sub-regions. The first in the eastern tract consisting of 14 districts which are subject to periodical floods and droughts and have been classified as scarcity areas. These districts have the highest density of population which gives the lowest per capita land.</a:t>
            </a:r>
            <a:endParaRPr lang="en-IN" sz="1700" dirty="0" smtClean="0">
              <a:latin typeface="Cambria Math" pitchFamily="18" charset="0"/>
              <a:ea typeface="Cambria Math" pitchFamily="18" charset="0"/>
            </a:endParaRPr>
          </a:p>
          <a:p>
            <a:pPr indent="-457200" algn="just">
              <a:buFont typeface="Wingdings" pitchFamily="2" charset="2"/>
              <a:buChar char="§"/>
            </a:pPr>
            <a:endParaRPr lang="en-US" sz="1600" dirty="0" smtClean="0"/>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pic>
        <p:nvPicPr>
          <p:cNvPr id="5" name="Google Shape;248;p21"/>
          <p:cNvPicPr preferRelativeResize="0"/>
          <p:nvPr/>
        </p:nvPicPr>
        <p:blipFill rotWithShape="1">
          <a:blip r:embed="rId3">
            <a:alphaModFix/>
          </a:blip>
          <a:srcRect l="5549" r="17698"/>
          <a:stretch/>
        </p:blipFill>
        <p:spPr>
          <a:xfrm flipH="1">
            <a:off x="6172200" y="2571750"/>
            <a:ext cx="2971800" cy="2571750"/>
          </a:xfrm>
          <a:prstGeom prst="rect">
            <a:avLst/>
          </a:prstGeom>
          <a:noFill/>
          <a:ln>
            <a:noFill/>
          </a:ln>
        </p:spPr>
      </p:pic>
      <p:pic>
        <p:nvPicPr>
          <p:cNvPr id="7" name="Google Shape;248;p21"/>
          <p:cNvPicPr preferRelativeResize="0"/>
          <p:nvPr/>
        </p:nvPicPr>
        <p:blipFill rotWithShape="1">
          <a:blip r:embed="rId3">
            <a:alphaModFix/>
          </a:blip>
          <a:srcRect l="5549" r="17698"/>
          <a:stretch/>
        </p:blipFill>
        <p:spPr>
          <a:xfrm flipH="1">
            <a:off x="6172200" y="0"/>
            <a:ext cx="2971800" cy="257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971550"/>
            <a:ext cx="6172200" cy="4171950"/>
          </a:xfrm>
          <a:prstGeom prst="rect">
            <a:avLst/>
          </a:prstGeom>
        </p:spPr>
        <p:txBody>
          <a:bodyPr spcFirstLastPara="1" wrap="square" lIns="91425" tIns="91425" rIns="91425" bIns="91425" anchor="t" anchorCtr="0">
            <a:noAutofit/>
          </a:bodyPr>
          <a:lstStyle/>
          <a:p>
            <a:pPr marL="342900" indent="-342900" algn="just">
              <a:buFont typeface="Wingdings" pitchFamily="2" charset="2"/>
              <a:buChar char="§"/>
            </a:pPr>
            <a:r>
              <a:rPr lang="en-US" sz="1600" dirty="0" smtClean="0">
                <a:latin typeface="Cambria Math" pitchFamily="18" charset="0"/>
                <a:ea typeface="Cambria Math" pitchFamily="18" charset="0"/>
              </a:rPr>
              <a:t>The other two regions, the central and the western are comparatively better with a well-developed irrigation system.</a:t>
            </a:r>
            <a:r>
              <a:rPr lang="en-US" sz="1600" baseline="30000" dirty="0" smtClean="0">
                <a:latin typeface="Cambria Math" pitchFamily="18" charset="0"/>
                <a:ea typeface="Cambria Math" pitchFamily="18" charset="0"/>
              </a:rPr>
              <a:t> </a:t>
            </a:r>
            <a:r>
              <a:rPr lang="en-US" sz="1600" dirty="0" smtClean="0">
                <a:latin typeface="Cambria Math" pitchFamily="18" charset="0"/>
                <a:ea typeface="Cambria Math" pitchFamily="18" charset="0"/>
              </a:rPr>
              <a:t>They suffer from </a:t>
            </a:r>
            <a:r>
              <a:rPr lang="en-US" sz="1600" dirty="0" err="1" smtClean="0">
                <a:latin typeface="Cambria Math" pitchFamily="18" charset="0"/>
                <a:ea typeface="Cambria Math" pitchFamily="18" charset="0"/>
              </a:rPr>
              <a:t>waterlogging</a:t>
            </a:r>
            <a:r>
              <a:rPr lang="en-US" sz="1600" dirty="0" smtClean="0">
                <a:latin typeface="Cambria Math" pitchFamily="18" charset="0"/>
                <a:ea typeface="Cambria Math" pitchFamily="18" charset="0"/>
              </a:rPr>
              <a:t> and large-scale user tracts. In addition, the area is fairly arid. The state has more than 32 large and small rivers; of them, the Ganges, Yamuna, </a:t>
            </a:r>
            <a:r>
              <a:rPr lang="en-US" sz="1600" dirty="0" err="1" smtClean="0">
                <a:latin typeface="Cambria Math" pitchFamily="18" charset="0"/>
                <a:ea typeface="Cambria Math" pitchFamily="18" charset="0"/>
              </a:rPr>
              <a:t>Saraswati</a:t>
            </a:r>
            <a:r>
              <a:rPr lang="en-US" sz="1600" dirty="0" smtClean="0">
                <a:latin typeface="Cambria Math" pitchFamily="18" charset="0"/>
                <a:ea typeface="Cambria Math" pitchFamily="18" charset="0"/>
              </a:rPr>
              <a:t>, </a:t>
            </a:r>
            <a:r>
              <a:rPr lang="en-US" sz="1600" dirty="0" err="1" smtClean="0">
                <a:latin typeface="Cambria Math" pitchFamily="18" charset="0"/>
                <a:ea typeface="Cambria Math" pitchFamily="18" charset="0"/>
              </a:rPr>
              <a:t>Sarayu</a:t>
            </a:r>
            <a:r>
              <a:rPr lang="en-US" sz="1600" dirty="0" smtClean="0">
                <a:latin typeface="Cambria Math" pitchFamily="18" charset="0"/>
                <a:ea typeface="Cambria Math" pitchFamily="18" charset="0"/>
              </a:rPr>
              <a:t>, </a:t>
            </a:r>
            <a:r>
              <a:rPr lang="en-US" sz="1600" dirty="0" err="1" smtClean="0">
                <a:latin typeface="Cambria Math" pitchFamily="18" charset="0"/>
                <a:ea typeface="Cambria Math" pitchFamily="18" charset="0"/>
              </a:rPr>
              <a:t>Betwa</a:t>
            </a:r>
            <a:r>
              <a:rPr lang="en-US" sz="1600" dirty="0" smtClean="0">
                <a:latin typeface="Cambria Math" pitchFamily="18" charset="0"/>
                <a:ea typeface="Cambria Math" pitchFamily="18" charset="0"/>
              </a:rPr>
              <a:t>, and Ghaghara are larger and of religious importance In Hinduism.</a:t>
            </a:r>
          </a:p>
          <a:p>
            <a:pPr marL="342900" indent="-342900" algn="just">
              <a:buFont typeface="Wingdings" pitchFamily="2" charset="2"/>
              <a:buChar char="§"/>
            </a:pPr>
            <a:r>
              <a:rPr lang="en-US" sz="1600" dirty="0" smtClean="0">
                <a:latin typeface="Cambria Math" pitchFamily="18" charset="0"/>
                <a:ea typeface="Cambria Math" pitchFamily="18" charset="0"/>
              </a:rPr>
              <a:t>Cultivation is intensive. The valley areas have fertile and rich soil. There is intensive cultivation on terraced hill slopes, but irrigation facilities are deficient.</a:t>
            </a:r>
            <a:r>
              <a:rPr lang="en-US" sz="1600" baseline="30000" dirty="0" smtClean="0">
                <a:latin typeface="Cambria Math" pitchFamily="18" charset="0"/>
                <a:ea typeface="Cambria Math" pitchFamily="18" charset="0"/>
              </a:rPr>
              <a:t> </a:t>
            </a:r>
            <a:r>
              <a:rPr lang="en-US" sz="1600" dirty="0" smtClean="0">
                <a:latin typeface="Cambria Math" pitchFamily="18" charset="0"/>
                <a:ea typeface="Cambria Math" pitchFamily="18" charset="0"/>
              </a:rPr>
              <a:t>The Siwalik Range which forms the southern foothills of the Himalayas, slopes down into a boulder bed called '</a:t>
            </a:r>
            <a:r>
              <a:rPr lang="en-US" sz="1600" dirty="0" err="1" smtClean="0">
                <a:latin typeface="Cambria Math" pitchFamily="18" charset="0"/>
                <a:ea typeface="Cambria Math" pitchFamily="18" charset="0"/>
              </a:rPr>
              <a:t>bhadhar</a:t>
            </a:r>
            <a:r>
              <a:rPr lang="en-US" sz="1600" dirty="0" smtClean="0">
                <a:latin typeface="Cambria Math" pitchFamily="18" charset="0"/>
                <a:ea typeface="Cambria Math" pitchFamily="18" charset="0"/>
              </a:rPr>
              <a:t>'.</a:t>
            </a:r>
            <a:r>
              <a:rPr lang="en-US" sz="1600" baseline="30000" dirty="0" smtClean="0">
                <a:latin typeface="Cambria Math" pitchFamily="18" charset="0"/>
                <a:ea typeface="Cambria Math" pitchFamily="18" charset="0"/>
              </a:rPr>
              <a:t> </a:t>
            </a:r>
            <a:r>
              <a:rPr lang="en-US" sz="1600" dirty="0" smtClean="0">
                <a:latin typeface="Cambria Math" pitchFamily="18" charset="0"/>
                <a:ea typeface="Cambria Math" pitchFamily="18" charset="0"/>
              </a:rPr>
              <a:t>The transitional belt running along the entire length of the state is called the </a:t>
            </a:r>
            <a:r>
              <a:rPr lang="en-US" sz="1600" dirty="0" err="1" smtClean="0">
                <a:latin typeface="Cambria Math" pitchFamily="18" charset="0"/>
                <a:ea typeface="Cambria Math" pitchFamily="18" charset="0"/>
              </a:rPr>
              <a:t>terai</a:t>
            </a:r>
            <a:r>
              <a:rPr lang="en-US" sz="1600" dirty="0" smtClean="0">
                <a:latin typeface="Cambria Math" pitchFamily="18" charset="0"/>
                <a:ea typeface="Cambria Math" pitchFamily="18" charset="0"/>
              </a:rPr>
              <a:t> and </a:t>
            </a:r>
            <a:r>
              <a:rPr lang="en-US" sz="1600" dirty="0" err="1" smtClean="0">
                <a:latin typeface="Cambria Math" pitchFamily="18" charset="0"/>
                <a:ea typeface="Cambria Math" pitchFamily="18" charset="0"/>
              </a:rPr>
              <a:t>bhabhar</a:t>
            </a:r>
            <a:r>
              <a:rPr lang="en-US" sz="1600" dirty="0" smtClean="0">
                <a:latin typeface="Cambria Math" pitchFamily="18" charset="0"/>
                <a:ea typeface="Cambria Math" pitchFamily="18" charset="0"/>
              </a:rPr>
              <a:t> area. It has rich forests, cutting across it are innumerable streams which swell into raging torrents during the monsoon.</a:t>
            </a:r>
          </a:p>
          <a:p>
            <a:pPr marL="342900" indent="-342900" algn="just">
              <a:buFont typeface="Wingdings" pitchFamily="2" charset="2"/>
              <a:buChar char="§"/>
            </a:pPr>
            <a:endParaRPr lang="en-US" sz="1600" dirty="0">
              <a:latin typeface="Cambria Math" pitchFamily="18" charset="0"/>
              <a:ea typeface="Cambria Math" pitchFamily="18" charset="0"/>
            </a:endParaRPr>
          </a:p>
        </p:txBody>
      </p:sp>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pic>
        <p:nvPicPr>
          <p:cNvPr id="5" name="Google Shape;248;p21"/>
          <p:cNvPicPr preferRelativeResize="0"/>
          <p:nvPr/>
        </p:nvPicPr>
        <p:blipFill rotWithShape="1">
          <a:blip r:embed="rId3">
            <a:alphaModFix/>
          </a:blip>
          <a:srcRect l="5549" r="17698"/>
          <a:stretch/>
        </p:blipFill>
        <p:spPr>
          <a:xfrm flipH="1">
            <a:off x="6172200" y="2571750"/>
            <a:ext cx="2971800" cy="2571750"/>
          </a:xfrm>
          <a:prstGeom prst="rect">
            <a:avLst/>
          </a:prstGeom>
          <a:noFill/>
          <a:ln>
            <a:noFill/>
          </a:ln>
        </p:spPr>
      </p:pic>
      <p:pic>
        <p:nvPicPr>
          <p:cNvPr id="7" name="Google Shape;248;p21"/>
          <p:cNvPicPr preferRelativeResize="0"/>
          <p:nvPr/>
        </p:nvPicPr>
        <p:blipFill rotWithShape="1">
          <a:blip r:embed="rId3">
            <a:alphaModFix/>
          </a:blip>
          <a:srcRect l="5549" r="17698"/>
          <a:stretch/>
        </p:blipFill>
        <p:spPr>
          <a:xfrm flipH="1">
            <a:off x="6172200" y="0"/>
            <a:ext cx="2971800" cy="2571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26</a:t>
            </a:fld>
            <a:endParaRPr lang="en"/>
          </a:p>
        </p:txBody>
      </p:sp>
      <p:sp>
        <p:nvSpPr>
          <p:cNvPr id="5" name="Rectangle 4"/>
          <p:cNvSpPr/>
          <p:nvPr/>
        </p:nvSpPr>
        <p:spPr>
          <a:xfrm>
            <a:off x="1447800" y="2190750"/>
            <a:ext cx="4152099" cy="861774"/>
          </a:xfrm>
          <a:prstGeom prst="rect">
            <a:avLst/>
          </a:prstGeom>
        </p:spPr>
        <p:txBody>
          <a:bodyPr wrap="none">
            <a:spAutoFit/>
          </a:bodyPr>
          <a:lstStyle/>
          <a:p>
            <a:r>
              <a:rPr lang="en-US" sz="5000" u="sng" dirty="0" smtClean="0">
                <a:solidFill>
                  <a:schemeClr val="bg1"/>
                </a:solidFill>
                <a:latin typeface="Algerian" pitchFamily="82" charset="0"/>
                <a:ea typeface="Ebrima" pitchFamily="2" charset="0"/>
                <a:cs typeface="Ebrima" pitchFamily="2" charset="0"/>
              </a:rPr>
              <a:t>T</a:t>
            </a:r>
            <a:r>
              <a:rPr lang="en-US" sz="5000" u="sng" dirty="0" smtClean="0">
                <a:solidFill>
                  <a:schemeClr val="bg1"/>
                </a:solidFill>
                <a:latin typeface="Algerian" pitchFamily="82" charset="0"/>
                <a:ea typeface="Ebrima" pitchFamily="2" charset="0"/>
                <a:cs typeface="Ebrima" pitchFamily="2" charset="0"/>
              </a:rPr>
              <a:t>HANK  </a:t>
            </a:r>
            <a:r>
              <a:rPr lang="en-US" sz="5000" u="sng" dirty="0" smtClean="0">
                <a:solidFill>
                  <a:schemeClr val="bg1"/>
                </a:solidFill>
                <a:latin typeface="Algerian" pitchFamily="82" charset="0"/>
                <a:ea typeface="Ebrima" pitchFamily="2" charset="0"/>
                <a:cs typeface="Ebrima" pitchFamily="2" charset="0"/>
              </a:rPr>
              <a:t>YOU</a:t>
            </a:r>
            <a:r>
              <a:rPr lang="en-US" sz="5000" dirty="0" smtClean="0">
                <a:solidFill>
                  <a:schemeClr val="bg1"/>
                </a:solidFill>
                <a:latin typeface="Algerian" pitchFamily="82" charset="0"/>
                <a:ea typeface="Ebrima" pitchFamily="2" charset="0"/>
                <a:cs typeface="Ebrima" pitchFamily="2"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1123950"/>
            <a:ext cx="5105400" cy="4019550"/>
          </a:xfrm>
          <a:prstGeom prst="rect">
            <a:avLst/>
          </a:prstGeom>
        </p:spPr>
        <p:txBody>
          <a:bodyPr spcFirstLastPara="1" wrap="square" lIns="91425" tIns="91425" rIns="91425" bIns="91425" anchor="t" anchorCtr="0">
            <a:noAutofit/>
          </a:bodyPr>
          <a:lstStyle/>
          <a:p>
            <a:pPr marL="0" indent="0" algn="just">
              <a:buFont typeface="Wingdings" pitchFamily="2" charset="2"/>
              <a:buChar char="§"/>
            </a:pPr>
            <a:r>
              <a:rPr lang="en-US" dirty="0" smtClean="0"/>
              <a:t> </a:t>
            </a:r>
            <a:r>
              <a:rPr lang="en-US" sz="1900" dirty="0" smtClean="0"/>
              <a:t>Fondly called as the ‘</a:t>
            </a:r>
            <a:r>
              <a:rPr lang="en-US" sz="1900" b="1" dirty="0" smtClean="0"/>
              <a:t>Heartland of India,’</a:t>
            </a:r>
            <a:r>
              <a:rPr lang="en-US" sz="1900" dirty="0" smtClean="0"/>
              <a:t> it is       lauded for its long living artistry. </a:t>
            </a:r>
            <a:r>
              <a:rPr lang="en-US" sz="1900" b="1" dirty="0" smtClean="0"/>
              <a:t>Stone-craft, pottery, </a:t>
            </a:r>
            <a:r>
              <a:rPr lang="en-US" sz="1900" b="1" dirty="0" err="1" smtClean="0"/>
              <a:t>Chikankari</a:t>
            </a:r>
            <a:r>
              <a:rPr lang="en-US" sz="1900" b="1" dirty="0" smtClean="0"/>
              <a:t>, </a:t>
            </a:r>
            <a:r>
              <a:rPr lang="en-US" sz="1900" b="1" dirty="0" err="1" smtClean="0"/>
              <a:t>Zari</a:t>
            </a:r>
            <a:r>
              <a:rPr lang="en-US" sz="1900" b="1" dirty="0" smtClean="0"/>
              <a:t> embroidery, glassware, textile printing and carpet weaving </a:t>
            </a:r>
            <a:r>
              <a:rPr lang="en-US" sz="1900" dirty="0" smtClean="0"/>
              <a:t>are few </a:t>
            </a:r>
            <a:r>
              <a:rPr lang="en-US" sz="1900" dirty="0" err="1" smtClean="0"/>
              <a:t>specialities</a:t>
            </a:r>
            <a:r>
              <a:rPr lang="en-US" sz="1900" dirty="0" smtClean="0"/>
              <a:t> of Uttar Pradesh. Additionally, these artistic </a:t>
            </a:r>
            <a:r>
              <a:rPr lang="en-US" sz="1900" dirty="0" err="1" smtClean="0"/>
              <a:t>endeavours</a:t>
            </a:r>
            <a:r>
              <a:rPr lang="en-US" sz="1900" dirty="0" smtClean="0"/>
              <a:t> have years of history.  For example, </a:t>
            </a:r>
            <a:r>
              <a:rPr lang="en-US" sz="1900" b="1" dirty="0" smtClean="0"/>
              <a:t>hand printing is the oldest craft of Uttar Pradesh.</a:t>
            </a:r>
            <a:r>
              <a:rPr lang="en-US" sz="1900" dirty="0" smtClean="0"/>
              <a:t> </a:t>
            </a:r>
          </a:p>
          <a:p>
            <a:pPr marL="0" indent="0" algn="just">
              <a:buFont typeface="Wingdings" pitchFamily="2" charset="2"/>
              <a:buChar char="§"/>
            </a:pPr>
            <a:r>
              <a:rPr lang="en-US" sz="1900" dirty="0" smtClean="0"/>
              <a:t>The popular </a:t>
            </a:r>
            <a:r>
              <a:rPr lang="en-US" sz="1900" dirty="0" err="1" smtClean="0"/>
              <a:t>Lucknow</a:t>
            </a:r>
            <a:r>
              <a:rPr lang="en-US" sz="1900" dirty="0" smtClean="0"/>
              <a:t> </a:t>
            </a:r>
            <a:r>
              <a:rPr lang="en-US" sz="1900" dirty="0" err="1" smtClean="0"/>
              <a:t>Chikankari</a:t>
            </a:r>
            <a:r>
              <a:rPr lang="en-US" sz="1900" dirty="0" smtClean="0"/>
              <a:t> fabric is an Uttar Pradesh Handicrafts famous all over the world. This is one of the crafts of Uttar Pradesh that is exported to most of the countries across world.</a:t>
            </a:r>
          </a:p>
          <a:p>
            <a:pPr marL="0" indent="0">
              <a:buFont typeface="Wingdings" pitchFamily="2" charset="2"/>
              <a:buChar char="§"/>
            </a:pPr>
            <a:endParaRPr lang="en-US" sz="1800" dirty="0"/>
          </a:p>
        </p:txBody>
      </p:sp>
      <p:pic>
        <p:nvPicPr>
          <p:cNvPr id="248" name="Google Shape;248;p21"/>
          <p:cNvPicPr preferRelativeResize="0"/>
          <p:nvPr/>
        </p:nvPicPr>
        <p:blipFill rotWithShape="1">
          <a:blip r:embed="rId3">
            <a:alphaModFix/>
          </a:blip>
          <a:srcRect l="5549" r="17698"/>
          <a:stretch/>
        </p:blipFill>
        <p:spPr>
          <a:xfrm flipH="1">
            <a:off x="5195971" y="0"/>
            <a:ext cx="3948025" cy="5143500"/>
          </a:xfrm>
          <a:prstGeom prst="rect">
            <a:avLst/>
          </a:prstGeom>
          <a:noFill/>
          <a:ln>
            <a:noFill/>
          </a:ln>
        </p:spPr>
      </p:pic>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1047750"/>
            <a:ext cx="8382000" cy="3810000"/>
          </a:xfrm>
        </p:spPr>
        <p:txBody>
          <a:bodyPr/>
          <a:lstStyle/>
          <a:p>
            <a:pPr>
              <a:buFont typeface="Wingdings" pitchFamily="2" charset="2"/>
              <a:buChar char="§"/>
            </a:pPr>
            <a:r>
              <a:rPr lang="en-US" sz="1900" dirty="0" smtClean="0"/>
              <a:t>Art Metal Brass Ware is a major craft of Moradabad where large quantities of this metal ware are produced. The color and engraving pattern of these metal brass ware are very interesting. The various things created in this craft include traditional vases, trays, stools, decorative items and idols of Gods and goddess.</a:t>
            </a:r>
          </a:p>
          <a:p>
            <a:pPr>
              <a:buFont typeface="Wingdings" pitchFamily="2" charset="2"/>
              <a:buChar char="§"/>
            </a:pPr>
            <a:r>
              <a:rPr lang="en-US" dirty="0" smtClean="0"/>
              <a:t>Being a huge in size, the state of Uttar Pradesh produces large number of crafts created by the large number of artisans spread across the state. Various handicrafts including earthen pottery, carpets weaving, </a:t>
            </a:r>
            <a:r>
              <a:rPr lang="en-US" dirty="0" err="1" smtClean="0"/>
              <a:t>chikankari</a:t>
            </a:r>
            <a:r>
              <a:rPr lang="en-US" dirty="0" smtClean="0"/>
              <a:t> embroidery, silk saris etc., are the primary artifacts of Uttar Pradesh. Different parts of the state produce different crafts. For example, Varanasi is popular for silk saris, whereas </a:t>
            </a:r>
            <a:r>
              <a:rPr lang="en-US" dirty="0" err="1" smtClean="0"/>
              <a:t>Mirzapur</a:t>
            </a:r>
            <a:r>
              <a:rPr lang="en-US" dirty="0" smtClean="0"/>
              <a:t> produces carpets. Agra and Kanpur are famous for its leather crafts and Moradabad manufactures metal ware. </a:t>
            </a:r>
            <a:r>
              <a:rPr lang="en-US" dirty="0" err="1" smtClean="0"/>
              <a:t>Lucknow</a:t>
            </a:r>
            <a:r>
              <a:rPr lang="en-US" dirty="0" smtClean="0"/>
              <a:t>, on the other hand, produces </a:t>
            </a:r>
            <a:r>
              <a:rPr lang="en-US" dirty="0" err="1" smtClean="0"/>
              <a:t>chikankari</a:t>
            </a:r>
            <a:r>
              <a:rPr lang="en-US" dirty="0" smtClean="0"/>
              <a:t> embroidery, which is renown all over the world.</a:t>
            </a:r>
            <a:br>
              <a:rPr lang="en-US" dirty="0" smtClean="0"/>
            </a:br>
            <a:endParaRPr lang="en-US" dirty="0" smtClean="0"/>
          </a:p>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1047750"/>
            <a:ext cx="5181600" cy="4095750"/>
          </a:xfrm>
          <a:prstGeom prst="rect">
            <a:avLst/>
          </a:prstGeom>
        </p:spPr>
        <p:txBody>
          <a:bodyPr spcFirstLastPara="1" wrap="square" lIns="91425" tIns="91425" rIns="91425" bIns="91425" anchor="t" anchorCtr="0">
            <a:noAutofit/>
          </a:bodyPr>
          <a:lstStyle/>
          <a:p>
            <a:pPr algn="just">
              <a:buFont typeface="Wingdings" pitchFamily="2" charset="2"/>
              <a:buChar char="§"/>
            </a:pPr>
            <a:r>
              <a:rPr lang="en-US" sz="1800" dirty="0" smtClean="0"/>
              <a:t>Other crafts like pottery, glass bangles, </a:t>
            </a:r>
            <a:r>
              <a:rPr lang="en-US" sz="1800" dirty="0" err="1" smtClean="0"/>
              <a:t>zardosi</a:t>
            </a:r>
            <a:r>
              <a:rPr lang="en-US" sz="1800" dirty="0" smtClean="0"/>
              <a:t>, woodenware, textiles, stonework, </a:t>
            </a:r>
            <a:r>
              <a:rPr lang="en-US" sz="1800" dirty="0" err="1" smtClean="0"/>
              <a:t>jewellery</a:t>
            </a:r>
            <a:r>
              <a:rPr lang="en-US" sz="1800" dirty="0" smtClean="0"/>
              <a:t>, sculptures, are also popular in the state.</a:t>
            </a:r>
          </a:p>
          <a:p>
            <a:pPr algn="just">
              <a:buFont typeface="Wingdings" pitchFamily="2" charset="2"/>
              <a:buChar char="§"/>
            </a:pPr>
            <a:r>
              <a:rPr lang="en-US" sz="1800" dirty="0" smtClean="0"/>
              <a:t>Different categories of Uttar Pradesh handicrafts.</a:t>
            </a:r>
          </a:p>
          <a:p>
            <a:pPr>
              <a:buNone/>
            </a:pPr>
            <a:r>
              <a:rPr lang="en-US" sz="1800" dirty="0" smtClean="0"/>
              <a:t>       </a:t>
            </a:r>
            <a:r>
              <a:rPr lang="en-US" sz="1800" dirty="0" err="1" smtClean="0"/>
              <a:t>Chikankari</a:t>
            </a:r>
            <a:r>
              <a:rPr lang="en-US" sz="1800" dirty="0" smtClean="0"/>
              <a:t> embroidery</a:t>
            </a:r>
            <a:br>
              <a:rPr lang="en-US" sz="1800" dirty="0" smtClean="0"/>
            </a:br>
            <a:r>
              <a:rPr lang="en-US" sz="1800" dirty="0" smtClean="0"/>
              <a:t>Varanasi Brocade or </a:t>
            </a:r>
            <a:r>
              <a:rPr lang="en-US" sz="1800" dirty="0" err="1" smtClean="0"/>
              <a:t>Kinkab</a:t>
            </a:r>
            <a:r>
              <a:rPr lang="en-US" sz="1800" dirty="0" smtClean="0"/>
              <a:t/>
            </a:r>
            <a:br>
              <a:rPr lang="en-US" sz="1800" dirty="0" smtClean="0"/>
            </a:br>
            <a:r>
              <a:rPr lang="en-US" sz="1800" dirty="0" err="1" smtClean="0"/>
              <a:t>Stonecraft</a:t>
            </a:r>
            <a:r>
              <a:rPr lang="en-US" sz="1800" dirty="0" smtClean="0"/>
              <a:t/>
            </a:r>
            <a:br>
              <a:rPr lang="en-US" sz="1800" dirty="0" smtClean="0"/>
            </a:br>
            <a:r>
              <a:rPr lang="en-US" sz="1800" dirty="0" smtClean="0"/>
              <a:t>Carpets</a:t>
            </a:r>
            <a:br>
              <a:rPr lang="en-US" sz="1800" dirty="0" smtClean="0"/>
            </a:br>
            <a:r>
              <a:rPr lang="en-US" sz="1800" dirty="0" smtClean="0"/>
              <a:t>Art Metal Brass Ware</a:t>
            </a:r>
            <a:br>
              <a:rPr lang="en-US" sz="1800" dirty="0" smtClean="0"/>
            </a:br>
            <a:r>
              <a:rPr lang="en-US" sz="1800" dirty="0" smtClean="0"/>
              <a:t>Glass Ware</a:t>
            </a:r>
            <a:br>
              <a:rPr lang="en-US" sz="1800" dirty="0" smtClean="0"/>
            </a:br>
            <a:r>
              <a:rPr lang="en-US" sz="1800" dirty="0" smtClean="0"/>
              <a:t>Pottery</a:t>
            </a:r>
          </a:p>
          <a:p>
            <a:pPr algn="just">
              <a:buFont typeface="Wingdings" pitchFamily="2" charset="2"/>
              <a:buChar char="§"/>
            </a:pPr>
            <a:endParaRPr lang="en-US" sz="1800" dirty="0"/>
          </a:p>
        </p:txBody>
      </p:sp>
      <p:pic>
        <p:nvPicPr>
          <p:cNvPr id="248" name="Google Shape;248;p21"/>
          <p:cNvPicPr preferRelativeResize="0"/>
          <p:nvPr/>
        </p:nvPicPr>
        <p:blipFill rotWithShape="1">
          <a:blip r:embed="rId3">
            <a:alphaModFix/>
          </a:blip>
          <a:srcRect l="5549" r="17698"/>
          <a:stretch/>
        </p:blipFill>
        <p:spPr>
          <a:xfrm flipH="1">
            <a:off x="5195975" y="0"/>
            <a:ext cx="3948025" cy="5143500"/>
          </a:xfrm>
          <a:prstGeom prst="rect">
            <a:avLst/>
          </a:prstGeom>
          <a:noFill/>
          <a:ln>
            <a:noFill/>
          </a:ln>
        </p:spPr>
      </p:pic>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2.</a:t>
            </a:r>
            <a:endParaRPr sz="7200" b="0">
              <a:solidFill>
                <a:srgbClr val="3796BF"/>
              </a:solidFill>
            </a:endParaRPr>
          </a:p>
          <a:p>
            <a:pPr marL="0" lvl="0" indent="0" algn="l" rtl="0">
              <a:spcBef>
                <a:spcPts val="0"/>
              </a:spcBef>
              <a:spcAft>
                <a:spcPts val="0"/>
              </a:spcAft>
              <a:buNone/>
            </a:pPr>
            <a:r>
              <a:rPr lang="en" dirty="0" smtClean="0"/>
              <a:t>FESTIVALS:</a:t>
            </a:r>
            <a:endParaRPr/>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THE GREATNESS OF CULTURE</a:t>
            </a: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21"/>
          <p:cNvSpPr txBox="1">
            <a:spLocks noGrp="1"/>
          </p:cNvSpPr>
          <p:nvPr>
            <p:ph type="body" idx="1"/>
          </p:nvPr>
        </p:nvSpPr>
        <p:spPr>
          <a:xfrm>
            <a:off x="0" y="895350"/>
            <a:ext cx="6172200" cy="4248150"/>
          </a:xfrm>
          <a:prstGeom prst="rect">
            <a:avLst/>
          </a:prstGeom>
        </p:spPr>
        <p:txBody>
          <a:bodyPr spcFirstLastPara="1" wrap="square" lIns="91425" tIns="91425" rIns="91425" bIns="91425" anchor="t" anchorCtr="0">
            <a:noAutofit/>
          </a:bodyPr>
          <a:lstStyle/>
          <a:p>
            <a:pPr marL="0" indent="0" algn="just">
              <a:buFont typeface="Wingdings" pitchFamily="2" charset="2"/>
              <a:buChar char="§"/>
            </a:pPr>
            <a:r>
              <a:rPr lang="en-US" dirty="0" smtClean="0"/>
              <a:t> </a:t>
            </a:r>
            <a:r>
              <a:rPr lang="en-US" sz="1900" dirty="0" smtClean="0"/>
              <a:t>The state boasts of a rich cultural heritage where you can find and cherish all kinds of colorful festivals celebrated by all communities.</a:t>
            </a:r>
          </a:p>
          <a:p>
            <a:pPr marL="0" indent="0" algn="just">
              <a:buFont typeface="Wingdings" pitchFamily="2" charset="2"/>
              <a:buChar char="§"/>
            </a:pPr>
            <a:r>
              <a:rPr lang="en-US" sz="1800" dirty="0" smtClean="0"/>
              <a:t> Here, we list a few very famous festivals that the north Indian state of Uttar Pradesh is known for.</a:t>
            </a:r>
          </a:p>
          <a:p>
            <a:pPr algn="just">
              <a:buFont typeface="Wingdings" pitchFamily="2" charset="2"/>
              <a:buChar char="Ø"/>
            </a:pPr>
            <a:r>
              <a:rPr lang="en-US" sz="1600" b="1" dirty="0" err="1" smtClean="0"/>
              <a:t>Ganga</a:t>
            </a:r>
            <a:r>
              <a:rPr lang="en-US" sz="1600" b="1" dirty="0" smtClean="0"/>
              <a:t> </a:t>
            </a:r>
            <a:r>
              <a:rPr lang="en-US" sz="1600" b="1" dirty="0" err="1" smtClean="0"/>
              <a:t>Dussehra</a:t>
            </a:r>
            <a:r>
              <a:rPr lang="en-US" sz="1600" b="1" dirty="0" smtClean="0"/>
              <a:t>- </a:t>
            </a:r>
            <a:r>
              <a:rPr lang="en-US" sz="1600" dirty="0" smtClean="0"/>
              <a:t>The festival approaches in the excruciating summers in the month of June every year. Dedicated to the holy river </a:t>
            </a:r>
            <a:r>
              <a:rPr lang="en-US" sz="1600" dirty="0" err="1" smtClean="0"/>
              <a:t>Ganga</a:t>
            </a:r>
            <a:r>
              <a:rPr lang="en-US" sz="1600" dirty="0" smtClean="0"/>
              <a:t>, which acts as the lifeline of the people in here, the festival is highly awaited and the people participate in the celebrations with an insane level of excitement which is a great sight to savor. The festival lasts for 10 days.</a:t>
            </a:r>
          </a:p>
          <a:p>
            <a:pPr algn="just">
              <a:buFont typeface="Wingdings" pitchFamily="2" charset="2"/>
              <a:buChar char="Ø"/>
            </a:pPr>
            <a:r>
              <a:rPr lang="en-US" sz="1600" b="1" dirty="0" smtClean="0"/>
              <a:t>Buddha </a:t>
            </a:r>
            <a:r>
              <a:rPr lang="en-US" sz="1600" b="1" dirty="0" err="1" smtClean="0"/>
              <a:t>Purnima</a:t>
            </a:r>
            <a:r>
              <a:rPr lang="en-US" sz="1600" b="1" dirty="0" smtClean="0"/>
              <a:t>-</a:t>
            </a:r>
            <a:r>
              <a:rPr lang="en-US" sz="1600" dirty="0" smtClean="0"/>
              <a:t>  UP  has people from all the religions in abundance. The Buddhist community is known to celebrate the birth of their lord </a:t>
            </a:r>
            <a:r>
              <a:rPr lang="en-US" sz="1600" dirty="0" err="1" smtClean="0"/>
              <a:t>Gautam</a:t>
            </a:r>
            <a:r>
              <a:rPr lang="en-US" sz="1600" dirty="0" smtClean="0"/>
              <a:t> Buddha with great enthusiasm. This day is the most auspicious day for them in all year.</a:t>
            </a:r>
          </a:p>
          <a:p>
            <a:pPr marL="0" indent="0">
              <a:buFont typeface="Wingdings" pitchFamily="2" charset="2"/>
              <a:buChar char="§"/>
            </a:pPr>
            <a:endParaRPr lang="en-US" sz="1800" dirty="0"/>
          </a:p>
        </p:txBody>
      </p:sp>
      <p:pic>
        <p:nvPicPr>
          <p:cNvPr id="248" name="Google Shape;248;p21"/>
          <p:cNvPicPr preferRelativeResize="0"/>
          <p:nvPr/>
        </p:nvPicPr>
        <p:blipFill rotWithShape="1">
          <a:blip r:embed="rId3">
            <a:alphaModFix/>
          </a:blip>
          <a:srcRect l="5549" r="17698"/>
          <a:stretch/>
        </p:blipFill>
        <p:spPr>
          <a:xfrm flipH="1">
            <a:off x="6172208" y="2571750"/>
            <a:ext cx="2971792" cy="2571750"/>
          </a:xfrm>
          <a:prstGeom prst="rect">
            <a:avLst/>
          </a:prstGeom>
          <a:noFill/>
          <a:ln>
            <a:noFill/>
          </a:ln>
        </p:spPr>
      </p:pic>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5" name="Google Shape;248;p21"/>
          <p:cNvPicPr preferRelativeResize="0"/>
          <p:nvPr/>
        </p:nvPicPr>
        <p:blipFill rotWithShape="1">
          <a:blip r:embed="rId3">
            <a:alphaModFix/>
          </a:blip>
          <a:srcRect l="5549" r="17698"/>
          <a:stretch/>
        </p:blipFill>
        <p:spPr>
          <a:xfrm flipH="1">
            <a:off x="6172200" y="0"/>
            <a:ext cx="2971800"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8" name="Google Shape;248;p21"/>
          <p:cNvPicPr preferRelativeResize="0"/>
          <p:nvPr/>
        </p:nvPicPr>
        <p:blipFill rotWithShape="1">
          <a:blip r:embed="rId3">
            <a:alphaModFix/>
          </a:blip>
          <a:srcRect l="5549" r="17698"/>
          <a:stretch/>
        </p:blipFill>
        <p:spPr>
          <a:xfrm flipH="1">
            <a:off x="6172208" y="3486150"/>
            <a:ext cx="2971792" cy="1657350"/>
          </a:xfrm>
          <a:prstGeom prst="rect">
            <a:avLst/>
          </a:prstGeom>
          <a:noFill/>
          <a:ln>
            <a:noFill/>
          </a:ln>
        </p:spPr>
      </p:pic>
      <p:sp>
        <p:nvSpPr>
          <p:cNvPr id="9" name="Text Placeholder 8"/>
          <p:cNvSpPr>
            <a:spLocks noGrp="1"/>
          </p:cNvSpPr>
          <p:nvPr>
            <p:ph type="body" idx="1"/>
          </p:nvPr>
        </p:nvSpPr>
        <p:spPr>
          <a:xfrm>
            <a:off x="-152400" y="1047750"/>
            <a:ext cx="6324600" cy="4095750"/>
          </a:xfrm>
        </p:spPr>
        <p:txBody>
          <a:bodyPr/>
          <a:lstStyle/>
          <a:p>
            <a:pPr marL="571500" indent="-342900" algn="just">
              <a:buFont typeface="Wingdings" pitchFamily="2" charset="2"/>
              <a:buChar char="Ø"/>
            </a:pPr>
            <a:r>
              <a:rPr lang="en-US" sz="1600" b="1" dirty="0" err="1" smtClean="0"/>
              <a:t>Ayudha</a:t>
            </a:r>
            <a:r>
              <a:rPr lang="en-US" sz="1600" b="1" dirty="0" smtClean="0"/>
              <a:t> </a:t>
            </a:r>
            <a:r>
              <a:rPr lang="en-US" sz="1600" b="1" dirty="0" err="1" smtClean="0"/>
              <a:t>Pooja</a:t>
            </a:r>
            <a:r>
              <a:rPr lang="en-US" sz="1600" b="1" dirty="0" smtClean="0"/>
              <a:t>- </a:t>
            </a:r>
            <a:r>
              <a:rPr lang="en-US" sz="1600" dirty="0" smtClean="0"/>
              <a:t>Hinduism followers constitute the biggest part of the population of the state and they are avid followers of Lord Rama. The festival falls in the months of October or November each year. Lord Rama is worshipped on this very auspicious day. </a:t>
            </a:r>
          </a:p>
          <a:p>
            <a:pPr marL="571500" indent="-342900" algn="just">
              <a:buFont typeface="Wingdings" pitchFamily="2" charset="2"/>
              <a:buChar char="Ø"/>
            </a:pPr>
            <a:r>
              <a:rPr lang="en-US" sz="1600" b="1" dirty="0" err="1" smtClean="0"/>
              <a:t>Makar</a:t>
            </a:r>
            <a:r>
              <a:rPr lang="en-US" sz="1600" b="1" dirty="0" smtClean="0"/>
              <a:t> </a:t>
            </a:r>
            <a:r>
              <a:rPr lang="en-US" sz="1600" b="1" dirty="0" err="1" smtClean="0"/>
              <a:t>Sankranti</a:t>
            </a:r>
            <a:r>
              <a:rPr lang="en-US" sz="1600" b="1" dirty="0" smtClean="0"/>
              <a:t>-</a:t>
            </a:r>
            <a:r>
              <a:rPr lang="en-US" sz="1600" dirty="0" smtClean="0"/>
              <a:t> The festival gets celebrated here in the months of December/January and the people take their ritualistic bath in the holy river, </a:t>
            </a:r>
            <a:r>
              <a:rPr lang="en-US" sz="1600" dirty="0" err="1" smtClean="0"/>
              <a:t>Ganga</a:t>
            </a:r>
            <a:r>
              <a:rPr lang="en-US" sz="1600" dirty="0" smtClean="0"/>
              <a:t>. There are few other customs and traditions which get followed and that make the </a:t>
            </a:r>
            <a:r>
              <a:rPr lang="en-US" sz="1600" dirty="0" err="1" smtClean="0"/>
              <a:t>Makar</a:t>
            </a:r>
            <a:r>
              <a:rPr lang="en-US" sz="1600" dirty="0" smtClean="0"/>
              <a:t> </a:t>
            </a:r>
            <a:r>
              <a:rPr lang="en-US" sz="1600" dirty="0" err="1" smtClean="0"/>
              <a:t>Sankranti</a:t>
            </a:r>
            <a:r>
              <a:rPr lang="en-US" sz="1600" dirty="0" smtClean="0"/>
              <a:t> celebrations different from rest of the country.</a:t>
            </a:r>
          </a:p>
          <a:p>
            <a:pPr marL="571500" indent="-342900" algn="just">
              <a:buFont typeface="Wingdings" pitchFamily="2" charset="2"/>
              <a:buChar char="Ø"/>
            </a:pPr>
            <a:r>
              <a:rPr lang="en-US" sz="1600" b="1" dirty="0" smtClean="0"/>
              <a:t>Lath Mar </a:t>
            </a:r>
            <a:r>
              <a:rPr lang="en-US" sz="1600" b="1" dirty="0" err="1" smtClean="0"/>
              <a:t>Holi</a:t>
            </a:r>
            <a:r>
              <a:rPr lang="en-US" sz="1600" b="1" dirty="0" smtClean="0"/>
              <a:t>- </a:t>
            </a:r>
            <a:r>
              <a:rPr lang="en-US" sz="1600" dirty="0" smtClean="0"/>
              <a:t>Lath Mar </a:t>
            </a:r>
            <a:r>
              <a:rPr lang="en-US" sz="1600" dirty="0" err="1" smtClean="0"/>
              <a:t>Holi</a:t>
            </a:r>
            <a:r>
              <a:rPr lang="en-US" sz="1600" dirty="0" smtClean="0"/>
              <a:t> is the most colorful and a prestigious festival in </a:t>
            </a:r>
            <a:r>
              <a:rPr lang="en-US" sz="1600" dirty="0" err="1" smtClean="0"/>
              <a:t>Barsana</a:t>
            </a:r>
            <a:r>
              <a:rPr lang="en-US" sz="1600" dirty="0" smtClean="0"/>
              <a:t> near Mathura not be missed in the state of UP.  The festival takes place just few days before actual </a:t>
            </a:r>
            <a:r>
              <a:rPr lang="en-US" sz="1600" dirty="0" err="1" smtClean="0"/>
              <a:t>Holi</a:t>
            </a:r>
            <a:r>
              <a:rPr lang="en-US" sz="1600" dirty="0" smtClean="0"/>
              <a:t>. During the </a:t>
            </a:r>
            <a:r>
              <a:rPr lang="en-US" sz="1600" dirty="0" err="1" smtClean="0"/>
              <a:t>Holi</a:t>
            </a:r>
            <a:r>
              <a:rPr lang="en-US" sz="1600" dirty="0" smtClean="0"/>
              <a:t> celebrations, Ladies are found hitting sticks (laths) at each man as the common custom during this fest.</a:t>
            </a:r>
          </a:p>
          <a:p>
            <a:pPr marL="571500" indent="-342900" algn="just">
              <a:buFont typeface="Wingdings" pitchFamily="2" charset="2"/>
              <a:buChar char="Ø"/>
            </a:pPr>
            <a:endParaRPr lang="en-US" sz="1600" dirty="0" smtClean="0"/>
          </a:p>
          <a:p>
            <a:endParaRPr lang="en-US" dirty="0"/>
          </a:p>
        </p:txBody>
      </p:sp>
      <p:sp>
        <p:nvSpPr>
          <p:cNvPr id="249" name="Google Shape;249;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5" name="Google Shape;248;p21"/>
          <p:cNvPicPr preferRelativeResize="0"/>
          <p:nvPr/>
        </p:nvPicPr>
        <p:blipFill rotWithShape="1">
          <a:blip r:embed="rId3">
            <a:alphaModFix/>
          </a:blip>
          <a:srcRect l="5549" r="17698"/>
          <a:stretch/>
        </p:blipFill>
        <p:spPr>
          <a:xfrm flipH="1">
            <a:off x="6172200" y="0"/>
            <a:ext cx="2971800" cy="1809750"/>
          </a:xfrm>
          <a:prstGeom prst="rect">
            <a:avLst/>
          </a:prstGeom>
          <a:noFill/>
          <a:ln>
            <a:noFill/>
          </a:ln>
        </p:spPr>
      </p:pic>
      <p:pic>
        <p:nvPicPr>
          <p:cNvPr id="6" name="Google Shape;248;p21"/>
          <p:cNvPicPr preferRelativeResize="0"/>
          <p:nvPr/>
        </p:nvPicPr>
        <p:blipFill rotWithShape="1">
          <a:blip r:embed="rId3">
            <a:alphaModFix/>
          </a:blip>
          <a:srcRect l="5549" r="17698"/>
          <a:stretch/>
        </p:blipFill>
        <p:spPr>
          <a:xfrm flipH="1">
            <a:off x="6172200" y="1733550"/>
            <a:ext cx="2971800" cy="175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3.</a:t>
            </a:r>
            <a:endParaRPr sz="7200" b="0" smtClean="0">
              <a:solidFill>
                <a:srgbClr val="3796BF"/>
              </a:solidFill>
            </a:endParaRPr>
          </a:p>
          <a:p>
            <a:pPr marL="0" lvl="0" indent="0" algn="l" rtl="0">
              <a:spcBef>
                <a:spcPts val="0"/>
              </a:spcBef>
              <a:spcAft>
                <a:spcPts val="0"/>
              </a:spcAft>
              <a:buNone/>
            </a:pPr>
            <a:r>
              <a:rPr lang="en" dirty="0" smtClean="0"/>
              <a:t>FOOD AND CUISINES’:</a:t>
            </a:r>
            <a:endParaRPr/>
          </a:p>
        </p:txBody>
      </p:sp>
      <p:sp>
        <p:nvSpPr>
          <p:cNvPr id="190" name="Google Shape;190;p15"/>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GOOD FOOD AND GOOD VIBES</a:t>
            </a:r>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519</Words>
  <PresentationFormat>On-screen Show (16:9)</PresentationFormat>
  <Paragraphs>75</Paragraphs>
  <Slides>26</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Algerian</vt:lpstr>
      <vt:lpstr>Ebrima</vt:lpstr>
      <vt:lpstr>Oswald</vt:lpstr>
      <vt:lpstr>Roboto Condensed</vt:lpstr>
      <vt:lpstr>Wingdings</vt:lpstr>
      <vt:lpstr>Cambria Math</vt:lpstr>
      <vt:lpstr>Wolsey template</vt:lpstr>
      <vt:lpstr>Slide 1</vt:lpstr>
      <vt:lpstr>1. ARTS AND CRAFTS:</vt:lpstr>
      <vt:lpstr>Slide 3</vt:lpstr>
      <vt:lpstr>Slide 4</vt:lpstr>
      <vt:lpstr>Slide 5</vt:lpstr>
      <vt:lpstr>2. FESTIVALS:</vt:lpstr>
      <vt:lpstr>Slide 7</vt:lpstr>
      <vt:lpstr>Slide 8</vt:lpstr>
      <vt:lpstr>3. FOOD AND CUISINES’:</vt:lpstr>
      <vt:lpstr>Slide 10</vt:lpstr>
      <vt:lpstr>Slide 11</vt:lpstr>
      <vt:lpstr>Slide 12</vt:lpstr>
      <vt:lpstr>4. FLORA AND FAUNA:</vt:lpstr>
      <vt:lpstr>Slide 14</vt:lpstr>
      <vt:lpstr>Slide 15</vt:lpstr>
      <vt:lpstr>Slide 16</vt:lpstr>
      <vt:lpstr>Slide 17</vt:lpstr>
      <vt:lpstr>5. CLIMATE:</vt:lpstr>
      <vt:lpstr>Slide 19</vt:lpstr>
      <vt:lpstr>Slide 20</vt:lpstr>
      <vt:lpstr>Slide 21</vt:lpstr>
      <vt:lpstr>6. GEOGRAPHY:</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UTTAR PRADESH</dc:title>
  <dc:creator>hp</dc:creator>
  <cp:lastModifiedBy>hp</cp:lastModifiedBy>
  <cp:revision>37</cp:revision>
  <dcterms:modified xsi:type="dcterms:W3CDTF">2020-10-05T08:41:15Z</dcterms:modified>
</cp:coreProperties>
</file>