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7" r:id="rId8"/>
    <p:sldId id="268" r:id="rId9"/>
    <p:sldId id="264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3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5771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94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0586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52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5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7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3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1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5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4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6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9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450" y="2189566"/>
            <a:ext cx="7228417" cy="2262781"/>
          </a:xfrm>
        </p:spPr>
        <p:txBody>
          <a:bodyPr>
            <a:normAutofit/>
          </a:bodyPr>
          <a:lstStyle/>
          <a:p>
            <a:pPr algn="ctr"/>
            <a:r>
              <a:rPr sz="4400" b="1" i="1" dirty="0">
                <a:solidFill>
                  <a:schemeClr val="accent2">
                    <a:lumMod val="50000"/>
                  </a:schemeClr>
                </a:solidFill>
                <a:latin typeface="Segoe UI"/>
              </a:rPr>
              <a:t>Groups, Sets</a:t>
            </a:r>
            <a:r>
              <a:rPr lang="en-IN" sz="4400" b="1" i="1" dirty="0">
                <a:solidFill>
                  <a:schemeClr val="accent2">
                    <a:lumMod val="50000"/>
                  </a:schemeClr>
                </a:solidFill>
                <a:latin typeface="Segoe UI"/>
              </a:rPr>
              <a:t> </a:t>
            </a:r>
            <a:r>
              <a:rPr sz="4400" b="1" i="1" dirty="0">
                <a:solidFill>
                  <a:schemeClr val="accent2">
                    <a:lumMod val="50000"/>
                  </a:schemeClr>
                </a:solidFill>
                <a:latin typeface="Segoe UI"/>
              </a:rPr>
              <a:t>and Parameters in Tableau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75" y="5120280"/>
            <a:ext cx="2113492" cy="1126283"/>
          </a:xfrm>
        </p:spPr>
        <p:txBody>
          <a:bodyPr/>
          <a:lstStyle/>
          <a:p>
            <a:r>
              <a:rPr lang="en-IN" dirty="0"/>
              <a:t>-</a:t>
            </a:r>
            <a:r>
              <a:rPr dirty="0"/>
              <a:t>Diksha Gupta</a:t>
            </a:r>
          </a:p>
        </p:txBody>
      </p:sp>
      <p:pic>
        <p:nvPicPr>
          <p:cNvPr id="1026" name="Picture 2" descr="Tableau full logo transparent PNG - StickPNG">
            <a:extLst>
              <a:ext uri="{FF2B5EF4-FFF2-40B4-BE49-F238E27FC236}">
                <a16:creationId xmlns:a16="http://schemas.microsoft.com/office/drawing/2014/main" id="{4173DEF0-DC63-45A4-A51F-CF902FFBB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908" y="58936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56FA83-E416-479F-B333-BBA6B2CE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475" y="647701"/>
            <a:ext cx="6589712" cy="73342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Segoe UI"/>
              </a:rPr>
              <a:t>Creating Parameters in Tableau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73102-92E5-47B0-A2CC-3D0C214CD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11" y="1292307"/>
            <a:ext cx="2039783" cy="2668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B52DF5-1288-4643-A093-8288B3BCA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031" y="4075031"/>
            <a:ext cx="2581998" cy="26689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B018DD-1931-48F5-8C51-6765C1B65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331" y="1188993"/>
            <a:ext cx="2291258" cy="27466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68704B-7EF2-4E1A-AA84-43646258E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2740" y="3997294"/>
            <a:ext cx="2739899" cy="274669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D0172AF-6016-4682-9BE4-963FE35177C0}"/>
              </a:ext>
            </a:extLst>
          </p:cNvPr>
          <p:cNvSpPr/>
          <p:nvPr/>
        </p:nvSpPr>
        <p:spPr>
          <a:xfrm rot="5400000">
            <a:off x="2471575" y="3910782"/>
            <a:ext cx="713881" cy="173024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32C9C35-95B6-46CF-AAD3-84EE542D3E6A}"/>
              </a:ext>
            </a:extLst>
          </p:cNvPr>
          <p:cNvSpPr/>
          <p:nvPr/>
        </p:nvSpPr>
        <p:spPr>
          <a:xfrm rot="16200000">
            <a:off x="4749178" y="3831682"/>
            <a:ext cx="713881" cy="173024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CFA5B5C-9549-481D-939F-B4B42B11A76D}"/>
              </a:ext>
            </a:extLst>
          </p:cNvPr>
          <p:cNvSpPr/>
          <p:nvPr/>
        </p:nvSpPr>
        <p:spPr>
          <a:xfrm rot="5400000">
            <a:off x="6551079" y="3849176"/>
            <a:ext cx="713881" cy="173024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005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79C5-3ADF-49C2-8581-6706B400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26" y="660291"/>
            <a:ext cx="3312599" cy="63319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950238-2D85-476B-B6F3-720FF04D3A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16564" y="1679159"/>
            <a:ext cx="7055923" cy="4315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help you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organize and simplify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by combining similar members.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let you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 and analyze specific subsets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dynamically.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interactivity and flexibility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dashboards, enabling “what-if” analysis and user control.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Together, these features make Tableau dashboards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powerful, customizable, and insightful.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5" name="Picture 3" descr="Tableau Logo, symbol, meaning, history ...">
            <a:extLst>
              <a:ext uri="{FF2B5EF4-FFF2-40B4-BE49-F238E27FC236}">
                <a16:creationId xmlns:a16="http://schemas.microsoft.com/office/drawing/2014/main" id="{19666AF6-2AB1-4A1E-9313-790021743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3" y="307645"/>
            <a:ext cx="2483923" cy="139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326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CB8647-D886-4FB7-95FC-51EBB659282B}"/>
              </a:ext>
            </a:extLst>
          </p:cNvPr>
          <p:cNvSpPr txBox="1"/>
          <p:nvPr/>
        </p:nvSpPr>
        <p:spPr>
          <a:xfrm>
            <a:off x="2386013" y="2921168"/>
            <a:ext cx="525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latin typeface="Lucida Calligraphy" panose="03010101010101010101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0231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0864" y="624110"/>
            <a:ext cx="6589199" cy="718915"/>
          </a:xfrm>
        </p:spPr>
        <p:txBody>
          <a:bodyPr>
            <a:normAutofit/>
          </a:bodyPr>
          <a:lstStyle/>
          <a:p>
            <a:r>
              <a:rPr b="1" dirty="0">
                <a:solidFill>
                  <a:schemeClr val="accent2">
                    <a:lumMod val="50000"/>
                  </a:schemeClr>
                </a:solidFill>
                <a:latin typeface="Segoe UI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864" y="1962150"/>
            <a:ext cx="6591985" cy="3777622"/>
          </a:xfrm>
        </p:spPr>
        <p:txBody>
          <a:bodyPr>
            <a:normAutofit/>
          </a:bodyPr>
          <a:lstStyle/>
          <a:p>
            <a:r>
              <a:rPr sz="2400" dirty="0">
                <a:solidFill>
                  <a:srgbClr val="3C3C3C"/>
                </a:solidFill>
                <a:latin typeface="Calibri"/>
              </a:rPr>
              <a:t>Tableau is a powerful data visualization tool used to transform raw data into insightful </a:t>
            </a:r>
            <a:r>
              <a:rPr lang="en-IN" sz="2400" dirty="0">
                <a:solidFill>
                  <a:srgbClr val="3C3C3C"/>
                </a:solidFill>
                <a:latin typeface="Calibri"/>
              </a:rPr>
              <a:t>visuals or </a:t>
            </a:r>
            <a:r>
              <a:rPr sz="2400" dirty="0">
                <a:solidFill>
                  <a:srgbClr val="3C3C3C"/>
                </a:solidFill>
                <a:latin typeface="Calibri"/>
              </a:rPr>
              <a:t>dashboards.</a:t>
            </a:r>
          </a:p>
          <a:p>
            <a:endParaRPr sz="2400" dirty="0">
              <a:solidFill>
                <a:srgbClr val="3C3C3C"/>
              </a:solidFill>
              <a:latin typeface="Calibri"/>
            </a:endParaRPr>
          </a:p>
          <a:p>
            <a:r>
              <a:rPr lang="en-IN" sz="2400" dirty="0">
                <a:solidFill>
                  <a:srgbClr val="3C3C3C"/>
                </a:solidFill>
                <a:latin typeface="Calibri"/>
              </a:rPr>
              <a:t>W</a:t>
            </a:r>
            <a:r>
              <a:rPr sz="2400" dirty="0" err="1">
                <a:solidFill>
                  <a:srgbClr val="3C3C3C"/>
                </a:solidFill>
                <a:latin typeface="Calibri"/>
              </a:rPr>
              <a:t>e’ll</a:t>
            </a:r>
            <a:r>
              <a:rPr sz="2400" dirty="0">
                <a:solidFill>
                  <a:srgbClr val="3C3C3C"/>
                </a:solidFill>
                <a:latin typeface="Calibri"/>
              </a:rPr>
              <a:t> explore three key Tableau concepts</a:t>
            </a:r>
            <a:r>
              <a:rPr lang="en-IN" sz="2400" dirty="0">
                <a:solidFill>
                  <a:srgbClr val="3C3C3C"/>
                </a:solidFill>
                <a:latin typeface="Calibri"/>
              </a:rPr>
              <a:t> </a:t>
            </a:r>
            <a:r>
              <a:rPr sz="2400" dirty="0">
                <a:solidFill>
                  <a:srgbClr val="3C3C3C"/>
                </a:solidFill>
                <a:latin typeface="Calibri"/>
              </a:rPr>
              <a:t>:</a:t>
            </a:r>
          </a:p>
          <a:p>
            <a:pPr marL="0" indent="0">
              <a:buNone/>
            </a:pPr>
            <a:r>
              <a:rPr sz="2400" dirty="0">
                <a:solidFill>
                  <a:srgbClr val="3C3C3C"/>
                </a:solidFill>
                <a:latin typeface="Calibri"/>
              </a:rPr>
              <a:t>• Groups</a:t>
            </a:r>
          </a:p>
          <a:p>
            <a:pPr marL="0" indent="0">
              <a:buNone/>
            </a:pPr>
            <a:r>
              <a:rPr sz="2400" dirty="0">
                <a:solidFill>
                  <a:srgbClr val="3C3C3C"/>
                </a:solidFill>
                <a:latin typeface="Calibri"/>
              </a:rPr>
              <a:t>• Sets</a:t>
            </a:r>
          </a:p>
          <a:p>
            <a:pPr marL="0" indent="0">
              <a:buNone/>
            </a:pPr>
            <a:r>
              <a:rPr sz="2400" dirty="0">
                <a:solidFill>
                  <a:srgbClr val="3C3C3C"/>
                </a:solidFill>
                <a:latin typeface="Calibri"/>
              </a:rPr>
              <a:t>• Parameters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225" y="601072"/>
            <a:ext cx="6589199" cy="691411"/>
          </a:xfrm>
        </p:spPr>
        <p:txBody>
          <a:bodyPr>
            <a:normAutofit fontScale="90000"/>
          </a:bodyPr>
          <a:lstStyle/>
          <a:p>
            <a:r>
              <a:rPr sz="4000" b="1" dirty="0">
                <a:solidFill>
                  <a:schemeClr val="accent2">
                    <a:lumMod val="50000"/>
                  </a:schemeClr>
                </a:solidFill>
                <a:latin typeface="Segoe UI"/>
              </a:rPr>
              <a:t>What Are Groups</a:t>
            </a:r>
            <a:r>
              <a:rPr lang="en-IN" sz="4000" b="1" dirty="0">
                <a:solidFill>
                  <a:schemeClr val="accent2">
                    <a:lumMod val="50000"/>
                  </a:schemeClr>
                </a:solidFill>
                <a:latin typeface="Segoe UI"/>
              </a:rPr>
              <a:t> </a:t>
            </a:r>
            <a:r>
              <a:rPr sz="4000" b="1" dirty="0">
                <a:solidFill>
                  <a:schemeClr val="accent2">
                    <a:lumMod val="50000"/>
                  </a:schemeClr>
                </a:solidFill>
                <a:latin typeface="Segoe UI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225" y="1325820"/>
            <a:ext cx="6981700" cy="520356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sz="2000" dirty="0">
              <a:solidFill>
                <a:srgbClr val="3C3C3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Tableau </a:t>
            </a:r>
            <a:r>
              <a:rPr lang="en-US" sz="20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a way to categorize dimensions based on specific conditions or characteristics.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simplify data by merging similar items.</a:t>
            </a:r>
          </a:p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Groups are useful for organizing and analyzing related data points.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Simplify filtering and analysis.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of groups in Tableau 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Dimension Groups: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dimensions based on specific attributes or conditions.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Measure Groups: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measures based on specific conditions or ranges.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Segoe UI"/>
              </a:rPr>
              <a:t>Creating Groups in Tableau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91B9E7-596B-4B60-A13C-0E3020EAB0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839" b="33159"/>
          <a:stretch>
            <a:fillRect/>
          </a:stretch>
        </p:blipFill>
        <p:spPr>
          <a:xfrm>
            <a:off x="609599" y="1450466"/>
            <a:ext cx="4076701" cy="37501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4A38FB-A7CA-45EC-ABEB-E3326D3225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517" r="53962" b="8287"/>
          <a:stretch>
            <a:fillRect/>
          </a:stretch>
        </p:blipFill>
        <p:spPr>
          <a:xfrm>
            <a:off x="4997263" y="2471800"/>
            <a:ext cx="3975287" cy="419667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79CA259-4C63-42E5-AEFC-D9B562986B46}"/>
              </a:ext>
            </a:extLst>
          </p:cNvPr>
          <p:cNvSpPr/>
          <p:nvPr/>
        </p:nvSpPr>
        <p:spPr>
          <a:xfrm>
            <a:off x="4146738" y="4100512"/>
            <a:ext cx="850525" cy="171451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7CCB57E0-BB2F-4555-86A9-D80AC30BF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11" t="6367" r="998" b="12830"/>
          <a:stretch/>
        </p:blipFill>
        <p:spPr>
          <a:xfrm>
            <a:off x="887902" y="1614487"/>
            <a:ext cx="7775391" cy="4886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81A7F3-7D59-4CE8-8E2F-E3A523B27B0E}"/>
              </a:ext>
            </a:extLst>
          </p:cNvPr>
          <p:cNvSpPr txBox="1"/>
          <p:nvPr/>
        </p:nvSpPr>
        <p:spPr>
          <a:xfrm>
            <a:off x="1600200" y="600074"/>
            <a:ext cx="448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:</a:t>
            </a:r>
          </a:p>
        </p:txBody>
      </p:sp>
    </p:spTree>
    <p:extLst>
      <p:ext uri="{BB962C8B-B14F-4D97-AF65-F5344CB8AC3E}">
        <p14:creationId xmlns:p14="http://schemas.microsoft.com/office/powerpoint/2010/main" val="415727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88" y="648145"/>
            <a:ext cx="6589199" cy="733203"/>
          </a:xfrm>
        </p:spPr>
        <p:txBody>
          <a:bodyPr>
            <a:normAutofit/>
          </a:bodyPr>
          <a:lstStyle/>
          <a:p>
            <a:r>
              <a:rPr b="1" dirty="0">
                <a:solidFill>
                  <a:schemeClr val="accent2">
                    <a:lumMod val="50000"/>
                  </a:schemeClr>
                </a:solidFill>
                <a:latin typeface="Segoe UI"/>
              </a:rPr>
              <a:t>What Are Sets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Segoe UI"/>
              </a:rPr>
              <a:t> </a:t>
            </a:r>
            <a:r>
              <a:rPr b="1" dirty="0">
                <a:solidFill>
                  <a:schemeClr val="accent2">
                    <a:lumMod val="50000"/>
                  </a:schemeClr>
                </a:solidFill>
                <a:latin typeface="Segoe UI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288" y="1776858"/>
            <a:ext cx="7032113" cy="4976590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Tableau , a </a:t>
            </a:r>
            <a:r>
              <a:rPr lang="en-IN" sz="2000" b="1" i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custom field that defined a sub-group of databased on specific or selection.</a:t>
            </a: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of set in Tableau 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Fixed set ( Manual Set)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set (Computer set)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cases of set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Highlight or compare a specific group against the rest.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calculated field on set membership.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 views dynamically using set 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complex dashboards with interactions.</a:t>
            </a:r>
            <a:endParaRPr lang="en-IN" sz="20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sz="2000" dirty="0">
              <a:solidFill>
                <a:srgbClr val="3C3C3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707" y="624110"/>
            <a:ext cx="6589199" cy="63398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Segoe UI"/>
              </a:rPr>
              <a:t>Creating Sets in Tableau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4ED26A-2D95-4D66-ABC5-68FCB0A5D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51" y="1258093"/>
            <a:ext cx="2831865" cy="29927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E70ED4-6267-44FE-9A9B-025C247FA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800" y="1264555"/>
            <a:ext cx="2456036" cy="29927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3233F6-7147-4F4C-933F-86081B559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020" y="4400152"/>
            <a:ext cx="4078577" cy="238658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3377C8B-F85B-4848-90EC-568D2EA52E02}"/>
              </a:ext>
            </a:extLst>
          </p:cNvPr>
          <p:cNvSpPr/>
          <p:nvPr/>
        </p:nvSpPr>
        <p:spPr>
          <a:xfrm rot="5400000">
            <a:off x="6268826" y="4099059"/>
            <a:ext cx="713881" cy="173024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B73334F-7C57-49DF-A33B-14821FC48B1F}"/>
              </a:ext>
            </a:extLst>
          </p:cNvPr>
          <p:cNvSpPr/>
          <p:nvPr/>
        </p:nvSpPr>
        <p:spPr>
          <a:xfrm>
            <a:off x="4426367" y="2693791"/>
            <a:ext cx="713881" cy="173024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269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56CC63-D5CD-43B2-B620-6F4857FB7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65" t="863"/>
          <a:stretch/>
        </p:blipFill>
        <p:spPr>
          <a:xfrm>
            <a:off x="1083160" y="1407604"/>
            <a:ext cx="7451240" cy="5316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667888-14AB-40DE-BE76-A0111D63A5E1}"/>
              </a:ext>
            </a:extLst>
          </p:cNvPr>
          <p:cNvSpPr txBox="1"/>
          <p:nvPr/>
        </p:nvSpPr>
        <p:spPr>
          <a:xfrm>
            <a:off x="1600200" y="600074"/>
            <a:ext cx="448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:</a:t>
            </a:r>
          </a:p>
        </p:txBody>
      </p:sp>
    </p:spTree>
    <p:extLst>
      <p:ext uri="{BB962C8B-B14F-4D97-AF65-F5344CB8AC3E}">
        <p14:creationId xmlns:p14="http://schemas.microsoft.com/office/powerpoint/2010/main" val="9294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289" y="1838547"/>
            <a:ext cx="7032112" cy="482850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Tableau, a </a:t>
            </a:r>
            <a:r>
              <a:rPr lang="en-US" sz="20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dynamic input that allows users to change the values used in a visualization, calculation, or filter interactively.</a:t>
            </a:r>
            <a:endParaRPr lang="en-GB" sz="2000" dirty="0">
              <a:solidFill>
                <a:srgbClr val="3C3C3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of Parameters in Tableau 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Data types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Functionality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cases of Parameters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what-if analysis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Toggle between measures/dimensions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 Top N filters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Choose a value for reference lines</a:t>
            </a:r>
            <a:endParaRPr lang="en-GB" sz="2000" dirty="0">
              <a:solidFill>
                <a:srgbClr val="3C3C3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6DD3B3-BDBC-452B-8340-95CE9452AF5B}"/>
              </a:ext>
            </a:extLst>
          </p:cNvPr>
          <p:cNvSpPr txBox="1">
            <a:spLocks/>
          </p:cNvSpPr>
          <p:nvPr/>
        </p:nvSpPr>
        <p:spPr>
          <a:xfrm>
            <a:off x="1502288" y="648145"/>
            <a:ext cx="6589199" cy="7332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Segoe UI"/>
              </a:rPr>
              <a:t>What Are Parameters 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</TotalTime>
  <Words>335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Lucida Calligraphy</vt:lpstr>
      <vt:lpstr>Segoe UI</vt:lpstr>
      <vt:lpstr>Wingdings 3</vt:lpstr>
      <vt:lpstr>Wisp</vt:lpstr>
      <vt:lpstr>Groups, Sets and Parameters in Tableau</vt:lpstr>
      <vt:lpstr>Introduction</vt:lpstr>
      <vt:lpstr>What Are Groups ?</vt:lpstr>
      <vt:lpstr>Creating Groups in Tableau</vt:lpstr>
      <vt:lpstr>PowerPoint Presentation</vt:lpstr>
      <vt:lpstr>What Are Sets ?</vt:lpstr>
      <vt:lpstr>Creating Sets in Tableau</vt:lpstr>
      <vt:lpstr>PowerPoint Presentation</vt:lpstr>
      <vt:lpstr>PowerPoint Presentation</vt:lpstr>
      <vt:lpstr>Creating Parameters in Tableau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Groups, Sets and Parameters in Tableau</dc:title>
  <dc:subject/>
  <dc:creator/>
  <cp:keywords/>
  <dc:description>generated using python-pptx</dc:description>
  <cp:lastModifiedBy>DELL</cp:lastModifiedBy>
  <cp:revision>13</cp:revision>
  <dcterms:created xsi:type="dcterms:W3CDTF">2013-01-27T09:14:16Z</dcterms:created>
  <dcterms:modified xsi:type="dcterms:W3CDTF">2025-10-30T11:07:50Z</dcterms:modified>
  <cp:category/>
</cp:coreProperties>
</file>