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33" name="PlaceHolder 2"/>
          <p:cNvSpPr>
            <a:spLocks noGrp="1"/>
          </p:cNvSpPr>
          <p:nvPr>
            <p:ph type="body"/>
          </p:nvPr>
        </p:nvSpPr>
        <p:spPr>
          <a:xfrm>
            <a:off x="311760" y="1266480"/>
            <a:ext cx="852012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11760" y="2991600"/>
            <a:ext cx="852012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36" name="PlaceHolder 2"/>
          <p:cNvSpPr>
            <a:spLocks noGrp="1"/>
          </p:cNvSpPr>
          <p:nvPr>
            <p:ph type="body"/>
          </p:nvPr>
        </p:nvSpPr>
        <p:spPr>
          <a:xfrm>
            <a:off x="31176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3"/>
          <p:cNvSpPr>
            <a:spLocks noGrp="1"/>
          </p:cNvSpPr>
          <p:nvPr>
            <p:ph type="body"/>
          </p:nvPr>
        </p:nvSpPr>
        <p:spPr>
          <a:xfrm>
            <a:off x="467784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4"/>
          <p:cNvSpPr>
            <a:spLocks noGrp="1"/>
          </p:cNvSpPr>
          <p:nvPr>
            <p:ph type="body"/>
          </p:nvPr>
        </p:nvSpPr>
        <p:spPr>
          <a:xfrm>
            <a:off x="311760" y="299160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5"/>
          <p:cNvSpPr>
            <a:spLocks noGrp="1"/>
          </p:cNvSpPr>
          <p:nvPr>
            <p:ph type="body"/>
          </p:nvPr>
        </p:nvSpPr>
        <p:spPr>
          <a:xfrm>
            <a:off x="4677840" y="299160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41" name="PlaceHolder 2"/>
          <p:cNvSpPr>
            <a:spLocks noGrp="1"/>
          </p:cNvSpPr>
          <p:nvPr>
            <p:ph type="body"/>
          </p:nvPr>
        </p:nvSpPr>
        <p:spPr>
          <a:xfrm>
            <a:off x="311760" y="126648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3"/>
          <p:cNvSpPr>
            <a:spLocks noGrp="1"/>
          </p:cNvSpPr>
          <p:nvPr>
            <p:ph type="body"/>
          </p:nvPr>
        </p:nvSpPr>
        <p:spPr>
          <a:xfrm>
            <a:off x="3192480" y="126648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4"/>
          <p:cNvSpPr>
            <a:spLocks noGrp="1"/>
          </p:cNvSpPr>
          <p:nvPr>
            <p:ph type="body"/>
          </p:nvPr>
        </p:nvSpPr>
        <p:spPr>
          <a:xfrm>
            <a:off x="6073200" y="126648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5"/>
          <p:cNvSpPr>
            <a:spLocks noGrp="1"/>
          </p:cNvSpPr>
          <p:nvPr>
            <p:ph type="body"/>
          </p:nvPr>
        </p:nvSpPr>
        <p:spPr>
          <a:xfrm>
            <a:off x="311760" y="299160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45" name="PlaceHolder 6"/>
          <p:cNvSpPr>
            <a:spLocks noGrp="1"/>
          </p:cNvSpPr>
          <p:nvPr>
            <p:ph type="body"/>
          </p:nvPr>
        </p:nvSpPr>
        <p:spPr>
          <a:xfrm>
            <a:off x="3192480" y="299160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46" name="PlaceHolder 7"/>
          <p:cNvSpPr>
            <a:spLocks noGrp="1"/>
          </p:cNvSpPr>
          <p:nvPr>
            <p:ph type="body"/>
          </p:nvPr>
        </p:nvSpPr>
        <p:spPr>
          <a:xfrm>
            <a:off x="6073200" y="299160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subTitle"/>
          </p:nvPr>
        </p:nvSpPr>
        <p:spPr>
          <a:xfrm>
            <a:off x="311760" y="1266480"/>
            <a:ext cx="8520120" cy="3302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54" name="PlaceHolder 2"/>
          <p:cNvSpPr>
            <a:spLocks noGrp="1"/>
          </p:cNvSpPr>
          <p:nvPr>
            <p:ph type="body"/>
          </p:nvPr>
        </p:nvSpPr>
        <p:spPr>
          <a:xfrm>
            <a:off x="311760" y="1266480"/>
            <a:ext cx="8520120" cy="330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56" name="PlaceHolder 2"/>
          <p:cNvSpPr>
            <a:spLocks noGrp="1"/>
          </p:cNvSpPr>
          <p:nvPr>
            <p:ph type="body"/>
          </p:nvPr>
        </p:nvSpPr>
        <p:spPr>
          <a:xfrm>
            <a:off x="311760" y="1266480"/>
            <a:ext cx="4157640" cy="330228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7840" y="1266480"/>
            <a:ext cx="4157640" cy="330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11760" y="444960"/>
            <a:ext cx="8520120" cy="32788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61" name="PlaceHolder 2"/>
          <p:cNvSpPr>
            <a:spLocks noGrp="1"/>
          </p:cNvSpPr>
          <p:nvPr>
            <p:ph type="body"/>
          </p:nvPr>
        </p:nvSpPr>
        <p:spPr>
          <a:xfrm>
            <a:off x="31176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4677840" y="1266480"/>
            <a:ext cx="4157640" cy="330228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311760" y="299160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12" name="PlaceHolder 2"/>
          <p:cNvSpPr>
            <a:spLocks noGrp="1"/>
          </p:cNvSpPr>
          <p:nvPr>
            <p:ph type="subTitle"/>
          </p:nvPr>
        </p:nvSpPr>
        <p:spPr>
          <a:xfrm>
            <a:off x="311760" y="1266480"/>
            <a:ext cx="8520120" cy="3302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65" name="PlaceHolder 2"/>
          <p:cNvSpPr>
            <a:spLocks noGrp="1"/>
          </p:cNvSpPr>
          <p:nvPr>
            <p:ph type="body"/>
          </p:nvPr>
        </p:nvSpPr>
        <p:spPr>
          <a:xfrm>
            <a:off x="311760" y="1266480"/>
            <a:ext cx="4157640" cy="330228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467784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4677840" y="299160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69" name="PlaceHolder 2"/>
          <p:cNvSpPr>
            <a:spLocks noGrp="1"/>
          </p:cNvSpPr>
          <p:nvPr>
            <p:ph type="body"/>
          </p:nvPr>
        </p:nvSpPr>
        <p:spPr>
          <a:xfrm>
            <a:off x="31176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7784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311760" y="2991600"/>
            <a:ext cx="852012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73" name="PlaceHolder 2"/>
          <p:cNvSpPr>
            <a:spLocks noGrp="1"/>
          </p:cNvSpPr>
          <p:nvPr>
            <p:ph type="body"/>
          </p:nvPr>
        </p:nvSpPr>
        <p:spPr>
          <a:xfrm>
            <a:off x="311760" y="1266480"/>
            <a:ext cx="852012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311760" y="2991600"/>
            <a:ext cx="852012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76" name="PlaceHolder 2"/>
          <p:cNvSpPr>
            <a:spLocks noGrp="1"/>
          </p:cNvSpPr>
          <p:nvPr>
            <p:ph type="body"/>
          </p:nvPr>
        </p:nvSpPr>
        <p:spPr>
          <a:xfrm>
            <a:off x="31176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467784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311760" y="299160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677840" y="299160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81" name="PlaceHolder 2"/>
          <p:cNvSpPr>
            <a:spLocks noGrp="1"/>
          </p:cNvSpPr>
          <p:nvPr>
            <p:ph type="body"/>
          </p:nvPr>
        </p:nvSpPr>
        <p:spPr>
          <a:xfrm>
            <a:off x="311760" y="126648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3"/>
          <p:cNvSpPr>
            <a:spLocks noGrp="1"/>
          </p:cNvSpPr>
          <p:nvPr>
            <p:ph type="body"/>
          </p:nvPr>
        </p:nvSpPr>
        <p:spPr>
          <a:xfrm>
            <a:off x="3192480" y="126648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4"/>
          <p:cNvSpPr>
            <a:spLocks noGrp="1"/>
          </p:cNvSpPr>
          <p:nvPr>
            <p:ph type="body"/>
          </p:nvPr>
        </p:nvSpPr>
        <p:spPr>
          <a:xfrm>
            <a:off x="6073200" y="126648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5"/>
          <p:cNvSpPr>
            <a:spLocks noGrp="1"/>
          </p:cNvSpPr>
          <p:nvPr>
            <p:ph type="body"/>
          </p:nvPr>
        </p:nvSpPr>
        <p:spPr>
          <a:xfrm>
            <a:off x="311760" y="299160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6"/>
          <p:cNvSpPr>
            <a:spLocks noGrp="1"/>
          </p:cNvSpPr>
          <p:nvPr>
            <p:ph type="body"/>
          </p:nvPr>
        </p:nvSpPr>
        <p:spPr>
          <a:xfrm>
            <a:off x="3192480" y="299160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7"/>
          <p:cNvSpPr>
            <a:spLocks noGrp="1"/>
          </p:cNvSpPr>
          <p:nvPr>
            <p:ph type="body"/>
          </p:nvPr>
        </p:nvSpPr>
        <p:spPr>
          <a:xfrm>
            <a:off x="6073200" y="2991600"/>
            <a:ext cx="274320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14" name="PlaceHolder 2"/>
          <p:cNvSpPr>
            <a:spLocks noGrp="1"/>
          </p:cNvSpPr>
          <p:nvPr>
            <p:ph type="body"/>
          </p:nvPr>
        </p:nvSpPr>
        <p:spPr>
          <a:xfrm>
            <a:off x="311760" y="1266480"/>
            <a:ext cx="8520120" cy="330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16" name="PlaceHolder 2"/>
          <p:cNvSpPr>
            <a:spLocks noGrp="1"/>
          </p:cNvSpPr>
          <p:nvPr>
            <p:ph type="body"/>
          </p:nvPr>
        </p:nvSpPr>
        <p:spPr>
          <a:xfrm>
            <a:off x="311760" y="1266480"/>
            <a:ext cx="4157640" cy="330228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3"/>
          <p:cNvSpPr>
            <a:spLocks noGrp="1"/>
          </p:cNvSpPr>
          <p:nvPr>
            <p:ph type="body"/>
          </p:nvPr>
        </p:nvSpPr>
        <p:spPr>
          <a:xfrm>
            <a:off x="4677840" y="1266480"/>
            <a:ext cx="4157640" cy="3302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1760" y="444960"/>
            <a:ext cx="8520120" cy="32788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21" name="PlaceHolder 2"/>
          <p:cNvSpPr>
            <a:spLocks noGrp="1"/>
          </p:cNvSpPr>
          <p:nvPr>
            <p:ph type="body"/>
          </p:nvPr>
        </p:nvSpPr>
        <p:spPr>
          <a:xfrm>
            <a:off x="31176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7840" y="1266480"/>
            <a:ext cx="4157640" cy="330228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311760" y="299160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25" name="PlaceHolder 2"/>
          <p:cNvSpPr>
            <a:spLocks noGrp="1"/>
          </p:cNvSpPr>
          <p:nvPr>
            <p:ph type="body"/>
          </p:nvPr>
        </p:nvSpPr>
        <p:spPr>
          <a:xfrm>
            <a:off x="311760" y="1266480"/>
            <a:ext cx="4157640" cy="330228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467784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4"/>
          <p:cNvSpPr>
            <a:spLocks noGrp="1"/>
          </p:cNvSpPr>
          <p:nvPr>
            <p:ph type="body"/>
          </p:nvPr>
        </p:nvSpPr>
        <p:spPr>
          <a:xfrm>
            <a:off x="4677840" y="299160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707040"/>
          </a:xfrm>
          <a:prstGeom prst="rect">
            <a:avLst/>
          </a:prstGeom>
        </p:spPr>
        <p:txBody>
          <a:bodyPr lIns="0" rIns="0" tIns="0" bIns="0" anchor="ctr"/>
          <a:p>
            <a:endParaRPr b="0" lang="en-IN" sz="1400" spc="-1" strike="noStrike">
              <a:solidFill>
                <a:srgbClr val="000000"/>
              </a:solidFill>
              <a:latin typeface="Arial"/>
            </a:endParaRPr>
          </a:p>
        </p:txBody>
      </p:sp>
      <p:sp>
        <p:nvSpPr>
          <p:cNvPr id="29" name="PlaceHolder 2"/>
          <p:cNvSpPr>
            <a:spLocks noGrp="1"/>
          </p:cNvSpPr>
          <p:nvPr>
            <p:ph type="body"/>
          </p:nvPr>
        </p:nvSpPr>
        <p:spPr>
          <a:xfrm>
            <a:off x="31176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677840" y="1266480"/>
            <a:ext cx="4157640" cy="157500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311760" y="2991600"/>
            <a:ext cx="8520120" cy="1575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007760" y="3177000"/>
            <a:ext cx="56196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sp>
        <p:nvSpPr>
          <p:cNvPr id="1" name="CustomShape 2"/>
          <p:cNvSpPr/>
          <p:nvPr/>
        </p:nvSpPr>
        <p:spPr>
          <a:xfrm>
            <a:off x="1575000" y="3158280"/>
            <a:ext cx="56196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grpSp>
        <p:nvGrpSpPr>
          <p:cNvPr id="2" name="Group 3"/>
          <p:cNvGrpSpPr/>
          <p:nvPr/>
        </p:nvGrpSpPr>
        <p:grpSpPr>
          <a:xfrm>
            <a:off x="1004400" y="1021680"/>
            <a:ext cx="7136280" cy="152640"/>
            <a:chOff x="1004400" y="1021680"/>
            <a:chExt cx="7136280" cy="152640"/>
          </a:xfrm>
        </p:grpSpPr>
        <p:sp>
          <p:nvSpPr>
            <p:cNvPr id="3" name="CustomShape 4"/>
            <p:cNvSpPr/>
            <p:nvPr/>
          </p:nvSpPr>
          <p:spPr>
            <a:xfrm rot="10800000">
              <a:off x="1004400" y="1021680"/>
              <a:ext cx="713628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4" name="CustomShape 5"/>
            <p:cNvSpPr/>
            <p:nvPr/>
          </p:nvSpPr>
          <p:spPr>
            <a:xfrm rot="10800000">
              <a:off x="1004400" y="1173960"/>
              <a:ext cx="713628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grpSp>
        <p:nvGrpSpPr>
          <p:cNvPr id="5" name="Group 6"/>
          <p:cNvGrpSpPr/>
          <p:nvPr/>
        </p:nvGrpSpPr>
        <p:grpSpPr>
          <a:xfrm>
            <a:off x="1004040" y="3969000"/>
            <a:ext cx="7136280" cy="153000"/>
            <a:chOff x="1004040" y="3969000"/>
            <a:chExt cx="7136280" cy="153000"/>
          </a:xfrm>
        </p:grpSpPr>
        <p:sp>
          <p:nvSpPr>
            <p:cNvPr id="6" name="CustomShape 7"/>
            <p:cNvSpPr/>
            <p:nvPr/>
          </p:nvSpPr>
          <p:spPr>
            <a:xfrm>
              <a:off x="1004040" y="4121640"/>
              <a:ext cx="713628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7" name="CustomShape 8"/>
            <p:cNvSpPr/>
            <p:nvPr/>
          </p:nvSpPr>
          <p:spPr>
            <a:xfrm>
              <a:off x="1004040" y="3969000"/>
              <a:ext cx="713628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sp>
        <p:nvSpPr>
          <p:cNvPr id="8" name="PlaceHolder 9"/>
          <p:cNvSpPr>
            <a:spLocks noGrp="1"/>
          </p:cNvSpPr>
          <p:nvPr>
            <p:ph type="title"/>
          </p:nvPr>
        </p:nvSpPr>
        <p:spPr>
          <a:xfrm>
            <a:off x="1004040" y="1751760"/>
            <a:ext cx="7136280" cy="1022040"/>
          </a:xfrm>
          <a:prstGeom prst="rect">
            <a:avLst/>
          </a:prstGeom>
        </p:spPr>
        <p:txBody>
          <a:bodyPr tIns="91440" bIns="91440" anchor="b"/>
          <a:p>
            <a:r>
              <a:rPr b="0" lang="en-IN" sz="5400" spc="-1" strike="noStrike">
                <a:solidFill>
                  <a:srgbClr val="000000"/>
                </a:solidFill>
                <a:latin typeface="Arial"/>
              </a:rPr>
              <a:t>Click to edit the title text format</a:t>
            </a:r>
            <a:endParaRPr b="0" lang="en-IN" sz="5400" spc="-1" strike="noStrike">
              <a:solidFill>
                <a:srgbClr val="000000"/>
              </a:solidFill>
              <a:latin typeface="Arial"/>
            </a:endParaRPr>
          </a:p>
        </p:txBody>
      </p:sp>
      <p:sp>
        <p:nvSpPr>
          <p:cNvPr id="9" name="PlaceHolder 10"/>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00D51E06-C47A-48CE-8B2B-5E33871985D3}" type="slidenum">
              <a:rPr b="0" lang="en-IN" sz="1000" spc="-1" strike="noStrike">
                <a:solidFill>
                  <a:srgbClr val="695d46"/>
                </a:solidFill>
                <a:latin typeface="Open Sans"/>
                <a:ea typeface="Open Sans"/>
              </a:rPr>
              <a:t>1</a:t>
            </a:fld>
            <a:endParaRPr b="0" lang="en-IN" sz="1000" spc="-1" strike="noStrike">
              <a:latin typeface="Times New Roman"/>
            </a:endParaRPr>
          </a:p>
        </p:txBody>
      </p:sp>
      <p:sp>
        <p:nvSpPr>
          <p:cNvPr id="10" name="PlaceHolder 1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5045760"/>
            <a:ext cx="9143640" cy="97560"/>
          </a:xfrm>
          <a:prstGeom prst="rect">
            <a:avLst/>
          </a:prstGeom>
          <a:solidFill>
            <a:schemeClr val="accent3"/>
          </a:solidFill>
          <a:ln>
            <a:noFill/>
          </a:ln>
        </p:spPr>
        <p:style>
          <a:lnRef idx="0"/>
          <a:fillRef idx="0"/>
          <a:effectRef idx="0"/>
          <a:fontRef idx="minor"/>
        </p:style>
      </p:sp>
      <p:sp>
        <p:nvSpPr>
          <p:cNvPr id="48" name="PlaceHolder 2"/>
          <p:cNvSpPr>
            <a:spLocks noGrp="1"/>
          </p:cNvSpPr>
          <p:nvPr>
            <p:ph type="title"/>
          </p:nvPr>
        </p:nvSpPr>
        <p:spPr>
          <a:xfrm>
            <a:off x="311760" y="444960"/>
            <a:ext cx="8520120" cy="707040"/>
          </a:xfrm>
          <a:prstGeom prst="rect">
            <a:avLst/>
          </a:prstGeom>
        </p:spPr>
        <p:txBody>
          <a:bodyPr tIns="91440" bIns="91440"/>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49" name="PlaceHolder 3"/>
          <p:cNvSpPr>
            <a:spLocks noGrp="1"/>
          </p:cNvSpPr>
          <p:nvPr>
            <p:ph type="body"/>
          </p:nvPr>
        </p:nvSpPr>
        <p:spPr>
          <a:xfrm>
            <a:off x="311760" y="1266480"/>
            <a:ext cx="8520120" cy="3302280"/>
          </a:xfrm>
          <a:prstGeom prst="rect">
            <a:avLst/>
          </a:prstGeom>
        </p:spPr>
        <p:txBody>
          <a:bodyPr tIns="91440" bIns="91440"/>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0"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4FB63CC5-0F6C-4E58-8102-A65FE6943530}" type="slidenum">
              <a:rPr b="0" lang="en-IN" sz="1000" spc="-1" strike="noStrike">
                <a:solidFill>
                  <a:srgbClr val="695d46"/>
                </a:solidFill>
                <a:latin typeface="Open Sans"/>
                <a:ea typeface="Open Sans"/>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docs.microsoft.com/en-us/azure/azure-resource-manager/template-best-practices" TargetMode="External"/><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sites.google.com/globant.com/trainings/devops/devops-foundations" TargetMode="External"/><Relationship Id="rId2" Type="http://schemas.openxmlformats.org/officeDocument/2006/relationships/hyperlink" Target="https://sites.google.com/globant.com/trainings/cloud-computing/cloud-fundamentals" TargetMode="External"/><Relationship Id="rId3" Type="http://schemas.openxmlformats.org/officeDocument/2006/relationships/hyperlink" Target="https://sites.google.com/globant.com/trainings/devops/devops-foundations/infrastructure-as-code-tools" TargetMode="External"/><Relationship Id="rId4" Type="http://schemas.openxmlformats.org/officeDocument/2006/relationships/hyperlink" Target="https://docs.microsoft.com/bs-latn-ba/azure/index" TargetMode="External"/><Relationship Id="rId5" Type="http://schemas.openxmlformats.org/officeDocument/2006/relationships/hyperlink" Target="https://docs.microsoft.com/en-us/powershell/scripting/powershell-scripting?view=powershell-6" TargetMode="External"/><Relationship Id="rId6" Type="http://schemas.openxmlformats.org/officeDocument/2006/relationships/hyperlink" Target="https://docs.microsoft.com/en-us/powershell/dsc/overview" TargetMode="External"/><Relationship Id="rId7"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004040" y="1751760"/>
            <a:ext cx="7136280" cy="1022040"/>
          </a:xfrm>
          <a:prstGeom prst="rect">
            <a:avLst/>
          </a:prstGeom>
          <a:noFill/>
          <a:ln>
            <a:noFill/>
          </a:ln>
        </p:spPr>
        <p:txBody>
          <a:bodyPr tIns="91440" bIns="91440" anchor="b"/>
          <a:p>
            <a:pPr algn="ctr">
              <a:lnSpc>
                <a:spcPct val="100000"/>
              </a:lnSpc>
            </a:pPr>
            <a:r>
              <a:rPr b="1" lang="en-IN" sz="3600" spc="-1" strike="noStrike">
                <a:solidFill>
                  <a:srgbClr val="ef6c00"/>
                </a:solidFill>
                <a:latin typeface="PT Sans Narrow"/>
                <a:ea typeface="PT Sans Narrow"/>
              </a:rPr>
              <a:t>Onboarding Assignment</a:t>
            </a:r>
            <a:endParaRPr b="0" lang="en-IN" sz="36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6360" y="0"/>
            <a:ext cx="8520120" cy="567720"/>
          </a:xfrm>
          <a:prstGeom prst="rect">
            <a:avLst/>
          </a:prstGeom>
          <a:noFill/>
          <a:ln>
            <a:noFill/>
          </a:ln>
        </p:spPr>
        <p:txBody>
          <a:bodyPr tIns="91440" bIns="91440"/>
          <a:p>
            <a:pPr>
              <a:lnSpc>
                <a:spcPct val="100000"/>
              </a:lnSpc>
            </a:pPr>
            <a:r>
              <a:rPr b="1" lang="en-IN" sz="3600" spc="-1" strike="noStrike">
                <a:solidFill>
                  <a:srgbClr val="ef6c00"/>
                </a:solidFill>
                <a:latin typeface="PT Sans Narrow"/>
                <a:ea typeface="PT Sans Narrow"/>
              </a:rPr>
              <a:t>Overview</a:t>
            </a:r>
            <a:endParaRPr b="0" lang="en-IN" sz="3600" spc="-1" strike="noStrike">
              <a:solidFill>
                <a:srgbClr val="000000"/>
              </a:solidFill>
              <a:latin typeface="Arial"/>
            </a:endParaRPr>
          </a:p>
        </p:txBody>
      </p:sp>
      <p:sp>
        <p:nvSpPr>
          <p:cNvPr id="89" name="TextShape 2"/>
          <p:cNvSpPr txBox="1"/>
          <p:nvPr/>
        </p:nvSpPr>
        <p:spPr>
          <a:xfrm>
            <a:off x="163440" y="568080"/>
            <a:ext cx="8919000" cy="4257000"/>
          </a:xfrm>
          <a:prstGeom prst="rect">
            <a:avLst/>
          </a:prstGeom>
          <a:noFill/>
          <a:ln>
            <a:noFill/>
          </a:ln>
        </p:spPr>
        <p:txBody>
          <a:bodyPr tIns="91440" bIns="91440"/>
          <a:p>
            <a:pPr>
              <a:lnSpc>
                <a:spcPct val="115000"/>
              </a:lnSpc>
            </a:pPr>
            <a:r>
              <a:rPr b="0" lang="en-IN" sz="1200" spc="-1" strike="noStrike">
                <a:solidFill>
                  <a:srgbClr val="695d46"/>
                </a:solidFill>
                <a:latin typeface="Open Sans"/>
                <a:ea typeface="Open Sans"/>
              </a:rPr>
              <a:t>Purpose of this assignment is to refresh practitioner’s knowledge on Azure and Automation. Intended audience for the assignment are new Globers with Azure experience, to be proposed on EY engagement. High level schedule is as follows: </a:t>
            </a:r>
            <a:endParaRPr b="0" lang="en-IN" sz="1200" spc="-1" strike="noStrike">
              <a:solidFill>
                <a:srgbClr val="000000"/>
              </a:solidFill>
              <a:latin typeface="Arial"/>
            </a:endParaRPr>
          </a:p>
          <a:p>
            <a:pPr>
              <a:lnSpc>
                <a:spcPct val="115000"/>
              </a:lnSpc>
              <a:spcBef>
                <a:spcPts val="1599"/>
              </a:spcBef>
              <a:spcAft>
                <a:spcPts val="1599"/>
              </a:spcAft>
            </a:pPr>
            <a:endParaRPr b="0" lang="en-IN" sz="1200" spc="-1" strike="noStrike">
              <a:solidFill>
                <a:srgbClr val="000000"/>
              </a:solidFill>
              <a:latin typeface="Arial"/>
            </a:endParaRPr>
          </a:p>
        </p:txBody>
      </p:sp>
      <p:pic>
        <p:nvPicPr>
          <p:cNvPr id="90" name="Google Shape;73;p14" descr=""/>
          <p:cNvPicPr/>
          <p:nvPr/>
        </p:nvPicPr>
        <p:blipFill>
          <a:blip r:embed="rId1"/>
          <a:stretch/>
        </p:blipFill>
        <p:spPr>
          <a:xfrm>
            <a:off x="275400" y="1279080"/>
            <a:ext cx="5409720" cy="34689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0" y="0"/>
            <a:ext cx="8520120" cy="707040"/>
          </a:xfrm>
          <a:prstGeom prst="rect">
            <a:avLst/>
          </a:prstGeom>
          <a:noFill/>
          <a:ln>
            <a:noFill/>
          </a:ln>
        </p:spPr>
        <p:txBody>
          <a:bodyPr tIns="91440" bIns="91440"/>
          <a:p>
            <a:pPr>
              <a:lnSpc>
                <a:spcPct val="100000"/>
              </a:lnSpc>
            </a:pPr>
            <a:r>
              <a:rPr b="1" lang="en-IN" sz="3600" spc="-1" strike="noStrike">
                <a:solidFill>
                  <a:srgbClr val="ef6c00"/>
                </a:solidFill>
                <a:latin typeface="PT Sans Narrow"/>
                <a:ea typeface="PT Sans Narrow"/>
              </a:rPr>
              <a:t>Architecture Diagram</a:t>
            </a:r>
            <a:endParaRPr b="0" lang="en-IN" sz="3600" spc="-1" strike="noStrike">
              <a:solidFill>
                <a:srgbClr val="000000"/>
              </a:solidFill>
              <a:latin typeface="Arial"/>
            </a:endParaRPr>
          </a:p>
        </p:txBody>
      </p:sp>
      <p:sp>
        <p:nvSpPr>
          <p:cNvPr id="92" name="CustomShape 2"/>
          <p:cNvSpPr/>
          <p:nvPr/>
        </p:nvSpPr>
        <p:spPr>
          <a:xfrm>
            <a:off x="1513800" y="3096720"/>
            <a:ext cx="5676480" cy="85104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IN" sz="1400" spc="-1" strike="noStrike">
                <a:solidFill>
                  <a:srgbClr val="000000"/>
                </a:solidFill>
                <a:latin typeface="Arial"/>
                <a:ea typeface="Arial"/>
              </a:rPr>
              <a:t>Ass</a:t>
            </a:r>
            <a:endParaRPr b="0" lang="en-IN" sz="1400" spc="-1" strike="noStrike">
              <a:latin typeface="Arial"/>
            </a:endParaRPr>
          </a:p>
        </p:txBody>
      </p:sp>
      <p:pic>
        <p:nvPicPr>
          <p:cNvPr id="93" name="Google Shape;80;p15" descr=""/>
          <p:cNvPicPr/>
          <p:nvPr/>
        </p:nvPicPr>
        <p:blipFill>
          <a:blip r:embed="rId1"/>
          <a:stretch/>
        </p:blipFill>
        <p:spPr>
          <a:xfrm>
            <a:off x="153360" y="707400"/>
            <a:ext cx="8292960" cy="38811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360" y="0"/>
            <a:ext cx="8520120" cy="707040"/>
          </a:xfrm>
          <a:prstGeom prst="rect">
            <a:avLst/>
          </a:prstGeom>
          <a:noFill/>
          <a:ln>
            <a:noFill/>
          </a:ln>
        </p:spPr>
        <p:txBody>
          <a:bodyPr tIns="91440" bIns="91440"/>
          <a:p>
            <a:pPr>
              <a:lnSpc>
                <a:spcPct val="100000"/>
              </a:lnSpc>
            </a:pPr>
            <a:r>
              <a:rPr b="1" lang="en-IN" sz="3600" spc="-1" strike="noStrike">
                <a:solidFill>
                  <a:srgbClr val="ef6c00"/>
                </a:solidFill>
                <a:latin typeface="PT Sans Narrow"/>
                <a:ea typeface="PT Sans Narrow"/>
              </a:rPr>
              <a:t>Key Implementation points</a:t>
            </a:r>
            <a:endParaRPr b="0" lang="en-IN" sz="3600" spc="-1" strike="noStrike">
              <a:solidFill>
                <a:srgbClr val="000000"/>
              </a:solidFill>
              <a:latin typeface="Arial"/>
            </a:endParaRPr>
          </a:p>
        </p:txBody>
      </p:sp>
      <p:sp>
        <p:nvSpPr>
          <p:cNvPr id="95" name="TextShape 2"/>
          <p:cNvSpPr txBox="1"/>
          <p:nvPr/>
        </p:nvSpPr>
        <p:spPr>
          <a:xfrm>
            <a:off x="163440" y="654120"/>
            <a:ext cx="8919000" cy="4171320"/>
          </a:xfrm>
          <a:prstGeom prst="rect">
            <a:avLst/>
          </a:prstGeom>
          <a:noFill/>
          <a:ln>
            <a:noFill/>
          </a:ln>
        </p:spPr>
        <p:txBody>
          <a:bodyPr tIns="91440" bIns="91440"/>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ARM templates must be used for provisioning Azure resources</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Ansible &amp; Powershell DSC must be used for configuration management. E.g creation of users, </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Provision VNET with 3 different Subnets</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Each subnet must be associated with it’s own NSG</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In Jump Subnet(SN) NSG, Allow RDP from Internet to jump servers</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In AD SN, no internet should be allowed and all AD servers should only be in Private SN. Connection to AD servers should only be allowed via Jump servers.</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Users connecting to jump servers/AD servers should only be able to connect using their domain credentials.</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AD DS should be synced to Azure AD via Azure AD Connect.</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a:t>
            </a:r>
            <a:r>
              <a:rPr b="0" lang="en-IN" sz="1400" spc="-1" strike="noStrike">
                <a:solidFill>
                  <a:srgbClr val="695d46"/>
                </a:solidFill>
                <a:latin typeface="Open Sans"/>
                <a:ea typeface="Open Sans"/>
              </a:rPr>
              <a:t>Tools subnet’ is for deploying a 3rd party tool. Tool, assigned to you, must be installed into this subnet and must be made available using a custom domain.</a:t>
            </a:r>
            <a:endParaRPr b="0" lang="en-IN" sz="14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0" y="0"/>
            <a:ext cx="8520120" cy="707040"/>
          </a:xfrm>
          <a:prstGeom prst="rect">
            <a:avLst/>
          </a:prstGeom>
          <a:noFill/>
          <a:ln>
            <a:noFill/>
          </a:ln>
        </p:spPr>
        <p:txBody>
          <a:bodyPr tIns="91440" bIns="91440"/>
          <a:p>
            <a:pPr>
              <a:lnSpc>
                <a:spcPct val="100000"/>
              </a:lnSpc>
            </a:pPr>
            <a:r>
              <a:rPr b="1" lang="en-IN" sz="3600" spc="-1" strike="noStrike">
                <a:solidFill>
                  <a:srgbClr val="ef6c00"/>
                </a:solidFill>
                <a:latin typeface="PT Sans Narrow"/>
                <a:ea typeface="PT Sans Narrow"/>
              </a:rPr>
              <a:t>Key Implementation points contd..</a:t>
            </a:r>
            <a:br/>
            <a:endParaRPr b="0" lang="en-IN" sz="3600" spc="-1" strike="noStrike">
              <a:solidFill>
                <a:srgbClr val="000000"/>
              </a:solidFill>
              <a:latin typeface="Arial"/>
            </a:endParaRPr>
          </a:p>
        </p:txBody>
      </p:sp>
      <p:sp>
        <p:nvSpPr>
          <p:cNvPr id="97" name="TextShape 2"/>
          <p:cNvSpPr txBox="1"/>
          <p:nvPr/>
        </p:nvSpPr>
        <p:spPr>
          <a:xfrm>
            <a:off x="154800" y="707400"/>
            <a:ext cx="8677080" cy="3861360"/>
          </a:xfrm>
          <a:prstGeom prst="rect">
            <a:avLst/>
          </a:prstGeom>
          <a:noFill/>
          <a:ln>
            <a:noFill/>
          </a:ln>
        </p:spPr>
        <p:txBody>
          <a:bodyPr tIns="91440" bIns="91440"/>
          <a:p>
            <a:pPr marL="457200" indent="-317160">
              <a:lnSpc>
                <a:spcPct val="100000"/>
              </a:lnSpc>
              <a:buClr>
                <a:srgbClr val="695d46"/>
              </a:buClr>
              <a:buFont typeface="Open Sans"/>
              <a:buChar char="●"/>
            </a:pPr>
            <a:r>
              <a:rPr b="0" lang="en-IN" sz="1400" spc="-1" strike="noStrike">
                <a:solidFill>
                  <a:srgbClr val="695d46"/>
                </a:solidFill>
                <a:latin typeface="Open Sans"/>
                <a:ea typeface="Open Sans"/>
              </a:rPr>
              <a:t>Slots have to to be created for App service for multiple environments.</a:t>
            </a:r>
            <a:endParaRPr b="0" lang="en-IN" sz="1400" spc="-1" strike="noStrike">
              <a:solidFill>
                <a:srgbClr val="000000"/>
              </a:solidFill>
              <a:latin typeface="Arial"/>
            </a:endParaRPr>
          </a:p>
          <a:p>
            <a:pPr marL="457200" indent="-317160">
              <a:lnSpc>
                <a:spcPct val="100000"/>
              </a:lnSpc>
              <a:buClr>
                <a:srgbClr val="695d46"/>
              </a:buClr>
              <a:buFont typeface="Open Sans"/>
              <a:buChar char="●"/>
            </a:pPr>
            <a:r>
              <a:rPr b="0" lang="en-IN" sz="1400" spc="-1" strike="noStrike">
                <a:solidFill>
                  <a:srgbClr val="695d46"/>
                </a:solidFill>
                <a:latin typeface="Open Sans"/>
                <a:ea typeface="Open Sans"/>
              </a:rPr>
              <a:t>Code must be deployed to next level only if everything is working in lower environments.</a:t>
            </a:r>
            <a:endParaRPr b="0" lang="en-IN" sz="1400" spc="-1" strike="noStrike">
              <a:solidFill>
                <a:srgbClr val="000000"/>
              </a:solidFill>
              <a:latin typeface="Arial"/>
            </a:endParaRPr>
          </a:p>
          <a:p>
            <a:pPr marL="457200" indent="-317160">
              <a:lnSpc>
                <a:spcPct val="100000"/>
              </a:lnSpc>
              <a:buClr>
                <a:srgbClr val="695d46"/>
              </a:buClr>
              <a:buFont typeface="Open Sans"/>
              <a:buChar char="●"/>
            </a:pPr>
            <a:r>
              <a:rPr b="0" lang="en-IN" sz="1400" spc="-1" strike="noStrike">
                <a:solidFill>
                  <a:srgbClr val="695d46"/>
                </a:solidFill>
                <a:latin typeface="Open Sans"/>
                <a:ea typeface="Open Sans"/>
              </a:rPr>
              <a:t>Deployment of AD, Tools, etc to be done via PowerShell DSC/ARM templates.</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Custom DNS setting can be manual</a:t>
            </a:r>
            <a:endParaRPr b="0" lang="en-IN" sz="1400" spc="-1" strike="noStrike">
              <a:solidFill>
                <a:srgbClr val="000000"/>
              </a:solidFill>
              <a:latin typeface="Arial"/>
            </a:endParaRPr>
          </a:p>
          <a:p>
            <a:pPr marL="457200" indent="-317160">
              <a:lnSpc>
                <a:spcPct val="100000"/>
              </a:lnSpc>
              <a:buClr>
                <a:srgbClr val="695d46"/>
              </a:buClr>
              <a:buFont typeface="Open Sans"/>
              <a:buChar char="●"/>
            </a:pPr>
            <a:r>
              <a:rPr b="0" lang="en-IN" sz="1400" spc="-1" strike="noStrike">
                <a:solidFill>
                  <a:srgbClr val="695d46"/>
                </a:solidFill>
                <a:latin typeface="Open Sans"/>
                <a:ea typeface="Open Sans"/>
              </a:rPr>
              <a:t>Users should authenticate to AAD before they can access app service from outside over internet.</a:t>
            </a:r>
            <a:endParaRPr b="0" lang="en-IN" sz="1400" spc="-1" strike="noStrike">
              <a:solidFill>
                <a:srgbClr val="000000"/>
              </a:solidFill>
              <a:latin typeface="Arial"/>
            </a:endParaRPr>
          </a:p>
          <a:p>
            <a:pPr marL="457200" indent="-317160">
              <a:lnSpc>
                <a:spcPct val="100000"/>
              </a:lnSpc>
              <a:buClr>
                <a:srgbClr val="695d46"/>
              </a:buClr>
              <a:buFont typeface="Open Sans"/>
              <a:buChar char="●"/>
            </a:pPr>
            <a:r>
              <a:rPr b="0" lang="en-IN" sz="1400" spc="-1" strike="noStrike">
                <a:solidFill>
                  <a:srgbClr val="695d46"/>
                </a:solidFill>
                <a:latin typeface="Open Sans"/>
                <a:ea typeface="Open Sans"/>
              </a:rPr>
              <a:t>Tool must be be accessible over internet using custom DNS.</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Azure VSTS must be used to  deploy code to Azure App services</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All code has to be checked into VSTS or GIT</a:t>
            </a:r>
            <a:endParaRPr b="0" lang="en-IN" sz="1400" spc="-1" strike="noStrike">
              <a:solidFill>
                <a:srgbClr val="000000"/>
              </a:solidFill>
              <a:latin typeface="Arial"/>
            </a:endParaRPr>
          </a:p>
          <a:p>
            <a:pPr marL="457200" indent="-317160">
              <a:lnSpc>
                <a:spcPct val="115000"/>
              </a:lnSpc>
              <a:buClr>
                <a:srgbClr val="695d46"/>
              </a:buClr>
              <a:buFont typeface="Open Sans"/>
              <a:buChar char="●"/>
            </a:pPr>
            <a:r>
              <a:rPr b="0" lang="en-IN" sz="1400" spc="-1" strike="noStrike">
                <a:solidFill>
                  <a:srgbClr val="695d46"/>
                </a:solidFill>
                <a:latin typeface="Open Sans"/>
                <a:ea typeface="Open Sans"/>
              </a:rPr>
              <a:t>ARM best practices have to be applied : </a:t>
            </a:r>
            <a:r>
              <a:rPr b="0" lang="en-IN" sz="1400" spc="-1" strike="noStrike" u="sng">
                <a:solidFill>
                  <a:srgbClr val="ce93d8"/>
                </a:solidFill>
                <a:uFillTx/>
                <a:latin typeface="Open Sans"/>
                <a:ea typeface="Open Sans"/>
                <a:hlinkClick r:id="rId1"/>
              </a:rPr>
              <a:t>https://docs.microsoft.com/en-us/azure/azure-resource-manager/template-best-practices</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spcBef>
                <a:spcPts val="1599"/>
              </a:spcBef>
              <a:spcAft>
                <a:spcPts val="1599"/>
              </a:spcAft>
            </a:pPr>
            <a:endParaRPr b="0" lang="en-IN" sz="1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0" y="0"/>
            <a:ext cx="8520120" cy="707040"/>
          </a:xfrm>
          <a:prstGeom prst="rect">
            <a:avLst/>
          </a:prstGeom>
          <a:noFill/>
          <a:ln>
            <a:noFill/>
          </a:ln>
        </p:spPr>
        <p:txBody>
          <a:bodyPr tIns="91440" bIns="91440"/>
          <a:p>
            <a:pPr>
              <a:lnSpc>
                <a:spcPct val="100000"/>
              </a:lnSpc>
            </a:pPr>
            <a:r>
              <a:rPr b="1" lang="en-IN" sz="3600" spc="-1" strike="noStrike">
                <a:solidFill>
                  <a:srgbClr val="ef6c00"/>
                </a:solidFill>
                <a:latin typeface="PT Sans Narrow"/>
                <a:ea typeface="PT Sans Narrow"/>
              </a:rPr>
              <a:t>Important links</a:t>
            </a:r>
            <a:br/>
            <a:endParaRPr b="0" lang="en-IN" sz="3600" spc="-1" strike="noStrike">
              <a:solidFill>
                <a:srgbClr val="000000"/>
              </a:solidFill>
              <a:latin typeface="Arial"/>
            </a:endParaRPr>
          </a:p>
        </p:txBody>
      </p:sp>
      <p:sp>
        <p:nvSpPr>
          <p:cNvPr id="99" name="TextShape 2"/>
          <p:cNvSpPr txBox="1"/>
          <p:nvPr/>
        </p:nvSpPr>
        <p:spPr>
          <a:xfrm>
            <a:off x="154800" y="707400"/>
            <a:ext cx="8677080" cy="3861360"/>
          </a:xfrm>
          <a:prstGeom prst="rect">
            <a:avLst/>
          </a:prstGeom>
          <a:noFill/>
          <a:ln>
            <a:noFill/>
          </a:ln>
        </p:spPr>
        <p:txBody>
          <a:bodyPr tIns="91440" bIns="91440"/>
          <a:p>
            <a:pPr marL="457200">
              <a:lnSpc>
                <a:spcPct val="115000"/>
              </a:lnSpc>
            </a:pPr>
            <a:endParaRPr b="0" lang="en-IN" sz="1400" spc="-1" strike="noStrike">
              <a:solidFill>
                <a:srgbClr val="000000"/>
              </a:solidFill>
              <a:latin typeface="Arial"/>
            </a:endParaRPr>
          </a:p>
          <a:p>
            <a:pPr>
              <a:lnSpc>
                <a:spcPct val="115000"/>
              </a:lnSpc>
              <a:spcBef>
                <a:spcPts val="1599"/>
              </a:spcBef>
              <a:spcAft>
                <a:spcPts val="1599"/>
              </a:spcAft>
            </a:pPr>
            <a:endParaRPr b="0" lang="en-IN" sz="1400" spc="-1" strike="noStrike">
              <a:solidFill>
                <a:srgbClr val="000000"/>
              </a:solidFill>
              <a:latin typeface="Arial"/>
            </a:endParaRPr>
          </a:p>
        </p:txBody>
      </p:sp>
      <p:graphicFrame>
        <p:nvGraphicFramePr>
          <p:cNvPr id="100" name="Table 3"/>
          <p:cNvGraphicFramePr/>
          <p:nvPr/>
        </p:nvGraphicFramePr>
        <p:xfrm>
          <a:off x="154800" y="847800"/>
          <a:ext cx="8718120" cy="2447640"/>
        </p:xfrm>
        <a:graphic>
          <a:graphicData uri="http://schemas.openxmlformats.org/drawingml/2006/table">
            <a:tbl>
              <a:tblPr/>
              <a:tblGrid>
                <a:gridCol w="405000"/>
                <a:gridCol w="2130120"/>
                <a:gridCol w="6183000"/>
              </a:tblGrid>
              <a:tr h="200880">
                <a:tc>
                  <a:txBody>
                    <a:bodyPr lIns="28440" rIns="28440" tIns="18720" bIns="18720" anchor="b"/>
                    <a:p>
                      <a:pPr>
                        <a:lnSpc>
                          <a:spcPct val="115000"/>
                        </a:lnSpc>
                      </a:pPr>
                      <a:r>
                        <a:rPr b="0" i="1" lang="en-IN" sz="1000" spc="-1" strike="noStrike">
                          <a:solidFill>
                            <a:srgbClr val="000000"/>
                          </a:solidFill>
                          <a:latin typeface="Arial"/>
                          <a:ea typeface="Arial"/>
                        </a:rPr>
                        <a:t>Sl No</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solidFill>
                      <a:srgbClr val="cccccc"/>
                    </a:solidFill>
                  </a:tcPr>
                </a:tc>
                <a:tc>
                  <a:txBody>
                    <a:bodyPr lIns="28440" rIns="28440" tIns="18720" bIns="18720" anchor="b"/>
                    <a:p>
                      <a:pPr>
                        <a:lnSpc>
                          <a:spcPct val="115000"/>
                        </a:lnSpc>
                      </a:pPr>
                      <a:r>
                        <a:rPr b="0" lang="en-IN" sz="1000" spc="-1" strike="noStrike">
                          <a:solidFill>
                            <a:srgbClr val="000000"/>
                          </a:solidFill>
                          <a:latin typeface="Arial"/>
                          <a:ea typeface="Arial"/>
                        </a:rPr>
                        <a:t>Topics</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solidFill>
                      <a:srgbClr val="cccccc"/>
                    </a:solidFill>
                  </a:tcPr>
                </a:tc>
                <a:tc>
                  <a:txBody>
                    <a:bodyPr lIns="28440" rIns="28440" tIns="18720" bIns="18720" anchor="b"/>
                    <a:p>
                      <a:pPr>
                        <a:lnSpc>
                          <a:spcPct val="115000"/>
                        </a:lnSpc>
                      </a:pPr>
                      <a:r>
                        <a:rPr b="0" lang="en-IN" sz="1000" spc="-1" strike="noStrike">
                          <a:solidFill>
                            <a:srgbClr val="000000"/>
                          </a:solidFill>
                          <a:latin typeface="Arial"/>
                          <a:ea typeface="Arial"/>
                        </a:rPr>
                        <a:t>Materials</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solidFill>
                      <a:srgbClr val="cccccc"/>
                    </a:solidFill>
                  </a:tcPr>
                </a:tc>
              </a:tr>
              <a:tr h="200880">
                <a:tc>
                  <a:txBody>
                    <a:bodyPr lIns="28440" rIns="28440" tIns="18720" bIns="18720" anchor="b"/>
                    <a:p>
                      <a:pPr algn="r">
                        <a:lnSpc>
                          <a:spcPct val="115000"/>
                        </a:lnSpc>
                      </a:pPr>
                      <a:r>
                        <a:rPr b="0" i="1" lang="en-IN" sz="1000" spc="-1" strike="noStrike">
                          <a:solidFill>
                            <a:srgbClr val="000000"/>
                          </a:solidFill>
                          <a:latin typeface="Arial"/>
                          <a:ea typeface="Arial"/>
                        </a:rPr>
                        <a:t>1</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a:solidFill>
                            <a:srgbClr val="000000"/>
                          </a:solidFill>
                          <a:latin typeface="Arial"/>
                          <a:ea typeface="Arial"/>
                        </a:rPr>
                        <a:t>Read about DevOps</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u="sng">
                          <a:solidFill>
                            <a:srgbClr val="ce93d8"/>
                          </a:solidFill>
                          <a:uFillTx/>
                          <a:latin typeface="Arial"/>
                          <a:ea typeface="Arial"/>
                          <a:hlinkClick r:id="rId1"/>
                        </a:rPr>
                        <a:t>https://sites.google.com/globant.com/trainings/devops/devops-foundations</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200880">
                <a:tc>
                  <a:txBody>
                    <a:bodyPr lIns="28440" rIns="28440" tIns="18720" bIns="18720" anchor="b"/>
                    <a:p>
                      <a:pPr algn="r">
                        <a:lnSpc>
                          <a:spcPct val="115000"/>
                        </a:lnSpc>
                      </a:pPr>
                      <a:r>
                        <a:rPr b="0" i="1" lang="en-IN" sz="1000" spc="-1" strike="noStrike">
                          <a:solidFill>
                            <a:srgbClr val="000000"/>
                          </a:solidFill>
                          <a:latin typeface="Arial"/>
                          <a:ea typeface="Arial"/>
                        </a:rPr>
                        <a:t>2</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a:solidFill>
                            <a:srgbClr val="000000"/>
                          </a:solidFill>
                          <a:latin typeface="Arial"/>
                          <a:ea typeface="Arial"/>
                        </a:rPr>
                        <a:t>Read about Cloud Computing</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u="sng">
                          <a:solidFill>
                            <a:srgbClr val="ce93d8"/>
                          </a:solidFill>
                          <a:uFillTx/>
                          <a:latin typeface="Arial"/>
                          <a:ea typeface="Arial"/>
                          <a:hlinkClick r:id="rId2"/>
                        </a:rPr>
                        <a:t>https://sites.google.com/globant.com/trainings/cloud-computing/cloud-fundamentals</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200880">
                <a:tc>
                  <a:txBody>
                    <a:bodyPr lIns="28440" rIns="28440" tIns="18720" bIns="18720" anchor="b"/>
                    <a:p>
                      <a:pPr algn="r">
                        <a:lnSpc>
                          <a:spcPct val="115000"/>
                        </a:lnSpc>
                      </a:pPr>
                      <a:r>
                        <a:rPr b="0" i="1" lang="en-IN" sz="1000" spc="-1" strike="noStrike">
                          <a:solidFill>
                            <a:srgbClr val="000000"/>
                          </a:solidFill>
                          <a:latin typeface="Arial"/>
                          <a:ea typeface="Arial"/>
                        </a:rPr>
                        <a:t>3</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a:solidFill>
                            <a:srgbClr val="000000"/>
                          </a:solidFill>
                          <a:latin typeface="Arial"/>
                          <a:ea typeface="Arial"/>
                        </a:rPr>
                        <a:t>Overview of IAAC tools</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u="sng">
                          <a:solidFill>
                            <a:srgbClr val="ce93d8"/>
                          </a:solidFill>
                          <a:uFillTx/>
                          <a:latin typeface="Arial"/>
                          <a:ea typeface="Arial"/>
                          <a:hlinkClick r:id="rId3"/>
                        </a:rPr>
                        <a:t>https://sites.google.com/globant.com/trainings/devops/devops-foundations/infrastructure-as-code-tools</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200880">
                <a:tc>
                  <a:txBody>
                    <a:bodyPr lIns="28440" rIns="28440" tIns="18720" bIns="18720" anchor="b"/>
                    <a:p>
                      <a:pPr algn="r">
                        <a:lnSpc>
                          <a:spcPct val="115000"/>
                        </a:lnSpc>
                      </a:pPr>
                      <a:r>
                        <a:rPr b="0" i="1" lang="en-IN" sz="1000" spc="-1" strike="noStrike">
                          <a:solidFill>
                            <a:srgbClr val="000000"/>
                          </a:solidFill>
                          <a:latin typeface="Arial"/>
                          <a:ea typeface="Arial"/>
                        </a:rPr>
                        <a:t>4</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a:solidFill>
                            <a:srgbClr val="000000"/>
                          </a:solidFill>
                          <a:latin typeface="Arial"/>
                          <a:ea typeface="Arial"/>
                        </a:rPr>
                        <a:t>Azure</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u="sng">
                          <a:solidFill>
                            <a:srgbClr val="ce93d8"/>
                          </a:solidFill>
                          <a:uFillTx/>
                          <a:latin typeface="Arial"/>
                          <a:ea typeface="Arial"/>
                          <a:hlinkClick r:id="rId4"/>
                        </a:rPr>
                        <a:t>https://docs.microsoft.com/bs-latn-ba/azure/index</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200880">
                <a:tc>
                  <a:txBody>
                    <a:bodyPr lIns="28440" rIns="28440" tIns="18720" bIns="18720" anchor="b"/>
                    <a:p>
                      <a:pPr algn="r">
                        <a:lnSpc>
                          <a:spcPct val="115000"/>
                        </a:lnSpc>
                      </a:pPr>
                      <a:r>
                        <a:rPr b="0" i="1" lang="en-IN" sz="1000" spc="-1" strike="noStrike">
                          <a:solidFill>
                            <a:srgbClr val="000000"/>
                          </a:solidFill>
                          <a:latin typeface="Arial"/>
                          <a:ea typeface="Arial"/>
                        </a:rPr>
                        <a:t>5</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a:solidFill>
                            <a:srgbClr val="000000"/>
                          </a:solidFill>
                          <a:latin typeface="Arial"/>
                          <a:ea typeface="Arial"/>
                        </a:rPr>
                        <a:t>Read about Powershell</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u="sng">
                          <a:solidFill>
                            <a:srgbClr val="ce93d8"/>
                          </a:solidFill>
                          <a:uFillTx/>
                          <a:latin typeface="Arial"/>
                          <a:ea typeface="Arial"/>
                          <a:hlinkClick r:id="rId5"/>
                        </a:rPr>
                        <a:t>https://docs.microsoft.com/en-us/powershell/scripting/powershell-scripting?view=powershell-6</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200880">
                <a:tc>
                  <a:txBody>
                    <a:bodyPr lIns="28440" rIns="28440" tIns="18720" bIns="18720" anchor="b"/>
                    <a:p>
                      <a:pPr algn="r">
                        <a:lnSpc>
                          <a:spcPct val="115000"/>
                        </a:lnSpc>
                      </a:pPr>
                      <a:r>
                        <a:rPr b="0" i="1" lang="en-IN" sz="1000" spc="-1" strike="noStrike">
                          <a:solidFill>
                            <a:srgbClr val="000000"/>
                          </a:solidFill>
                          <a:latin typeface="Arial"/>
                          <a:ea typeface="Arial"/>
                        </a:rPr>
                        <a:t>6</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a:solidFill>
                            <a:srgbClr val="000000"/>
                          </a:solidFill>
                          <a:latin typeface="Arial"/>
                          <a:ea typeface="Arial"/>
                        </a:rPr>
                        <a:t>Read about Powershell DSC</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u="sng">
                          <a:solidFill>
                            <a:srgbClr val="ce93d8"/>
                          </a:solidFill>
                          <a:uFillTx/>
                          <a:latin typeface="Arial"/>
                          <a:ea typeface="Arial"/>
                          <a:hlinkClick r:id="rId6"/>
                        </a:rPr>
                        <a:t>https://docs.microsoft.com/en-us/powershell/dsc/overview</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200880">
                <a:tc>
                  <a:txBody>
                    <a:bodyPr lIns="28440" rIns="28440" tIns="18720" bIns="18720" anchor="b"/>
                    <a:p>
                      <a:pPr algn="r">
                        <a:lnSpc>
                          <a:spcPct val="115000"/>
                        </a:lnSpc>
                      </a:pPr>
                      <a:r>
                        <a:rPr b="0" i="1" lang="en-IN" sz="1000" spc="-1" strike="noStrike">
                          <a:solidFill>
                            <a:srgbClr val="000000"/>
                          </a:solidFill>
                          <a:latin typeface="Arial"/>
                          <a:ea typeface="Arial"/>
                        </a:rPr>
                        <a:t>7</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a:solidFill>
                            <a:srgbClr val="000000"/>
                          </a:solidFill>
                          <a:latin typeface="Arial"/>
                          <a:ea typeface="Arial"/>
                        </a:rPr>
                        <a:t>Azure Quickstart templates</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c>
                  <a:txBody>
                    <a:bodyPr lIns="28440" rIns="28440" tIns="18720" bIns="18720" anchor="b"/>
                    <a:p>
                      <a:pPr>
                        <a:lnSpc>
                          <a:spcPct val="115000"/>
                        </a:lnSpc>
                      </a:pPr>
                      <a:r>
                        <a:rPr b="0" lang="en-IN" sz="1000" spc="-1" strike="noStrike">
                          <a:solidFill>
                            <a:srgbClr val="000000"/>
                          </a:solidFill>
                          <a:latin typeface="Arial"/>
                          <a:ea typeface="Arial"/>
                        </a:rPr>
                        <a:t>https://github.com/Azure/azure-quickstart-templates</a:t>
                      </a:r>
                      <a:endParaRPr b="0" lang="en-IN" sz="1000" spc="-1" strike="noStrike">
                        <a:latin typeface="Arial"/>
                      </a:endParaRPr>
                    </a:p>
                  </a:txBody>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374760">
                <a:tc>
                  <a:tcPr marL="28440" marR="28440">
                    <a:lnL w="9360">
                      <a:solidFill>
                        <a:srgbClr val="000000"/>
                      </a:solidFill>
                    </a:lnL>
                    <a:lnR w="9360">
                      <a:solidFill>
                        <a:srgbClr val="000000"/>
                      </a:solidFill>
                    </a:lnR>
                    <a:lnT w="9360">
                      <a:solidFill>
                        <a:srgbClr val="000000"/>
                      </a:solidFill>
                    </a:lnT>
                    <a:lnB w="9360">
                      <a:solidFill>
                        <a:srgbClr val="000000"/>
                      </a:solidFill>
                    </a:lnB>
                    <a:noFill/>
                  </a:tcPr>
                </a:tc>
                <a:tc>
                  <a:tcPr marL="28440" marR="28440">
                    <a:lnL w="9360">
                      <a:solidFill>
                        <a:srgbClr val="000000"/>
                      </a:solidFill>
                    </a:lnL>
                    <a:lnR w="9360">
                      <a:solidFill>
                        <a:srgbClr val="000000"/>
                      </a:solidFill>
                    </a:lnR>
                    <a:lnT w="9360">
                      <a:solidFill>
                        <a:srgbClr val="000000"/>
                      </a:solidFill>
                    </a:lnT>
                    <a:lnB w="9360">
                      <a:solidFill>
                        <a:srgbClr val="000000"/>
                      </a:solidFill>
                    </a:lnB>
                    <a:noFill/>
                  </a:tcPr>
                </a:tc>
                <a:tc>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374760">
                <a:tc>
                  <a:tcPr marL="28440" marR="28440">
                    <a:lnL w="9360">
                      <a:solidFill>
                        <a:srgbClr val="000000"/>
                      </a:solidFill>
                    </a:lnL>
                    <a:lnR w="9360">
                      <a:solidFill>
                        <a:srgbClr val="000000"/>
                      </a:solidFill>
                    </a:lnR>
                    <a:lnT w="9360">
                      <a:solidFill>
                        <a:srgbClr val="000000"/>
                      </a:solidFill>
                    </a:lnT>
                    <a:lnB w="9360">
                      <a:solidFill>
                        <a:srgbClr val="000000"/>
                      </a:solidFill>
                    </a:lnB>
                    <a:noFill/>
                  </a:tcPr>
                </a:tc>
                <a:tc>
                  <a:tcPr marL="28440" marR="28440">
                    <a:lnL w="9360">
                      <a:solidFill>
                        <a:srgbClr val="000000"/>
                      </a:solidFill>
                    </a:lnL>
                    <a:lnR w="9360">
                      <a:solidFill>
                        <a:srgbClr val="000000"/>
                      </a:solidFill>
                    </a:lnR>
                    <a:lnT w="9360">
                      <a:solidFill>
                        <a:srgbClr val="000000"/>
                      </a:solidFill>
                    </a:lnT>
                    <a:lnB w="9360">
                      <a:solidFill>
                        <a:srgbClr val="000000"/>
                      </a:solidFill>
                    </a:lnB>
                    <a:noFill/>
                  </a:tcPr>
                </a:tc>
                <a:tc>
                  <a:tcPr marL="28440" marR="28440">
                    <a:lnL w="9360">
                      <a:solidFill>
                        <a:srgbClr val="000000"/>
                      </a:solidFill>
                    </a:lnL>
                    <a:lnR w="9360">
                      <a:solidFill>
                        <a:srgbClr val="000000"/>
                      </a:solidFill>
                    </a:lnR>
                    <a:lnT w="9360">
                      <a:solidFill>
                        <a:srgbClr val="000000"/>
                      </a:solidFill>
                    </a:lnT>
                    <a:lnB w="9360">
                      <a:solidFill>
                        <a:srgbClr val="000000"/>
                      </a:solidFill>
                    </a:lnB>
                    <a:noFill/>
                  </a:tcPr>
                </a:tc>
              </a:tr>
              <a:tr h="374760">
                <a:tc>
                  <a:tcPr marL="28440" marR="28440">
                    <a:lnL w="9360">
                      <a:solidFill>
                        <a:srgbClr val="000000"/>
                      </a:solidFill>
                    </a:lnL>
                    <a:lnR w="9360">
                      <a:solidFill>
                        <a:srgbClr val="000000"/>
                      </a:solidFill>
                    </a:lnR>
                    <a:lnT w="9360">
                      <a:solidFill>
                        <a:srgbClr val="000000"/>
                      </a:solidFill>
                    </a:lnT>
                    <a:lnB w="9360">
                      <a:solidFill>
                        <a:srgbClr val="000000"/>
                      </a:solidFill>
                    </a:lnB>
                    <a:noFill/>
                  </a:tcPr>
                </a:tc>
                <a:tc>
                  <a:tcPr marL="28440" marR="28440">
                    <a:lnL w="9360">
                      <a:solidFill>
                        <a:srgbClr val="000000"/>
                      </a:solidFill>
                    </a:lnL>
                    <a:lnR w="9360">
                      <a:solidFill>
                        <a:srgbClr val="000000"/>
                      </a:solidFill>
                    </a:lnR>
                    <a:lnT w="9360">
                      <a:solidFill>
                        <a:srgbClr val="000000"/>
                      </a:solidFill>
                    </a:lnT>
                    <a:lnB w="9360">
                      <a:solidFill>
                        <a:srgbClr val="000000"/>
                      </a:solidFill>
                    </a:lnB>
                    <a:noFill/>
                  </a:tcPr>
                </a:tc>
                <a:tc>
                  <a:tcPr marL="28440" marR="2844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207</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2019-02-06T15:40:10Z</dcterms:modified>
  <cp:revision>1</cp:revision>
  <dc:subject/>
  <dc:title/>
</cp:coreProperties>
</file>