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sldIdLst>
    <p:sldId id="256" r:id="rId2"/>
    <p:sldId id="257" r:id="rId3"/>
    <p:sldId id="258" r:id="rId4"/>
    <p:sldId id="261" r:id="rId5"/>
    <p:sldId id="262" r:id="rId6"/>
    <p:sldId id="268" r:id="rId7"/>
    <p:sldId id="264" r:id="rId8"/>
    <p:sldId id="263" r:id="rId9"/>
    <p:sldId id="265" r:id="rId10"/>
    <p:sldId id="266" r:id="rId11"/>
    <p:sldId id="267" r:id="rId12"/>
    <p:sldId id="269"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8"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3EA801-20DA-40D8-A0DA-E0CB8478ED5D}"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603BA-277C-47DB-8CE2-B4CD0C221152}"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8182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93EA801-20DA-40D8-A0DA-E0CB8478ED5D}" type="datetimeFigureOut">
              <a:rPr lang="en-US" smtClean="0"/>
              <a:t>3/28/2021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9603BA-277C-47DB-8CE2-B4CD0C221152}" type="slidenum">
              <a:rPr lang="en-US" smtClean="0"/>
              <a:t>‹#›</a:t>
            </a:fld>
            <a:endParaRPr lang="en-US"/>
          </a:p>
        </p:txBody>
      </p:sp>
    </p:spTree>
    <p:extLst>
      <p:ext uri="{BB962C8B-B14F-4D97-AF65-F5344CB8AC3E}">
        <p14:creationId xmlns:p14="http://schemas.microsoft.com/office/powerpoint/2010/main" val="2356383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3EA801-20DA-40D8-A0DA-E0CB8478ED5D}"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603BA-277C-47DB-8CE2-B4CD0C221152}" type="slidenum">
              <a:rPr lang="en-US" smtClean="0"/>
              <a:t>‹#›</a:t>
            </a:fld>
            <a:endParaRPr lang="en-US"/>
          </a:p>
        </p:txBody>
      </p:sp>
    </p:spTree>
    <p:extLst>
      <p:ext uri="{BB962C8B-B14F-4D97-AF65-F5344CB8AC3E}">
        <p14:creationId xmlns:p14="http://schemas.microsoft.com/office/powerpoint/2010/main" val="4112351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3EA801-20DA-40D8-A0DA-E0CB8478ED5D}"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603BA-277C-47DB-8CE2-B4CD0C221152}"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60780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3EA801-20DA-40D8-A0DA-E0CB8478ED5D}"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603BA-277C-47DB-8CE2-B4CD0C221152}" type="slidenum">
              <a:rPr lang="en-US" smtClean="0"/>
              <a:t>‹#›</a:t>
            </a:fld>
            <a:endParaRPr lang="en-US"/>
          </a:p>
        </p:txBody>
      </p:sp>
    </p:spTree>
    <p:extLst>
      <p:ext uri="{BB962C8B-B14F-4D97-AF65-F5344CB8AC3E}">
        <p14:creationId xmlns:p14="http://schemas.microsoft.com/office/powerpoint/2010/main" val="1512286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3EA801-20DA-40D8-A0DA-E0CB8478ED5D}"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603BA-277C-47DB-8CE2-B4CD0C221152}"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04332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3EA801-20DA-40D8-A0DA-E0CB8478ED5D}"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603BA-277C-47DB-8CE2-B4CD0C221152}" type="slidenum">
              <a:rPr lang="en-US" smtClean="0"/>
              <a:t>‹#›</a:t>
            </a:fld>
            <a:endParaRPr lang="en-US"/>
          </a:p>
        </p:txBody>
      </p:sp>
    </p:spTree>
    <p:extLst>
      <p:ext uri="{BB962C8B-B14F-4D97-AF65-F5344CB8AC3E}">
        <p14:creationId xmlns:p14="http://schemas.microsoft.com/office/powerpoint/2010/main" val="619034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3EA801-20DA-40D8-A0DA-E0CB8478ED5D}"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603BA-277C-47DB-8CE2-B4CD0C221152}" type="slidenum">
              <a:rPr lang="en-US" smtClean="0"/>
              <a:t>‹#›</a:t>
            </a:fld>
            <a:endParaRPr lang="en-US"/>
          </a:p>
        </p:txBody>
      </p:sp>
    </p:spTree>
    <p:extLst>
      <p:ext uri="{BB962C8B-B14F-4D97-AF65-F5344CB8AC3E}">
        <p14:creationId xmlns:p14="http://schemas.microsoft.com/office/powerpoint/2010/main" val="1699030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3EA801-20DA-40D8-A0DA-E0CB8478ED5D}"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603BA-277C-47DB-8CE2-B4CD0C221152}" type="slidenum">
              <a:rPr lang="en-US" smtClean="0"/>
              <a:t>‹#›</a:t>
            </a:fld>
            <a:endParaRPr lang="en-US"/>
          </a:p>
        </p:txBody>
      </p:sp>
    </p:spTree>
    <p:extLst>
      <p:ext uri="{BB962C8B-B14F-4D97-AF65-F5344CB8AC3E}">
        <p14:creationId xmlns:p14="http://schemas.microsoft.com/office/powerpoint/2010/main" val="1383540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3EA801-20DA-40D8-A0DA-E0CB8478ED5D}"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603BA-277C-47DB-8CE2-B4CD0C221152}" type="slidenum">
              <a:rPr lang="en-US" smtClean="0"/>
              <a:t>‹#›</a:t>
            </a:fld>
            <a:endParaRPr lang="en-US"/>
          </a:p>
        </p:txBody>
      </p:sp>
    </p:spTree>
    <p:extLst>
      <p:ext uri="{BB962C8B-B14F-4D97-AF65-F5344CB8AC3E}">
        <p14:creationId xmlns:p14="http://schemas.microsoft.com/office/powerpoint/2010/main" val="1500421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3EA801-20DA-40D8-A0DA-E0CB8478ED5D}"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603BA-277C-47DB-8CE2-B4CD0C221152}" type="slidenum">
              <a:rPr lang="en-US" smtClean="0"/>
              <a:t>‹#›</a:t>
            </a:fld>
            <a:endParaRPr lang="en-US"/>
          </a:p>
        </p:txBody>
      </p:sp>
    </p:spTree>
    <p:extLst>
      <p:ext uri="{BB962C8B-B14F-4D97-AF65-F5344CB8AC3E}">
        <p14:creationId xmlns:p14="http://schemas.microsoft.com/office/powerpoint/2010/main" val="3877810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3EA801-20DA-40D8-A0DA-E0CB8478ED5D}" type="datetimeFigureOut">
              <a:rPr lang="en-US" smtClean="0"/>
              <a:t>3/28/2021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603BA-277C-47DB-8CE2-B4CD0C221152}" type="slidenum">
              <a:rPr lang="en-US" smtClean="0"/>
              <a:t>‹#›</a:t>
            </a:fld>
            <a:endParaRPr lang="en-US"/>
          </a:p>
        </p:txBody>
      </p:sp>
    </p:spTree>
    <p:extLst>
      <p:ext uri="{BB962C8B-B14F-4D97-AF65-F5344CB8AC3E}">
        <p14:creationId xmlns:p14="http://schemas.microsoft.com/office/powerpoint/2010/main" val="1894570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3EA801-20DA-40D8-A0DA-E0CB8478ED5D}" type="datetimeFigureOut">
              <a:rPr lang="en-US" smtClean="0"/>
              <a:t>3/28/2021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9603BA-277C-47DB-8CE2-B4CD0C221152}" type="slidenum">
              <a:rPr lang="en-US" smtClean="0"/>
              <a:t>‹#›</a:t>
            </a:fld>
            <a:endParaRPr lang="en-US"/>
          </a:p>
        </p:txBody>
      </p:sp>
    </p:spTree>
    <p:extLst>
      <p:ext uri="{BB962C8B-B14F-4D97-AF65-F5344CB8AC3E}">
        <p14:creationId xmlns:p14="http://schemas.microsoft.com/office/powerpoint/2010/main" val="1473965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3EA801-20DA-40D8-A0DA-E0CB8478ED5D}" type="datetimeFigureOut">
              <a:rPr lang="en-US" smtClean="0"/>
              <a:t>3/28/2021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9603BA-277C-47DB-8CE2-B4CD0C221152}" type="slidenum">
              <a:rPr lang="en-US" smtClean="0"/>
              <a:t>‹#›</a:t>
            </a:fld>
            <a:endParaRPr lang="en-US"/>
          </a:p>
        </p:txBody>
      </p:sp>
    </p:spTree>
    <p:extLst>
      <p:ext uri="{BB962C8B-B14F-4D97-AF65-F5344CB8AC3E}">
        <p14:creationId xmlns:p14="http://schemas.microsoft.com/office/powerpoint/2010/main" val="248850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3EA801-20DA-40D8-A0DA-E0CB8478ED5D}" type="datetimeFigureOut">
              <a:rPr lang="en-US" smtClean="0"/>
              <a:t>3/28/2021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9603BA-277C-47DB-8CE2-B4CD0C221152}" type="slidenum">
              <a:rPr lang="en-US" smtClean="0"/>
              <a:t>‹#›</a:t>
            </a:fld>
            <a:endParaRPr lang="en-US"/>
          </a:p>
        </p:txBody>
      </p:sp>
    </p:spTree>
    <p:extLst>
      <p:ext uri="{BB962C8B-B14F-4D97-AF65-F5344CB8AC3E}">
        <p14:creationId xmlns:p14="http://schemas.microsoft.com/office/powerpoint/2010/main" val="4160894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3EA801-20DA-40D8-A0DA-E0CB8478ED5D}" type="datetimeFigureOut">
              <a:rPr lang="en-US" smtClean="0"/>
              <a:t>3/28/2021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603BA-277C-47DB-8CE2-B4CD0C221152}" type="slidenum">
              <a:rPr lang="en-US" smtClean="0"/>
              <a:t>‹#›</a:t>
            </a:fld>
            <a:endParaRPr lang="en-US"/>
          </a:p>
        </p:txBody>
      </p:sp>
    </p:spTree>
    <p:extLst>
      <p:ext uri="{BB962C8B-B14F-4D97-AF65-F5344CB8AC3E}">
        <p14:creationId xmlns:p14="http://schemas.microsoft.com/office/powerpoint/2010/main" val="4208662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3EA801-20DA-40D8-A0DA-E0CB8478ED5D}" type="datetimeFigureOut">
              <a:rPr lang="en-US" smtClean="0"/>
              <a:t>3/28/2021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603BA-277C-47DB-8CE2-B4CD0C221152}" type="slidenum">
              <a:rPr lang="en-US" smtClean="0"/>
              <a:t>‹#›</a:t>
            </a:fld>
            <a:endParaRPr lang="en-US"/>
          </a:p>
        </p:txBody>
      </p:sp>
    </p:spTree>
    <p:extLst>
      <p:ext uri="{BB962C8B-B14F-4D97-AF65-F5344CB8AC3E}">
        <p14:creationId xmlns:p14="http://schemas.microsoft.com/office/powerpoint/2010/main" val="843340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93EA801-20DA-40D8-A0DA-E0CB8478ED5D}" type="datetimeFigureOut">
              <a:rPr lang="en-US" smtClean="0"/>
              <a:t>3/28/2021</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D9603BA-277C-47DB-8CE2-B4CD0C221152}" type="slidenum">
              <a:rPr lang="en-US" smtClean="0"/>
              <a:t>‹#›</a:t>
            </a:fld>
            <a:endParaRPr lang="en-US"/>
          </a:p>
        </p:txBody>
      </p:sp>
    </p:spTree>
    <p:extLst>
      <p:ext uri="{BB962C8B-B14F-4D97-AF65-F5344CB8AC3E}">
        <p14:creationId xmlns:p14="http://schemas.microsoft.com/office/powerpoint/2010/main" val="3201652872"/>
      </p:ext>
    </p:extLst>
  </p:cSld>
  <p:clrMap bg1="dk1" tx1="lt1" bg2="dk2" tx2="lt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 id="2147483909" r:id="rId12"/>
    <p:sldLayoutId id="2147483910" r:id="rId13"/>
    <p:sldLayoutId id="2147483911" r:id="rId14"/>
    <p:sldLayoutId id="2147483912" r:id="rId15"/>
    <p:sldLayoutId id="2147483913" r:id="rId16"/>
    <p:sldLayoutId id="214748391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Montserrat Extra Bold" panose="00000900000000000000" pitchFamily="50" charset="0"/>
              </a:rPr>
              <a:t>Forecasting Inflation Rate in the United States</a:t>
            </a:r>
          </a:p>
        </p:txBody>
      </p:sp>
      <p:sp>
        <p:nvSpPr>
          <p:cNvPr id="3" name="Subtitle 2"/>
          <p:cNvSpPr>
            <a:spLocks noGrp="1"/>
          </p:cNvSpPr>
          <p:nvPr>
            <p:ph type="subTitle" idx="1"/>
          </p:nvPr>
        </p:nvSpPr>
        <p:spPr>
          <a:xfrm>
            <a:off x="1524000" y="4215706"/>
            <a:ext cx="9144000" cy="499513"/>
          </a:xfrm>
        </p:spPr>
        <p:txBody>
          <a:bodyPr>
            <a:normAutofit/>
          </a:bodyPr>
          <a:lstStyle/>
          <a:p>
            <a:pPr algn="ctr"/>
            <a:endParaRPr lang="en-US" sz="2000" dirty="0">
              <a:solidFill>
                <a:schemeClr val="tx1"/>
              </a:solidFill>
            </a:endParaRPr>
          </a:p>
        </p:txBody>
      </p:sp>
    </p:spTree>
    <p:extLst>
      <p:ext uri="{BB962C8B-B14F-4D97-AF65-F5344CB8AC3E}">
        <p14:creationId xmlns:p14="http://schemas.microsoft.com/office/powerpoint/2010/main" val="80965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84212" y="454446"/>
            <a:ext cx="10883498" cy="846385"/>
          </a:xfrm>
        </p:spPr>
        <p:txBody>
          <a:bodyPr/>
          <a:lstStyle/>
          <a:p>
            <a:r>
              <a:rPr lang="en-US" dirty="0">
                <a:latin typeface="Montserrat Extra Bold" panose="00000900000000000000" pitchFamily="50" charset="0"/>
              </a:rPr>
              <a:t>Modeling procedure</a:t>
            </a:r>
          </a:p>
        </p:txBody>
      </p:sp>
      <p:sp>
        <p:nvSpPr>
          <p:cNvPr id="7" name="TextBox 6"/>
          <p:cNvSpPr txBox="1"/>
          <p:nvPr/>
        </p:nvSpPr>
        <p:spPr>
          <a:xfrm>
            <a:off x="684212" y="1168628"/>
            <a:ext cx="10883498" cy="584775"/>
          </a:xfrm>
          <a:prstGeom prst="rect">
            <a:avLst/>
          </a:prstGeom>
          <a:noFill/>
        </p:spPr>
        <p:txBody>
          <a:bodyPr wrap="square" rtlCol="0">
            <a:spAutoFit/>
          </a:bodyPr>
          <a:lstStyle/>
          <a:p>
            <a:r>
              <a:rPr lang="en-US" sz="3200" dirty="0">
                <a:latin typeface="Montserrat" panose="00000500000000000000" pitchFamily="50" charset="0"/>
              </a:rPr>
              <a:t>Characteristic Roots and Parsimonious model</a:t>
            </a:r>
          </a:p>
        </p:txBody>
      </p:sp>
      <p:sp>
        <p:nvSpPr>
          <p:cNvPr id="10" name="TextBox 9"/>
          <p:cNvSpPr txBox="1"/>
          <p:nvPr/>
        </p:nvSpPr>
        <p:spPr>
          <a:xfrm rot="10800000" flipV="1">
            <a:off x="684212" y="2015013"/>
            <a:ext cx="10675344"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t>The adequate ARMA (5,4) model is represented by the equation:</a:t>
            </a:r>
          </a:p>
          <a:p>
            <a:pPr algn="ctr"/>
            <a:r>
              <a:rPr lang="en-US" sz="2800" dirty="0"/>
              <a:t>λ</a:t>
            </a:r>
            <a:r>
              <a:rPr lang="en-US" sz="2800" baseline="30000" dirty="0"/>
              <a:t>5</a:t>
            </a:r>
            <a:r>
              <a:rPr lang="en-US" sz="2800" dirty="0"/>
              <a:t> – ϕ</a:t>
            </a:r>
            <a:r>
              <a:rPr lang="en-US" sz="2800" baseline="-25000" dirty="0"/>
              <a:t>1 </a:t>
            </a:r>
            <a:r>
              <a:rPr lang="en-US" sz="2800" dirty="0"/>
              <a:t>λ</a:t>
            </a:r>
            <a:r>
              <a:rPr lang="en-US" sz="2800" baseline="30000" dirty="0"/>
              <a:t>4</a:t>
            </a:r>
            <a:r>
              <a:rPr lang="en-US" sz="2800" baseline="-25000" dirty="0"/>
              <a:t> </a:t>
            </a:r>
            <a:r>
              <a:rPr lang="en-US" sz="2800" dirty="0"/>
              <a:t>– ϕ</a:t>
            </a:r>
            <a:r>
              <a:rPr lang="en-US" sz="2800" baseline="-25000" dirty="0"/>
              <a:t>2 </a:t>
            </a:r>
            <a:r>
              <a:rPr lang="en-US" sz="2800" dirty="0"/>
              <a:t>λ</a:t>
            </a:r>
            <a:r>
              <a:rPr lang="en-US" sz="2800" baseline="30000" dirty="0"/>
              <a:t>3 </a:t>
            </a:r>
            <a:r>
              <a:rPr lang="en-US" sz="2800" dirty="0"/>
              <a:t>– ϕ</a:t>
            </a:r>
            <a:r>
              <a:rPr lang="en-US" sz="2800" baseline="-25000" dirty="0"/>
              <a:t>3 </a:t>
            </a:r>
            <a:r>
              <a:rPr lang="en-US" sz="2800" dirty="0"/>
              <a:t>λ</a:t>
            </a:r>
            <a:r>
              <a:rPr lang="en-US" sz="2800" baseline="30000" dirty="0"/>
              <a:t>2 </a:t>
            </a:r>
            <a:r>
              <a:rPr lang="en-US" sz="2800" dirty="0"/>
              <a:t>– ϕ</a:t>
            </a:r>
            <a:r>
              <a:rPr lang="en-US" sz="2800" baseline="-25000" dirty="0"/>
              <a:t>4 </a:t>
            </a:r>
            <a:r>
              <a:rPr lang="en-US" sz="2800" dirty="0"/>
              <a:t>λ</a:t>
            </a:r>
            <a:r>
              <a:rPr lang="en-US" sz="2800" baseline="30000" dirty="0"/>
              <a:t>1</a:t>
            </a:r>
            <a:r>
              <a:rPr lang="en-US" sz="2800" dirty="0"/>
              <a:t> – ϕ</a:t>
            </a:r>
            <a:r>
              <a:rPr lang="en-US" sz="2800" baseline="-25000" dirty="0"/>
              <a:t>5 </a:t>
            </a:r>
            <a:r>
              <a:rPr lang="en-US" sz="2800" dirty="0"/>
              <a:t>= 0</a:t>
            </a:r>
          </a:p>
          <a:p>
            <a:endParaRPr lang="en-US" sz="2800" dirty="0"/>
          </a:p>
          <a:p>
            <a:r>
              <a:rPr lang="en-US" sz="2800" dirty="0"/>
              <a:t>Whose characteristic roots are found out to be:</a:t>
            </a:r>
          </a:p>
          <a:p>
            <a:r>
              <a:rPr lang="en-US" sz="2800" dirty="0"/>
              <a:t>λ</a:t>
            </a:r>
            <a:r>
              <a:rPr lang="en-US" sz="2800" baseline="-25000" dirty="0"/>
              <a:t>1 </a:t>
            </a:r>
            <a:r>
              <a:rPr lang="en-US" sz="2800" dirty="0"/>
              <a:t>= 0.8593</a:t>
            </a:r>
          </a:p>
          <a:p>
            <a:r>
              <a:rPr lang="en-US" sz="2800" dirty="0"/>
              <a:t>λ</a:t>
            </a:r>
            <a:r>
              <a:rPr lang="en-US" sz="2800" baseline="-25000" dirty="0"/>
              <a:t>2, </a:t>
            </a:r>
            <a:r>
              <a:rPr lang="en-US" sz="2800" dirty="0"/>
              <a:t>λ</a:t>
            </a:r>
            <a:r>
              <a:rPr lang="en-US" sz="2800" baseline="-25000" dirty="0"/>
              <a:t>3 </a:t>
            </a:r>
            <a:r>
              <a:rPr lang="en-US" sz="2800" dirty="0"/>
              <a:t>= -0.560066 ± 0.354404i</a:t>
            </a:r>
          </a:p>
          <a:p>
            <a:r>
              <a:rPr lang="en-US" sz="2800" dirty="0"/>
              <a:t>λ</a:t>
            </a:r>
            <a:r>
              <a:rPr lang="en-US" sz="2800" baseline="-25000" dirty="0"/>
              <a:t>4, </a:t>
            </a:r>
            <a:r>
              <a:rPr lang="en-US" sz="2800" dirty="0"/>
              <a:t>λ</a:t>
            </a:r>
            <a:r>
              <a:rPr lang="en-US" sz="2800" baseline="-25000" dirty="0"/>
              <a:t>5 </a:t>
            </a:r>
            <a:r>
              <a:rPr lang="en-US" sz="2800" dirty="0"/>
              <a:t>= 0.0374667 ± 0.856854i</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667079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84212" y="454446"/>
            <a:ext cx="10883498" cy="846385"/>
          </a:xfrm>
        </p:spPr>
        <p:txBody>
          <a:bodyPr/>
          <a:lstStyle/>
          <a:p>
            <a:r>
              <a:rPr lang="en-US" dirty="0">
                <a:latin typeface="Montserrat Extra Bold" panose="00000900000000000000" pitchFamily="50" charset="0"/>
              </a:rPr>
              <a:t>Modeling procedure</a:t>
            </a:r>
          </a:p>
        </p:txBody>
      </p:sp>
      <p:sp>
        <p:nvSpPr>
          <p:cNvPr id="7" name="TextBox 6"/>
          <p:cNvSpPr txBox="1"/>
          <p:nvPr/>
        </p:nvSpPr>
        <p:spPr>
          <a:xfrm>
            <a:off x="684212" y="1168628"/>
            <a:ext cx="10883498" cy="584775"/>
          </a:xfrm>
          <a:prstGeom prst="rect">
            <a:avLst/>
          </a:prstGeom>
          <a:noFill/>
        </p:spPr>
        <p:txBody>
          <a:bodyPr wrap="square" rtlCol="0">
            <a:spAutoFit/>
          </a:bodyPr>
          <a:lstStyle/>
          <a:p>
            <a:r>
              <a:rPr lang="en-US" sz="3200" dirty="0">
                <a:latin typeface="Montserrat" panose="00000500000000000000" pitchFamily="50" charset="0"/>
              </a:rPr>
              <a:t>Characteristic Roots and Parsimonious model</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6366" y="2584400"/>
            <a:ext cx="6679188" cy="4074305"/>
          </a:xfrm>
          <a:prstGeom prst="rect">
            <a:avLst/>
          </a:prstGeom>
        </p:spPr>
      </p:pic>
      <p:sp>
        <p:nvSpPr>
          <p:cNvPr id="10" name="TextBox 9"/>
          <p:cNvSpPr txBox="1"/>
          <p:nvPr/>
        </p:nvSpPr>
        <p:spPr>
          <a:xfrm>
            <a:off x="684212" y="1753403"/>
            <a:ext cx="10485563" cy="830997"/>
          </a:xfrm>
          <a:prstGeom prst="rect">
            <a:avLst/>
          </a:prstGeom>
          <a:noFill/>
        </p:spPr>
        <p:txBody>
          <a:bodyPr wrap="none" rtlCol="0">
            <a:spAutoFit/>
          </a:bodyPr>
          <a:lstStyle/>
          <a:p>
            <a:pPr marL="342900" indent="-342900">
              <a:buFont typeface="Arial" panose="020B0604020202020204" pitchFamily="34" charset="0"/>
              <a:buChar char="•"/>
            </a:pPr>
            <a:r>
              <a:rPr lang="en-US" sz="2400" dirty="0"/>
              <a:t>From the real and complex conjugate pairs of characteristic roots, </a:t>
            </a:r>
          </a:p>
          <a:p>
            <a:r>
              <a:rPr lang="en-US" sz="2400" dirty="0"/>
              <a:t>no particular trend or seasonality is observed in the data.</a:t>
            </a:r>
          </a:p>
        </p:txBody>
      </p:sp>
    </p:spTree>
    <p:extLst>
      <p:ext uri="{BB962C8B-B14F-4D97-AF65-F5344CB8AC3E}">
        <p14:creationId xmlns:p14="http://schemas.microsoft.com/office/powerpoint/2010/main" val="631546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4212" y="454446"/>
            <a:ext cx="10883498" cy="846385"/>
          </a:xfrm>
        </p:spPr>
        <p:txBody>
          <a:bodyPr/>
          <a:lstStyle/>
          <a:p>
            <a:r>
              <a:rPr lang="en-US" dirty="0">
                <a:latin typeface="Montserrat Extra Bold" panose="00000900000000000000" pitchFamily="50" charset="0"/>
              </a:rPr>
              <a:t>FORECASTING &amp; PLOTTING THE GRAPHS</a:t>
            </a:r>
          </a:p>
        </p:txBody>
      </p:sp>
      <p:sp>
        <p:nvSpPr>
          <p:cNvPr id="5" name="TextBox 4"/>
          <p:cNvSpPr txBox="1"/>
          <p:nvPr/>
        </p:nvSpPr>
        <p:spPr>
          <a:xfrm>
            <a:off x="684212" y="1168628"/>
            <a:ext cx="10883498" cy="584775"/>
          </a:xfrm>
          <a:prstGeom prst="rect">
            <a:avLst/>
          </a:prstGeom>
          <a:noFill/>
        </p:spPr>
        <p:txBody>
          <a:bodyPr wrap="square" rtlCol="0">
            <a:spAutoFit/>
          </a:bodyPr>
          <a:lstStyle/>
          <a:p>
            <a:r>
              <a:rPr lang="en-US" sz="3200" dirty="0">
                <a:latin typeface="Montserrat" panose="00000500000000000000" pitchFamily="50" charset="0"/>
              </a:rPr>
              <a:t>One-Step-Ahead prediction</a:t>
            </a:r>
          </a:p>
        </p:txBody>
      </p:sp>
      <mc:AlternateContent xmlns:mc="http://schemas.openxmlformats.org/markup-compatibility/2006" xmlns:a14="http://schemas.microsoft.com/office/drawing/2010/main">
        <mc:Choice Requires="a14">
          <p:sp>
            <p:nvSpPr>
              <p:cNvPr id="7" name="TextBox 6"/>
              <p:cNvSpPr txBox="1"/>
              <p:nvPr/>
            </p:nvSpPr>
            <p:spPr>
              <a:xfrm>
                <a:off x="684212" y="1753403"/>
                <a:ext cx="11841703" cy="1220078"/>
              </a:xfrm>
              <a:prstGeom prst="rect">
                <a:avLst/>
              </a:prstGeom>
              <a:noFill/>
            </p:spPr>
            <p:txBody>
              <a:bodyPr wrap="none" rtlCol="0">
                <a:spAutoFit/>
              </a:bodyPr>
              <a:lstStyle/>
              <a:p>
                <a:pPr marL="342900" indent="-342900">
                  <a:buFont typeface="Arial" panose="020B0604020202020204" pitchFamily="34" charset="0"/>
                  <a:buChar char="•"/>
                </a:pPr>
                <a:r>
                  <a:rPr lang="en-US" sz="2400" dirty="0"/>
                  <a:t>The X(t) at one-step ahead prediction or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𝑋</m:t>
                        </m:r>
                      </m:e>
                    </m:acc>
                  </m:oMath>
                </a14:m>
                <a:r>
                  <a:rPr lang="en-US" sz="2400" baseline="-25000" dirty="0"/>
                  <a:t>t</a:t>
                </a:r>
                <a:r>
                  <a:rPr lang="en-US" sz="2400" dirty="0"/>
                  <a:t>(1) is obtained from the equation</a:t>
                </a:r>
              </a:p>
              <a:p>
                <a:r>
                  <a:rPr lang="en-US" sz="2400" dirty="0"/>
                  <a:t>described below.</a:t>
                </a:r>
              </a:p>
              <a:p>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𝑋</m:t>
                        </m:r>
                      </m:e>
                    </m:acc>
                  </m:oMath>
                </a14:m>
                <a:r>
                  <a:rPr lang="en-US" sz="2400" baseline="-25000" dirty="0"/>
                  <a:t>t</a:t>
                </a:r>
                <a:r>
                  <a:rPr lang="en-US" sz="2400" dirty="0"/>
                  <a:t>(1) = ϕ</a:t>
                </a:r>
                <a:r>
                  <a:rPr lang="en-US" sz="2400" baseline="-25000" dirty="0"/>
                  <a:t>1</a:t>
                </a:r>
                <a:r>
                  <a:rPr lang="en-US" sz="2400" dirty="0"/>
                  <a:t>X</a:t>
                </a:r>
                <a:r>
                  <a:rPr lang="en-US" sz="2400" baseline="-25000" dirty="0"/>
                  <a:t>t </a:t>
                </a:r>
                <a:r>
                  <a:rPr lang="en-US" sz="2400" dirty="0"/>
                  <a:t>+ ϕ</a:t>
                </a:r>
                <a:r>
                  <a:rPr lang="en-US" sz="2400" baseline="-25000" dirty="0"/>
                  <a:t>2</a:t>
                </a:r>
                <a:r>
                  <a:rPr lang="en-US" sz="2400" dirty="0"/>
                  <a:t>X</a:t>
                </a:r>
                <a:r>
                  <a:rPr lang="en-US" sz="2400" baseline="-25000" dirty="0"/>
                  <a:t>t-1 </a:t>
                </a:r>
                <a:r>
                  <a:rPr lang="en-US" sz="2400" dirty="0"/>
                  <a:t>+ ϕ</a:t>
                </a:r>
                <a:r>
                  <a:rPr lang="en-US" sz="2400" baseline="-25000" dirty="0"/>
                  <a:t>3</a:t>
                </a:r>
                <a:r>
                  <a:rPr lang="en-US" sz="2400" dirty="0"/>
                  <a:t>X</a:t>
                </a:r>
                <a:r>
                  <a:rPr lang="en-US" sz="2400" baseline="-25000" dirty="0"/>
                  <a:t>t-2 </a:t>
                </a:r>
                <a:r>
                  <a:rPr lang="en-US" sz="2400" dirty="0"/>
                  <a:t>+ ϕ</a:t>
                </a:r>
                <a:r>
                  <a:rPr lang="en-US" sz="2400" baseline="-25000" dirty="0"/>
                  <a:t>4</a:t>
                </a:r>
                <a:r>
                  <a:rPr lang="en-US" sz="2400" dirty="0"/>
                  <a:t>X</a:t>
                </a:r>
                <a:r>
                  <a:rPr lang="en-US" sz="2400" baseline="-25000" dirty="0"/>
                  <a:t>t-3 </a:t>
                </a:r>
                <a:r>
                  <a:rPr lang="en-US" sz="2400" dirty="0"/>
                  <a:t>+ ϕ</a:t>
                </a:r>
                <a:r>
                  <a:rPr lang="en-US" sz="2400" baseline="-25000" dirty="0"/>
                  <a:t>5</a:t>
                </a:r>
                <a:r>
                  <a:rPr lang="en-US" sz="2400" dirty="0"/>
                  <a:t>X</a:t>
                </a:r>
                <a:r>
                  <a:rPr lang="en-US" sz="2400" baseline="-25000" dirty="0"/>
                  <a:t>t-4 </a:t>
                </a:r>
                <a:r>
                  <a:rPr lang="en-US" sz="2400" dirty="0"/>
                  <a:t>- ϴ</a:t>
                </a:r>
                <a:r>
                  <a:rPr lang="en-US" sz="2400" baseline="-25000" dirty="0"/>
                  <a:t>1</a:t>
                </a:r>
                <a:r>
                  <a:rPr lang="en-US" sz="2400" dirty="0"/>
                  <a:t>a</a:t>
                </a:r>
                <a:r>
                  <a:rPr lang="en-US" sz="2400" baseline="-25000" dirty="0"/>
                  <a:t>t </a:t>
                </a:r>
                <a:r>
                  <a:rPr lang="en-US" sz="2400" dirty="0"/>
                  <a:t>- ϴ</a:t>
                </a:r>
                <a:r>
                  <a:rPr lang="en-US" sz="2400" baseline="-25000" dirty="0"/>
                  <a:t>2</a:t>
                </a:r>
                <a:r>
                  <a:rPr lang="en-US" sz="2400" dirty="0"/>
                  <a:t>a</a:t>
                </a:r>
                <a:r>
                  <a:rPr lang="en-US" sz="2400" baseline="-25000" dirty="0"/>
                  <a:t>t-1 </a:t>
                </a:r>
                <a:r>
                  <a:rPr lang="en-US" sz="2400" dirty="0"/>
                  <a:t>- ϴ</a:t>
                </a:r>
                <a:r>
                  <a:rPr lang="en-US" sz="2400" baseline="-25000" dirty="0"/>
                  <a:t>3</a:t>
                </a:r>
                <a:r>
                  <a:rPr lang="en-US" sz="2400" dirty="0"/>
                  <a:t>a</a:t>
                </a:r>
                <a:r>
                  <a:rPr lang="en-US" sz="2400" baseline="-25000" dirty="0"/>
                  <a:t>t-2 </a:t>
                </a:r>
                <a:r>
                  <a:rPr lang="en-US" sz="2400" dirty="0"/>
                  <a:t>- ϴ</a:t>
                </a:r>
                <a:r>
                  <a:rPr lang="en-US" sz="2400" baseline="-25000" dirty="0"/>
                  <a:t>4</a:t>
                </a:r>
                <a:r>
                  <a:rPr lang="en-US" sz="2400" dirty="0"/>
                  <a:t>a</a:t>
                </a:r>
                <a:r>
                  <a:rPr lang="en-US" sz="2400" baseline="-25000" dirty="0"/>
                  <a:t>t-3 </a:t>
                </a:r>
                <a:r>
                  <a:rPr lang="en-US" sz="2400" dirty="0"/>
                  <a:t>+ a</a:t>
                </a:r>
                <a:r>
                  <a:rPr lang="en-US" sz="2400" baseline="-25000" dirty="0"/>
                  <a:t>t+1</a:t>
                </a:r>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684212" y="1753403"/>
                <a:ext cx="11841703" cy="1220078"/>
              </a:xfrm>
              <a:prstGeom prst="rect">
                <a:avLst/>
              </a:prstGeom>
              <a:blipFill rotWithShape="0">
                <a:blip r:embed="rId2"/>
                <a:stretch>
                  <a:fillRect l="-772" t="-3000" b="-10500"/>
                </a:stretch>
              </a:blipFill>
            </p:spPr>
            <p:txBody>
              <a:bodyPr/>
              <a:lstStyle/>
              <a:p>
                <a:r>
                  <a:rPr lang="en-US">
                    <a:noFill/>
                  </a:rPr>
                  <a:t> </a:t>
                </a:r>
              </a:p>
            </p:txBody>
          </p:sp>
        </mc:Fallback>
      </mc:AlternateContent>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6764" y="2973481"/>
            <a:ext cx="6998394" cy="3703914"/>
          </a:xfrm>
          <a:prstGeom prst="rect">
            <a:avLst/>
          </a:prstGeom>
        </p:spPr>
      </p:pic>
    </p:spTree>
    <p:extLst>
      <p:ext uri="{BB962C8B-B14F-4D97-AF65-F5344CB8AC3E}">
        <p14:creationId xmlns:p14="http://schemas.microsoft.com/office/powerpoint/2010/main" val="2080456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4212" y="454446"/>
            <a:ext cx="10883498" cy="846385"/>
          </a:xfrm>
        </p:spPr>
        <p:txBody>
          <a:bodyPr/>
          <a:lstStyle/>
          <a:p>
            <a:r>
              <a:rPr lang="en-US" dirty="0">
                <a:latin typeface="Montserrat Extra Bold" panose="00000900000000000000" pitchFamily="50" charset="0"/>
              </a:rPr>
              <a:t>FORECASTING &amp; PLOTTING THE GRAPHS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42" y="2181794"/>
            <a:ext cx="11763439" cy="4433380"/>
          </a:xfrm>
          <a:prstGeom prst="rect">
            <a:avLst/>
          </a:prstGeom>
        </p:spPr>
      </p:pic>
      <p:sp>
        <p:nvSpPr>
          <p:cNvPr id="9" name="TextBox 8"/>
          <p:cNvSpPr txBox="1"/>
          <p:nvPr/>
        </p:nvSpPr>
        <p:spPr>
          <a:xfrm>
            <a:off x="1857003" y="1541257"/>
            <a:ext cx="8537915" cy="400110"/>
          </a:xfrm>
          <a:prstGeom prst="rect">
            <a:avLst/>
          </a:prstGeom>
          <a:noFill/>
        </p:spPr>
        <p:txBody>
          <a:bodyPr wrap="none" rtlCol="0">
            <a:spAutoFit/>
          </a:bodyPr>
          <a:lstStyle/>
          <a:p>
            <a:pPr algn="ctr"/>
            <a:r>
              <a:rPr lang="en-US" sz="2000" dirty="0"/>
              <a:t>Plotting the actual data versus the predicted one-step ahead data</a:t>
            </a:r>
          </a:p>
        </p:txBody>
      </p:sp>
    </p:spTree>
    <p:extLst>
      <p:ext uri="{BB962C8B-B14F-4D97-AF65-F5344CB8AC3E}">
        <p14:creationId xmlns:p14="http://schemas.microsoft.com/office/powerpoint/2010/main" val="3461980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4212" y="454446"/>
            <a:ext cx="10883498" cy="846385"/>
          </a:xfrm>
        </p:spPr>
        <p:txBody>
          <a:bodyPr/>
          <a:lstStyle/>
          <a:p>
            <a:r>
              <a:rPr lang="en-US" dirty="0">
                <a:latin typeface="Montserrat Extra Bold" panose="00000900000000000000" pitchFamily="50" charset="0"/>
              </a:rPr>
              <a:t>FORECASTING &amp; PLOTTING THE GRAPHS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0961" y="1300831"/>
            <a:ext cx="8890000" cy="5422900"/>
          </a:xfrm>
          <a:prstGeom prst="rect">
            <a:avLst/>
          </a:prstGeom>
        </p:spPr>
      </p:pic>
    </p:spTree>
    <p:extLst>
      <p:ext uri="{BB962C8B-B14F-4D97-AF65-F5344CB8AC3E}">
        <p14:creationId xmlns:p14="http://schemas.microsoft.com/office/powerpoint/2010/main" val="1477521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4212" y="454446"/>
            <a:ext cx="10883498" cy="846385"/>
          </a:xfrm>
        </p:spPr>
        <p:txBody>
          <a:bodyPr/>
          <a:lstStyle/>
          <a:p>
            <a:r>
              <a:rPr lang="en-US" dirty="0">
                <a:latin typeface="Montserrat Extra Bold" panose="00000900000000000000" pitchFamily="50" charset="0"/>
              </a:rPr>
              <a:t>results</a:t>
            </a:r>
          </a:p>
        </p:txBody>
      </p:sp>
      <p:sp>
        <p:nvSpPr>
          <p:cNvPr id="9" name="TextBox 8"/>
          <p:cNvSpPr txBox="1"/>
          <p:nvPr/>
        </p:nvSpPr>
        <p:spPr>
          <a:xfrm>
            <a:off x="684213" y="1565236"/>
            <a:ext cx="10641128"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t>The CPI is just one indicator of the Inflation rate, among many other factors. </a:t>
            </a:r>
          </a:p>
          <a:p>
            <a:pPr marL="457200" indent="-457200">
              <a:buFont typeface="Arial" panose="020B0604020202020204" pitchFamily="34" charset="0"/>
              <a:buChar char="•"/>
            </a:pPr>
            <a:r>
              <a:rPr lang="en-US" sz="2800" dirty="0"/>
              <a:t>Since the present values of the Inflation rate are independent of the previous values of CPI, the stochastic nature of the dataset is bound for some uncertainties.</a:t>
            </a:r>
          </a:p>
          <a:p>
            <a:pPr marL="457200" indent="-457200">
              <a:buFont typeface="Arial" panose="020B0604020202020204" pitchFamily="34" charset="0"/>
              <a:buChar char="•"/>
            </a:pPr>
            <a:r>
              <a:rPr lang="en-US" sz="2800" dirty="0"/>
              <a:t>A slack economy, drop in oil prices and other energy products in past year, rise of the value of dollar over the past year and other factors led to a drop in Inflation rate in the United States for the first half of 2015.</a:t>
            </a:r>
          </a:p>
        </p:txBody>
      </p:sp>
    </p:spTree>
    <p:extLst>
      <p:ext uri="{BB962C8B-B14F-4D97-AF65-F5344CB8AC3E}">
        <p14:creationId xmlns:p14="http://schemas.microsoft.com/office/powerpoint/2010/main" val="2042842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4212" y="454446"/>
            <a:ext cx="10883498" cy="746393"/>
          </a:xfrm>
        </p:spPr>
        <p:txBody>
          <a:bodyPr/>
          <a:lstStyle/>
          <a:p>
            <a:r>
              <a:rPr lang="en-US" dirty="0">
                <a:latin typeface="Montserrat Extra Bold" panose="00000900000000000000" pitchFamily="50" charset="0"/>
              </a:rPr>
              <a:t>results</a:t>
            </a:r>
          </a:p>
        </p:txBody>
      </p:sp>
      <p:graphicFrame>
        <p:nvGraphicFramePr>
          <p:cNvPr id="7" name="Table 6"/>
          <p:cNvGraphicFramePr>
            <a:graphicFrameLocks noGrp="1"/>
          </p:cNvGraphicFramePr>
          <p:nvPr>
            <p:extLst>
              <p:ext uri="{D42A27DB-BD31-4B8C-83A1-F6EECF244321}">
                <p14:modId xmlns:p14="http://schemas.microsoft.com/office/powerpoint/2010/main" val="1007863312"/>
              </p:ext>
            </p:extLst>
          </p:nvPr>
        </p:nvGraphicFramePr>
        <p:xfrm>
          <a:off x="275765" y="1300831"/>
          <a:ext cx="3406368" cy="5110990"/>
        </p:xfrm>
        <a:graphic>
          <a:graphicData uri="http://schemas.openxmlformats.org/drawingml/2006/table">
            <a:tbl>
              <a:tblPr firstRow="1" firstCol="1" bandRow="1">
                <a:tableStyleId>{5C22544A-7EE6-4342-B048-85BDC9FD1C3A}</a:tableStyleId>
              </a:tblPr>
              <a:tblGrid>
                <a:gridCol w="1808922">
                  <a:extLst>
                    <a:ext uri="{9D8B030D-6E8A-4147-A177-3AD203B41FA5}">
                      <a16:colId xmlns:a16="http://schemas.microsoft.com/office/drawing/2014/main" val="20000"/>
                    </a:ext>
                  </a:extLst>
                </a:gridCol>
                <a:gridCol w="1597446">
                  <a:extLst>
                    <a:ext uri="{9D8B030D-6E8A-4147-A177-3AD203B41FA5}">
                      <a16:colId xmlns:a16="http://schemas.microsoft.com/office/drawing/2014/main" val="20001"/>
                    </a:ext>
                  </a:extLst>
                </a:gridCol>
              </a:tblGrid>
              <a:tr h="697858">
                <a:tc>
                  <a:txBody>
                    <a:bodyPr/>
                    <a:lstStyle/>
                    <a:p>
                      <a:pPr marL="0" marR="0">
                        <a:lnSpc>
                          <a:spcPct val="107000"/>
                        </a:lnSpc>
                        <a:spcBef>
                          <a:spcPts val="0"/>
                        </a:spcBef>
                        <a:spcAft>
                          <a:spcPts val="0"/>
                        </a:spcAft>
                      </a:pPr>
                      <a:r>
                        <a:rPr lang="en-US" sz="1100" dirty="0">
                          <a:effectLst/>
                        </a:rPr>
                        <a:t>Inflation (Next 12 months)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Actual Inflation Rate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67761">
                <a:tc>
                  <a:txBody>
                    <a:bodyPr/>
                    <a:lstStyle/>
                    <a:p>
                      <a:pPr marL="0" marR="0">
                        <a:lnSpc>
                          <a:spcPct val="107000"/>
                        </a:lnSpc>
                        <a:spcBef>
                          <a:spcPts val="0"/>
                        </a:spcBef>
                        <a:spcAft>
                          <a:spcPts val="0"/>
                        </a:spcAft>
                      </a:pPr>
                      <a:r>
                        <a:rPr lang="en-US" sz="1100">
                          <a:effectLst/>
                        </a:rPr>
                        <a:t>0.645586163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-0.1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67761">
                <a:tc>
                  <a:txBody>
                    <a:bodyPr/>
                    <a:lstStyle/>
                    <a:p>
                      <a:pPr marL="0" marR="0">
                        <a:lnSpc>
                          <a:spcPct val="107000"/>
                        </a:lnSpc>
                        <a:spcBef>
                          <a:spcPts val="0"/>
                        </a:spcBef>
                        <a:spcAft>
                          <a:spcPts val="0"/>
                        </a:spcAft>
                      </a:pPr>
                      <a:r>
                        <a:rPr lang="en-US" sz="1100">
                          <a:effectLst/>
                        </a:rPr>
                        <a:t>0.60711369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67761">
                <a:tc>
                  <a:txBody>
                    <a:bodyPr/>
                    <a:lstStyle/>
                    <a:p>
                      <a:pPr marL="0" marR="0">
                        <a:lnSpc>
                          <a:spcPct val="107000"/>
                        </a:lnSpc>
                        <a:spcBef>
                          <a:spcPts val="0"/>
                        </a:spcBef>
                        <a:spcAft>
                          <a:spcPts val="0"/>
                        </a:spcAft>
                      </a:pPr>
                      <a:r>
                        <a:rPr lang="en-US" sz="1100">
                          <a:effectLst/>
                        </a:rPr>
                        <a:t>0.800029497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-0.1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67761">
                <a:tc>
                  <a:txBody>
                    <a:bodyPr/>
                    <a:lstStyle/>
                    <a:p>
                      <a:pPr marL="0" marR="0">
                        <a:lnSpc>
                          <a:spcPct val="107000"/>
                        </a:lnSpc>
                        <a:spcBef>
                          <a:spcPts val="0"/>
                        </a:spcBef>
                        <a:spcAft>
                          <a:spcPts val="0"/>
                        </a:spcAft>
                      </a:pPr>
                      <a:r>
                        <a:rPr lang="en-US" sz="1100">
                          <a:effectLst/>
                        </a:rPr>
                        <a:t>1.070046521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67761">
                <a:tc>
                  <a:txBody>
                    <a:bodyPr/>
                    <a:lstStyle/>
                    <a:p>
                      <a:pPr marL="0" marR="0">
                        <a:lnSpc>
                          <a:spcPct val="107000"/>
                        </a:lnSpc>
                        <a:spcBef>
                          <a:spcPts val="0"/>
                        </a:spcBef>
                        <a:spcAft>
                          <a:spcPts val="0"/>
                        </a:spcAft>
                      </a:pPr>
                      <a:r>
                        <a:rPr lang="en-US" sz="1100">
                          <a:effectLst/>
                        </a:rPr>
                        <a:t>1.12325667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0.1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67761">
                <a:tc>
                  <a:txBody>
                    <a:bodyPr/>
                    <a:lstStyle/>
                    <a:p>
                      <a:pPr marL="0" marR="0">
                        <a:lnSpc>
                          <a:spcPct val="107000"/>
                        </a:lnSpc>
                        <a:spcBef>
                          <a:spcPts val="0"/>
                        </a:spcBef>
                        <a:spcAft>
                          <a:spcPts val="0"/>
                        </a:spcAft>
                      </a:pPr>
                      <a:r>
                        <a:rPr lang="en-US" sz="1100">
                          <a:effectLst/>
                        </a:rPr>
                        <a:t>1.035480845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367761">
                <a:tc>
                  <a:txBody>
                    <a:bodyPr/>
                    <a:lstStyle/>
                    <a:p>
                      <a:pPr marL="0" marR="0">
                        <a:lnSpc>
                          <a:spcPct val="107000"/>
                        </a:lnSpc>
                        <a:spcBef>
                          <a:spcPts val="0"/>
                        </a:spcBef>
                        <a:spcAft>
                          <a:spcPts val="0"/>
                        </a:spcAft>
                      </a:pPr>
                      <a:r>
                        <a:rPr lang="en-US" sz="1100">
                          <a:effectLst/>
                        </a:rPr>
                        <a:t>1.142115452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367761">
                <a:tc>
                  <a:txBody>
                    <a:bodyPr/>
                    <a:lstStyle/>
                    <a:p>
                      <a:pPr marL="0" marR="0">
                        <a:lnSpc>
                          <a:spcPct val="107000"/>
                        </a:lnSpc>
                        <a:spcBef>
                          <a:spcPts val="0"/>
                        </a:spcBef>
                        <a:spcAft>
                          <a:spcPts val="0"/>
                        </a:spcAft>
                      </a:pPr>
                      <a:r>
                        <a:rPr lang="en-US" sz="1100">
                          <a:effectLst/>
                        </a:rPr>
                        <a:t>1.300218529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367761">
                <a:tc>
                  <a:txBody>
                    <a:bodyPr/>
                    <a:lstStyle/>
                    <a:p>
                      <a:pPr marL="0" marR="0">
                        <a:lnSpc>
                          <a:spcPct val="107000"/>
                        </a:lnSpc>
                        <a:spcBef>
                          <a:spcPts val="0"/>
                        </a:spcBef>
                        <a:spcAft>
                          <a:spcPts val="0"/>
                        </a:spcAft>
                      </a:pPr>
                      <a:r>
                        <a:rPr lang="en-US" sz="1100">
                          <a:effectLst/>
                        </a:rPr>
                        <a:t>1.335171203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r h="367761">
                <a:tc>
                  <a:txBody>
                    <a:bodyPr/>
                    <a:lstStyle/>
                    <a:p>
                      <a:pPr marL="0" marR="0">
                        <a:lnSpc>
                          <a:spcPct val="107000"/>
                        </a:lnSpc>
                        <a:spcBef>
                          <a:spcPts val="0"/>
                        </a:spcBef>
                        <a:spcAft>
                          <a:spcPts val="0"/>
                        </a:spcAft>
                      </a:pPr>
                      <a:r>
                        <a:rPr lang="en-US" sz="1100">
                          <a:effectLst/>
                        </a:rPr>
                        <a:t>1.301532768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10"/>
                  </a:ext>
                </a:extLst>
              </a:tr>
              <a:tr h="367761">
                <a:tc>
                  <a:txBody>
                    <a:bodyPr/>
                    <a:lstStyle/>
                    <a:p>
                      <a:pPr marL="0" marR="0">
                        <a:lnSpc>
                          <a:spcPct val="107000"/>
                        </a:lnSpc>
                        <a:spcBef>
                          <a:spcPts val="0"/>
                        </a:spcBef>
                        <a:spcAft>
                          <a:spcPts val="0"/>
                        </a:spcAft>
                      </a:pPr>
                      <a:r>
                        <a:rPr lang="en-US" sz="1100">
                          <a:effectLst/>
                        </a:rPr>
                        <a:t>1.3425636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11"/>
                  </a:ext>
                </a:extLst>
              </a:tr>
              <a:tr h="367761">
                <a:tc>
                  <a:txBody>
                    <a:bodyPr/>
                    <a:lstStyle/>
                    <a:p>
                      <a:pPr marL="0" marR="0">
                        <a:lnSpc>
                          <a:spcPct val="107000"/>
                        </a:lnSpc>
                        <a:spcBef>
                          <a:spcPts val="0"/>
                        </a:spcBef>
                        <a:spcAft>
                          <a:spcPts val="0"/>
                        </a:spcAft>
                      </a:pPr>
                      <a:r>
                        <a:rPr lang="en-US" sz="1100">
                          <a:effectLst/>
                        </a:rPr>
                        <a:t>1.437709248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12"/>
                  </a:ext>
                </a:extLst>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7554" y="1300831"/>
            <a:ext cx="7885577" cy="4690777"/>
          </a:xfrm>
          <a:prstGeom prst="rect">
            <a:avLst/>
          </a:prstGeom>
        </p:spPr>
      </p:pic>
    </p:spTree>
    <p:extLst>
      <p:ext uri="{BB962C8B-B14F-4D97-AF65-F5344CB8AC3E}">
        <p14:creationId xmlns:p14="http://schemas.microsoft.com/office/powerpoint/2010/main" val="4272096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4212" y="454446"/>
            <a:ext cx="10883498" cy="746393"/>
          </a:xfrm>
        </p:spPr>
        <p:txBody>
          <a:bodyPr/>
          <a:lstStyle/>
          <a:p>
            <a:r>
              <a:rPr lang="en-US" dirty="0">
                <a:latin typeface="Montserrat Extra Bold" panose="00000900000000000000" pitchFamily="50" charset="0"/>
              </a:rPr>
              <a:t>CONCLUSION</a:t>
            </a:r>
          </a:p>
        </p:txBody>
      </p:sp>
      <p:sp>
        <p:nvSpPr>
          <p:cNvPr id="5" name="TextBox 4"/>
          <p:cNvSpPr txBox="1"/>
          <p:nvPr/>
        </p:nvSpPr>
        <p:spPr>
          <a:xfrm>
            <a:off x="684212" y="1421176"/>
            <a:ext cx="10145369"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a:t>Our stochastic modeling process has been able to adequately analyze and forecast the Inflation Rate in the United States. </a:t>
            </a:r>
          </a:p>
          <a:p>
            <a:pPr marL="457200" indent="-457200">
              <a:buFont typeface="Arial" panose="020B0604020202020204" pitchFamily="34" charset="0"/>
              <a:buChar char="•"/>
            </a:pPr>
            <a:r>
              <a:rPr lang="en-US" sz="2800" dirty="0"/>
              <a:t>Our method yields the closest and best approximation for the given dataset.</a:t>
            </a:r>
          </a:p>
          <a:p>
            <a:pPr marL="457200" indent="-457200">
              <a:buFont typeface="Arial" panose="020B0604020202020204" pitchFamily="34" charset="0"/>
              <a:buChar char="•"/>
            </a:pPr>
            <a:r>
              <a:rPr lang="en-US" sz="2800" dirty="0"/>
              <a:t>The stochastic nature of the dataset and the number of factors influencing the Inflation rate in the United States is illustrated by the deviation of the predicted values from the actual values during the first quarter of 2015.</a:t>
            </a:r>
          </a:p>
        </p:txBody>
      </p:sp>
    </p:spTree>
    <p:extLst>
      <p:ext uri="{BB962C8B-B14F-4D97-AF65-F5344CB8AC3E}">
        <p14:creationId xmlns:p14="http://schemas.microsoft.com/office/powerpoint/2010/main" val="328905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5083" y="1318055"/>
            <a:ext cx="6721757" cy="5257474"/>
          </a:xfrm>
          <a:prstGeom prst="rect">
            <a:avLst/>
          </a:prstGeom>
        </p:spPr>
      </p:pic>
      <p:sp>
        <p:nvSpPr>
          <p:cNvPr id="5" name="Title 1"/>
          <p:cNvSpPr>
            <a:spLocks noGrp="1"/>
          </p:cNvSpPr>
          <p:nvPr>
            <p:ph type="title"/>
          </p:nvPr>
        </p:nvSpPr>
        <p:spPr>
          <a:xfrm>
            <a:off x="684212" y="454446"/>
            <a:ext cx="10883498" cy="746393"/>
          </a:xfrm>
        </p:spPr>
        <p:txBody>
          <a:bodyPr/>
          <a:lstStyle/>
          <a:p>
            <a:r>
              <a:rPr lang="en-US" dirty="0">
                <a:latin typeface="Montserrat Extra Bold" panose="00000900000000000000" pitchFamily="50" charset="0"/>
              </a:rPr>
              <a:t>ANY QUESTIONS?</a:t>
            </a:r>
          </a:p>
        </p:txBody>
      </p:sp>
    </p:spTree>
    <p:extLst>
      <p:ext uri="{BB962C8B-B14F-4D97-AF65-F5344CB8AC3E}">
        <p14:creationId xmlns:p14="http://schemas.microsoft.com/office/powerpoint/2010/main" val="1565880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10883498" cy="1507067"/>
          </a:xfrm>
        </p:spPr>
        <p:txBody>
          <a:bodyPr/>
          <a:lstStyle/>
          <a:p>
            <a:r>
              <a:rPr lang="en-US" dirty="0">
                <a:latin typeface="Montserrat Extra Bold" panose="00000900000000000000" pitchFamily="50" charset="0"/>
              </a:rPr>
              <a:t>Table of contents</a:t>
            </a:r>
          </a:p>
        </p:txBody>
      </p:sp>
      <p:sp>
        <p:nvSpPr>
          <p:cNvPr id="5" name="TextBox 4"/>
          <p:cNvSpPr txBox="1"/>
          <p:nvPr/>
        </p:nvSpPr>
        <p:spPr>
          <a:xfrm>
            <a:off x="684212" y="2192867"/>
            <a:ext cx="10883498"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Primary Objectives</a:t>
            </a:r>
          </a:p>
          <a:p>
            <a:pPr marL="285750" indent="-285750">
              <a:buFont typeface="Arial" panose="020B0604020202020204" pitchFamily="34" charset="0"/>
              <a:buChar char="•"/>
            </a:pPr>
            <a:r>
              <a:rPr lang="en-US" sz="2800" dirty="0"/>
              <a:t>Inflation Rate and CPI</a:t>
            </a:r>
          </a:p>
          <a:p>
            <a:pPr marL="285750" indent="-285750">
              <a:buFont typeface="Arial" panose="020B0604020202020204" pitchFamily="34" charset="0"/>
              <a:buChar char="•"/>
            </a:pPr>
            <a:r>
              <a:rPr lang="en-US" sz="2800" dirty="0"/>
              <a:t>Datasets collection and cleaning</a:t>
            </a:r>
          </a:p>
          <a:p>
            <a:pPr marL="285750" indent="-285750">
              <a:buFont typeface="Arial" panose="020B0604020202020204" pitchFamily="34" charset="0"/>
              <a:buChar char="•"/>
            </a:pPr>
            <a:r>
              <a:rPr lang="en-US" sz="2800" dirty="0"/>
              <a:t>Modeling Procedure</a:t>
            </a:r>
          </a:p>
          <a:p>
            <a:pPr marL="285750" indent="-285750">
              <a:buFont typeface="Arial" panose="020B0604020202020204" pitchFamily="34" charset="0"/>
              <a:buChar char="•"/>
            </a:pPr>
            <a:r>
              <a:rPr lang="en-US" sz="2800" dirty="0"/>
              <a:t>Forecasting &amp; Plotting the graphs</a:t>
            </a:r>
          </a:p>
          <a:p>
            <a:pPr marL="285750" indent="-285750">
              <a:buFont typeface="Arial" panose="020B0604020202020204" pitchFamily="34" charset="0"/>
              <a:buChar char="•"/>
            </a:pPr>
            <a:r>
              <a:rPr lang="en-US" sz="2800" dirty="0"/>
              <a:t>Results</a:t>
            </a:r>
          </a:p>
          <a:p>
            <a:pPr marL="285750" indent="-285750">
              <a:buFont typeface="Arial" panose="020B0604020202020204" pitchFamily="34" charset="0"/>
              <a:buChar char="•"/>
            </a:pPr>
            <a:r>
              <a:rPr lang="en-US" sz="2800" dirty="0"/>
              <a:t>Conclusion</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1868083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84212" y="685800"/>
            <a:ext cx="10883498" cy="1507067"/>
          </a:xfrm>
        </p:spPr>
        <p:txBody>
          <a:bodyPr/>
          <a:lstStyle/>
          <a:p>
            <a:r>
              <a:rPr lang="en-US" dirty="0">
                <a:latin typeface="Montserrat Extra Bold" panose="00000900000000000000" pitchFamily="50" charset="0"/>
              </a:rPr>
              <a:t>Primary objectives</a:t>
            </a:r>
          </a:p>
        </p:txBody>
      </p:sp>
      <p:sp>
        <p:nvSpPr>
          <p:cNvPr id="6" name="TextBox 5"/>
          <p:cNvSpPr txBox="1"/>
          <p:nvPr/>
        </p:nvSpPr>
        <p:spPr>
          <a:xfrm>
            <a:off x="684212" y="2192867"/>
            <a:ext cx="10652145"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t>To make use of the readily available Inflation rate in the United States, given in terms of CPI and use it to forecast for the next 12 months.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To develop an adequate model to predict the values of the Inflation rate in the future.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influence of CPI and other factors on the inflation rate.</a:t>
            </a:r>
          </a:p>
        </p:txBody>
      </p:sp>
    </p:spTree>
    <p:extLst>
      <p:ext uri="{BB962C8B-B14F-4D97-AF65-F5344CB8AC3E}">
        <p14:creationId xmlns:p14="http://schemas.microsoft.com/office/powerpoint/2010/main" val="3818778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10883498" cy="1507067"/>
          </a:xfrm>
        </p:spPr>
        <p:txBody>
          <a:bodyPr/>
          <a:lstStyle/>
          <a:p>
            <a:r>
              <a:rPr lang="en-US" dirty="0">
                <a:latin typeface="Montserrat Extra Bold" panose="00000900000000000000" pitchFamily="50" charset="0"/>
              </a:rPr>
              <a:t>INFLATION RATE AND CPI</a:t>
            </a:r>
          </a:p>
        </p:txBody>
      </p:sp>
      <p:sp>
        <p:nvSpPr>
          <p:cNvPr id="5" name="TextBox 4"/>
          <p:cNvSpPr txBox="1"/>
          <p:nvPr/>
        </p:nvSpPr>
        <p:spPr>
          <a:xfrm>
            <a:off x="684212" y="2192867"/>
            <a:ext cx="10883498"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t>Inflation Rate is the sustained increase in the general level of prices for goods and services. </a:t>
            </a:r>
          </a:p>
          <a:p>
            <a:pPr marL="457200" indent="-457200">
              <a:buFont typeface="Arial" panose="020B0604020202020204" pitchFamily="34" charset="0"/>
              <a:buChar char="•"/>
            </a:pPr>
            <a:r>
              <a:rPr lang="en-US" sz="2800" dirty="0"/>
              <a:t>CPI is the measure of price changes in consumer goods and services such as gasoline, food, clothing and automobiles. </a:t>
            </a:r>
          </a:p>
          <a:p>
            <a:pPr marL="457200" indent="-457200">
              <a:buFont typeface="Arial" panose="020B0604020202020204" pitchFamily="34" charset="0"/>
              <a:buChar char="•"/>
            </a:pPr>
            <a:r>
              <a:rPr lang="en-US" sz="2800" dirty="0"/>
              <a:t>The CPI measures price change from the perspective of the purchaser.</a:t>
            </a:r>
          </a:p>
          <a:p>
            <a:pPr marL="457200" indent="-457200">
              <a:buFont typeface="Arial" panose="020B0604020202020204" pitchFamily="34" charset="0"/>
              <a:buChar char="•"/>
            </a:pPr>
            <a:r>
              <a:rPr lang="en-US" sz="2800" dirty="0"/>
              <a:t>Demand-Pull and Cost-push are the two major theories on the Inflation rate which are universally accepted.</a:t>
            </a:r>
          </a:p>
        </p:txBody>
      </p:sp>
      <p:sp>
        <p:nvSpPr>
          <p:cNvPr id="3" name="TextBox 2"/>
          <p:cNvSpPr txBox="1"/>
          <p:nvPr/>
        </p:nvSpPr>
        <p:spPr>
          <a:xfrm>
            <a:off x="7700946" y="6400800"/>
            <a:ext cx="3866764" cy="369332"/>
          </a:xfrm>
          <a:prstGeom prst="rect">
            <a:avLst/>
          </a:prstGeom>
          <a:noFill/>
        </p:spPr>
        <p:txBody>
          <a:bodyPr wrap="none" rtlCol="0">
            <a:spAutoFit/>
          </a:bodyPr>
          <a:lstStyle/>
          <a:p>
            <a:r>
              <a:rPr lang="en-US" i="1" dirty="0"/>
              <a:t>Source: Bureau of Labor Statistics</a:t>
            </a:r>
          </a:p>
        </p:txBody>
      </p:sp>
    </p:spTree>
    <p:extLst>
      <p:ext uri="{BB962C8B-B14F-4D97-AF65-F5344CB8AC3E}">
        <p14:creationId xmlns:p14="http://schemas.microsoft.com/office/powerpoint/2010/main" val="1904419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84212" y="685800"/>
            <a:ext cx="10883498" cy="1507067"/>
          </a:xfrm>
        </p:spPr>
        <p:txBody>
          <a:bodyPr/>
          <a:lstStyle/>
          <a:p>
            <a:r>
              <a:rPr lang="en-US" dirty="0">
                <a:latin typeface="Montserrat Extra Bold" panose="00000900000000000000" pitchFamily="50" charset="0"/>
              </a:rPr>
              <a:t>Datasets: Collection and cleaning</a:t>
            </a:r>
          </a:p>
        </p:txBody>
      </p:sp>
      <p:sp>
        <p:nvSpPr>
          <p:cNvPr id="6" name="TextBox 5"/>
          <p:cNvSpPr txBox="1"/>
          <p:nvPr/>
        </p:nvSpPr>
        <p:spPr>
          <a:xfrm>
            <a:off x="684212" y="2192867"/>
            <a:ext cx="10883498"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The primary source of data for this project was obtained from the US Inflation Calculator.</a:t>
            </a:r>
          </a:p>
          <a:p>
            <a:pPr marL="285750" indent="-285750">
              <a:buFont typeface="Arial" panose="020B0604020202020204" pitchFamily="34" charset="0"/>
              <a:buChar char="•"/>
            </a:pPr>
            <a:r>
              <a:rPr lang="en-US" sz="2800" dirty="0"/>
              <a:t>The data set used for this project is collected on a monthly basis, between the periods of January 1990 to December 2014. </a:t>
            </a:r>
          </a:p>
          <a:p>
            <a:pPr marL="285750" indent="-285750">
              <a:buFont typeface="Arial" panose="020B0604020202020204" pitchFamily="34" charset="0"/>
              <a:buChar char="•"/>
            </a:pPr>
            <a:r>
              <a:rPr lang="en-US" sz="2800" dirty="0"/>
              <a:t>Inflation rates back in the early 1900’s do not affect present inflation rates, and so, we’ve cleaned the data and extracted parts of it required.</a:t>
            </a:r>
          </a:p>
        </p:txBody>
      </p:sp>
    </p:spTree>
    <p:extLst>
      <p:ext uri="{BB962C8B-B14F-4D97-AF65-F5344CB8AC3E}">
        <p14:creationId xmlns:p14="http://schemas.microsoft.com/office/powerpoint/2010/main" val="2985898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4212" y="531564"/>
            <a:ext cx="10883498" cy="988764"/>
          </a:xfrm>
        </p:spPr>
        <p:txBody>
          <a:bodyPr/>
          <a:lstStyle/>
          <a:p>
            <a:r>
              <a:rPr lang="en-US" dirty="0">
                <a:latin typeface="Montserrat Extra Bold" panose="00000900000000000000" pitchFamily="50" charset="0"/>
              </a:rPr>
              <a:t>Modeling procedure</a:t>
            </a:r>
          </a:p>
        </p:txBody>
      </p:sp>
      <p:sp>
        <p:nvSpPr>
          <p:cNvPr id="7" name="TextBox 6"/>
          <p:cNvSpPr txBox="1"/>
          <p:nvPr/>
        </p:nvSpPr>
        <p:spPr>
          <a:xfrm>
            <a:off x="5102282" y="1520328"/>
            <a:ext cx="2047355" cy="646331"/>
          </a:xfrm>
          <a:prstGeom prst="rect">
            <a:avLst/>
          </a:prstGeom>
          <a:noFill/>
        </p:spPr>
        <p:txBody>
          <a:bodyPr wrap="none" rtlCol="0">
            <a:spAutoFit/>
          </a:bodyPr>
          <a:lstStyle/>
          <a:p>
            <a:r>
              <a:rPr lang="en-US" dirty="0"/>
              <a:t>Y (t) = F (t) + X (t)</a:t>
            </a:r>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9964" y="2031636"/>
            <a:ext cx="6071989" cy="4423878"/>
          </a:xfrm>
          <a:prstGeom prst="rect">
            <a:avLst/>
          </a:prstGeom>
        </p:spPr>
      </p:pic>
    </p:spTree>
    <p:extLst>
      <p:ext uri="{BB962C8B-B14F-4D97-AF65-F5344CB8AC3E}">
        <p14:creationId xmlns:p14="http://schemas.microsoft.com/office/powerpoint/2010/main" val="1868679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84212" y="454446"/>
            <a:ext cx="10883498" cy="846385"/>
          </a:xfrm>
        </p:spPr>
        <p:txBody>
          <a:bodyPr/>
          <a:lstStyle/>
          <a:p>
            <a:r>
              <a:rPr lang="en-US" dirty="0">
                <a:latin typeface="Montserrat Extra Bold" panose="00000900000000000000" pitchFamily="50" charset="0"/>
              </a:rPr>
              <a:t>Modeling procedure</a:t>
            </a:r>
          </a:p>
        </p:txBody>
      </p:sp>
      <p:sp>
        <p:nvSpPr>
          <p:cNvPr id="7" name="TextBox 6"/>
          <p:cNvSpPr txBox="1"/>
          <p:nvPr/>
        </p:nvSpPr>
        <p:spPr>
          <a:xfrm>
            <a:off x="684212" y="1300830"/>
            <a:ext cx="10883498" cy="584775"/>
          </a:xfrm>
          <a:prstGeom prst="rect">
            <a:avLst/>
          </a:prstGeom>
          <a:noFill/>
        </p:spPr>
        <p:txBody>
          <a:bodyPr wrap="square" rtlCol="0">
            <a:spAutoFit/>
          </a:bodyPr>
          <a:lstStyle/>
          <a:p>
            <a:r>
              <a:rPr lang="en-US" sz="3200" dirty="0">
                <a:latin typeface="Montserrat" panose="00000500000000000000" pitchFamily="50" charset="0"/>
              </a:rPr>
              <a:t>Trend analysis and F-Tests</a:t>
            </a:r>
          </a:p>
        </p:txBody>
      </p:sp>
      <p:sp>
        <p:nvSpPr>
          <p:cNvPr id="8" name="TextBox 7"/>
          <p:cNvSpPr txBox="1"/>
          <p:nvPr/>
        </p:nvSpPr>
        <p:spPr>
          <a:xfrm>
            <a:off x="684212" y="1885605"/>
            <a:ext cx="10883498" cy="1261884"/>
          </a:xfrm>
          <a:prstGeom prst="rect">
            <a:avLst/>
          </a:prstGeom>
          <a:noFill/>
        </p:spPr>
        <p:txBody>
          <a:bodyPr wrap="square" rtlCol="0">
            <a:spAutoFit/>
          </a:bodyPr>
          <a:lstStyle/>
          <a:p>
            <a:pPr marL="457200" indent="-457200">
              <a:buFont typeface="Arial" panose="020B0604020202020204" pitchFamily="34" charset="0"/>
              <a:buChar char="•"/>
            </a:pPr>
            <a:r>
              <a:rPr lang="en-US" sz="2800" dirty="0"/>
              <a:t>The system equation is given by:</a:t>
            </a:r>
          </a:p>
          <a:p>
            <a:pPr algn="ctr"/>
            <a:r>
              <a:rPr lang="en-US" sz="2400" dirty="0"/>
              <a:t>y = 0.0000000054813x</a:t>
            </a:r>
            <a:r>
              <a:rPr lang="en-US" sz="2400" baseline="30000" dirty="0"/>
              <a:t>4</a:t>
            </a:r>
            <a:r>
              <a:rPr lang="en-US" sz="2400" dirty="0"/>
              <a:t> – 0.0000041494480x</a:t>
            </a:r>
            <a:r>
              <a:rPr lang="en-US" sz="2400" baseline="30000" dirty="0"/>
              <a:t>3</a:t>
            </a:r>
            <a:r>
              <a:rPr lang="en-US" sz="2400" dirty="0"/>
              <a:t> + 0.0010505276473x</a:t>
            </a:r>
            <a:r>
              <a:rPr lang="en-US" sz="2400" baseline="30000" dirty="0"/>
              <a:t>2</a:t>
            </a:r>
            <a:r>
              <a:rPr lang="en-US" sz="2400" dirty="0"/>
              <a:t> – 0.1037348455635x + 3.1805155542617</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029" y="3312730"/>
            <a:ext cx="9807864" cy="3307773"/>
          </a:xfrm>
          <a:prstGeom prst="rect">
            <a:avLst/>
          </a:prstGeom>
        </p:spPr>
      </p:pic>
    </p:spTree>
    <p:extLst>
      <p:ext uri="{BB962C8B-B14F-4D97-AF65-F5344CB8AC3E}">
        <p14:creationId xmlns:p14="http://schemas.microsoft.com/office/powerpoint/2010/main" val="2201423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4212" y="454446"/>
            <a:ext cx="10883498" cy="846385"/>
          </a:xfrm>
        </p:spPr>
        <p:txBody>
          <a:bodyPr/>
          <a:lstStyle/>
          <a:p>
            <a:r>
              <a:rPr lang="en-US" dirty="0">
                <a:latin typeface="Montserrat Extra Bold" panose="00000900000000000000" pitchFamily="50" charset="0"/>
              </a:rPr>
              <a:t>Modeling procedure</a:t>
            </a:r>
          </a:p>
        </p:txBody>
      </p:sp>
      <p:sp>
        <p:nvSpPr>
          <p:cNvPr id="5" name="TextBox 4"/>
          <p:cNvSpPr txBox="1"/>
          <p:nvPr/>
        </p:nvSpPr>
        <p:spPr>
          <a:xfrm>
            <a:off x="684212" y="1168628"/>
            <a:ext cx="10883498" cy="584775"/>
          </a:xfrm>
          <a:prstGeom prst="rect">
            <a:avLst/>
          </a:prstGeom>
          <a:noFill/>
        </p:spPr>
        <p:txBody>
          <a:bodyPr wrap="square" rtlCol="0">
            <a:spAutoFit/>
          </a:bodyPr>
          <a:lstStyle/>
          <a:p>
            <a:r>
              <a:rPr lang="en-US" sz="3200" dirty="0">
                <a:latin typeface="Montserrat" panose="00000500000000000000" pitchFamily="50" charset="0"/>
              </a:rPr>
              <a:t>Residuals and ARMA Modeling</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6366" y="1885605"/>
            <a:ext cx="6679188" cy="4074305"/>
          </a:xfrm>
          <a:prstGeom prst="rect">
            <a:avLst/>
          </a:prstGeom>
        </p:spPr>
      </p:pic>
      <p:sp>
        <p:nvSpPr>
          <p:cNvPr id="10" name="TextBox 9"/>
          <p:cNvSpPr txBox="1"/>
          <p:nvPr/>
        </p:nvSpPr>
        <p:spPr>
          <a:xfrm>
            <a:off x="3725303" y="6202496"/>
            <a:ext cx="4801314" cy="369332"/>
          </a:xfrm>
          <a:prstGeom prst="rect">
            <a:avLst/>
          </a:prstGeom>
          <a:noFill/>
        </p:spPr>
        <p:txBody>
          <a:bodyPr wrap="none" rtlCol="0">
            <a:spAutoFit/>
          </a:bodyPr>
          <a:lstStyle/>
          <a:p>
            <a:r>
              <a:rPr lang="en-US" dirty="0"/>
              <a:t>Plotting Residuals as a Time Series using R </a:t>
            </a:r>
          </a:p>
        </p:txBody>
      </p:sp>
    </p:spTree>
    <p:extLst>
      <p:ext uri="{BB962C8B-B14F-4D97-AF65-F5344CB8AC3E}">
        <p14:creationId xmlns:p14="http://schemas.microsoft.com/office/powerpoint/2010/main" val="4155784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84212" y="454446"/>
            <a:ext cx="10883498" cy="846385"/>
          </a:xfrm>
        </p:spPr>
        <p:txBody>
          <a:bodyPr/>
          <a:lstStyle/>
          <a:p>
            <a:r>
              <a:rPr lang="en-US" dirty="0">
                <a:latin typeface="Montserrat Extra Bold" panose="00000900000000000000" pitchFamily="50" charset="0"/>
              </a:rPr>
              <a:t>Modeling procedure</a:t>
            </a:r>
          </a:p>
        </p:txBody>
      </p:sp>
      <p:sp>
        <p:nvSpPr>
          <p:cNvPr id="7" name="TextBox 6"/>
          <p:cNvSpPr txBox="1"/>
          <p:nvPr/>
        </p:nvSpPr>
        <p:spPr>
          <a:xfrm>
            <a:off x="684212" y="1168628"/>
            <a:ext cx="10883498" cy="584775"/>
          </a:xfrm>
          <a:prstGeom prst="rect">
            <a:avLst/>
          </a:prstGeom>
          <a:noFill/>
        </p:spPr>
        <p:txBody>
          <a:bodyPr wrap="square" rtlCol="0">
            <a:spAutoFit/>
          </a:bodyPr>
          <a:lstStyle/>
          <a:p>
            <a:r>
              <a:rPr lang="en-US" sz="3200" dirty="0">
                <a:latin typeface="Montserrat" panose="00000500000000000000" pitchFamily="50" charset="0"/>
              </a:rPr>
              <a:t>Residuals and ARMA Modeling</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5861" y="2664410"/>
            <a:ext cx="9220200" cy="3975100"/>
          </a:xfrm>
          <a:prstGeom prst="rect">
            <a:avLst/>
          </a:prstGeom>
        </p:spPr>
      </p:pic>
      <p:sp>
        <p:nvSpPr>
          <p:cNvPr id="11" name="TextBox 10"/>
          <p:cNvSpPr txBox="1"/>
          <p:nvPr/>
        </p:nvSpPr>
        <p:spPr>
          <a:xfrm>
            <a:off x="684212" y="1753403"/>
            <a:ext cx="10883498" cy="830997"/>
          </a:xfrm>
          <a:prstGeom prst="rect">
            <a:avLst/>
          </a:prstGeom>
          <a:noFill/>
        </p:spPr>
        <p:txBody>
          <a:bodyPr wrap="square" rtlCol="0">
            <a:spAutoFit/>
          </a:bodyPr>
          <a:lstStyle/>
          <a:p>
            <a:r>
              <a:rPr lang="en-US" sz="2400" dirty="0"/>
              <a:t>Using F-Test and ARMA (n, n-1) modeling, the ARMA (5, 4 ) model is found adequate and is summarized below .</a:t>
            </a:r>
          </a:p>
        </p:txBody>
      </p:sp>
    </p:spTree>
    <p:extLst>
      <p:ext uri="{BB962C8B-B14F-4D97-AF65-F5344CB8AC3E}">
        <p14:creationId xmlns:p14="http://schemas.microsoft.com/office/powerpoint/2010/main" val="281424752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96</TotalTime>
  <Words>704</Words>
  <Application>Microsoft Office PowerPoint</Application>
  <PresentationFormat>Widescreen</PresentationFormat>
  <Paragraphs>94</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Cambria Math</vt:lpstr>
      <vt:lpstr>Century Gothic</vt:lpstr>
      <vt:lpstr>Montserrat</vt:lpstr>
      <vt:lpstr>Montserrat Extra Bold</vt:lpstr>
      <vt:lpstr>Wingdings 3</vt:lpstr>
      <vt:lpstr>Slice</vt:lpstr>
      <vt:lpstr>Forecasting Inflation Rate in the United States</vt:lpstr>
      <vt:lpstr>Table of contents</vt:lpstr>
      <vt:lpstr>Primary objectives</vt:lpstr>
      <vt:lpstr>INFLATION RATE AND CPI</vt:lpstr>
      <vt:lpstr>Datasets: Collection and cleaning</vt:lpstr>
      <vt:lpstr>Modeling procedure</vt:lpstr>
      <vt:lpstr>Modeling procedure</vt:lpstr>
      <vt:lpstr>Modeling procedure</vt:lpstr>
      <vt:lpstr>Modeling procedure</vt:lpstr>
      <vt:lpstr>Modeling procedure</vt:lpstr>
      <vt:lpstr>Modeling procedure</vt:lpstr>
      <vt:lpstr>FORECASTING &amp; PLOTTING THE GRAPHS</vt:lpstr>
      <vt:lpstr>FORECASTING &amp; PLOTTING THE GRAPHS</vt:lpstr>
      <vt:lpstr>FORECASTING &amp; PLOTTING THE GRAPHS</vt:lpstr>
      <vt:lpstr>results</vt:lpstr>
      <vt:lpstr>results</vt:lpstr>
      <vt:lpstr>CONCLUSION</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Inflation Rate in the US</dc:title>
  <dc:creator>Chiku</dc:creator>
  <cp:lastModifiedBy>Diksha Jadwani</cp:lastModifiedBy>
  <cp:revision>183</cp:revision>
  <dcterms:created xsi:type="dcterms:W3CDTF">2015-11-30T17:32:06Z</dcterms:created>
  <dcterms:modified xsi:type="dcterms:W3CDTF">2021-03-28T11:36:31Z</dcterms:modified>
</cp:coreProperties>
</file>