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diagrams/colors1.xml" ContentType="application/vnd.openxmlformats-officedocument.drawingml.diagramColors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312" r:id="rId3"/>
    <p:sldId id="291" r:id="rId4"/>
    <p:sldId id="311" r:id="rId5"/>
    <p:sldId id="267" r:id="rId6"/>
    <p:sldId id="283" r:id="rId7"/>
    <p:sldId id="284" r:id="rId8"/>
    <p:sldId id="306" r:id="rId9"/>
    <p:sldId id="286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</p:showPr>
  <p:clrMru>
    <a:srgbClr val="9FE6FF"/>
    <a:srgbClr val="FFFFCC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56" autoAdjust="0"/>
    <p:restoredTop sz="94660"/>
  </p:normalViewPr>
  <p:slideViewPr>
    <p:cSldViewPr>
      <p:cViewPr varScale="1">
        <p:scale>
          <a:sx n="65" d="100"/>
          <a:sy n="65" d="100"/>
        </p:scale>
        <p:origin x="-1434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3F46D14-FFD5-499B-B5F1-266CCCD992AB}" type="doc">
      <dgm:prSet loTypeId="urn:microsoft.com/office/officeart/2005/8/layout/hProcess9" loCatId="process" qsTypeId="urn:microsoft.com/office/officeart/2005/8/quickstyle/simple1" qsCatId="simple" csTypeId="urn:microsoft.com/office/officeart/2005/8/colors/colorful1" csCatId="colorful" phldr="1"/>
      <dgm:spPr/>
    </dgm:pt>
    <dgm:pt modelId="{0BC42EEC-4379-4F9D-96DA-E6B2A9D8B6D7}">
      <dgm:prSet phldrT="[Text]"/>
      <dgm:spPr/>
      <dgm:t>
        <a:bodyPr/>
        <a:lstStyle/>
        <a:p>
          <a:r>
            <a:rPr lang="en-US" dirty="0" smtClean="0"/>
            <a:t>Simulation of device design</a:t>
          </a:r>
          <a:endParaRPr lang="en-US" dirty="0"/>
        </a:p>
      </dgm:t>
    </dgm:pt>
    <dgm:pt modelId="{95BDE616-57F0-405E-9A18-8FF7B92CB069}" type="parTrans" cxnId="{D100EF6B-5908-4FE2-8C1A-BB3CC6201809}">
      <dgm:prSet/>
      <dgm:spPr/>
      <dgm:t>
        <a:bodyPr/>
        <a:lstStyle/>
        <a:p>
          <a:endParaRPr lang="en-US"/>
        </a:p>
      </dgm:t>
    </dgm:pt>
    <dgm:pt modelId="{364DAF07-FC32-473A-85A5-B9992733297F}" type="sibTrans" cxnId="{D100EF6B-5908-4FE2-8C1A-BB3CC6201809}">
      <dgm:prSet/>
      <dgm:spPr/>
      <dgm:t>
        <a:bodyPr/>
        <a:lstStyle/>
        <a:p>
          <a:endParaRPr lang="en-US"/>
        </a:p>
      </dgm:t>
    </dgm:pt>
    <dgm:pt modelId="{5550CFAB-06D7-4829-A115-3776584CA918}">
      <dgm:prSet phldrT="[Text]"/>
      <dgm:spPr/>
      <dgm:t>
        <a:bodyPr/>
        <a:lstStyle/>
        <a:p>
          <a:r>
            <a:rPr lang="en-US" dirty="0" smtClean="0"/>
            <a:t>Extraction of I-V Characteristics</a:t>
          </a:r>
          <a:endParaRPr lang="en-US" dirty="0"/>
        </a:p>
      </dgm:t>
    </dgm:pt>
    <dgm:pt modelId="{24BD4246-E815-42C6-8BDD-208A91077090}" type="parTrans" cxnId="{8A015045-2E53-4D2F-93F1-E8ADA6FBC994}">
      <dgm:prSet/>
      <dgm:spPr/>
      <dgm:t>
        <a:bodyPr/>
        <a:lstStyle/>
        <a:p>
          <a:endParaRPr lang="en-US"/>
        </a:p>
      </dgm:t>
    </dgm:pt>
    <dgm:pt modelId="{13F4C9E4-C17B-4EAC-BDAD-091FC8F3A4D1}" type="sibTrans" cxnId="{8A015045-2E53-4D2F-93F1-E8ADA6FBC994}">
      <dgm:prSet/>
      <dgm:spPr/>
      <dgm:t>
        <a:bodyPr/>
        <a:lstStyle/>
        <a:p>
          <a:endParaRPr lang="en-US"/>
        </a:p>
      </dgm:t>
    </dgm:pt>
    <dgm:pt modelId="{ED3C51B3-C2A0-46D9-B588-985C3C1E4954}">
      <dgm:prSet phldrT="[Text]"/>
      <dgm:spPr/>
      <dgm:t>
        <a:bodyPr/>
        <a:lstStyle/>
        <a:p>
          <a:r>
            <a:rPr lang="en-US" dirty="0" smtClean="0"/>
            <a:t>Comparison of results</a:t>
          </a:r>
          <a:endParaRPr lang="en-US" dirty="0"/>
        </a:p>
      </dgm:t>
    </dgm:pt>
    <dgm:pt modelId="{605BB7DC-A6AF-42E3-B6F6-8DFFF69ACE02}" type="parTrans" cxnId="{B4D80CEC-C02F-42BC-A5D9-66AEB66630A3}">
      <dgm:prSet/>
      <dgm:spPr/>
      <dgm:t>
        <a:bodyPr/>
        <a:lstStyle/>
        <a:p>
          <a:endParaRPr lang="en-US"/>
        </a:p>
      </dgm:t>
    </dgm:pt>
    <dgm:pt modelId="{0DAC0424-E667-4179-B994-A2648EC706C2}" type="sibTrans" cxnId="{B4D80CEC-C02F-42BC-A5D9-66AEB66630A3}">
      <dgm:prSet/>
      <dgm:spPr/>
      <dgm:t>
        <a:bodyPr/>
        <a:lstStyle/>
        <a:p>
          <a:endParaRPr lang="en-US"/>
        </a:p>
      </dgm:t>
    </dgm:pt>
    <dgm:pt modelId="{49DAE0BB-4E41-4249-A4C6-46357EEC1D34}">
      <dgm:prSet phldrT="[Text]"/>
      <dgm:spPr/>
      <dgm:t>
        <a:bodyPr/>
        <a:lstStyle/>
        <a:p>
          <a:r>
            <a:rPr lang="en-US" dirty="0" smtClean="0"/>
            <a:t>Device design optimization</a:t>
          </a:r>
          <a:endParaRPr lang="en-US" dirty="0"/>
        </a:p>
      </dgm:t>
    </dgm:pt>
    <dgm:pt modelId="{425BBD8E-5682-4F3C-AC50-07F05781E3C0}" type="parTrans" cxnId="{C3BBAC21-3CB3-4E7E-8AE6-982DF193B88B}">
      <dgm:prSet/>
      <dgm:spPr/>
      <dgm:t>
        <a:bodyPr/>
        <a:lstStyle/>
        <a:p>
          <a:endParaRPr lang="en-US"/>
        </a:p>
      </dgm:t>
    </dgm:pt>
    <dgm:pt modelId="{53035AEF-D8FB-4B36-A32B-5120883CB0FF}" type="sibTrans" cxnId="{C3BBAC21-3CB3-4E7E-8AE6-982DF193B88B}">
      <dgm:prSet/>
      <dgm:spPr/>
      <dgm:t>
        <a:bodyPr/>
        <a:lstStyle/>
        <a:p>
          <a:endParaRPr lang="en-US"/>
        </a:p>
      </dgm:t>
    </dgm:pt>
    <dgm:pt modelId="{3FAAF418-C7E8-4BCA-9A20-48B007592928}">
      <dgm:prSet phldrT="[Text]"/>
      <dgm:spPr/>
      <dgm:t>
        <a:bodyPr/>
        <a:lstStyle/>
        <a:p>
          <a:r>
            <a:rPr lang="en-US" dirty="0" smtClean="0"/>
            <a:t>Device Design</a:t>
          </a:r>
          <a:endParaRPr lang="en-US" dirty="0"/>
        </a:p>
      </dgm:t>
    </dgm:pt>
    <dgm:pt modelId="{397F058E-2B8A-4F3F-8C5B-22FE630A24C7}" type="parTrans" cxnId="{ABC57285-BD52-45CF-A431-1D46BE27927E}">
      <dgm:prSet/>
      <dgm:spPr/>
      <dgm:t>
        <a:bodyPr/>
        <a:lstStyle/>
        <a:p>
          <a:endParaRPr lang="en-US"/>
        </a:p>
      </dgm:t>
    </dgm:pt>
    <dgm:pt modelId="{4545AC25-848B-49B8-A64D-504F3EAA3E60}" type="sibTrans" cxnId="{ABC57285-BD52-45CF-A431-1D46BE27927E}">
      <dgm:prSet/>
      <dgm:spPr/>
      <dgm:t>
        <a:bodyPr/>
        <a:lstStyle/>
        <a:p>
          <a:endParaRPr lang="en-US"/>
        </a:p>
      </dgm:t>
    </dgm:pt>
    <dgm:pt modelId="{DA46FA8B-0754-4AAA-951B-AF17F7A3BE4C}" type="pres">
      <dgm:prSet presAssocID="{13F46D14-FFD5-499B-B5F1-266CCCD992AB}" presName="CompostProcess" presStyleCnt="0">
        <dgm:presLayoutVars>
          <dgm:dir/>
          <dgm:resizeHandles val="exact"/>
        </dgm:presLayoutVars>
      </dgm:prSet>
      <dgm:spPr/>
    </dgm:pt>
    <dgm:pt modelId="{40E5E49B-F811-403A-B37A-029F63EA47BA}" type="pres">
      <dgm:prSet presAssocID="{13F46D14-FFD5-499B-B5F1-266CCCD992AB}" presName="arrow" presStyleLbl="bgShp" presStyleIdx="0" presStyleCnt="1"/>
      <dgm:spPr/>
    </dgm:pt>
    <dgm:pt modelId="{9BBC1F6D-63A2-4F1B-AA8A-13778758DD0A}" type="pres">
      <dgm:prSet presAssocID="{13F46D14-FFD5-499B-B5F1-266CCCD992AB}" presName="linearProcess" presStyleCnt="0"/>
      <dgm:spPr/>
    </dgm:pt>
    <dgm:pt modelId="{EE204E50-2A2E-4C00-A65D-A9F115FE3AF5}" type="pres">
      <dgm:prSet presAssocID="{3FAAF418-C7E8-4BCA-9A20-48B007592928}" presName="text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3980D5-C323-4B55-B056-0F1CFDB1281B}" type="pres">
      <dgm:prSet presAssocID="{4545AC25-848B-49B8-A64D-504F3EAA3E60}" presName="sibTrans" presStyleCnt="0"/>
      <dgm:spPr/>
    </dgm:pt>
    <dgm:pt modelId="{42884275-BAB7-4243-A2E2-1B58DA773C84}" type="pres">
      <dgm:prSet presAssocID="{0BC42EEC-4379-4F9D-96DA-E6B2A9D8B6D7}" presName="text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0C9117F-A2ED-431C-9423-F2B7D72CBC52}" type="pres">
      <dgm:prSet presAssocID="{364DAF07-FC32-473A-85A5-B9992733297F}" presName="sibTrans" presStyleCnt="0"/>
      <dgm:spPr/>
    </dgm:pt>
    <dgm:pt modelId="{931E2FB7-220B-42E4-96E1-D1BFC6AE208C}" type="pres">
      <dgm:prSet presAssocID="{5550CFAB-06D7-4829-A115-3776584CA918}" presName="textNode" presStyleLbl="node1" presStyleIdx="2" presStyleCnt="5" custScaleX="12712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AAA59A-9BCA-420E-8E37-504C447D8A26}" type="pres">
      <dgm:prSet presAssocID="{13F4C9E4-C17B-4EAC-BDAD-091FC8F3A4D1}" presName="sibTrans" presStyleCnt="0"/>
      <dgm:spPr/>
    </dgm:pt>
    <dgm:pt modelId="{8C2F73FC-E5B7-4D45-888C-40F76FF01D66}" type="pres">
      <dgm:prSet presAssocID="{ED3C51B3-C2A0-46D9-B588-985C3C1E4954}" presName="text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23DE87-3CD3-4976-8325-B57326FDFBD8}" type="pres">
      <dgm:prSet presAssocID="{0DAC0424-E667-4179-B994-A2648EC706C2}" presName="sibTrans" presStyleCnt="0"/>
      <dgm:spPr/>
    </dgm:pt>
    <dgm:pt modelId="{DAFCD754-2B8C-45C7-ADCE-F3E0A1EE5769}" type="pres">
      <dgm:prSet presAssocID="{49DAE0BB-4E41-4249-A4C6-46357EEC1D34}" presName="text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6CB094A-D407-4703-9162-53185810C90A}" type="presOf" srcId="{3FAAF418-C7E8-4BCA-9A20-48B007592928}" destId="{EE204E50-2A2E-4C00-A65D-A9F115FE3AF5}" srcOrd="0" destOrd="0" presId="urn:microsoft.com/office/officeart/2005/8/layout/hProcess9"/>
    <dgm:cxn modelId="{86237BA1-497F-4711-BA73-E1EE85890DFB}" type="presOf" srcId="{0BC42EEC-4379-4F9D-96DA-E6B2A9D8B6D7}" destId="{42884275-BAB7-4243-A2E2-1B58DA773C84}" srcOrd="0" destOrd="0" presId="urn:microsoft.com/office/officeart/2005/8/layout/hProcess9"/>
    <dgm:cxn modelId="{B89DE35E-E76C-47C9-87B5-DC9C57A9F1D6}" type="presOf" srcId="{5550CFAB-06D7-4829-A115-3776584CA918}" destId="{931E2FB7-220B-42E4-96E1-D1BFC6AE208C}" srcOrd="0" destOrd="0" presId="urn:microsoft.com/office/officeart/2005/8/layout/hProcess9"/>
    <dgm:cxn modelId="{D100EF6B-5908-4FE2-8C1A-BB3CC6201809}" srcId="{13F46D14-FFD5-499B-B5F1-266CCCD992AB}" destId="{0BC42EEC-4379-4F9D-96DA-E6B2A9D8B6D7}" srcOrd="1" destOrd="0" parTransId="{95BDE616-57F0-405E-9A18-8FF7B92CB069}" sibTransId="{364DAF07-FC32-473A-85A5-B9992733297F}"/>
    <dgm:cxn modelId="{9C7EFD86-5E47-4162-9708-8AC7883E5716}" type="presOf" srcId="{13F46D14-FFD5-499B-B5F1-266CCCD992AB}" destId="{DA46FA8B-0754-4AAA-951B-AF17F7A3BE4C}" srcOrd="0" destOrd="0" presId="urn:microsoft.com/office/officeart/2005/8/layout/hProcess9"/>
    <dgm:cxn modelId="{14BB41ED-65E9-4274-8A7D-B4E30DC4EB56}" type="presOf" srcId="{49DAE0BB-4E41-4249-A4C6-46357EEC1D34}" destId="{DAFCD754-2B8C-45C7-ADCE-F3E0A1EE5769}" srcOrd="0" destOrd="0" presId="urn:microsoft.com/office/officeart/2005/8/layout/hProcess9"/>
    <dgm:cxn modelId="{ABC57285-BD52-45CF-A431-1D46BE27927E}" srcId="{13F46D14-FFD5-499B-B5F1-266CCCD992AB}" destId="{3FAAF418-C7E8-4BCA-9A20-48B007592928}" srcOrd="0" destOrd="0" parTransId="{397F058E-2B8A-4F3F-8C5B-22FE630A24C7}" sibTransId="{4545AC25-848B-49B8-A64D-504F3EAA3E60}"/>
    <dgm:cxn modelId="{3BFF33E3-81A6-4449-8B54-C96F2647DA8C}" type="presOf" srcId="{ED3C51B3-C2A0-46D9-B588-985C3C1E4954}" destId="{8C2F73FC-E5B7-4D45-888C-40F76FF01D66}" srcOrd="0" destOrd="0" presId="urn:microsoft.com/office/officeart/2005/8/layout/hProcess9"/>
    <dgm:cxn modelId="{B4D80CEC-C02F-42BC-A5D9-66AEB66630A3}" srcId="{13F46D14-FFD5-499B-B5F1-266CCCD992AB}" destId="{ED3C51B3-C2A0-46D9-B588-985C3C1E4954}" srcOrd="3" destOrd="0" parTransId="{605BB7DC-A6AF-42E3-B6F6-8DFFF69ACE02}" sibTransId="{0DAC0424-E667-4179-B994-A2648EC706C2}"/>
    <dgm:cxn modelId="{8A015045-2E53-4D2F-93F1-E8ADA6FBC994}" srcId="{13F46D14-FFD5-499B-B5F1-266CCCD992AB}" destId="{5550CFAB-06D7-4829-A115-3776584CA918}" srcOrd="2" destOrd="0" parTransId="{24BD4246-E815-42C6-8BDD-208A91077090}" sibTransId="{13F4C9E4-C17B-4EAC-BDAD-091FC8F3A4D1}"/>
    <dgm:cxn modelId="{C3BBAC21-3CB3-4E7E-8AE6-982DF193B88B}" srcId="{13F46D14-FFD5-499B-B5F1-266CCCD992AB}" destId="{49DAE0BB-4E41-4249-A4C6-46357EEC1D34}" srcOrd="4" destOrd="0" parTransId="{425BBD8E-5682-4F3C-AC50-07F05781E3C0}" sibTransId="{53035AEF-D8FB-4B36-A32B-5120883CB0FF}"/>
    <dgm:cxn modelId="{699F57F5-61DF-430E-8EEA-70CEDE7C6140}" type="presParOf" srcId="{DA46FA8B-0754-4AAA-951B-AF17F7A3BE4C}" destId="{40E5E49B-F811-403A-B37A-029F63EA47BA}" srcOrd="0" destOrd="0" presId="urn:microsoft.com/office/officeart/2005/8/layout/hProcess9"/>
    <dgm:cxn modelId="{77419BDE-2926-4B09-9586-1466F877C01E}" type="presParOf" srcId="{DA46FA8B-0754-4AAA-951B-AF17F7A3BE4C}" destId="{9BBC1F6D-63A2-4F1B-AA8A-13778758DD0A}" srcOrd="1" destOrd="0" presId="urn:microsoft.com/office/officeart/2005/8/layout/hProcess9"/>
    <dgm:cxn modelId="{3A848E84-D1BD-4D56-BFBC-BC1573327AE7}" type="presParOf" srcId="{9BBC1F6D-63A2-4F1B-AA8A-13778758DD0A}" destId="{EE204E50-2A2E-4C00-A65D-A9F115FE3AF5}" srcOrd="0" destOrd="0" presId="urn:microsoft.com/office/officeart/2005/8/layout/hProcess9"/>
    <dgm:cxn modelId="{70D73A0C-1E4B-4DF3-9964-E7E77A568D46}" type="presParOf" srcId="{9BBC1F6D-63A2-4F1B-AA8A-13778758DD0A}" destId="{493980D5-C323-4B55-B056-0F1CFDB1281B}" srcOrd="1" destOrd="0" presId="urn:microsoft.com/office/officeart/2005/8/layout/hProcess9"/>
    <dgm:cxn modelId="{ADBD9B00-D478-4AD5-A347-B3FB6F1BD1E0}" type="presParOf" srcId="{9BBC1F6D-63A2-4F1B-AA8A-13778758DD0A}" destId="{42884275-BAB7-4243-A2E2-1B58DA773C84}" srcOrd="2" destOrd="0" presId="urn:microsoft.com/office/officeart/2005/8/layout/hProcess9"/>
    <dgm:cxn modelId="{061825A3-3B5F-4A07-8147-7FC02D44D6EA}" type="presParOf" srcId="{9BBC1F6D-63A2-4F1B-AA8A-13778758DD0A}" destId="{20C9117F-A2ED-431C-9423-F2B7D72CBC52}" srcOrd="3" destOrd="0" presId="urn:microsoft.com/office/officeart/2005/8/layout/hProcess9"/>
    <dgm:cxn modelId="{BEBDBA38-B88F-4256-930A-5A92A4AD9028}" type="presParOf" srcId="{9BBC1F6D-63A2-4F1B-AA8A-13778758DD0A}" destId="{931E2FB7-220B-42E4-96E1-D1BFC6AE208C}" srcOrd="4" destOrd="0" presId="urn:microsoft.com/office/officeart/2005/8/layout/hProcess9"/>
    <dgm:cxn modelId="{136048EE-D61D-4754-889D-37D9B3A51F7C}" type="presParOf" srcId="{9BBC1F6D-63A2-4F1B-AA8A-13778758DD0A}" destId="{E0AAA59A-9BCA-420E-8E37-504C447D8A26}" srcOrd="5" destOrd="0" presId="urn:microsoft.com/office/officeart/2005/8/layout/hProcess9"/>
    <dgm:cxn modelId="{0EAF49CE-29B9-4114-B73E-8CFA7E4A9223}" type="presParOf" srcId="{9BBC1F6D-63A2-4F1B-AA8A-13778758DD0A}" destId="{8C2F73FC-E5B7-4D45-888C-40F76FF01D66}" srcOrd="6" destOrd="0" presId="urn:microsoft.com/office/officeart/2005/8/layout/hProcess9"/>
    <dgm:cxn modelId="{F937DC94-3563-4C83-A8AB-3F4B977C1F50}" type="presParOf" srcId="{9BBC1F6D-63A2-4F1B-AA8A-13778758DD0A}" destId="{7523DE87-3CD3-4976-8325-B57326FDFBD8}" srcOrd="7" destOrd="0" presId="urn:microsoft.com/office/officeart/2005/8/layout/hProcess9"/>
    <dgm:cxn modelId="{13FAF861-9298-419F-B621-9BC52202D826}" type="presParOf" srcId="{9BBC1F6D-63A2-4F1B-AA8A-13778758DD0A}" destId="{DAFCD754-2B8C-45C7-ADCE-F3E0A1EE5769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0E5E49B-F811-403A-B37A-029F63EA47BA}">
      <dsp:nvSpPr>
        <dsp:cNvPr id="0" name=""/>
        <dsp:cNvSpPr/>
      </dsp:nvSpPr>
      <dsp:spPr>
        <a:xfrm>
          <a:off x="651509" y="0"/>
          <a:ext cx="7383780" cy="4495800"/>
        </a:xfrm>
        <a:prstGeom prst="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204E50-2A2E-4C00-A65D-A9F115FE3AF5}">
      <dsp:nvSpPr>
        <dsp:cNvPr id="0" name=""/>
        <dsp:cNvSpPr/>
      </dsp:nvSpPr>
      <dsp:spPr>
        <a:xfrm>
          <a:off x="3756" y="1348740"/>
          <a:ext cx="1586358" cy="17983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Device Design</a:t>
          </a:r>
          <a:endParaRPr lang="en-US" sz="2000" kern="1200" dirty="0"/>
        </a:p>
      </dsp:txBody>
      <dsp:txXfrm>
        <a:off x="3756" y="1348740"/>
        <a:ext cx="1586358" cy="1798320"/>
      </dsp:txXfrm>
    </dsp:sp>
    <dsp:sp modelId="{42884275-BAB7-4243-A2E2-1B58DA773C84}">
      <dsp:nvSpPr>
        <dsp:cNvPr id="0" name=""/>
        <dsp:cNvSpPr/>
      </dsp:nvSpPr>
      <dsp:spPr>
        <a:xfrm>
          <a:off x="1669433" y="1348740"/>
          <a:ext cx="1586358" cy="17983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Simulation of device design</a:t>
          </a:r>
          <a:endParaRPr lang="en-US" sz="2000" kern="1200" dirty="0"/>
        </a:p>
      </dsp:txBody>
      <dsp:txXfrm>
        <a:off x="1669433" y="1348740"/>
        <a:ext cx="1586358" cy="1798320"/>
      </dsp:txXfrm>
    </dsp:sp>
    <dsp:sp modelId="{931E2FB7-220B-42E4-96E1-D1BFC6AE208C}">
      <dsp:nvSpPr>
        <dsp:cNvPr id="0" name=""/>
        <dsp:cNvSpPr/>
      </dsp:nvSpPr>
      <dsp:spPr>
        <a:xfrm>
          <a:off x="3335110" y="1348740"/>
          <a:ext cx="2016579" cy="179832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Extraction of I-V Characteristics</a:t>
          </a:r>
          <a:endParaRPr lang="en-US" sz="2000" kern="1200" dirty="0"/>
        </a:p>
      </dsp:txBody>
      <dsp:txXfrm>
        <a:off x="3335110" y="1348740"/>
        <a:ext cx="2016579" cy="1798320"/>
      </dsp:txXfrm>
    </dsp:sp>
    <dsp:sp modelId="{8C2F73FC-E5B7-4D45-888C-40F76FF01D66}">
      <dsp:nvSpPr>
        <dsp:cNvPr id="0" name=""/>
        <dsp:cNvSpPr/>
      </dsp:nvSpPr>
      <dsp:spPr>
        <a:xfrm>
          <a:off x="5431007" y="1348740"/>
          <a:ext cx="1586358" cy="179832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Comparison of results</a:t>
          </a:r>
          <a:endParaRPr lang="en-US" sz="2000" kern="1200" dirty="0"/>
        </a:p>
      </dsp:txBody>
      <dsp:txXfrm>
        <a:off x="5431007" y="1348740"/>
        <a:ext cx="1586358" cy="1798320"/>
      </dsp:txXfrm>
    </dsp:sp>
    <dsp:sp modelId="{DAFCD754-2B8C-45C7-ADCE-F3E0A1EE5769}">
      <dsp:nvSpPr>
        <dsp:cNvPr id="0" name=""/>
        <dsp:cNvSpPr/>
      </dsp:nvSpPr>
      <dsp:spPr>
        <a:xfrm>
          <a:off x="7096684" y="1348740"/>
          <a:ext cx="1586358" cy="179832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Device design optimization</a:t>
          </a:r>
          <a:endParaRPr lang="en-US" sz="2000" kern="1200" dirty="0"/>
        </a:p>
      </dsp:txBody>
      <dsp:txXfrm>
        <a:off x="7096684" y="1348740"/>
        <a:ext cx="1586358" cy="17983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DE712-E727-4314-855E-C504228E763C}" type="datetimeFigureOut">
              <a:rPr lang="en-US" smtClean="0"/>
              <a:pPr/>
              <a:t>6/8/2020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EA4A7E-F4A8-4BBC-BC60-AE6BF10A348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EA4A7E-F4A8-4BBC-BC60-AE6BF10A348F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D3E6F100-E430-40A7-B6CF-2ED11A16ACB7}" type="datetime1">
              <a:rPr lang="en-US" smtClean="0"/>
              <a:pPr/>
              <a:t>6/8/2020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3AA26-9FAF-486E-9188-7A36F39E4D74}" type="datetime1">
              <a:rPr lang="en-US" smtClean="0"/>
              <a:pPr/>
              <a:t>6/8/2020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20DEAC79-B25E-4397-A205-F2E6375D37D2}" type="datetime1">
              <a:rPr lang="en-US" smtClean="0"/>
              <a:pPr/>
              <a:t>6/8/2020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02903-C364-413E-93D5-8BDA65AD07D3}" type="datetime1">
              <a:rPr lang="en-US" smtClean="0"/>
              <a:pPr/>
              <a:t>6/8/2020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D0495-8634-4068-A9F0-99EBD0C15C41}" type="datetime1">
              <a:rPr lang="en-US" smtClean="0"/>
              <a:pPr/>
              <a:t>6/8/2020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B3A38F50-AF84-45B3-963F-30CDA978F38A}" type="datetime1">
              <a:rPr lang="en-US" smtClean="0"/>
              <a:pPr/>
              <a:t>6/8/2020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3C10780E-77DA-4296-871C-E92DE9AA0771}" type="datetime1">
              <a:rPr lang="en-US" smtClean="0"/>
              <a:pPr/>
              <a:t>6/8/2020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EEA15-A72A-4BE3-8635-B2B1804EF769}" type="datetime1">
              <a:rPr lang="en-US" smtClean="0"/>
              <a:pPr/>
              <a:t>6/8/2020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BC936-DEE3-43B4-99A7-8D056E2E55C4}" type="datetime1">
              <a:rPr lang="en-US" smtClean="0"/>
              <a:pPr/>
              <a:t>6/8/2020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853B1-1643-4FA2-91F8-35CC4D1C056E}" type="datetime1">
              <a:rPr lang="en-US" smtClean="0"/>
              <a:pPr/>
              <a:t>6/8/2020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DF40205B-F8CE-4AEA-A640-D22CC2726834}" type="datetime1">
              <a:rPr lang="en-US" smtClean="0"/>
              <a:pPr/>
              <a:t>6/8/2020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23536C6-CF5D-472E-9F32-A51EE43B851D}" type="datetime1">
              <a:rPr lang="en-US" smtClean="0"/>
              <a:pPr/>
              <a:t>6/8/2020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90600"/>
            <a:ext cx="7772400" cy="1600200"/>
          </a:xfrm>
        </p:spPr>
        <p:txBody>
          <a:bodyPr>
            <a:noAutofit/>
          </a:bodyPr>
          <a:lstStyle/>
          <a:p>
            <a:pPr algn="ctr"/>
            <a:r>
              <a:rPr lang="en-US" sz="3600" dirty="0" smtClean="0"/>
              <a:t>Title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5355" y="3352800"/>
            <a:ext cx="8077200" cy="1981200"/>
          </a:xfrm>
        </p:spPr>
        <p:txBody>
          <a:bodyPr numCol="1">
            <a:noAutofit/>
          </a:bodyPr>
          <a:lstStyle/>
          <a:p>
            <a:pPr marL="236538" algn="ctr"/>
            <a:r>
              <a:rPr lang="en-US" sz="2000" b="1" i="1" dirty="0" smtClean="0">
                <a:latin typeface="Arial" pitchFamily="34" charset="0"/>
                <a:cs typeface="Arial" pitchFamily="34" charset="0"/>
              </a:rPr>
              <a:t>Project by</a:t>
            </a:r>
            <a:r>
              <a:rPr lang="en-US" sz="2000" b="1" i="1" dirty="0" smtClean="0">
                <a:latin typeface="Arial" pitchFamily="34" charset="0"/>
                <a:cs typeface="Arial" pitchFamily="34" charset="0"/>
              </a:rPr>
              <a:t>:</a:t>
            </a:r>
            <a:endParaRPr lang="en-US" sz="2000" b="1" i="1" dirty="0" smtClean="0">
              <a:latin typeface="Arial" pitchFamily="34" charset="0"/>
              <a:cs typeface="Arial" pitchFamily="34" charset="0"/>
            </a:endParaRPr>
          </a:p>
          <a:p>
            <a:pPr marL="236538" algn="ctr"/>
            <a:r>
              <a:rPr lang="en-US" sz="2000" b="1" i="1" dirty="0" smtClean="0">
                <a:latin typeface="Arial" pitchFamily="34" charset="0"/>
                <a:cs typeface="Arial" pitchFamily="34" charset="0"/>
              </a:rPr>
              <a:t>Name of group members</a:t>
            </a:r>
            <a:endParaRPr lang="en-US" sz="2000" b="1" i="1" dirty="0" smtClean="0">
              <a:latin typeface="Arial" pitchFamily="34" charset="0"/>
              <a:cs typeface="Arial" pitchFamily="34" charset="0"/>
            </a:endParaRPr>
          </a:p>
          <a:p>
            <a:pPr marL="236538" algn="ctr"/>
            <a:endParaRPr lang="en-US" sz="2000" b="1" dirty="0" smtClean="0">
              <a:latin typeface="Arial" pitchFamily="34" charset="0"/>
              <a:cs typeface="Arial" pitchFamily="34" charset="0"/>
            </a:endParaRPr>
          </a:p>
          <a:p>
            <a:pPr marL="236538" algn="ctr"/>
            <a:r>
              <a:rPr lang="en-US" sz="2000" b="1" dirty="0" smtClean="0">
                <a:latin typeface="Arial" pitchFamily="34" charset="0"/>
                <a:cs typeface="Arial" pitchFamily="34" charset="0"/>
              </a:rPr>
              <a:t>Supervised by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marL="236538" algn="ctr"/>
            <a:endParaRPr lang="en-US" sz="2000" b="1" dirty="0" smtClean="0">
              <a:latin typeface="Arial" pitchFamily="34" charset="0"/>
              <a:cs typeface="Arial" pitchFamily="34" charset="0"/>
            </a:endParaRPr>
          </a:p>
          <a:p>
            <a:pPr marL="236538" algn="ctr"/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Bharati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Vidyapeeth’s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College of Engineering, New Delhi</a:t>
            </a:r>
          </a:p>
          <a:p>
            <a:pPr marL="236538" algn="r"/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Motivation for the work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Introduction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52400" y="5486400"/>
            <a:ext cx="42889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Related Work</a:t>
            </a:r>
            <a:endParaRPr lang="en-US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28600" y="1600200"/>
          <a:ext cx="8610599" cy="42422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  <a:gridCol w="838200"/>
                <a:gridCol w="533400"/>
                <a:gridCol w="609600"/>
                <a:gridCol w="1219200"/>
                <a:gridCol w="4876799"/>
              </a:tblGrid>
              <a:tr h="8382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/>
                        <a:t>Ref. 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/>
                        <a:t>No</a:t>
                      </a:r>
                      <a:r>
                        <a:rPr lang="en-US" sz="1600" dirty="0"/>
                        <a:t>.</a:t>
                      </a:r>
                      <a:endParaRPr lang="en-US" sz="1600" b="1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/>
                        <a:t>Comments</a:t>
                      </a:r>
                      <a:endParaRPr lang="en-US" sz="1600" b="1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8070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/>
                        <a:t> [7]</a:t>
                      </a:r>
                      <a:endParaRPr lang="en-US" sz="1600" dirty="0">
                        <a:solidFill>
                          <a:schemeClr val="tx1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endParaRPr lang="en-US" sz="1800" kern="1200" dirty="0">
                        <a:solidFill>
                          <a:schemeClr val="tx1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78913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/>
                        <a:t>[27]</a:t>
                      </a:r>
                      <a:endParaRPr lang="en-US" sz="1600" dirty="0">
                        <a:solidFill>
                          <a:schemeClr val="tx1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endParaRPr lang="en-US" sz="1800" dirty="0">
                        <a:solidFill>
                          <a:schemeClr val="tx1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101873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/>
                        <a:t> [28]</a:t>
                      </a:r>
                      <a:endParaRPr lang="en-US" sz="1600" dirty="0">
                        <a:solidFill>
                          <a:schemeClr val="tx1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endParaRPr lang="en-US" sz="1800" dirty="0">
                        <a:solidFill>
                          <a:schemeClr val="tx1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78913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/>
                        <a:t>[30]</a:t>
                      </a:r>
                      <a:endParaRPr lang="en-US" sz="1600" dirty="0">
                        <a:solidFill>
                          <a:schemeClr val="tx1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endParaRPr lang="en-US" sz="1800" dirty="0">
                        <a:solidFill>
                          <a:schemeClr val="tx1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Methodology</a:t>
            </a:r>
            <a:endParaRPr lang="en-US" b="1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</p:nvPr>
        </p:nvGraphicFramePr>
        <p:xfrm>
          <a:off x="228600" y="1600200"/>
          <a:ext cx="86868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153400" cy="990600"/>
          </a:xfrm>
        </p:spPr>
        <p:txBody>
          <a:bodyPr/>
          <a:lstStyle/>
          <a:p>
            <a:r>
              <a:rPr lang="en-US" b="1" dirty="0" smtClean="0"/>
              <a:t>Results</a:t>
            </a:r>
            <a:endParaRPr lang="en-US" b="1" dirty="0"/>
          </a:p>
        </p:txBody>
      </p:sp>
      <p:pic>
        <p:nvPicPr>
          <p:cNvPr id="5" name="Content Placeholder 4" descr="DIBL.png"/>
          <p:cNvPicPr>
            <a:picLocks noGrp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4153633" y="1600200"/>
            <a:ext cx="4837967" cy="4267200"/>
          </a:xfrm>
          <a:prstGeom prst="rect">
            <a:avLst/>
          </a:prstGeom>
          <a:noFill/>
          <a:ln>
            <a:noFill/>
          </a:ln>
        </p:spPr>
      </p:pic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114800" y="5943600"/>
            <a:ext cx="4876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Calibri" pitchFamily="34" charset="0"/>
              </a:rPr>
              <a:t>Fig. 13 Drain Induced Barrier Lowering effects studied at V</a:t>
            </a:r>
            <a:r>
              <a:rPr lang="en-US" sz="1600" baseline="-25000" dirty="0" smtClean="0">
                <a:latin typeface="Calibri" pitchFamily="34" charset="0"/>
              </a:rPr>
              <a:t>DS </a:t>
            </a:r>
            <a:r>
              <a:rPr lang="en-US" sz="1600" dirty="0" smtClean="0">
                <a:latin typeface="Calibri" pitchFamily="34" charset="0"/>
              </a:rPr>
              <a:t>= 1 V and V</a:t>
            </a:r>
            <a:r>
              <a:rPr lang="en-US" sz="1600" baseline="-25000" dirty="0" smtClean="0">
                <a:latin typeface="Calibri" pitchFamily="34" charset="0"/>
              </a:rPr>
              <a:t>DS </a:t>
            </a:r>
            <a:r>
              <a:rPr lang="en-US" sz="1600" dirty="0" smtClean="0">
                <a:latin typeface="Calibri" pitchFamily="34" charset="0"/>
              </a:rPr>
              <a:t>=0.1V</a:t>
            </a:r>
            <a:endParaRPr lang="en-US" sz="16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Conclusion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References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447800"/>
            <a:ext cx="8839200" cy="5410200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  <a:buNone/>
            </a:pPr>
            <a:r>
              <a:rPr lang="en-GB" sz="1400" dirty="0" smtClean="0"/>
              <a:t>[1]	L. Esaki, “New Phenomenon in Narrow Germanium p-n Junctions,” </a:t>
            </a:r>
            <a:r>
              <a:rPr lang="en-GB" sz="1400" i="1" dirty="0" smtClean="0"/>
              <a:t>Phys. Rev. </a:t>
            </a:r>
            <a:r>
              <a:rPr lang="en-GB" sz="1400" i="1" dirty="0" err="1" smtClean="0"/>
              <a:t>Lett</a:t>
            </a:r>
            <a:r>
              <a:rPr lang="en-GB" sz="1400" i="1" dirty="0" smtClean="0"/>
              <a:t>.</a:t>
            </a:r>
            <a:r>
              <a:rPr lang="en-GB" sz="1400" dirty="0" smtClean="0"/>
              <a:t>, vol. 109, no. 2, pp. 0–1, 1958.</a:t>
            </a:r>
            <a:endParaRPr lang="en-US" sz="1400" dirty="0" smtClean="0"/>
          </a:p>
          <a:p>
            <a:pPr>
              <a:spcBef>
                <a:spcPts val="600"/>
              </a:spcBef>
              <a:buNone/>
            </a:pPr>
            <a:r>
              <a:rPr lang="en-GB" sz="1400" dirty="0" smtClean="0"/>
              <a:t>[2]	Arthur </a:t>
            </a:r>
            <a:r>
              <a:rPr lang="en-GB" sz="1400" dirty="0" err="1" smtClean="0"/>
              <a:t>Beiser</a:t>
            </a:r>
            <a:r>
              <a:rPr lang="en-GB" sz="1400" dirty="0" smtClean="0"/>
              <a:t>, </a:t>
            </a:r>
            <a:r>
              <a:rPr lang="en-GB" sz="1400" i="1" dirty="0" smtClean="0"/>
              <a:t>Concepts of Modern Physics</a:t>
            </a:r>
            <a:r>
              <a:rPr lang="en-GB" sz="1400" dirty="0" smtClean="0"/>
              <a:t>, Sixth. McGraw-Hill </a:t>
            </a:r>
            <a:r>
              <a:rPr lang="en-GB" sz="1400" dirty="0" err="1" smtClean="0"/>
              <a:t>Companies,Inc</a:t>
            </a:r>
            <a:r>
              <a:rPr lang="en-GB" sz="1400" dirty="0" smtClean="0"/>
              <a:t>., 2003.</a:t>
            </a:r>
            <a:endParaRPr lang="en-US" sz="1400" dirty="0" smtClean="0"/>
          </a:p>
          <a:p>
            <a:pPr>
              <a:spcBef>
                <a:spcPts val="600"/>
              </a:spcBef>
              <a:buNone/>
            </a:pPr>
            <a:r>
              <a:rPr lang="en-GB" sz="1400" dirty="0" smtClean="0"/>
              <a:t>[3]	T. Baba, “Proposal for Surface Tunnel Transistors,” </a:t>
            </a:r>
            <a:r>
              <a:rPr lang="en-GB" sz="1400" i="1" dirty="0" err="1" smtClean="0"/>
              <a:t>Jpn</a:t>
            </a:r>
            <a:r>
              <a:rPr lang="en-GB" sz="1400" i="1" dirty="0" smtClean="0"/>
              <a:t>. J. Appl. Phys.</a:t>
            </a:r>
            <a:r>
              <a:rPr lang="en-GB" sz="1400" dirty="0" smtClean="0"/>
              <a:t>, vol. 31, no. Part 2, No. 4B, pp. L455–L457, Apr. 1992.</a:t>
            </a:r>
            <a:endParaRPr lang="en-US" sz="1400" dirty="0" smtClean="0"/>
          </a:p>
          <a:p>
            <a:pPr>
              <a:spcBef>
                <a:spcPts val="600"/>
              </a:spcBef>
              <a:buNone/>
            </a:pPr>
            <a:r>
              <a:rPr lang="en-GB" sz="1400" dirty="0" smtClean="0"/>
              <a:t>[4]	C. </a:t>
            </a:r>
            <a:r>
              <a:rPr lang="en-GB" sz="1400" dirty="0" err="1" smtClean="0"/>
              <a:t>Duvvury</a:t>
            </a:r>
            <a:r>
              <a:rPr lang="en-GB" sz="1400" dirty="0" smtClean="0"/>
              <a:t>, “A guide to short-channel effects in MOSFETs,” </a:t>
            </a:r>
            <a:r>
              <a:rPr lang="en-GB" sz="1400" i="1" dirty="0" smtClean="0"/>
              <a:t>IEEE Circuits Devices Mag.</a:t>
            </a:r>
            <a:r>
              <a:rPr lang="en-GB" sz="1400" dirty="0" smtClean="0"/>
              <a:t>, vol. 2, no. 6, pp. 6–10, Nov. 1986.</a:t>
            </a:r>
            <a:endParaRPr lang="en-US" sz="1400" dirty="0" smtClean="0"/>
          </a:p>
          <a:p>
            <a:pPr>
              <a:spcBef>
                <a:spcPts val="600"/>
              </a:spcBef>
              <a:buNone/>
            </a:pPr>
            <a:r>
              <a:rPr lang="en-GB" sz="1400" dirty="0" smtClean="0"/>
              <a:t>[5]	K. K. </a:t>
            </a:r>
            <a:r>
              <a:rPr lang="en-GB" sz="1400" dirty="0" err="1" smtClean="0"/>
              <a:t>Bhuwalka</a:t>
            </a:r>
            <a:r>
              <a:rPr lang="en-GB" sz="1400" dirty="0" smtClean="0"/>
              <a:t>, J. Schulze, and I. </a:t>
            </a:r>
            <a:r>
              <a:rPr lang="en-GB" sz="1400" dirty="0" err="1" smtClean="0"/>
              <a:t>Eisele</a:t>
            </a:r>
            <a:r>
              <a:rPr lang="en-GB" sz="1400" dirty="0" smtClean="0"/>
              <a:t>, “Scaling the Vertical Tunnel FET With Tunnel </a:t>
            </a:r>
            <a:r>
              <a:rPr lang="en-GB" sz="1400" dirty="0" err="1" smtClean="0"/>
              <a:t>Bandgap</a:t>
            </a:r>
            <a:r>
              <a:rPr lang="en-GB" sz="1400" dirty="0" smtClean="0"/>
              <a:t> Modulation and Gate </a:t>
            </a:r>
            <a:r>
              <a:rPr lang="en-GB" sz="1400" dirty="0" err="1" smtClean="0"/>
              <a:t>Workfunction</a:t>
            </a:r>
            <a:r>
              <a:rPr lang="en-GB" sz="1400" dirty="0" smtClean="0"/>
              <a:t> Engineering,” </a:t>
            </a:r>
            <a:r>
              <a:rPr lang="en-GB" sz="1400" i="1" dirty="0" smtClean="0"/>
              <a:t>IEEE Trans. Electron Devices</a:t>
            </a:r>
            <a:r>
              <a:rPr lang="en-GB" sz="1400" dirty="0" smtClean="0"/>
              <a:t>, vol. 52, no. 5, pp. 909–917, May 2005.</a:t>
            </a:r>
            <a:endParaRPr lang="en-US" sz="1400" dirty="0" smtClean="0"/>
          </a:p>
          <a:p>
            <a:pPr>
              <a:spcBef>
                <a:spcPts val="600"/>
              </a:spcBef>
              <a:buNone/>
            </a:pPr>
            <a:r>
              <a:rPr lang="en-GB" sz="1400" dirty="0" smtClean="0"/>
              <a:t>[6]	K. K. </a:t>
            </a:r>
            <a:r>
              <a:rPr lang="en-GB" sz="1400" dirty="0" err="1" smtClean="0"/>
              <a:t>Bhuwalka</a:t>
            </a:r>
            <a:r>
              <a:rPr lang="en-GB" sz="1400" dirty="0" smtClean="0"/>
              <a:t>, S. </a:t>
            </a:r>
            <a:r>
              <a:rPr lang="en-GB" sz="1400" dirty="0" err="1" smtClean="0"/>
              <a:t>Sedlmaier</a:t>
            </a:r>
            <a:r>
              <a:rPr lang="en-GB" sz="1400" dirty="0" smtClean="0"/>
              <a:t>, A. K. </a:t>
            </a:r>
            <a:r>
              <a:rPr lang="en-GB" sz="1400" dirty="0" err="1" smtClean="0"/>
              <a:t>Ludsteck</a:t>
            </a:r>
            <a:r>
              <a:rPr lang="en-GB" sz="1400" dirty="0" smtClean="0"/>
              <a:t>, C. </a:t>
            </a:r>
            <a:r>
              <a:rPr lang="en-GB" sz="1400" dirty="0" err="1" smtClean="0"/>
              <a:t>Tolksdorf</a:t>
            </a:r>
            <a:r>
              <a:rPr lang="en-GB" sz="1400" dirty="0" smtClean="0"/>
              <a:t>, J. Schulze, and I. </a:t>
            </a:r>
            <a:r>
              <a:rPr lang="en-GB" sz="1400" dirty="0" err="1" smtClean="0"/>
              <a:t>Eisele</a:t>
            </a:r>
            <a:r>
              <a:rPr lang="en-GB" sz="1400" dirty="0" smtClean="0"/>
              <a:t>, “Vertical Tunnel Field-Effect Transistor,” </a:t>
            </a:r>
            <a:r>
              <a:rPr lang="en-GB" sz="1400" i="1" dirty="0" smtClean="0"/>
              <a:t>IEEE Trans. Electron Devices</a:t>
            </a:r>
            <a:r>
              <a:rPr lang="en-GB" sz="1400" dirty="0" smtClean="0"/>
              <a:t>, vol. 51, no. 2, pp. 279–282, Feb. 2004.</a:t>
            </a:r>
            <a:endParaRPr lang="en-US" sz="1400" dirty="0" smtClean="0"/>
          </a:p>
          <a:p>
            <a:pPr>
              <a:spcBef>
                <a:spcPts val="600"/>
              </a:spcBef>
              <a:buNone/>
            </a:pPr>
            <a:r>
              <a:rPr lang="en-GB" sz="1400" dirty="0" smtClean="0"/>
              <a:t>[7]	K. </a:t>
            </a:r>
            <a:r>
              <a:rPr lang="en-GB" sz="1400" dirty="0" err="1" smtClean="0"/>
              <a:t>Boucart</a:t>
            </a:r>
            <a:r>
              <a:rPr lang="en-GB" sz="1400" dirty="0" smtClean="0"/>
              <a:t> and A. M. </a:t>
            </a:r>
            <a:r>
              <a:rPr lang="en-GB" sz="1400" dirty="0" err="1" smtClean="0"/>
              <a:t>Ionescu</a:t>
            </a:r>
            <a:r>
              <a:rPr lang="en-GB" sz="1400" dirty="0" smtClean="0"/>
              <a:t>, “Double-Gate Tunnel FET With High-k Gate Dielectric,” </a:t>
            </a:r>
            <a:r>
              <a:rPr lang="en-GB" sz="1400" i="1" dirty="0" smtClean="0"/>
              <a:t>IEEE Trans. Electron Devices</a:t>
            </a:r>
            <a:r>
              <a:rPr lang="en-GB" sz="1400" dirty="0" smtClean="0"/>
              <a:t>, vol. 54, no. 7, pp. 1725–1733, Jul. 2007.</a:t>
            </a:r>
            <a:endParaRPr lang="en-US" sz="1400" dirty="0" smtClean="0"/>
          </a:p>
          <a:p>
            <a:pPr>
              <a:spcBef>
                <a:spcPts val="600"/>
              </a:spcBef>
              <a:buNone/>
            </a:pPr>
            <a:r>
              <a:rPr lang="en-GB" sz="1400" dirty="0" smtClean="0"/>
              <a:t>[8]	“International Technology Roadmap for Semiconductors 2.0,” 2015.</a:t>
            </a:r>
            <a:endParaRPr lang="en-US" sz="1400" dirty="0" smtClean="0"/>
          </a:p>
          <a:p>
            <a:pPr>
              <a:spcBef>
                <a:spcPts val="600"/>
              </a:spcBef>
              <a:buNone/>
            </a:pPr>
            <a:r>
              <a:rPr lang="en-GB" sz="1400" dirty="0" smtClean="0"/>
              <a:t>[9]	J. </a:t>
            </a:r>
            <a:r>
              <a:rPr lang="en-GB" sz="1400" dirty="0" err="1" smtClean="0"/>
              <a:t>Appenzeller</a:t>
            </a:r>
            <a:r>
              <a:rPr lang="en-GB" sz="1400" dirty="0" smtClean="0"/>
              <a:t>, Y.-M. Lin, J. </a:t>
            </a:r>
            <a:r>
              <a:rPr lang="en-GB" sz="1400" dirty="0" err="1" smtClean="0"/>
              <a:t>Knoch</a:t>
            </a:r>
            <a:r>
              <a:rPr lang="en-GB" sz="1400" dirty="0" smtClean="0"/>
              <a:t>, and P. </a:t>
            </a:r>
            <a:r>
              <a:rPr lang="en-GB" sz="1400" dirty="0" err="1" smtClean="0"/>
              <a:t>Avouris</a:t>
            </a:r>
            <a:r>
              <a:rPr lang="en-GB" sz="1400" dirty="0" smtClean="0"/>
              <a:t>, “Band-to-Band </a:t>
            </a:r>
            <a:r>
              <a:rPr lang="en-GB" sz="1400" dirty="0" err="1" smtClean="0"/>
              <a:t>Tunneling</a:t>
            </a:r>
            <a:r>
              <a:rPr lang="en-GB" sz="1400" dirty="0" smtClean="0"/>
              <a:t> in Carbon </a:t>
            </a:r>
            <a:r>
              <a:rPr lang="en-GB" sz="1400" dirty="0" err="1" smtClean="0"/>
              <a:t>Nanotube</a:t>
            </a:r>
            <a:r>
              <a:rPr lang="en-GB" sz="1400" dirty="0" smtClean="0"/>
              <a:t> Field-Effect Transistors,” </a:t>
            </a:r>
            <a:r>
              <a:rPr lang="en-GB" sz="1400" i="1" dirty="0" smtClean="0"/>
              <a:t>Phys. Rev. </a:t>
            </a:r>
            <a:r>
              <a:rPr lang="en-GB" sz="1400" i="1" dirty="0" err="1" smtClean="0"/>
              <a:t>Lett</a:t>
            </a:r>
            <a:r>
              <a:rPr lang="en-GB" sz="1400" i="1" dirty="0" smtClean="0"/>
              <a:t>.</a:t>
            </a:r>
            <a:r>
              <a:rPr lang="en-GB" sz="1400" dirty="0" smtClean="0"/>
              <a:t>, vol. 93, no. 19, p. 196805, Nov. 2004.</a:t>
            </a:r>
            <a:endParaRPr lang="en-US" sz="1400" dirty="0" smtClean="0"/>
          </a:p>
          <a:p>
            <a:pPr>
              <a:spcBef>
                <a:spcPts val="600"/>
              </a:spcBef>
              <a:buNone/>
            </a:pPr>
            <a:r>
              <a:rPr lang="en-GB" sz="1400" dirty="0" smtClean="0"/>
              <a:t>[10]	K. K. </a:t>
            </a:r>
            <a:r>
              <a:rPr lang="en-GB" sz="1400" dirty="0" err="1" smtClean="0"/>
              <a:t>Bhuwalka</a:t>
            </a:r>
            <a:r>
              <a:rPr lang="en-GB" sz="1400" dirty="0" smtClean="0"/>
              <a:t>, M. Born, M. Schindler, and I. </a:t>
            </a:r>
            <a:r>
              <a:rPr lang="en-GB" sz="1400" dirty="0" err="1" smtClean="0"/>
              <a:t>Eisele</a:t>
            </a:r>
            <a:r>
              <a:rPr lang="en-GB" sz="1400" dirty="0" smtClean="0"/>
              <a:t>, “Scaling Rules for Tunnel Field-Effect Transistors,” in </a:t>
            </a:r>
            <a:r>
              <a:rPr lang="en-GB" sz="1400" i="1" dirty="0" smtClean="0"/>
              <a:t>2005 International Semiconductor Device Research Symposium</a:t>
            </a:r>
            <a:r>
              <a:rPr lang="en-GB" sz="1400" dirty="0" smtClean="0"/>
              <a:t>, 2005, pp. 13–14.</a:t>
            </a:r>
            <a:endParaRPr lang="en-US" sz="1400" dirty="0" smtClean="0"/>
          </a:p>
          <a:p>
            <a:pPr>
              <a:spcBef>
                <a:spcPts val="600"/>
              </a:spcBef>
              <a:buNone/>
            </a:pPr>
            <a:r>
              <a:rPr lang="en-GB" sz="1400" dirty="0" smtClean="0"/>
              <a:t>[11]	M. Born </a:t>
            </a:r>
            <a:r>
              <a:rPr lang="en-GB" sz="1400" i="1" dirty="0" smtClean="0"/>
              <a:t>et al.</a:t>
            </a:r>
            <a:r>
              <a:rPr lang="en-GB" sz="1400" dirty="0" smtClean="0"/>
              <a:t>, “Tunnel FET: A CMOS Device for high Temperature Applications,” in </a:t>
            </a:r>
            <a:r>
              <a:rPr lang="en-GB" sz="1400" i="1" dirty="0" smtClean="0"/>
              <a:t>2006 25th International Conference on Microelectronics</a:t>
            </a:r>
            <a:r>
              <a:rPr lang="en-GB" sz="1400" dirty="0" smtClean="0"/>
              <a:t>, 2006, no. </a:t>
            </a:r>
            <a:r>
              <a:rPr lang="en-GB" sz="1400" dirty="0" err="1" smtClean="0"/>
              <a:t>Miel</a:t>
            </a:r>
            <a:r>
              <a:rPr lang="en-GB" sz="1400" dirty="0" smtClean="0"/>
              <a:t>, pp. 124–127.</a:t>
            </a:r>
          </a:p>
          <a:p>
            <a:pPr>
              <a:spcBef>
                <a:spcPts val="600"/>
              </a:spcBef>
              <a:buNone/>
            </a:pPr>
            <a:r>
              <a:rPr lang="en-GB" sz="1400" dirty="0" smtClean="0"/>
              <a:t>[12]	K. K. </a:t>
            </a:r>
            <a:r>
              <a:rPr lang="en-GB" sz="1400" dirty="0" err="1" smtClean="0"/>
              <a:t>Bhuwalka</a:t>
            </a:r>
            <a:r>
              <a:rPr lang="en-GB" sz="1400" dirty="0" smtClean="0"/>
              <a:t>, M. Born, M. Schindler, M. Schmidt, T. </a:t>
            </a:r>
            <a:r>
              <a:rPr lang="en-GB" sz="1400" dirty="0" err="1" smtClean="0"/>
              <a:t>Sulima</a:t>
            </a:r>
            <a:r>
              <a:rPr lang="en-GB" sz="1400" dirty="0" smtClean="0"/>
              <a:t>, and I. </a:t>
            </a:r>
            <a:r>
              <a:rPr lang="en-GB" sz="1400" dirty="0" err="1" smtClean="0"/>
              <a:t>Eisele</a:t>
            </a:r>
            <a:r>
              <a:rPr lang="en-GB" sz="1400" dirty="0" smtClean="0"/>
              <a:t>, “P-Channel Tunnel Field-Effect Transistors down to Sub-50 nm Channel Lengths,” </a:t>
            </a:r>
            <a:r>
              <a:rPr lang="en-GB" sz="1400" i="1" dirty="0" err="1" smtClean="0"/>
              <a:t>Jpn</a:t>
            </a:r>
            <a:r>
              <a:rPr lang="en-GB" sz="1400" i="1" dirty="0" smtClean="0"/>
              <a:t>. J. Appl. Phys.</a:t>
            </a:r>
            <a:r>
              <a:rPr lang="en-GB" sz="1400" dirty="0" smtClean="0"/>
              <a:t>, vol. 45, no. 4B, pp. 3106–3109, Apr. 2006.</a:t>
            </a:r>
            <a:endParaRPr lang="en-US" sz="1400" dirty="0" smtClean="0"/>
          </a:p>
          <a:p>
            <a:pPr>
              <a:buNone/>
            </a:pPr>
            <a:endParaRPr lang="en-US" sz="1400" dirty="0" smtClean="0"/>
          </a:p>
          <a:p>
            <a:pPr algn="just">
              <a:buNone/>
            </a:pPr>
            <a:endParaRPr lang="en-US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Thank you.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2052</TotalTime>
  <Words>90</Words>
  <Application>Microsoft Office PowerPoint</Application>
  <PresentationFormat>On-screen Show (4:3)</PresentationFormat>
  <Paragraphs>41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Median</vt:lpstr>
      <vt:lpstr>Title</vt:lpstr>
      <vt:lpstr>Motivation for the work</vt:lpstr>
      <vt:lpstr>Introduction</vt:lpstr>
      <vt:lpstr>Related Work</vt:lpstr>
      <vt:lpstr>Methodology</vt:lpstr>
      <vt:lpstr>Results</vt:lpstr>
      <vt:lpstr>Conclusion</vt:lpstr>
      <vt:lpstr>References</vt:lpstr>
      <vt:lpstr>Thank you.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Simulation and Performance of gate-all-around nanowire tfet with gate stacking using tcad</dc:title>
  <dc:creator>ADMIN</dc:creator>
  <cp:lastModifiedBy>ADMIN</cp:lastModifiedBy>
  <cp:revision>197</cp:revision>
  <dcterms:created xsi:type="dcterms:W3CDTF">2006-08-16T00:00:00Z</dcterms:created>
  <dcterms:modified xsi:type="dcterms:W3CDTF">2020-06-08T10:16:00Z</dcterms:modified>
</cp:coreProperties>
</file>