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media/image3.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7" r:id="rId3"/>
    <p:sldId id="269" r:id="rId4"/>
    <p:sldId id="260" r:id="rId5"/>
    <p:sldId id="268" r:id="rId6"/>
    <p:sldId id="309" r:id="rId7"/>
    <p:sldId id="270" r:id="rId8"/>
    <p:sldId id="272" r:id="rId9"/>
    <p:sldId id="262" r:id="rId10"/>
    <p:sldId id="277" r:id="rId11"/>
    <p:sldId id="273" r:id="rId12"/>
    <p:sldId id="274" r:id="rId13"/>
    <p:sldId id="275" r:id="rId14"/>
    <p:sldId id="276" r:id="rId15"/>
    <p:sldId id="278" r:id="rId17"/>
    <p:sldId id="265" r:id="rId18"/>
    <p:sldId id="279" r:id="rId19"/>
    <p:sldId id="280" r:id="rId20"/>
    <p:sldId id="281" r:id="rId21"/>
    <p:sldId id="282" r:id="rId22"/>
    <p:sldId id="283" r:id="rId23"/>
    <p:sldId id="284" r:id="rId24"/>
    <p:sldId id="285" r:id="rId25"/>
    <p:sldId id="286" r:id="rId26"/>
    <p:sldId id="288" r:id="rId27"/>
    <p:sldId id="312" r:id="rId28"/>
    <p:sldId id="289" r:id="rId29"/>
    <p:sldId id="267" r:id="rId30"/>
    <p:sldId id="292" r:id="rId31"/>
    <p:sldId id="294" r:id="rId32"/>
    <p:sldId id="293" r:id="rId33"/>
    <p:sldId id="295" r:id="rId34"/>
    <p:sldId id="296" r:id="rId35"/>
    <p:sldId id="297" r:id="rId36"/>
    <p:sldId id="303" r:id="rId37"/>
    <p:sldId id="300" r:id="rId38"/>
    <p:sldId id="301" r:id="rId39"/>
    <p:sldId id="304" r:id="rId40"/>
    <p:sldId id="291" r:id="rId41"/>
    <p:sldId id="308" r:id="rId42"/>
  </p:sldIdLst>
  <p:sldSz cx="12192000" cy="6858000"/>
  <p:notesSz cx="6858000" cy="9144000"/>
  <p:embeddedFontLst>
    <p:embeddedFont>
      <p:font typeface="OPPOSans R" panose="00020600040101010101" charset="-122"/>
      <p:regular r:id="rId46"/>
    </p:embeddedFont>
    <p:embeddedFont>
      <p:font typeface="OPPOSans B" panose="00020600040101010101" charset="-122"/>
      <p:regular r:id="rId47"/>
    </p:embeddedFont>
    <p:embeddedFont>
      <p:font typeface="Calibri" panose="020F0502020204030204" charset="0"/>
      <p:regular r:id="rId48"/>
      <p:bold r:id="rId49"/>
      <p:italic r:id="rId50"/>
      <p:boldItalic r:id="rId51"/>
    </p:embeddedFont>
  </p:embeddedFontLst>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61" userDrawn="1">
          <p15:clr>
            <a:srgbClr val="A4A3A4"/>
          </p15:clr>
        </p15:guide>
        <p15:guide id="2" pos="3890" userDrawn="1">
          <p15:clr>
            <a:srgbClr val="A4A3A4"/>
          </p15:clr>
        </p15:guide>
        <p15:guide id="3" pos="336" userDrawn="1">
          <p15:clr>
            <a:srgbClr val="A4A3A4"/>
          </p15:clr>
        </p15:guide>
        <p15:guide id="4" pos="73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104" d="100"/>
          <a:sy n="104" d="100"/>
        </p:scale>
        <p:origin x="72" y="114"/>
      </p:cViewPr>
      <p:guideLst>
        <p:guide orient="horz" pos="561"/>
        <p:guide pos="3890"/>
        <p:guide pos="336"/>
        <p:guide pos="732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gs" Target="tags/tag1.xml"/><Relationship Id="rId51" Type="http://schemas.openxmlformats.org/officeDocument/2006/relationships/font" Target="fonts/font6.fntdata"/><Relationship Id="rId50" Type="http://schemas.openxmlformats.org/officeDocument/2006/relationships/font" Target="fonts/font5.fntdata"/><Relationship Id="rId5" Type="http://schemas.openxmlformats.org/officeDocument/2006/relationships/slide" Target="slides/slide3.xml"/><Relationship Id="rId49" Type="http://schemas.openxmlformats.org/officeDocument/2006/relationships/font" Target="fonts/font4.fntdata"/><Relationship Id="rId48" Type="http://schemas.openxmlformats.org/officeDocument/2006/relationships/font" Target="fonts/font3.fntdata"/><Relationship Id="rId47" Type="http://schemas.openxmlformats.org/officeDocument/2006/relationships/font" Target="fonts/font2.fntdata"/><Relationship Id="rId46" Type="http://schemas.openxmlformats.org/officeDocument/2006/relationships/font" Target="fonts/font1.fntdata"/><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jpeg"/><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4.png"/><Relationship Id="rId1" Type="http://schemas.openxmlformats.org/officeDocument/2006/relationships/image" Target="../media/image23.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图片 2" descr="房子前有草地和建筑&#10;&#10;描述已自动生成"/>
          <p:cNvPicPr>
            <a:picLocks noChangeAspect="1"/>
          </p:cNvPicPr>
          <p:nvPr/>
        </p:nvPicPr>
        <p:blipFill rotWithShape="1">
          <a:blip r:embed="rId1">
            <a:alphaModFix amt="35000"/>
            <a:extLst>
              <a:ext uri="{28A0092B-C50C-407E-A947-70E740481C1C}">
                <a14:useLocalDpi xmlns:a14="http://schemas.microsoft.com/office/drawing/2010/main" val="0"/>
              </a:ext>
            </a:extLst>
          </a:blip>
          <a:srcRect t="19690" b="8568"/>
          <a:stretch>
            <a:fillRect/>
          </a:stretch>
        </p:blipFill>
        <p:spPr>
          <a:xfrm>
            <a:off x="20" y="0"/>
            <a:ext cx="12191980" cy="5838500"/>
          </a:xfrm>
          <a:custGeom>
            <a:avLst/>
            <a:gdLst>
              <a:gd name="connsiteX0" fmla="*/ 0 w 12191980"/>
              <a:gd name="connsiteY0" fmla="*/ 0 h 5838500"/>
              <a:gd name="connsiteX1" fmla="*/ 12191980 w 12191980"/>
              <a:gd name="connsiteY1" fmla="*/ 0 h 5838500"/>
              <a:gd name="connsiteX2" fmla="*/ 12191980 w 12191980"/>
              <a:gd name="connsiteY2" fmla="*/ 5838500 h 5838500"/>
              <a:gd name="connsiteX3" fmla="*/ 0 w 12191980"/>
              <a:gd name="connsiteY3" fmla="*/ 5838500 h 5838500"/>
            </a:gdLst>
            <a:ahLst/>
            <a:cxnLst>
              <a:cxn ang="0">
                <a:pos x="connsiteX0" y="connsiteY0"/>
              </a:cxn>
              <a:cxn ang="0">
                <a:pos x="connsiteX1" y="connsiteY1"/>
              </a:cxn>
              <a:cxn ang="0">
                <a:pos x="connsiteX2" y="connsiteY2"/>
              </a:cxn>
              <a:cxn ang="0">
                <a:pos x="connsiteX3" y="connsiteY3"/>
              </a:cxn>
            </a:cxnLst>
            <a:rect l="l" t="t" r="r" b="b"/>
            <a:pathLst>
              <a:path w="12191980" h="5838500">
                <a:moveTo>
                  <a:pt x="0" y="0"/>
                </a:moveTo>
                <a:lnTo>
                  <a:pt x="12191980" y="0"/>
                </a:lnTo>
                <a:lnTo>
                  <a:pt x="12191980" y="5838500"/>
                </a:lnTo>
                <a:lnTo>
                  <a:pt x="0" y="5838500"/>
                </a:lnTo>
                <a:close/>
              </a:path>
            </a:pathLst>
          </a:custGeom>
        </p:spPr>
      </p:pic>
      <p:sp>
        <p:nvSpPr>
          <p:cNvPr id="10" name="矩形 9"/>
          <p:cNvSpPr/>
          <p:nvPr/>
        </p:nvSpPr>
        <p:spPr>
          <a:xfrm>
            <a:off x="0" y="0"/>
            <a:ext cx="12192000" cy="6857999"/>
          </a:xfrm>
          <a:prstGeom prst="rect">
            <a:avLst/>
          </a:prstGeom>
          <a:gradFill flip="none" rotWithShape="1">
            <a:gsLst>
              <a:gs pos="0">
                <a:srgbClr val="3188FE">
                  <a:alpha val="56000"/>
                </a:srgbClr>
              </a:gs>
              <a:gs pos="36000">
                <a:srgbClr val="0055CA">
                  <a:alpha val="72000"/>
                </a:srgbClr>
              </a:gs>
              <a:gs pos="78000">
                <a:srgbClr val="002FA7"/>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形状 15"/>
          <p:cNvSpPr/>
          <p:nvPr/>
        </p:nvSpPr>
        <p:spPr>
          <a:xfrm>
            <a:off x="0" y="4417060"/>
            <a:ext cx="12192000" cy="2440940"/>
          </a:xfrm>
          <a:custGeom>
            <a:avLst/>
            <a:gdLst>
              <a:gd name="connsiteX0" fmla="*/ 0 w 12192000"/>
              <a:gd name="connsiteY0" fmla="*/ 0 h 2415607"/>
              <a:gd name="connsiteX1" fmla="*/ 1870334 w 12192000"/>
              <a:gd name="connsiteY1" fmla="*/ 0 h 2415607"/>
              <a:gd name="connsiteX2" fmla="*/ 3016685 w 12192000"/>
              <a:gd name="connsiteY2" fmla="*/ 609510 h 2415607"/>
              <a:gd name="connsiteX3" fmla="*/ 3049416 w 12192000"/>
              <a:gd name="connsiteY3" fmla="*/ 663386 h 2415607"/>
              <a:gd name="connsiteX4" fmla="*/ 3083324 w 12192000"/>
              <a:gd name="connsiteY4" fmla="*/ 607572 h 2415607"/>
              <a:gd name="connsiteX5" fmla="*/ 4226029 w 12192000"/>
              <a:gd name="connsiteY5" fmla="*/ 1 h 2415607"/>
              <a:gd name="connsiteX6" fmla="*/ 12192000 w 12192000"/>
              <a:gd name="connsiteY6" fmla="*/ 1 h 2415607"/>
              <a:gd name="connsiteX7" fmla="*/ 12192000 w 12192000"/>
              <a:gd name="connsiteY7" fmla="*/ 2415607 h 2415607"/>
              <a:gd name="connsiteX8" fmla="*/ 0 w 12192000"/>
              <a:gd name="connsiteY8" fmla="*/ 2415607 h 241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415607">
                <a:moveTo>
                  <a:pt x="0" y="0"/>
                </a:moveTo>
                <a:lnTo>
                  <a:pt x="1870334" y="0"/>
                </a:lnTo>
                <a:cubicBezTo>
                  <a:pt x="2347526" y="0"/>
                  <a:pt x="2768249" y="241776"/>
                  <a:pt x="3016685" y="609510"/>
                </a:cubicBezTo>
                <a:lnTo>
                  <a:pt x="3049416" y="663386"/>
                </a:lnTo>
                <a:lnTo>
                  <a:pt x="3083324" y="607572"/>
                </a:lnTo>
                <a:cubicBezTo>
                  <a:pt x="3330970" y="241008"/>
                  <a:pt x="3750354" y="1"/>
                  <a:pt x="4226029" y="1"/>
                </a:cubicBezTo>
                <a:lnTo>
                  <a:pt x="12192000" y="1"/>
                </a:lnTo>
                <a:lnTo>
                  <a:pt x="12192000" y="2415607"/>
                </a:lnTo>
                <a:lnTo>
                  <a:pt x="0" y="2415607"/>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任意多边形: 形状 3"/>
          <p:cNvSpPr/>
          <p:nvPr/>
        </p:nvSpPr>
        <p:spPr>
          <a:xfrm rot="2162132">
            <a:off x="6974840" y="808990"/>
            <a:ext cx="5100955" cy="2784475"/>
          </a:xfrm>
          <a:custGeom>
            <a:avLst/>
            <a:gdLst>
              <a:gd name="connsiteX0" fmla="*/ 0 w 5364039"/>
              <a:gd name="connsiteY0" fmla="*/ 525134 h 2724737"/>
              <a:gd name="connsiteX1" fmla="*/ 585362 w 5364039"/>
              <a:gd name="connsiteY1" fmla="*/ 99288 h 2724737"/>
              <a:gd name="connsiteX2" fmla="*/ 589233 w 5364039"/>
              <a:gd name="connsiteY2" fmla="*/ 175953 h 2724737"/>
              <a:gd name="connsiteX3" fmla="*/ 2707914 w 5364039"/>
              <a:gd name="connsiteY3" fmla="*/ 2087882 h 2724737"/>
              <a:gd name="connsiteX4" fmla="*/ 4826594 w 5364039"/>
              <a:gd name="connsiteY4" fmla="*/ 175953 h 2724737"/>
              <a:gd name="connsiteX5" fmla="*/ 4835479 w 5364039"/>
              <a:gd name="connsiteY5" fmla="*/ 0 h 2724737"/>
              <a:gd name="connsiteX6" fmla="*/ 5364039 w 5364039"/>
              <a:gd name="connsiteY6" fmla="*/ 726551 h 2724737"/>
              <a:gd name="connsiteX7" fmla="*/ 5350068 w 5364039"/>
              <a:gd name="connsiteY7" fmla="*/ 780887 h 2724737"/>
              <a:gd name="connsiteX8" fmla="*/ 2707914 w 5364039"/>
              <a:gd name="connsiteY8" fmla="*/ 2724737 h 2724737"/>
              <a:gd name="connsiteX9" fmla="*/ 65761 w 5364039"/>
              <a:gd name="connsiteY9" fmla="*/ 780888 h 272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4039" h="2724737">
                <a:moveTo>
                  <a:pt x="0" y="525134"/>
                </a:moveTo>
                <a:lnTo>
                  <a:pt x="585362" y="99288"/>
                </a:lnTo>
                <a:lnTo>
                  <a:pt x="589233" y="175953"/>
                </a:lnTo>
                <a:cubicBezTo>
                  <a:pt x="698294" y="1249856"/>
                  <a:pt x="1605238" y="2087882"/>
                  <a:pt x="2707914" y="2087882"/>
                </a:cubicBezTo>
                <a:cubicBezTo>
                  <a:pt x="3810591" y="2087881"/>
                  <a:pt x="4717534" y="1249856"/>
                  <a:pt x="4826594" y="175953"/>
                </a:cubicBezTo>
                <a:lnTo>
                  <a:pt x="4835479" y="0"/>
                </a:lnTo>
                <a:lnTo>
                  <a:pt x="5364039" y="726551"/>
                </a:lnTo>
                <a:lnTo>
                  <a:pt x="5350068" y="780887"/>
                </a:lnTo>
                <a:cubicBezTo>
                  <a:pt x="4999793" y="1907055"/>
                  <a:pt x="3949343" y="2724737"/>
                  <a:pt x="2707914" y="2724737"/>
                </a:cubicBezTo>
                <a:cubicBezTo>
                  <a:pt x="1466485" y="2724737"/>
                  <a:pt x="416035" y="1907056"/>
                  <a:pt x="65761" y="780888"/>
                </a:cubicBezTo>
                <a:close/>
              </a:path>
            </a:pathLst>
          </a:custGeom>
          <a:gradFill>
            <a:gsLst>
              <a:gs pos="42000">
                <a:schemeClr val="bg1">
                  <a:alpha val="20000"/>
                </a:schemeClr>
              </a:gs>
              <a:gs pos="100000">
                <a:schemeClr val="bg1">
                  <a:alpha val="64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endParaRPr>
          </a:p>
        </p:txBody>
      </p:sp>
      <p:pic>
        <p:nvPicPr>
          <p:cNvPr id="25" name="图形 24"/>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2291" y="1009363"/>
            <a:ext cx="1643118" cy="514472"/>
          </a:xfrm>
          <a:prstGeom prst="rect">
            <a:avLst/>
          </a:prstGeom>
        </p:spPr>
      </p:pic>
      <p:sp>
        <p:nvSpPr>
          <p:cNvPr id="26" name="文本框 25"/>
          <p:cNvSpPr txBox="1"/>
          <p:nvPr/>
        </p:nvSpPr>
        <p:spPr>
          <a:xfrm>
            <a:off x="705853" y="5445877"/>
            <a:ext cx="5730918" cy="460375"/>
          </a:xfrm>
          <a:prstGeom prst="rect">
            <a:avLst/>
          </a:prstGeom>
          <a:noFill/>
        </p:spPr>
        <p:txBody>
          <a:bodyPr wrap="square" rtlCol="0">
            <a:spAutoFit/>
          </a:bodyPr>
          <a:lstStyle/>
          <a:p>
            <a:pPr>
              <a:lnSpc>
                <a:spcPct val="120000"/>
              </a:lnSpc>
            </a:pPr>
            <a:r>
              <a:rPr lang="en-GB" altLang="en-US" sz="2000" b="1" u="sng" dirty="0">
                <a:solidFill>
                  <a:schemeClr val="accent1"/>
                </a:solidFill>
              </a:rPr>
              <a:t>Presented by: Diksha Kulkarni</a:t>
            </a:r>
            <a:endParaRPr lang="en-GB" altLang="en-US" sz="2000" b="1" u="sng" dirty="0">
              <a:solidFill>
                <a:schemeClr val="accent1"/>
              </a:solidFill>
            </a:endParaRPr>
          </a:p>
        </p:txBody>
      </p:sp>
      <p:sp>
        <p:nvSpPr>
          <p:cNvPr id="27" name="文本框 26"/>
          <p:cNvSpPr txBox="1"/>
          <p:nvPr/>
        </p:nvSpPr>
        <p:spPr>
          <a:xfrm>
            <a:off x="268606" y="1199591"/>
            <a:ext cx="6606654" cy="3415030"/>
          </a:xfrm>
          <a:prstGeom prst="rect">
            <a:avLst/>
          </a:prstGeom>
          <a:noFill/>
        </p:spPr>
        <p:txBody>
          <a:bodyPr wrap="square" rtlCol="0">
            <a:spAutoFit/>
          </a:bodyPr>
          <a:lstStyle/>
          <a:p>
            <a:pPr>
              <a:lnSpc>
                <a:spcPct val="120000"/>
              </a:lnSpc>
            </a:pPr>
            <a:r>
              <a:rPr lang="en-GB" altLang="en-US" sz="6000" dirty="0">
                <a:solidFill>
                  <a:schemeClr val="bg1"/>
                </a:solidFill>
                <a:latin typeface="+mj-lt"/>
              </a:rPr>
              <a:t>Property Prices Analysis</a:t>
            </a:r>
            <a:endParaRPr lang="en-US" altLang="zh-CN" sz="6000" dirty="0">
              <a:solidFill>
                <a:schemeClr val="bg1"/>
              </a:solidFill>
              <a:latin typeface="+mj-lt"/>
            </a:endParaRPr>
          </a:p>
          <a:p>
            <a:pPr>
              <a:lnSpc>
                <a:spcPct val="120000"/>
              </a:lnSpc>
            </a:pPr>
            <a:endParaRPr lang="zh-CN" altLang="en-US" sz="6000" dirty="0">
              <a:solidFill>
                <a:schemeClr val="bg1"/>
              </a:solidFill>
              <a:latin typeface="+mj-lt"/>
            </a:endParaRPr>
          </a:p>
        </p:txBody>
      </p:sp>
      <p:pic>
        <p:nvPicPr>
          <p:cNvPr id="2" name="Picture 1" descr="pr1"/>
          <p:cNvPicPr>
            <a:picLocks noChangeAspect="1"/>
          </p:cNvPicPr>
          <p:nvPr/>
        </p:nvPicPr>
        <p:blipFill>
          <a:blip r:embed="rId4">
            <a:lum contrast="-12000"/>
          </a:blip>
          <a:stretch>
            <a:fillRect/>
          </a:stretch>
        </p:blipFill>
        <p:spPr>
          <a:xfrm>
            <a:off x="8531225" y="20955"/>
            <a:ext cx="3660775" cy="683641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117600" y="280670"/>
            <a:ext cx="10490200" cy="706755"/>
          </a:xfrm>
          <a:prstGeom prst="rect">
            <a:avLst/>
          </a:prstGeom>
          <a:noFill/>
        </p:spPr>
        <p:txBody>
          <a:bodyPr wrap="square" rtlCol="0" anchor="t">
            <a:spAutoFit/>
          </a:bodyPr>
          <a:p>
            <a:r>
              <a:rPr lang="en-GB" altLang="en-US" sz="2000" b="1" u="sng" dirty="0">
                <a:solidFill>
                  <a:srgbClr val="0070C0"/>
                </a:solidFill>
                <a:sym typeface="+mn-ea"/>
              </a:rPr>
              <a:t>Step</a:t>
            </a:r>
            <a:r>
              <a:rPr lang="en-US" sz="2000" b="1" u="sng" dirty="0">
                <a:solidFill>
                  <a:srgbClr val="0070C0"/>
                </a:solidFill>
                <a:sym typeface="+mn-ea"/>
              </a:rPr>
              <a:t> </a:t>
            </a:r>
            <a:r>
              <a:rPr lang="en-GB" altLang="en-US" sz="2000" b="1" u="sng" dirty="0">
                <a:solidFill>
                  <a:srgbClr val="0070C0"/>
                </a:solidFill>
                <a:sym typeface="+mn-ea"/>
              </a:rPr>
              <a:t>1</a:t>
            </a:r>
            <a:r>
              <a:rPr lang="en-US" sz="2000" b="1" u="sng" dirty="0">
                <a:solidFill>
                  <a:srgbClr val="0070C0"/>
                </a:solidFill>
                <a:sym typeface="+mn-ea"/>
              </a:rPr>
              <a:t>:- </a:t>
            </a:r>
            <a:r>
              <a:rPr lang="en-US" sz="2000" b="1" dirty="0">
                <a:sym typeface="+mn-ea"/>
              </a:rPr>
              <a:t>The </a:t>
            </a:r>
            <a:r>
              <a:rPr lang="en-GB" altLang="en-US" sz="2000" b="1" dirty="0">
                <a:sym typeface="+mn-ea"/>
              </a:rPr>
              <a:t>Location 32 is</a:t>
            </a:r>
            <a:r>
              <a:rPr lang="en-US" sz="2000" b="1" dirty="0">
                <a:sym typeface="+mn-ea"/>
              </a:rPr>
              <a:t> </a:t>
            </a:r>
            <a:r>
              <a:rPr lang="en-GB" altLang="en-US" sz="2000" b="1" dirty="0">
                <a:sym typeface="+mn-ea"/>
              </a:rPr>
              <a:t>High Facalities as well as high Price is there Correlation Between Property Prices and Facalities Available</a:t>
            </a:r>
            <a:endParaRPr lang="en-US" altLang="en-US" sz="2000" dirty="0">
              <a:sym typeface="+mn-ea"/>
            </a:endParaRPr>
          </a:p>
        </p:txBody>
      </p:sp>
      <p:pic>
        <p:nvPicPr>
          <p:cNvPr id="6" name="Picture 5"/>
          <p:cNvPicPr>
            <a:picLocks noChangeAspect="1"/>
          </p:cNvPicPr>
          <p:nvPr/>
        </p:nvPicPr>
        <p:blipFill>
          <a:blip r:embed="rId1"/>
          <a:stretch>
            <a:fillRect/>
          </a:stretch>
        </p:blipFill>
        <p:spPr>
          <a:xfrm>
            <a:off x="2434590" y="1197610"/>
            <a:ext cx="7576185" cy="4343400"/>
          </a:xfrm>
          <a:prstGeom prst="rect">
            <a:avLst/>
          </a:prstGeom>
          <a:ln>
            <a:solidFill>
              <a:schemeClr val="tx1"/>
            </a:solidFill>
          </a:ln>
        </p:spPr>
      </p:pic>
      <p:sp>
        <p:nvSpPr>
          <p:cNvPr id="7" name="Text Box 6"/>
          <p:cNvSpPr txBox="1"/>
          <p:nvPr/>
        </p:nvSpPr>
        <p:spPr>
          <a:xfrm>
            <a:off x="774700" y="5843905"/>
            <a:ext cx="10896600" cy="840105"/>
          </a:xfrm>
          <a:prstGeom prst="rect">
            <a:avLst/>
          </a:prstGeom>
          <a:noFill/>
        </p:spPr>
        <p:txBody>
          <a:bodyPr wrap="square" rtlCol="0" anchor="t">
            <a:noAutofit/>
          </a:bodyPr>
          <a:p>
            <a:pPr algn="just"/>
            <a:r>
              <a:rPr lang="en-US" b="1" dirty="0">
                <a:solidFill>
                  <a:srgbClr val="0070C0"/>
                </a:solidFill>
                <a:sym typeface="+mn-ea"/>
              </a:rPr>
              <a:t>Observation:-</a:t>
            </a:r>
            <a:r>
              <a:rPr lang="en-GB" altLang="en-US" b="1" dirty="0">
                <a:solidFill>
                  <a:srgbClr val="0070C0"/>
                </a:solidFill>
                <a:sym typeface="+mn-ea"/>
              </a:rPr>
              <a:t> </a:t>
            </a:r>
            <a:r>
              <a:rPr lang="en-US" altLang="en-GB" sz="1700" b="1" dirty="0">
                <a:solidFill>
                  <a:srgbClr val="1A1A1A"/>
                </a:solidFill>
                <a:sym typeface="+mn-ea"/>
              </a:rPr>
              <a:t>The heatmap for Location 32 shows weak or almost no correlation between property prices and available facilities (garage, garden, swimming pool), suggesting that facility availability does not significantly impact property prices in this location.</a:t>
            </a:r>
            <a:endParaRPr lang="en-US" altLang="en-GB" sz="1700" b="1" dirty="0">
              <a:solidFill>
                <a:srgbClr val="1A1A1A"/>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549400" y="177165"/>
            <a:ext cx="10311765" cy="706755"/>
          </a:xfrm>
          <a:prstGeom prst="rect">
            <a:avLst/>
          </a:prstGeom>
          <a:noFill/>
        </p:spPr>
        <p:txBody>
          <a:bodyPr wrap="square" rtlCol="0" anchor="t">
            <a:spAutoFit/>
          </a:bodyPr>
          <a:p>
            <a:r>
              <a:rPr lang="en-GB" sz="2000" b="1" u="sng" dirty="0">
                <a:solidFill>
                  <a:srgbClr val="0070C0"/>
                </a:solidFill>
                <a:sym typeface="+mn-ea"/>
              </a:rPr>
              <a:t>Step </a:t>
            </a:r>
            <a:r>
              <a:rPr lang="en-GB" altLang="en-US" sz="2000" b="1" u="sng" dirty="0">
                <a:solidFill>
                  <a:srgbClr val="0070C0"/>
                </a:solidFill>
                <a:sym typeface="+mn-ea"/>
              </a:rPr>
              <a:t>2</a:t>
            </a:r>
            <a:r>
              <a:rPr lang="en-US" sz="2000" b="1" u="sng" dirty="0">
                <a:solidFill>
                  <a:srgbClr val="0070C0"/>
                </a:solidFill>
                <a:sym typeface="+mn-ea"/>
              </a:rPr>
              <a:t>:- </a:t>
            </a:r>
            <a:r>
              <a:rPr lang="en-US" altLang="en-GB" sz="2000" b="1" dirty="0">
                <a:sym typeface="+mn-ea"/>
              </a:rPr>
              <a:t>How have property prices in Location 32 changed over the years based on the year the properties were built?</a:t>
            </a:r>
            <a:endParaRPr lang="en-US" altLang="en-GB" sz="2000" b="1" dirty="0">
              <a:sym typeface="+mn-ea"/>
            </a:endParaRPr>
          </a:p>
        </p:txBody>
      </p:sp>
      <p:pic>
        <p:nvPicPr>
          <p:cNvPr id="4" name="Picture 3"/>
          <p:cNvPicPr>
            <a:picLocks noChangeAspect="1"/>
          </p:cNvPicPr>
          <p:nvPr/>
        </p:nvPicPr>
        <p:blipFill>
          <a:blip r:embed="rId1"/>
          <a:stretch>
            <a:fillRect/>
          </a:stretch>
        </p:blipFill>
        <p:spPr>
          <a:xfrm>
            <a:off x="2076450" y="1200150"/>
            <a:ext cx="8039100" cy="3782060"/>
          </a:xfrm>
          <a:prstGeom prst="rect">
            <a:avLst/>
          </a:prstGeom>
          <a:ln>
            <a:solidFill>
              <a:schemeClr val="tx1"/>
            </a:solidFill>
          </a:ln>
        </p:spPr>
      </p:pic>
      <p:sp>
        <p:nvSpPr>
          <p:cNvPr id="5" name="Text Box 4"/>
          <p:cNvSpPr txBox="1"/>
          <p:nvPr/>
        </p:nvSpPr>
        <p:spPr>
          <a:xfrm>
            <a:off x="1367155" y="5534025"/>
            <a:ext cx="10086340" cy="891540"/>
          </a:xfrm>
          <a:prstGeom prst="rect">
            <a:avLst/>
          </a:prstGeom>
          <a:noFill/>
        </p:spPr>
        <p:txBody>
          <a:bodyPr wrap="square" rtlCol="0" anchor="t">
            <a:spAutoFit/>
          </a:bodyPr>
          <a:p>
            <a:pPr algn="just"/>
            <a:r>
              <a:rPr lang="en-US" b="1" dirty="0">
                <a:solidFill>
                  <a:srgbClr val="0070C0"/>
                </a:solidFill>
                <a:sym typeface="+mn-ea"/>
              </a:rPr>
              <a:t>Observation:-</a:t>
            </a:r>
            <a:r>
              <a:rPr lang="en-GB" altLang="en-US" b="1" dirty="0">
                <a:solidFill>
                  <a:srgbClr val="0070C0"/>
                </a:solidFill>
                <a:sym typeface="+mn-ea"/>
              </a:rPr>
              <a:t> </a:t>
            </a:r>
            <a:r>
              <a:rPr lang="en-US" altLang="en-GB" sz="1700" b="1" dirty="0">
                <a:solidFill>
                  <a:srgbClr val="1A1A1A"/>
                </a:solidFill>
                <a:sym typeface="+mn-ea"/>
              </a:rPr>
              <a:t>Property prices in Location 32 fluctuate across different construction years, with peaks in both older (pre-1920) and newer (post-2000) properties.</a:t>
            </a:r>
            <a:endParaRPr lang="en-US" altLang="en-GB" sz="1700" b="1" dirty="0">
              <a:solidFill>
                <a:srgbClr val="1A1A1A"/>
              </a:solidFill>
              <a:sym typeface="+mn-ea"/>
            </a:endParaRPr>
          </a:p>
          <a:p>
            <a:pPr algn="just"/>
            <a:r>
              <a:rPr lang="en-US" altLang="en-GB" sz="1700" b="1" dirty="0">
                <a:solidFill>
                  <a:srgbClr val="1A1A1A"/>
                </a:solidFill>
                <a:sym typeface="+mn-ea"/>
              </a:rPr>
              <a:t>Mid-century properties (1950-1990) show relatively stable prices with moderate variations.</a:t>
            </a:r>
            <a:endParaRPr lang="en-US" altLang="en-GB" sz="1700" b="1" dirty="0">
              <a:solidFill>
                <a:srgbClr val="1A1A1A"/>
              </a:solidFill>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1123315" y="384810"/>
            <a:ext cx="10093960" cy="706755"/>
          </a:xfrm>
          <a:prstGeom prst="rect">
            <a:avLst/>
          </a:prstGeom>
          <a:noFill/>
        </p:spPr>
        <p:txBody>
          <a:bodyPr wrap="square" rtlCol="0" anchor="t">
            <a:spAutoFit/>
          </a:bodyPr>
          <a:p>
            <a:r>
              <a:rPr lang="en-GB" sz="2000" b="1" u="sng" dirty="0">
                <a:solidFill>
                  <a:srgbClr val="0070C0"/>
                </a:solidFill>
                <a:sym typeface="+mn-ea"/>
              </a:rPr>
              <a:t>Step 3</a:t>
            </a:r>
            <a:r>
              <a:rPr lang="en-US" sz="2000" b="1" u="sng" dirty="0">
                <a:solidFill>
                  <a:srgbClr val="0070C0"/>
                </a:solidFill>
                <a:sym typeface="+mn-ea"/>
              </a:rPr>
              <a:t>:-</a:t>
            </a:r>
            <a:r>
              <a:rPr lang="en-US" altLang="en-GB" sz="2000" b="1" dirty="0">
                <a:sym typeface="+mn-ea"/>
              </a:rPr>
              <a:t>How do property prices in Location 32 vary based on the last renovation year?</a:t>
            </a:r>
            <a:endParaRPr lang="en-US" altLang="en-GB" sz="2000" b="1" dirty="0">
              <a:sym typeface="+mn-ea"/>
            </a:endParaRPr>
          </a:p>
        </p:txBody>
      </p:sp>
      <p:pic>
        <p:nvPicPr>
          <p:cNvPr id="32" name="Picture 31"/>
          <p:cNvPicPr>
            <a:picLocks noChangeAspect="1"/>
          </p:cNvPicPr>
          <p:nvPr/>
        </p:nvPicPr>
        <p:blipFill>
          <a:blip r:embed="rId1"/>
          <a:stretch>
            <a:fillRect/>
          </a:stretch>
        </p:blipFill>
        <p:spPr>
          <a:xfrm>
            <a:off x="2076450" y="1091565"/>
            <a:ext cx="8039100" cy="3743325"/>
          </a:xfrm>
          <a:prstGeom prst="rect">
            <a:avLst/>
          </a:prstGeom>
        </p:spPr>
      </p:pic>
      <p:sp>
        <p:nvSpPr>
          <p:cNvPr id="34" name="Text Box 33"/>
          <p:cNvSpPr txBox="1"/>
          <p:nvPr/>
        </p:nvSpPr>
        <p:spPr>
          <a:xfrm>
            <a:off x="864235" y="5140960"/>
            <a:ext cx="10612120" cy="1716405"/>
          </a:xfrm>
          <a:prstGeom prst="rect">
            <a:avLst/>
          </a:prstGeom>
          <a:noFill/>
        </p:spPr>
        <p:txBody>
          <a:bodyPr wrap="square" rtlCol="0" anchor="t">
            <a:noAutofit/>
          </a:bodyPr>
          <a:p>
            <a:pPr algn="just"/>
            <a:r>
              <a:rPr lang="en-US" b="1" dirty="0">
                <a:solidFill>
                  <a:srgbClr val="0070C0"/>
                </a:solidFill>
                <a:sym typeface="+mn-ea"/>
              </a:rPr>
              <a:t>Observation:-</a:t>
            </a:r>
            <a:r>
              <a:rPr lang="en-GB" altLang="en-US" b="1" dirty="0">
                <a:solidFill>
                  <a:srgbClr val="0070C0"/>
                </a:solidFill>
                <a:sym typeface="+mn-ea"/>
              </a:rPr>
              <a:t> </a:t>
            </a:r>
            <a:r>
              <a:rPr lang="en-US" altLang="en-GB" sz="1700" b="1" dirty="0">
                <a:solidFill>
                  <a:srgbClr val="1A1A1A"/>
                </a:solidFill>
                <a:sym typeface="+mn-ea"/>
              </a:rPr>
              <a:t>Properties renovated in the 2000s and 2020s tend to have higher prices, indicating a preference for modernized homes.</a:t>
            </a:r>
            <a:endParaRPr lang="en-US" altLang="en-GB" sz="1700" b="1" dirty="0">
              <a:solidFill>
                <a:srgbClr val="1A1A1A"/>
              </a:solidFill>
              <a:sym typeface="+mn-ea"/>
            </a:endParaRPr>
          </a:p>
          <a:p>
            <a:pPr algn="just"/>
            <a:r>
              <a:rPr lang="en-US" altLang="en-GB" sz="1700" b="1" dirty="0">
                <a:solidFill>
                  <a:srgbClr val="1A1A1A"/>
                </a:solidFill>
                <a:sym typeface="+mn-ea"/>
              </a:rPr>
              <a:t>Some older renovations (early 1900s) still hold high value, suggesting historical properties may retain demand.</a:t>
            </a:r>
            <a:endParaRPr lang="en-US" altLang="en-GB" sz="1700" b="1" dirty="0">
              <a:solidFill>
                <a:srgbClr val="1A1A1A"/>
              </a:solidFill>
              <a:sym typeface="+mn-ea"/>
            </a:endParaRPr>
          </a:p>
          <a:p>
            <a:pPr algn="just"/>
            <a:r>
              <a:rPr lang="en-US" altLang="en-GB" sz="1700" b="1" dirty="0">
                <a:solidFill>
                  <a:srgbClr val="1A1A1A"/>
                </a:solidFill>
                <a:sym typeface="+mn-ea"/>
              </a:rPr>
              <a:t>Prices fluctuate across different renovation periods, with dips observed around the 1950s-1970s and late 1990s.</a:t>
            </a:r>
            <a:endParaRPr lang="en-US" altLang="en-GB" sz="1700" b="1" dirty="0">
              <a:solidFill>
                <a:srgbClr val="1A1A1A"/>
              </a:solidFill>
              <a:sym typeface="+mn-ea"/>
            </a:endParaRPr>
          </a:p>
          <a:p>
            <a:pPr algn="just"/>
            <a:endParaRPr lang="en-US" altLang="en-GB" sz="1700" b="1" dirty="0">
              <a:solidFill>
                <a:srgbClr val="1A1A1A"/>
              </a:solidFill>
              <a:sym typeface="+mn-ea"/>
            </a:endParaRPr>
          </a:p>
          <a:p>
            <a:pPr algn="just"/>
            <a:endParaRPr lang="en-US" altLang="en-GB" sz="1700" b="1" dirty="0">
              <a:solidFill>
                <a:srgbClr val="1A1A1A"/>
              </a:solidFill>
              <a:sym typeface="+mn-ea"/>
            </a:endParaRPr>
          </a:p>
          <a:p>
            <a:pPr algn="just"/>
            <a:endParaRPr lang="en-US" altLang="en-GB" sz="1700" b="1" dirty="0">
              <a:solidFill>
                <a:srgbClr val="1A1A1A"/>
              </a:solidFill>
              <a:sym typeface="+mn-ea"/>
            </a:endParaRPr>
          </a:p>
          <a:p>
            <a:pPr algn="just"/>
            <a:endParaRPr lang="en-US" altLang="en-GB" sz="1700" b="1" dirty="0">
              <a:solidFill>
                <a:srgbClr val="1A1A1A"/>
              </a:solidFill>
              <a:sym typeface="+mn-ea"/>
            </a:endParaRPr>
          </a:p>
          <a:p>
            <a:pPr algn="just"/>
            <a:endParaRPr lang="en-US" altLang="en-GB" sz="1700" b="1" dirty="0">
              <a:solidFill>
                <a:srgbClr val="1A1A1A"/>
              </a:solidFill>
              <a:sym typeface="+mn-ea"/>
            </a:endParaRPr>
          </a:p>
          <a:p>
            <a:pPr algn="just"/>
            <a:endParaRPr lang="en-US" altLang="en-GB" sz="1700" b="1" dirty="0">
              <a:solidFill>
                <a:srgbClr val="1A1A1A"/>
              </a:solidFill>
              <a:sym typeface="+mn-ea"/>
            </a:endParaRPr>
          </a:p>
          <a:p>
            <a:pPr algn="just"/>
            <a:endParaRPr lang="en-US" altLang="en-GB" sz="1700" b="1" dirty="0">
              <a:solidFill>
                <a:srgbClr val="1A1A1A"/>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 Box 1"/>
          <p:cNvSpPr txBox="1"/>
          <p:nvPr/>
        </p:nvSpPr>
        <p:spPr>
          <a:xfrm>
            <a:off x="674370" y="325755"/>
            <a:ext cx="10814050" cy="706755"/>
          </a:xfrm>
          <a:prstGeom prst="rect">
            <a:avLst/>
          </a:prstGeom>
          <a:noFill/>
        </p:spPr>
        <p:txBody>
          <a:bodyPr wrap="square" rtlCol="0" anchor="t">
            <a:spAutoFit/>
          </a:bodyPr>
          <a:p>
            <a:r>
              <a:rPr lang="en-GB" sz="2000" b="1" u="sng" dirty="0">
                <a:solidFill>
                  <a:srgbClr val="0070C0"/>
                </a:solidFill>
                <a:sym typeface="+mn-ea"/>
              </a:rPr>
              <a:t>Step 4</a:t>
            </a:r>
            <a:r>
              <a:rPr lang="en-US" sz="2000" b="1" u="sng" dirty="0">
                <a:solidFill>
                  <a:srgbClr val="0070C0"/>
                </a:solidFill>
                <a:sym typeface="+mn-ea"/>
              </a:rPr>
              <a:t>:-</a:t>
            </a:r>
            <a:r>
              <a:rPr lang="en-US" altLang="en-GB" sz="2000" b="1" dirty="0">
                <a:sym typeface="+mn-ea"/>
              </a:rPr>
              <a:t>How do the number of nearby schools, hospitals, and shopping malls impact the average property price in Location 32?</a:t>
            </a:r>
            <a:endParaRPr lang="en-US" altLang="en-GB" sz="2000" b="1" dirty="0">
              <a:sym typeface="+mn-ea"/>
            </a:endParaRPr>
          </a:p>
        </p:txBody>
      </p:sp>
      <p:pic>
        <p:nvPicPr>
          <p:cNvPr id="5" name="Picture 4"/>
          <p:cNvPicPr>
            <a:picLocks noChangeAspect="1"/>
          </p:cNvPicPr>
          <p:nvPr/>
        </p:nvPicPr>
        <p:blipFill>
          <a:blip r:embed="rId1"/>
          <a:stretch>
            <a:fillRect/>
          </a:stretch>
        </p:blipFill>
        <p:spPr>
          <a:xfrm>
            <a:off x="72390" y="1557655"/>
            <a:ext cx="11697335" cy="3194685"/>
          </a:xfrm>
          <a:prstGeom prst="rect">
            <a:avLst/>
          </a:prstGeom>
        </p:spPr>
      </p:pic>
      <p:sp>
        <p:nvSpPr>
          <p:cNvPr id="7" name="Text Box 6"/>
          <p:cNvSpPr txBox="1"/>
          <p:nvPr/>
        </p:nvSpPr>
        <p:spPr>
          <a:xfrm>
            <a:off x="487045" y="5151755"/>
            <a:ext cx="11550015" cy="1068705"/>
          </a:xfrm>
          <a:prstGeom prst="rect">
            <a:avLst/>
          </a:prstGeom>
          <a:noFill/>
        </p:spPr>
        <p:txBody>
          <a:bodyPr wrap="square" rtlCol="0" anchor="t">
            <a:noAutofit/>
          </a:bodyPr>
          <a:p>
            <a:pPr algn="just"/>
            <a:r>
              <a:rPr lang="en-US" b="1" dirty="0">
                <a:solidFill>
                  <a:srgbClr val="0070C0"/>
                </a:solidFill>
                <a:sym typeface="+mn-ea"/>
              </a:rPr>
              <a:t>Observation:-</a:t>
            </a:r>
            <a:r>
              <a:rPr lang="en-GB" altLang="en-US" sz="1700" b="1" dirty="0">
                <a:solidFill>
                  <a:srgbClr val="0070C0"/>
                </a:solidFill>
                <a:sym typeface="+mn-ea"/>
              </a:rPr>
              <a:t> </a:t>
            </a:r>
            <a:r>
              <a:rPr lang="en-US" altLang="en-GB" sz="1700" b="1" dirty="0">
                <a:solidFill>
                  <a:srgbClr val="1A1A1A"/>
                </a:solidFill>
                <a:sym typeface="+mn-ea"/>
              </a:rPr>
              <a:t>Properties near one school or one mall have the highest prices, while additional schools or malls show diminishing returns. Hospitals have a neutral to slight positive impact on property prices.</a:t>
            </a:r>
            <a:endParaRPr lang="en-US" altLang="en-GB" sz="1700" b="1" dirty="0">
              <a:solidFill>
                <a:srgbClr val="1A1A1A"/>
              </a:solidFill>
              <a:sym typeface="+mn-ea"/>
            </a:endParaRPr>
          </a:p>
          <a:p>
            <a:pPr algn="just"/>
            <a:endParaRPr lang="en-US" altLang="en-GB" sz="1700" b="1" dirty="0">
              <a:solidFill>
                <a:srgbClr val="1A1A1A"/>
              </a:solidFill>
              <a:sym typeface="+mn-ea"/>
            </a:endParaRPr>
          </a:p>
          <a:p>
            <a:pPr algn="just"/>
            <a:endParaRPr lang="en-US" altLang="en-GB" sz="1700" b="1" dirty="0">
              <a:solidFill>
                <a:srgbClr val="1A1A1A"/>
              </a:solidFill>
              <a:sym typeface="+mn-ea"/>
            </a:endParaRPr>
          </a:p>
          <a:p>
            <a:pPr algn="just"/>
            <a:endParaRPr lang="en-US" altLang="en-GB" sz="1700" b="1" dirty="0">
              <a:solidFill>
                <a:srgbClr val="1A1A1A"/>
              </a:solidFill>
              <a:sym typeface="+mn-ea"/>
            </a:endParaRPr>
          </a:p>
          <a:p>
            <a:pPr algn="just"/>
            <a:endParaRPr lang="en-US" altLang="en-GB" sz="1700" b="1" dirty="0">
              <a:solidFill>
                <a:srgbClr val="1A1A1A"/>
              </a:solidFill>
              <a:sym typeface="+mn-ea"/>
            </a:endParaRPr>
          </a:p>
          <a:p>
            <a:pPr algn="just"/>
            <a:endParaRPr lang="en-US" altLang="en-GB" sz="1700" b="1" dirty="0">
              <a:solidFill>
                <a:srgbClr val="1A1A1A"/>
              </a:solidFill>
              <a:sym typeface="+mn-ea"/>
            </a:endParaRPr>
          </a:p>
          <a:p>
            <a:pPr algn="just"/>
            <a:endParaRPr lang="en-US" altLang="en-GB" sz="1700" b="1" dirty="0">
              <a:solidFill>
                <a:srgbClr val="1A1A1A"/>
              </a:solidFill>
              <a:sym typeface="+mn-ea"/>
            </a:endParaRPr>
          </a:p>
          <a:p>
            <a:pPr algn="just"/>
            <a:endParaRPr lang="en-US" altLang="en-GB" sz="1700" b="1" dirty="0">
              <a:solidFill>
                <a:srgbClr val="1A1A1A"/>
              </a:solidFill>
              <a:sym typeface="+mn-ea"/>
            </a:endParaRPr>
          </a:p>
          <a:p>
            <a:pPr algn="just"/>
            <a:endParaRPr lang="en-US" altLang="en-GB" sz="1700" b="1" dirty="0">
              <a:solidFill>
                <a:srgbClr val="1A1A1A"/>
              </a:solidFill>
              <a:sym typeface="+mn-ea"/>
            </a:endParaRPr>
          </a:p>
          <a:p>
            <a:pPr algn="just"/>
            <a:endParaRPr lang="en-US" altLang="en-GB" sz="1700" b="1" dirty="0">
              <a:solidFill>
                <a:srgbClr val="1A1A1A"/>
              </a:solidFill>
              <a:sym typeface="+mn-ea"/>
            </a:endParaRPr>
          </a:p>
          <a:p>
            <a:pPr algn="just"/>
            <a:endParaRPr lang="en-US" altLang="en-GB" sz="1700" b="1" dirty="0">
              <a:solidFill>
                <a:srgbClr val="1A1A1A"/>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89000" y="913130"/>
            <a:ext cx="9943465" cy="460375"/>
          </a:xfrm>
          <a:prstGeom prst="rect">
            <a:avLst/>
          </a:prstGeom>
          <a:noFill/>
        </p:spPr>
        <p:txBody>
          <a:bodyPr wrap="square" rtlCol="0">
            <a:spAutoFit/>
          </a:bodyPr>
          <a:p>
            <a:pPr algn="ctr"/>
            <a:r>
              <a:rPr lang="en-GB" altLang="en-US" sz="2400" b="1" u="sng">
                <a:solidFill>
                  <a:srgbClr val="0070C0"/>
                </a:solidFill>
              </a:rPr>
              <a:t>Conclusion</a:t>
            </a:r>
            <a:endParaRPr lang="en-GB" altLang="en-US" sz="2400" b="1" u="sng">
              <a:solidFill>
                <a:srgbClr val="0070C0"/>
              </a:solidFill>
            </a:endParaRPr>
          </a:p>
        </p:txBody>
      </p:sp>
      <p:sp>
        <p:nvSpPr>
          <p:cNvPr id="5" name="Text Box 4"/>
          <p:cNvSpPr txBox="1"/>
          <p:nvPr/>
        </p:nvSpPr>
        <p:spPr>
          <a:xfrm>
            <a:off x="1316990" y="2194560"/>
            <a:ext cx="9088120" cy="3138170"/>
          </a:xfrm>
          <a:prstGeom prst="rect">
            <a:avLst/>
          </a:prstGeom>
          <a:noFill/>
        </p:spPr>
        <p:txBody>
          <a:bodyPr wrap="square" rtlCol="0">
            <a:spAutoFit/>
          </a:bodyPr>
          <a:p>
            <a:r>
              <a:rPr lang="en-US" altLang="en-GB" b="1" u="sng">
                <a:solidFill>
                  <a:srgbClr val="0070C0"/>
                </a:solidFill>
              </a:rPr>
              <a:t>Investment Strategy for Location 32</a:t>
            </a:r>
            <a:endParaRPr lang="en-US" altLang="en-GB" b="1" u="sng">
              <a:solidFill>
                <a:srgbClr val="0070C0"/>
              </a:solidFill>
            </a:endParaRPr>
          </a:p>
          <a:p>
            <a:pPr marL="285750" indent="-285750" algn="just">
              <a:buClr>
                <a:srgbClr val="00B050"/>
              </a:buClr>
              <a:buFont typeface="Wingdings" panose="05000000000000000000" charset="0"/>
              <a:buChar char="ü"/>
            </a:pPr>
            <a:r>
              <a:rPr lang="en-US" altLang="en-GB"/>
              <a:t>Best Investment: Properties built pre-1920 or post-2000, especially if renovated in the 2000s or 2020s.</a:t>
            </a:r>
            <a:endParaRPr lang="en-US" altLang="en-GB"/>
          </a:p>
          <a:p>
            <a:pPr marL="285750" indent="-285750" algn="just">
              <a:buClr>
                <a:srgbClr val="00B050"/>
              </a:buClr>
              <a:buFont typeface="Wingdings" panose="05000000000000000000" charset="0"/>
              <a:buChar char="ü"/>
            </a:pPr>
            <a:r>
              <a:rPr lang="en-US" altLang="en-GB"/>
              <a:t>Good Locations: Near a single school or mall.</a:t>
            </a:r>
            <a:endParaRPr lang="en-US" altLang="en-GB"/>
          </a:p>
          <a:p>
            <a:pPr algn="just"/>
            <a:r>
              <a:rPr lang="zh-CN" altLang="en-US">
                <a:solidFill>
                  <a:srgbClr val="FF0000"/>
                </a:solidFill>
              </a:rPr>
              <a:t>⚠</a:t>
            </a:r>
            <a:r>
              <a:rPr lang="en-US" altLang="en-US"/>
              <a:t>️</a:t>
            </a:r>
            <a:r>
              <a:rPr lang="en-US" altLang="en-GB"/>
              <a:t> Avoid: Paying extra for properties just because they have a pool, garage, or multiple nearby schools/malls.</a:t>
            </a:r>
            <a:endParaRPr lang="en-US" altLang="en-GB"/>
          </a:p>
          <a:p>
            <a:pPr algn="just"/>
            <a:r>
              <a:rPr lang="zh-CN" altLang="en-US">
                <a:solidFill>
                  <a:srgbClr val="FF0000"/>
                </a:solidFill>
              </a:rPr>
              <a:t>⚠</a:t>
            </a:r>
            <a:r>
              <a:rPr lang="en-US" altLang="en-US"/>
              <a:t>️</a:t>
            </a:r>
            <a:r>
              <a:rPr lang="en-US" altLang="en-GB"/>
              <a:t> Caution: Properties with outdated renovations (1950-1970 &amp; late 1990s) may have lower value appreciation.</a:t>
            </a:r>
            <a:endParaRPr lang="en-US" altLang="en-GB"/>
          </a:p>
          <a:p>
            <a:pPr algn="just"/>
            <a:endParaRPr lang="en-US" altLang="en-GB"/>
          </a:p>
          <a:p>
            <a:pPr algn="just"/>
            <a:r>
              <a:rPr lang="zh-CN" altLang="en-US">
                <a:solidFill>
                  <a:srgbClr val="FFC000"/>
                </a:solidFill>
              </a:rPr>
              <a:t>👉</a:t>
            </a:r>
            <a:r>
              <a:rPr lang="en-US" altLang="en-GB"/>
              <a:t> Final Verdict: Invest in well-renovated historical or modern properties near a single school or mall for the best returns. </a:t>
            </a:r>
            <a:endParaRPr lang="en-GB"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8471" y="423717"/>
            <a:ext cx="10675058" cy="681990"/>
          </a:xfrm>
          <a:prstGeom prst="rect">
            <a:avLst/>
          </a:prstGeom>
          <a:noFill/>
        </p:spPr>
        <p:txBody>
          <a:bodyPr wrap="square" rtlCol="0">
            <a:spAutoFit/>
          </a:bodyPr>
          <a:lstStyle/>
          <a:p>
            <a:pPr algn="ctr">
              <a:lnSpc>
                <a:spcPct val="120000"/>
              </a:lnSpc>
            </a:pPr>
            <a:r>
              <a:rPr lang="en-GB" altLang="en-US" sz="3200" dirty="0">
                <a:solidFill>
                  <a:schemeClr val="accent1"/>
                </a:solidFill>
                <a:latin typeface="+mj-lt"/>
              </a:rPr>
              <a:t>Analysis :2</a:t>
            </a:r>
            <a:endParaRPr lang="en-GB" altLang="en-US" sz="3200" dirty="0">
              <a:solidFill>
                <a:schemeClr val="accent1"/>
              </a:solidFill>
              <a:latin typeface="+mj-lt"/>
            </a:endParaRPr>
          </a:p>
        </p:txBody>
      </p:sp>
      <p:cxnSp>
        <p:nvCxnSpPr>
          <p:cNvPr id="12" name="直接箭头连接符 11"/>
          <p:cNvCxnSpPr/>
          <p:nvPr/>
        </p:nvCxnSpPr>
        <p:spPr>
          <a:xfrm>
            <a:off x="8147960"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3235896"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sp>
        <p:nvSpPr>
          <p:cNvPr id="10" name="Text Box 9"/>
          <p:cNvSpPr txBox="1"/>
          <p:nvPr/>
        </p:nvSpPr>
        <p:spPr>
          <a:xfrm>
            <a:off x="769620" y="1240155"/>
            <a:ext cx="9161145" cy="690245"/>
          </a:xfrm>
          <a:prstGeom prst="rect">
            <a:avLst/>
          </a:prstGeom>
          <a:noFill/>
        </p:spPr>
        <p:txBody>
          <a:bodyPr wrap="square" rtlCol="0">
            <a:noAutofit/>
          </a:bodyPr>
          <a:p>
            <a:pPr algn="ctr"/>
            <a:r>
              <a:rPr lang="en-GB" altLang="en-US"/>
              <a:t>Most Common Property type by their count from every location</a:t>
            </a:r>
            <a:endParaRPr lang="en-GB" altLang="en-US"/>
          </a:p>
        </p:txBody>
      </p:sp>
      <p:pic>
        <p:nvPicPr>
          <p:cNvPr id="15" name="Picture 14"/>
          <p:cNvPicPr>
            <a:picLocks noChangeAspect="1"/>
          </p:cNvPicPr>
          <p:nvPr/>
        </p:nvPicPr>
        <p:blipFill>
          <a:blip r:embed="rId1"/>
          <a:stretch>
            <a:fillRect/>
          </a:stretch>
        </p:blipFill>
        <p:spPr>
          <a:xfrm>
            <a:off x="1470025" y="1664335"/>
            <a:ext cx="8982075" cy="4468495"/>
          </a:xfrm>
          <a:prstGeom prst="rect">
            <a:avLst/>
          </a:prstGeom>
          <a:solidFill>
            <a:schemeClr val="tx1"/>
          </a:solidFill>
          <a:ln>
            <a:solidFill>
              <a:schemeClr val="tx1"/>
            </a:solidFill>
          </a:ln>
        </p:spPr>
      </p:pic>
      <p:sp>
        <p:nvSpPr>
          <p:cNvPr id="17" name="Text Box 16"/>
          <p:cNvSpPr txBox="1"/>
          <p:nvPr/>
        </p:nvSpPr>
        <p:spPr>
          <a:xfrm>
            <a:off x="718820" y="6132830"/>
            <a:ext cx="9211945" cy="645160"/>
          </a:xfrm>
          <a:prstGeom prst="rect">
            <a:avLst/>
          </a:prstGeom>
          <a:noFill/>
        </p:spPr>
        <p:txBody>
          <a:bodyPr wrap="square" rtlCol="0">
            <a:spAutoFit/>
          </a:bodyPr>
          <a:p>
            <a:r>
              <a:rPr lang="en-GB" altLang="en-US"/>
              <a:t>observation: Count of Apartment is greater than other properties hence Customers invests most of in Apartment</a:t>
            </a:r>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75005" y="2690495"/>
            <a:ext cx="10752455" cy="1476375"/>
          </a:xfrm>
          <a:prstGeom prst="rect">
            <a:avLst/>
          </a:prstGeom>
          <a:noFill/>
        </p:spPr>
        <p:txBody>
          <a:bodyPr wrap="square" rtlCol="0" anchor="t">
            <a:spAutoFit/>
          </a:bodyPr>
          <a:p>
            <a:pPr algn="ctr"/>
            <a:r>
              <a:rPr lang="en-GB" altLang="en-US" sz="3000">
                <a:solidFill>
                  <a:srgbClr val="0070C0"/>
                </a:solidFill>
                <a:sym typeface="+mn-ea"/>
              </a:rPr>
              <a:t>Question 2: </a:t>
            </a:r>
            <a:r>
              <a:rPr lang="en-US" altLang="en-GB" sz="3000">
                <a:solidFill>
                  <a:srgbClr val="0070C0"/>
                </a:solidFill>
                <a:sym typeface="+mn-ea"/>
              </a:rPr>
              <a:t>"Why do clients prefer apartments over other property types despite the availability of condos, houses, villas, and townhouses?"</a:t>
            </a:r>
            <a:r>
              <a:rPr lang="en-GB" altLang="en-US" sz="3000">
                <a:solidFill>
                  <a:srgbClr val="0070C0"/>
                </a:solidFill>
                <a:sym typeface="+mn-ea"/>
              </a:rPr>
              <a:t> ?</a:t>
            </a:r>
            <a:endParaRPr lang="en-GB" altLang="en-US" sz="3000">
              <a:solidFill>
                <a:srgbClr val="0070C0"/>
              </a:solidFill>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035810" y="1298575"/>
            <a:ext cx="7689215" cy="3851910"/>
          </a:xfrm>
          <a:prstGeom prst="rect">
            <a:avLst/>
          </a:prstGeom>
          <a:ln>
            <a:solidFill>
              <a:schemeClr val="tx1"/>
            </a:solidFill>
          </a:ln>
        </p:spPr>
      </p:pic>
      <p:sp>
        <p:nvSpPr>
          <p:cNvPr id="3" name="Text Box 2"/>
          <p:cNvSpPr txBox="1"/>
          <p:nvPr/>
        </p:nvSpPr>
        <p:spPr>
          <a:xfrm>
            <a:off x="885825" y="299085"/>
            <a:ext cx="10525760" cy="706755"/>
          </a:xfrm>
          <a:prstGeom prst="rect">
            <a:avLst/>
          </a:prstGeom>
          <a:noFill/>
        </p:spPr>
        <p:txBody>
          <a:bodyPr wrap="square" rtlCol="0" anchor="t">
            <a:spAutoFit/>
          </a:bodyPr>
          <a:p>
            <a:r>
              <a:rPr lang="en-GB" altLang="en-US" sz="2000" b="1" u="sng" dirty="0">
                <a:solidFill>
                  <a:srgbClr val="0070C0"/>
                </a:solidFill>
                <a:sym typeface="+mn-ea"/>
              </a:rPr>
              <a:t>Step</a:t>
            </a:r>
            <a:r>
              <a:rPr lang="en-US" sz="2000" b="1" u="sng" dirty="0">
                <a:solidFill>
                  <a:srgbClr val="0070C0"/>
                </a:solidFill>
                <a:sym typeface="+mn-ea"/>
              </a:rPr>
              <a:t> </a:t>
            </a:r>
            <a:r>
              <a:rPr lang="en-GB" altLang="en-US" sz="2000" b="1" u="sng" dirty="0">
                <a:solidFill>
                  <a:srgbClr val="0070C0"/>
                </a:solidFill>
                <a:sym typeface="+mn-ea"/>
              </a:rPr>
              <a:t>1</a:t>
            </a:r>
            <a:r>
              <a:rPr lang="en-US" sz="2000" b="1" u="sng" dirty="0">
                <a:solidFill>
                  <a:srgbClr val="0070C0"/>
                </a:solidFill>
                <a:sym typeface="+mn-ea"/>
              </a:rPr>
              <a:t>:- </a:t>
            </a:r>
            <a:r>
              <a:rPr lang="en-US" altLang="en-GB" sz="2000" b="1" dirty="0">
                <a:sym typeface="+mn-ea"/>
              </a:rPr>
              <a:t>How do the average prices of apartments compare to condos, houses, villas, and townhouses? </a:t>
            </a:r>
            <a:endParaRPr lang="en-US" altLang="en-GB" sz="2000" b="1" dirty="0">
              <a:sym typeface="+mn-ea"/>
            </a:endParaRPr>
          </a:p>
        </p:txBody>
      </p:sp>
      <p:sp>
        <p:nvSpPr>
          <p:cNvPr id="4" name="Text Box 3"/>
          <p:cNvSpPr txBox="1"/>
          <p:nvPr/>
        </p:nvSpPr>
        <p:spPr>
          <a:xfrm>
            <a:off x="419100" y="5607050"/>
            <a:ext cx="11354435" cy="1568450"/>
          </a:xfrm>
          <a:prstGeom prst="rect">
            <a:avLst/>
          </a:prstGeom>
        </p:spPr>
        <p:txBody>
          <a:bodyPr wrap="square">
            <a:spAutoFit/>
          </a:bodyPr>
          <a:p>
            <a:pPr algn="just"/>
            <a:r>
              <a:rPr lang="en-US" sz="1600" b="1" dirty="0">
                <a:solidFill>
                  <a:srgbClr val="0070C0"/>
                </a:solidFill>
                <a:sym typeface="+mn-ea"/>
              </a:rPr>
              <a:t>Observation:-</a:t>
            </a:r>
            <a:r>
              <a:rPr lang="en-GB" altLang="en-US" sz="1600" b="1" dirty="0">
                <a:solidFill>
                  <a:srgbClr val="0070C0"/>
                </a:solidFill>
                <a:sym typeface="+mn-ea"/>
              </a:rPr>
              <a:t> </a:t>
            </a:r>
            <a:r>
              <a:rPr lang="en-US" altLang="en-GB" sz="1600" b="1" dirty="0">
                <a:solidFill>
                  <a:srgbClr val="1A1A1A"/>
                </a:solidFill>
                <a:sym typeface="+mn-ea"/>
              </a:rPr>
              <a:t>Apartments offer a competitive price advantage compared to villas and houses while maintaining high demand, making them a cost-effective yet desirable option for buyers. Their affordability, combined with modern amenities and strategic locations, drives customer preference.</a:t>
            </a:r>
            <a:endParaRPr lang="en-US" altLang="en-GB" sz="1600" b="1" dirty="0">
              <a:solidFill>
                <a:srgbClr val="1A1A1A"/>
              </a:solidFill>
              <a:sym typeface="+mn-ea"/>
            </a:endParaRPr>
          </a:p>
          <a:p>
            <a:pPr algn="just"/>
            <a:endParaRPr lang="en-US" altLang="en-GB" sz="1600" b="1" dirty="0">
              <a:solidFill>
                <a:srgbClr val="1A1A1A"/>
              </a:solidFill>
              <a:sym typeface="+mn-ea"/>
            </a:endParaRPr>
          </a:p>
          <a:p>
            <a:pPr algn="just"/>
            <a:endParaRPr lang="en-US" altLang="en-GB" sz="1600" b="1" dirty="0">
              <a:solidFill>
                <a:srgbClr val="1A1A1A"/>
              </a:solidFill>
              <a:sym typeface="+mn-ea"/>
            </a:endParaRPr>
          </a:p>
          <a:p>
            <a:pPr algn="just"/>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4200" y="306070"/>
            <a:ext cx="11235690" cy="706755"/>
          </a:xfrm>
          <a:prstGeom prst="rect">
            <a:avLst/>
          </a:prstGeom>
          <a:noFill/>
        </p:spPr>
        <p:txBody>
          <a:bodyPr wrap="square" rtlCol="0" anchor="t">
            <a:spAutoFit/>
          </a:bodyPr>
          <a:p>
            <a:r>
              <a:rPr lang="en-GB" altLang="en-US" sz="2000" b="1" u="sng" dirty="0">
                <a:solidFill>
                  <a:srgbClr val="0070C0"/>
                </a:solidFill>
                <a:sym typeface="+mn-ea"/>
              </a:rPr>
              <a:t>Step</a:t>
            </a:r>
            <a:r>
              <a:rPr lang="en-US" sz="2000" b="1" u="sng" dirty="0">
                <a:solidFill>
                  <a:srgbClr val="0070C0"/>
                </a:solidFill>
                <a:sym typeface="+mn-ea"/>
              </a:rPr>
              <a:t> </a:t>
            </a:r>
            <a:r>
              <a:rPr lang="en-GB" altLang="en-US" sz="2000" b="1" u="sng" dirty="0">
                <a:solidFill>
                  <a:srgbClr val="0070C0"/>
                </a:solidFill>
                <a:sym typeface="+mn-ea"/>
              </a:rPr>
              <a:t>2</a:t>
            </a:r>
            <a:r>
              <a:rPr lang="en-US" sz="2000" b="1" u="sng" dirty="0">
                <a:solidFill>
                  <a:srgbClr val="0070C0"/>
                </a:solidFill>
                <a:sym typeface="+mn-ea"/>
              </a:rPr>
              <a:t>:- </a:t>
            </a:r>
            <a:r>
              <a:rPr lang="en-GB" altLang="en-US" sz="2000" b="1" u="sng" dirty="0">
                <a:solidFill>
                  <a:srgbClr val="0070C0"/>
                </a:solidFill>
                <a:sym typeface="+mn-ea"/>
              </a:rPr>
              <a:t> </a:t>
            </a:r>
            <a:r>
              <a:rPr lang="en-US" altLang="en-GB" sz="2000" b="1" dirty="0">
                <a:sym typeface="+mn-ea"/>
              </a:rPr>
              <a:t>Do apartments provide more or better amenities</a:t>
            </a:r>
            <a:r>
              <a:rPr lang="en-GB" altLang="en-US" sz="2000" b="1" dirty="0">
                <a:sym typeface="+mn-ea"/>
              </a:rPr>
              <a:t> </a:t>
            </a:r>
            <a:r>
              <a:rPr lang="en-US" altLang="en-GB" sz="2000" b="1" dirty="0">
                <a:sym typeface="+mn-ea"/>
              </a:rPr>
              <a:t>compared to other property types?</a:t>
            </a:r>
            <a:endParaRPr lang="en-US" altLang="en-GB" sz="2000" b="1" dirty="0">
              <a:sym typeface="+mn-ea"/>
            </a:endParaRPr>
          </a:p>
        </p:txBody>
      </p:sp>
      <p:pic>
        <p:nvPicPr>
          <p:cNvPr id="3" name="Picture 2"/>
          <p:cNvPicPr>
            <a:picLocks noChangeAspect="1"/>
          </p:cNvPicPr>
          <p:nvPr/>
        </p:nvPicPr>
        <p:blipFill>
          <a:blip r:embed="rId1"/>
          <a:stretch>
            <a:fillRect/>
          </a:stretch>
        </p:blipFill>
        <p:spPr>
          <a:xfrm>
            <a:off x="2205990" y="946785"/>
            <a:ext cx="7991475" cy="4004945"/>
          </a:xfrm>
          <a:prstGeom prst="rect">
            <a:avLst/>
          </a:prstGeom>
          <a:ln>
            <a:solidFill>
              <a:schemeClr val="tx1"/>
            </a:solidFill>
          </a:ln>
        </p:spPr>
      </p:pic>
      <p:sp>
        <p:nvSpPr>
          <p:cNvPr id="4" name="Text Box 3"/>
          <p:cNvSpPr txBox="1"/>
          <p:nvPr/>
        </p:nvSpPr>
        <p:spPr>
          <a:xfrm>
            <a:off x="712470" y="5216525"/>
            <a:ext cx="10161905" cy="1384935"/>
          </a:xfrm>
          <a:prstGeom prst="rect">
            <a:avLst/>
          </a:prstGeom>
          <a:noFill/>
        </p:spPr>
        <p:txBody>
          <a:bodyPr wrap="square" rtlCol="0" anchor="t">
            <a:noAutofit/>
          </a:bodyPr>
          <a:p>
            <a:pPr algn="just"/>
            <a:r>
              <a:rPr lang="en-US" sz="1600" b="1" dirty="0">
                <a:solidFill>
                  <a:srgbClr val="0070C0"/>
                </a:solidFill>
                <a:sym typeface="+mn-ea"/>
              </a:rPr>
              <a:t>Observation:-</a:t>
            </a:r>
            <a:r>
              <a:rPr lang="en-GB" altLang="en-US" sz="1600" b="1" dirty="0">
                <a:solidFill>
                  <a:srgbClr val="0070C0"/>
                </a:solidFill>
                <a:sym typeface="+mn-ea"/>
              </a:rPr>
              <a:t> </a:t>
            </a:r>
            <a:r>
              <a:rPr lang="en-US" altLang="en-GB" sz="1600" b="1" dirty="0">
                <a:solidFill>
                  <a:srgbClr val="1A1A1A"/>
                </a:solidFill>
                <a:sym typeface="+mn-ea"/>
              </a:rPr>
              <a:t>Apartments offer amenities comparable to other property types, with a balanced distribution of garages, gardens, and swimming pools, making them an attractive choice for buyers seeking convenience and modern facilities.</a:t>
            </a:r>
            <a:endParaRPr lang="en-US" altLang="en-GB" sz="1600" b="1" dirty="0">
              <a:solidFill>
                <a:srgbClr val="1A1A1A"/>
              </a:solidFill>
              <a:sym typeface="+mn-ea"/>
            </a:endParaRPr>
          </a:p>
          <a:p>
            <a:pPr algn="just"/>
            <a:endParaRPr lang="en-US" altLang="en-GB" sz="1600" b="1" dirty="0">
              <a:solidFill>
                <a:srgbClr val="1A1A1A"/>
              </a:solidFill>
              <a:sym typeface="+mn-ea"/>
            </a:endParaRPr>
          </a:p>
          <a:p>
            <a:pPr algn="just"/>
            <a:endParaRPr lang="en-US" altLang="en-GB" sz="1600" b="1" dirty="0">
              <a:solidFill>
                <a:srgbClr val="1A1A1A"/>
              </a:solidFill>
              <a:sym typeface="+mn-ea"/>
            </a:endParaRPr>
          </a:p>
          <a:p>
            <a:pPr algn="just"/>
            <a:endParaRPr lang="en-US" altLang="en-GB" sz="1600" b="1" dirty="0">
              <a:solidFill>
                <a:srgbClr val="1A1A1A"/>
              </a:solidFill>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5775" y="376555"/>
            <a:ext cx="10979150" cy="706755"/>
          </a:xfrm>
          <a:prstGeom prst="rect">
            <a:avLst/>
          </a:prstGeom>
          <a:noFill/>
        </p:spPr>
        <p:txBody>
          <a:bodyPr wrap="square" rtlCol="0" anchor="t">
            <a:spAutoFit/>
          </a:bodyPr>
          <a:p>
            <a:r>
              <a:rPr lang="en-GB" altLang="en-US" sz="2000" b="1" u="sng" dirty="0">
                <a:solidFill>
                  <a:srgbClr val="0070C0"/>
                </a:solidFill>
                <a:sym typeface="+mn-ea"/>
              </a:rPr>
              <a:t>Step</a:t>
            </a:r>
            <a:r>
              <a:rPr lang="en-US" sz="2000" b="1" u="sng" dirty="0">
                <a:solidFill>
                  <a:srgbClr val="0070C0"/>
                </a:solidFill>
                <a:sym typeface="+mn-ea"/>
              </a:rPr>
              <a:t> </a:t>
            </a:r>
            <a:r>
              <a:rPr lang="en-GB" altLang="en-US" sz="2000" b="1" u="sng" dirty="0">
                <a:solidFill>
                  <a:srgbClr val="0070C0"/>
                </a:solidFill>
                <a:sym typeface="+mn-ea"/>
              </a:rPr>
              <a:t>3</a:t>
            </a:r>
            <a:r>
              <a:rPr lang="en-US" sz="2000" b="1" u="sng" dirty="0">
                <a:solidFill>
                  <a:srgbClr val="0070C0"/>
                </a:solidFill>
                <a:sym typeface="+mn-ea"/>
              </a:rPr>
              <a:t>:- </a:t>
            </a:r>
            <a:r>
              <a:rPr lang="en-GB" altLang="en-US" sz="2000" b="1" u="sng" dirty="0">
                <a:solidFill>
                  <a:srgbClr val="0070C0"/>
                </a:solidFill>
                <a:sym typeface="+mn-ea"/>
              </a:rPr>
              <a:t> </a:t>
            </a:r>
            <a:r>
              <a:rPr lang="en-US" altLang="en-GB" sz="2000" b="1" dirty="0">
                <a:sym typeface="+mn-ea"/>
              </a:rPr>
              <a:t>Which property type has the highest number of sales or rentals over time, and how does it compare to other options?</a:t>
            </a:r>
            <a:endParaRPr lang="en-US" altLang="en-GB" sz="2000" b="1" dirty="0">
              <a:sym typeface="+mn-ea"/>
            </a:endParaRPr>
          </a:p>
        </p:txBody>
      </p:sp>
      <p:pic>
        <p:nvPicPr>
          <p:cNvPr id="3" name="Picture 2"/>
          <p:cNvPicPr>
            <a:picLocks noChangeAspect="1"/>
          </p:cNvPicPr>
          <p:nvPr/>
        </p:nvPicPr>
        <p:blipFill>
          <a:blip r:embed="rId1"/>
          <a:stretch>
            <a:fillRect/>
          </a:stretch>
        </p:blipFill>
        <p:spPr>
          <a:xfrm>
            <a:off x="1203325" y="1203325"/>
            <a:ext cx="9544050" cy="3680460"/>
          </a:xfrm>
          <a:prstGeom prst="rect">
            <a:avLst/>
          </a:prstGeom>
          <a:ln>
            <a:solidFill>
              <a:schemeClr val="tx1"/>
            </a:solidFill>
          </a:ln>
        </p:spPr>
      </p:pic>
      <p:sp>
        <p:nvSpPr>
          <p:cNvPr id="4" name="Text Box 3"/>
          <p:cNvSpPr txBox="1"/>
          <p:nvPr/>
        </p:nvSpPr>
        <p:spPr>
          <a:xfrm>
            <a:off x="485775" y="5315585"/>
            <a:ext cx="10978515" cy="583565"/>
          </a:xfrm>
          <a:prstGeom prst="rect">
            <a:avLst/>
          </a:prstGeom>
          <a:noFill/>
        </p:spPr>
        <p:txBody>
          <a:bodyPr wrap="square" rtlCol="0" anchor="t">
            <a:spAutoFit/>
          </a:bodyPr>
          <a:p>
            <a:r>
              <a:rPr lang="en-US" sz="1600" b="1" dirty="0">
                <a:solidFill>
                  <a:srgbClr val="0070C0"/>
                </a:solidFill>
                <a:sym typeface="+mn-ea"/>
              </a:rPr>
              <a:t>Observation:-</a:t>
            </a:r>
            <a:r>
              <a:rPr lang="en-GB" altLang="en-US" sz="1600" b="1" dirty="0">
                <a:solidFill>
                  <a:srgbClr val="0070C0"/>
                </a:solidFill>
                <a:sym typeface="+mn-ea"/>
              </a:rPr>
              <a:t> </a:t>
            </a:r>
            <a:r>
              <a:rPr lang="en-US" altLang="en-GB" sz="1600" b="1" dirty="0">
                <a:solidFill>
                  <a:srgbClr val="1A1A1A"/>
                </a:solidFill>
                <a:sym typeface="+mn-ea"/>
              </a:rPr>
              <a:t>Apartments have consistently higher sales/rental activity compared to other property types, showing a more stable trend over time, while other property types exhibit greater fluctuations.</a:t>
            </a:r>
            <a:endParaRPr lang="en-US" altLang="en-GB" sz="1600" b="1" dirty="0">
              <a:solidFill>
                <a:srgbClr val="1A1A1A"/>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图片 2" descr="房间的摆设布局&#10;&#10;中度可信度描述已自动生成"/>
          <p:cNvPicPr>
            <a:picLocks noChangeAspect="1"/>
          </p:cNvPicPr>
          <p:nvPr/>
        </p:nvPicPr>
        <p:blipFill rotWithShape="1">
          <a:blip r:embed="rId1">
            <a:alphaModFix amt="50000"/>
            <a:extLst>
              <a:ext uri="{28A0092B-C50C-407E-A947-70E740481C1C}">
                <a14:useLocalDpi xmlns:a14="http://schemas.microsoft.com/office/drawing/2010/main" val="0"/>
              </a:ext>
            </a:extLst>
          </a:blip>
          <a:srcRect t="10126" b="5621"/>
          <a:stretch>
            <a:fillRect/>
          </a:stretch>
        </p:blipFill>
        <p:spPr>
          <a:xfrm>
            <a:off x="20" y="1282"/>
            <a:ext cx="12191980" cy="6856718"/>
          </a:xfrm>
          <a:prstGeom prst="rect">
            <a:avLst/>
          </a:prstGeom>
        </p:spPr>
      </p:pic>
      <p:sp>
        <p:nvSpPr>
          <p:cNvPr id="4" name="矩形 3"/>
          <p:cNvSpPr/>
          <p:nvPr/>
        </p:nvSpPr>
        <p:spPr>
          <a:xfrm>
            <a:off x="0" y="0"/>
            <a:ext cx="12192000" cy="6857999"/>
          </a:xfrm>
          <a:prstGeom prst="rect">
            <a:avLst/>
          </a:prstGeom>
          <a:gradFill flip="none" rotWithShape="1">
            <a:gsLst>
              <a:gs pos="0">
                <a:srgbClr val="3188FE">
                  <a:alpha val="56000"/>
                </a:srgbClr>
              </a:gs>
              <a:gs pos="36000">
                <a:srgbClr val="0055CA">
                  <a:alpha val="72000"/>
                </a:srgbClr>
              </a:gs>
              <a:gs pos="78000">
                <a:srgbClr val="002FA7"/>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任意多边形: 形状 39"/>
          <p:cNvSpPr/>
          <p:nvPr/>
        </p:nvSpPr>
        <p:spPr>
          <a:xfrm>
            <a:off x="0" y="2538796"/>
            <a:ext cx="12192000" cy="4319204"/>
          </a:xfrm>
          <a:custGeom>
            <a:avLst/>
            <a:gdLst>
              <a:gd name="connsiteX0" fmla="*/ 211617 w 12192000"/>
              <a:gd name="connsiteY0" fmla="*/ 0 h 4319204"/>
              <a:gd name="connsiteX1" fmla="*/ 11980383 w 12192000"/>
              <a:gd name="connsiteY1" fmla="*/ 0 h 4319204"/>
              <a:gd name="connsiteX2" fmla="*/ 12192000 w 12192000"/>
              <a:gd name="connsiteY2" fmla="*/ 211617 h 4319204"/>
              <a:gd name="connsiteX3" fmla="*/ 12192000 w 12192000"/>
              <a:gd name="connsiteY3" fmla="*/ 4319204 h 4319204"/>
              <a:gd name="connsiteX4" fmla="*/ 0 w 12192000"/>
              <a:gd name="connsiteY4" fmla="*/ 4319204 h 4319204"/>
              <a:gd name="connsiteX5" fmla="*/ 0 w 12192000"/>
              <a:gd name="connsiteY5" fmla="*/ 211617 h 4319204"/>
              <a:gd name="connsiteX6" fmla="*/ 211617 w 12192000"/>
              <a:gd name="connsiteY6" fmla="*/ 0 h 4319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4319204">
                <a:moveTo>
                  <a:pt x="211617" y="0"/>
                </a:moveTo>
                <a:lnTo>
                  <a:pt x="11980383" y="0"/>
                </a:lnTo>
                <a:cubicBezTo>
                  <a:pt x="12097256" y="0"/>
                  <a:pt x="12192000" y="94744"/>
                  <a:pt x="12192000" y="211617"/>
                </a:cubicBezTo>
                <a:lnTo>
                  <a:pt x="12192000" y="4319204"/>
                </a:lnTo>
                <a:lnTo>
                  <a:pt x="0" y="4319204"/>
                </a:lnTo>
                <a:lnTo>
                  <a:pt x="0" y="211617"/>
                </a:lnTo>
                <a:cubicBezTo>
                  <a:pt x="0" y="94744"/>
                  <a:pt x="94744" y="0"/>
                  <a:pt x="211617"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 name="组合 1"/>
          <p:cNvGrpSpPr/>
          <p:nvPr/>
        </p:nvGrpSpPr>
        <p:grpSpPr>
          <a:xfrm>
            <a:off x="937158" y="1213551"/>
            <a:ext cx="3692679" cy="2241100"/>
            <a:chOff x="3939218" y="2632933"/>
            <a:chExt cx="4317276" cy="2695285"/>
          </a:xfrm>
        </p:grpSpPr>
        <p:sp>
          <p:nvSpPr>
            <p:cNvPr id="5" name="任意多边形: 形状 4"/>
            <p:cNvSpPr/>
            <p:nvPr/>
          </p:nvSpPr>
          <p:spPr>
            <a:xfrm flipH="1">
              <a:off x="3939218" y="2632933"/>
              <a:ext cx="2160494" cy="2695284"/>
            </a:xfrm>
            <a:custGeom>
              <a:avLst/>
              <a:gdLst>
                <a:gd name="connsiteX0" fmla="*/ 979921 w 2160494"/>
                <a:gd name="connsiteY0" fmla="*/ 246 h 2695284"/>
                <a:gd name="connsiteX1" fmla="*/ 0 w 2160494"/>
                <a:gd name="connsiteY1" fmla="*/ 249975 h 2695284"/>
                <a:gd name="connsiteX2" fmla="*/ 0 w 2160494"/>
                <a:gd name="connsiteY2" fmla="*/ 2695284 h 2695284"/>
                <a:gd name="connsiteX3" fmla="*/ 1959841 w 2160494"/>
                <a:gd name="connsiteY3" fmla="*/ 2615370 h 2695284"/>
                <a:gd name="connsiteX4" fmla="*/ 2160494 w 2160494"/>
                <a:gd name="connsiteY4" fmla="*/ 2672642 h 2695284"/>
                <a:gd name="connsiteX5" fmla="*/ 2160494 w 2160494"/>
                <a:gd name="connsiteY5" fmla="*/ 227334 h 2695284"/>
                <a:gd name="connsiteX6" fmla="*/ 1959841 w 2160494"/>
                <a:gd name="connsiteY6" fmla="*/ 170062 h 2695284"/>
                <a:gd name="connsiteX7" fmla="*/ 979921 w 2160494"/>
                <a:gd name="connsiteY7" fmla="*/ 246 h 269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494" h="2695284">
                  <a:moveTo>
                    <a:pt x="979921" y="246"/>
                  </a:moveTo>
                  <a:cubicBezTo>
                    <a:pt x="653281" y="-4564"/>
                    <a:pt x="326640" y="60551"/>
                    <a:pt x="0" y="249975"/>
                  </a:cubicBezTo>
                  <a:lnTo>
                    <a:pt x="0" y="2695284"/>
                  </a:lnTo>
                  <a:cubicBezTo>
                    <a:pt x="653280" y="2316435"/>
                    <a:pt x="1306561" y="2434825"/>
                    <a:pt x="1959841" y="2615370"/>
                  </a:cubicBezTo>
                  <a:lnTo>
                    <a:pt x="2160494" y="2672642"/>
                  </a:lnTo>
                  <a:lnTo>
                    <a:pt x="2160494" y="227334"/>
                  </a:lnTo>
                  <a:lnTo>
                    <a:pt x="1959841" y="170062"/>
                  </a:lnTo>
                  <a:cubicBezTo>
                    <a:pt x="1633201" y="79789"/>
                    <a:pt x="1306561" y="5056"/>
                    <a:pt x="979921" y="24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p:nvSpPr>
          <p:spPr>
            <a:xfrm>
              <a:off x="6096000" y="2632934"/>
              <a:ext cx="2160494" cy="2695284"/>
            </a:xfrm>
            <a:custGeom>
              <a:avLst/>
              <a:gdLst>
                <a:gd name="connsiteX0" fmla="*/ 979921 w 2160494"/>
                <a:gd name="connsiteY0" fmla="*/ 246 h 2695284"/>
                <a:gd name="connsiteX1" fmla="*/ 1959842 w 2160494"/>
                <a:gd name="connsiteY1" fmla="*/ 170062 h 2695284"/>
                <a:gd name="connsiteX2" fmla="*/ 2160494 w 2160494"/>
                <a:gd name="connsiteY2" fmla="*/ 227334 h 2695284"/>
                <a:gd name="connsiteX3" fmla="*/ 2160494 w 2160494"/>
                <a:gd name="connsiteY3" fmla="*/ 2672642 h 2695284"/>
                <a:gd name="connsiteX4" fmla="*/ 1959842 w 2160494"/>
                <a:gd name="connsiteY4" fmla="*/ 2615370 h 2695284"/>
                <a:gd name="connsiteX5" fmla="*/ 0 w 2160494"/>
                <a:gd name="connsiteY5" fmla="*/ 2695284 h 2695284"/>
                <a:gd name="connsiteX6" fmla="*/ 0 w 2160494"/>
                <a:gd name="connsiteY6" fmla="*/ 249975 h 2695284"/>
                <a:gd name="connsiteX7" fmla="*/ 979921 w 2160494"/>
                <a:gd name="connsiteY7" fmla="*/ 246 h 269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60494" h="2695284">
                  <a:moveTo>
                    <a:pt x="979921" y="246"/>
                  </a:moveTo>
                  <a:cubicBezTo>
                    <a:pt x="1306561" y="5056"/>
                    <a:pt x="1633201" y="79789"/>
                    <a:pt x="1959842" y="170062"/>
                  </a:cubicBezTo>
                  <a:lnTo>
                    <a:pt x="2160494" y="227334"/>
                  </a:lnTo>
                  <a:lnTo>
                    <a:pt x="2160494" y="2672642"/>
                  </a:lnTo>
                  <a:lnTo>
                    <a:pt x="1959842" y="2615370"/>
                  </a:lnTo>
                  <a:cubicBezTo>
                    <a:pt x="1306561" y="2434825"/>
                    <a:pt x="653281" y="2316435"/>
                    <a:pt x="0" y="2695284"/>
                  </a:cubicBezTo>
                  <a:lnTo>
                    <a:pt x="0" y="249975"/>
                  </a:lnTo>
                  <a:cubicBezTo>
                    <a:pt x="326640" y="60551"/>
                    <a:pt x="653281" y="-4564"/>
                    <a:pt x="979921" y="24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9" name="文本框 8"/>
          <p:cNvSpPr txBox="1"/>
          <p:nvPr/>
        </p:nvSpPr>
        <p:spPr>
          <a:xfrm>
            <a:off x="2040026" y="1548034"/>
            <a:ext cx="1727049" cy="1498102"/>
          </a:xfrm>
          <a:prstGeom prst="rect">
            <a:avLst/>
          </a:prstGeom>
          <a:noFill/>
        </p:spPr>
        <p:txBody>
          <a:bodyPr wrap="square" rtlCol="0">
            <a:spAutoFit/>
          </a:bodyPr>
          <a:lstStyle/>
          <a:p>
            <a:pPr>
              <a:lnSpc>
                <a:spcPct val="120000"/>
              </a:lnSpc>
            </a:pPr>
            <a:r>
              <a:rPr lang="en-US" altLang="zh-CN" sz="8000" dirty="0">
                <a:solidFill>
                  <a:schemeClr val="bg1"/>
                </a:solidFill>
                <a:latin typeface="+mj-lt"/>
              </a:rPr>
              <a:t>01</a:t>
            </a:r>
            <a:endParaRPr lang="zh-CN" altLang="en-US" sz="8000" dirty="0">
              <a:solidFill>
                <a:schemeClr val="bg1"/>
              </a:solidFill>
              <a:latin typeface="+mj-lt"/>
            </a:endParaRPr>
          </a:p>
        </p:txBody>
      </p:sp>
      <p:sp>
        <p:nvSpPr>
          <p:cNvPr id="14" name="文本框 13"/>
          <p:cNvSpPr txBox="1"/>
          <p:nvPr/>
        </p:nvSpPr>
        <p:spPr>
          <a:xfrm>
            <a:off x="903831" y="5181887"/>
            <a:ext cx="7614233" cy="386080"/>
          </a:xfrm>
          <a:prstGeom prst="rect">
            <a:avLst/>
          </a:prstGeom>
          <a:noFill/>
        </p:spPr>
        <p:txBody>
          <a:bodyPr wrap="square" rtlCol="0">
            <a:spAutoFit/>
          </a:bodyPr>
          <a:lstStyle/>
          <a:p>
            <a:pPr>
              <a:lnSpc>
                <a:spcPct val="120000"/>
              </a:lnSpc>
            </a:pPr>
            <a:r>
              <a:rPr lang="en-US" altLang="zh-CN" sz="1600" dirty="0">
                <a:solidFill>
                  <a:schemeClr val="accent1"/>
                </a:solidFill>
              </a:rPr>
              <a:t>.</a:t>
            </a:r>
            <a:endParaRPr lang="en-US" altLang="zh-CN" sz="1600" dirty="0">
              <a:solidFill>
                <a:schemeClr val="accent1"/>
              </a:solidFill>
            </a:endParaRPr>
          </a:p>
        </p:txBody>
      </p:sp>
      <p:sp>
        <p:nvSpPr>
          <p:cNvPr id="42" name="任意多边形: 形状 41"/>
          <p:cNvSpPr/>
          <p:nvPr/>
        </p:nvSpPr>
        <p:spPr>
          <a:xfrm rot="2162132">
            <a:off x="6967117" y="892461"/>
            <a:ext cx="5364039" cy="2724737"/>
          </a:xfrm>
          <a:custGeom>
            <a:avLst/>
            <a:gdLst>
              <a:gd name="connsiteX0" fmla="*/ 0 w 5364039"/>
              <a:gd name="connsiteY0" fmla="*/ 525134 h 2724737"/>
              <a:gd name="connsiteX1" fmla="*/ 585362 w 5364039"/>
              <a:gd name="connsiteY1" fmla="*/ 99288 h 2724737"/>
              <a:gd name="connsiteX2" fmla="*/ 589233 w 5364039"/>
              <a:gd name="connsiteY2" fmla="*/ 175953 h 2724737"/>
              <a:gd name="connsiteX3" fmla="*/ 2707914 w 5364039"/>
              <a:gd name="connsiteY3" fmla="*/ 2087882 h 2724737"/>
              <a:gd name="connsiteX4" fmla="*/ 4826594 w 5364039"/>
              <a:gd name="connsiteY4" fmla="*/ 175953 h 2724737"/>
              <a:gd name="connsiteX5" fmla="*/ 4835479 w 5364039"/>
              <a:gd name="connsiteY5" fmla="*/ 0 h 2724737"/>
              <a:gd name="connsiteX6" fmla="*/ 5364039 w 5364039"/>
              <a:gd name="connsiteY6" fmla="*/ 726551 h 2724737"/>
              <a:gd name="connsiteX7" fmla="*/ 5350068 w 5364039"/>
              <a:gd name="connsiteY7" fmla="*/ 780887 h 2724737"/>
              <a:gd name="connsiteX8" fmla="*/ 2707914 w 5364039"/>
              <a:gd name="connsiteY8" fmla="*/ 2724737 h 2724737"/>
              <a:gd name="connsiteX9" fmla="*/ 65761 w 5364039"/>
              <a:gd name="connsiteY9" fmla="*/ 780888 h 272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4039" h="2724737">
                <a:moveTo>
                  <a:pt x="0" y="525134"/>
                </a:moveTo>
                <a:lnTo>
                  <a:pt x="585362" y="99288"/>
                </a:lnTo>
                <a:lnTo>
                  <a:pt x="589233" y="175953"/>
                </a:lnTo>
                <a:cubicBezTo>
                  <a:pt x="698294" y="1249856"/>
                  <a:pt x="1605238" y="2087882"/>
                  <a:pt x="2707914" y="2087882"/>
                </a:cubicBezTo>
                <a:cubicBezTo>
                  <a:pt x="3810591" y="2087881"/>
                  <a:pt x="4717534" y="1249856"/>
                  <a:pt x="4826594" y="175953"/>
                </a:cubicBezTo>
                <a:lnTo>
                  <a:pt x="4835479" y="0"/>
                </a:lnTo>
                <a:lnTo>
                  <a:pt x="5364039" y="726551"/>
                </a:lnTo>
                <a:lnTo>
                  <a:pt x="5350068" y="780887"/>
                </a:lnTo>
                <a:cubicBezTo>
                  <a:pt x="4999793" y="1907055"/>
                  <a:pt x="3949343" y="2724737"/>
                  <a:pt x="2707914" y="2724737"/>
                </a:cubicBezTo>
                <a:cubicBezTo>
                  <a:pt x="1466485" y="2724737"/>
                  <a:pt x="416035" y="1907056"/>
                  <a:pt x="65761" y="780888"/>
                </a:cubicBezTo>
                <a:close/>
              </a:path>
            </a:pathLst>
          </a:custGeom>
          <a:gradFill>
            <a:gsLst>
              <a:gs pos="42000">
                <a:schemeClr val="bg1">
                  <a:alpha val="20000"/>
                </a:schemeClr>
              </a:gs>
              <a:gs pos="100000">
                <a:schemeClr val="bg1">
                  <a:alpha val="64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endParaRPr>
          </a:p>
        </p:txBody>
      </p:sp>
      <p:sp>
        <p:nvSpPr>
          <p:cNvPr id="38" name="文本框 37"/>
          <p:cNvSpPr txBox="1"/>
          <p:nvPr/>
        </p:nvSpPr>
        <p:spPr>
          <a:xfrm>
            <a:off x="5370728" y="1100846"/>
            <a:ext cx="10675058" cy="645160"/>
          </a:xfrm>
          <a:prstGeom prst="rect">
            <a:avLst/>
          </a:prstGeom>
          <a:noFill/>
        </p:spPr>
        <p:txBody>
          <a:bodyPr wrap="square" rtlCol="0">
            <a:spAutoFit/>
          </a:bodyPr>
          <a:lstStyle/>
          <a:p>
            <a:pPr>
              <a:lnSpc>
                <a:spcPct val="120000"/>
              </a:lnSpc>
            </a:pPr>
            <a:r>
              <a:rPr lang="en-GB" altLang="en-US" sz="3000" dirty="0">
                <a:solidFill>
                  <a:schemeClr val="bg1"/>
                </a:solidFill>
                <a:latin typeface="+mj-lt"/>
              </a:rPr>
              <a:t>Overview of Dataset</a:t>
            </a:r>
            <a:endParaRPr lang="en-GB" altLang="en-US" sz="3000" dirty="0">
              <a:solidFill>
                <a:schemeClr val="bg1"/>
              </a:solidFill>
              <a:latin typeface="+mj-lt"/>
            </a:endParaRPr>
          </a:p>
        </p:txBody>
      </p:sp>
      <p:pic>
        <p:nvPicPr>
          <p:cNvPr id="6" name="Picture 5"/>
          <p:cNvPicPr>
            <a:picLocks noChangeAspect="1"/>
          </p:cNvPicPr>
          <p:nvPr/>
        </p:nvPicPr>
        <p:blipFill>
          <a:blip r:embed="rId2"/>
          <a:stretch>
            <a:fillRect/>
          </a:stretch>
        </p:blipFill>
        <p:spPr>
          <a:xfrm>
            <a:off x="370205" y="3429000"/>
            <a:ext cx="11599545" cy="340233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371850" y="1057275"/>
            <a:ext cx="5448300" cy="4342130"/>
          </a:xfrm>
          <a:prstGeom prst="rect">
            <a:avLst/>
          </a:prstGeom>
          <a:ln>
            <a:solidFill>
              <a:schemeClr val="tx1"/>
            </a:solidFill>
          </a:ln>
        </p:spPr>
      </p:pic>
      <p:sp>
        <p:nvSpPr>
          <p:cNvPr id="3" name="Text Box 2"/>
          <p:cNvSpPr txBox="1"/>
          <p:nvPr/>
        </p:nvSpPr>
        <p:spPr>
          <a:xfrm>
            <a:off x="652145" y="42545"/>
            <a:ext cx="10611485" cy="706755"/>
          </a:xfrm>
          <a:prstGeom prst="rect">
            <a:avLst/>
          </a:prstGeom>
          <a:noFill/>
        </p:spPr>
        <p:txBody>
          <a:bodyPr wrap="square" rtlCol="0" anchor="t">
            <a:spAutoFit/>
          </a:bodyPr>
          <a:p>
            <a:r>
              <a:rPr lang="en-GB" altLang="en-US" sz="2000" b="1" u="sng" dirty="0">
                <a:solidFill>
                  <a:srgbClr val="0070C0"/>
                </a:solidFill>
                <a:sym typeface="+mn-ea"/>
              </a:rPr>
              <a:t>Step</a:t>
            </a:r>
            <a:r>
              <a:rPr lang="en-US" sz="2000" b="1" u="sng" dirty="0">
                <a:solidFill>
                  <a:srgbClr val="0070C0"/>
                </a:solidFill>
                <a:sym typeface="+mn-ea"/>
              </a:rPr>
              <a:t> 4:- </a:t>
            </a:r>
            <a:r>
              <a:rPr lang="en-GB" altLang="en-US" sz="2000" b="1" u="sng" dirty="0">
                <a:solidFill>
                  <a:srgbClr val="0070C0"/>
                </a:solidFill>
                <a:sym typeface="+mn-ea"/>
              </a:rPr>
              <a:t> </a:t>
            </a:r>
            <a:r>
              <a:rPr lang="en-US" altLang="en-GB" sz="2000" b="1" dirty="0">
                <a:sym typeface="+mn-ea"/>
              </a:rPr>
              <a:t>Are apartments located closer to essential services (schools, hospitals, workplaces, public transport) compared to other property types?</a:t>
            </a:r>
            <a:endParaRPr lang="en-US" altLang="en-GB" sz="2000" b="1" dirty="0">
              <a:sym typeface="+mn-ea"/>
            </a:endParaRPr>
          </a:p>
        </p:txBody>
      </p:sp>
      <p:sp>
        <p:nvSpPr>
          <p:cNvPr id="4" name="Text Box 3"/>
          <p:cNvSpPr txBox="1"/>
          <p:nvPr/>
        </p:nvSpPr>
        <p:spPr>
          <a:xfrm>
            <a:off x="816610" y="5509895"/>
            <a:ext cx="10731500" cy="583565"/>
          </a:xfrm>
          <a:prstGeom prst="rect">
            <a:avLst/>
          </a:prstGeom>
          <a:noFill/>
        </p:spPr>
        <p:txBody>
          <a:bodyPr wrap="square" rtlCol="0" anchor="t">
            <a:spAutoFit/>
          </a:bodyPr>
          <a:p>
            <a:r>
              <a:rPr lang="en-US" sz="1600" b="1" dirty="0">
                <a:solidFill>
                  <a:srgbClr val="0070C0"/>
                </a:solidFill>
                <a:sym typeface="+mn-ea"/>
              </a:rPr>
              <a:t>Observation:-</a:t>
            </a:r>
            <a:r>
              <a:rPr lang="en-GB" altLang="en-US" sz="1600" b="1" dirty="0">
                <a:solidFill>
                  <a:srgbClr val="0070C0"/>
                </a:solidFill>
                <a:sym typeface="+mn-ea"/>
              </a:rPr>
              <a:t> </a:t>
            </a:r>
            <a:r>
              <a:rPr lang="en-US" altLang="en-GB" sz="1600" b="1" dirty="0">
                <a:solidFill>
                  <a:srgbClr val="1A1A1A"/>
                </a:solidFill>
                <a:sym typeface="+mn-ea"/>
              </a:rPr>
              <a:t>Apartments have consistently higher sales/rental activity compared to other property types, showing a more stable trend over time, while other property types exhibit greater fluctuations.</a:t>
            </a:r>
            <a:endParaRPr lang="en-US" altLang="en-GB" sz="1600" b="1" dirty="0">
              <a:solidFill>
                <a:srgbClr val="1A1A1A"/>
              </a:solidFill>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1047750"/>
            <a:ext cx="6096000" cy="460375"/>
          </a:xfrm>
          <a:prstGeom prst="rect">
            <a:avLst/>
          </a:prstGeom>
          <a:noFill/>
        </p:spPr>
        <p:txBody>
          <a:bodyPr wrap="square" rtlCol="0" anchor="t">
            <a:spAutoFit/>
          </a:bodyPr>
          <a:p>
            <a:pPr algn="ctr"/>
            <a:r>
              <a:rPr lang="en-GB" altLang="en-US" sz="2400" b="1" u="sng">
                <a:solidFill>
                  <a:srgbClr val="0070C0"/>
                </a:solidFill>
                <a:sym typeface="+mn-ea"/>
              </a:rPr>
              <a:t>Conclusion</a:t>
            </a:r>
            <a:endParaRPr lang="en-GB" altLang="en-US" sz="2400" b="1" u="sng">
              <a:solidFill>
                <a:srgbClr val="0070C0"/>
              </a:solidFill>
              <a:sym typeface="+mn-ea"/>
            </a:endParaRPr>
          </a:p>
        </p:txBody>
      </p:sp>
      <p:sp>
        <p:nvSpPr>
          <p:cNvPr id="3" name="Text Box 2"/>
          <p:cNvSpPr txBox="1"/>
          <p:nvPr/>
        </p:nvSpPr>
        <p:spPr>
          <a:xfrm>
            <a:off x="1815465" y="2336800"/>
            <a:ext cx="9120505" cy="2886710"/>
          </a:xfrm>
          <a:prstGeom prst="rect">
            <a:avLst/>
          </a:prstGeom>
        </p:spPr>
        <p:txBody>
          <a:bodyPr wrap="square">
            <a:noAutofit/>
          </a:bodyPr>
          <a:p>
            <a:r>
              <a:rPr b="1" u="sng">
                <a:solidFill>
                  <a:srgbClr val="0070C0"/>
                </a:solidFill>
              </a:rPr>
              <a:t>Affordability &amp; High Demand</a:t>
            </a:r>
            <a:r>
              <a:rPr sz="1600"/>
              <a:t> – Apartments offer a cost-effective option while maintaining strong buyer demand compared to villas and houses.</a:t>
            </a:r>
            <a:endParaRPr sz="1600"/>
          </a:p>
          <a:p>
            <a:endParaRPr sz="1600"/>
          </a:p>
          <a:p>
            <a:r>
              <a:rPr b="1" u="sng">
                <a:solidFill>
                  <a:srgbClr val="0070C0"/>
                </a:solidFill>
              </a:rPr>
              <a:t>Prime Location &amp; Accessibility</a:t>
            </a:r>
            <a:r>
              <a:rPr sz="1600"/>
              <a:t> – They are usually closer to essential services like schools, hospitals, and shopping malls, enhancing convenience.</a:t>
            </a:r>
            <a:endParaRPr sz="1600"/>
          </a:p>
          <a:p>
            <a:endParaRPr sz="1600"/>
          </a:p>
          <a:p>
            <a:r>
              <a:rPr b="1" u="sng">
                <a:solidFill>
                  <a:srgbClr val="0070C0"/>
                </a:solidFill>
              </a:rPr>
              <a:t>Modern Amenities &amp; Low Maintenance</a:t>
            </a:r>
            <a:r>
              <a:rPr sz="1600"/>
              <a:t> – Apartments provide amenities like swimming pools and gardens with shared maintenance, reducing individual upkeep costs.</a:t>
            </a:r>
            <a:endParaRPr sz="1600"/>
          </a:p>
          <a:p>
            <a:endParaRPr sz="1600"/>
          </a:p>
          <a:p>
            <a:r>
              <a:rPr b="1" u="sng">
                <a:solidFill>
                  <a:srgbClr val="0070C0"/>
                </a:solidFill>
              </a:rPr>
              <a:t>Security &amp; Investment Stability</a:t>
            </a:r>
            <a:r>
              <a:rPr sz="1600"/>
              <a:t> – Gated communities and high resale value make apartments a safer and more reliable investment choice.</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1025" y="2602230"/>
            <a:ext cx="11061700" cy="2723515"/>
          </a:xfrm>
          <a:prstGeom prst="rect">
            <a:avLst/>
          </a:prstGeom>
        </p:spPr>
        <p:txBody>
          <a:bodyPr wrap="square">
            <a:noAutofit/>
          </a:bodyPr>
          <a:p>
            <a:pPr algn="ctr"/>
            <a:r>
              <a:rPr lang="en-GB" altLang="en-US" sz="3000">
                <a:solidFill>
                  <a:schemeClr val="accent1">
                    <a:lumMod val="60000"/>
                    <a:lumOff val="40000"/>
                  </a:schemeClr>
                </a:solidFill>
                <a:sym typeface="+mn-ea"/>
              </a:rPr>
              <a:t>Question 3: </a:t>
            </a:r>
            <a:r>
              <a:rPr lang="en-US" altLang="en-GB" sz="3000">
                <a:solidFill>
                  <a:schemeClr val="accent1">
                    <a:lumMod val="60000"/>
                    <a:lumOff val="40000"/>
                  </a:schemeClr>
                </a:solidFill>
              </a:rPr>
              <a:t>"How does property size influence customer preference for apartments over other property types?"</a:t>
            </a:r>
            <a:endParaRPr lang="en-US" altLang="en-GB" sz="3000">
              <a:solidFill>
                <a:schemeClr val="accent1">
                  <a:lumMod val="60000"/>
                  <a:lumOff val="4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07390" y="514350"/>
            <a:ext cx="10611485" cy="398780"/>
          </a:xfrm>
          <a:prstGeom prst="rect">
            <a:avLst/>
          </a:prstGeom>
          <a:noFill/>
        </p:spPr>
        <p:txBody>
          <a:bodyPr wrap="square" rtlCol="0" anchor="t">
            <a:spAutoFit/>
          </a:bodyPr>
          <a:p>
            <a:r>
              <a:rPr lang="en-GB" altLang="en-US" sz="2000" b="1" u="sng" dirty="0">
                <a:solidFill>
                  <a:srgbClr val="0070C0"/>
                </a:solidFill>
                <a:sym typeface="+mn-ea"/>
              </a:rPr>
              <a:t>Step</a:t>
            </a:r>
            <a:r>
              <a:rPr lang="en-US" sz="2000" b="1" u="sng" dirty="0">
                <a:solidFill>
                  <a:srgbClr val="0070C0"/>
                </a:solidFill>
                <a:sym typeface="+mn-ea"/>
              </a:rPr>
              <a:t> </a:t>
            </a:r>
            <a:r>
              <a:rPr lang="en-GB" altLang="en-US" sz="2000" b="1" u="sng" dirty="0">
                <a:solidFill>
                  <a:srgbClr val="0070C0"/>
                </a:solidFill>
                <a:sym typeface="+mn-ea"/>
              </a:rPr>
              <a:t>1</a:t>
            </a:r>
            <a:r>
              <a:rPr lang="en-US" sz="2000" b="1" u="sng" dirty="0">
                <a:solidFill>
                  <a:srgbClr val="0070C0"/>
                </a:solidFill>
                <a:sym typeface="+mn-ea"/>
              </a:rPr>
              <a:t>:- </a:t>
            </a:r>
            <a:r>
              <a:rPr lang="en-GB" altLang="en-US" sz="2000" b="1" u="sng" dirty="0">
                <a:solidFill>
                  <a:srgbClr val="0070C0"/>
                </a:solidFill>
                <a:sym typeface="+mn-ea"/>
              </a:rPr>
              <a:t> </a:t>
            </a:r>
            <a:r>
              <a:rPr lang="en-US" altLang="en-GB" sz="2000" b="1" dirty="0">
                <a:sym typeface="+mn-ea"/>
              </a:rPr>
              <a:t>What is the average size of different property types?</a:t>
            </a:r>
            <a:endParaRPr lang="en-US" altLang="en-GB" sz="2000" b="1" dirty="0">
              <a:sym typeface="+mn-ea"/>
            </a:endParaRPr>
          </a:p>
        </p:txBody>
      </p:sp>
      <p:pic>
        <p:nvPicPr>
          <p:cNvPr id="2" name="Picture 1"/>
          <p:cNvPicPr>
            <a:picLocks noChangeAspect="1"/>
          </p:cNvPicPr>
          <p:nvPr/>
        </p:nvPicPr>
        <p:blipFill>
          <a:blip r:embed="rId1"/>
          <a:stretch>
            <a:fillRect/>
          </a:stretch>
        </p:blipFill>
        <p:spPr>
          <a:xfrm>
            <a:off x="2184400" y="1061720"/>
            <a:ext cx="7546975" cy="4351020"/>
          </a:xfrm>
          <a:prstGeom prst="rect">
            <a:avLst/>
          </a:prstGeom>
          <a:ln>
            <a:solidFill>
              <a:schemeClr val="tx1"/>
            </a:solidFill>
          </a:ln>
        </p:spPr>
      </p:pic>
      <p:sp>
        <p:nvSpPr>
          <p:cNvPr id="4" name="Text Box 3"/>
          <p:cNvSpPr txBox="1"/>
          <p:nvPr/>
        </p:nvSpPr>
        <p:spPr>
          <a:xfrm>
            <a:off x="816610" y="5509895"/>
            <a:ext cx="10731500" cy="999490"/>
          </a:xfrm>
          <a:prstGeom prst="rect">
            <a:avLst/>
          </a:prstGeom>
          <a:noFill/>
        </p:spPr>
        <p:txBody>
          <a:bodyPr wrap="square" rtlCol="0" anchor="t">
            <a:noAutofit/>
          </a:bodyPr>
          <a:p>
            <a:r>
              <a:rPr lang="en-US" sz="1600" b="1" dirty="0">
                <a:solidFill>
                  <a:srgbClr val="0070C0"/>
                </a:solidFill>
                <a:sym typeface="+mn-ea"/>
              </a:rPr>
              <a:t>Observation:-</a:t>
            </a:r>
            <a:r>
              <a:rPr lang="en-GB" altLang="en-US" sz="1600" b="1" dirty="0">
                <a:solidFill>
                  <a:srgbClr val="0070C0"/>
                </a:solidFill>
                <a:sym typeface="+mn-ea"/>
              </a:rPr>
              <a:t> </a:t>
            </a:r>
            <a:r>
              <a:rPr lang="en-US" altLang="en-GB" sz="1600" b="1" dirty="0">
                <a:solidFill>
                  <a:schemeClr val="tx1"/>
                </a:solidFill>
                <a:sym typeface="+mn-ea"/>
              </a:rPr>
              <a:t>The average property size across all property types is quite similar, indicating that size alone may not be a key differentiator influencing customer preference for apartments over other property types. Other factors like affordability, amenities, and location may play a more significant role.</a:t>
            </a:r>
            <a:r>
              <a:rPr lang="en-GB" altLang="en-US" sz="1600" b="1" dirty="0">
                <a:solidFill>
                  <a:schemeClr val="tx1"/>
                </a:solidFill>
                <a:sym typeface="+mn-ea"/>
              </a:rPr>
              <a:t> </a:t>
            </a:r>
            <a:endParaRPr lang="en-GB" altLang="en-US" sz="1600" b="1" dirty="0">
              <a:solidFill>
                <a:schemeClr val="tx1"/>
              </a:solidFill>
              <a:sym typeface="+mn-ea"/>
            </a:endParaRPr>
          </a:p>
        </p:txBody>
      </p:sp>
      <p:sp>
        <p:nvSpPr>
          <p:cNvPr id="5" name="Text Box 4"/>
          <p:cNvSpPr txBox="1"/>
          <p:nvPr/>
        </p:nvSpPr>
        <p:spPr>
          <a:xfrm>
            <a:off x="4066540" y="125095"/>
            <a:ext cx="3503295" cy="497205"/>
          </a:xfrm>
          <a:prstGeom prst="rect">
            <a:avLst/>
          </a:prstGeom>
          <a:noFill/>
        </p:spPr>
        <p:txBody>
          <a:bodyPr wrap="square" rtlCol="0">
            <a:spAutoFit/>
          </a:bodyPr>
          <a:p>
            <a:pPr algn="ctr">
              <a:lnSpc>
                <a:spcPct val="120000"/>
              </a:lnSpc>
            </a:pPr>
            <a:r>
              <a:rPr lang="en-GB" altLang="en-US" sz="2200" dirty="0">
                <a:solidFill>
                  <a:schemeClr val="accent1"/>
                </a:solidFill>
                <a:latin typeface="+mj-lt"/>
                <a:sym typeface="+mn-ea"/>
              </a:rPr>
              <a:t>Analysis :</a:t>
            </a:r>
            <a:r>
              <a:rPr lang="en-US" altLang="en-GB" sz="2200" dirty="0">
                <a:solidFill>
                  <a:schemeClr val="accent1"/>
                </a:solidFill>
                <a:latin typeface="+mj-lt"/>
                <a:sym typeface="+mn-ea"/>
              </a:rPr>
              <a:t>333333three</a:t>
            </a:r>
            <a:endParaRPr lang="en-US" altLang="en-GB" sz="2200" dirty="0">
              <a:solidFill>
                <a:schemeClr val="accent1"/>
              </a:solidFill>
              <a:latin typeface="+mj-lt"/>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023745" y="1291590"/>
            <a:ext cx="7516495" cy="4196080"/>
          </a:xfrm>
          <a:prstGeom prst="rect">
            <a:avLst/>
          </a:prstGeom>
          <a:ln>
            <a:solidFill>
              <a:schemeClr val="tx1"/>
            </a:solidFill>
          </a:ln>
        </p:spPr>
      </p:pic>
      <p:sp>
        <p:nvSpPr>
          <p:cNvPr id="3" name="Text Box 2"/>
          <p:cNvSpPr txBox="1"/>
          <p:nvPr/>
        </p:nvSpPr>
        <p:spPr>
          <a:xfrm>
            <a:off x="1038225" y="467995"/>
            <a:ext cx="9783445" cy="398780"/>
          </a:xfrm>
          <a:prstGeom prst="rect">
            <a:avLst/>
          </a:prstGeom>
          <a:noFill/>
        </p:spPr>
        <p:txBody>
          <a:bodyPr wrap="square" rtlCol="0" anchor="t">
            <a:spAutoFit/>
          </a:bodyPr>
          <a:p>
            <a:r>
              <a:rPr lang="en-GB" altLang="en-US" sz="2000" b="1" u="sng" dirty="0">
                <a:solidFill>
                  <a:srgbClr val="0070C0"/>
                </a:solidFill>
                <a:sym typeface="+mn-ea"/>
              </a:rPr>
              <a:t>Step</a:t>
            </a:r>
            <a:r>
              <a:rPr lang="en-US" sz="2000" b="1" u="sng" dirty="0">
                <a:solidFill>
                  <a:srgbClr val="0070C0"/>
                </a:solidFill>
                <a:sym typeface="+mn-ea"/>
              </a:rPr>
              <a:t> 2:- </a:t>
            </a:r>
            <a:r>
              <a:rPr lang="en-GB" altLang="en-US" sz="2000" b="1" u="sng" dirty="0">
                <a:solidFill>
                  <a:srgbClr val="0070C0"/>
                </a:solidFill>
                <a:sym typeface="+mn-ea"/>
              </a:rPr>
              <a:t> </a:t>
            </a:r>
            <a:r>
              <a:rPr lang="en-US" altLang="en-GB" sz="2000" b="1" dirty="0">
                <a:sym typeface="+mn-ea"/>
              </a:rPr>
              <a:t>What is the most common property size range for apartments?</a:t>
            </a:r>
            <a:endParaRPr lang="en-US" altLang="en-GB" sz="2000" b="1" dirty="0">
              <a:sym typeface="+mn-ea"/>
            </a:endParaRPr>
          </a:p>
        </p:txBody>
      </p:sp>
      <p:sp>
        <p:nvSpPr>
          <p:cNvPr id="4" name="Text Box 3"/>
          <p:cNvSpPr txBox="1"/>
          <p:nvPr/>
        </p:nvSpPr>
        <p:spPr>
          <a:xfrm>
            <a:off x="809625" y="5912485"/>
            <a:ext cx="10394950" cy="583565"/>
          </a:xfrm>
          <a:prstGeom prst="rect">
            <a:avLst/>
          </a:prstGeom>
          <a:noFill/>
        </p:spPr>
        <p:txBody>
          <a:bodyPr wrap="square" rtlCol="0" anchor="t">
            <a:spAutoFit/>
          </a:bodyPr>
          <a:p>
            <a:r>
              <a:rPr lang="en-US" sz="1600" b="1" dirty="0">
                <a:solidFill>
                  <a:srgbClr val="0070C0"/>
                </a:solidFill>
                <a:sym typeface="+mn-ea"/>
              </a:rPr>
              <a:t>Observation:-</a:t>
            </a:r>
            <a:r>
              <a:rPr lang="en-GB" altLang="en-US" sz="1600" b="1" dirty="0">
                <a:solidFill>
                  <a:srgbClr val="0070C0"/>
                </a:solidFill>
                <a:sym typeface="+mn-ea"/>
              </a:rPr>
              <a:t> </a:t>
            </a:r>
            <a:r>
              <a:rPr lang="en-US" altLang="en-GB" sz="1600" b="1" dirty="0">
                <a:sym typeface="+mn-ea"/>
              </a:rPr>
              <a:t>The most common apartment sizes fall between 500-1000 sq ft and 1000-1500 sq ft, indicating a higher availability of mid-sized apartments in the market.</a:t>
            </a:r>
            <a:endParaRPr lang="en-US" altLang="en-GB" sz="1600" b="1" dirty="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038225" y="467995"/>
            <a:ext cx="9783445" cy="398780"/>
          </a:xfrm>
          <a:prstGeom prst="rect">
            <a:avLst/>
          </a:prstGeom>
          <a:noFill/>
        </p:spPr>
        <p:txBody>
          <a:bodyPr wrap="square" rtlCol="0" anchor="t">
            <a:spAutoFit/>
          </a:bodyPr>
          <a:p>
            <a:r>
              <a:rPr lang="en-GB" altLang="en-US" sz="2000" b="1" u="sng" dirty="0">
                <a:solidFill>
                  <a:srgbClr val="0070C0"/>
                </a:solidFill>
                <a:sym typeface="+mn-ea"/>
              </a:rPr>
              <a:t>Step</a:t>
            </a:r>
            <a:r>
              <a:rPr lang="en-US" sz="2000" b="1" u="sng" dirty="0">
                <a:solidFill>
                  <a:srgbClr val="0070C0"/>
                </a:solidFill>
                <a:sym typeface="+mn-ea"/>
              </a:rPr>
              <a:t> 3:- </a:t>
            </a:r>
            <a:r>
              <a:rPr lang="en-GB" altLang="en-US" sz="2000" b="1" u="sng" dirty="0">
                <a:solidFill>
                  <a:srgbClr val="0070C0"/>
                </a:solidFill>
                <a:sym typeface="+mn-ea"/>
              </a:rPr>
              <a:t> </a:t>
            </a:r>
            <a:r>
              <a:rPr lang="en-US" altLang="en-US" sz="2000" b="1" dirty="0">
                <a:sym typeface="+mn-ea"/>
              </a:rPr>
              <a:t>how price and size of apartments correlaetate with each other?</a:t>
            </a:r>
            <a:endParaRPr lang="en-US" altLang="en-US" sz="2000" b="1" dirty="0">
              <a:sym typeface="+mn-ea"/>
            </a:endParaRPr>
          </a:p>
        </p:txBody>
      </p:sp>
      <p:sp>
        <p:nvSpPr>
          <p:cNvPr id="4" name="Text Box 3"/>
          <p:cNvSpPr txBox="1"/>
          <p:nvPr/>
        </p:nvSpPr>
        <p:spPr>
          <a:xfrm>
            <a:off x="809625" y="5912485"/>
            <a:ext cx="10394950" cy="1076325"/>
          </a:xfrm>
          <a:prstGeom prst="rect">
            <a:avLst/>
          </a:prstGeom>
          <a:noFill/>
        </p:spPr>
        <p:txBody>
          <a:bodyPr wrap="square" rtlCol="0" anchor="t">
            <a:spAutoFit/>
          </a:bodyPr>
          <a:p>
            <a:r>
              <a:rPr lang="en-US" sz="1600" b="1" dirty="0">
                <a:solidFill>
                  <a:srgbClr val="0070C0"/>
                </a:solidFill>
                <a:sym typeface="+mn-ea"/>
              </a:rPr>
              <a:t>Observation:-</a:t>
            </a:r>
            <a:r>
              <a:rPr lang="en-GB" altLang="en-US" sz="1600" b="1" dirty="0">
                <a:solidFill>
                  <a:srgbClr val="0070C0"/>
                </a:solidFill>
                <a:sym typeface="+mn-ea"/>
              </a:rPr>
              <a:t> </a:t>
            </a:r>
            <a:r>
              <a:rPr lang="en-US" altLang="en-US" sz="1600" b="1" dirty="0">
                <a:sym typeface="+mn-ea"/>
              </a:rPr>
              <a:t>The data points are widely scattered, indicating no strong correlation between size and price.</a:t>
            </a:r>
            <a:endParaRPr lang="en-US" altLang="en-US" sz="1600" b="1" dirty="0">
              <a:sym typeface="+mn-ea"/>
            </a:endParaRPr>
          </a:p>
          <a:p>
            <a:r>
              <a:rPr lang="en-US" altLang="en-US" sz="1600" b="1" dirty="0">
                <a:sym typeface="+mn-ea"/>
              </a:rPr>
              <a:t>Prices do not consistently increase with size—suggesting that other factors like location, demand, and amenities play a bigger role in determining apartment prices.</a:t>
            </a:r>
            <a:endParaRPr lang="en-US" altLang="en-US" sz="1600" b="1" dirty="0">
              <a:sym typeface="+mn-ea"/>
            </a:endParaRPr>
          </a:p>
        </p:txBody>
      </p:sp>
      <p:pic>
        <p:nvPicPr>
          <p:cNvPr id="8" name="Picture 7" descr="Screenshot 2025-03-03 134150"/>
          <p:cNvPicPr>
            <a:picLocks noChangeAspect="1"/>
          </p:cNvPicPr>
          <p:nvPr/>
        </p:nvPicPr>
        <p:blipFill>
          <a:blip r:embed="rId1"/>
          <a:stretch>
            <a:fillRect/>
          </a:stretch>
        </p:blipFill>
        <p:spPr>
          <a:xfrm>
            <a:off x="2684780" y="1325880"/>
            <a:ext cx="7388860" cy="4099560"/>
          </a:xfrm>
          <a:prstGeom prst="rect">
            <a:avLst/>
          </a:prstGeom>
          <a:ln>
            <a:solidFill>
              <a:schemeClr val="tx1"/>
            </a:solid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52775" y="721995"/>
            <a:ext cx="6096000" cy="460375"/>
          </a:xfrm>
          <a:prstGeom prst="rect">
            <a:avLst/>
          </a:prstGeom>
          <a:noFill/>
        </p:spPr>
        <p:txBody>
          <a:bodyPr wrap="square" rtlCol="0" anchor="t">
            <a:spAutoFit/>
          </a:bodyPr>
          <a:p>
            <a:pPr algn="ctr"/>
            <a:r>
              <a:rPr lang="en-GB" altLang="en-US" sz="2400" b="1" u="sng">
                <a:solidFill>
                  <a:srgbClr val="0070C0"/>
                </a:solidFill>
                <a:sym typeface="+mn-ea"/>
              </a:rPr>
              <a:t>Conclusion</a:t>
            </a:r>
            <a:endParaRPr lang="en-GB" altLang="en-US" sz="2400" b="1" u="sng">
              <a:solidFill>
                <a:srgbClr val="0070C0"/>
              </a:solidFill>
              <a:sym typeface="+mn-ea"/>
            </a:endParaRPr>
          </a:p>
        </p:txBody>
      </p:sp>
      <p:sp>
        <p:nvSpPr>
          <p:cNvPr id="4" name="Text Box 3"/>
          <p:cNvSpPr txBox="1"/>
          <p:nvPr/>
        </p:nvSpPr>
        <p:spPr>
          <a:xfrm>
            <a:off x="1511300" y="1600835"/>
            <a:ext cx="9378315" cy="1736090"/>
          </a:xfrm>
          <a:prstGeom prst="rect">
            <a:avLst/>
          </a:prstGeom>
        </p:spPr>
        <p:txBody>
          <a:bodyPr wrap="square">
            <a:noAutofit/>
          </a:bodyPr>
          <a:p>
            <a:r>
              <a:rPr>
                <a:solidFill>
                  <a:srgbClr val="1A1A1A"/>
                </a:solidFill>
              </a:rPr>
              <a:t>Apartment sizes are mostly in the 500-1500 sq ft range, and property size alone may not drive customer preference—factors like affordability, amenities, and location likely play a bigger role.</a:t>
            </a:r>
            <a:endParaRPr>
              <a:solidFill>
                <a:srgbClr val="1A1A1A"/>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descr="文本, 信件&#10;&#10;描述已自动生成"/>
          <p:cNvPicPr>
            <a:picLocks noChangeAspect="1"/>
          </p:cNvPicPr>
          <p:nvPr/>
        </p:nvPicPr>
        <p:blipFill>
          <a:blip r:embed="rId1">
            <a:alphaModFix amt="5000"/>
            <a:extLst>
              <a:ext uri="{28A0092B-C50C-407E-A947-70E740481C1C}">
                <a14:useLocalDpi xmlns:a14="http://schemas.microsoft.com/office/drawing/2010/main" val="0"/>
              </a:ext>
            </a:extLst>
          </a:blip>
          <a:srcRect l="83" t="15761"/>
          <a:stretch>
            <a:fillRect/>
          </a:stretch>
        </p:blipFill>
        <p:spPr>
          <a:xfrm>
            <a:off x="-51435" y="96647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 name="文本框 1"/>
          <p:cNvSpPr txBox="1"/>
          <p:nvPr/>
        </p:nvSpPr>
        <p:spPr>
          <a:xfrm>
            <a:off x="758471" y="491662"/>
            <a:ext cx="10675058" cy="681990"/>
          </a:xfrm>
          <a:prstGeom prst="rect">
            <a:avLst/>
          </a:prstGeom>
          <a:noFill/>
        </p:spPr>
        <p:txBody>
          <a:bodyPr wrap="square" rtlCol="0">
            <a:spAutoFit/>
          </a:bodyPr>
          <a:lstStyle/>
          <a:p>
            <a:pPr algn="ctr">
              <a:lnSpc>
                <a:spcPct val="120000"/>
              </a:lnSpc>
            </a:pPr>
            <a:r>
              <a:rPr lang="en-GB" altLang="en-US" sz="3200" dirty="0">
                <a:solidFill>
                  <a:schemeClr val="accent1"/>
                </a:solidFill>
                <a:latin typeface="+mj-lt"/>
              </a:rPr>
              <a:t>Analysis 4:</a:t>
            </a:r>
            <a:endParaRPr lang="en-GB" altLang="en-US" sz="3200" dirty="0">
              <a:solidFill>
                <a:schemeClr val="accent1"/>
              </a:solidFill>
              <a:latin typeface="+mj-lt"/>
            </a:endParaRPr>
          </a:p>
        </p:txBody>
      </p:sp>
      <p:cxnSp>
        <p:nvCxnSpPr>
          <p:cNvPr id="12" name="直接箭头连接符 11"/>
          <p:cNvCxnSpPr/>
          <p:nvPr/>
        </p:nvCxnSpPr>
        <p:spPr>
          <a:xfrm>
            <a:off x="7308492"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033491"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4242391" y="5411972"/>
            <a:ext cx="2530549"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1519555" y="1343025"/>
            <a:ext cx="8812530" cy="398780"/>
          </a:xfrm>
          <a:prstGeom prst="rect">
            <a:avLst/>
          </a:prstGeom>
          <a:noFill/>
        </p:spPr>
        <p:txBody>
          <a:bodyPr wrap="square" rtlCol="0">
            <a:spAutoFit/>
          </a:bodyPr>
          <a:p>
            <a:pPr algn="ctr"/>
            <a:r>
              <a:rPr lang="en-GB" altLang="en-US" sz="2000" b="1">
                <a:solidFill>
                  <a:schemeClr val="accent1"/>
                </a:solidFill>
              </a:rPr>
              <a:t>Analysis of Top 5 Locations with highest Property Price </a:t>
            </a:r>
            <a:endParaRPr lang="en-GB" altLang="en-US" sz="2000" b="1">
              <a:solidFill>
                <a:schemeClr val="accent1"/>
              </a:solidFill>
            </a:endParaRPr>
          </a:p>
        </p:txBody>
      </p:sp>
      <p:sp>
        <p:nvSpPr>
          <p:cNvPr id="5" name="Rectangles 4"/>
          <p:cNvSpPr/>
          <p:nvPr/>
        </p:nvSpPr>
        <p:spPr>
          <a:xfrm>
            <a:off x="2311400" y="1833245"/>
            <a:ext cx="8121650" cy="4255770"/>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8" name="Text Box 7"/>
          <p:cNvSpPr txBox="1"/>
          <p:nvPr/>
        </p:nvSpPr>
        <p:spPr>
          <a:xfrm>
            <a:off x="592455" y="6311900"/>
            <a:ext cx="11480800" cy="368300"/>
          </a:xfrm>
          <a:prstGeom prst="rect">
            <a:avLst/>
          </a:prstGeom>
          <a:noFill/>
        </p:spPr>
        <p:txBody>
          <a:bodyPr wrap="square" rtlCol="0">
            <a:spAutoFit/>
          </a:bodyPr>
          <a:p>
            <a:pPr algn="ctr"/>
            <a:r>
              <a:rPr lang="en-GB" altLang="en-US"/>
              <a:t> observation: Location 23 has propertes with highest average price.</a:t>
            </a:r>
            <a:endParaRPr lang="en-GB" altLang="en-US"/>
          </a:p>
        </p:txBody>
      </p:sp>
      <p:pic>
        <p:nvPicPr>
          <p:cNvPr id="9" name="Picture 8"/>
          <p:cNvPicPr>
            <a:picLocks noChangeAspect="1"/>
          </p:cNvPicPr>
          <p:nvPr/>
        </p:nvPicPr>
        <p:blipFill>
          <a:blip r:embed="rId2"/>
          <a:stretch>
            <a:fillRect/>
          </a:stretch>
        </p:blipFill>
        <p:spPr>
          <a:xfrm>
            <a:off x="2363470" y="1866265"/>
            <a:ext cx="7968615" cy="41243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08940" y="2459990"/>
            <a:ext cx="11342370" cy="2183765"/>
          </a:xfrm>
          <a:prstGeom prst="rect">
            <a:avLst/>
          </a:prstGeom>
          <a:noFill/>
        </p:spPr>
        <p:txBody>
          <a:bodyPr wrap="square" rtlCol="0" anchor="t">
            <a:noAutofit/>
          </a:bodyPr>
          <a:p>
            <a:pPr algn="ctr"/>
            <a:r>
              <a:rPr lang="en-GB" altLang="en-US" sz="3000">
                <a:solidFill>
                  <a:schemeClr val="accent1">
                    <a:lumMod val="60000"/>
                    <a:lumOff val="40000"/>
                  </a:schemeClr>
                </a:solidFill>
                <a:sym typeface="+mn-ea"/>
              </a:rPr>
              <a:t>Question 4: </a:t>
            </a:r>
            <a:r>
              <a:rPr lang="en-US" altLang="en-GB" sz="3000">
                <a:solidFill>
                  <a:schemeClr val="accent1">
                    <a:lumMod val="60000"/>
                    <a:lumOff val="40000"/>
                  </a:schemeClr>
                </a:solidFill>
                <a:sym typeface="+mn-ea"/>
              </a:rPr>
              <a:t>"What factors make these locations have the highest average property prices, and how do they compare in terms of amenities, demand, and neighborhood characteristics?"</a:t>
            </a:r>
            <a:endParaRPr lang="en-US" altLang="en-GB" sz="3000">
              <a:solidFill>
                <a:schemeClr val="accent1">
                  <a:lumMod val="60000"/>
                  <a:lumOff val="40000"/>
                </a:schemeClr>
              </a:solidFill>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60350" y="207010"/>
            <a:ext cx="11349990" cy="706755"/>
          </a:xfrm>
          <a:prstGeom prst="rect">
            <a:avLst/>
          </a:prstGeom>
          <a:noFill/>
        </p:spPr>
        <p:txBody>
          <a:bodyPr wrap="square" rtlCol="0" anchor="t">
            <a:spAutoFit/>
          </a:bodyPr>
          <a:p>
            <a:r>
              <a:rPr lang="en-GB" altLang="en-US" sz="2000" b="1" u="sng" dirty="0">
                <a:solidFill>
                  <a:srgbClr val="0070C0"/>
                </a:solidFill>
                <a:sym typeface="+mn-ea"/>
              </a:rPr>
              <a:t>Step</a:t>
            </a:r>
            <a:r>
              <a:rPr lang="en-US" sz="2000" b="1" u="sng" dirty="0">
                <a:solidFill>
                  <a:srgbClr val="0070C0"/>
                </a:solidFill>
                <a:sym typeface="+mn-ea"/>
              </a:rPr>
              <a:t> </a:t>
            </a:r>
            <a:r>
              <a:rPr lang="en-GB" altLang="en-US" sz="2000" b="1" u="sng" dirty="0">
                <a:solidFill>
                  <a:srgbClr val="0070C0"/>
                </a:solidFill>
                <a:sym typeface="+mn-ea"/>
              </a:rPr>
              <a:t>1</a:t>
            </a:r>
            <a:r>
              <a:rPr lang="en-US" sz="2000" b="1" u="sng" dirty="0">
                <a:solidFill>
                  <a:srgbClr val="0070C0"/>
                </a:solidFill>
                <a:sym typeface="+mn-ea"/>
              </a:rPr>
              <a:t>:-</a:t>
            </a:r>
            <a:r>
              <a:rPr lang="en-US" altLang="en-GB" sz="2000" b="1" dirty="0">
                <a:sym typeface="+mn-ea"/>
              </a:rPr>
              <a:t>Does the last renovation year significantly impact property prices in the top 5 high-value locations, or are other factors like location and demand more influential?</a:t>
            </a:r>
            <a:endParaRPr lang="en-US" altLang="en-GB" sz="2000" b="1" dirty="0">
              <a:sym typeface="+mn-ea"/>
            </a:endParaRPr>
          </a:p>
        </p:txBody>
      </p:sp>
      <p:pic>
        <p:nvPicPr>
          <p:cNvPr id="4" name="Picture 3" descr="WhatsApp Image 2025-03-03 at 7.27.37 AM"/>
          <p:cNvPicPr>
            <a:picLocks noChangeAspect="1"/>
          </p:cNvPicPr>
          <p:nvPr/>
        </p:nvPicPr>
        <p:blipFill>
          <a:blip r:embed="rId1"/>
          <a:stretch>
            <a:fillRect/>
          </a:stretch>
        </p:blipFill>
        <p:spPr>
          <a:xfrm>
            <a:off x="1658620" y="1001395"/>
            <a:ext cx="8553450" cy="3943350"/>
          </a:xfrm>
          <a:prstGeom prst="rect">
            <a:avLst/>
          </a:prstGeom>
        </p:spPr>
      </p:pic>
      <p:sp>
        <p:nvSpPr>
          <p:cNvPr id="5" name="Text Box 4"/>
          <p:cNvSpPr txBox="1"/>
          <p:nvPr/>
        </p:nvSpPr>
        <p:spPr>
          <a:xfrm>
            <a:off x="412750" y="5309235"/>
            <a:ext cx="11366500" cy="922020"/>
          </a:xfrm>
          <a:prstGeom prst="rect">
            <a:avLst/>
          </a:prstGeom>
          <a:noFill/>
        </p:spPr>
        <p:txBody>
          <a:bodyPr wrap="square" rtlCol="0" anchor="t">
            <a:spAutoFit/>
          </a:bodyPr>
          <a:p>
            <a:r>
              <a:rPr lang="en-US" altLang="en-GB">
                <a:solidFill>
                  <a:srgbClr val="0070C0"/>
                </a:solidFill>
              </a:rPr>
              <a:t>Observation</a:t>
            </a:r>
            <a:r>
              <a:rPr lang="en-US" altLang="en-GB"/>
              <a:t>:- Locations with a higher number of nearby schools and shopping malls, like Location 25 and Location 34, tend to have higher property prices, suggesting that accessibility to education and retail services significantly impacts demand and real estate value.</a:t>
            </a:r>
            <a:endParaRPr lang="en-GB"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任意多边形: 形状 15"/>
          <p:cNvSpPr/>
          <p:nvPr/>
        </p:nvSpPr>
        <p:spPr>
          <a:xfrm>
            <a:off x="1905" y="83820"/>
            <a:ext cx="7965440" cy="1916430"/>
          </a:xfrm>
          <a:custGeom>
            <a:avLst/>
            <a:gdLst>
              <a:gd name="connsiteX0" fmla="*/ 351336 w 10546247"/>
              <a:gd name="connsiteY0" fmla="*/ 0 h 2805953"/>
              <a:gd name="connsiteX1" fmla="*/ 10194911 w 10546247"/>
              <a:gd name="connsiteY1" fmla="*/ 0 h 2805953"/>
              <a:gd name="connsiteX2" fmla="*/ 10546247 w 10546247"/>
              <a:gd name="connsiteY2" fmla="*/ 351336 h 2805953"/>
              <a:gd name="connsiteX3" fmla="*/ 10546247 w 10546247"/>
              <a:gd name="connsiteY3" fmla="*/ 2805953 h 2805953"/>
              <a:gd name="connsiteX4" fmla="*/ 0 w 10546247"/>
              <a:gd name="connsiteY4" fmla="*/ 2805953 h 2805953"/>
              <a:gd name="connsiteX5" fmla="*/ 0 w 10546247"/>
              <a:gd name="connsiteY5" fmla="*/ 351336 h 2805953"/>
              <a:gd name="connsiteX6" fmla="*/ 351336 w 10546247"/>
              <a:gd name="connsiteY6" fmla="*/ 0 h 2805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46247" h="2805953">
                <a:moveTo>
                  <a:pt x="351336" y="0"/>
                </a:moveTo>
                <a:lnTo>
                  <a:pt x="10194911" y="0"/>
                </a:lnTo>
                <a:cubicBezTo>
                  <a:pt x="10388949" y="0"/>
                  <a:pt x="10546247" y="157298"/>
                  <a:pt x="10546247" y="351336"/>
                </a:cubicBezTo>
                <a:lnTo>
                  <a:pt x="10546247" y="2805953"/>
                </a:lnTo>
                <a:lnTo>
                  <a:pt x="0" y="2805953"/>
                </a:lnTo>
                <a:lnTo>
                  <a:pt x="0" y="351336"/>
                </a:lnTo>
                <a:cubicBezTo>
                  <a:pt x="0" y="157298"/>
                  <a:pt x="157298" y="0"/>
                  <a:pt x="351336"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GB" altLang="zh-CN" sz="3000" b="1"/>
              <a:t>overview of Dataset</a:t>
            </a:r>
            <a:endParaRPr lang="en-GB" altLang="zh-CN" sz="3000" b="1"/>
          </a:p>
        </p:txBody>
      </p:sp>
      <p:cxnSp>
        <p:nvCxnSpPr>
          <p:cNvPr id="6" name="直接箭头连接符 5"/>
          <p:cNvCxnSpPr/>
          <p:nvPr/>
        </p:nvCxnSpPr>
        <p:spPr>
          <a:xfrm>
            <a:off x="1138517" y="6296354"/>
            <a:ext cx="9816354"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033547" y="4318571"/>
            <a:ext cx="10546247" cy="1822165"/>
          </a:xfrm>
          <a:prstGeom prst="rect">
            <a:avLst/>
          </a:prstGeom>
          <a:noFill/>
        </p:spPr>
        <p:txBody>
          <a:bodyPr wrap="square" rtlCol="0">
            <a:spAutoFit/>
          </a:bodyPr>
          <a:lstStyle/>
          <a:p>
            <a:pPr>
              <a:lnSpc>
                <a:spcPct val="120000"/>
              </a:lnSpc>
            </a:pPr>
            <a:r>
              <a:rPr lang="en-US" altLang="zh-CN" sz="4800" dirty="0">
                <a:solidFill>
                  <a:schemeClr val="bg1"/>
                </a:solidFill>
                <a:latin typeface="+mj-lt"/>
              </a:rPr>
              <a:t>A picture is worth a thousand words</a:t>
            </a:r>
            <a:endParaRPr lang="en-US" altLang="zh-CN" sz="4800" dirty="0">
              <a:solidFill>
                <a:schemeClr val="bg1"/>
              </a:solidFill>
              <a:latin typeface="+mj-lt"/>
            </a:endParaRPr>
          </a:p>
        </p:txBody>
      </p:sp>
      <p:pic>
        <p:nvPicPr>
          <p:cNvPr id="2" name="Picture 1"/>
          <p:cNvPicPr>
            <a:picLocks noChangeAspect="1"/>
          </p:cNvPicPr>
          <p:nvPr/>
        </p:nvPicPr>
        <p:blipFill>
          <a:blip r:embed="rId1"/>
          <a:stretch>
            <a:fillRect/>
          </a:stretch>
        </p:blipFill>
        <p:spPr>
          <a:xfrm>
            <a:off x="205105" y="2097405"/>
            <a:ext cx="11626215" cy="46450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4670" y="223520"/>
            <a:ext cx="11178540" cy="706755"/>
          </a:xfrm>
          <a:prstGeom prst="rect">
            <a:avLst/>
          </a:prstGeom>
          <a:noFill/>
        </p:spPr>
        <p:txBody>
          <a:bodyPr wrap="square" rtlCol="0" anchor="t">
            <a:spAutoFit/>
          </a:bodyPr>
          <a:p>
            <a:r>
              <a:rPr lang="en-GB" altLang="en-US" sz="2000" b="1" u="sng" dirty="0">
                <a:solidFill>
                  <a:srgbClr val="0070C0"/>
                </a:solidFill>
                <a:sym typeface="+mn-ea"/>
              </a:rPr>
              <a:t>Step</a:t>
            </a:r>
            <a:r>
              <a:rPr lang="en-US" sz="2000" b="1" u="sng" dirty="0">
                <a:solidFill>
                  <a:srgbClr val="0070C0"/>
                </a:solidFill>
                <a:sym typeface="+mn-ea"/>
              </a:rPr>
              <a:t> </a:t>
            </a:r>
            <a:r>
              <a:rPr lang="en-GB" altLang="en-US" sz="2000" b="1" u="sng" dirty="0">
                <a:solidFill>
                  <a:srgbClr val="0070C0"/>
                </a:solidFill>
                <a:sym typeface="+mn-ea"/>
              </a:rPr>
              <a:t>2</a:t>
            </a:r>
            <a:r>
              <a:rPr lang="en-US" sz="2000" b="1" u="sng" dirty="0">
                <a:solidFill>
                  <a:srgbClr val="0070C0"/>
                </a:solidFill>
                <a:sym typeface="+mn-ea"/>
              </a:rPr>
              <a:t>:- </a:t>
            </a:r>
            <a:r>
              <a:rPr lang="en-GB" altLang="en-US" sz="2000" b="1" u="sng" dirty="0">
                <a:solidFill>
                  <a:srgbClr val="0070C0"/>
                </a:solidFill>
                <a:sym typeface="+mn-ea"/>
              </a:rPr>
              <a:t> </a:t>
            </a:r>
            <a:r>
              <a:rPr lang="en-US" altLang="en-GB" sz="2000" b="1" dirty="0">
                <a:sym typeface="+mn-ea"/>
              </a:rPr>
              <a:t>Does the last renovation year significantly impact property prices in the top 5 high-value locations, or are other factors like location and demand more influential?</a:t>
            </a:r>
            <a:endParaRPr lang="en-US" altLang="en-GB" sz="2000" b="1" dirty="0">
              <a:sym typeface="+mn-ea"/>
            </a:endParaRPr>
          </a:p>
        </p:txBody>
      </p:sp>
      <p:pic>
        <p:nvPicPr>
          <p:cNvPr id="3" name="Picture 2"/>
          <p:cNvPicPr>
            <a:picLocks noChangeAspect="1"/>
          </p:cNvPicPr>
          <p:nvPr/>
        </p:nvPicPr>
        <p:blipFill>
          <a:blip r:embed="rId1"/>
          <a:stretch>
            <a:fillRect/>
          </a:stretch>
        </p:blipFill>
        <p:spPr>
          <a:xfrm>
            <a:off x="2066290" y="1390015"/>
            <a:ext cx="8115300" cy="3958590"/>
          </a:xfrm>
          <a:prstGeom prst="rect">
            <a:avLst/>
          </a:prstGeom>
          <a:ln>
            <a:solidFill>
              <a:schemeClr val="tx1"/>
            </a:solidFill>
          </a:ln>
        </p:spPr>
      </p:pic>
      <p:sp>
        <p:nvSpPr>
          <p:cNvPr id="4" name="Text Box 3"/>
          <p:cNvSpPr txBox="1"/>
          <p:nvPr/>
        </p:nvSpPr>
        <p:spPr>
          <a:xfrm>
            <a:off x="809625" y="5912485"/>
            <a:ext cx="10394950" cy="583565"/>
          </a:xfrm>
          <a:prstGeom prst="rect">
            <a:avLst/>
          </a:prstGeom>
          <a:noFill/>
        </p:spPr>
        <p:txBody>
          <a:bodyPr wrap="square" rtlCol="0" anchor="t">
            <a:spAutoFit/>
          </a:bodyPr>
          <a:p>
            <a:r>
              <a:rPr lang="en-US" sz="1600" b="1" dirty="0">
                <a:solidFill>
                  <a:srgbClr val="0070C0"/>
                </a:solidFill>
                <a:sym typeface="+mn-ea"/>
              </a:rPr>
              <a:t>Observation:-</a:t>
            </a:r>
            <a:r>
              <a:rPr lang="en-GB" altLang="en-US" sz="1600" b="1" dirty="0">
                <a:solidFill>
                  <a:srgbClr val="0070C0"/>
                </a:solidFill>
                <a:sym typeface="+mn-ea"/>
              </a:rPr>
              <a:t> </a:t>
            </a:r>
            <a:r>
              <a:rPr lang="en-US" altLang="en-GB" sz="1600" b="1" dirty="0">
                <a:sym typeface="+mn-ea"/>
              </a:rPr>
              <a:t>Renovation year alone is not a strong indicator of property price.</a:t>
            </a:r>
            <a:endParaRPr lang="en-US" altLang="en-GB" sz="1600" b="1" dirty="0">
              <a:sym typeface="+mn-ea"/>
            </a:endParaRPr>
          </a:p>
          <a:p>
            <a:r>
              <a:rPr lang="en-GB" altLang="en-US" sz="1600" b="1" dirty="0">
                <a:sym typeface="+mn-ea"/>
              </a:rPr>
              <a:t>                       </a:t>
            </a:r>
            <a:r>
              <a:rPr lang="en-US" altLang="en-GB" sz="1600" b="1" dirty="0">
                <a:sym typeface="+mn-ea"/>
              </a:rPr>
              <a:t>Other factors like demand, location, and amenities likely have a greater impact.</a:t>
            </a:r>
            <a:endParaRPr lang="en-US" altLang="en-GB" sz="1600" b="1" dirty="0">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605280" y="1094740"/>
            <a:ext cx="8636635" cy="4542155"/>
          </a:xfrm>
          <a:prstGeom prst="rect">
            <a:avLst/>
          </a:prstGeom>
          <a:ln>
            <a:solidFill>
              <a:schemeClr val="tx1"/>
            </a:solidFill>
          </a:ln>
        </p:spPr>
      </p:pic>
      <p:sp>
        <p:nvSpPr>
          <p:cNvPr id="3" name="Text Box 2"/>
          <p:cNvSpPr txBox="1"/>
          <p:nvPr/>
        </p:nvSpPr>
        <p:spPr>
          <a:xfrm>
            <a:off x="345440" y="222885"/>
            <a:ext cx="11366500" cy="706755"/>
          </a:xfrm>
          <a:prstGeom prst="rect">
            <a:avLst/>
          </a:prstGeom>
          <a:noFill/>
        </p:spPr>
        <p:txBody>
          <a:bodyPr wrap="square" rtlCol="0" anchor="t">
            <a:spAutoFit/>
          </a:bodyPr>
          <a:p>
            <a:r>
              <a:rPr lang="en-GB" altLang="en-US" sz="2000" b="1" u="sng" dirty="0">
                <a:solidFill>
                  <a:srgbClr val="0070C0"/>
                </a:solidFill>
                <a:sym typeface="+mn-ea"/>
              </a:rPr>
              <a:t>Step</a:t>
            </a:r>
            <a:r>
              <a:rPr lang="en-US" sz="2000" b="1" u="sng" dirty="0">
                <a:solidFill>
                  <a:srgbClr val="0070C0"/>
                </a:solidFill>
                <a:sym typeface="+mn-ea"/>
              </a:rPr>
              <a:t> </a:t>
            </a:r>
            <a:r>
              <a:rPr lang="en-GB" altLang="en-US" sz="2000" b="1" u="sng" dirty="0">
                <a:solidFill>
                  <a:srgbClr val="0070C0"/>
                </a:solidFill>
                <a:sym typeface="+mn-ea"/>
              </a:rPr>
              <a:t>3</a:t>
            </a:r>
            <a:r>
              <a:rPr lang="en-US" sz="2000" b="1" u="sng" dirty="0">
                <a:solidFill>
                  <a:srgbClr val="0070C0"/>
                </a:solidFill>
                <a:sym typeface="+mn-ea"/>
              </a:rPr>
              <a:t>:- </a:t>
            </a:r>
            <a:r>
              <a:rPr lang="en-GB" altLang="en-US" sz="2000" b="1" u="sng" dirty="0">
                <a:solidFill>
                  <a:srgbClr val="0070C0"/>
                </a:solidFill>
                <a:sym typeface="+mn-ea"/>
              </a:rPr>
              <a:t> </a:t>
            </a:r>
            <a:r>
              <a:rPr lang="en-US" altLang="en-US" sz="2000" b="1" dirty="0">
                <a:sym typeface="+mn-ea"/>
              </a:rPr>
              <a:t>Do buyers prioritize location and demand over additional property features like a garage or a swimming pool?</a:t>
            </a:r>
            <a:endParaRPr lang="en-US" altLang="en-US" sz="2000" b="1" dirty="0">
              <a:sym typeface="+mn-ea"/>
            </a:endParaRPr>
          </a:p>
        </p:txBody>
      </p:sp>
      <p:sp>
        <p:nvSpPr>
          <p:cNvPr id="4" name="Text Box 3"/>
          <p:cNvSpPr txBox="1"/>
          <p:nvPr/>
        </p:nvSpPr>
        <p:spPr>
          <a:xfrm>
            <a:off x="464185" y="5801360"/>
            <a:ext cx="11247755" cy="675640"/>
          </a:xfrm>
          <a:prstGeom prst="rect">
            <a:avLst/>
          </a:prstGeom>
          <a:noFill/>
        </p:spPr>
        <p:txBody>
          <a:bodyPr wrap="square" rtlCol="0" anchor="t">
            <a:spAutoFit/>
          </a:bodyPr>
          <a:p>
            <a:r>
              <a:rPr lang="en-GB" altLang="en-US" sz="2000" b="1" dirty="0">
                <a:solidFill>
                  <a:srgbClr val="0070C0"/>
                </a:solidFill>
                <a:sym typeface="+mn-ea"/>
              </a:rPr>
              <a:t>Observation</a:t>
            </a:r>
            <a:r>
              <a:rPr lang="en-US" sz="2000" b="1" u="sng" dirty="0">
                <a:solidFill>
                  <a:srgbClr val="0070C0"/>
                </a:solidFill>
                <a:sym typeface="+mn-ea"/>
              </a:rPr>
              <a:t>:</a:t>
            </a:r>
            <a:r>
              <a:rPr lang="en-US" sz="2000" b="1" dirty="0">
                <a:solidFill>
                  <a:srgbClr val="0070C0"/>
                </a:solidFill>
                <a:sym typeface="+mn-ea"/>
              </a:rPr>
              <a:t>- </a:t>
            </a:r>
            <a:r>
              <a:rPr lang="en-GB" altLang="en-US" sz="2000" b="1" dirty="0">
                <a:solidFill>
                  <a:srgbClr val="0070C0"/>
                </a:solidFill>
                <a:sym typeface="+mn-ea"/>
              </a:rPr>
              <a:t> </a:t>
            </a:r>
            <a:r>
              <a:rPr lang="en-US" altLang="en-GB" b="1" dirty="0">
                <a:sym typeface="+mn-ea"/>
              </a:rPr>
              <a:t>The impact of amenities on property prices is minimal, suggesting that location and demand play a more significant role in determining property value.</a:t>
            </a:r>
            <a:endParaRPr lang="en-US" altLang="en-GB" b="1" dirty="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97225" y="354330"/>
            <a:ext cx="6096000" cy="460375"/>
          </a:xfrm>
          <a:prstGeom prst="rect">
            <a:avLst/>
          </a:prstGeom>
          <a:noFill/>
        </p:spPr>
        <p:txBody>
          <a:bodyPr wrap="square" rtlCol="0" anchor="t">
            <a:spAutoFit/>
          </a:bodyPr>
          <a:p>
            <a:pPr algn="ctr"/>
            <a:r>
              <a:rPr lang="en-GB" altLang="en-US" sz="2400" b="1" u="sng">
                <a:solidFill>
                  <a:srgbClr val="0070C0"/>
                </a:solidFill>
                <a:sym typeface="+mn-ea"/>
              </a:rPr>
              <a:t>Conclusion</a:t>
            </a:r>
            <a:endParaRPr lang="en-GB" altLang="en-US" sz="2400" b="1" u="sng">
              <a:solidFill>
                <a:srgbClr val="0070C0"/>
              </a:solidFill>
              <a:sym typeface="+mn-ea"/>
            </a:endParaRPr>
          </a:p>
        </p:txBody>
      </p:sp>
      <p:sp>
        <p:nvSpPr>
          <p:cNvPr id="3" name="Text Box 2"/>
          <p:cNvSpPr txBox="1"/>
          <p:nvPr/>
        </p:nvSpPr>
        <p:spPr>
          <a:xfrm>
            <a:off x="1073785" y="1783080"/>
            <a:ext cx="9989185" cy="2922905"/>
          </a:xfrm>
          <a:prstGeom prst="rect">
            <a:avLst/>
          </a:prstGeom>
        </p:spPr>
        <p:txBody>
          <a:bodyPr wrap="square">
            <a:spAutoFit/>
          </a:bodyPr>
          <a:p>
            <a:pPr algn="just">
              <a:buAutoNum type="arabicPeriod"/>
            </a:pPr>
            <a:r>
              <a:rPr b="1" u="sng">
                <a:solidFill>
                  <a:srgbClr val="0070C0"/>
                </a:solidFill>
              </a:rPr>
              <a:t>Minimal Impact of Amenities:</a:t>
            </a:r>
            <a:r>
              <a:rPr sz="1600"/>
              <a:t> Gardens, swimming pools, and garages do not significantly influence property prices.</a:t>
            </a:r>
            <a:endParaRPr sz="1600"/>
          </a:p>
          <a:p>
            <a:pPr algn="just">
              <a:buAutoNum type="arabicPeriod"/>
            </a:pPr>
            <a:endParaRPr sz="1600"/>
          </a:p>
          <a:p>
            <a:pPr algn="just">
              <a:buAutoNum type="arabicPeriod"/>
            </a:pPr>
            <a:r>
              <a:rPr b="1" u="sng">
                <a:solidFill>
                  <a:srgbClr val="0070C0"/>
                </a:solidFill>
              </a:rPr>
              <a:t>Stronger Role of Location &amp; Demand:</a:t>
            </a:r>
            <a:r>
              <a:rPr sz="1600"/>
              <a:t> Property value is more affected by location and market demand.</a:t>
            </a:r>
            <a:endParaRPr sz="1600"/>
          </a:p>
          <a:p>
            <a:pPr algn="just">
              <a:buAutoNum type="arabicPeriod"/>
            </a:pPr>
            <a:endParaRPr sz="1600"/>
          </a:p>
          <a:p>
            <a:pPr algn="just">
              <a:buAutoNum type="arabicPeriod"/>
            </a:pPr>
            <a:r>
              <a:rPr b="1" u="sng">
                <a:solidFill>
                  <a:srgbClr val="0070C0"/>
                </a:solidFill>
              </a:rPr>
              <a:t>Limited Effect of Renovation Year:</a:t>
            </a:r>
            <a:r>
              <a:rPr sz="1600" b="1"/>
              <a:t> </a:t>
            </a:r>
            <a:r>
              <a:rPr sz="1600"/>
              <a:t>Renovation year alone is not a strong determinant of price.</a:t>
            </a:r>
            <a:endParaRPr sz="1600"/>
          </a:p>
          <a:p>
            <a:pPr algn="just">
              <a:buAutoNum type="arabicPeriod"/>
            </a:pPr>
            <a:endParaRPr sz="1600"/>
          </a:p>
          <a:p>
            <a:pPr algn="just">
              <a:buAutoNum type="arabicPeriod"/>
            </a:pPr>
            <a:r>
              <a:rPr b="1" u="sng">
                <a:solidFill>
                  <a:srgbClr val="0070C0"/>
                </a:solidFill>
              </a:rPr>
              <a:t>Importance of Accessibility:</a:t>
            </a:r>
            <a:r>
              <a:rPr sz="1600"/>
              <a:t> Locations with more schools and shopping malls (e.g., Location 25 &amp; 34) tend to have higher property prices, indicating accessibility drives real estate value.</a:t>
            </a:r>
            <a:endParaRPr sz="1600"/>
          </a:p>
          <a:p>
            <a:pPr algn="just"/>
            <a:r>
              <a:rPr sz="1600"/>
              <a:t>4o</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25550" y="1814195"/>
            <a:ext cx="10165080" cy="1476375"/>
          </a:xfrm>
          <a:prstGeom prst="rect">
            <a:avLst/>
          </a:prstGeom>
          <a:noFill/>
        </p:spPr>
        <p:txBody>
          <a:bodyPr wrap="square" rtlCol="0" anchor="t">
            <a:spAutoFit/>
          </a:bodyPr>
          <a:p>
            <a:pPr algn="ctr"/>
            <a:r>
              <a:rPr lang="en-GB" altLang="en-US" sz="3000">
                <a:solidFill>
                  <a:schemeClr val="accent1">
                    <a:lumMod val="60000"/>
                    <a:lumOff val="40000"/>
                  </a:schemeClr>
                </a:solidFill>
                <a:sym typeface="+mn-ea"/>
              </a:rPr>
              <a:t>Question 5: </a:t>
            </a:r>
            <a:r>
              <a:rPr lang="en-US" altLang="en-GB" sz="3000">
                <a:solidFill>
                  <a:schemeClr val="accent1">
                    <a:lumMod val="60000"/>
                    <a:lumOff val="40000"/>
                  </a:schemeClr>
                </a:solidFill>
                <a:sym typeface="+mn-ea"/>
              </a:rPr>
              <a:t>""Why does the East region have the lowest number of properties compared to other regions?"</a:t>
            </a:r>
            <a:r>
              <a:rPr lang="en-GB" altLang="en-US" sz="3000">
                <a:solidFill>
                  <a:schemeClr val="accent1">
                    <a:lumMod val="60000"/>
                    <a:lumOff val="40000"/>
                  </a:schemeClr>
                </a:solidFill>
                <a:sym typeface="+mn-ea"/>
              </a:rPr>
              <a:t> </a:t>
            </a:r>
            <a:r>
              <a:rPr lang="en-US" altLang="en-GB" sz="3000">
                <a:solidFill>
                  <a:schemeClr val="accent1">
                    <a:lumMod val="60000"/>
                    <a:lumOff val="40000"/>
                  </a:schemeClr>
                </a:solidFill>
                <a:sym typeface="+mn-ea"/>
              </a:rPr>
              <a:t>"</a:t>
            </a:r>
            <a:endParaRPr lang="en-US" altLang="en-GB" sz="3000">
              <a:solidFill>
                <a:schemeClr val="accent1">
                  <a:lumMod val="60000"/>
                  <a:lumOff val="40000"/>
                </a:schemeClr>
              </a:solidFill>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1651000" y="956945"/>
            <a:ext cx="8403590" cy="4236720"/>
          </a:xfrm>
          <a:prstGeom prst="rect">
            <a:avLst/>
          </a:prstGeom>
          <a:ln>
            <a:solidFill>
              <a:schemeClr val="tx1"/>
            </a:solidFill>
          </a:ln>
        </p:spPr>
      </p:pic>
      <p:sp>
        <p:nvSpPr>
          <p:cNvPr id="3" name="Text Box 2"/>
          <p:cNvSpPr txBox="1"/>
          <p:nvPr/>
        </p:nvSpPr>
        <p:spPr>
          <a:xfrm>
            <a:off x="354330" y="152400"/>
            <a:ext cx="11459845" cy="706755"/>
          </a:xfrm>
          <a:prstGeom prst="rect">
            <a:avLst/>
          </a:prstGeom>
          <a:noFill/>
        </p:spPr>
        <p:txBody>
          <a:bodyPr wrap="square" rtlCol="0" anchor="t">
            <a:spAutoFit/>
          </a:bodyPr>
          <a:p>
            <a:r>
              <a:rPr lang="en-GB" altLang="en-US" sz="2000" b="1" u="sng" dirty="0">
                <a:solidFill>
                  <a:srgbClr val="0070C0"/>
                </a:solidFill>
                <a:sym typeface="+mn-ea"/>
              </a:rPr>
              <a:t>Step</a:t>
            </a:r>
            <a:r>
              <a:rPr lang="en-US" sz="2000" b="1" u="sng" dirty="0">
                <a:solidFill>
                  <a:srgbClr val="0070C0"/>
                </a:solidFill>
                <a:sym typeface="+mn-ea"/>
              </a:rPr>
              <a:t> </a:t>
            </a:r>
            <a:r>
              <a:rPr lang="en-GB" altLang="en-US" sz="2000" b="1" u="sng" dirty="0">
                <a:solidFill>
                  <a:srgbClr val="0070C0"/>
                </a:solidFill>
                <a:sym typeface="+mn-ea"/>
              </a:rPr>
              <a:t>1</a:t>
            </a:r>
            <a:r>
              <a:rPr lang="en-US" sz="2000" b="1" u="sng" dirty="0">
                <a:solidFill>
                  <a:srgbClr val="0070C0"/>
                </a:solidFill>
                <a:sym typeface="+mn-ea"/>
              </a:rPr>
              <a:t>:- </a:t>
            </a:r>
            <a:r>
              <a:rPr lang="en-GB" altLang="en-US" sz="2000" b="1" u="sng" dirty="0">
                <a:solidFill>
                  <a:srgbClr val="0070C0"/>
                </a:solidFill>
                <a:sym typeface="+mn-ea"/>
              </a:rPr>
              <a:t> </a:t>
            </a:r>
            <a:r>
              <a:rPr lang="en-US" altLang="en-GB" sz="2000" b="1" dirty="0">
                <a:sym typeface="+mn-ea"/>
              </a:rPr>
              <a:t>"Why does the East region have fewer properties compared to other regions, and how does demand (reflected in price) influence this?"</a:t>
            </a:r>
            <a:endParaRPr lang="en-US" altLang="en-GB" sz="2000" b="1" dirty="0">
              <a:sym typeface="+mn-ea"/>
            </a:endParaRPr>
          </a:p>
        </p:txBody>
      </p:sp>
      <p:sp>
        <p:nvSpPr>
          <p:cNvPr id="4" name="Text Box 3"/>
          <p:cNvSpPr txBox="1"/>
          <p:nvPr/>
        </p:nvSpPr>
        <p:spPr>
          <a:xfrm>
            <a:off x="596265" y="5637530"/>
            <a:ext cx="11130915" cy="583565"/>
          </a:xfrm>
          <a:prstGeom prst="rect">
            <a:avLst/>
          </a:prstGeom>
          <a:noFill/>
        </p:spPr>
        <p:txBody>
          <a:bodyPr wrap="square" rtlCol="0" anchor="t">
            <a:spAutoFit/>
          </a:bodyPr>
          <a:p>
            <a:r>
              <a:rPr lang="en-US" sz="1600" b="1" dirty="0">
                <a:solidFill>
                  <a:srgbClr val="0070C0"/>
                </a:solidFill>
                <a:sym typeface="+mn-ea"/>
              </a:rPr>
              <a:t>Observation:-</a:t>
            </a:r>
            <a:r>
              <a:rPr lang="en-GB" altLang="en-US" sz="1600" b="1" dirty="0">
                <a:solidFill>
                  <a:srgbClr val="0070C0"/>
                </a:solidFill>
                <a:sym typeface="+mn-ea"/>
              </a:rPr>
              <a:t> </a:t>
            </a:r>
            <a:r>
              <a:rPr lang="en-US" altLang="en-GB" sz="1600" b="1" dirty="0">
                <a:sym typeface="+mn-ea"/>
              </a:rPr>
              <a:t>The East region has fewer properties and a lower average price, suggesting lower demand, possibly due to fewer amenities or less infrastructure development.</a:t>
            </a:r>
            <a:endParaRPr lang="en-US" altLang="en-GB" sz="1600" b="1" dirty="0">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4670" y="223520"/>
            <a:ext cx="11178540" cy="1014730"/>
          </a:xfrm>
          <a:prstGeom prst="rect">
            <a:avLst/>
          </a:prstGeom>
          <a:noFill/>
        </p:spPr>
        <p:txBody>
          <a:bodyPr wrap="square" rtlCol="0" anchor="t">
            <a:spAutoFit/>
          </a:bodyPr>
          <a:p>
            <a:r>
              <a:rPr lang="en-GB" altLang="en-US" sz="2000" b="1" u="sng" dirty="0">
                <a:solidFill>
                  <a:srgbClr val="0070C0"/>
                </a:solidFill>
                <a:sym typeface="+mn-ea"/>
              </a:rPr>
              <a:t>Step</a:t>
            </a:r>
            <a:r>
              <a:rPr lang="en-US" sz="2000" b="1" u="sng" dirty="0">
                <a:solidFill>
                  <a:srgbClr val="0070C0"/>
                </a:solidFill>
                <a:sym typeface="+mn-ea"/>
              </a:rPr>
              <a:t> </a:t>
            </a:r>
            <a:r>
              <a:rPr lang="en-GB" altLang="en-US" sz="2000" b="1" u="sng" dirty="0">
                <a:solidFill>
                  <a:srgbClr val="0070C0"/>
                </a:solidFill>
                <a:sym typeface="+mn-ea"/>
              </a:rPr>
              <a:t>2</a:t>
            </a:r>
            <a:r>
              <a:rPr lang="en-US" sz="2000" b="1" u="sng" dirty="0">
                <a:solidFill>
                  <a:srgbClr val="0070C0"/>
                </a:solidFill>
                <a:sym typeface="+mn-ea"/>
              </a:rPr>
              <a:t>:- </a:t>
            </a:r>
            <a:r>
              <a:rPr lang="en-GB" altLang="en-US" sz="2000" b="1" u="sng" dirty="0">
                <a:solidFill>
                  <a:srgbClr val="0070C0"/>
                </a:solidFill>
                <a:sym typeface="+mn-ea"/>
              </a:rPr>
              <a:t> </a:t>
            </a:r>
            <a:r>
              <a:rPr lang="en-US" altLang="en-GB" sz="2000" b="1" dirty="0">
                <a:sym typeface="+mn-ea"/>
              </a:rPr>
              <a:t>"Does property price influence the number of properties in different regions?"</a:t>
            </a:r>
            <a:endParaRPr lang="en-US" altLang="en-GB" sz="2000" b="1" dirty="0">
              <a:sym typeface="+mn-ea"/>
            </a:endParaRPr>
          </a:p>
          <a:p>
            <a:endParaRPr lang="en-US" altLang="en-GB" sz="2000" b="1" dirty="0">
              <a:sym typeface="+mn-ea"/>
            </a:endParaRPr>
          </a:p>
          <a:p>
            <a:endParaRPr lang="en-US" altLang="en-GB" sz="2000" b="1" dirty="0">
              <a:sym typeface="+mn-ea"/>
            </a:endParaRPr>
          </a:p>
        </p:txBody>
      </p:sp>
      <p:sp>
        <p:nvSpPr>
          <p:cNvPr id="4" name="Text Box 3"/>
          <p:cNvSpPr txBox="1"/>
          <p:nvPr/>
        </p:nvSpPr>
        <p:spPr>
          <a:xfrm>
            <a:off x="809625" y="5786755"/>
            <a:ext cx="10394950" cy="795655"/>
          </a:xfrm>
          <a:prstGeom prst="rect">
            <a:avLst/>
          </a:prstGeom>
          <a:noFill/>
        </p:spPr>
        <p:txBody>
          <a:bodyPr wrap="square" rtlCol="0" anchor="t">
            <a:noAutofit/>
          </a:bodyPr>
          <a:p>
            <a:r>
              <a:rPr lang="en-US" sz="1600" b="1" dirty="0">
                <a:solidFill>
                  <a:srgbClr val="0070C0"/>
                </a:solidFill>
                <a:sym typeface="+mn-ea"/>
              </a:rPr>
              <a:t>Observation:-</a:t>
            </a:r>
            <a:r>
              <a:rPr lang="en-GB" altLang="en-US" sz="1600" b="1" dirty="0">
                <a:solidFill>
                  <a:srgbClr val="0070C0"/>
                </a:solidFill>
                <a:sym typeface="+mn-ea"/>
              </a:rPr>
              <a:t> </a:t>
            </a:r>
            <a:r>
              <a:rPr lang="en-US" altLang="en-GB" sz="1600" b="1" dirty="0">
                <a:sym typeface="+mn-ea"/>
              </a:rPr>
              <a:t>The </a:t>
            </a:r>
            <a:r>
              <a:rPr lang="en-GB" altLang="en-US" sz="1600" b="1" dirty="0">
                <a:sym typeface="+mn-ea"/>
              </a:rPr>
              <a:t>E</a:t>
            </a:r>
            <a:r>
              <a:rPr lang="en-US" altLang="en-GB" sz="1600" b="1" dirty="0">
                <a:sym typeface="+mn-ea"/>
              </a:rPr>
              <a:t>ast region has fewer properties and lower average prices, indicating lower demand, possibly due to lack of infrastructure or investment interest.</a:t>
            </a:r>
            <a:endParaRPr lang="en-US" altLang="en-GB" sz="1600" b="1" dirty="0">
              <a:sym typeface="+mn-ea"/>
            </a:endParaRPr>
          </a:p>
        </p:txBody>
      </p:sp>
      <p:pic>
        <p:nvPicPr>
          <p:cNvPr id="5" name="Picture 4"/>
          <p:cNvPicPr>
            <a:picLocks noChangeAspect="1"/>
          </p:cNvPicPr>
          <p:nvPr/>
        </p:nvPicPr>
        <p:blipFill>
          <a:blip r:embed="rId1"/>
          <a:stretch>
            <a:fillRect/>
          </a:stretch>
        </p:blipFill>
        <p:spPr>
          <a:xfrm>
            <a:off x="2436495" y="890270"/>
            <a:ext cx="7477760" cy="4668520"/>
          </a:xfrm>
          <a:prstGeom prst="rect">
            <a:avLst/>
          </a:prstGeom>
          <a:ln>
            <a:solidFill>
              <a:schemeClr val="tx1"/>
            </a:solid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4670" y="223520"/>
            <a:ext cx="11178540" cy="706755"/>
          </a:xfrm>
          <a:prstGeom prst="rect">
            <a:avLst/>
          </a:prstGeom>
          <a:noFill/>
        </p:spPr>
        <p:txBody>
          <a:bodyPr wrap="square" rtlCol="0" anchor="t">
            <a:spAutoFit/>
          </a:bodyPr>
          <a:p>
            <a:r>
              <a:rPr lang="en-GB" altLang="en-US" sz="2000" b="1" u="sng" dirty="0">
                <a:solidFill>
                  <a:srgbClr val="0070C0"/>
                </a:solidFill>
                <a:sym typeface="+mn-ea"/>
              </a:rPr>
              <a:t>Step</a:t>
            </a:r>
            <a:r>
              <a:rPr lang="en-US" sz="2000" b="1" u="sng" dirty="0">
                <a:solidFill>
                  <a:srgbClr val="0070C0"/>
                </a:solidFill>
                <a:sym typeface="+mn-ea"/>
              </a:rPr>
              <a:t> </a:t>
            </a:r>
            <a:r>
              <a:rPr lang="en-GB" altLang="en-US" sz="2000" b="1" u="sng" dirty="0">
                <a:solidFill>
                  <a:srgbClr val="0070C0"/>
                </a:solidFill>
                <a:sym typeface="+mn-ea"/>
              </a:rPr>
              <a:t>3</a:t>
            </a:r>
            <a:r>
              <a:rPr lang="en-US" sz="2000" b="1" u="sng" dirty="0">
                <a:solidFill>
                  <a:srgbClr val="0070C0"/>
                </a:solidFill>
                <a:sym typeface="+mn-ea"/>
              </a:rPr>
              <a:t>:- </a:t>
            </a:r>
            <a:r>
              <a:rPr lang="en-GB" altLang="en-US" sz="2000" b="1" u="sng" dirty="0">
                <a:solidFill>
                  <a:srgbClr val="0070C0"/>
                </a:solidFill>
                <a:sym typeface="+mn-ea"/>
              </a:rPr>
              <a:t> </a:t>
            </a:r>
            <a:r>
              <a:rPr lang="en-US" altLang="en-GB" sz="2000" b="1" dirty="0">
                <a:sym typeface="+mn-ea"/>
              </a:rPr>
              <a:t>Does the East region have fewer properties due to a lack of essential infrastructure like schools, hospitals, and shopping malls?</a:t>
            </a:r>
            <a:endParaRPr lang="en-US" altLang="en-GB" sz="2000" b="1" dirty="0">
              <a:sym typeface="+mn-ea"/>
            </a:endParaRPr>
          </a:p>
        </p:txBody>
      </p:sp>
      <p:sp>
        <p:nvSpPr>
          <p:cNvPr id="4" name="Text Box 3"/>
          <p:cNvSpPr txBox="1"/>
          <p:nvPr/>
        </p:nvSpPr>
        <p:spPr>
          <a:xfrm>
            <a:off x="809625" y="5912485"/>
            <a:ext cx="10394950" cy="829945"/>
          </a:xfrm>
          <a:prstGeom prst="rect">
            <a:avLst/>
          </a:prstGeom>
          <a:noFill/>
        </p:spPr>
        <p:txBody>
          <a:bodyPr wrap="square" rtlCol="0" anchor="t">
            <a:spAutoFit/>
          </a:bodyPr>
          <a:p>
            <a:r>
              <a:rPr lang="en-US" sz="1600" b="1" dirty="0">
                <a:solidFill>
                  <a:srgbClr val="0070C0"/>
                </a:solidFill>
                <a:sym typeface="+mn-ea"/>
              </a:rPr>
              <a:t>Observation:-</a:t>
            </a:r>
            <a:r>
              <a:rPr lang="en-GB" altLang="en-US" sz="1600" b="1" dirty="0">
                <a:solidFill>
                  <a:srgbClr val="0070C0"/>
                </a:solidFill>
                <a:sym typeface="+mn-ea"/>
              </a:rPr>
              <a:t> </a:t>
            </a:r>
            <a:r>
              <a:rPr lang="en-US" altLang="en-GB" sz="1600" b="1" dirty="0">
                <a:sym typeface="+mn-ea"/>
              </a:rPr>
              <a:t>The East region has the same level of infrastructure as other regions, indicating that factors other than amenities, such as land availability or demand, might contribute to the lower number of properties.</a:t>
            </a:r>
            <a:endParaRPr lang="en-US" altLang="en-GB" sz="1600" b="1" dirty="0">
              <a:sym typeface="+mn-ea"/>
            </a:endParaRPr>
          </a:p>
        </p:txBody>
      </p:sp>
      <p:pic>
        <p:nvPicPr>
          <p:cNvPr id="6" name="Picture 5"/>
          <p:cNvPicPr>
            <a:picLocks noChangeAspect="1"/>
          </p:cNvPicPr>
          <p:nvPr/>
        </p:nvPicPr>
        <p:blipFill>
          <a:blip r:embed="rId1"/>
          <a:stretch>
            <a:fillRect/>
          </a:stretch>
        </p:blipFill>
        <p:spPr>
          <a:xfrm>
            <a:off x="1328420" y="1087120"/>
            <a:ext cx="9591675" cy="4566920"/>
          </a:xfrm>
          <a:prstGeom prst="rect">
            <a:avLst/>
          </a:prstGeom>
          <a:ln>
            <a:solidFill>
              <a:schemeClr val="tx1"/>
            </a:solid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464820"/>
            <a:ext cx="6096000" cy="460375"/>
          </a:xfrm>
          <a:prstGeom prst="rect">
            <a:avLst/>
          </a:prstGeom>
          <a:noFill/>
        </p:spPr>
        <p:txBody>
          <a:bodyPr wrap="square" rtlCol="0" anchor="t">
            <a:spAutoFit/>
          </a:bodyPr>
          <a:p>
            <a:pPr algn="ctr"/>
            <a:r>
              <a:rPr lang="en-GB" altLang="en-US" sz="2400" b="1" u="sng">
                <a:solidFill>
                  <a:srgbClr val="0070C0"/>
                </a:solidFill>
                <a:sym typeface="+mn-ea"/>
              </a:rPr>
              <a:t>Conclusion</a:t>
            </a:r>
            <a:endParaRPr lang="en-GB" altLang="en-US" sz="2400" b="1" u="sng">
              <a:solidFill>
                <a:srgbClr val="0070C0"/>
              </a:solidFill>
              <a:sym typeface="+mn-ea"/>
            </a:endParaRPr>
          </a:p>
        </p:txBody>
      </p:sp>
      <p:sp>
        <p:nvSpPr>
          <p:cNvPr id="3" name="Text Box 2"/>
          <p:cNvSpPr txBox="1"/>
          <p:nvPr/>
        </p:nvSpPr>
        <p:spPr>
          <a:xfrm>
            <a:off x="814705" y="1783080"/>
            <a:ext cx="10610215" cy="2799715"/>
          </a:xfrm>
          <a:prstGeom prst="rect">
            <a:avLst/>
          </a:prstGeom>
        </p:spPr>
        <p:txBody>
          <a:bodyPr wrap="square">
            <a:spAutoFit/>
          </a:bodyPr>
          <a:p>
            <a:pPr marL="285750" indent="-285750" algn="just">
              <a:buClr>
                <a:srgbClr val="00B050"/>
              </a:buClr>
              <a:buFont typeface="Wingdings" panose="05000000000000000000" charset="0"/>
              <a:buChar char="ü"/>
            </a:pPr>
            <a:r>
              <a:rPr sz="1600"/>
              <a:t>The East region has fewer properties and lower average prices, indicating lower demand in the real estate market.</a:t>
            </a:r>
            <a:endParaRPr sz="1600"/>
          </a:p>
          <a:p>
            <a:pPr marL="285750" indent="-285750" algn="just">
              <a:buClr>
                <a:srgbClr val="00B050"/>
              </a:buClr>
              <a:buFont typeface="Wingdings" panose="05000000000000000000" charset="0"/>
              <a:buChar char="ü"/>
            </a:pPr>
            <a:endParaRPr sz="1600"/>
          </a:p>
          <a:p>
            <a:pPr marL="285750" indent="-285750" algn="just">
              <a:buClr>
                <a:srgbClr val="00B050"/>
              </a:buClr>
              <a:buFont typeface="Wingdings" panose="05000000000000000000" charset="0"/>
              <a:buChar char="ü"/>
            </a:pPr>
            <a:r>
              <a:rPr sz="1600"/>
              <a:t>The lower demand may be driven by limited infrastructure development, lower investment interest, or land availability issues.</a:t>
            </a:r>
            <a:endParaRPr lang="en-GB" sz="1600"/>
          </a:p>
          <a:p>
            <a:pPr marL="285750" indent="-285750" algn="just">
              <a:buClr>
                <a:srgbClr val="00B050"/>
              </a:buClr>
              <a:buFont typeface="Wingdings" panose="05000000000000000000" charset="0"/>
              <a:buChar char="ü"/>
            </a:pPr>
            <a:endParaRPr sz="1600"/>
          </a:p>
          <a:p>
            <a:pPr marL="285750" indent="-285750" algn="just">
              <a:buClr>
                <a:srgbClr val="00B050"/>
              </a:buClr>
              <a:buFont typeface="Wingdings" panose="05000000000000000000" charset="0"/>
              <a:buChar char="ü"/>
            </a:pPr>
            <a:r>
              <a:rPr sz="1600"/>
              <a:t>From a customer perspective, the lower property prices could present an affordable investment opportunity if future development occurs.</a:t>
            </a:r>
            <a:endParaRPr sz="1600"/>
          </a:p>
          <a:p>
            <a:pPr marL="285750" indent="-285750" algn="just">
              <a:buClr>
                <a:srgbClr val="00B050"/>
              </a:buClr>
              <a:buFont typeface="Wingdings" panose="05000000000000000000" charset="0"/>
              <a:buChar char="ü"/>
            </a:pPr>
            <a:endParaRPr sz="1600"/>
          </a:p>
          <a:p>
            <a:pPr marL="285750" indent="-285750" algn="just">
              <a:buClr>
                <a:srgbClr val="00B050"/>
              </a:buClr>
              <a:buFont typeface="Wingdings" panose="05000000000000000000" charset="0"/>
              <a:buChar char="ü"/>
            </a:pPr>
            <a:r>
              <a:rPr sz="1600"/>
              <a:t>From a business perspective, real estate developers and investors should assess potential growth opportunities by improving infrastructure and amenities to attract buyers.</a:t>
            </a:r>
            <a:endParaRPr sz="1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29915" y="947420"/>
            <a:ext cx="6610350" cy="553085"/>
          </a:xfrm>
          <a:prstGeom prst="rect">
            <a:avLst/>
          </a:prstGeom>
          <a:noFill/>
        </p:spPr>
        <p:txBody>
          <a:bodyPr wrap="square" rtlCol="0">
            <a:spAutoFit/>
          </a:bodyPr>
          <a:p>
            <a:pPr algn="ctr"/>
            <a:r>
              <a:rPr lang="en-GB" altLang="en-US" sz="3000" b="1" u="sng">
                <a:solidFill>
                  <a:srgbClr val="0070C0"/>
                </a:solidFill>
              </a:rPr>
              <a:t>FInal Conclusion</a:t>
            </a:r>
            <a:endParaRPr lang="en-GB" altLang="en-US" sz="3000" b="1" u="sng">
              <a:solidFill>
                <a:srgbClr val="0070C0"/>
              </a:solidFill>
            </a:endParaRPr>
          </a:p>
        </p:txBody>
      </p:sp>
      <p:sp>
        <p:nvSpPr>
          <p:cNvPr id="3" name="Text Box 2"/>
          <p:cNvSpPr txBox="1"/>
          <p:nvPr/>
        </p:nvSpPr>
        <p:spPr>
          <a:xfrm>
            <a:off x="1245870" y="1738630"/>
            <a:ext cx="9518650" cy="4461510"/>
          </a:xfrm>
          <a:prstGeom prst="rect">
            <a:avLst/>
          </a:prstGeom>
        </p:spPr>
        <p:txBody>
          <a:bodyPr wrap="square">
            <a:spAutoFit/>
          </a:bodyPr>
          <a:p>
            <a:pPr marL="285750" indent="-285750">
              <a:buFont typeface="Wingdings" panose="05000000000000000000" charset="0"/>
              <a:buChar char="ü"/>
            </a:pPr>
            <a:r>
              <a:rPr lang="en-US" altLang="en-US" b="1" u="sng">
                <a:solidFill>
                  <a:srgbClr val="0070C0"/>
                </a:solidFill>
              </a:rPr>
              <a:t>Key Investment Factors</a:t>
            </a:r>
            <a:r>
              <a:rPr lang="en-US" altLang="en-US"/>
              <a:t> </a:t>
            </a:r>
            <a:r>
              <a:rPr lang="en-US" altLang="en-US" sz="1600"/>
              <a:t>– Location, affordability, and demand drive property investments more than size or amenities.</a:t>
            </a:r>
            <a:endParaRPr lang="en-US" altLang="en-US" sz="1600"/>
          </a:p>
          <a:p>
            <a:pPr marL="285750" indent="-285750">
              <a:buFont typeface="Wingdings" panose="05000000000000000000" charset="0"/>
              <a:buChar char="ü"/>
            </a:pPr>
            <a:endParaRPr lang="en-US" altLang="en-US" sz="1600"/>
          </a:p>
          <a:p>
            <a:pPr marL="285750" indent="-285750">
              <a:buFont typeface="Wingdings" panose="05000000000000000000" charset="0"/>
              <a:buChar char="ü"/>
            </a:pPr>
            <a:r>
              <a:rPr lang="en-US" altLang="en-US" b="1" u="sng">
                <a:solidFill>
                  <a:srgbClr val="0070C0"/>
                </a:solidFill>
              </a:rPr>
              <a:t>Apartment Preference</a:t>
            </a:r>
            <a:r>
              <a:rPr lang="en-US" altLang="en-US" sz="1600"/>
              <a:t> – Apartments dominate the market due to affordability, prime locations, and modern facilities.</a:t>
            </a:r>
            <a:endParaRPr lang="en-US" altLang="en-US" sz="1600"/>
          </a:p>
          <a:p>
            <a:pPr marL="285750" indent="-285750">
              <a:buFont typeface="Wingdings" panose="05000000000000000000" charset="0"/>
              <a:buChar char="ü"/>
            </a:pPr>
            <a:endParaRPr lang="en-US" altLang="en-US" sz="1600" b="1"/>
          </a:p>
          <a:p>
            <a:pPr marL="285750" indent="-285750">
              <a:buFont typeface="Wingdings" panose="05000000000000000000" charset="0"/>
              <a:buChar char="ü"/>
            </a:pPr>
            <a:r>
              <a:rPr lang="en-US" altLang="en-US" b="1" u="sng">
                <a:solidFill>
                  <a:srgbClr val="0070C0"/>
                </a:solidFill>
              </a:rPr>
              <a:t>Impact of Infrastructure</a:t>
            </a:r>
            <a:r>
              <a:rPr lang="en-US" altLang="en-US"/>
              <a:t> </a:t>
            </a:r>
            <a:r>
              <a:rPr lang="en-US" altLang="en-US" sz="1600"/>
              <a:t>– Proximity to schools, malls, and hospitals increases property value more than amenities.</a:t>
            </a:r>
            <a:endParaRPr lang="en-US" altLang="en-US" sz="1600"/>
          </a:p>
          <a:p>
            <a:pPr marL="285750" indent="-285750">
              <a:buFont typeface="Wingdings" panose="05000000000000000000" charset="0"/>
              <a:buChar char="ü"/>
            </a:pPr>
            <a:endParaRPr lang="en-US" altLang="en-US" sz="1600"/>
          </a:p>
          <a:p>
            <a:pPr marL="285750" indent="-285750">
              <a:buFont typeface="Wingdings" panose="05000000000000000000" charset="0"/>
              <a:buChar char="ü"/>
            </a:pPr>
            <a:r>
              <a:rPr lang="en-US" altLang="en-US" b="1">
                <a:solidFill>
                  <a:srgbClr val="0070C0"/>
                </a:solidFill>
              </a:rPr>
              <a:t>I</a:t>
            </a:r>
            <a:r>
              <a:rPr lang="en-US" altLang="en-US" b="1" u="sng">
                <a:solidFill>
                  <a:srgbClr val="0070C0"/>
                </a:solidFill>
              </a:rPr>
              <a:t>nvestment in Location 32</a:t>
            </a:r>
            <a:r>
              <a:rPr lang="en-US" altLang="en-US" sz="1600"/>
              <a:t> – Best returns come from well-renovated historical or modern properties near key services.</a:t>
            </a:r>
            <a:endParaRPr lang="en-US" altLang="en-US" sz="1600"/>
          </a:p>
          <a:p>
            <a:pPr marL="285750" indent="-285750">
              <a:buFont typeface="Wingdings" panose="05000000000000000000" charset="0"/>
              <a:buChar char="ü"/>
            </a:pPr>
            <a:endParaRPr lang="en-US" altLang="en-US" sz="1600"/>
          </a:p>
          <a:p>
            <a:pPr marL="285750" indent="-285750">
              <a:buFont typeface="Wingdings" panose="05000000000000000000" charset="0"/>
              <a:buChar char="ü"/>
            </a:pPr>
            <a:r>
              <a:rPr lang="en-US" altLang="en-US" b="1" u="sng">
                <a:solidFill>
                  <a:srgbClr val="0070C0"/>
                </a:solidFill>
              </a:rPr>
              <a:t>Growth Potential in the East</a:t>
            </a:r>
            <a:r>
              <a:rPr lang="en-US" altLang="en-US" u="sng"/>
              <a:t> </a:t>
            </a:r>
            <a:r>
              <a:rPr lang="en-US" altLang="en-US" sz="1600"/>
              <a:t>– Low property numbers due to weak demand, but future growth is possible with better infrastructure.</a:t>
            </a:r>
            <a:endParaRPr lang="en-US" altLang="en-US" sz="1600"/>
          </a:p>
          <a:p>
            <a:pPr marL="285750" indent="-285750">
              <a:buFont typeface="Wingdings" panose="05000000000000000000" charset="0"/>
              <a:buChar char="ü"/>
            </a:pPr>
            <a:endParaRPr lang="en-US" altLang="en-US" sz="1600"/>
          </a:p>
          <a:p>
            <a:pPr marL="285750" indent="-285750">
              <a:buFont typeface="Wingdings" panose="05000000000000000000" charset="0"/>
              <a:buChar char="ü"/>
            </a:pPr>
            <a:r>
              <a:rPr lang="en-US" altLang="en-US" b="1" u="sng">
                <a:solidFill>
                  <a:srgbClr val="0070C0"/>
                </a:solidFill>
              </a:rPr>
              <a:t>Business Strategy</a:t>
            </a:r>
            <a:r>
              <a:rPr lang="en-US" altLang="en-US" sz="1600"/>
              <a:t> – Developers should prioritize strategic location selection and infrastructure improvement to attract buyers.</a:t>
            </a:r>
            <a:endParaRPr lang="en-US" altLang="en-US" sz="1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p:nvPr/>
        </p:nvPicPr>
        <p:blipFill>
          <a:blip r:embed="rId1"/>
          <a:stretch>
            <a:fillRect/>
          </a:stretch>
        </p:blipFill>
        <p:spPr>
          <a:xfrm>
            <a:off x="0" y="0"/>
            <a:ext cx="12192000" cy="68586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图片 2" descr="房间的摆设布局&#10;&#10;中度可信度描述已自动生成"/>
          <p:cNvPicPr>
            <a:picLocks noChangeAspect="1"/>
          </p:cNvPicPr>
          <p:nvPr/>
        </p:nvPicPr>
        <p:blipFill rotWithShape="1">
          <a:blip r:embed="rId1">
            <a:alphaModFix amt="50000"/>
            <a:extLst>
              <a:ext uri="{28A0092B-C50C-407E-A947-70E740481C1C}">
                <a14:useLocalDpi xmlns:a14="http://schemas.microsoft.com/office/drawing/2010/main" val="0"/>
              </a:ext>
            </a:extLst>
          </a:blip>
          <a:srcRect t="10126" b="5621"/>
          <a:stretch>
            <a:fillRect/>
          </a:stretch>
        </p:blipFill>
        <p:spPr>
          <a:xfrm>
            <a:off x="20" y="1282"/>
            <a:ext cx="12191980" cy="6856718"/>
          </a:xfrm>
          <a:prstGeom prst="rect">
            <a:avLst/>
          </a:prstGeom>
        </p:spPr>
      </p:pic>
      <p:sp>
        <p:nvSpPr>
          <p:cNvPr id="4" name="矩形 3"/>
          <p:cNvSpPr/>
          <p:nvPr/>
        </p:nvSpPr>
        <p:spPr>
          <a:xfrm>
            <a:off x="0" y="0"/>
            <a:ext cx="12192000" cy="6857999"/>
          </a:xfrm>
          <a:prstGeom prst="rect">
            <a:avLst/>
          </a:prstGeom>
          <a:gradFill flip="none" rotWithShape="1">
            <a:gsLst>
              <a:gs pos="0">
                <a:srgbClr val="3188FE">
                  <a:alpha val="56000"/>
                </a:srgbClr>
              </a:gs>
              <a:gs pos="36000">
                <a:srgbClr val="0055CA">
                  <a:alpha val="72000"/>
                </a:srgbClr>
              </a:gs>
              <a:gs pos="78000">
                <a:srgbClr val="002FA7"/>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任意多边形: 形状 37"/>
          <p:cNvSpPr/>
          <p:nvPr/>
        </p:nvSpPr>
        <p:spPr>
          <a:xfrm>
            <a:off x="0" y="1470327"/>
            <a:ext cx="12192000" cy="5387673"/>
          </a:xfrm>
          <a:custGeom>
            <a:avLst/>
            <a:gdLst>
              <a:gd name="connsiteX0" fmla="*/ 259677 w 12192000"/>
              <a:gd name="connsiteY0" fmla="*/ 0 h 5387673"/>
              <a:gd name="connsiteX1" fmla="*/ 11932323 w 12192000"/>
              <a:gd name="connsiteY1" fmla="*/ 0 h 5387673"/>
              <a:gd name="connsiteX2" fmla="*/ 12192000 w 12192000"/>
              <a:gd name="connsiteY2" fmla="*/ 259677 h 5387673"/>
              <a:gd name="connsiteX3" fmla="*/ 12192000 w 12192000"/>
              <a:gd name="connsiteY3" fmla="*/ 5387673 h 5387673"/>
              <a:gd name="connsiteX4" fmla="*/ 0 w 12192000"/>
              <a:gd name="connsiteY4" fmla="*/ 5387673 h 5387673"/>
              <a:gd name="connsiteX5" fmla="*/ 0 w 12192000"/>
              <a:gd name="connsiteY5" fmla="*/ 259677 h 5387673"/>
              <a:gd name="connsiteX6" fmla="*/ 259677 w 12192000"/>
              <a:gd name="connsiteY6" fmla="*/ 0 h 5387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387673">
                <a:moveTo>
                  <a:pt x="259677" y="0"/>
                </a:moveTo>
                <a:lnTo>
                  <a:pt x="11932323" y="0"/>
                </a:lnTo>
                <a:cubicBezTo>
                  <a:pt x="12075739" y="0"/>
                  <a:pt x="12192000" y="116261"/>
                  <a:pt x="12192000" y="259677"/>
                </a:cubicBezTo>
                <a:lnTo>
                  <a:pt x="12192000" y="5387673"/>
                </a:lnTo>
                <a:lnTo>
                  <a:pt x="0" y="5387673"/>
                </a:lnTo>
                <a:lnTo>
                  <a:pt x="0" y="259677"/>
                </a:lnTo>
                <a:cubicBezTo>
                  <a:pt x="0" y="116261"/>
                  <a:pt x="116261" y="0"/>
                  <a:pt x="259677"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en-GB"/>
              <a:t>The dataset contains 100,000 real estate records with 18 attributes, including property details (Property ID, Property Type, Location, Region), structural features (Size (sq ft), Bedrooms, Bathrooms, Year Built, Last Renovation Year), and amenities (Has Garage, Has Garden, Has Swimming Pool). It also includes financial (Price ($)) and owner details (Owner Name, Owner Contact). Nearby infrastructure is covered with Nearby Schools, Nearby Hospitals, and Nearby Shopping Malls. There are no missing values, but inconsistencies exist in renovation years and contact formats. This dataset can help analyze pricing trends, regional variations, feature influence, and the impact of nearby facilities on property values.</a:t>
            </a:r>
            <a:endParaRPr lang="en-US" altLang="en-GB"/>
          </a:p>
          <a:p>
            <a:pPr algn="ctr"/>
            <a:endParaRPr lang="en-US" altLang="en-GB"/>
          </a:p>
          <a:p>
            <a:pPr algn="ctr"/>
            <a:endParaRPr lang="en-US" altLang="en-GB"/>
          </a:p>
          <a:p>
            <a:pPr algn="ctr"/>
            <a:endParaRPr lang="en-US" altLang="en-GB"/>
          </a:p>
          <a:p>
            <a:pPr algn="ctr"/>
            <a:endParaRPr lang="en-US" altLang="en-GB"/>
          </a:p>
          <a:p>
            <a:pPr algn="ctr"/>
            <a:endParaRPr lang="en-US" altLang="en-GB"/>
          </a:p>
          <a:p>
            <a:pPr algn="ctr"/>
            <a:endParaRPr lang="en-US" altLang="en-GB"/>
          </a:p>
          <a:p>
            <a:pPr algn="ctr"/>
            <a:endParaRPr lang="en-US" altLang="en-GB"/>
          </a:p>
          <a:p>
            <a:pPr algn="ctr"/>
            <a:endParaRPr lang="zh-CN" altLang="en-US"/>
          </a:p>
        </p:txBody>
      </p:sp>
      <p:sp>
        <p:nvSpPr>
          <p:cNvPr id="10" name="文本框 9"/>
          <p:cNvSpPr txBox="1"/>
          <p:nvPr/>
        </p:nvSpPr>
        <p:spPr>
          <a:xfrm>
            <a:off x="758471" y="491662"/>
            <a:ext cx="10675058" cy="681990"/>
          </a:xfrm>
          <a:prstGeom prst="rect">
            <a:avLst/>
          </a:prstGeom>
          <a:noFill/>
        </p:spPr>
        <p:txBody>
          <a:bodyPr wrap="square" rtlCol="0">
            <a:spAutoFit/>
          </a:bodyPr>
          <a:lstStyle/>
          <a:p>
            <a:pPr algn="ctr">
              <a:lnSpc>
                <a:spcPct val="120000"/>
              </a:lnSpc>
            </a:pPr>
            <a:r>
              <a:rPr lang="en-GB" altLang="en-US" sz="3200" dirty="0">
                <a:solidFill>
                  <a:schemeClr val="bg1"/>
                </a:solidFill>
                <a:latin typeface="+mj-lt"/>
              </a:rPr>
              <a:t>About The Dataset</a:t>
            </a:r>
            <a:endParaRPr lang="en-GB" altLang="en-US" sz="3200" dirty="0">
              <a:solidFill>
                <a:schemeClr val="bg1"/>
              </a:solidFill>
              <a:latin typeface="+mj-lt"/>
            </a:endParaRPr>
          </a:p>
        </p:txBody>
      </p:sp>
      <p:cxnSp>
        <p:nvCxnSpPr>
          <p:cNvPr id="11" name="直接箭头连接符 10"/>
          <p:cNvCxnSpPr/>
          <p:nvPr/>
        </p:nvCxnSpPr>
        <p:spPr>
          <a:xfrm>
            <a:off x="8219677" y="864048"/>
            <a:ext cx="854148" cy="0"/>
          </a:xfrm>
          <a:prstGeom prst="straightConnector1">
            <a:avLst/>
          </a:prstGeom>
          <a:ln w="25400" cap="rnd">
            <a:gradFill flip="none" rotWithShape="1">
              <a:gsLst>
                <a:gs pos="100000">
                  <a:schemeClr val="accent1">
                    <a:lumMod val="5000"/>
                    <a:lumOff val="95000"/>
                  </a:schemeClr>
                </a:gs>
                <a:gs pos="0">
                  <a:schemeClr val="bg1">
                    <a:alpha val="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188005" y="864048"/>
            <a:ext cx="854148" cy="0"/>
          </a:xfrm>
          <a:prstGeom prst="straightConnector1">
            <a:avLst/>
          </a:prstGeom>
          <a:ln w="25400" cap="rnd">
            <a:gradFill flip="none" rotWithShape="1">
              <a:gsLst>
                <a:gs pos="100000">
                  <a:schemeClr val="accent1">
                    <a:lumMod val="5000"/>
                    <a:lumOff val="95000"/>
                  </a:schemeClr>
                </a:gs>
                <a:gs pos="0">
                  <a:schemeClr val="bg1">
                    <a:alpha val="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58190" y="2499360"/>
            <a:ext cx="10130155" cy="5264150"/>
          </a:xfrm>
          <a:prstGeom prst="rect">
            <a:avLst/>
          </a:prstGeom>
          <a:noFill/>
        </p:spPr>
        <p:txBody>
          <a:bodyPr wrap="square" rtlCol="0">
            <a:noAutofit/>
          </a:bodyPr>
          <a:lstStyle/>
          <a:p>
            <a:pPr algn="just">
              <a:lnSpc>
                <a:spcPct val="120000"/>
              </a:lnSpc>
            </a:pPr>
            <a:r>
              <a:rPr lang="en-US" altLang="en-GB" sz="2000" dirty="0">
                <a:solidFill>
                  <a:schemeClr val="accent1"/>
                </a:solidFill>
              </a:rPr>
              <a:t>The dataset contains </a:t>
            </a:r>
            <a:r>
              <a:rPr lang="en-US" altLang="en-GB" sz="2000" b="1" dirty="0">
                <a:solidFill>
                  <a:schemeClr val="accent1"/>
                </a:solidFill>
              </a:rPr>
              <a:t>100,000</a:t>
            </a:r>
            <a:r>
              <a:rPr lang="en-US" altLang="en-GB" sz="2000" dirty="0">
                <a:solidFill>
                  <a:schemeClr val="accent1"/>
                </a:solidFill>
              </a:rPr>
              <a:t> real estate records with 18 attributes, including property details (Property ID, Property Type, Location, Region), structural features (Size (sq ft), Bedrooms, Bathrooms, Year Built, Last Renovation Year), and amenities (Has Garage, Has Garden, Has Swimming Pool). It also includes financial (Price ($)) and owner details (Owner Name, Owner Contact). Nearby infrastructure is covered with Nearby Schools, Nearby Hospitals, and Nearby Shopping Malls. There are no missing values, but inconsistencies exist in renovation years and contact formats. This dataset can help analyze pricing trends, regional variations, feature influence, and the impact of nearby facilities on property values.</a:t>
            </a:r>
            <a:endParaRPr lang="en-US" altLang="en-GB" sz="2000" dirty="0">
              <a:solidFill>
                <a:schemeClr val="accent1"/>
              </a:solidFill>
            </a:endParaRPr>
          </a:p>
          <a:p>
            <a:pPr algn="just">
              <a:lnSpc>
                <a:spcPct val="120000"/>
              </a:lnSpc>
            </a:pPr>
            <a:endParaRPr lang="en-US" altLang="en-GB" sz="2000" dirty="0">
              <a:solidFill>
                <a:schemeClr val="accent1"/>
              </a:solidFill>
            </a:endParaRPr>
          </a:p>
          <a:p>
            <a:pPr>
              <a:lnSpc>
                <a:spcPct val="120000"/>
              </a:lnSpc>
            </a:pPr>
            <a:endParaRPr lang="en-US" altLang="en-GB" sz="1600" dirty="0">
              <a:solidFill>
                <a:schemeClr val="accent1"/>
              </a:solidFill>
            </a:endParaRPr>
          </a:p>
          <a:p>
            <a:pPr>
              <a:lnSpc>
                <a:spcPct val="120000"/>
              </a:lnSpc>
            </a:pPr>
            <a:endParaRPr lang="en-US" altLang="en-GB" sz="1600" dirty="0">
              <a:solidFill>
                <a:schemeClr val="accent1"/>
              </a:solidFill>
            </a:endParaRPr>
          </a:p>
          <a:p>
            <a:pPr>
              <a:lnSpc>
                <a:spcPct val="120000"/>
              </a:lnSpc>
            </a:pPr>
            <a:endParaRPr lang="en-US" altLang="en-GB" sz="1600" dirty="0">
              <a:solidFill>
                <a:schemeClr val="accent1"/>
              </a:solidFill>
            </a:endParaRPr>
          </a:p>
          <a:p>
            <a:pPr>
              <a:lnSpc>
                <a:spcPct val="120000"/>
              </a:lnSpc>
            </a:pPr>
            <a:endParaRPr lang="en-US" altLang="en-GB" sz="1600" dirty="0">
              <a:solidFill>
                <a:schemeClr val="accent1"/>
              </a:solidFill>
            </a:endParaRPr>
          </a:p>
          <a:p>
            <a:pPr>
              <a:lnSpc>
                <a:spcPct val="120000"/>
              </a:lnSpc>
            </a:pPr>
            <a:endParaRPr lang="en-US" altLang="en-GB" sz="1600" dirty="0">
              <a:solidFill>
                <a:schemeClr val="accent1"/>
              </a:solidFill>
            </a:endParaRPr>
          </a:p>
          <a:p>
            <a:pPr>
              <a:lnSpc>
                <a:spcPct val="120000"/>
              </a:lnSpc>
            </a:pPr>
            <a:endParaRPr lang="en-US" altLang="en-GB" sz="1600" dirty="0">
              <a:solidFill>
                <a:schemeClr val="accent1"/>
              </a:solidFill>
            </a:endParaRPr>
          </a:p>
          <a:p>
            <a:pPr>
              <a:lnSpc>
                <a:spcPct val="120000"/>
              </a:lnSpc>
            </a:pPr>
            <a:endParaRPr lang="en-US" altLang="en-GB" sz="1600" dirty="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49575" y="342265"/>
            <a:ext cx="5784850" cy="475615"/>
          </a:xfrm>
          <a:prstGeom prst="rect">
            <a:avLst/>
          </a:prstGeom>
          <a:noFill/>
        </p:spPr>
        <p:txBody>
          <a:bodyPr wrap="square" rtlCol="0">
            <a:spAutoFit/>
          </a:bodyPr>
          <a:p>
            <a:pPr algn="ctr"/>
            <a:r>
              <a:rPr lang="en-US" sz="2500" b="1" u="sng">
                <a:gradFill>
                  <a:gsLst>
                    <a:gs pos="0">
                      <a:srgbClr val="007BD3"/>
                    </a:gs>
                    <a:gs pos="100000">
                      <a:srgbClr val="034373"/>
                    </a:gs>
                  </a:gsLst>
                  <a:lin scaled="0"/>
                </a:gradFill>
              </a:rPr>
              <a:t>Objectives</a:t>
            </a:r>
            <a:endParaRPr lang="en-US" sz="2500" b="1" u="sng">
              <a:gradFill>
                <a:gsLst>
                  <a:gs pos="0">
                    <a:srgbClr val="007BD3"/>
                  </a:gs>
                  <a:gs pos="100000">
                    <a:srgbClr val="034373"/>
                  </a:gs>
                </a:gsLst>
                <a:lin scaled="0"/>
              </a:gradFill>
            </a:endParaRPr>
          </a:p>
        </p:txBody>
      </p:sp>
      <p:sp>
        <p:nvSpPr>
          <p:cNvPr id="3" name="Text Box 2"/>
          <p:cNvSpPr txBox="1"/>
          <p:nvPr/>
        </p:nvSpPr>
        <p:spPr>
          <a:xfrm>
            <a:off x="694055" y="1152525"/>
            <a:ext cx="11206480" cy="3692525"/>
          </a:xfrm>
          <a:prstGeom prst="rect">
            <a:avLst/>
          </a:prstGeom>
        </p:spPr>
        <p:txBody>
          <a:bodyPr wrap="square">
            <a:spAutoFit/>
          </a:bodyPr>
          <a:p>
            <a:pPr marL="285750" indent="-285750">
              <a:buClr>
                <a:srgbClr val="00B050"/>
              </a:buClr>
              <a:buFont typeface="Wingdings" panose="05000000000000000000" charset="0"/>
              <a:buChar char="ü"/>
            </a:pPr>
            <a:r>
              <a:rPr b="1" u="sng">
                <a:solidFill>
                  <a:srgbClr val="0070C0"/>
                </a:solidFill>
              </a:rPr>
              <a:t>Understanding Property Price Influences</a:t>
            </a:r>
            <a:r>
              <a:rPr sz="1600"/>
              <a:t> – Identifying the key factors (location, amenities, infrastructure) that impact property prices.</a:t>
            </a:r>
            <a:endParaRPr sz="1600"/>
          </a:p>
          <a:p>
            <a:pPr marL="285750" indent="-285750">
              <a:buClr>
                <a:srgbClr val="00B050"/>
              </a:buClr>
              <a:buFont typeface="Wingdings" panose="05000000000000000000" charset="0"/>
              <a:buChar char="ü"/>
            </a:pPr>
            <a:endParaRPr sz="1600"/>
          </a:p>
          <a:p>
            <a:pPr marL="285750" indent="-285750">
              <a:buClr>
                <a:srgbClr val="00B050"/>
              </a:buClr>
              <a:buFont typeface="Wingdings" panose="05000000000000000000" charset="0"/>
              <a:buChar char="ü"/>
            </a:pPr>
            <a:r>
              <a:rPr b="1" u="sng">
                <a:solidFill>
                  <a:srgbClr val="0070C0"/>
                </a:solidFill>
              </a:rPr>
              <a:t>Investment Decision-Making</a:t>
            </a:r>
            <a:r>
              <a:rPr sz="1600"/>
              <a:t> – Evaluating which locations and property types offer the best returns for buyers and investors.</a:t>
            </a:r>
            <a:endParaRPr sz="1600"/>
          </a:p>
          <a:p>
            <a:pPr marL="285750" indent="-285750">
              <a:buClr>
                <a:srgbClr val="00B050"/>
              </a:buClr>
              <a:buFont typeface="Wingdings" panose="05000000000000000000" charset="0"/>
              <a:buChar char="ü"/>
            </a:pPr>
            <a:endParaRPr sz="1600"/>
          </a:p>
          <a:p>
            <a:pPr marL="285750" indent="-285750">
              <a:buClr>
                <a:srgbClr val="00B050"/>
              </a:buClr>
              <a:buFont typeface="Wingdings" panose="05000000000000000000" charset="0"/>
              <a:buChar char="ü"/>
            </a:pPr>
            <a:r>
              <a:rPr b="1" u="sng">
                <a:solidFill>
                  <a:srgbClr val="0070C0"/>
                </a:solidFill>
              </a:rPr>
              <a:t>Market Trends &amp; Customer</a:t>
            </a:r>
            <a:r>
              <a:rPr u="sng"/>
              <a:t> </a:t>
            </a:r>
            <a:r>
              <a:rPr b="1" u="sng">
                <a:solidFill>
                  <a:srgbClr val="0070C0"/>
                </a:solidFill>
              </a:rPr>
              <a:t>Preferences </a:t>
            </a:r>
            <a:r>
              <a:rPr sz="1600"/>
              <a:t>– Analyzing why apartments are the most preferred property type and how property size affects customer choices.</a:t>
            </a:r>
            <a:endParaRPr sz="1600"/>
          </a:p>
          <a:p>
            <a:pPr marL="285750" indent="-285750">
              <a:buClr>
                <a:srgbClr val="00B050"/>
              </a:buClr>
              <a:buFont typeface="Wingdings" panose="05000000000000000000" charset="0"/>
              <a:buChar char="ü"/>
            </a:pPr>
            <a:endParaRPr sz="1600"/>
          </a:p>
          <a:p>
            <a:pPr marL="285750" indent="-285750">
              <a:buClr>
                <a:srgbClr val="00B050"/>
              </a:buClr>
              <a:buFont typeface="Wingdings" panose="05000000000000000000" charset="0"/>
              <a:buChar char="ü"/>
            </a:pPr>
            <a:r>
              <a:rPr b="1" u="sng">
                <a:solidFill>
                  <a:srgbClr val="0070C0"/>
                </a:solidFill>
              </a:rPr>
              <a:t>High-Value &amp; Low-Demand Regions</a:t>
            </a:r>
            <a:r>
              <a:t> </a:t>
            </a:r>
            <a:r>
              <a:rPr sz="1600"/>
              <a:t>– Exploring why certain locations have high property prices and why some regions (like the East) have fewer properties.</a:t>
            </a:r>
            <a:endParaRPr sz="1600"/>
          </a:p>
          <a:p>
            <a:pPr marL="285750" indent="-285750">
              <a:buClr>
                <a:srgbClr val="00B050"/>
              </a:buClr>
              <a:buFont typeface="Wingdings" panose="05000000000000000000" charset="0"/>
              <a:buChar char="ü"/>
            </a:pPr>
            <a:endParaRPr sz="1600"/>
          </a:p>
          <a:p>
            <a:pPr marL="285750" indent="-285750">
              <a:buClr>
                <a:srgbClr val="00B050"/>
              </a:buClr>
              <a:buFont typeface="Wingdings" panose="05000000000000000000" charset="0"/>
              <a:buChar char="ü"/>
            </a:pPr>
            <a:r>
              <a:rPr b="1" u="sng">
                <a:solidFill>
                  <a:srgbClr val="0070C0"/>
                </a:solidFill>
              </a:rPr>
              <a:t>Business Strategy for Real Estate Development</a:t>
            </a:r>
            <a:r>
              <a:rPr sz="1600"/>
              <a:t> – Providing insights for developers on where to invest, which property types to prioritize, and how to maximize property value.</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7686" y="104947"/>
            <a:ext cx="10675058" cy="681990"/>
          </a:xfrm>
          <a:prstGeom prst="rect">
            <a:avLst/>
          </a:prstGeom>
          <a:noFill/>
        </p:spPr>
        <p:txBody>
          <a:bodyPr wrap="square" rtlCol="0">
            <a:spAutoFit/>
          </a:bodyPr>
          <a:lstStyle/>
          <a:p>
            <a:pPr algn="ctr">
              <a:lnSpc>
                <a:spcPct val="120000"/>
              </a:lnSpc>
            </a:pPr>
            <a:r>
              <a:rPr lang="en-GB" altLang="en-US" sz="3200" dirty="0">
                <a:solidFill>
                  <a:schemeClr val="accent1"/>
                </a:solidFill>
                <a:latin typeface="+mj-lt"/>
              </a:rPr>
              <a:t>Analysis: 1</a:t>
            </a:r>
            <a:endParaRPr lang="en-GB" altLang="en-US" sz="3200" dirty="0">
              <a:solidFill>
                <a:schemeClr val="accent1"/>
              </a:solidFill>
              <a:latin typeface="+mj-lt"/>
            </a:endParaRPr>
          </a:p>
        </p:txBody>
      </p:sp>
      <p:cxnSp>
        <p:nvCxnSpPr>
          <p:cNvPr id="12" name="直接箭头连接符 11"/>
          <p:cNvCxnSpPr/>
          <p:nvPr/>
        </p:nvCxnSpPr>
        <p:spPr>
          <a:xfrm>
            <a:off x="7368817" y="476063"/>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206211" y="476063"/>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874301" y="2620215"/>
            <a:ext cx="3414479" cy="514051"/>
          </a:xfrm>
          <a:prstGeom prst="rect">
            <a:avLst/>
          </a:prstGeom>
          <a:noFill/>
        </p:spPr>
        <p:txBody>
          <a:bodyPr wrap="square" rtlCol="0">
            <a:spAutoFit/>
          </a:bodyPr>
          <a:lstStyle/>
          <a:p>
            <a:pPr algn="ctr">
              <a:lnSpc>
                <a:spcPct val="120000"/>
              </a:lnSpc>
            </a:pPr>
            <a:r>
              <a:rPr lang="en-US" altLang="zh-CN" sz="2400" dirty="0">
                <a:solidFill>
                  <a:schemeClr val="bg1"/>
                </a:solidFill>
                <a:ea typeface="+mj-ea"/>
              </a:rPr>
              <a:t>Topic 1</a:t>
            </a:r>
            <a:endParaRPr lang="zh-CN" altLang="en-US" sz="2400" dirty="0">
              <a:solidFill>
                <a:schemeClr val="bg1"/>
              </a:solidFill>
              <a:ea typeface="+mj-ea"/>
            </a:endParaRPr>
          </a:p>
        </p:txBody>
      </p:sp>
      <p:sp>
        <p:nvSpPr>
          <p:cNvPr id="30" name="矩形: 圆角 29"/>
          <p:cNvSpPr/>
          <p:nvPr/>
        </p:nvSpPr>
        <p:spPr>
          <a:xfrm>
            <a:off x="6165197" y="4442949"/>
            <a:ext cx="4832684" cy="1516417"/>
          </a:xfrm>
          <a:prstGeom prst="roundRect">
            <a:avLst>
              <a:gd name="adj" fmla="val 14296"/>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2"/>
          <p:cNvSpPr txBox="1"/>
          <p:nvPr/>
        </p:nvSpPr>
        <p:spPr>
          <a:xfrm>
            <a:off x="884555" y="820420"/>
            <a:ext cx="10422890" cy="398780"/>
          </a:xfrm>
          <a:prstGeom prst="rect">
            <a:avLst/>
          </a:prstGeom>
          <a:noFill/>
        </p:spPr>
        <p:txBody>
          <a:bodyPr wrap="square" rtlCol="0">
            <a:spAutoFit/>
          </a:bodyPr>
          <a:p>
            <a:pPr algn="ctr"/>
            <a:r>
              <a:rPr lang="en-GB" altLang="en-US" sz="2000" u="sng">
                <a:solidFill>
                  <a:schemeClr val="accent1"/>
                </a:solidFill>
              </a:rPr>
              <a:t>Regionwise </a:t>
            </a:r>
            <a:r>
              <a:rPr lang="en-GB" altLang="en-US" sz="2000" u="sng">
                <a:solidFill>
                  <a:schemeClr val="accent1"/>
                </a:solidFill>
              </a:rPr>
              <a:t>Analysis of Properties</a:t>
            </a:r>
            <a:endParaRPr lang="en-GB" altLang="en-US" sz="2000" u="sng">
              <a:solidFill>
                <a:schemeClr val="accent1"/>
              </a:solidFill>
            </a:endParaRPr>
          </a:p>
        </p:txBody>
      </p:sp>
      <p:pic>
        <p:nvPicPr>
          <p:cNvPr id="5" name="Picture 4"/>
          <p:cNvPicPr>
            <a:picLocks noChangeAspect="1"/>
          </p:cNvPicPr>
          <p:nvPr/>
        </p:nvPicPr>
        <p:blipFill>
          <a:blip r:embed="rId1"/>
          <a:stretch>
            <a:fillRect/>
          </a:stretch>
        </p:blipFill>
        <p:spPr>
          <a:xfrm>
            <a:off x="2086610" y="1563370"/>
            <a:ext cx="8430895" cy="4308475"/>
          </a:xfrm>
          <a:prstGeom prst="rect">
            <a:avLst/>
          </a:prstGeom>
        </p:spPr>
      </p:pic>
      <p:sp>
        <p:nvSpPr>
          <p:cNvPr id="7" name="Rectangles 6"/>
          <p:cNvSpPr/>
          <p:nvPr/>
        </p:nvSpPr>
        <p:spPr>
          <a:xfrm>
            <a:off x="2172970" y="1563370"/>
            <a:ext cx="8344535" cy="4361180"/>
          </a:xfrm>
          <a:prstGeom prst="rect">
            <a:avLst/>
          </a:prstGeom>
          <a:no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11" name="Text Box 10"/>
          <p:cNvSpPr txBox="1"/>
          <p:nvPr/>
        </p:nvSpPr>
        <p:spPr>
          <a:xfrm>
            <a:off x="635000" y="6134100"/>
            <a:ext cx="10608310" cy="368300"/>
          </a:xfrm>
          <a:prstGeom prst="rect">
            <a:avLst/>
          </a:prstGeom>
          <a:noFill/>
        </p:spPr>
        <p:txBody>
          <a:bodyPr wrap="square" rtlCol="0">
            <a:spAutoFit/>
          </a:bodyPr>
          <a:p>
            <a:pPr algn="ctr"/>
            <a:r>
              <a:rPr lang="en-GB" altLang="en-US"/>
              <a:t>              Observation : Central Region has most number of properties than other regions.</a:t>
            </a:r>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8471" y="491662"/>
            <a:ext cx="10675058" cy="681990"/>
          </a:xfrm>
          <a:prstGeom prst="rect">
            <a:avLst/>
          </a:prstGeom>
          <a:noFill/>
        </p:spPr>
        <p:txBody>
          <a:bodyPr wrap="square" rtlCol="0">
            <a:spAutoFit/>
          </a:bodyPr>
          <a:lstStyle/>
          <a:p>
            <a:pPr algn="ctr">
              <a:lnSpc>
                <a:spcPct val="120000"/>
              </a:lnSpc>
            </a:pPr>
            <a:r>
              <a:rPr lang="en-GB" altLang="en-US" sz="3200" dirty="0">
                <a:solidFill>
                  <a:schemeClr val="accent1"/>
                </a:solidFill>
                <a:latin typeface="+mj-lt"/>
              </a:rPr>
              <a:t>Analysis: 1.1</a:t>
            </a:r>
            <a:endParaRPr lang="en-GB" altLang="en-US" sz="3200" dirty="0">
              <a:solidFill>
                <a:schemeClr val="accent1"/>
              </a:solidFill>
              <a:latin typeface="+mj-lt"/>
            </a:endParaRPr>
          </a:p>
        </p:txBody>
      </p:sp>
      <p:cxnSp>
        <p:nvCxnSpPr>
          <p:cNvPr id="12" name="直接箭头连接符 11"/>
          <p:cNvCxnSpPr/>
          <p:nvPr/>
        </p:nvCxnSpPr>
        <p:spPr>
          <a:xfrm>
            <a:off x="7860874"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3554880" y="86404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sp>
        <p:nvSpPr>
          <p:cNvPr id="6" name="任意多边形: 形状 5"/>
          <p:cNvSpPr/>
          <p:nvPr/>
        </p:nvSpPr>
        <p:spPr>
          <a:xfrm rot="7664888">
            <a:off x="-885970" y="15258"/>
            <a:ext cx="2295279" cy="1115215"/>
          </a:xfrm>
          <a:custGeom>
            <a:avLst/>
            <a:gdLst>
              <a:gd name="connsiteX0" fmla="*/ 854861 w 2295279"/>
              <a:gd name="connsiteY0" fmla="*/ 1115215 h 1115215"/>
              <a:gd name="connsiteX1" fmla="*/ 0 w 2295279"/>
              <a:gd name="connsiteY1" fmla="*/ 11072 h 1115215"/>
              <a:gd name="connsiteX2" fmla="*/ 538 w 2295279"/>
              <a:gd name="connsiteY2" fmla="*/ 11106 h 1115215"/>
              <a:gd name="connsiteX3" fmla="*/ 970815 w 2295279"/>
              <a:gd name="connsiteY3" fmla="*/ 609509 h 1115215"/>
              <a:gd name="connsiteX4" fmla="*/ 1003546 w 2295279"/>
              <a:gd name="connsiteY4" fmla="*/ 663385 h 1115215"/>
              <a:gd name="connsiteX5" fmla="*/ 1037454 w 2295279"/>
              <a:gd name="connsiteY5" fmla="*/ 607571 h 1115215"/>
              <a:gd name="connsiteX6" fmla="*/ 2180159 w 2295279"/>
              <a:gd name="connsiteY6" fmla="*/ 0 h 1115215"/>
              <a:gd name="connsiteX7" fmla="*/ 2295279 w 2295279"/>
              <a:gd name="connsiteY7" fmla="*/ 0 h 1115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5279" h="1115215">
                <a:moveTo>
                  <a:pt x="854861" y="1115215"/>
                </a:moveTo>
                <a:lnTo>
                  <a:pt x="0" y="11072"/>
                </a:lnTo>
                <a:lnTo>
                  <a:pt x="538" y="11106"/>
                </a:lnTo>
                <a:cubicBezTo>
                  <a:pt x="404145" y="62411"/>
                  <a:pt x="753434" y="287741"/>
                  <a:pt x="970815" y="609509"/>
                </a:cubicBezTo>
                <a:lnTo>
                  <a:pt x="1003546" y="663385"/>
                </a:lnTo>
                <a:lnTo>
                  <a:pt x="1037454" y="607571"/>
                </a:lnTo>
                <a:cubicBezTo>
                  <a:pt x="1285100" y="241007"/>
                  <a:pt x="1704484" y="0"/>
                  <a:pt x="2180159" y="0"/>
                </a:cubicBezTo>
                <a:lnTo>
                  <a:pt x="2295279"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文本框 12"/>
          <p:cNvSpPr txBox="1"/>
          <p:nvPr/>
        </p:nvSpPr>
        <p:spPr>
          <a:xfrm>
            <a:off x="1234207" y="3311336"/>
            <a:ext cx="3414479" cy="514051"/>
          </a:xfrm>
          <a:prstGeom prst="rect">
            <a:avLst/>
          </a:prstGeom>
          <a:noFill/>
        </p:spPr>
        <p:txBody>
          <a:bodyPr wrap="square" rtlCol="0">
            <a:spAutoFit/>
          </a:bodyPr>
          <a:lstStyle/>
          <a:p>
            <a:pPr algn="ctr">
              <a:lnSpc>
                <a:spcPct val="120000"/>
              </a:lnSpc>
            </a:pPr>
            <a:r>
              <a:rPr lang="en-US" altLang="zh-CN" sz="2400" dirty="0">
                <a:solidFill>
                  <a:schemeClr val="bg1"/>
                </a:solidFill>
                <a:ea typeface="+mj-ea"/>
              </a:rPr>
              <a:t>Topic 1</a:t>
            </a:r>
            <a:endParaRPr lang="zh-CN" altLang="en-US" sz="2400" dirty="0">
              <a:solidFill>
                <a:schemeClr val="bg1"/>
              </a:solidFill>
              <a:ea typeface="+mj-ea"/>
            </a:endParaRPr>
          </a:p>
        </p:txBody>
      </p:sp>
      <p:sp>
        <p:nvSpPr>
          <p:cNvPr id="16" name="文本框 15"/>
          <p:cNvSpPr txBox="1"/>
          <p:nvPr/>
        </p:nvSpPr>
        <p:spPr>
          <a:xfrm>
            <a:off x="413478" y="4029123"/>
            <a:ext cx="5126086" cy="668966"/>
          </a:xfrm>
          <a:prstGeom prst="rect">
            <a:avLst/>
          </a:prstGeom>
          <a:noFill/>
        </p:spPr>
        <p:txBody>
          <a:bodyPr wrap="square" rtlCol="0">
            <a:spAutoFit/>
          </a:bodyPr>
          <a:lstStyle/>
          <a:p>
            <a:pPr>
              <a:lnSpc>
                <a:spcPct val="120000"/>
              </a:lnSpc>
            </a:pPr>
            <a:r>
              <a:rPr lang="en-US" altLang="zh-CN" sz="1600" dirty="0">
                <a:solidFill>
                  <a:schemeClr val="bg1"/>
                </a:solidFill>
              </a:rPr>
              <a:t>Presentations are communication tools that can be used as speeches, reports, and more.</a:t>
            </a:r>
            <a:endParaRPr lang="en-US" altLang="zh-CN" sz="1600" dirty="0">
              <a:solidFill>
                <a:schemeClr val="bg1"/>
              </a:solidFill>
            </a:endParaRPr>
          </a:p>
        </p:txBody>
      </p:sp>
      <p:sp>
        <p:nvSpPr>
          <p:cNvPr id="3" name="Text Box 2"/>
          <p:cNvSpPr txBox="1"/>
          <p:nvPr/>
        </p:nvSpPr>
        <p:spPr>
          <a:xfrm>
            <a:off x="1209675" y="1146810"/>
            <a:ext cx="9999345" cy="922020"/>
          </a:xfrm>
          <a:prstGeom prst="rect">
            <a:avLst/>
          </a:prstGeom>
          <a:noFill/>
        </p:spPr>
        <p:txBody>
          <a:bodyPr wrap="square" rtlCol="0">
            <a:spAutoFit/>
          </a:bodyPr>
          <a:p>
            <a:r>
              <a:rPr lang="en-US" b="1" dirty="0">
                <a:solidFill>
                  <a:srgbClr val="0070C0"/>
                </a:solidFill>
                <a:sym typeface="+mn-ea"/>
              </a:rPr>
              <a:t>Analysis of </a:t>
            </a:r>
            <a:r>
              <a:rPr lang="en-GB" altLang="en-US" b="1" dirty="0">
                <a:solidFill>
                  <a:srgbClr val="0070C0"/>
                </a:solidFill>
                <a:sym typeface="+mn-ea"/>
              </a:rPr>
              <a:t>Central Region</a:t>
            </a:r>
            <a:r>
              <a:rPr lang="en-US" b="1" dirty="0">
                <a:solidFill>
                  <a:srgbClr val="0070C0"/>
                </a:solidFill>
                <a:sym typeface="+mn-ea"/>
              </a:rPr>
              <a:t> Showing Maximum </a:t>
            </a:r>
            <a:r>
              <a:rPr lang="en-GB" altLang="en-US" b="1" dirty="0">
                <a:solidFill>
                  <a:srgbClr val="0070C0"/>
                </a:solidFill>
                <a:sym typeface="+mn-ea"/>
              </a:rPr>
              <a:t>Properties </a:t>
            </a:r>
            <a:r>
              <a:rPr lang="en-US" b="1" dirty="0">
                <a:solidFill>
                  <a:srgbClr val="0070C0"/>
                </a:solidFill>
                <a:sym typeface="+mn-ea"/>
              </a:rPr>
              <a:t>by </a:t>
            </a:r>
            <a:r>
              <a:rPr lang="en-GB" altLang="en-US" b="1" dirty="0">
                <a:solidFill>
                  <a:srgbClr val="0070C0"/>
                </a:solidFill>
                <a:sym typeface="+mn-ea"/>
              </a:rPr>
              <a:t>Count and has Maximum Amenities as well as less average price than top 5 locations </a:t>
            </a:r>
            <a:endParaRPr lang="en-IN" b="1" dirty="0">
              <a:solidFill>
                <a:srgbClr val="0070C0"/>
              </a:solidFill>
            </a:endParaRPr>
          </a:p>
          <a:p>
            <a:endParaRPr lang="en-GB" altLang="en-US"/>
          </a:p>
        </p:txBody>
      </p:sp>
      <p:pic>
        <p:nvPicPr>
          <p:cNvPr id="4" name="Picture 3"/>
          <p:cNvPicPr>
            <a:picLocks noChangeAspect="1"/>
          </p:cNvPicPr>
          <p:nvPr/>
        </p:nvPicPr>
        <p:blipFill>
          <a:blip r:embed="rId1"/>
          <a:stretch>
            <a:fillRect/>
          </a:stretch>
        </p:blipFill>
        <p:spPr>
          <a:xfrm>
            <a:off x="2268855" y="1821815"/>
            <a:ext cx="8164830" cy="3787775"/>
          </a:xfrm>
          <a:prstGeom prst="rect">
            <a:avLst/>
          </a:prstGeom>
          <a:ln>
            <a:solidFill>
              <a:schemeClr val="tx1"/>
            </a:solidFill>
          </a:ln>
        </p:spPr>
      </p:pic>
      <p:sp>
        <p:nvSpPr>
          <p:cNvPr id="5" name="Text Box 4"/>
          <p:cNvSpPr txBox="1"/>
          <p:nvPr/>
        </p:nvSpPr>
        <p:spPr>
          <a:xfrm>
            <a:off x="701675" y="5947410"/>
            <a:ext cx="10507345" cy="645160"/>
          </a:xfrm>
          <a:prstGeom prst="rect">
            <a:avLst/>
          </a:prstGeom>
          <a:noFill/>
        </p:spPr>
        <p:txBody>
          <a:bodyPr wrap="square" rtlCol="0">
            <a:spAutoFit/>
          </a:bodyPr>
          <a:p>
            <a:r>
              <a:rPr lang="en-US" b="1" dirty="0">
                <a:solidFill>
                  <a:srgbClr val="0070C0"/>
                </a:solidFill>
                <a:sym typeface="+mn-ea"/>
              </a:rPr>
              <a:t>Observation:-</a:t>
            </a:r>
            <a:r>
              <a:rPr lang="en-US" b="1" dirty="0">
                <a:sym typeface="+mn-ea"/>
              </a:rPr>
              <a:t>Get the top 5 </a:t>
            </a:r>
            <a:r>
              <a:rPr lang="en-GB" altLang="en-US" b="1" dirty="0">
                <a:sym typeface="+mn-ea"/>
              </a:rPr>
              <a:t>Locations </a:t>
            </a:r>
            <a:r>
              <a:rPr lang="en-US" b="1" dirty="0">
                <a:sym typeface="+mn-ea"/>
              </a:rPr>
              <a:t>from the </a:t>
            </a:r>
            <a:r>
              <a:rPr lang="en-GB" altLang="en-US" b="1" dirty="0">
                <a:sym typeface="+mn-ea"/>
              </a:rPr>
              <a:t>Central Region </a:t>
            </a:r>
            <a:r>
              <a:rPr lang="en-US" b="1" dirty="0">
                <a:sym typeface="+mn-ea"/>
              </a:rPr>
              <a:t>by their</a:t>
            </a:r>
            <a:r>
              <a:rPr lang="en-GB" altLang="en-US" b="1" dirty="0">
                <a:sym typeface="+mn-ea"/>
              </a:rPr>
              <a:t> Facalities Available so investors can know about which location is better</a:t>
            </a:r>
            <a:endParaRPr lang="en-GB" altLang="en-US" b="1" dirty="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141345" y="0"/>
            <a:ext cx="6096000" cy="681990"/>
          </a:xfrm>
          <a:prstGeom prst="rect">
            <a:avLst/>
          </a:prstGeom>
          <a:noFill/>
        </p:spPr>
        <p:txBody>
          <a:bodyPr wrap="square" rtlCol="0" anchor="t">
            <a:spAutoFit/>
          </a:bodyPr>
          <a:p>
            <a:pPr algn="ctr">
              <a:lnSpc>
                <a:spcPct val="120000"/>
              </a:lnSpc>
            </a:pPr>
            <a:r>
              <a:rPr lang="en-GB" altLang="en-US" sz="3200" dirty="0">
                <a:solidFill>
                  <a:schemeClr val="accent1"/>
                </a:solidFill>
                <a:latin typeface="+mj-lt"/>
                <a:sym typeface="+mn-ea"/>
              </a:rPr>
              <a:t>Analysis: 1.2</a:t>
            </a:r>
            <a:endParaRPr lang="en-GB" altLang="en-US" sz="3200" dirty="0">
              <a:solidFill>
                <a:schemeClr val="accent1"/>
              </a:solidFill>
              <a:latin typeface="+mj-lt"/>
              <a:sym typeface="+mn-ea"/>
            </a:endParaRPr>
          </a:p>
        </p:txBody>
      </p:sp>
      <p:cxnSp>
        <p:nvCxnSpPr>
          <p:cNvPr id="14" name="直接箭头连接符 13"/>
          <p:cNvCxnSpPr/>
          <p:nvPr/>
        </p:nvCxnSpPr>
        <p:spPr>
          <a:xfrm flipH="1">
            <a:off x="3935880" y="34080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7522419" y="340808"/>
            <a:ext cx="854148" cy="0"/>
          </a:xfrm>
          <a:prstGeom prst="straightConnector1">
            <a:avLst/>
          </a:prstGeom>
          <a:ln w="25400" cap="rnd">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round/>
            <a:tailEnd type="none"/>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795655" y="1003300"/>
            <a:ext cx="10202545" cy="368300"/>
          </a:xfrm>
          <a:prstGeom prst="rect">
            <a:avLst/>
          </a:prstGeom>
          <a:noFill/>
        </p:spPr>
        <p:txBody>
          <a:bodyPr wrap="square" rtlCol="0">
            <a:spAutoFit/>
          </a:bodyPr>
          <a:p>
            <a:r>
              <a:rPr lang="en-GB" b="1" dirty="0">
                <a:solidFill>
                  <a:srgbClr val="0070C0"/>
                </a:solidFill>
                <a:sym typeface="+mn-ea"/>
              </a:rPr>
              <a:t>Comparison of Price and Facalities Available in central Region of top 5 properties </a:t>
            </a:r>
            <a:endParaRPr lang="en-GB"/>
          </a:p>
        </p:txBody>
      </p:sp>
      <p:pic>
        <p:nvPicPr>
          <p:cNvPr id="4" name="Picture 3"/>
          <p:cNvPicPr>
            <a:picLocks noChangeAspect="1"/>
          </p:cNvPicPr>
          <p:nvPr/>
        </p:nvPicPr>
        <p:blipFill>
          <a:blip r:embed="rId1"/>
          <a:stretch>
            <a:fillRect/>
          </a:stretch>
        </p:blipFill>
        <p:spPr>
          <a:xfrm>
            <a:off x="1243965" y="1439545"/>
            <a:ext cx="9018905" cy="3845560"/>
          </a:xfrm>
          <a:prstGeom prst="rect">
            <a:avLst/>
          </a:prstGeom>
          <a:ln>
            <a:solidFill>
              <a:schemeClr val="tx1"/>
            </a:solidFill>
          </a:ln>
        </p:spPr>
      </p:pic>
      <p:sp>
        <p:nvSpPr>
          <p:cNvPr id="5" name="Text Box 4"/>
          <p:cNvSpPr txBox="1"/>
          <p:nvPr/>
        </p:nvSpPr>
        <p:spPr>
          <a:xfrm>
            <a:off x="795655" y="5609590"/>
            <a:ext cx="10337800" cy="922020"/>
          </a:xfrm>
          <a:prstGeom prst="rect">
            <a:avLst/>
          </a:prstGeom>
          <a:noFill/>
        </p:spPr>
        <p:txBody>
          <a:bodyPr wrap="square" rtlCol="0" anchor="t">
            <a:spAutoFit/>
          </a:bodyPr>
          <a:p>
            <a:r>
              <a:rPr lang="en-US" b="1" dirty="0">
                <a:solidFill>
                  <a:srgbClr val="0070C0"/>
                </a:solidFill>
                <a:sym typeface="+mn-ea"/>
              </a:rPr>
              <a:t>Observation:-</a:t>
            </a:r>
            <a:r>
              <a:rPr lang="en-GB" altLang="en-US" b="1" dirty="0">
                <a:solidFill>
                  <a:srgbClr val="0070C0"/>
                </a:solidFill>
                <a:sym typeface="+mn-ea"/>
              </a:rPr>
              <a:t> </a:t>
            </a:r>
            <a:r>
              <a:rPr lang="en-US" altLang="en-GB" b="1" dirty="0">
                <a:solidFill>
                  <a:srgbClr val="1A1A1A"/>
                </a:solidFill>
                <a:sym typeface="+mn-ea"/>
              </a:rPr>
              <a:t>Among the top 5 locations, Location 32 has the highest facility percentage and price, while Location 15 has the lowest facility percentage despite having a competitive price.</a:t>
            </a:r>
            <a:endParaRPr lang="en-US" altLang="en-GB" b="1" dirty="0">
              <a:solidFill>
                <a:srgbClr val="1A1A1A"/>
              </a:solidFill>
              <a:sym typeface="+mn-ea"/>
            </a:endParaRPr>
          </a:p>
        </p:txBody>
      </p:sp>
      <p:sp>
        <p:nvSpPr>
          <p:cNvPr id="6" name="Text Box 5"/>
          <p:cNvSpPr txBox="1"/>
          <p:nvPr/>
        </p:nvSpPr>
        <p:spPr>
          <a:xfrm>
            <a:off x="2099310" y="6856095"/>
            <a:ext cx="4064000" cy="368300"/>
          </a:xfrm>
          <a:prstGeom prst="rect">
            <a:avLst/>
          </a:prstGeom>
          <a:noFill/>
        </p:spPr>
        <p:txBody>
          <a:bodyPr wrap="square" rtlCol="0">
            <a:spAutoFit/>
          </a:bodyPr>
          <a:p>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65860" y="2694305"/>
            <a:ext cx="9552940" cy="1014730"/>
          </a:xfrm>
          <a:prstGeom prst="rect">
            <a:avLst/>
          </a:prstGeom>
          <a:noFill/>
        </p:spPr>
        <p:txBody>
          <a:bodyPr wrap="square" rtlCol="0">
            <a:spAutoFit/>
          </a:bodyPr>
          <a:p>
            <a:pPr algn="ctr"/>
            <a:r>
              <a:rPr lang="en-GB" altLang="en-US" sz="3000">
                <a:solidFill>
                  <a:srgbClr val="0070C0"/>
                </a:solidFill>
              </a:rPr>
              <a:t>Question 1: </a:t>
            </a:r>
            <a:r>
              <a:rPr lang="en-US" altLang="en-GB" sz="3000">
                <a:solidFill>
                  <a:srgbClr val="0070C0"/>
                </a:solidFill>
              </a:rPr>
              <a:t>Should buyers consider purchasing properties in Location 32</a:t>
            </a:r>
            <a:r>
              <a:rPr lang="en-GB" altLang="en-US" sz="3000">
                <a:solidFill>
                  <a:srgbClr val="0070C0"/>
                </a:solidFill>
              </a:rPr>
              <a:t> ?</a:t>
            </a:r>
            <a:endParaRPr lang="en-GB" altLang="en-US" sz="3000">
              <a:solidFill>
                <a:srgbClr val="0070C0"/>
              </a:solidFill>
            </a:endParaRPr>
          </a:p>
        </p:txBody>
      </p:sp>
    </p:spTree>
  </p:cSld>
  <p:clrMapOvr>
    <a:masterClrMapping/>
  </p:clrMapOvr>
</p:sld>
</file>

<file path=ppt/tags/tag1.xml><?xml version="1.0" encoding="utf-8"?>
<p:tagLst xmlns:p="http://schemas.openxmlformats.org/presentationml/2006/main">
  <p:tag name="KSO_WPP_MARK_KEY" val="68771c7b-4e5a-44ec-9cf7-fd660f1827af"/>
  <p:tag name="COMMONDATA" val="eyJoZGlkIjoiZDA3ZDQwMmNiOWFlYzZjYTcwOWJiZGQ0YTA5ODBmZGUifQ=="/>
</p:tagLst>
</file>

<file path=ppt/theme/theme1.xml><?xml version="1.0" encoding="utf-8"?>
<a:theme xmlns:a="http://schemas.openxmlformats.org/drawingml/2006/main" name="Office Theme">
  <a:themeElements>
    <a:clrScheme name="for thesis defence">
      <a:dk1>
        <a:sysClr val="windowText" lastClr="000000"/>
      </a:dk1>
      <a:lt1>
        <a:sysClr val="window" lastClr="FFFFFF"/>
      </a:lt1>
      <a:dk2>
        <a:srgbClr val="44546A"/>
      </a:dk2>
      <a:lt2>
        <a:srgbClr val="E7E6E6"/>
      </a:lt2>
      <a:accent1>
        <a:srgbClr val="002FA7"/>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ppo字体">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13065</Words>
  <Application>WPS Presentation</Application>
  <PresentationFormat>宽屏</PresentationFormat>
  <Paragraphs>255</Paragraphs>
  <Slides>39</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Arial</vt:lpstr>
      <vt:lpstr>SimSun</vt:lpstr>
      <vt:lpstr>Wingdings</vt:lpstr>
      <vt:lpstr>OPPOSans R</vt:lpstr>
      <vt:lpstr>OPPOSans B</vt:lpstr>
      <vt:lpstr>Microsoft YaHei</vt:lpstr>
      <vt:lpstr>Arial Unicode MS</vt:lpstr>
      <vt:lpstr>Calibri</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Devesh Agale</cp:lastModifiedBy>
  <cp:revision>76</cp:revision>
  <dcterms:created xsi:type="dcterms:W3CDTF">2023-03-14T10:49:00Z</dcterms:created>
  <dcterms:modified xsi:type="dcterms:W3CDTF">2025-03-03T12:34:35Z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325D36242C994C84B6EAB5CED386EBD6_11</vt:lpwstr>
  </property>
  <property fmtid="{D5CDD505-2E9C-101B-9397-08002B2CF9AE}" pid="3" name="KSOProductBuildVer">
    <vt:lpwstr>1033-12.2.0.19805</vt:lpwstr>
  </property>
</Properties>
</file>