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73" r:id="rId5"/>
    <p:sldId id="258" r:id="rId6"/>
    <p:sldId id="259" r:id="rId7"/>
    <p:sldId id="260" r:id="rId8"/>
    <p:sldId id="261" r:id="rId9"/>
    <p:sldId id="262" r:id="rId10"/>
    <p:sldId id="263" r:id="rId11"/>
    <p:sldId id="264" r:id="rId12"/>
    <p:sldId id="265" r:id="rId13"/>
    <p:sldId id="266" r:id="rId14"/>
    <p:sldId id="267" r:id="rId15"/>
    <p:sldId id="268" r:id="rId16"/>
    <p:sldId id="278" r:id="rId17"/>
    <p:sldId id="269" r:id="rId18"/>
    <p:sldId id="270" r:id="rId19"/>
    <p:sldId id="280" r:id="rId20"/>
    <p:sldId id="281" r:id="rId21"/>
    <p:sldId id="282" r:id="rId22"/>
    <p:sldId id="283" r:id="rId23"/>
    <p:sldId id="284" r:id="rId24"/>
    <p:sldId id="285" r:id="rId25"/>
    <p:sldId id="286" r:id="rId26"/>
    <p:sldId id="271" r:id="rId27"/>
    <p:sldId id="289" r:id="rId28"/>
    <p:sldId id="290" r:id="rId29"/>
    <p:sldId id="291" r:id="rId30"/>
    <p:sldId id="292" r:id="rId31"/>
    <p:sldId id="295" r:id="rId32"/>
    <p:sldId id="296" r:id="rId33"/>
    <p:sldId id="297" r:id="rId34"/>
    <p:sldId id="298" r:id="rId35"/>
    <p:sldId id="299" r:id="rId36"/>
    <p:sldId id="300" r:id="rId37"/>
    <p:sldId id="272" r:id="rId38"/>
    <p:sldId id="301" r:id="rId39"/>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3000" userDrawn="1">
          <p15:clr>
            <a:srgbClr val="A4A3A4"/>
          </p15:clr>
        </p15:guide>
        <p15:guide id="2" pos="21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3835"/>
    <a:srgbClr val="153432"/>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3000"/>
        <p:guide pos="21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613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968" y="0"/>
            <a:ext cx="7924800" cy="516137"/>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0619"/>
            <a:ext cx="14630400" cy="4050506"/>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9770865"/>
            <a:ext cx="7924800" cy="51613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968" y="9770865"/>
            <a:ext cx="7924800" cy="516135"/>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000" b="0" i="0">
                <a:solidFill>
                  <a:srgbClr val="373737"/>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3737"/>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8000" b="0" i="0">
                <a:solidFill>
                  <a:srgbClr val="373737"/>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373737"/>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000" b="0" i="0">
                <a:solidFill>
                  <a:srgbClr val="373737"/>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3737"/>
          </a:solidFill>
        </p:spPr>
        <p:txBody>
          <a:bodyPr wrap="square" lIns="0" tIns="0" rIns="0" bIns="0" rtlCol="0"/>
          <a:lstStyle/>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lIns="0" tIns="0" rIns="0" bIns="0"/>
          <a:lstStyle>
            <a:lvl1pPr algn="l" fontAlgn="base">
              <a:defRPr sz="48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1F1F1"/>
          </a:solidFill>
        </p:spPr>
        <p:txBody>
          <a:bodyPr wrap="square" lIns="0" tIns="0" rIns="0" bIns="0" rtlCol="0"/>
          <a:lstStyle/>
          <a:p/>
        </p:txBody>
      </p:sp>
      <p:sp>
        <p:nvSpPr>
          <p:cNvPr id="2" name="Holder 2"/>
          <p:cNvSpPr>
            <a:spLocks noGrp="1"/>
          </p:cNvSpPr>
          <p:nvPr>
            <p:ph type="title"/>
          </p:nvPr>
        </p:nvSpPr>
        <p:spPr>
          <a:xfrm>
            <a:off x="1016000" y="943038"/>
            <a:ext cx="16256000" cy="1244600"/>
          </a:xfrm>
          <a:prstGeom prst="rect">
            <a:avLst/>
          </a:prstGeom>
        </p:spPr>
        <p:txBody>
          <a:bodyPr wrap="square" lIns="0" tIns="0" rIns="0" bIns="0">
            <a:spAutoFit/>
          </a:bodyPr>
          <a:lstStyle>
            <a:lvl1pPr>
              <a:defRPr sz="8000" b="0" i="0">
                <a:solidFill>
                  <a:srgbClr val="373737"/>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9604590" y="2097082"/>
            <a:ext cx="7575550" cy="26320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7554575" y="9605568"/>
            <a:ext cx="316865" cy="323215"/>
          </a:xfrm>
          <a:prstGeom prst="rect">
            <a:avLst/>
          </a:prstGeom>
        </p:spPr>
        <p:txBody>
          <a:bodyPr wrap="square" lIns="0" tIns="0" rIns="0" bIns="0">
            <a:spAutoFit/>
          </a:bodyPr>
          <a:lstStyle>
            <a:lvl1pPr>
              <a:defRPr sz="1800" b="0" i="0">
                <a:solidFill>
                  <a:schemeClr val="bg1"/>
                </a:solidFill>
                <a:latin typeface="Trebuchet MS" panose="020B0603020202020204"/>
                <a:cs typeface="Trebuchet MS" panose="020B0603020202020204"/>
              </a:defRPr>
            </a:lvl1p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0.png"/><Relationship Id="rId1"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4.png"/><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6.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image" Target="../media/image2.jpeg"/><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6.png"/><Relationship Id="rId1" Type="http://schemas.openxmlformats.org/officeDocument/2006/relationships/image" Target="../media/image3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8.png"/><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2.png"/><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4.png"/><Relationship Id="rId1"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6.png"/><Relationship Id="rId1" Type="http://schemas.openxmlformats.org/officeDocument/2006/relationships/image" Target="../media/image4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8.png"/><Relationship Id="rId1"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2.png"/><Relationship Id="rId1"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4.png"/><Relationship Id="rId1"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6.png"/><Relationship Id="rId1" Type="http://schemas.openxmlformats.org/officeDocument/2006/relationships/image" Target="../media/image5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3381043" y="0"/>
            <a:ext cx="4905374" cy="10286999"/>
          </a:xfrm>
          <a:prstGeom prst="rect">
            <a:avLst/>
          </a:prstGeom>
        </p:spPr>
      </p:pic>
      <p:sp>
        <p:nvSpPr>
          <p:cNvPr id="5" name="object 5"/>
          <p:cNvSpPr txBox="1">
            <a:spLocks noGrp="1"/>
          </p:cNvSpPr>
          <p:nvPr>
            <p:ph type="title"/>
          </p:nvPr>
        </p:nvSpPr>
        <p:spPr>
          <a:xfrm>
            <a:off x="1016000" y="923956"/>
            <a:ext cx="9809480" cy="2966720"/>
          </a:xfrm>
          <a:prstGeom prst="rect">
            <a:avLst/>
          </a:prstGeom>
        </p:spPr>
        <p:txBody>
          <a:bodyPr vert="horz" wrap="square" lIns="0" tIns="158750" rIns="0" bIns="0" rtlCol="0">
            <a:spAutoFit/>
          </a:bodyPr>
          <a:lstStyle/>
          <a:p>
            <a:pPr marL="12700" marR="5080">
              <a:lnSpc>
                <a:spcPts val="10950"/>
              </a:lnSpc>
              <a:spcBef>
                <a:spcPts val="1250"/>
              </a:spcBef>
            </a:pPr>
            <a:r>
              <a:rPr lang="en-GB" dirty="0">
                <a:solidFill>
                  <a:srgbClr val="FFFFFF"/>
                </a:solidFill>
                <a:latin typeface="Times New Roman" panose="02020603050405020304" charset="0"/>
                <a:cs typeface="Times New Roman" panose="02020603050405020304" charset="0"/>
              </a:rPr>
              <a:t>STOCK PRICE TREND ANALYSIS</a:t>
            </a:r>
            <a:endParaRPr lang="en-GB">
              <a:latin typeface="Times New Roman" panose="02020603050405020304" charset="0"/>
              <a:cs typeface="Times New Roman" panose="02020603050405020304" charset="0"/>
            </a:endParaRPr>
          </a:p>
        </p:txBody>
      </p:sp>
      <p:sp>
        <p:nvSpPr>
          <p:cNvPr id="7" name="Text Box 6"/>
          <p:cNvSpPr txBox="1"/>
          <p:nvPr/>
        </p:nvSpPr>
        <p:spPr>
          <a:xfrm>
            <a:off x="838200" y="7734300"/>
            <a:ext cx="8406765" cy="697865"/>
          </a:xfrm>
          <a:prstGeom prst="rect">
            <a:avLst/>
          </a:prstGeom>
          <a:noFill/>
        </p:spPr>
        <p:txBody>
          <a:bodyPr wrap="square" rtlCol="0">
            <a:noAutofit/>
          </a:bodyPr>
          <a:p>
            <a:r>
              <a:rPr lang="en-GB" altLang="en-US" sz="3000" b="1" i="1">
                <a:solidFill>
                  <a:schemeClr val="bg1"/>
                </a:solidFill>
              </a:rPr>
              <a:t>Presented By Diksha Kulkarni</a:t>
            </a:r>
            <a:endParaRPr lang="en-GB" altLang="en-US" sz="3000" b="1" i="1">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p:nvPr>
            <p:ph type="title"/>
          </p:nvPr>
        </p:nvSpPr>
        <p:spPr>
          <a:xfrm>
            <a:off x="1016000" y="943038"/>
            <a:ext cx="16256000" cy="538480"/>
          </a:xfrm>
        </p:spPr>
        <p:txBody>
          <a:bodyPr/>
          <a:p>
            <a:r>
              <a:rPr lang="en-GB" altLang="en-US" sz="3500" b="1">
                <a:solidFill>
                  <a:schemeClr val="bg1"/>
                </a:solidFill>
                <a:latin typeface="Times New Roman" panose="02020603050405020304" charset="0"/>
                <a:cs typeface="Times New Roman" panose="02020603050405020304" charset="0"/>
              </a:rPr>
              <a:t>Step 3:-</a:t>
            </a:r>
            <a:r>
              <a:rPr lang="en-US" altLang="en-GB" sz="3500" b="1">
                <a:solidFill>
                  <a:schemeClr val="bg1"/>
                </a:solidFill>
                <a:latin typeface="Times New Roman" panose="02020603050405020304" charset="0"/>
                <a:cs typeface="Times New Roman" panose="02020603050405020304" charset="0"/>
              </a:rPr>
              <a:t> Do tech companies have higher trading volumes on average?</a:t>
            </a:r>
            <a:endParaRPr lang="en-US" altLang="en-GB" sz="3500" b="1">
              <a:solidFill>
                <a:schemeClr val="bg1"/>
              </a:solidFill>
              <a:latin typeface="Times New Roman" panose="02020603050405020304" charset="0"/>
              <a:cs typeface="Times New Roman" panose="02020603050405020304" charset="0"/>
            </a:endParaRPr>
          </a:p>
        </p:txBody>
      </p:sp>
      <p:pic>
        <p:nvPicPr>
          <p:cNvPr id="16" name="Picture 15"/>
          <p:cNvPicPr>
            <a:picLocks noChangeAspect="1"/>
          </p:cNvPicPr>
          <p:nvPr/>
        </p:nvPicPr>
        <p:blipFill>
          <a:blip r:embed="rId1"/>
          <a:stretch>
            <a:fillRect/>
          </a:stretch>
        </p:blipFill>
        <p:spPr>
          <a:xfrm>
            <a:off x="990600" y="2019300"/>
            <a:ext cx="16256000" cy="1713865"/>
          </a:xfrm>
          <a:prstGeom prst="rect">
            <a:avLst/>
          </a:prstGeom>
        </p:spPr>
      </p:pic>
      <p:pic>
        <p:nvPicPr>
          <p:cNvPr id="17" name="Picture 16"/>
          <p:cNvPicPr>
            <a:picLocks noChangeAspect="1"/>
          </p:cNvPicPr>
          <p:nvPr/>
        </p:nvPicPr>
        <p:blipFill>
          <a:blip r:embed="rId2"/>
          <a:stretch>
            <a:fillRect/>
          </a:stretch>
        </p:blipFill>
        <p:spPr>
          <a:xfrm>
            <a:off x="5486400" y="4076700"/>
            <a:ext cx="8099425" cy="2875915"/>
          </a:xfrm>
          <a:prstGeom prst="rect">
            <a:avLst/>
          </a:prstGeom>
        </p:spPr>
      </p:pic>
      <p:sp>
        <p:nvSpPr>
          <p:cNvPr id="18" name="Text Box 17"/>
          <p:cNvSpPr txBox="1"/>
          <p:nvPr/>
        </p:nvSpPr>
        <p:spPr>
          <a:xfrm>
            <a:off x="2692400" y="6610350"/>
            <a:ext cx="6096000" cy="368300"/>
          </a:xfrm>
          <a:prstGeom prst="rect">
            <a:avLst/>
          </a:prstGeom>
          <a:noFill/>
        </p:spPr>
        <p:txBody>
          <a:bodyPr wrap="square" rtlCol="0">
            <a:spAutoFit/>
          </a:bodyPr>
          <a:p>
            <a:endParaRPr lang="en-GB" altLang="en-US"/>
          </a:p>
        </p:txBody>
      </p:sp>
      <p:sp>
        <p:nvSpPr>
          <p:cNvPr id="21" name="Text Box 20"/>
          <p:cNvSpPr txBox="1"/>
          <p:nvPr/>
        </p:nvSpPr>
        <p:spPr>
          <a:xfrm>
            <a:off x="749300" y="7664450"/>
            <a:ext cx="17157065" cy="2245360"/>
          </a:xfrm>
          <a:prstGeom prst="rect">
            <a:avLst/>
          </a:prstGeom>
          <a:noFill/>
        </p:spPr>
        <p:txBody>
          <a:bodyPr wrap="square" rtlCol="0">
            <a:spAutoFit/>
          </a:bodyPr>
          <a:p>
            <a:pPr algn="just"/>
            <a:r>
              <a:rPr lang="en-GB" altLang="en-US" sz="3500">
                <a:solidFill>
                  <a:schemeClr val="bg1"/>
                </a:solidFill>
                <a:latin typeface="Times New Roman" panose="02020603050405020304" charset="0"/>
                <a:cs typeface="Times New Roman" panose="02020603050405020304" charset="0"/>
              </a:rPr>
              <a:t>Conclusion:- </a:t>
            </a:r>
            <a:r>
              <a:rPr lang="en-US" altLang="en-GB" sz="3500">
                <a:solidFill>
                  <a:schemeClr val="bg1"/>
                </a:solidFill>
                <a:latin typeface="Times New Roman" panose="02020603050405020304" charset="0"/>
                <a:cs typeface="Times New Roman" panose="02020603050405020304" charset="0"/>
              </a:rPr>
              <a:t>technology companies do not have the highest average trading volume. The Energy sector shows the highest average trading volume, followed by Healthcare and Finance. Therefore, from a business perspective, focusing solely on the technology sector might not capture the highest trading activity in the market.</a:t>
            </a:r>
            <a:endParaRPr lang="en-US" altLang="en-GB" sz="35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p:nvPr>
            <p:ph type="title"/>
          </p:nvPr>
        </p:nvSpPr>
        <p:spPr>
          <a:xfrm>
            <a:off x="1016000" y="943038"/>
            <a:ext cx="16256000" cy="538480"/>
          </a:xfrm>
        </p:spPr>
        <p:txBody>
          <a:bodyPr/>
          <a:p>
            <a:r>
              <a:rPr lang="en-GB" altLang="en-US" sz="3500" b="1">
                <a:solidFill>
                  <a:schemeClr val="accent5">
                    <a:lumMod val="75000"/>
                  </a:schemeClr>
                </a:solidFill>
                <a:latin typeface="Times New Roman" panose="02020603050405020304" charset="0"/>
                <a:cs typeface="Times New Roman" panose="02020603050405020304" charset="0"/>
              </a:rPr>
              <a:t>Step 4:-</a:t>
            </a:r>
            <a:r>
              <a:rPr lang="en-US" altLang="en-GB" sz="3500">
                <a:latin typeface="Times New Roman" panose="02020603050405020304" charset="0"/>
                <a:cs typeface="Times New Roman" panose="02020603050405020304" charset="0"/>
              </a:rPr>
              <a:t>Which sectors have the highest number of active traders involved?</a:t>
            </a:r>
            <a:endParaRPr lang="en-US" altLang="en-GB" sz="3500">
              <a:latin typeface="Times New Roman" panose="02020603050405020304" charset="0"/>
              <a:cs typeface="Times New Roman" panose="02020603050405020304" charset="0"/>
            </a:endParaRPr>
          </a:p>
        </p:txBody>
      </p:sp>
      <p:pic>
        <p:nvPicPr>
          <p:cNvPr id="13" name="Picture 12"/>
          <p:cNvPicPr>
            <a:picLocks noChangeAspect="1"/>
          </p:cNvPicPr>
          <p:nvPr/>
        </p:nvPicPr>
        <p:blipFill>
          <a:blip r:embed="rId1"/>
          <a:stretch>
            <a:fillRect/>
          </a:stretch>
        </p:blipFill>
        <p:spPr>
          <a:xfrm>
            <a:off x="1003300" y="1943100"/>
            <a:ext cx="16268700" cy="1795145"/>
          </a:xfrm>
          <a:prstGeom prst="rect">
            <a:avLst/>
          </a:prstGeom>
        </p:spPr>
      </p:pic>
      <p:pic>
        <p:nvPicPr>
          <p:cNvPr id="14" name="Picture 13"/>
          <p:cNvPicPr>
            <a:picLocks noChangeAspect="1"/>
          </p:cNvPicPr>
          <p:nvPr/>
        </p:nvPicPr>
        <p:blipFill>
          <a:blip r:embed="rId2"/>
          <a:stretch>
            <a:fillRect/>
          </a:stretch>
        </p:blipFill>
        <p:spPr>
          <a:xfrm>
            <a:off x="5751830" y="4000500"/>
            <a:ext cx="6692265" cy="3466465"/>
          </a:xfrm>
          <a:prstGeom prst="rect">
            <a:avLst/>
          </a:prstGeom>
        </p:spPr>
      </p:pic>
      <p:sp>
        <p:nvSpPr>
          <p:cNvPr id="15" name="Text Box 14"/>
          <p:cNvSpPr txBox="1"/>
          <p:nvPr/>
        </p:nvSpPr>
        <p:spPr>
          <a:xfrm>
            <a:off x="914400" y="7810500"/>
            <a:ext cx="15912465" cy="2334260"/>
          </a:xfrm>
          <a:prstGeom prst="rect">
            <a:avLst/>
          </a:prstGeom>
          <a:noFill/>
        </p:spPr>
        <p:txBody>
          <a:bodyPr wrap="square" rtlCol="0">
            <a:noAutofit/>
          </a:bodyPr>
          <a:p>
            <a:pPr algn="just"/>
            <a:r>
              <a:rPr lang="en-GB" altLang="en-US" sz="3000" b="1">
                <a:solidFill>
                  <a:schemeClr val="accent5">
                    <a:lumMod val="75000"/>
                  </a:schemeClr>
                </a:solidFill>
                <a:latin typeface="Times New Roman" panose="02020603050405020304" charset="0"/>
                <a:cs typeface="Times New Roman" panose="02020603050405020304" charset="0"/>
              </a:rPr>
              <a:t>Conclusion:-</a:t>
            </a:r>
            <a:r>
              <a:rPr lang="en-GB" altLang="en-US" sz="3000" b="0">
                <a:solidFill>
                  <a:schemeClr val="tx1"/>
                </a:solidFill>
                <a:latin typeface="Times New Roman" panose="02020603050405020304" charset="0"/>
                <a:cs typeface="Times New Roman" panose="02020603050405020304" charset="0"/>
              </a:rPr>
              <a:t> </a:t>
            </a:r>
            <a:r>
              <a:rPr lang="en-US" altLang="en-GB" sz="3000" b="0">
                <a:solidFill>
                  <a:schemeClr val="tx1"/>
                </a:solidFill>
                <a:latin typeface="Times New Roman" panose="02020603050405020304" charset="0"/>
                <a:cs typeface="Times New Roman" panose="02020603050405020304" charset="0"/>
              </a:rPr>
              <a:t>The Energy sector attracts the highest number of active traders, suggesting significant speculative interest and liquidity in this area. While Technology has a substantial number of listed companies, the higher trader activity in Energy indicates potentially more short-term trading opportunities or volatility that draws in active participants.</a:t>
            </a:r>
            <a:endParaRPr lang="en-US" altLang="en-GB" sz="3000" b="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Title 25"/>
          <p:cNvSpPr/>
          <p:nvPr>
            <p:ph type="title"/>
          </p:nvPr>
        </p:nvSpPr>
        <p:spPr>
          <a:xfrm>
            <a:off x="1016000" y="943038"/>
            <a:ext cx="16256000" cy="538480"/>
          </a:xfrm>
        </p:spPr>
        <p:txBody>
          <a:bodyPr/>
          <a:p>
            <a:r>
              <a:rPr lang="en-GB" altLang="en-US" sz="3500" b="1">
                <a:solidFill>
                  <a:schemeClr val="accent5">
                    <a:lumMod val="75000"/>
                  </a:schemeClr>
                </a:solidFill>
                <a:latin typeface="Times New Roman" panose="02020603050405020304" charset="0"/>
                <a:cs typeface="Times New Roman" panose="02020603050405020304" charset="0"/>
              </a:rPr>
              <a:t>Step 5:-</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How does the performance of tech companies compare to others?</a:t>
            </a:r>
            <a:endParaRPr lang="en-US" altLang="en-GB" sz="3500">
              <a:latin typeface="Times New Roman" panose="02020603050405020304" charset="0"/>
              <a:cs typeface="Times New Roman" panose="02020603050405020304" charset="0"/>
            </a:endParaRPr>
          </a:p>
        </p:txBody>
      </p:sp>
      <p:pic>
        <p:nvPicPr>
          <p:cNvPr id="27" name="Picture 26"/>
          <p:cNvPicPr>
            <a:picLocks noChangeAspect="1"/>
          </p:cNvPicPr>
          <p:nvPr/>
        </p:nvPicPr>
        <p:blipFill>
          <a:blip r:embed="rId1"/>
          <a:stretch>
            <a:fillRect/>
          </a:stretch>
        </p:blipFill>
        <p:spPr>
          <a:xfrm>
            <a:off x="5172710" y="4391025"/>
            <a:ext cx="6899910" cy="2647315"/>
          </a:xfrm>
          <a:prstGeom prst="rect">
            <a:avLst/>
          </a:prstGeom>
        </p:spPr>
      </p:pic>
      <p:pic>
        <p:nvPicPr>
          <p:cNvPr id="28" name="Picture 27"/>
          <p:cNvPicPr>
            <a:picLocks noChangeAspect="1"/>
          </p:cNvPicPr>
          <p:nvPr/>
        </p:nvPicPr>
        <p:blipFill>
          <a:blip r:embed="rId2"/>
          <a:stretch>
            <a:fillRect/>
          </a:stretch>
        </p:blipFill>
        <p:spPr>
          <a:xfrm>
            <a:off x="2438400" y="2095500"/>
            <a:ext cx="14597380" cy="1910715"/>
          </a:xfrm>
          <a:prstGeom prst="rect">
            <a:avLst/>
          </a:prstGeom>
        </p:spPr>
      </p:pic>
      <p:sp>
        <p:nvSpPr>
          <p:cNvPr id="29" name="Text Box 28"/>
          <p:cNvSpPr txBox="1"/>
          <p:nvPr/>
        </p:nvSpPr>
        <p:spPr>
          <a:xfrm>
            <a:off x="1066800" y="7423150"/>
            <a:ext cx="16141065" cy="2426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rgbClr val="133835"/>
                </a:solidFill>
                <a:latin typeface="Times New Roman" panose="02020603050405020304" charset="0"/>
                <a:cs typeface="Times New Roman" panose="02020603050405020304" charset="0"/>
              </a:rPr>
              <a:t>Based on the average daily return, technology companies have underperformed compared to other sectors in this analysis. The Retail and Finance sectors show positive average daily returns, while Technology, along with Energy and Healthcare, exhibits negative returns, indicating an average daily decrease in stock price</a:t>
            </a:r>
            <a:r>
              <a:rPr lang="en-US" altLang="en-GB" sz="3500" b="0">
                <a:solidFill>
                  <a:srgbClr val="133835"/>
                </a:solidFill>
                <a:latin typeface="Times New Roman" panose="02020603050405020304" charset="0"/>
                <a:cs typeface="Times New Roman" panose="02020603050405020304" charset="0"/>
              </a:rPr>
              <a:t>.</a:t>
            </a:r>
            <a:endParaRPr lang="en-US" altLang="en-GB" sz="3500" b="0">
              <a:solidFill>
                <a:srgbClr val="133835"/>
              </a:solidFill>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6"/>
          <p:cNvSpPr txBox="1"/>
          <p:nvPr/>
        </p:nvSpPr>
        <p:spPr>
          <a:xfrm>
            <a:off x="5168900" y="946150"/>
            <a:ext cx="7785100" cy="1014730"/>
          </a:xfrm>
          <a:prstGeom prst="rect">
            <a:avLst/>
          </a:prstGeom>
          <a:solidFill>
            <a:srgbClr val="F1F1F1">
              <a:alpha val="20000"/>
            </a:srgbClr>
          </a:solidFill>
        </p:spPr>
        <p:txBody>
          <a:bodyPr wrap="square" rtlCol="0">
            <a:spAutoFit/>
          </a:bodyPr>
          <a:p>
            <a:pPr algn="ctr"/>
            <a:r>
              <a:rPr lang="en-GB" altLang="en-US" sz="6000" b="1">
                <a:solidFill>
                  <a:schemeClr val="bg1"/>
                </a:solidFill>
              </a:rPr>
              <a:t>Conclusion</a:t>
            </a:r>
            <a:endParaRPr lang="en-GB" altLang="en-US" sz="6000" b="1">
              <a:solidFill>
                <a:schemeClr val="bg1"/>
              </a:solidFill>
            </a:endParaRPr>
          </a:p>
        </p:txBody>
      </p:sp>
      <p:sp>
        <p:nvSpPr>
          <p:cNvPr id="18" name="Text Box 17"/>
          <p:cNvSpPr txBox="1"/>
          <p:nvPr/>
        </p:nvSpPr>
        <p:spPr>
          <a:xfrm>
            <a:off x="990600" y="2476500"/>
            <a:ext cx="16383000" cy="6811645"/>
          </a:xfrm>
          <a:prstGeom prst="rect">
            <a:avLst/>
          </a:prstGeom>
          <a:noFill/>
        </p:spPr>
        <p:txBody>
          <a:bodyPr wrap="square" rtlCol="0">
            <a:noAutofit/>
          </a:bodyPr>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Easy to Start New Tech Companies:</a:t>
            </a:r>
            <a:r>
              <a:rPr lang="en-US" altLang="en-GB" sz="3000">
                <a:solidFill>
                  <a:schemeClr val="bg1"/>
                </a:solidFill>
                <a:latin typeface="Times New Roman" panose="02020603050405020304" charset="0"/>
                <a:cs typeface="Times New Roman" panose="02020603050405020304" charset="0"/>
              </a:rPr>
              <a:t> Lower costs mean more startups, increasing the pool of potential listed companies. (Relates to high number of companies)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3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Focus on Future Growth (Not Just Now):</a:t>
            </a:r>
            <a:r>
              <a:rPr lang="en-US" altLang="en-GB" sz="3000">
                <a:solidFill>
                  <a:schemeClr val="bg1"/>
                </a:solidFill>
                <a:latin typeface="Times New Roman" panose="02020603050405020304" charset="0"/>
                <a:cs typeface="Times New Roman" panose="02020603050405020304" charset="0"/>
              </a:rPr>
              <a:t> Investors and companies prioritize long-term potential and innovation over current trading or short-term returns. (Explains why high listing despite current underperformance)</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3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Many Different Tech Areas:</a:t>
            </a:r>
            <a:r>
              <a:rPr lang="en-US" altLang="en-GB" sz="3000">
                <a:solidFill>
                  <a:schemeClr val="bg1"/>
                </a:solidFill>
                <a:latin typeface="Times New Roman" panose="02020603050405020304" charset="0"/>
                <a:cs typeface="Times New Roman" panose="02020603050405020304" charset="0"/>
              </a:rPr>
              <a:t> The wide variety of tech industries leads to a constant flow of new, specialized companies going public. (Supports high number of companies)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3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Strong VC Funding Leads to IPOs:</a:t>
            </a:r>
            <a:r>
              <a:rPr lang="en-US" altLang="en-GB" sz="3000">
                <a:solidFill>
                  <a:schemeClr val="accent6">
                    <a:lumMod val="60000"/>
                    <a:lumOff val="40000"/>
                  </a:schemeClr>
                </a:solidFill>
                <a:latin typeface="Times New Roman" panose="02020603050405020304" charset="0"/>
                <a:cs typeface="Times New Roman" panose="02020603050405020304" charset="0"/>
              </a:rPr>
              <a:t> </a:t>
            </a:r>
            <a:r>
              <a:rPr lang="en-US" altLang="en-GB" sz="3000">
                <a:solidFill>
                  <a:schemeClr val="bg1"/>
                </a:solidFill>
                <a:latin typeface="Times New Roman" panose="02020603050405020304" charset="0"/>
                <a:cs typeface="Times New Roman" panose="02020603050405020304" charset="0"/>
              </a:rPr>
              <a:t>Venture capital actively pushes tech startups towards IPOs, increasing listings. (Explains the continuous supply of new tech listings)</a:t>
            </a:r>
            <a:endParaRPr lang="en-US" altLang="en-GB" sz="3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3000"/>
          </a:schemeClr>
        </a:solidFill>
        <a:effectLst/>
      </p:bgPr>
    </p:bg>
    <p:spTree>
      <p:nvGrpSpPr>
        <p:cNvPr id="1" name=""/>
        <p:cNvGrpSpPr/>
        <p:nvPr/>
      </p:nvGrpSpPr>
      <p:grpSpPr>
        <a:xfrm>
          <a:off x="0" y="0"/>
          <a:ext cx="0" cy="0"/>
          <a:chOff x="0" y="0"/>
          <a:chExt cx="0" cy="0"/>
        </a:xfrm>
      </p:grpSpPr>
      <p:sp>
        <p:nvSpPr>
          <p:cNvPr id="37" name="Title 36"/>
          <p:cNvSpPr/>
          <p:nvPr>
            <p:ph type="title"/>
          </p:nvPr>
        </p:nvSpPr>
        <p:spPr>
          <a:xfrm>
            <a:off x="990600" y="342963"/>
            <a:ext cx="16256000" cy="923290"/>
          </a:xfrm>
        </p:spPr>
        <p:txBody>
          <a:bodyPr/>
          <a:p>
            <a:pPr algn="ctr"/>
            <a:r>
              <a:rPr lang="en-GB" altLang="en-US" sz="6000" b="1">
                <a:solidFill>
                  <a:schemeClr val="accent5">
                    <a:lumMod val="75000"/>
                  </a:schemeClr>
                </a:solidFill>
                <a:latin typeface="Times New Roman" panose="02020603050405020304" charset="0"/>
                <a:cs typeface="Times New Roman" panose="02020603050405020304" charset="0"/>
              </a:rPr>
              <a:t>Analysis: 2</a:t>
            </a:r>
            <a:endParaRPr lang="en-GB" altLang="en-US" sz="6000" b="1">
              <a:solidFill>
                <a:schemeClr val="accent5">
                  <a:lumMod val="75000"/>
                </a:schemeClr>
              </a:solidFill>
              <a:latin typeface="Times New Roman" panose="02020603050405020304" charset="0"/>
              <a:cs typeface="Times New Roman" panose="02020603050405020304" charset="0"/>
            </a:endParaRPr>
          </a:p>
        </p:txBody>
      </p:sp>
      <p:sp>
        <p:nvSpPr>
          <p:cNvPr id="38" name="Text Box 37"/>
          <p:cNvSpPr txBox="1"/>
          <p:nvPr/>
        </p:nvSpPr>
        <p:spPr>
          <a:xfrm>
            <a:off x="762000" y="1638300"/>
            <a:ext cx="15384145" cy="629920"/>
          </a:xfrm>
          <a:prstGeom prst="rect">
            <a:avLst/>
          </a:prstGeom>
          <a:noFill/>
        </p:spPr>
        <p:txBody>
          <a:bodyPr wrap="square" rtlCol="0" anchor="t">
            <a:spAutoFit/>
          </a:bodyPr>
          <a:p>
            <a:pPr algn="l"/>
            <a:r>
              <a:rPr lang="en-US" altLang="en-GB" sz="3500" b="0">
                <a:solidFill>
                  <a:schemeClr val="tx1">
                    <a:lumMod val="95000"/>
                    <a:lumOff val="5000"/>
                  </a:schemeClr>
                </a:solidFill>
                <a:latin typeface="Times New Roman" panose="02020603050405020304" charset="0"/>
                <a:cs typeface="Times New Roman" panose="02020603050405020304" charset="0"/>
              </a:rPr>
              <a:t>Among top 5 companies, which one shows the highest average stock volatility?</a:t>
            </a:r>
            <a:endParaRPr lang="en-US" altLang="en-GB" sz="3500" b="0">
              <a:solidFill>
                <a:schemeClr val="tx1">
                  <a:lumMod val="95000"/>
                  <a:lumOff val="5000"/>
                </a:schemeClr>
              </a:solidFill>
              <a:latin typeface="Times New Roman" panose="02020603050405020304" charset="0"/>
              <a:cs typeface="Times New Roman" panose="02020603050405020304" charset="0"/>
            </a:endParaRPr>
          </a:p>
        </p:txBody>
      </p:sp>
      <p:sp>
        <p:nvSpPr>
          <p:cNvPr id="39" name="Text Box 38"/>
          <p:cNvSpPr txBox="1"/>
          <p:nvPr/>
        </p:nvSpPr>
        <p:spPr>
          <a:xfrm>
            <a:off x="762000" y="24765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Query:-</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5" name="Text Box 44"/>
          <p:cNvSpPr txBox="1"/>
          <p:nvPr/>
        </p:nvSpPr>
        <p:spPr>
          <a:xfrm>
            <a:off x="914400" y="48387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Output:-</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6" name="Text Box 45"/>
          <p:cNvSpPr txBox="1"/>
          <p:nvPr/>
        </p:nvSpPr>
        <p:spPr>
          <a:xfrm>
            <a:off x="990600" y="8115300"/>
            <a:ext cx="15997555" cy="1816735"/>
          </a:xfrm>
          <a:prstGeom prst="rect">
            <a:avLst/>
          </a:prstGeom>
          <a:noFill/>
        </p:spPr>
        <p:txBody>
          <a:bodyPr wrap="square" rtlCol="0">
            <a:noAutofit/>
          </a:bodyPr>
          <a:p>
            <a:pPr algn="just"/>
            <a:r>
              <a:rPr lang="en-GB" altLang="en-US" sz="3000" b="1">
                <a:solidFill>
                  <a:schemeClr val="accent5">
                    <a:lumMod val="75000"/>
                  </a:schemeClr>
                </a:solidFill>
                <a:latin typeface="Times New Roman" panose="02020603050405020304" charset="0"/>
                <a:cs typeface="Times New Roman" panose="02020603050405020304" charset="0"/>
              </a:rPr>
              <a:t>Conclusion:-</a:t>
            </a:r>
            <a:r>
              <a:rPr lang="en-GB" altLang="en-US" sz="3000">
                <a:latin typeface="Times New Roman" panose="02020603050405020304" charset="0"/>
                <a:cs typeface="Times New Roman" panose="02020603050405020304" charset="0"/>
              </a:rPr>
              <a:t> </a:t>
            </a:r>
            <a:r>
              <a:rPr lang="en-US" altLang="en-GB" sz="3000">
                <a:latin typeface="Times New Roman" panose="02020603050405020304" charset="0"/>
                <a:cs typeface="Times New Roman" panose="02020603050405020304" charset="0"/>
              </a:rPr>
              <a:t>From a business perspective, among the top 5 companies by market capitalization, Pope Group exhibits the highest average stock volatility. This suggests potentially higher risk but also greater short-term trading opportunities associated with Pope Group's stock compared to its peers.</a:t>
            </a:r>
            <a:endParaRPr lang="en-US" altLang="en-GB" sz="3000">
              <a:latin typeface="Times New Roman" panose="02020603050405020304" charset="0"/>
              <a:cs typeface="Times New Roman" panose="02020603050405020304" charset="0"/>
            </a:endParaRPr>
          </a:p>
        </p:txBody>
      </p:sp>
      <p:sp>
        <p:nvSpPr>
          <p:cNvPr id="50" name="Text Box 49"/>
          <p:cNvSpPr txBox="1"/>
          <p:nvPr/>
        </p:nvSpPr>
        <p:spPr>
          <a:xfrm>
            <a:off x="990600" y="8801100"/>
            <a:ext cx="15213965" cy="958215"/>
          </a:xfrm>
          <a:prstGeom prst="rect">
            <a:avLst/>
          </a:prstGeom>
          <a:noFill/>
        </p:spPr>
        <p:txBody>
          <a:bodyPr wrap="square" rtlCol="0">
            <a:noAutofit/>
          </a:bodyPr>
          <a:p>
            <a:endParaRPr lang="en-US" altLang="en-GB" sz="3000">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946400" y="5219700"/>
            <a:ext cx="5180965" cy="2763520"/>
          </a:xfrm>
          <a:prstGeom prst="rect">
            <a:avLst/>
          </a:prstGeom>
        </p:spPr>
      </p:pic>
      <p:pic>
        <p:nvPicPr>
          <p:cNvPr id="3" name="Picture 2"/>
          <p:cNvPicPr>
            <a:picLocks noChangeAspect="1"/>
          </p:cNvPicPr>
          <p:nvPr/>
        </p:nvPicPr>
        <p:blipFill>
          <a:blip r:embed="rId2"/>
          <a:stretch>
            <a:fillRect/>
          </a:stretch>
        </p:blipFill>
        <p:spPr>
          <a:xfrm>
            <a:off x="889000" y="3009900"/>
            <a:ext cx="16099790" cy="1795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p:nvPr>
            <p:ph type="title"/>
          </p:nvPr>
        </p:nvSpPr>
        <p:spPr>
          <a:xfrm>
            <a:off x="1016000" y="942975"/>
            <a:ext cx="16230600" cy="1212850"/>
          </a:xfrm>
        </p:spPr>
        <p:txBody>
          <a:bodyPr>
            <a:noAutofit/>
          </a:bodyPr>
          <a:p>
            <a:endParaRPr lang="en-GB" altLang="en-US"/>
          </a:p>
        </p:txBody>
      </p:sp>
      <p:sp>
        <p:nvSpPr>
          <p:cNvPr id="18" name="Text Box 17"/>
          <p:cNvSpPr txBox="1"/>
          <p:nvPr/>
        </p:nvSpPr>
        <p:spPr>
          <a:xfrm>
            <a:off x="4724400" y="1211580"/>
            <a:ext cx="9144000" cy="706755"/>
          </a:xfrm>
          <a:prstGeom prst="rect">
            <a:avLst/>
          </a:prstGeom>
          <a:noFill/>
        </p:spPr>
        <p:txBody>
          <a:bodyPr wrap="square" rtlCol="0" anchor="t">
            <a:spAutoFit/>
          </a:bodyPr>
          <a:p>
            <a:pPr algn="ctr"/>
            <a:r>
              <a:rPr lang="en-GB" altLang="en-US" sz="4000" b="1">
                <a:solidFill>
                  <a:schemeClr val="bg1"/>
                </a:solidFill>
                <a:latin typeface="Times New Roman" panose="02020603050405020304" charset="0"/>
                <a:cs typeface="Times New Roman" panose="02020603050405020304" charset="0"/>
                <a:sym typeface="+mn-ea"/>
              </a:rPr>
              <a:t>Question No:-2</a:t>
            </a:r>
            <a:endParaRPr lang="en-GB" altLang="en-US" sz="4000" b="1">
              <a:solidFill>
                <a:schemeClr val="bg1"/>
              </a:solidFill>
              <a:latin typeface="Times New Roman" panose="02020603050405020304" charset="0"/>
              <a:cs typeface="Times New Roman" panose="02020603050405020304" charset="0"/>
              <a:sym typeface="+mn-ea"/>
            </a:endParaRPr>
          </a:p>
        </p:txBody>
      </p:sp>
      <p:sp>
        <p:nvSpPr>
          <p:cNvPr id="19" name="Text Box 18"/>
          <p:cNvSpPr txBox="1"/>
          <p:nvPr/>
        </p:nvSpPr>
        <p:spPr>
          <a:xfrm>
            <a:off x="990600" y="4000500"/>
            <a:ext cx="16256000" cy="1938020"/>
          </a:xfrm>
          <a:prstGeom prst="rect">
            <a:avLst/>
          </a:prstGeom>
          <a:noFill/>
        </p:spPr>
        <p:txBody>
          <a:bodyPr wrap="square" rtlCol="0" anchor="t">
            <a:spAutoFit/>
          </a:bodyPr>
          <a:p>
            <a:pPr algn="just"/>
            <a:r>
              <a:rPr lang="en-US" altLang="en-GB" sz="4000" b="1">
                <a:solidFill>
                  <a:schemeClr val="bg1"/>
                </a:solidFill>
                <a:latin typeface="Times New Roman" panose="02020603050405020304" charset="0"/>
                <a:cs typeface="Times New Roman" panose="02020603050405020304" charset="0"/>
                <a:sym typeface="+mn-ea"/>
              </a:rPr>
              <a:t>Should we invest in Pope Group, Gray PLC, Blair-Hill, Morris, Lane and Clarke, or Gonzalez-Park based on how their stock prices change (volatility) and other important factors for businesses and customers?</a:t>
            </a:r>
            <a:endParaRPr lang="en-US" altLang="en-GB" sz="4000" b="1">
              <a:solidFill>
                <a:schemeClr val="bg1"/>
              </a:solidFill>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p:cNvSpPr/>
          <p:nvPr>
            <p:ph type="title"/>
          </p:nvPr>
        </p:nvSpPr>
        <p:spPr>
          <a:xfrm>
            <a:off x="1016000" y="943038"/>
            <a:ext cx="16256000" cy="1076960"/>
          </a:xfrm>
        </p:spPr>
        <p:txBody>
          <a:bodyPr/>
          <a:p>
            <a:r>
              <a:rPr lang="en-GB" altLang="en-US" sz="3500" b="1">
                <a:solidFill>
                  <a:schemeClr val="accent5">
                    <a:lumMod val="75000"/>
                  </a:schemeClr>
                </a:solidFill>
                <a:latin typeface="Times New Roman" panose="02020603050405020304" charset="0"/>
                <a:cs typeface="Times New Roman" panose="02020603050405020304" charset="0"/>
              </a:rPr>
              <a:t>Step 1:-</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Is the high price volatility of Pope Group a sign of high risk or high potential reward for investors</a:t>
            </a:r>
            <a:r>
              <a:rPr lang="en-GB" altLang="en-US" sz="3500">
                <a:latin typeface="Times New Roman" panose="02020603050405020304" charset="0"/>
                <a:cs typeface="Times New Roman" panose="02020603050405020304" charset="0"/>
              </a:rPr>
              <a:t>?</a:t>
            </a:r>
            <a:endParaRPr lang="en-GB" altLang="en-US" sz="3500">
              <a:latin typeface="Times New Roman" panose="02020603050405020304" charset="0"/>
              <a:cs typeface="Times New Roman" panose="02020603050405020304" charset="0"/>
            </a:endParaRPr>
          </a:p>
        </p:txBody>
      </p:sp>
      <p:pic>
        <p:nvPicPr>
          <p:cNvPr id="12" name="Picture 11"/>
          <p:cNvPicPr>
            <a:picLocks noChangeAspect="1"/>
          </p:cNvPicPr>
          <p:nvPr/>
        </p:nvPicPr>
        <p:blipFill>
          <a:blip r:embed="rId1"/>
          <a:stretch>
            <a:fillRect/>
          </a:stretch>
        </p:blipFill>
        <p:spPr>
          <a:xfrm>
            <a:off x="914400" y="2628900"/>
            <a:ext cx="15758160" cy="1798320"/>
          </a:xfrm>
          <a:prstGeom prst="rect">
            <a:avLst/>
          </a:prstGeom>
          <a:ln>
            <a:solidFill>
              <a:schemeClr val="bg1">
                <a:lumMod val="85000"/>
              </a:schemeClr>
            </a:solidFill>
          </a:ln>
        </p:spPr>
      </p:pic>
      <p:pic>
        <p:nvPicPr>
          <p:cNvPr id="13" name="Picture 12"/>
          <p:cNvPicPr>
            <a:picLocks noChangeAspect="1"/>
          </p:cNvPicPr>
          <p:nvPr/>
        </p:nvPicPr>
        <p:blipFill>
          <a:blip r:embed="rId2"/>
          <a:stretch>
            <a:fillRect/>
          </a:stretch>
        </p:blipFill>
        <p:spPr>
          <a:xfrm>
            <a:off x="3975100" y="4762500"/>
            <a:ext cx="9059545" cy="2368550"/>
          </a:xfrm>
          <a:prstGeom prst="rect">
            <a:avLst/>
          </a:prstGeom>
          <a:ln>
            <a:solidFill>
              <a:schemeClr val="bg1">
                <a:lumMod val="85000"/>
              </a:schemeClr>
            </a:solidFill>
          </a:ln>
        </p:spPr>
      </p:pic>
      <p:sp>
        <p:nvSpPr>
          <p:cNvPr id="14" name="Text Box 13"/>
          <p:cNvSpPr txBox="1"/>
          <p:nvPr/>
        </p:nvSpPr>
        <p:spPr>
          <a:xfrm>
            <a:off x="1003300" y="799465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From a business perspective, Pope Group's stock exhibits significant daily volatility and large swings in daily returns, indicating a potentially higher risk investment. However, these substantial price movements also present opportunities for short-term gains for investors with a higher risk tolerance and active trading strategies.</a:t>
            </a:r>
            <a:endParaRPr lang="en-US" altLang="en-GB" sz="3000" b="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p:nvPr/>
        </p:nvSpPr>
        <p:spPr>
          <a:xfrm>
            <a:off x="1016000" y="943038"/>
            <a:ext cx="16256000"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2:-</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Are the companies with less volatile stock (like Gonzalez-Park) potentially safer but offer less exciting returns for investors?</a:t>
            </a:r>
            <a:endParaRPr lang="en-US" altLang="en-GB" sz="3500">
              <a:latin typeface="Times New Roman" panose="02020603050405020304" charset="0"/>
              <a:cs typeface="Times New Roman" panose="02020603050405020304" charset="0"/>
            </a:endParaRPr>
          </a:p>
        </p:txBody>
      </p:sp>
      <p:sp>
        <p:nvSpPr>
          <p:cNvPr id="14" name="Text Box 13"/>
          <p:cNvSpPr txBox="1"/>
          <p:nvPr/>
        </p:nvSpPr>
        <p:spPr>
          <a:xfrm>
            <a:off x="1107440" y="742950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From a business standpoint, Gonzalez-Park demonstrates significantly lower average stock volatility compared to Pope Group, suggesting a potentially safer investment with more predictable price movements. However, its lower average daily return also implies potentially less opportunity for rapid, high gains compared to more volatile stocks.</a:t>
            </a:r>
            <a:endParaRPr lang="en-US" altLang="en-GB" sz="3000" b="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1016000" y="2400300"/>
            <a:ext cx="15852775" cy="1631315"/>
          </a:xfrm>
          <a:prstGeom prst="rect">
            <a:avLst/>
          </a:prstGeom>
          <a:ln>
            <a:solidFill>
              <a:schemeClr val="bg1">
                <a:lumMod val="85000"/>
              </a:schemeClr>
            </a:solidFill>
          </a:ln>
        </p:spPr>
      </p:pic>
      <p:pic>
        <p:nvPicPr>
          <p:cNvPr id="7" name="Picture 6"/>
          <p:cNvPicPr>
            <a:picLocks noChangeAspect="1"/>
          </p:cNvPicPr>
          <p:nvPr/>
        </p:nvPicPr>
        <p:blipFill>
          <a:blip r:embed="rId2"/>
          <a:stretch>
            <a:fillRect/>
          </a:stretch>
        </p:blipFill>
        <p:spPr>
          <a:xfrm>
            <a:off x="5520055" y="4972050"/>
            <a:ext cx="7801610" cy="1574800"/>
          </a:xfrm>
          <a:prstGeom prst="rect">
            <a:avLst/>
          </a:prstGeom>
          <a:ln>
            <a:solidFill>
              <a:schemeClr val="bg1">
                <a:lumMod val="85000"/>
              </a:schemeClr>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p:nvPr/>
        </p:nvSpPr>
        <p:spPr>
          <a:xfrm>
            <a:off x="534035" y="342900"/>
            <a:ext cx="16737965"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3:-</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Are the companies with less volatile stock (like Gonzalez-Park) potentially safer but offer less exciting returns for investors?</a:t>
            </a:r>
            <a:endParaRPr lang="en-US" altLang="en-GB" sz="3500">
              <a:latin typeface="Times New Roman" panose="02020603050405020304" charset="0"/>
              <a:cs typeface="Times New Roman" panose="02020603050405020304" charset="0"/>
            </a:endParaRPr>
          </a:p>
        </p:txBody>
      </p:sp>
      <p:sp>
        <p:nvSpPr>
          <p:cNvPr id="14" name="Text Box 13"/>
          <p:cNvSpPr txBox="1"/>
          <p:nvPr/>
        </p:nvSpPr>
        <p:spPr>
          <a:xfrm>
            <a:off x="372745" y="8267700"/>
            <a:ext cx="17770475"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Gonzalez-Park's stock price doesn't change much. This might mean it's a safer investment, but it probably won't grow super fast.</a:t>
            </a:r>
            <a:endParaRPr lang="en-US" altLang="en-GB" sz="3000" b="0">
              <a:solidFill>
                <a:schemeClr val="tx1"/>
              </a:solidFill>
              <a:latin typeface="Times New Roman" panose="02020603050405020304" charset="0"/>
              <a:cs typeface="Times New Roman" panose="02020603050405020304" charset="0"/>
            </a:endParaRPr>
          </a:p>
          <a:p>
            <a:pPr algn="just"/>
            <a:r>
              <a:rPr lang="en-US" altLang="en-GB" sz="3000" b="0">
                <a:solidFill>
                  <a:schemeClr val="tx1"/>
                </a:solidFill>
                <a:latin typeface="Times New Roman" panose="02020603050405020304" charset="0"/>
                <a:cs typeface="Times New Roman" panose="02020603050405020304" charset="0"/>
              </a:rPr>
              <a:t>Blair-Hill and Morris, Lane and Clarke have stock prices that go up a lot. This could mean they are growing faster, even if their prices are a bit more unpredictable.</a:t>
            </a:r>
            <a:endParaRPr lang="en-US" altLang="en-GB" sz="3000" b="0">
              <a:solidFill>
                <a:schemeClr val="tx1"/>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3276600" y="5007610"/>
            <a:ext cx="10236200" cy="2635250"/>
          </a:xfrm>
          <a:prstGeom prst="rect">
            <a:avLst/>
          </a:prstGeom>
          <a:ln>
            <a:solidFill>
              <a:schemeClr val="bg1">
                <a:lumMod val="85000"/>
              </a:schemeClr>
            </a:solidFill>
          </a:ln>
        </p:spPr>
      </p:pic>
      <p:pic>
        <p:nvPicPr>
          <p:cNvPr id="4" name="Picture 3"/>
          <p:cNvPicPr>
            <a:picLocks noChangeAspect="1"/>
          </p:cNvPicPr>
          <p:nvPr/>
        </p:nvPicPr>
        <p:blipFill>
          <a:blip r:embed="rId2"/>
          <a:stretch>
            <a:fillRect/>
          </a:stretch>
        </p:blipFill>
        <p:spPr>
          <a:xfrm>
            <a:off x="521970" y="1790065"/>
            <a:ext cx="17520920" cy="2592070"/>
          </a:xfrm>
          <a:prstGeom prst="rect">
            <a:avLst/>
          </a:prstGeom>
          <a:ln>
            <a:solidFill>
              <a:schemeClr val="bg1">
                <a:lumMod val="85000"/>
              </a:schemeClr>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p:nvPr/>
        </p:nvSpPr>
        <p:spPr>
          <a:xfrm>
            <a:off x="534035" y="342900"/>
            <a:ext cx="17310735"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pPr algn="just"/>
            <a:r>
              <a:rPr lang="en-GB" altLang="en-US" sz="3500" b="1">
                <a:solidFill>
                  <a:schemeClr val="accent5">
                    <a:lumMod val="75000"/>
                  </a:schemeClr>
                </a:solidFill>
                <a:latin typeface="Times New Roman" panose="02020603050405020304" charset="0"/>
                <a:cs typeface="Times New Roman" panose="02020603050405020304" charset="0"/>
              </a:rPr>
              <a:t>Step 4:-</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Do these companies provide valuable products or services that customers need, which would support the companies' stability and attractiveness to investors?</a:t>
            </a:r>
            <a:endParaRPr lang="en-US" altLang="en-GB" sz="3500">
              <a:latin typeface="Times New Roman" panose="02020603050405020304" charset="0"/>
              <a:cs typeface="Times New Roman" panose="02020603050405020304" charset="0"/>
            </a:endParaRPr>
          </a:p>
        </p:txBody>
      </p:sp>
      <p:sp>
        <p:nvSpPr>
          <p:cNvPr id="14" name="Text Box 13"/>
          <p:cNvSpPr txBox="1"/>
          <p:nvPr/>
        </p:nvSpPr>
        <p:spPr>
          <a:xfrm>
            <a:off x="372745" y="8267700"/>
            <a:ext cx="17770475"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particularly for Pope Group (Finance) and Gray PLC (Retail), suggest significant market activity and demand for their offerings. This strong trade volume and average close price indicate investor interest and likely reflects the perceived value of their products or services to customers, supporting the companies' stability.</a:t>
            </a:r>
            <a:endParaRPr lang="en-US" altLang="en-GB" sz="3000" b="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2421890" y="4991100"/>
            <a:ext cx="12962890" cy="2496185"/>
          </a:xfrm>
          <a:prstGeom prst="rect">
            <a:avLst/>
          </a:prstGeom>
          <a:ln>
            <a:solidFill>
              <a:schemeClr val="bg1">
                <a:lumMod val="85000"/>
              </a:schemeClr>
            </a:solidFill>
          </a:ln>
        </p:spPr>
      </p:pic>
      <p:pic>
        <p:nvPicPr>
          <p:cNvPr id="7" name="Picture 6"/>
          <p:cNvPicPr>
            <a:picLocks noChangeAspect="1"/>
          </p:cNvPicPr>
          <p:nvPr/>
        </p:nvPicPr>
        <p:blipFill>
          <a:blip r:embed="rId2"/>
          <a:stretch>
            <a:fillRect/>
          </a:stretch>
        </p:blipFill>
        <p:spPr>
          <a:xfrm>
            <a:off x="685800" y="1638300"/>
            <a:ext cx="17190720" cy="2790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8990965" y="1257300"/>
            <a:ext cx="8355965" cy="952500"/>
          </a:xfrm>
        </p:spPr>
        <p:txBody>
          <a:bodyPr wrap="square" lIns="0" tIns="0" rIns="0" bIns="0" anchor="b">
            <a:normAutofit/>
          </a:bodyPr>
          <a:lstStyle/>
          <a:p>
            <a:pPr algn="ctr"/>
            <a:r>
              <a:rPr lang="en-US" b="1" spc="0" dirty="0">
                <a:solidFill>
                  <a:schemeClr val="accent5">
                    <a:lumMod val="75000"/>
                  </a:schemeClr>
                </a:solidFill>
                <a:latin typeface="Times New Roman" panose="02020603050405020304" charset="0"/>
                <a:cs typeface="Times New Roman" panose="02020603050405020304" charset="0"/>
              </a:rPr>
              <a:t>Description of project</a:t>
            </a:r>
            <a:endParaRPr lang="en-US" b="1" spc="0" dirty="0">
              <a:solidFill>
                <a:schemeClr val="accent5">
                  <a:lumMod val="75000"/>
                </a:schemeClr>
              </a:solidFill>
              <a:latin typeface="Times New Roman" panose="02020603050405020304" charset="0"/>
              <a:cs typeface="Times New Roman" panose="02020603050405020304" charset="0"/>
            </a:endParaRPr>
          </a:p>
        </p:txBody>
      </p:sp>
      <p:pic>
        <p:nvPicPr>
          <p:cNvPr id="33" name="图片 32"/>
          <p:cNvPicPr>
            <a:picLocks noChangeAspect="1"/>
          </p:cNvPicPr>
          <p:nvPr>
            <p:custDataLst>
              <p:tags r:id="rId2"/>
            </p:custDataLst>
          </p:nvPr>
        </p:nvPicPr>
        <p:blipFill>
          <a:blip r:embed="rId3">
            <a:extLst>
              <a:ext uri="{28A0092B-C50C-407E-A947-70E740481C1C}">
                <a14:useLocalDpi xmlns:a14="http://schemas.microsoft.com/office/drawing/2010/main" val="0"/>
              </a:ext>
            </a:extLst>
          </a:blip>
          <a:srcRect l="20944" r="9163"/>
          <a:stretch>
            <a:fillRect/>
          </a:stretch>
        </p:blipFill>
        <p:spPr>
          <a:xfrm flipH="1">
            <a:off x="0" y="0"/>
            <a:ext cx="7934325" cy="10249535"/>
          </a:xfrm>
          <a:custGeom>
            <a:avLst/>
            <a:gdLst>
              <a:gd name="connsiteX0" fmla="*/ 7192645 w 7192645"/>
              <a:gd name="connsiteY0" fmla="*/ 0 h 6858000"/>
              <a:gd name="connsiteX1" fmla="*/ 0 w 7192645"/>
              <a:gd name="connsiteY1" fmla="*/ 0 h 6858000"/>
              <a:gd name="connsiteX2" fmla="*/ 0 w 7192645"/>
              <a:gd name="connsiteY2" fmla="*/ 2714625 h 6858000"/>
              <a:gd name="connsiteX3" fmla="*/ 715645 w 7192645"/>
              <a:gd name="connsiteY3" fmla="*/ 3430270 h 6858000"/>
              <a:gd name="connsiteX4" fmla="*/ 0 w 7192645"/>
              <a:gd name="connsiteY4" fmla="*/ 4145915 h 6858000"/>
              <a:gd name="connsiteX5" fmla="*/ 0 w 7192645"/>
              <a:gd name="connsiteY5" fmla="*/ 6858000 h 6858000"/>
              <a:gd name="connsiteX6" fmla="*/ 7192645 w 719264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92645" h="6858000">
                <a:moveTo>
                  <a:pt x="7192645" y="0"/>
                </a:moveTo>
                <a:lnTo>
                  <a:pt x="0" y="0"/>
                </a:lnTo>
                <a:lnTo>
                  <a:pt x="0" y="2714625"/>
                </a:lnTo>
                <a:lnTo>
                  <a:pt x="715645" y="3430270"/>
                </a:lnTo>
                <a:lnTo>
                  <a:pt x="0" y="4145915"/>
                </a:lnTo>
                <a:lnTo>
                  <a:pt x="0" y="6858000"/>
                </a:lnTo>
                <a:lnTo>
                  <a:pt x="7192645" y="6858000"/>
                </a:lnTo>
                <a:close/>
              </a:path>
            </a:pathLst>
          </a:custGeom>
          <a:ln w="3175">
            <a:solidFill>
              <a:schemeClr val="tx1">
                <a:lumMod val="40000"/>
                <a:lumOff val="60000"/>
                <a:alpha val="20000"/>
              </a:schemeClr>
            </a:solidFill>
          </a:ln>
        </p:spPr>
      </p:pic>
      <p:sp>
        <p:nvSpPr>
          <p:cNvPr id="4" name="矩形 3"/>
          <p:cNvSpPr/>
          <p:nvPr>
            <p:custDataLst>
              <p:tags r:id="rId4"/>
            </p:custDataLst>
          </p:nvPr>
        </p:nvSpPr>
        <p:spPr>
          <a:xfrm>
            <a:off x="8686897" y="3077135"/>
            <a:ext cx="9101993" cy="6430734"/>
          </a:xfrm>
          <a:prstGeom prst="rect">
            <a:avLst/>
          </a:prstGeom>
          <a:noFill/>
        </p:spPr>
        <p:txBody>
          <a:bodyPr wrap="square" lIns="0" tIns="0" rIns="0" bIns="0" rtlCol="0" anchor="t" anchorCtr="0">
            <a:noAutofit/>
          </a:bodyPr>
          <a:p>
            <a:pPr algn="just">
              <a:lnSpc>
                <a:spcPct val="120000"/>
              </a:lnSpc>
              <a:spcBef>
                <a:spcPct val="0"/>
              </a:spcBef>
              <a:spcAft>
                <a:spcPct val="0"/>
              </a:spcAft>
            </a:pPr>
            <a:r>
              <a:rPr lang="en-US" sz="2800" b="0" dirty="0">
                <a:solidFill>
                  <a:schemeClr val="tx1">
                    <a:lumMod val="85000"/>
                    <a:lumOff val="15000"/>
                  </a:schemeClr>
                </a:solidFill>
                <a:latin typeface="Times New Roman" panose="02020603050405020304" charset="0"/>
                <a:cs typeface="Times New Roman" panose="02020603050405020304" charset="0"/>
              </a:rPr>
              <a:t>This project involves analyzing stock market data to gain insights into market performance, company growth, stock price volatility, trading behavior, and sector trends. Using datasets that include company information, stock price data, trade details, and trader demographics, the project aims to identify valuable patterns and correlations that can assist in investment decision-making. By applying SQL queries and data analysis techniques, the goal is to provide actionable insights for investors, stakeholders, and business analysts looking to understand the dynamics of the stock market.</a:t>
            </a:r>
            <a:endParaRPr lang="en-US" sz="2800" b="0" dirty="0">
              <a:solidFill>
                <a:schemeClr val="tx1">
                  <a:lumMod val="85000"/>
                  <a:lumOff val="15000"/>
                </a:schemeClr>
              </a:solidFill>
              <a:latin typeface="Times New Roman" panose="02020603050405020304" charset="0"/>
              <a:cs typeface="Times New Roman" panose="02020603050405020304" charset="0"/>
            </a:endParaRPr>
          </a:p>
        </p:txBody>
      </p:sp>
    </p:spTree>
    <p:custDataLst>
      <p:tags r:id="rId5"/>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Title 10"/>
          <p:cNvSpPr/>
          <p:nvPr/>
        </p:nvSpPr>
        <p:spPr>
          <a:xfrm>
            <a:off x="534035" y="342900"/>
            <a:ext cx="17310735"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pPr algn="just"/>
            <a:r>
              <a:rPr lang="en-GB" altLang="en-US" sz="3500" b="1">
                <a:solidFill>
                  <a:schemeClr val="accent5">
                    <a:lumMod val="75000"/>
                  </a:schemeClr>
                </a:solidFill>
                <a:latin typeface="Times New Roman" panose="02020603050405020304" charset="0"/>
                <a:cs typeface="Times New Roman" panose="02020603050405020304" charset="0"/>
              </a:rPr>
              <a:t>Step 5:-</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Considering potential gains and losses, do any of these companies align with the investment goals and risk tolerance of businesses or individual customers?</a:t>
            </a:r>
            <a:endParaRPr lang="en-US" altLang="en-GB" sz="3500">
              <a:latin typeface="Times New Roman" panose="02020603050405020304" charset="0"/>
              <a:cs typeface="Times New Roman" panose="02020603050405020304" charset="0"/>
            </a:endParaRPr>
          </a:p>
        </p:txBody>
      </p:sp>
      <p:sp>
        <p:nvSpPr>
          <p:cNvPr id="14" name="Text Box 13"/>
          <p:cNvSpPr txBox="1"/>
          <p:nvPr/>
        </p:nvSpPr>
        <p:spPr>
          <a:xfrm>
            <a:off x="381000" y="8648700"/>
            <a:ext cx="17472025"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Higher price swings (Pope, Gray) mean higher risk, but bigger potential profits. Lower swings (Gonzalez-Park) mean lower risk, but smaller potential profits. Choose based on your risk comfort.</a:t>
            </a:r>
            <a:endParaRPr lang="en-US" altLang="en-GB" sz="3000" b="0">
              <a:solidFill>
                <a:schemeClr val="tx1"/>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990600" y="5600700"/>
            <a:ext cx="16040100" cy="2888615"/>
          </a:xfrm>
          <a:prstGeom prst="rect">
            <a:avLst/>
          </a:prstGeom>
          <a:ln>
            <a:solidFill>
              <a:schemeClr val="bg1">
                <a:lumMod val="85000"/>
              </a:schemeClr>
            </a:solidFill>
          </a:ln>
        </p:spPr>
      </p:pic>
      <p:pic>
        <p:nvPicPr>
          <p:cNvPr id="4" name="Picture 3"/>
          <p:cNvPicPr>
            <a:picLocks noChangeAspect="1"/>
          </p:cNvPicPr>
          <p:nvPr/>
        </p:nvPicPr>
        <p:blipFill>
          <a:blip r:embed="rId2"/>
          <a:stretch>
            <a:fillRect/>
          </a:stretch>
        </p:blipFill>
        <p:spPr>
          <a:xfrm>
            <a:off x="457200" y="1781175"/>
            <a:ext cx="17078325" cy="3534410"/>
          </a:xfrm>
          <a:prstGeom prst="rect">
            <a:avLst/>
          </a:prstGeom>
          <a:ln>
            <a:solidFill>
              <a:schemeClr val="bg1">
                <a:lumMod val="85000"/>
              </a:schemeClr>
            </a:solid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ext Box 16"/>
          <p:cNvSpPr txBox="1"/>
          <p:nvPr/>
        </p:nvSpPr>
        <p:spPr>
          <a:xfrm>
            <a:off x="5168900" y="946150"/>
            <a:ext cx="7785100" cy="1014730"/>
          </a:xfrm>
          <a:prstGeom prst="rect">
            <a:avLst/>
          </a:prstGeom>
          <a:solidFill>
            <a:srgbClr val="F1F1F1">
              <a:alpha val="20000"/>
            </a:srgbClr>
          </a:solidFill>
        </p:spPr>
        <p:txBody>
          <a:bodyPr wrap="square" rtlCol="0">
            <a:spAutoFit/>
          </a:bodyPr>
          <a:p>
            <a:pPr algn="ctr"/>
            <a:r>
              <a:rPr lang="en-GB" altLang="en-US" sz="6000" b="1">
                <a:solidFill>
                  <a:schemeClr val="bg1"/>
                </a:solidFill>
              </a:rPr>
              <a:t>Conclusion</a:t>
            </a:r>
            <a:endParaRPr lang="en-GB" altLang="en-US" sz="6000" b="1">
              <a:solidFill>
                <a:schemeClr val="bg1"/>
              </a:solidFill>
            </a:endParaRPr>
          </a:p>
        </p:txBody>
      </p:sp>
      <p:sp>
        <p:nvSpPr>
          <p:cNvPr id="18" name="Text Box 17"/>
          <p:cNvSpPr txBox="1"/>
          <p:nvPr/>
        </p:nvSpPr>
        <p:spPr>
          <a:xfrm>
            <a:off x="990600" y="2476500"/>
            <a:ext cx="16383000" cy="6811645"/>
          </a:xfrm>
          <a:prstGeom prst="rect">
            <a:avLst/>
          </a:prstGeom>
          <a:noFill/>
        </p:spPr>
        <p:txBody>
          <a:bodyPr wrap="square" rtlCol="0">
            <a:noAutofit/>
          </a:bodyPr>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High Risk/Reward:</a:t>
            </a:r>
            <a:r>
              <a:rPr lang="en-US" altLang="en-GB" sz="3000">
                <a:solidFill>
                  <a:schemeClr val="bg1"/>
                </a:solidFill>
                <a:latin typeface="Times New Roman" panose="02020603050405020304" charset="0"/>
                <a:cs typeface="Times New Roman" panose="02020603050405020304" charset="0"/>
              </a:rPr>
              <a:t> Pope Group &amp; Gray PLC have big price swings, meaning big potential gains (or losses).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Low Risk/</a:t>
            </a:r>
            <a:r>
              <a:rPr kumimoji="0" lang="en-US" altLang="en-GB" sz="3000" b="1" i="0" u="sng" strike="noStrike" kern="0" cap="none" spc="0" normalizeH="0" baseline="0" noProof="1">
                <a:solidFill>
                  <a:schemeClr val="accent6">
                    <a:lumMod val="60000"/>
                    <a:lumOff val="40000"/>
                  </a:schemeClr>
                </a:solidFill>
                <a:latin typeface="Times New Roman" panose="02020603050405020304" charset="0"/>
                <a:ea typeface="Arial" panose="020B0604020202020204" pitchFamily="34" charset="0"/>
                <a:cs typeface="Times New Roman" panose="02020603050405020304" charset="0"/>
              </a:rPr>
              <a:t>Reward</a:t>
            </a:r>
            <a:r>
              <a:rPr lang="en-US" altLang="en-GB" sz="3000" b="1" u="sng">
                <a:solidFill>
                  <a:schemeClr val="accent6">
                    <a:lumMod val="60000"/>
                    <a:lumOff val="40000"/>
                  </a:schemeClr>
                </a:solidFill>
                <a:latin typeface="Times New Roman" panose="02020603050405020304" charset="0"/>
                <a:cs typeface="Times New Roman" panose="02020603050405020304" charset="0"/>
              </a:rPr>
              <a:t>:</a:t>
            </a:r>
            <a:r>
              <a:rPr lang="en-US" altLang="en-GB" sz="3000">
                <a:solidFill>
                  <a:schemeClr val="bg1"/>
                </a:solidFill>
                <a:latin typeface="Times New Roman" panose="02020603050405020304" charset="0"/>
                <a:cs typeface="Times New Roman" panose="02020603050405020304" charset="0"/>
              </a:rPr>
              <a:t> Gonzalez-Park has stable prices, safer but likely slower growth.</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Growth Potential:</a:t>
            </a:r>
            <a:r>
              <a:rPr lang="en-US" altLang="en-GB" sz="3000">
                <a:solidFill>
                  <a:schemeClr val="bg1"/>
                </a:solidFill>
                <a:latin typeface="Times New Roman" panose="02020603050405020304" charset="0"/>
                <a:cs typeface="Times New Roman" panose="02020603050405020304" charset="0"/>
              </a:rPr>
              <a:t> Blair-Hill &amp; Morris, Lane and Clarke show price increases, suggesting faster growth but maybe more price jumps.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Customer Demand:</a:t>
            </a:r>
            <a:r>
              <a:rPr lang="en-US" altLang="en-GB" sz="3000">
                <a:solidFill>
                  <a:schemeClr val="bg1"/>
                </a:solidFill>
                <a:latin typeface="Times New Roman" panose="02020603050405020304" charset="0"/>
                <a:cs typeface="Times New Roman" panose="02020603050405020304" charset="0"/>
              </a:rPr>
              <a:t> Pope Group &amp; Gray PLC have a lot of trading, suggesting people want what they offer.</a:t>
            </a:r>
            <a:endParaRPr lang="en-US" altLang="en-GB" sz="3000">
              <a:solidFill>
                <a:schemeClr val="bg1"/>
              </a:solidFill>
              <a:latin typeface="Times New Roman" panose="02020603050405020304" charset="0"/>
              <a:cs typeface="Times New Roman" panose="02020603050405020304" charset="0"/>
            </a:endParaRPr>
          </a:p>
          <a:p>
            <a:pPr marL="0" indent="0" algn="just">
              <a:lnSpc>
                <a:spcPct val="110000"/>
              </a:lnSpc>
              <a:buFont typeface="Wingdings" panose="05000000000000000000" charset="0"/>
              <a:buNone/>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Your Choice:</a:t>
            </a:r>
            <a:r>
              <a:rPr lang="en-US" altLang="en-GB" sz="3000">
                <a:solidFill>
                  <a:schemeClr val="bg1"/>
                </a:solidFill>
                <a:latin typeface="Times New Roman" panose="02020603050405020304" charset="0"/>
                <a:cs typeface="Times New Roman" panose="02020603050405020304" charset="0"/>
              </a:rPr>
              <a:t> Invest based on how much risk you're comfortable with and how big you want your potential returns to be.</a:t>
            </a:r>
            <a:endParaRPr lang="en-US" altLang="en-GB" sz="3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Title 36"/>
          <p:cNvSpPr/>
          <p:nvPr>
            <p:ph type="title"/>
          </p:nvPr>
        </p:nvSpPr>
        <p:spPr>
          <a:xfrm>
            <a:off x="990600" y="342963"/>
            <a:ext cx="16256000" cy="923290"/>
          </a:xfrm>
        </p:spPr>
        <p:txBody>
          <a:bodyPr/>
          <a:p>
            <a:pPr algn="ctr"/>
            <a:r>
              <a:rPr lang="en-GB" altLang="en-US" sz="6000" b="1">
                <a:solidFill>
                  <a:schemeClr val="accent5">
                    <a:lumMod val="75000"/>
                  </a:schemeClr>
                </a:solidFill>
                <a:latin typeface="Times New Roman" panose="02020603050405020304" charset="0"/>
                <a:cs typeface="Times New Roman" panose="02020603050405020304" charset="0"/>
              </a:rPr>
              <a:t>Analysis: 3</a:t>
            </a:r>
            <a:endParaRPr lang="en-GB" altLang="en-US" sz="6000" b="1">
              <a:solidFill>
                <a:schemeClr val="accent5">
                  <a:lumMod val="75000"/>
                </a:schemeClr>
              </a:solidFill>
              <a:latin typeface="Times New Roman" panose="02020603050405020304" charset="0"/>
              <a:cs typeface="Times New Roman" panose="02020603050405020304" charset="0"/>
            </a:endParaRPr>
          </a:p>
        </p:txBody>
      </p:sp>
      <p:sp>
        <p:nvSpPr>
          <p:cNvPr id="38" name="Text Box 37"/>
          <p:cNvSpPr txBox="1"/>
          <p:nvPr/>
        </p:nvSpPr>
        <p:spPr>
          <a:xfrm>
            <a:off x="838200" y="1485900"/>
            <a:ext cx="15384145" cy="629920"/>
          </a:xfrm>
          <a:prstGeom prst="rect">
            <a:avLst/>
          </a:prstGeom>
          <a:noFill/>
        </p:spPr>
        <p:txBody>
          <a:bodyPr wrap="square" rtlCol="0" anchor="t">
            <a:spAutoFit/>
          </a:bodyPr>
          <a:p>
            <a:pPr algn="l"/>
            <a:r>
              <a:rPr lang="en-US" altLang="en-GB" sz="3500" b="0">
                <a:solidFill>
                  <a:schemeClr val="tx1">
                    <a:lumMod val="95000"/>
                    <a:lumOff val="5000"/>
                  </a:schemeClr>
                </a:solidFill>
                <a:latin typeface="Times New Roman" panose="02020603050405020304" charset="0"/>
                <a:cs typeface="Times New Roman" panose="02020603050405020304" charset="0"/>
              </a:rPr>
              <a:t>Which age group trades the most in terms of total trade value?</a:t>
            </a:r>
            <a:endParaRPr lang="en-US" altLang="en-GB" sz="3500" b="0">
              <a:solidFill>
                <a:schemeClr val="tx1">
                  <a:lumMod val="95000"/>
                  <a:lumOff val="5000"/>
                </a:schemeClr>
              </a:solidFill>
              <a:latin typeface="Times New Roman" panose="02020603050405020304" charset="0"/>
              <a:cs typeface="Times New Roman" panose="02020603050405020304" charset="0"/>
            </a:endParaRPr>
          </a:p>
        </p:txBody>
      </p:sp>
      <p:sp>
        <p:nvSpPr>
          <p:cNvPr id="39" name="Text Box 38"/>
          <p:cNvSpPr txBox="1"/>
          <p:nvPr/>
        </p:nvSpPr>
        <p:spPr>
          <a:xfrm>
            <a:off x="762000" y="24765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Query:-</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5" name="Text Box 44"/>
          <p:cNvSpPr txBox="1"/>
          <p:nvPr/>
        </p:nvSpPr>
        <p:spPr>
          <a:xfrm>
            <a:off x="838200" y="52959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Output:-</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6" name="Text Box 45"/>
          <p:cNvSpPr txBox="1"/>
          <p:nvPr/>
        </p:nvSpPr>
        <p:spPr>
          <a:xfrm>
            <a:off x="990600" y="8115300"/>
            <a:ext cx="15997555" cy="1816735"/>
          </a:xfrm>
          <a:prstGeom prst="rect">
            <a:avLst/>
          </a:prstGeom>
          <a:noFill/>
        </p:spPr>
        <p:txBody>
          <a:bodyPr wrap="square" rtlCol="0">
            <a:noAutofit/>
          </a:bodyPr>
          <a:p>
            <a:pPr algn="just"/>
            <a:r>
              <a:rPr lang="en-GB" altLang="en-US" sz="3000" b="1">
                <a:solidFill>
                  <a:schemeClr val="accent5">
                    <a:lumMod val="75000"/>
                  </a:schemeClr>
                </a:solidFill>
                <a:latin typeface="Times New Roman" panose="02020603050405020304" charset="0"/>
                <a:cs typeface="Times New Roman" panose="02020603050405020304" charset="0"/>
              </a:rPr>
              <a:t>Conclusion:-</a:t>
            </a:r>
            <a:r>
              <a:rPr lang="en-GB" altLang="en-US" sz="3000">
                <a:latin typeface="Times New Roman" panose="02020603050405020304" charset="0"/>
                <a:cs typeface="Times New Roman" panose="02020603050405020304" charset="0"/>
              </a:rPr>
              <a:t> T</a:t>
            </a:r>
            <a:r>
              <a:rPr lang="en-US" altLang="en-GB" sz="3000">
                <a:latin typeface="Times New Roman" panose="02020603050405020304" charset="0"/>
                <a:cs typeface="Times New Roman" panose="02020603050405020304" charset="0"/>
              </a:rPr>
              <a:t>he 41-60 age group accounts for the highest total trade value, indicating this demographic represents a significant portion of the investment capital and trading activity in the market. Businesses offering financial products and services should likely tailor their strategies and offerings to cater to the preferences and needs of this substantial age segment.</a:t>
            </a:r>
            <a:endParaRPr lang="en-US" altLang="en-GB" sz="3000">
              <a:latin typeface="Times New Roman" panose="02020603050405020304" charset="0"/>
              <a:cs typeface="Times New Roman" panose="02020603050405020304" charset="0"/>
            </a:endParaRPr>
          </a:p>
        </p:txBody>
      </p:sp>
      <p:sp>
        <p:nvSpPr>
          <p:cNvPr id="50" name="Text Box 49"/>
          <p:cNvSpPr txBox="1"/>
          <p:nvPr/>
        </p:nvSpPr>
        <p:spPr>
          <a:xfrm>
            <a:off x="990600" y="8801100"/>
            <a:ext cx="15213965" cy="958215"/>
          </a:xfrm>
          <a:prstGeom prst="rect">
            <a:avLst/>
          </a:prstGeom>
          <a:noFill/>
        </p:spPr>
        <p:txBody>
          <a:bodyPr wrap="square" rtlCol="0">
            <a:noAutofit/>
          </a:bodyPr>
          <a:p>
            <a:endParaRPr lang="en-US" altLang="en-GB" sz="3000">
              <a:latin typeface="Times New Roman" panose="02020603050405020304" charset="0"/>
              <a:cs typeface="Times New Roman" panose="02020603050405020304" charset="0"/>
            </a:endParaRPr>
          </a:p>
        </p:txBody>
      </p:sp>
      <p:pic>
        <p:nvPicPr>
          <p:cNvPr id="15" name="Picture 14"/>
          <p:cNvPicPr>
            <a:picLocks noChangeAspect="1"/>
          </p:cNvPicPr>
          <p:nvPr/>
        </p:nvPicPr>
        <p:blipFill>
          <a:blip r:embed="rId1"/>
          <a:stretch>
            <a:fillRect/>
          </a:stretch>
        </p:blipFill>
        <p:spPr>
          <a:xfrm>
            <a:off x="5181600" y="5902325"/>
            <a:ext cx="5821680" cy="1709420"/>
          </a:xfrm>
          <a:prstGeom prst="rect">
            <a:avLst/>
          </a:prstGeom>
          <a:ln>
            <a:solidFill>
              <a:schemeClr val="bg1">
                <a:lumMod val="85000"/>
              </a:schemeClr>
            </a:solidFill>
          </a:ln>
        </p:spPr>
      </p:pic>
      <p:pic>
        <p:nvPicPr>
          <p:cNvPr id="16" name="Picture 15"/>
          <p:cNvPicPr>
            <a:picLocks noChangeAspect="1"/>
          </p:cNvPicPr>
          <p:nvPr/>
        </p:nvPicPr>
        <p:blipFill>
          <a:blip r:embed="rId2"/>
          <a:stretch>
            <a:fillRect/>
          </a:stretch>
        </p:blipFill>
        <p:spPr>
          <a:xfrm>
            <a:off x="1066800" y="3029585"/>
            <a:ext cx="15534640" cy="2334895"/>
          </a:xfrm>
          <a:prstGeom prst="rect">
            <a:avLst/>
          </a:prstGeom>
          <a:ln>
            <a:solidFill>
              <a:schemeClr val="bg1">
                <a:lumMod val="85000"/>
              </a:schemeClr>
            </a:solid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66800" y="3390963"/>
            <a:ext cx="16256000" cy="3077845"/>
          </a:xfrm>
        </p:spPr>
        <p:txBody>
          <a:bodyPr/>
          <a:p>
            <a:pPr algn="just"/>
            <a:r>
              <a:rPr lang="en-US" altLang="en-GB" sz="4000">
                <a:solidFill>
                  <a:schemeClr val="accent5">
                    <a:lumMod val="75000"/>
                  </a:schemeClr>
                </a:solidFill>
              </a:rPr>
              <a:t>Since the 41–60 age group has a higher total trade value than the 25–40 group, how can businesses and financial institutions use the data (like age, location, and trading frequency) to understand why this is happening and use that knowledge to grow their business and attract more traders from both groups?</a:t>
            </a:r>
            <a:endParaRPr lang="en-US" altLang="en-GB" sz="4000">
              <a:solidFill>
                <a:schemeClr val="accent5">
                  <a:lumMod val="75000"/>
                </a:schemeClr>
              </a:solidFill>
            </a:endParaRPr>
          </a:p>
        </p:txBody>
      </p:sp>
      <p:sp>
        <p:nvSpPr>
          <p:cNvPr id="3" name="Text Box 2"/>
          <p:cNvSpPr txBox="1"/>
          <p:nvPr/>
        </p:nvSpPr>
        <p:spPr>
          <a:xfrm>
            <a:off x="6112510" y="1333500"/>
            <a:ext cx="6079490" cy="860425"/>
          </a:xfrm>
          <a:prstGeom prst="rect">
            <a:avLst/>
          </a:prstGeom>
          <a:noFill/>
        </p:spPr>
        <p:txBody>
          <a:bodyPr wrap="square" rtlCol="0">
            <a:spAutoFit/>
          </a:bodyPr>
          <a:p>
            <a:pPr algn="ctr"/>
            <a:r>
              <a:rPr lang="en-GB" altLang="en-US" sz="5000" b="1">
                <a:solidFill>
                  <a:schemeClr val="accent5">
                    <a:lumMod val="50000"/>
                  </a:schemeClr>
                </a:solidFill>
                <a:latin typeface="Times New Roman" panose="02020603050405020304" charset="0"/>
                <a:cs typeface="Times New Roman" panose="02020603050405020304" charset="0"/>
              </a:rPr>
              <a:t>Question:-3</a:t>
            </a:r>
            <a:endParaRPr lang="en-GB" altLang="en-US" sz="5000" b="1">
              <a:solidFill>
                <a:schemeClr val="accent5">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 name="Title 10"/>
          <p:cNvSpPr/>
          <p:nvPr/>
        </p:nvSpPr>
        <p:spPr>
          <a:xfrm>
            <a:off x="838200" y="800163"/>
            <a:ext cx="16256000" cy="53848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1:-</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Do 41–60-year-olds trade more frequently than 25–40-year-olds?</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From a business view, the 41–60 age group trades less often but spends more per trade. This means marketing to them should focus on premium services, while for 25–40, it should encourage more frequent trading.</a:t>
            </a:r>
            <a:endParaRPr lang="en-US" altLang="en-GB" sz="3000" b="0">
              <a:solidFill>
                <a:schemeClr val="tx1"/>
              </a:solidFill>
              <a:latin typeface="Times New Roman" panose="02020603050405020304" charset="0"/>
              <a:cs typeface="Times New Roman" panose="02020603050405020304" charset="0"/>
            </a:endParaRPr>
          </a:p>
        </p:txBody>
      </p:sp>
      <p:pic>
        <p:nvPicPr>
          <p:cNvPr id="106" name="Picture 105"/>
          <p:cNvPicPr>
            <a:picLocks noChangeAspect="1"/>
          </p:cNvPicPr>
          <p:nvPr/>
        </p:nvPicPr>
        <p:blipFill>
          <a:blip r:embed="rId1"/>
          <a:stretch>
            <a:fillRect/>
          </a:stretch>
        </p:blipFill>
        <p:spPr>
          <a:xfrm>
            <a:off x="685800" y="1866900"/>
            <a:ext cx="16830675" cy="1727835"/>
          </a:xfrm>
          <a:prstGeom prst="rect">
            <a:avLst/>
          </a:prstGeom>
          <a:ln>
            <a:solidFill>
              <a:schemeClr val="bg1">
                <a:lumMod val="85000"/>
              </a:schemeClr>
            </a:solidFill>
          </a:ln>
        </p:spPr>
      </p:pic>
      <p:pic>
        <p:nvPicPr>
          <p:cNvPr id="107" name="Picture 106"/>
          <p:cNvPicPr>
            <a:picLocks noChangeAspect="1"/>
          </p:cNvPicPr>
          <p:nvPr/>
        </p:nvPicPr>
        <p:blipFill>
          <a:blip r:embed="rId2"/>
          <a:stretch>
            <a:fillRect/>
          </a:stretch>
        </p:blipFill>
        <p:spPr>
          <a:xfrm>
            <a:off x="5638800" y="4533900"/>
            <a:ext cx="6167755" cy="2050415"/>
          </a:xfrm>
          <a:prstGeom prst="rect">
            <a:avLst/>
          </a:prstGeom>
          <a:ln>
            <a:solidFill>
              <a:schemeClr val="bg1">
                <a:lumMod val="85000"/>
              </a:schemeClr>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800163"/>
            <a:ext cx="16256000" cy="53848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2:- </a:t>
            </a:r>
            <a:r>
              <a:rPr lang="en-US" altLang="en-GB" sz="3500">
                <a:latin typeface="Times New Roman" panose="02020603050405020304" charset="0"/>
                <a:cs typeface="Times New Roman" panose="02020603050405020304" charset="0"/>
              </a:rPr>
              <a:t>Is the average trade value per transaction higher for the 41–60 age group?</a:t>
            </a:r>
            <a:r>
              <a:rPr lang="en-GB" altLang="en-US" sz="3500">
                <a:latin typeface="Times New Roman" panose="02020603050405020304" charset="0"/>
                <a:cs typeface="Times New Roman" panose="02020603050405020304" charset="0"/>
              </a:rPr>
              <a:t> </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The 41–60 age group has a slightly higher average trade value per transaction than the 25–40 group. This suggests they make larger investments per trade, indicating greater risk tolerance or financial capacity—businesses can target them with premium investment plans, while encouraging higher frequency trading in younger groups.</a:t>
            </a:r>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1"/>
          <a:stretch>
            <a:fillRect/>
          </a:stretch>
        </p:blipFill>
        <p:spPr>
          <a:xfrm>
            <a:off x="5391785" y="4381500"/>
            <a:ext cx="6892290" cy="2145665"/>
          </a:xfrm>
          <a:prstGeom prst="rect">
            <a:avLst/>
          </a:prstGeom>
          <a:ln>
            <a:solidFill>
              <a:schemeClr val="bg1">
                <a:lumMod val="85000"/>
              </a:schemeClr>
            </a:solidFill>
          </a:ln>
        </p:spPr>
      </p:pic>
      <p:pic>
        <p:nvPicPr>
          <p:cNvPr id="7" name="Picture 6"/>
          <p:cNvPicPr>
            <a:picLocks noChangeAspect="1"/>
          </p:cNvPicPr>
          <p:nvPr/>
        </p:nvPicPr>
        <p:blipFill>
          <a:blip r:embed="rId2"/>
          <a:stretch>
            <a:fillRect/>
          </a:stretch>
        </p:blipFill>
        <p:spPr>
          <a:xfrm>
            <a:off x="815340" y="1939925"/>
            <a:ext cx="16407130" cy="214693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800163"/>
            <a:ext cx="16256000" cy="53848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3:- </a:t>
            </a:r>
            <a:r>
              <a:rPr lang="en-US" altLang="en-GB" sz="3500">
                <a:latin typeface="Times New Roman" panose="02020603050405020304" charset="0"/>
                <a:cs typeface="Times New Roman" panose="02020603050405020304" charset="0"/>
              </a:rPr>
              <a:t>Are there specific locations where 41–60 traders dominate and invest more?</a:t>
            </a:r>
            <a:r>
              <a:rPr lang="en-GB" altLang="en-US" sz="3500">
                <a:latin typeface="Times New Roman" panose="02020603050405020304" charset="0"/>
                <a:cs typeface="Times New Roman" panose="02020603050405020304" charset="0"/>
              </a:rPr>
              <a:t> </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639951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The 41–60 age group invests the most in locations like Cisnerosside and Port Andrewmouth. These areas show strong trading potential among older investors, making them ideal targets for premium financial services, advisory offerings, or regional marketing campaigns.</a:t>
            </a:r>
            <a:r>
              <a:rPr lang="en-GB" altLang="en-US" sz="3000" b="0">
                <a:solidFill>
                  <a:schemeClr val="tx1"/>
                </a:solidFill>
                <a:latin typeface="Times New Roman" panose="02020603050405020304" charset="0"/>
                <a:cs typeface="Times New Roman" panose="02020603050405020304" charset="0"/>
              </a:rPr>
              <a:t> </a:t>
            </a:r>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5257800" y="4000500"/>
            <a:ext cx="7820025" cy="3009900"/>
          </a:xfrm>
          <a:prstGeom prst="rect">
            <a:avLst/>
          </a:prstGeom>
          <a:ln>
            <a:solidFill>
              <a:schemeClr val="bg1">
                <a:lumMod val="85000"/>
              </a:schemeClr>
            </a:solidFill>
          </a:ln>
        </p:spPr>
      </p:pic>
      <p:pic>
        <p:nvPicPr>
          <p:cNvPr id="4" name="Picture 3"/>
          <p:cNvPicPr>
            <a:picLocks noChangeAspect="1"/>
          </p:cNvPicPr>
          <p:nvPr/>
        </p:nvPicPr>
        <p:blipFill>
          <a:blip r:embed="rId2"/>
          <a:stretch>
            <a:fillRect/>
          </a:stretch>
        </p:blipFill>
        <p:spPr>
          <a:xfrm>
            <a:off x="914400" y="1866900"/>
            <a:ext cx="16789400" cy="1644650"/>
          </a:xfrm>
          <a:prstGeom prst="rect">
            <a:avLst/>
          </a:prstGeom>
          <a:ln>
            <a:solidFill>
              <a:schemeClr val="bg1">
                <a:lumMod val="85000"/>
              </a:schemeClr>
            </a:solid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495300"/>
            <a:ext cx="16722090" cy="53848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4:- </a:t>
            </a:r>
            <a:r>
              <a:rPr lang="en-US" altLang="en-GB" sz="3500">
                <a:latin typeface="Times New Roman" panose="02020603050405020304" charset="0"/>
                <a:cs typeface="Times New Roman" panose="02020603050405020304" charset="0"/>
              </a:rPr>
              <a:t> Which sectors or companies do 41–60 age group invest in more compared to 25–40?</a:t>
            </a:r>
            <a:r>
              <a:rPr lang="en-GB" altLang="en-US" sz="3500">
                <a:latin typeface="Times New Roman" panose="02020603050405020304" charset="0"/>
                <a:cs typeface="Times New Roman" panose="02020603050405020304" charset="0"/>
              </a:rPr>
              <a:t> </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838200" y="8115300"/>
            <a:ext cx="1639951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The 41–60 age group invests more in key sectors like Finance, Healthcare, Retail, and Technology compared to the 25–40 group. This highlights a strong preference for stable, essential industries—businesses can tailor premium investment products and sector-focused campaigns to attract and retain these high-value investors.</a:t>
            </a:r>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endParaRPr lang="en-US" altLang="en-GB" sz="3500" b="1">
              <a:solidFill>
                <a:schemeClr val="accent5">
                  <a:lumMod val="75000"/>
                </a:schemeClr>
              </a:solidFill>
              <a:latin typeface="Times New Roman" panose="02020603050405020304" charset="0"/>
              <a:cs typeface="Times New Roman" panose="02020603050405020304" charset="0"/>
            </a:endParaRPr>
          </a:p>
          <a:p>
            <a:pPr algn="just"/>
            <a:r>
              <a:rPr lang="en-GB" altLang="en-US" sz="3500" b="1">
                <a:solidFill>
                  <a:schemeClr val="accent5">
                    <a:lumMod val="75000"/>
                  </a:schemeClr>
                </a:solidFill>
                <a:latin typeface="Times New Roman" panose="02020603050405020304" charset="0"/>
                <a:cs typeface="Times New Roman" panose="02020603050405020304" charset="0"/>
              </a:rPr>
              <a:t> </a:t>
            </a:r>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a:p>
            <a:pPr algn="just"/>
            <a:endParaRPr lang="en-US" altLang="en-GB" sz="3000" b="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5867400" y="3924300"/>
            <a:ext cx="6887845" cy="3831590"/>
          </a:xfrm>
          <a:prstGeom prst="rect">
            <a:avLst/>
          </a:prstGeom>
          <a:ln>
            <a:solidFill>
              <a:schemeClr val="bg1">
                <a:lumMod val="85000"/>
              </a:schemeClr>
            </a:solidFill>
          </a:ln>
        </p:spPr>
      </p:pic>
      <p:pic>
        <p:nvPicPr>
          <p:cNvPr id="6" name="Picture 5"/>
          <p:cNvPicPr>
            <a:picLocks noChangeAspect="1"/>
          </p:cNvPicPr>
          <p:nvPr/>
        </p:nvPicPr>
        <p:blipFill>
          <a:blip r:embed="rId2"/>
          <a:stretch>
            <a:fillRect/>
          </a:stretch>
        </p:blipFill>
        <p:spPr>
          <a:xfrm>
            <a:off x="990600" y="1333500"/>
            <a:ext cx="16771620" cy="2298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Text Box 16"/>
          <p:cNvSpPr txBox="1"/>
          <p:nvPr/>
        </p:nvSpPr>
        <p:spPr>
          <a:xfrm>
            <a:off x="5168900" y="946150"/>
            <a:ext cx="7785100" cy="1014730"/>
          </a:xfrm>
          <a:prstGeom prst="rect">
            <a:avLst/>
          </a:prstGeom>
          <a:solidFill>
            <a:srgbClr val="F1F1F1">
              <a:alpha val="20000"/>
            </a:srgbClr>
          </a:solidFill>
        </p:spPr>
        <p:txBody>
          <a:bodyPr wrap="square" rtlCol="0">
            <a:spAutoFit/>
          </a:bodyPr>
          <a:p>
            <a:pPr algn="ctr"/>
            <a:r>
              <a:rPr lang="en-GB" altLang="en-US" sz="6000" b="1">
                <a:solidFill>
                  <a:schemeClr val="bg1"/>
                </a:solidFill>
              </a:rPr>
              <a:t>Conclusion</a:t>
            </a:r>
            <a:endParaRPr lang="en-GB" altLang="en-US" sz="6000" b="1">
              <a:solidFill>
                <a:schemeClr val="bg1"/>
              </a:solidFill>
            </a:endParaRPr>
          </a:p>
        </p:txBody>
      </p:sp>
      <p:sp>
        <p:nvSpPr>
          <p:cNvPr id="18" name="Text Box 17"/>
          <p:cNvSpPr txBox="1"/>
          <p:nvPr/>
        </p:nvSpPr>
        <p:spPr>
          <a:xfrm>
            <a:off x="990600" y="2476500"/>
            <a:ext cx="16383000" cy="6811645"/>
          </a:xfrm>
          <a:prstGeom prst="rect">
            <a:avLst/>
          </a:prstGeom>
          <a:noFill/>
        </p:spPr>
        <p:txBody>
          <a:bodyPr wrap="square" rtlCol="0">
            <a:noAutofit/>
          </a:bodyPr>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Older Investors (41-60):</a:t>
            </a:r>
            <a:r>
              <a:rPr lang="en-US" altLang="en-GB" sz="3000">
                <a:solidFill>
                  <a:schemeClr val="bg1"/>
                </a:solidFill>
                <a:latin typeface="Times New Roman" panose="02020603050405020304" charset="0"/>
                <a:cs typeface="Times New Roman" panose="02020603050405020304" charset="0"/>
              </a:rPr>
              <a:t> Focus on stable sectors like Finance and Healthcare, offering premium products and advisory services. Target regions like Cisnerosside and Port Andrewmouth where they trade more.</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Younger Investors (25-40):</a:t>
            </a:r>
            <a:r>
              <a:rPr lang="en-US" altLang="en-GB" sz="3000">
                <a:solidFill>
                  <a:schemeClr val="bg1"/>
                </a:solidFill>
                <a:latin typeface="Times New Roman" panose="02020603050405020304" charset="0"/>
                <a:cs typeface="Times New Roman" panose="02020603050405020304" charset="0"/>
              </a:rPr>
              <a:t> Encourage more frequent trading with incentives and educational tools, as they trade often but in smaller amounts.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11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Tailored Marketing:</a:t>
            </a:r>
            <a:r>
              <a:rPr lang="en-US" altLang="en-GB" sz="3000">
                <a:solidFill>
                  <a:schemeClr val="bg1"/>
                </a:solidFill>
                <a:latin typeface="Times New Roman" panose="02020603050405020304" charset="0"/>
                <a:cs typeface="Times New Roman" panose="02020603050405020304" charset="0"/>
              </a:rPr>
              <a:t> Create separate strategies for each group—premium services for older investors and frequent trading rewards for younger ones.</a:t>
            </a:r>
            <a:endParaRPr lang="en-US" altLang="en-GB" sz="3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 name="Title 36"/>
          <p:cNvSpPr/>
          <p:nvPr>
            <p:ph type="title"/>
          </p:nvPr>
        </p:nvSpPr>
        <p:spPr>
          <a:xfrm>
            <a:off x="990600" y="342963"/>
            <a:ext cx="16256000" cy="923290"/>
          </a:xfrm>
        </p:spPr>
        <p:txBody>
          <a:bodyPr/>
          <a:p>
            <a:pPr algn="ctr"/>
            <a:r>
              <a:rPr lang="en-GB" altLang="en-US" sz="6000" b="1">
                <a:solidFill>
                  <a:schemeClr val="accent5">
                    <a:lumMod val="75000"/>
                  </a:schemeClr>
                </a:solidFill>
                <a:latin typeface="Times New Roman" panose="02020603050405020304" charset="0"/>
                <a:cs typeface="Times New Roman" panose="02020603050405020304" charset="0"/>
              </a:rPr>
              <a:t>Analysis: 4</a:t>
            </a:r>
            <a:endParaRPr lang="en-GB" altLang="en-US" sz="6000" b="1">
              <a:solidFill>
                <a:schemeClr val="accent5">
                  <a:lumMod val="75000"/>
                </a:schemeClr>
              </a:solidFill>
              <a:latin typeface="Times New Roman" panose="02020603050405020304" charset="0"/>
              <a:cs typeface="Times New Roman" panose="02020603050405020304" charset="0"/>
            </a:endParaRPr>
          </a:p>
        </p:txBody>
      </p:sp>
      <p:sp>
        <p:nvSpPr>
          <p:cNvPr id="38" name="Text Box 37"/>
          <p:cNvSpPr txBox="1"/>
          <p:nvPr/>
        </p:nvSpPr>
        <p:spPr>
          <a:xfrm>
            <a:off x="838200" y="1485900"/>
            <a:ext cx="15384145" cy="629920"/>
          </a:xfrm>
          <a:prstGeom prst="rect">
            <a:avLst/>
          </a:prstGeom>
          <a:noFill/>
        </p:spPr>
        <p:txBody>
          <a:bodyPr wrap="square" rtlCol="0" anchor="t">
            <a:spAutoFit/>
          </a:bodyPr>
          <a:p>
            <a:pPr algn="l"/>
            <a:r>
              <a:rPr lang="en-US" altLang="en-GB" sz="3500" b="0">
                <a:solidFill>
                  <a:schemeClr val="tx1">
                    <a:lumMod val="95000"/>
                    <a:lumOff val="5000"/>
                  </a:schemeClr>
                </a:solidFill>
                <a:latin typeface="Times New Roman" panose="02020603050405020304" charset="0"/>
                <a:cs typeface="Times New Roman" panose="02020603050405020304" charset="0"/>
              </a:rPr>
              <a:t>Which sector has the lowest average stock price and lowest trade volume?</a:t>
            </a:r>
            <a:endParaRPr lang="en-US" altLang="en-GB" sz="3500" b="0">
              <a:solidFill>
                <a:schemeClr val="tx1">
                  <a:lumMod val="95000"/>
                  <a:lumOff val="5000"/>
                </a:schemeClr>
              </a:solidFill>
              <a:latin typeface="Times New Roman" panose="02020603050405020304" charset="0"/>
              <a:cs typeface="Times New Roman" panose="02020603050405020304" charset="0"/>
            </a:endParaRPr>
          </a:p>
        </p:txBody>
      </p:sp>
      <p:sp>
        <p:nvSpPr>
          <p:cNvPr id="39" name="Text Box 38"/>
          <p:cNvSpPr txBox="1"/>
          <p:nvPr/>
        </p:nvSpPr>
        <p:spPr>
          <a:xfrm>
            <a:off x="762000" y="24765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Query:-</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5" name="Text Box 44"/>
          <p:cNvSpPr txBox="1"/>
          <p:nvPr/>
        </p:nvSpPr>
        <p:spPr>
          <a:xfrm>
            <a:off x="762000" y="4686300"/>
            <a:ext cx="3168650" cy="553085"/>
          </a:xfrm>
          <a:prstGeom prst="rect">
            <a:avLst/>
          </a:prstGeom>
          <a:noFill/>
        </p:spPr>
        <p:txBody>
          <a:bodyPr wrap="square" rtlCol="0">
            <a:spAutoFit/>
          </a:bodyPr>
          <a:p>
            <a:r>
              <a:rPr lang="en-GB" altLang="en-US" sz="3000" b="1">
                <a:solidFill>
                  <a:schemeClr val="accent5">
                    <a:lumMod val="75000"/>
                  </a:schemeClr>
                </a:solidFill>
                <a:latin typeface="Times New Roman" panose="02020603050405020304" charset="0"/>
                <a:cs typeface="Times New Roman" panose="02020603050405020304" charset="0"/>
              </a:rPr>
              <a:t>Output:-</a:t>
            </a:r>
            <a:endParaRPr lang="en-GB" altLang="en-US" sz="3000" b="1">
              <a:solidFill>
                <a:schemeClr val="accent5">
                  <a:lumMod val="75000"/>
                </a:schemeClr>
              </a:solidFill>
              <a:latin typeface="Times New Roman" panose="02020603050405020304" charset="0"/>
              <a:cs typeface="Times New Roman" panose="02020603050405020304" charset="0"/>
            </a:endParaRPr>
          </a:p>
        </p:txBody>
      </p:sp>
      <p:sp>
        <p:nvSpPr>
          <p:cNvPr id="46" name="Text Box 45"/>
          <p:cNvSpPr txBox="1"/>
          <p:nvPr/>
        </p:nvSpPr>
        <p:spPr>
          <a:xfrm>
            <a:off x="990600" y="8115300"/>
            <a:ext cx="15997555" cy="1816735"/>
          </a:xfrm>
          <a:prstGeom prst="rect">
            <a:avLst/>
          </a:prstGeom>
          <a:noFill/>
        </p:spPr>
        <p:txBody>
          <a:bodyPr wrap="square" rtlCol="0">
            <a:noAutofit/>
          </a:bodyPr>
          <a:p>
            <a:pPr algn="just"/>
            <a:r>
              <a:rPr lang="en-GB" altLang="en-US" sz="3000" b="1">
                <a:solidFill>
                  <a:schemeClr val="accent5">
                    <a:lumMod val="75000"/>
                  </a:schemeClr>
                </a:solidFill>
                <a:latin typeface="Times New Roman" panose="02020603050405020304" charset="0"/>
                <a:cs typeface="Times New Roman" panose="02020603050405020304" charset="0"/>
              </a:rPr>
              <a:t>Conclusion:-</a:t>
            </a:r>
            <a:r>
              <a:rPr lang="en-GB" altLang="en-US" sz="3000">
                <a:latin typeface="Times New Roman" panose="02020603050405020304" charset="0"/>
                <a:cs typeface="Times New Roman" panose="02020603050405020304" charset="0"/>
              </a:rPr>
              <a:t> </a:t>
            </a:r>
            <a:r>
              <a:rPr lang="en-US" altLang="en-GB" sz="3000">
                <a:latin typeface="Times New Roman" panose="02020603050405020304" charset="0"/>
                <a:cs typeface="Times New Roman" panose="02020603050405020304" charset="0"/>
              </a:rPr>
              <a:t>The Energy sector has the lowest stock price and fewer trades, which makes it a good option for new or budget-conscious investors. Businesses can use this insight to promote affordable investment plans and attract more people to start investing in this sector.</a:t>
            </a:r>
            <a:endParaRPr lang="en-US" altLang="en-GB" sz="3000">
              <a:latin typeface="Times New Roman" panose="02020603050405020304" charset="0"/>
              <a:cs typeface="Times New Roman" panose="02020603050405020304" charset="0"/>
            </a:endParaRPr>
          </a:p>
        </p:txBody>
      </p:sp>
      <p:sp>
        <p:nvSpPr>
          <p:cNvPr id="50" name="Text Box 49"/>
          <p:cNvSpPr txBox="1"/>
          <p:nvPr/>
        </p:nvSpPr>
        <p:spPr>
          <a:xfrm>
            <a:off x="990600" y="8801100"/>
            <a:ext cx="15213965" cy="958215"/>
          </a:xfrm>
          <a:prstGeom prst="rect">
            <a:avLst/>
          </a:prstGeom>
          <a:noFill/>
        </p:spPr>
        <p:txBody>
          <a:bodyPr wrap="square" rtlCol="0">
            <a:noAutofit/>
          </a:bodyPr>
          <a:p>
            <a:endParaRPr lang="en-US" altLang="en-GB" sz="3000">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1066800" y="3185795"/>
            <a:ext cx="16736060" cy="1517015"/>
          </a:xfrm>
          <a:prstGeom prst="rect">
            <a:avLst/>
          </a:prstGeom>
          <a:ln>
            <a:solidFill>
              <a:schemeClr val="bg1">
                <a:lumMod val="85000"/>
              </a:schemeClr>
            </a:solidFill>
          </a:ln>
        </p:spPr>
      </p:pic>
      <p:pic>
        <p:nvPicPr>
          <p:cNvPr id="9" name="Picture 8"/>
          <p:cNvPicPr>
            <a:picLocks noChangeAspect="1"/>
          </p:cNvPicPr>
          <p:nvPr/>
        </p:nvPicPr>
        <p:blipFill>
          <a:blip r:embed="rId2"/>
          <a:stretch>
            <a:fillRect/>
          </a:stretch>
        </p:blipFill>
        <p:spPr>
          <a:xfrm>
            <a:off x="4591050" y="5062220"/>
            <a:ext cx="8058785" cy="2889250"/>
          </a:xfrm>
          <a:prstGeom prst="rect">
            <a:avLst/>
          </a:prstGeom>
          <a:ln>
            <a:solidFill>
              <a:schemeClr val="bg1">
                <a:lumMod val="85000"/>
              </a:schemeClr>
            </a:solid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1562163"/>
            <a:ext cx="4611370" cy="935990"/>
          </a:xfrm>
          <a:prstGeom prst="rect">
            <a:avLst/>
          </a:prstGeom>
        </p:spPr>
        <p:txBody>
          <a:bodyPr vert="horz" wrap="square" lIns="0" tIns="12700" rIns="0" bIns="0" rtlCol="0">
            <a:spAutoFit/>
          </a:bodyPr>
          <a:lstStyle/>
          <a:p>
            <a:pPr marL="12700" marR="5080">
              <a:lnSpc>
                <a:spcPct val="100000"/>
              </a:lnSpc>
              <a:spcBef>
                <a:spcPts val="100"/>
              </a:spcBef>
            </a:pPr>
            <a:r>
              <a:rPr lang="en-GB" sz="6000" spc="60" dirty="0">
                <a:solidFill>
                  <a:srgbClr val="FFFFFF"/>
                </a:solidFill>
              </a:rPr>
              <a:t>Objectives:-</a:t>
            </a:r>
            <a:endParaRPr lang="en-GB" sz="6000" spc="40" dirty="0">
              <a:solidFill>
                <a:srgbClr val="FFFFFF"/>
              </a:solidFill>
            </a:endParaRPr>
          </a:p>
        </p:txBody>
      </p:sp>
      <p:pic>
        <p:nvPicPr>
          <p:cNvPr id="3" name="object 3"/>
          <p:cNvPicPr/>
          <p:nvPr/>
        </p:nvPicPr>
        <p:blipFill>
          <a:blip r:embed="rId1" cstate="print"/>
          <a:stretch>
            <a:fillRect/>
          </a:stretch>
        </p:blipFill>
        <p:spPr>
          <a:xfrm>
            <a:off x="1028700" y="4758113"/>
            <a:ext cx="5991224" cy="4495799"/>
          </a:xfrm>
          <a:prstGeom prst="rect">
            <a:avLst/>
          </a:prstGeom>
        </p:spPr>
      </p:pic>
      <p:sp>
        <p:nvSpPr>
          <p:cNvPr id="4" name="object 4"/>
          <p:cNvSpPr txBox="1"/>
          <p:nvPr/>
        </p:nvSpPr>
        <p:spPr>
          <a:xfrm>
            <a:off x="7950775" y="990663"/>
            <a:ext cx="9287510" cy="1214755"/>
          </a:xfrm>
          <a:prstGeom prst="rect">
            <a:avLst/>
          </a:prstGeom>
        </p:spPr>
        <p:txBody>
          <a:bodyPr vert="horz" wrap="square" lIns="0" tIns="29845" rIns="0" bIns="0" rtlCol="0">
            <a:spAutoFit/>
          </a:bodyPr>
          <a:lstStyle/>
          <a:p>
            <a:pPr marL="469900" marR="5080" indent="-457200" algn="just">
              <a:lnSpc>
                <a:spcPts val="3080"/>
              </a:lnSpc>
              <a:spcBef>
                <a:spcPts val="235"/>
              </a:spcBef>
              <a:buFont typeface="Wingdings" panose="05000000000000000000" charset="0"/>
              <a:buChar char="ü"/>
            </a:pPr>
            <a:r>
              <a:rPr lang="en-GB" altLang="en-US" sz="2800" b="1" u="sng" spc="-10" dirty="0">
                <a:solidFill>
                  <a:srgbClr val="FFFFFF"/>
                </a:solidFill>
                <a:latin typeface="Times New Roman" panose="02020603050405020304" charset="0"/>
                <a:cs typeface="Times New Roman" panose="02020603050405020304" charset="0"/>
              </a:rPr>
              <a:t>A</a:t>
            </a:r>
            <a:r>
              <a:rPr lang="en-US" altLang="en-GB" sz="2800" b="1" u="sng" spc="-10" dirty="0">
                <a:solidFill>
                  <a:srgbClr val="FFFFFF"/>
                </a:solidFill>
                <a:latin typeface="Times New Roman" panose="02020603050405020304" charset="0"/>
                <a:cs typeface="Times New Roman" panose="02020603050405020304" charset="0"/>
              </a:rPr>
              <a:t>ssess Market Trends:</a:t>
            </a:r>
            <a:r>
              <a:rPr lang="en-US" altLang="en-GB" sz="2800" spc="-10" dirty="0">
                <a:solidFill>
                  <a:srgbClr val="FFFFFF"/>
                </a:solidFill>
                <a:latin typeface="Times New Roman" panose="02020603050405020304" charset="0"/>
                <a:cs typeface="Times New Roman" panose="02020603050405020304" charset="0"/>
              </a:rPr>
              <a:t> Identify top-performing sectors, companies, and stocks by market capitalization and trading volume</a:t>
            </a:r>
            <a:r>
              <a:rPr sz="2800" spc="-10" dirty="0">
                <a:solidFill>
                  <a:srgbClr val="FFFFFF"/>
                </a:solidFill>
                <a:latin typeface="Times New Roman" panose="02020603050405020304" charset="0"/>
                <a:cs typeface="Times New Roman" panose="02020603050405020304" charset="0"/>
              </a:rPr>
              <a:t>.</a:t>
            </a:r>
            <a:endParaRPr sz="2800">
              <a:latin typeface="Times New Roman" panose="02020603050405020304" charset="0"/>
              <a:cs typeface="Times New Roman" panose="02020603050405020304" charset="0"/>
            </a:endParaRPr>
          </a:p>
        </p:txBody>
      </p:sp>
      <p:sp>
        <p:nvSpPr>
          <p:cNvPr id="5" name="object 5"/>
          <p:cNvSpPr txBox="1"/>
          <p:nvPr/>
        </p:nvSpPr>
        <p:spPr>
          <a:xfrm>
            <a:off x="7924740" y="2857457"/>
            <a:ext cx="9007475" cy="1214755"/>
          </a:xfrm>
          <a:prstGeom prst="rect">
            <a:avLst/>
          </a:prstGeom>
        </p:spPr>
        <p:txBody>
          <a:bodyPr vert="horz" wrap="square" lIns="0" tIns="29845" rIns="0" bIns="0" rtlCol="0">
            <a:spAutoFit/>
          </a:bodyPr>
          <a:lstStyle/>
          <a:p>
            <a:pPr marL="469900" marR="5080" indent="-457200" algn="just">
              <a:lnSpc>
                <a:spcPts val="3080"/>
              </a:lnSpc>
              <a:spcBef>
                <a:spcPts val="235"/>
              </a:spcBef>
              <a:buFont typeface="Wingdings" panose="05000000000000000000" charset="0"/>
              <a:buChar char="ü"/>
            </a:pPr>
            <a:r>
              <a:rPr lang="en-US" altLang="en-GB" sz="2800" b="1" u="sng">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Evaluate Stock Price Movements:</a:t>
            </a:r>
            <a:r>
              <a:rPr lang="en-US" altLang="en-GB" sz="280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rPr>
              <a:t> Analyze stock price volatility and trends, helping to understand market risk and opportunities.</a:t>
            </a:r>
            <a:endParaRPr lang="en-US" altLang="en-GB" sz="2800">
              <a:solidFill>
                <a:schemeClr val="bg1"/>
              </a:solidFill>
              <a:effectLst>
                <a:outerShdw blurRad="38100" dist="38100" dir="2700000" algn="tl">
                  <a:srgbClr val="000000">
                    <a:alpha val="43137"/>
                  </a:srgbClr>
                </a:outerShdw>
              </a:effectLst>
              <a:latin typeface="Times New Roman" panose="02020603050405020304" charset="0"/>
              <a:cs typeface="Times New Roman" panose="02020603050405020304" charset="0"/>
            </a:endParaRPr>
          </a:p>
        </p:txBody>
      </p:sp>
      <p:sp>
        <p:nvSpPr>
          <p:cNvPr id="6" name="object 6"/>
          <p:cNvSpPr txBox="1"/>
          <p:nvPr/>
        </p:nvSpPr>
        <p:spPr>
          <a:xfrm>
            <a:off x="7950835" y="4610100"/>
            <a:ext cx="9185275" cy="1214755"/>
          </a:xfrm>
          <a:prstGeom prst="rect">
            <a:avLst/>
          </a:prstGeom>
        </p:spPr>
        <p:txBody>
          <a:bodyPr vert="horz" wrap="square" lIns="0" tIns="29845" rIns="0" bIns="0" rtlCol="0">
            <a:spAutoFit/>
          </a:bodyPr>
          <a:lstStyle/>
          <a:p>
            <a:pPr marL="469900" marR="525780" indent="-457200" algn="just">
              <a:lnSpc>
                <a:spcPts val="3080"/>
              </a:lnSpc>
              <a:spcBef>
                <a:spcPts val="235"/>
              </a:spcBef>
              <a:buFont typeface="Wingdings" panose="05000000000000000000" charset="0"/>
              <a:buChar char="ü"/>
            </a:pPr>
            <a:r>
              <a:rPr lang="en-US" altLang="en-GB" sz="2800" b="1" u="sng">
                <a:solidFill>
                  <a:schemeClr val="bg1"/>
                </a:solidFill>
                <a:latin typeface="Times New Roman" panose="02020603050405020304" charset="0"/>
                <a:cs typeface="Times New Roman" panose="02020603050405020304" charset="0"/>
              </a:rPr>
              <a:t>Examine Trader Behavior:</a:t>
            </a:r>
            <a:r>
              <a:rPr lang="en-US" altLang="en-GB" sz="2800">
                <a:solidFill>
                  <a:schemeClr val="bg1"/>
                </a:solidFill>
                <a:latin typeface="Times New Roman" panose="02020603050405020304" charset="0"/>
                <a:cs typeface="Times New Roman" panose="02020603050405020304" charset="0"/>
              </a:rPr>
              <a:t> Investigate the correlation between trader demographics (age, gender, location) and their trading patterns, such as trade frequency and value.</a:t>
            </a:r>
            <a:endParaRPr lang="en-US" altLang="en-GB" sz="2800">
              <a:solidFill>
                <a:schemeClr val="bg1"/>
              </a:solidFill>
              <a:latin typeface="Times New Roman" panose="02020603050405020304" charset="0"/>
              <a:cs typeface="Times New Roman" panose="02020603050405020304" charset="0"/>
            </a:endParaRPr>
          </a:p>
        </p:txBody>
      </p:sp>
      <p:sp>
        <p:nvSpPr>
          <p:cNvPr id="7" name="object 7"/>
          <p:cNvSpPr/>
          <p:nvPr/>
        </p:nvSpPr>
        <p:spPr>
          <a:xfrm>
            <a:off x="7848858" y="2400035"/>
            <a:ext cx="9286875" cy="0"/>
          </a:xfrm>
          <a:custGeom>
            <a:avLst/>
            <a:gdLst/>
            <a:ahLst/>
            <a:cxnLst/>
            <a:rect l="l" t="t" r="r" b="b"/>
            <a:pathLst>
              <a:path w="9286875">
                <a:moveTo>
                  <a:pt x="0" y="0"/>
                </a:moveTo>
                <a:lnTo>
                  <a:pt x="9286298" y="0"/>
                </a:lnTo>
              </a:path>
            </a:pathLst>
          </a:custGeom>
          <a:ln w="9524">
            <a:solidFill>
              <a:srgbClr val="F1F1F1"/>
            </a:solidFill>
          </a:ln>
        </p:spPr>
        <p:txBody>
          <a:bodyPr wrap="square" lIns="0" tIns="0" rIns="0" bIns="0" rtlCol="0"/>
          <a:lstStyle/>
          <a:p/>
        </p:txBody>
      </p:sp>
      <p:sp>
        <p:nvSpPr>
          <p:cNvPr id="8" name="object 8"/>
          <p:cNvSpPr/>
          <p:nvPr/>
        </p:nvSpPr>
        <p:spPr>
          <a:xfrm flipV="1">
            <a:off x="7950835" y="2247900"/>
            <a:ext cx="9193530" cy="2036445"/>
          </a:xfrm>
          <a:custGeom>
            <a:avLst/>
            <a:gdLst/>
            <a:ahLst/>
            <a:cxnLst/>
            <a:rect l="l" t="t" r="r" b="b"/>
            <a:pathLst>
              <a:path w="9286875">
                <a:moveTo>
                  <a:pt x="0" y="0"/>
                </a:moveTo>
                <a:lnTo>
                  <a:pt x="9286298" y="0"/>
                </a:lnTo>
              </a:path>
            </a:pathLst>
          </a:custGeom>
          <a:ln w="9524">
            <a:solidFill>
              <a:srgbClr val="F1F1F1"/>
            </a:solidFill>
          </a:ln>
        </p:spPr>
        <p:txBody>
          <a:bodyPr wrap="square" lIns="0" tIns="0" rIns="0" bIns="0" rtlCol="0"/>
          <a:lstStyle/>
          <a:p/>
        </p:txBody>
      </p:sp>
      <p:sp>
        <p:nvSpPr>
          <p:cNvPr id="9" name="object 9"/>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sp>
        <p:nvSpPr>
          <p:cNvPr id="11" name="object 8"/>
          <p:cNvSpPr/>
          <p:nvPr/>
        </p:nvSpPr>
        <p:spPr>
          <a:xfrm flipV="1">
            <a:off x="7941945" y="4152900"/>
            <a:ext cx="9193530" cy="2036445"/>
          </a:xfrm>
          <a:custGeom>
            <a:avLst/>
            <a:gdLst/>
            <a:ahLst/>
            <a:cxnLst/>
            <a:rect l="l" t="t" r="r" b="b"/>
            <a:pathLst>
              <a:path w="9286875">
                <a:moveTo>
                  <a:pt x="0" y="0"/>
                </a:moveTo>
                <a:lnTo>
                  <a:pt x="9286298" y="0"/>
                </a:lnTo>
              </a:path>
            </a:pathLst>
          </a:custGeom>
          <a:ln w="9524">
            <a:solidFill>
              <a:srgbClr val="F1F1F1"/>
            </a:solidFill>
          </a:ln>
        </p:spPr>
        <p:txBody>
          <a:bodyPr wrap="square" lIns="0" tIns="0" rIns="0" bIns="0" rtlCol="0"/>
          <a:p/>
        </p:txBody>
      </p:sp>
      <p:sp>
        <p:nvSpPr>
          <p:cNvPr id="12" name="Text Box 11"/>
          <p:cNvSpPr txBox="1"/>
          <p:nvPr/>
        </p:nvSpPr>
        <p:spPr>
          <a:xfrm>
            <a:off x="7950835" y="6515100"/>
            <a:ext cx="9143365" cy="1177290"/>
          </a:xfrm>
          <a:prstGeom prst="rect">
            <a:avLst/>
          </a:prstGeom>
          <a:noFill/>
        </p:spPr>
        <p:txBody>
          <a:bodyPr wrap="square" rtlCol="0">
            <a:noAutofit/>
          </a:bodyPr>
          <a:p>
            <a:pPr marL="457200" indent="-457200" algn="just">
              <a:buFont typeface="Wingdings" panose="05000000000000000000" charset="0"/>
              <a:buChar char="ü"/>
            </a:pPr>
            <a:r>
              <a:rPr lang="en-US" altLang="en-GB" sz="2800" b="1" u="sng">
                <a:solidFill>
                  <a:schemeClr val="bg1"/>
                </a:solidFill>
                <a:latin typeface="Times New Roman" panose="02020603050405020304" charset="0"/>
                <a:cs typeface="Times New Roman" panose="02020603050405020304" charset="0"/>
              </a:rPr>
              <a:t>Uncover Investment Opportunities:</a:t>
            </a:r>
            <a:r>
              <a:rPr lang="en-US" altLang="en-GB" sz="2800">
                <a:solidFill>
                  <a:schemeClr val="bg1"/>
                </a:solidFill>
                <a:latin typeface="Times New Roman" panose="02020603050405020304" charset="0"/>
                <a:cs typeface="Times New Roman" panose="02020603050405020304" charset="0"/>
              </a:rPr>
              <a:t> Explore sectors and companies with the potential for growth based on historical performance and trading activity.</a:t>
            </a:r>
            <a:endParaRPr lang="en-US" altLang="en-GB" sz="2800">
              <a:solidFill>
                <a:schemeClr val="bg1"/>
              </a:solidFill>
              <a:latin typeface="Times New Roman" panose="02020603050405020304" charset="0"/>
              <a:cs typeface="Times New Roman" panose="02020603050405020304" charset="0"/>
            </a:endParaRPr>
          </a:p>
        </p:txBody>
      </p:sp>
      <p:sp>
        <p:nvSpPr>
          <p:cNvPr id="13" name="object 8"/>
          <p:cNvSpPr/>
          <p:nvPr/>
        </p:nvSpPr>
        <p:spPr>
          <a:xfrm flipV="1">
            <a:off x="8001000" y="6150610"/>
            <a:ext cx="9193530" cy="2036445"/>
          </a:xfrm>
          <a:custGeom>
            <a:avLst/>
            <a:gdLst/>
            <a:ahLst/>
            <a:cxnLst/>
            <a:rect l="l" t="t" r="r" b="b"/>
            <a:pathLst>
              <a:path w="9286875">
                <a:moveTo>
                  <a:pt x="0" y="0"/>
                </a:moveTo>
                <a:lnTo>
                  <a:pt x="9286298" y="0"/>
                </a:lnTo>
              </a:path>
            </a:pathLst>
          </a:custGeom>
          <a:ln w="9524">
            <a:solidFill>
              <a:srgbClr val="F1F1F1"/>
            </a:solidFill>
          </a:ln>
        </p:spPr>
        <p:txBody>
          <a:bodyPr wrap="square" lIns="0" tIns="0" rIns="0" bIns="0" rtlCol="0"/>
          <a:p/>
        </p:txBody>
      </p:sp>
      <p:sp>
        <p:nvSpPr>
          <p:cNvPr id="14" name="Text Box 13"/>
          <p:cNvSpPr txBox="1"/>
          <p:nvPr/>
        </p:nvSpPr>
        <p:spPr>
          <a:xfrm>
            <a:off x="7950835" y="8496300"/>
            <a:ext cx="9128760" cy="1383665"/>
          </a:xfrm>
          <a:prstGeom prst="rect">
            <a:avLst/>
          </a:prstGeom>
          <a:noFill/>
        </p:spPr>
        <p:txBody>
          <a:bodyPr wrap="square" rtlCol="0">
            <a:spAutoFit/>
          </a:bodyPr>
          <a:p>
            <a:pPr marL="457200" indent="-457200" algn="just">
              <a:buFont typeface="Wingdings" panose="05000000000000000000" charset="0"/>
              <a:buChar char="ü"/>
            </a:pPr>
            <a:r>
              <a:rPr lang="en-US" altLang="en-GB" sz="2800" b="1" u="sng" strike="noStrike">
                <a:solidFill>
                  <a:schemeClr val="bg1"/>
                </a:solidFill>
                <a:latin typeface="Times New Roman" panose="02020603050405020304" charset="0"/>
                <a:cs typeface="Times New Roman" panose="02020603050405020304" charset="0"/>
              </a:rPr>
              <a:t>Provide Business Insights:</a:t>
            </a:r>
            <a:r>
              <a:rPr lang="en-US" altLang="en-GB" sz="2800" strike="noStrike">
                <a:solidFill>
                  <a:schemeClr val="bg1"/>
                </a:solidFill>
                <a:latin typeface="Times New Roman" panose="02020603050405020304" charset="0"/>
                <a:cs typeface="Times New Roman" panose="02020603050405020304" charset="0"/>
              </a:rPr>
              <a:t> Deliver actionable insights that help stakeholders make informed decisions in terms of stock investments and trading strategies.</a:t>
            </a:r>
            <a:endParaRPr lang="en-US" altLang="en-GB" sz="2800" strike="noStrike">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a:xfrm>
            <a:off x="990600" y="3695763"/>
            <a:ext cx="16256000" cy="1846580"/>
          </a:xfrm>
        </p:spPr>
        <p:txBody>
          <a:bodyPr/>
          <a:p>
            <a:pPr algn="just"/>
            <a:r>
              <a:rPr lang="en-US" altLang="en-GB" sz="4000">
                <a:solidFill>
                  <a:schemeClr val="accent5">
                    <a:lumMod val="75000"/>
                  </a:schemeClr>
                </a:solidFill>
              </a:rPr>
              <a:t>How can businesses make use of the affordability and low trading activity of the Energy sector to attract new or budget-conscious investors?</a:t>
            </a:r>
            <a:endParaRPr lang="en-US" altLang="en-GB" sz="4000">
              <a:solidFill>
                <a:schemeClr val="accent5">
                  <a:lumMod val="75000"/>
                </a:schemeClr>
              </a:solidFill>
            </a:endParaRPr>
          </a:p>
        </p:txBody>
      </p:sp>
      <p:sp>
        <p:nvSpPr>
          <p:cNvPr id="4" name="Text Box 3"/>
          <p:cNvSpPr txBox="1"/>
          <p:nvPr/>
        </p:nvSpPr>
        <p:spPr>
          <a:xfrm>
            <a:off x="6112510" y="1333500"/>
            <a:ext cx="6079490" cy="860425"/>
          </a:xfrm>
          <a:prstGeom prst="rect">
            <a:avLst/>
          </a:prstGeom>
          <a:noFill/>
        </p:spPr>
        <p:txBody>
          <a:bodyPr wrap="square" rtlCol="0">
            <a:spAutoFit/>
          </a:bodyPr>
          <a:p>
            <a:pPr algn="ctr"/>
            <a:r>
              <a:rPr lang="en-GB" altLang="en-US" sz="5000" b="1">
                <a:solidFill>
                  <a:schemeClr val="accent5">
                    <a:lumMod val="50000"/>
                  </a:schemeClr>
                </a:solidFill>
                <a:latin typeface="Times New Roman" panose="02020603050405020304" charset="0"/>
                <a:cs typeface="Times New Roman" panose="02020603050405020304" charset="0"/>
              </a:rPr>
              <a:t>Question:-4</a:t>
            </a:r>
            <a:endParaRPr lang="en-GB" altLang="en-US" sz="5000" b="1">
              <a:solidFill>
                <a:schemeClr val="accent5">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419163"/>
            <a:ext cx="16256000"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1:-</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what factors make the energy sector appealing for first-time or low-budget investors?</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Several companies in the Energy sector offer low average stock prices (e.g., Gallegos PLC at $36.19), making them attractive for first-time or budget-conscious investors. Some also show low volatility (like Duarte Inc), indicating lower risk—businesses can use this to design affordable, beginner-friendly investment products to grow their investor base.</a:t>
            </a:r>
            <a:endParaRPr lang="en-US" altLang="en-GB" sz="3000" b="0">
              <a:solidFill>
                <a:schemeClr val="tx1"/>
              </a:solidFill>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5105400" y="4298950"/>
            <a:ext cx="7034530" cy="2955290"/>
          </a:xfrm>
          <a:prstGeom prst="rect">
            <a:avLst/>
          </a:prstGeom>
          <a:ln>
            <a:solidFill>
              <a:schemeClr val="bg1">
                <a:lumMod val="85000"/>
              </a:schemeClr>
            </a:solidFill>
          </a:ln>
        </p:spPr>
      </p:pic>
      <p:pic>
        <p:nvPicPr>
          <p:cNvPr id="4" name="Picture 3"/>
          <p:cNvPicPr>
            <a:picLocks noChangeAspect="1"/>
          </p:cNvPicPr>
          <p:nvPr/>
        </p:nvPicPr>
        <p:blipFill>
          <a:blip r:embed="rId2"/>
          <a:stretch>
            <a:fillRect/>
          </a:stretch>
        </p:blipFill>
        <p:spPr>
          <a:xfrm>
            <a:off x="990600" y="1714500"/>
            <a:ext cx="16847185" cy="2332990"/>
          </a:xfrm>
          <a:prstGeom prst="rect">
            <a:avLst/>
          </a:prstGeom>
          <a:ln>
            <a:solidFill>
              <a:schemeClr val="bg1">
                <a:lumMod val="85000"/>
              </a:schemeClr>
            </a:solid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419163"/>
            <a:ext cx="16256000" cy="53848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2:-</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why is the trading volume low despite the low stock price?</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5669260"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Despite low stock prices for some energy companies, trading volumes remain low due to limited investor interest or lack of market confidence. This suggests that price alone isn't driving demand—other factors like company performance, market perception, or sector trends may be influencing trading activity.</a:t>
            </a:r>
            <a:endParaRPr lang="en-US" altLang="en-GB" sz="3000" b="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4562475" y="4436745"/>
            <a:ext cx="7781925" cy="2776220"/>
          </a:xfrm>
          <a:prstGeom prst="rect">
            <a:avLst/>
          </a:prstGeom>
          <a:ln>
            <a:solidFill>
              <a:schemeClr val="bg1">
                <a:lumMod val="85000"/>
              </a:schemeClr>
            </a:solidFill>
          </a:ln>
        </p:spPr>
      </p:pic>
      <p:pic>
        <p:nvPicPr>
          <p:cNvPr id="6" name="Picture 5"/>
          <p:cNvPicPr>
            <a:picLocks noChangeAspect="1"/>
          </p:cNvPicPr>
          <p:nvPr/>
        </p:nvPicPr>
        <p:blipFill>
          <a:blip r:embed="rId2"/>
          <a:stretch>
            <a:fillRect/>
          </a:stretch>
        </p:blipFill>
        <p:spPr>
          <a:xfrm>
            <a:off x="838200" y="1485900"/>
            <a:ext cx="16797655" cy="2423160"/>
          </a:xfrm>
          <a:prstGeom prst="rect">
            <a:avLst/>
          </a:prstGeom>
          <a:ln>
            <a:solidFill>
              <a:schemeClr val="bg1">
                <a:lumMod val="85000"/>
              </a:schemeClr>
            </a:solid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419163"/>
            <a:ext cx="16256000"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3:-</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how can targeted marketing or investment education increase interest in the energy sector?</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914400" y="7886700"/>
            <a:ext cx="16491585"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The low number of trade transactions for energy companies highlights a gap in investor engagement. Targeted marketing campaigns and investment education initiatives could raise awareness, improve investor confidence, and stimulate trading activity within the sector.</a:t>
            </a:r>
            <a:endParaRPr lang="en-US" altLang="en-GB" sz="3000" b="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5292090" y="4381500"/>
            <a:ext cx="8148320" cy="3002915"/>
          </a:xfrm>
          <a:prstGeom prst="rect">
            <a:avLst/>
          </a:prstGeom>
          <a:ln>
            <a:solidFill>
              <a:schemeClr val="bg1">
                <a:lumMod val="85000"/>
              </a:schemeClr>
            </a:solidFill>
          </a:ln>
        </p:spPr>
      </p:pic>
      <p:pic>
        <p:nvPicPr>
          <p:cNvPr id="6" name="Picture 5"/>
          <p:cNvPicPr>
            <a:picLocks noChangeAspect="1"/>
          </p:cNvPicPr>
          <p:nvPr/>
        </p:nvPicPr>
        <p:blipFill>
          <a:blip r:embed="rId2"/>
          <a:stretch>
            <a:fillRect/>
          </a:stretch>
        </p:blipFill>
        <p:spPr>
          <a:xfrm>
            <a:off x="762000" y="1672590"/>
            <a:ext cx="17181195" cy="2372360"/>
          </a:xfrm>
          <a:prstGeom prst="rect">
            <a:avLst/>
          </a:prstGeom>
          <a:ln>
            <a:solidFill>
              <a:schemeClr val="bg1">
                <a:lumMod val="85000"/>
              </a:schemeClr>
            </a:solid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 name="Title 10"/>
          <p:cNvSpPr/>
          <p:nvPr/>
        </p:nvSpPr>
        <p:spPr>
          <a:xfrm>
            <a:off x="838200" y="419163"/>
            <a:ext cx="16256000" cy="1076960"/>
          </a:xfrm>
          <a:prstGeom prst="rect">
            <a:avLst/>
          </a:prstGeom>
        </p:spPr>
        <p:txBody>
          <a:bodyPr wrap="square" lIns="0" tIns="0" rIns="0" bIns="0">
            <a:spAutoFit/>
          </a:bodyPr>
          <a:lstStyle>
            <a:lvl1pPr>
              <a:defRPr sz="8000" b="0" i="0">
                <a:solidFill>
                  <a:srgbClr val="373737"/>
                </a:solidFill>
                <a:latin typeface="Trebuchet MS" panose="020B0603020202020204"/>
                <a:ea typeface="+mj-ea"/>
                <a:cs typeface="Trebuchet MS" panose="020B0603020202020204"/>
              </a:defRPr>
            </a:lvl1pPr>
          </a:lstStyle>
          <a:p>
            <a:r>
              <a:rPr lang="en-GB" altLang="en-US" sz="3500" b="1">
                <a:solidFill>
                  <a:schemeClr val="accent5">
                    <a:lumMod val="75000"/>
                  </a:schemeClr>
                </a:solidFill>
                <a:latin typeface="Times New Roman" panose="02020603050405020304" charset="0"/>
                <a:cs typeface="Times New Roman" panose="02020603050405020304" charset="0"/>
              </a:rPr>
              <a:t>Step 4:-</a:t>
            </a:r>
            <a:r>
              <a:rPr lang="en-GB" altLang="en-US" sz="3500">
                <a:latin typeface="Times New Roman" panose="02020603050405020304" charset="0"/>
                <a:cs typeface="Times New Roman" panose="02020603050405020304" charset="0"/>
              </a:rPr>
              <a:t> </a:t>
            </a:r>
            <a:r>
              <a:rPr lang="en-US" altLang="en-GB" sz="3500">
                <a:latin typeface="Times New Roman" panose="02020603050405020304" charset="0"/>
                <a:cs typeface="Times New Roman" panose="02020603050405020304" charset="0"/>
              </a:rPr>
              <a:t>what kind of investment products or plans can be built around the energy sector to engage new investors?</a:t>
            </a:r>
            <a:endParaRPr lang="en-US" altLang="en-GB" sz="3500">
              <a:latin typeface="Times New Roman" panose="02020603050405020304" charset="0"/>
              <a:cs typeface="Times New Roman" panose="02020603050405020304" charset="0"/>
            </a:endParaRPr>
          </a:p>
        </p:txBody>
      </p:sp>
      <p:sp>
        <p:nvSpPr>
          <p:cNvPr id="105" name="Text Box 104"/>
          <p:cNvSpPr txBox="1"/>
          <p:nvPr/>
        </p:nvSpPr>
        <p:spPr>
          <a:xfrm>
            <a:off x="1003300" y="7505700"/>
            <a:ext cx="16213455" cy="14103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Several energy companies have historically low stock prices, making them attractive entry points for new investors. Designing affordable, beginner-friendly investment products like sector-based ETFs or SIPs can help engage risk-tolerant individuals and promote long-term participation in the energy sector.</a:t>
            </a:r>
            <a:endParaRPr lang="en-US" altLang="en-GB" sz="3000" b="0">
              <a:solidFill>
                <a:schemeClr val="tx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tretch>
            <a:fillRect/>
          </a:stretch>
        </p:blipFill>
        <p:spPr>
          <a:xfrm>
            <a:off x="4852670" y="4477385"/>
            <a:ext cx="7263765" cy="2628900"/>
          </a:xfrm>
          <a:prstGeom prst="rect">
            <a:avLst/>
          </a:prstGeom>
          <a:ln>
            <a:solidFill>
              <a:schemeClr val="bg1">
                <a:lumMod val="85000"/>
              </a:schemeClr>
            </a:solidFill>
          </a:ln>
        </p:spPr>
      </p:pic>
      <p:pic>
        <p:nvPicPr>
          <p:cNvPr id="6" name="Picture 5"/>
          <p:cNvPicPr>
            <a:picLocks noChangeAspect="1"/>
          </p:cNvPicPr>
          <p:nvPr/>
        </p:nvPicPr>
        <p:blipFill>
          <a:blip r:embed="rId2"/>
          <a:stretch>
            <a:fillRect/>
          </a:stretch>
        </p:blipFill>
        <p:spPr>
          <a:xfrm>
            <a:off x="838200" y="1790700"/>
            <a:ext cx="17153255" cy="2204720"/>
          </a:xfrm>
          <a:prstGeom prst="rect">
            <a:avLst/>
          </a:prstGeom>
          <a:ln>
            <a:solidFill>
              <a:schemeClr val="bg1">
                <a:lumMod val="85000"/>
              </a:schemeClr>
            </a:solid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 Box 20"/>
          <p:cNvSpPr txBox="1"/>
          <p:nvPr/>
        </p:nvSpPr>
        <p:spPr>
          <a:xfrm>
            <a:off x="5168900" y="946150"/>
            <a:ext cx="7785100" cy="1014730"/>
          </a:xfrm>
          <a:prstGeom prst="rect">
            <a:avLst/>
          </a:prstGeom>
          <a:solidFill>
            <a:srgbClr val="F1F1F1">
              <a:alpha val="20000"/>
            </a:srgbClr>
          </a:solidFill>
        </p:spPr>
        <p:txBody>
          <a:bodyPr wrap="square" rtlCol="0">
            <a:spAutoFit/>
          </a:bodyPr>
          <a:p>
            <a:pPr algn="ctr"/>
            <a:r>
              <a:rPr lang="en-GB" altLang="en-US" sz="6000" b="1">
                <a:solidFill>
                  <a:schemeClr val="bg1"/>
                </a:solidFill>
              </a:rPr>
              <a:t>Conclusion</a:t>
            </a:r>
            <a:endParaRPr lang="en-GB" altLang="en-US" sz="6000" b="1">
              <a:solidFill>
                <a:schemeClr val="bg1"/>
              </a:solidFill>
            </a:endParaRPr>
          </a:p>
        </p:txBody>
      </p:sp>
      <p:sp>
        <p:nvSpPr>
          <p:cNvPr id="22" name="Text Box 21"/>
          <p:cNvSpPr txBox="1"/>
          <p:nvPr/>
        </p:nvSpPr>
        <p:spPr>
          <a:xfrm>
            <a:off x="990600" y="2342515"/>
            <a:ext cx="16383000" cy="6945630"/>
          </a:xfrm>
          <a:prstGeom prst="rect">
            <a:avLst/>
          </a:prstGeom>
          <a:noFill/>
        </p:spPr>
        <p:txBody>
          <a:bodyPr wrap="square" rtlCol="0">
            <a:noAutofit/>
          </a:bodyPr>
          <a:p>
            <a:pPr marL="457200" indent="-457200" algn="just">
              <a:lnSpc>
                <a:spcPct val="8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Promote Low Prices:</a:t>
            </a:r>
            <a:endParaRPr lang="en-US" altLang="en-GB" sz="3000" b="1" u="sng">
              <a:solidFill>
                <a:schemeClr val="accent6">
                  <a:lumMod val="60000"/>
                  <a:lumOff val="40000"/>
                </a:schemeClr>
              </a:solidFill>
              <a:latin typeface="Times New Roman" panose="02020603050405020304" charset="0"/>
              <a:cs typeface="Times New Roman" panose="02020603050405020304" charset="0"/>
            </a:endParaRPr>
          </a:p>
          <a:p>
            <a:pPr marL="0" indent="0" algn="just">
              <a:lnSpc>
                <a:spcPct val="8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rPr>
              <a:t>Some energy stocks are cheap (like Gallegos PLC), which is great for beginners or people with smaller budgets.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Highlight Low Risk:</a:t>
            </a:r>
            <a:endParaRPr lang="en-US" altLang="en-GB" sz="3000" b="1" u="sng">
              <a:solidFill>
                <a:schemeClr val="accent6">
                  <a:lumMod val="60000"/>
                  <a:lumOff val="40000"/>
                </a:schemeClr>
              </a:solidFill>
              <a:latin typeface="Times New Roman" panose="02020603050405020304" charset="0"/>
              <a:cs typeface="Times New Roman" panose="02020603050405020304" charset="0"/>
            </a:endParaRPr>
          </a:p>
          <a:p>
            <a:pPr marL="0" indent="0" algn="just">
              <a:lnSpc>
                <a:spcPct val="8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rPr>
              <a:t>Some companies have stable prices (like Duarte Inc), which means less risk—this can be appealing to cautious investors.</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Educate Investors:</a:t>
            </a:r>
            <a:endParaRPr lang="en-US" altLang="en-GB" sz="3000" b="1" u="sng">
              <a:solidFill>
                <a:schemeClr val="accent6">
                  <a:lumMod val="60000"/>
                  <a:lumOff val="40000"/>
                </a:schemeClr>
              </a:solidFill>
              <a:latin typeface="Times New Roman" panose="02020603050405020304" charset="0"/>
              <a:cs typeface="Times New Roman" panose="02020603050405020304" charset="0"/>
            </a:endParaRPr>
          </a:p>
          <a:p>
            <a:pPr marL="0" indent="0" algn="just">
              <a:lnSpc>
                <a:spcPct val="8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rPr>
              <a:t>Many people may not be investing because they don’t understand the sector. Simple education and guidance can help build their confidence.</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Run Smart Marketing Campaigns:</a:t>
            </a:r>
            <a:endParaRPr lang="en-US" altLang="en-GB" sz="3000" b="1" u="sng">
              <a:solidFill>
                <a:schemeClr val="accent6">
                  <a:lumMod val="60000"/>
                  <a:lumOff val="40000"/>
                </a:schemeClr>
              </a:solidFill>
              <a:latin typeface="Times New Roman" panose="02020603050405020304" charset="0"/>
              <a:cs typeface="Times New Roman" panose="02020603050405020304" charset="0"/>
            </a:endParaRPr>
          </a:p>
          <a:p>
            <a:pPr marL="0" indent="0" algn="just">
              <a:lnSpc>
                <a:spcPct val="8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rPr>
              <a:t>Marketing can help change how people see the energy sector and show them it’s a good investment choice.</a:t>
            </a: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endParaRPr>
          </a:p>
          <a:p>
            <a:pPr marL="457200" indent="-457200" algn="just">
              <a:lnSpc>
                <a:spcPct val="8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rPr>
              <a:t>Offer Easy Investment Options:</a:t>
            </a:r>
            <a:endParaRPr lang="en-US" altLang="en-GB" sz="3000" b="1" u="sng">
              <a:solidFill>
                <a:schemeClr val="accent6">
                  <a:lumMod val="60000"/>
                  <a:lumOff val="40000"/>
                </a:schemeClr>
              </a:solidFill>
              <a:latin typeface="Times New Roman" panose="02020603050405020304" charset="0"/>
              <a:cs typeface="Times New Roman" panose="02020603050405020304" charset="0"/>
            </a:endParaRPr>
          </a:p>
          <a:p>
            <a:pPr marL="0" indent="0" algn="just">
              <a:lnSpc>
                <a:spcPct val="8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rPr>
              <a:t>Create simple products like low-cost plans or energy-focused investment packages to make it easier for new investors to get started.</a:t>
            </a:r>
            <a:endParaRPr lang="en-US" altLang="en-GB" sz="30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648200" y="342900"/>
            <a:ext cx="9144000" cy="1014730"/>
          </a:xfrm>
          <a:prstGeom prst="rect">
            <a:avLst/>
          </a:prstGeom>
          <a:solidFill>
            <a:srgbClr val="F1F1F1">
              <a:alpha val="20000"/>
            </a:srgbClr>
          </a:solidFill>
        </p:spPr>
        <p:txBody>
          <a:bodyPr wrap="square" rtlCol="0" anchor="t">
            <a:spAutoFit/>
          </a:bodyPr>
          <a:p>
            <a:pPr algn="ctr"/>
            <a:r>
              <a:rPr lang="en-GB" altLang="en-US" sz="6000" b="1">
                <a:solidFill>
                  <a:schemeClr val="bg1"/>
                </a:solidFill>
                <a:sym typeface="+mn-ea"/>
              </a:rPr>
              <a:t>Final Conclusion</a:t>
            </a:r>
            <a:endParaRPr lang="en-GB" altLang="en-US" sz="6000" b="1">
              <a:solidFill>
                <a:schemeClr val="bg1"/>
              </a:solidFill>
              <a:sym typeface="+mn-ea"/>
            </a:endParaRPr>
          </a:p>
        </p:txBody>
      </p:sp>
      <p:sp>
        <p:nvSpPr>
          <p:cNvPr id="5" name="Text Box 4"/>
          <p:cNvSpPr txBox="1"/>
          <p:nvPr/>
        </p:nvSpPr>
        <p:spPr>
          <a:xfrm>
            <a:off x="838835" y="2184400"/>
            <a:ext cx="16732885" cy="6884670"/>
          </a:xfrm>
          <a:prstGeom prst="rect">
            <a:avLst/>
          </a:prstGeom>
          <a:noFill/>
        </p:spPr>
        <p:txBody>
          <a:bodyPr wrap="square" rtlCol="0" anchor="t">
            <a:noAutofit/>
          </a:bodyPr>
          <a:p>
            <a:pPr marL="457200" indent="-457200" algn="just">
              <a:lnSpc>
                <a:spcPct val="9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rPr>
              <a:t>Tech Sector Growth = More Listings:</a:t>
            </a:r>
            <a:endPar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endParaRPr>
          </a:p>
          <a:p>
            <a:pPr marL="0" indent="0" algn="just">
              <a:lnSpc>
                <a:spcPct val="9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sym typeface="+mn-ea"/>
              </a:rPr>
              <a:t>The technology sector continues to attract public listings because it’s easier and cheaper to start tech companies, there's strong investor interest, and venture capital supports frequent IPOs.</a:t>
            </a:r>
            <a:endParaRPr lang="en-US" altLang="en-GB" sz="3000">
              <a:solidFill>
                <a:schemeClr val="bg1"/>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rPr>
              <a:t>Different Investors Need Different Offers:</a:t>
            </a:r>
            <a:endPar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endParaRPr>
          </a:p>
          <a:p>
            <a:pPr marL="0" indent="0" algn="just">
              <a:lnSpc>
                <a:spcPct val="9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sym typeface="+mn-ea"/>
              </a:rPr>
              <a:t>Not all investors want the same thing—some prefer high-growth, high-risk stocks (like Pope Group), while others go for safer, stable investments (like Gonzalez-Park). Businesses should offer a mix of options to appeal to both.</a:t>
            </a:r>
            <a:endParaRPr lang="en-US" altLang="en-GB" sz="3000">
              <a:solidFill>
                <a:schemeClr val="bg1"/>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endPar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rPr>
              <a:t>Age Influences Investment Behavior:</a:t>
            </a:r>
            <a:endPar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endParaRPr>
          </a:p>
          <a:p>
            <a:pPr marL="0" indent="0" algn="just">
              <a:lnSpc>
                <a:spcPct val="9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sym typeface="+mn-ea"/>
              </a:rPr>
              <a:t>Older investors (41–60) invest larger amounts in stable sectors, while younger ones (25–40) trade more often but with smaller amounts. Businesses can grow by offering tailored products and communication for each age group.</a:t>
            </a:r>
            <a:endParaRPr lang="en-US" altLang="en-GB" sz="3000">
              <a:solidFill>
                <a:schemeClr val="bg1"/>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endParaRPr lang="en-US" altLang="en-GB" sz="3000">
              <a:solidFill>
                <a:schemeClr val="bg1"/>
              </a:solidFill>
              <a:latin typeface="Times New Roman" panose="02020603050405020304" charset="0"/>
              <a:cs typeface="Times New Roman" panose="02020603050405020304" charset="0"/>
              <a:sym typeface="+mn-ea"/>
            </a:endParaRPr>
          </a:p>
          <a:p>
            <a:pPr marL="457200" indent="-457200" algn="just">
              <a:lnSpc>
                <a:spcPct val="90000"/>
              </a:lnSpc>
              <a:buFont typeface="Wingdings" panose="05000000000000000000" charset="0"/>
              <a:buChar char="ü"/>
            </a:pPr>
            <a:r>
              <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rPr>
              <a:t>Energy Sector Has Untapped Potential:</a:t>
            </a:r>
            <a:endParaRPr lang="en-US" altLang="en-GB" sz="3000" b="1" u="sng">
              <a:solidFill>
                <a:schemeClr val="accent6">
                  <a:lumMod val="60000"/>
                  <a:lumOff val="40000"/>
                </a:schemeClr>
              </a:solidFill>
              <a:latin typeface="Times New Roman" panose="02020603050405020304" charset="0"/>
              <a:cs typeface="Times New Roman" panose="02020603050405020304" charset="0"/>
              <a:sym typeface="+mn-ea"/>
            </a:endParaRPr>
          </a:p>
          <a:p>
            <a:pPr marL="0" indent="0" algn="just">
              <a:lnSpc>
                <a:spcPct val="90000"/>
              </a:lnSpc>
              <a:buFont typeface="Wingdings" panose="05000000000000000000" charset="0"/>
              <a:buNone/>
            </a:pPr>
            <a:r>
              <a:rPr lang="en-US" altLang="en-GB" sz="3000">
                <a:solidFill>
                  <a:schemeClr val="bg1"/>
                </a:solidFill>
                <a:latin typeface="Times New Roman" panose="02020603050405020304" charset="0"/>
                <a:cs typeface="Times New Roman" panose="02020603050405020304" charset="0"/>
                <a:sym typeface="+mn-ea"/>
              </a:rPr>
              <a:t>Energy stocks are affordable and low-risk, making them perfect for new or budget-conscious investors. But they’re overlooked due to low awareness. With better education, marketing, and beginner-friendly plans, businesses can unlock this opportunity.</a:t>
            </a:r>
            <a:endParaRPr lang="en-US" altLang="en-GB" sz="3000">
              <a:solidFill>
                <a:schemeClr val="bg1"/>
              </a:solidFill>
              <a:latin typeface="Times New Roman" panose="02020603050405020304" charset="0"/>
              <a:cs typeface="Times New Roman" panose="02020603050405020304" charset="0"/>
              <a:sym typeface="+mn-ea"/>
            </a:endParaRPr>
          </a:p>
        </p:txBody>
      </p:sp>
      <p:sp>
        <p:nvSpPr>
          <p:cNvPr id="6" name="Text Box 5"/>
          <p:cNvSpPr txBox="1"/>
          <p:nvPr/>
        </p:nvSpPr>
        <p:spPr>
          <a:xfrm>
            <a:off x="16972280" y="229870"/>
            <a:ext cx="6096000" cy="368300"/>
          </a:xfrm>
          <a:prstGeom prst="rect">
            <a:avLst/>
          </a:prstGeom>
          <a:noFill/>
        </p:spPr>
        <p:txBody>
          <a:bodyPr wrap="square" rtlCol="0">
            <a:spAutoFit/>
          </a:bodyPr>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0600" y="114300"/>
            <a:ext cx="13569315" cy="970280"/>
          </a:xfrm>
          <a:prstGeom prst="rect">
            <a:avLst/>
          </a:prstGeom>
        </p:spPr>
        <p:txBody>
          <a:bodyPr vert="horz" wrap="square" lIns="0" tIns="12700" rIns="0" bIns="0" rtlCol="0">
            <a:noAutofit/>
          </a:bodyPr>
          <a:lstStyle/>
          <a:p>
            <a:pPr marL="3404235" algn="ctr">
              <a:lnSpc>
                <a:spcPct val="100000"/>
              </a:lnSpc>
              <a:spcBef>
                <a:spcPts val="100"/>
              </a:spcBef>
            </a:pPr>
            <a:r>
              <a:rPr lang="en-GB" sz="6000" b="1" spc="445" dirty="0">
                <a:solidFill>
                  <a:schemeClr val="accent5">
                    <a:lumMod val="75000"/>
                  </a:schemeClr>
                </a:solidFill>
                <a:latin typeface="Times New Roman" panose="02020603050405020304" charset="0"/>
                <a:cs typeface="Times New Roman" panose="02020603050405020304" charset="0"/>
              </a:rPr>
              <a:t>About Datasets</a:t>
            </a:r>
            <a:endParaRPr lang="en-GB" sz="6000" b="1" spc="445" dirty="0">
              <a:solidFill>
                <a:schemeClr val="accent5">
                  <a:lumMod val="75000"/>
                </a:schemeClr>
              </a:solidFill>
              <a:latin typeface="Times New Roman" panose="02020603050405020304" charset="0"/>
              <a:cs typeface="Times New Roman" panose="02020603050405020304" charset="0"/>
            </a:endParaRPr>
          </a:p>
        </p:txBody>
      </p:sp>
      <p:sp>
        <p:nvSpPr>
          <p:cNvPr id="3" name="object 3"/>
          <p:cNvSpPr txBox="1"/>
          <p:nvPr/>
        </p:nvSpPr>
        <p:spPr>
          <a:xfrm>
            <a:off x="81915" y="1362075"/>
            <a:ext cx="8934450" cy="8331200"/>
          </a:xfrm>
          <a:prstGeom prst="rect">
            <a:avLst/>
          </a:prstGeom>
        </p:spPr>
        <p:txBody>
          <a:bodyPr vert="horz" wrap="square" lIns="0" tIns="12700" rIns="0" bIns="0" rtlCol="0">
            <a:noAutofit/>
          </a:bodyPr>
          <a:lstStyle/>
          <a:p>
            <a:pPr algn="ctr">
              <a:lnSpc>
                <a:spcPct val="100000"/>
              </a:lnSpc>
              <a:spcBef>
                <a:spcPts val="100"/>
              </a:spcBef>
            </a:pPr>
            <a:endParaRPr sz="2500">
              <a:latin typeface="Verdana" panose="020B0604030504040204"/>
              <a:cs typeface="Verdana" panose="020B0604030504040204"/>
            </a:endParaRPr>
          </a:p>
        </p:txBody>
      </p:sp>
      <p:grpSp>
        <p:nvGrpSpPr>
          <p:cNvPr id="5" name="object 5"/>
          <p:cNvGrpSpPr/>
          <p:nvPr/>
        </p:nvGrpSpPr>
        <p:grpSpPr>
          <a:xfrm>
            <a:off x="0" y="1199515"/>
            <a:ext cx="18288000" cy="8780780"/>
            <a:chOff x="0" y="3332261"/>
            <a:chExt cx="18288000" cy="5935980"/>
          </a:xfrm>
        </p:grpSpPr>
        <p:sp>
          <p:nvSpPr>
            <p:cNvPr id="6" name="object 6"/>
            <p:cNvSpPr/>
            <p:nvPr/>
          </p:nvSpPr>
          <p:spPr>
            <a:xfrm>
              <a:off x="9144000" y="3346549"/>
              <a:ext cx="0" cy="5916930"/>
            </a:xfrm>
            <a:custGeom>
              <a:avLst/>
              <a:gdLst/>
              <a:ahLst/>
              <a:cxnLst/>
              <a:rect l="l" t="t" r="r" b="b"/>
              <a:pathLst>
                <a:path h="5916930">
                  <a:moveTo>
                    <a:pt x="0" y="5916512"/>
                  </a:moveTo>
                  <a:lnTo>
                    <a:pt x="0" y="0"/>
                  </a:lnTo>
                </a:path>
              </a:pathLst>
            </a:custGeom>
            <a:ln w="9524">
              <a:solidFill>
                <a:srgbClr val="373737"/>
              </a:solidFill>
            </a:ln>
          </p:spPr>
          <p:txBody>
            <a:bodyPr wrap="square" lIns="0" tIns="0" rIns="0" bIns="0" rtlCol="0"/>
            <a:lstStyle/>
            <a:p/>
          </p:txBody>
        </p:sp>
        <p:sp>
          <p:nvSpPr>
            <p:cNvPr id="7" name="object 7"/>
            <p:cNvSpPr/>
            <p:nvPr/>
          </p:nvSpPr>
          <p:spPr>
            <a:xfrm>
              <a:off x="0" y="3337024"/>
              <a:ext cx="18288000" cy="0"/>
            </a:xfrm>
            <a:custGeom>
              <a:avLst/>
              <a:gdLst/>
              <a:ahLst/>
              <a:cxnLst/>
              <a:rect l="l" t="t" r="r" b="b"/>
              <a:pathLst>
                <a:path w="18288000">
                  <a:moveTo>
                    <a:pt x="0" y="0"/>
                  </a:moveTo>
                  <a:lnTo>
                    <a:pt x="18287998" y="0"/>
                  </a:lnTo>
                </a:path>
              </a:pathLst>
            </a:custGeom>
            <a:ln w="9524">
              <a:solidFill>
                <a:srgbClr val="373737"/>
              </a:solidFill>
            </a:ln>
          </p:spPr>
          <p:txBody>
            <a:bodyPr wrap="square" lIns="0" tIns="0" rIns="0" bIns="0" rtlCol="0"/>
            <a:lstStyle/>
            <a:p/>
          </p:txBody>
        </p:sp>
        <p:sp>
          <p:nvSpPr>
            <p:cNvPr id="8" name="object 8"/>
            <p:cNvSpPr/>
            <p:nvPr/>
          </p:nvSpPr>
          <p:spPr>
            <a:xfrm>
              <a:off x="0" y="9263062"/>
              <a:ext cx="18288000" cy="0"/>
            </a:xfrm>
            <a:custGeom>
              <a:avLst/>
              <a:gdLst/>
              <a:ahLst/>
              <a:cxnLst/>
              <a:rect l="l" t="t" r="r" b="b"/>
              <a:pathLst>
                <a:path w="18288000">
                  <a:moveTo>
                    <a:pt x="0" y="0"/>
                  </a:moveTo>
                  <a:lnTo>
                    <a:pt x="18287998" y="0"/>
                  </a:lnTo>
                </a:path>
              </a:pathLst>
            </a:custGeom>
            <a:ln w="9524">
              <a:solidFill>
                <a:srgbClr val="373737"/>
              </a:solidFill>
            </a:ln>
          </p:spPr>
          <p:txBody>
            <a:bodyPr wrap="square" lIns="0" tIns="0" rIns="0" bIns="0" rtlCol="0"/>
            <a:lstStyle/>
            <a:p/>
          </p:txBody>
        </p:sp>
      </p:grpSp>
      <p:sp>
        <p:nvSpPr>
          <p:cNvPr id="9" name="object 9"/>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80" dirty="0">
                <a:solidFill>
                  <a:srgbClr val="373737"/>
                </a:solidFill>
              </a:rPr>
            </a:fld>
            <a:endParaRPr spc="80" dirty="0">
              <a:solidFill>
                <a:srgbClr val="373737"/>
              </a:solidFill>
            </a:endParaRPr>
          </a:p>
        </p:txBody>
      </p:sp>
      <p:pic>
        <p:nvPicPr>
          <p:cNvPr id="10" name="Picture 9"/>
          <p:cNvPicPr>
            <a:picLocks noChangeAspect="1"/>
          </p:cNvPicPr>
          <p:nvPr/>
        </p:nvPicPr>
        <p:blipFill>
          <a:blip r:embed="rId1"/>
          <a:stretch>
            <a:fillRect/>
          </a:stretch>
        </p:blipFill>
        <p:spPr>
          <a:xfrm>
            <a:off x="344805" y="1485900"/>
            <a:ext cx="8408670" cy="8018780"/>
          </a:xfrm>
          <a:prstGeom prst="rect">
            <a:avLst/>
          </a:prstGeom>
          <a:solidFill>
            <a:schemeClr val="tx2"/>
          </a:solidFill>
        </p:spPr>
      </p:pic>
      <p:sp>
        <p:nvSpPr>
          <p:cNvPr id="11" name="Text Box 10"/>
          <p:cNvSpPr txBox="1"/>
          <p:nvPr/>
        </p:nvSpPr>
        <p:spPr>
          <a:xfrm>
            <a:off x="9753600" y="1562100"/>
            <a:ext cx="8187055" cy="7357110"/>
          </a:xfrm>
          <a:prstGeom prst="rect">
            <a:avLst/>
          </a:prstGeom>
        </p:spPr>
        <p:txBody>
          <a:bodyPr wrap="square">
            <a:noAutofit/>
          </a:bodyPr>
          <a:p>
            <a:pPr algn="just">
              <a:lnSpc>
                <a:spcPct val="130000"/>
              </a:lnSpc>
              <a:spcAft>
                <a:spcPct val="60000"/>
              </a:spcAft>
            </a:pPr>
            <a:r>
              <a:rPr lang="en-US" altLang="en-GB" sz="2800" b="0">
                <a:latin typeface="Times New Roman" panose="02020603050405020304" charset="0"/>
                <a:cs typeface="Times New Roman" panose="02020603050405020304" charset="0"/>
              </a:rPr>
              <a:t>This project uses four integrated datasets to analyze stock market dynamics. The company_data file (500 rows </a:t>
            </a:r>
            <a:r>
              <a:rPr lang="en-US" altLang="en-US" sz="2800" b="0">
                <a:latin typeface="Times New Roman" panose="02020603050405020304" charset="0"/>
                <a:cs typeface="Times New Roman" panose="02020603050405020304" charset="0"/>
              </a:rPr>
              <a:t>×</a:t>
            </a:r>
            <a:r>
              <a:rPr lang="en-US" altLang="en-GB" sz="2800" b="0">
                <a:latin typeface="Times New Roman" panose="02020603050405020304" charset="0"/>
                <a:cs typeface="Times New Roman" panose="02020603050405020304" charset="0"/>
              </a:rPr>
              <a:t> 5 columns) holds company-level info like ID, name, sector, and market cap. stock_price_data (50,000 rows </a:t>
            </a:r>
            <a:r>
              <a:rPr lang="en-US" altLang="en-US" sz="2800" b="0">
                <a:latin typeface="Times New Roman" panose="02020603050405020304" charset="0"/>
                <a:cs typeface="Times New Roman" panose="02020603050405020304" charset="0"/>
              </a:rPr>
              <a:t>×</a:t>
            </a:r>
            <a:r>
              <a:rPr lang="en-US" altLang="en-GB" sz="2800" b="0">
                <a:latin typeface="Times New Roman" panose="02020603050405020304" charset="0"/>
                <a:cs typeface="Times New Roman" panose="02020603050405020304" charset="0"/>
              </a:rPr>
              <a:t> 7 columns) logs daily stock performance and links to companies via company_id. trade_data (200,000 rows </a:t>
            </a:r>
            <a:r>
              <a:rPr lang="en-US" altLang="en-US" sz="2800" b="0">
                <a:latin typeface="Times New Roman" panose="02020603050405020304" charset="0"/>
                <a:cs typeface="Times New Roman" panose="02020603050405020304" charset="0"/>
              </a:rPr>
              <a:t>×</a:t>
            </a:r>
            <a:r>
              <a:rPr lang="en-US" altLang="en-GB" sz="2800" b="0">
                <a:latin typeface="Times New Roman" panose="02020603050405020304" charset="0"/>
                <a:cs typeface="Times New Roman" panose="02020603050405020304" charset="0"/>
              </a:rPr>
              <a:t> 6 columns) tracks trade transactions, connected to both stock_price_data via stock_id and trader_data via trader_id. The trader_data file (10,000 rows </a:t>
            </a:r>
            <a:r>
              <a:rPr lang="en-US" altLang="en-US" sz="2800" b="0">
                <a:latin typeface="Times New Roman" panose="02020603050405020304" charset="0"/>
                <a:cs typeface="Times New Roman" panose="02020603050405020304" charset="0"/>
              </a:rPr>
              <a:t>×</a:t>
            </a:r>
            <a:r>
              <a:rPr lang="en-US" altLang="en-GB" sz="2800" b="0">
                <a:latin typeface="Times New Roman" panose="02020603050405020304" charset="0"/>
                <a:cs typeface="Times New Roman" panose="02020603050405020304" charset="0"/>
              </a:rPr>
              <a:t> 5 columns) stores trader demographics and behavior. These relational datasets enable powerful insights into company trends, stock performance, and trader activity.</a:t>
            </a:r>
            <a:endParaRPr lang="en-US" altLang="zh-CN" sz="2800" b="0">
              <a:latin typeface="Times New Roman" panose="02020603050405020304" charset="0"/>
              <a:cs typeface="Times New Roman" panose="02020603050405020304" charset="0"/>
            </a:endParaRPr>
          </a:p>
        </p:txBody>
      </p:sp>
      <p:sp>
        <p:nvSpPr>
          <p:cNvPr id="12" name="Text Box 11"/>
          <p:cNvSpPr txBox="1"/>
          <p:nvPr/>
        </p:nvSpPr>
        <p:spPr>
          <a:xfrm>
            <a:off x="9298305" y="3187065"/>
            <a:ext cx="8870315" cy="2282190"/>
          </a:xfrm>
          <a:prstGeom prst="rect">
            <a:avLst/>
          </a:prstGeom>
        </p:spPr>
        <p:txBody>
          <a:bodyPr wrap="square">
            <a:noAutofit/>
          </a:bodyPr>
          <a:p>
            <a:pPr>
              <a:lnSpc>
                <a:spcPct val="70000"/>
              </a:lnSpc>
              <a:spcAft>
                <a:spcPct val="60000"/>
              </a:spcAft>
            </a:pPr>
            <a:endParaRPr lang="en-US" altLang="zh-CN" sz="2500">
              <a:latin typeface="Times New Roman" panose="02020603050405020304" charset="0"/>
              <a:cs typeface="Times New Roman" panose="02020603050405020304" charset="0"/>
            </a:endParaRPr>
          </a:p>
        </p:txBody>
      </p:sp>
      <p:sp>
        <p:nvSpPr>
          <p:cNvPr id="13" name="Text Box 12"/>
          <p:cNvSpPr txBox="1"/>
          <p:nvPr/>
        </p:nvSpPr>
        <p:spPr>
          <a:xfrm>
            <a:off x="9372600" y="5676900"/>
            <a:ext cx="8862060" cy="3157220"/>
          </a:xfrm>
          <a:prstGeom prst="rect">
            <a:avLst/>
          </a:prstGeom>
        </p:spPr>
        <p:txBody>
          <a:bodyPr>
            <a:noAutofit/>
          </a:bodyPr>
          <a:p>
            <a:pPr>
              <a:spcAft>
                <a:spcPct val="60000"/>
              </a:spcAft>
            </a:pPr>
            <a:endParaRPr lang="en-US" altLang="zh-CN" sz="25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p:nvPr>
            <p:ph type="title"/>
          </p:nvPr>
        </p:nvSpPr>
        <p:spPr>
          <a:xfrm>
            <a:off x="1143000" y="190500"/>
            <a:ext cx="16256000" cy="1220470"/>
          </a:xfrm>
        </p:spPr>
        <p:txBody>
          <a:bodyPr>
            <a:noAutofit/>
          </a:bodyPr>
          <a:p>
            <a:pPr algn="ctr"/>
            <a:r>
              <a:rPr lang="en-GB" altLang="en-US">
                <a:solidFill>
                  <a:schemeClr val="bg1"/>
                </a:solidFill>
                <a:latin typeface="Times New Roman" panose="02020603050405020304" charset="0"/>
                <a:cs typeface="Times New Roman" panose="02020603050405020304" charset="0"/>
              </a:rPr>
              <a:t>Overview of Datasets</a:t>
            </a:r>
            <a:endParaRPr lang="en-GB" altLang="en-US">
              <a:solidFill>
                <a:schemeClr val="bg1"/>
              </a:solidFill>
              <a:latin typeface="Times New Roman" panose="02020603050405020304" charset="0"/>
              <a:cs typeface="Times New Roman" panose="02020603050405020304" charset="0"/>
            </a:endParaRPr>
          </a:p>
        </p:txBody>
      </p:sp>
      <p:pic>
        <p:nvPicPr>
          <p:cNvPr id="63" name="Picture 62"/>
          <p:cNvPicPr>
            <a:picLocks noChangeAspect="1"/>
          </p:cNvPicPr>
          <p:nvPr/>
        </p:nvPicPr>
        <p:blipFill>
          <a:blip r:embed="rId1"/>
          <a:stretch>
            <a:fillRect/>
          </a:stretch>
        </p:blipFill>
        <p:spPr>
          <a:xfrm>
            <a:off x="457200" y="1758315"/>
            <a:ext cx="9274175" cy="3525520"/>
          </a:xfrm>
          <a:prstGeom prst="rect">
            <a:avLst/>
          </a:prstGeom>
        </p:spPr>
      </p:pic>
      <p:pic>
        <p:nvPicPr>
          <p:cNvPr id="64" name="Picture 63"/>
          <p:cNvPicPr>
            <a:picLocks noChangeAspect="1"/>
          </p:cNvPicPr>
          <p:nvPr/>
        </p:nvPicPr>
        <p:blipFill>
          <a:blip r:embed="rId2"/>
          <a:stretch>
            <a:fillRect/>
          </a:stretch>
        </p:blipFill>
        <p:spPr>
          <a:xfrm>
            <a:off x="9982200" y="1757680"/>
            <a:ext cx="7917815" cy="3526155"/>
          </a:xfrm>
          <a:prstGeom prst="rect">
            <a:avLst/>
          </a:prstGeom>
        </p:spPr>
      </p:pic>
      <p:pic>
        <p:nvPicPr>
          <p:cNvPr id="65" name="Picture 64"/>
          <p:cNvPicPr>
            <a:picLocks noChangeAspect="1"/>
          </p:cNvPicPr>
          <p:nvPr/>
        </p:nvPicPr>
        <p:blipFill>
          <a:blip r:embed="rId3"/>
          <a:stretch>
            <a:fillRect/>
          </a:stretch>
        </p:blipFill>
        <p:spPr>
          <a:xfrm>
            <a:off x="457200" y="5524500"/>
            <a:ext cx="9274810" cy="3857625"/>
          </a:xfrm>
          <a:prstGeom prst="rect">
            <a:avLst/>
          </a:prstGeom>
        </p:spPr>
      </p:pic>
      <p:pic>
        <p:nvPicPr>
          <p:cNvPr id="66" name="Picture 65"/>
          <p:cNvPicPr>
            <a:picLocks noChangeAspect="1"/>
          </p:cNvPicPr>
          <p:nvPr/>
        </p:nvPicPr>
        <p:blipFill>
          <a:blip r:embed="rId4"/>
          <a:stretch>
            <a:fillRect/>
          </a:stretch>
        </p:blipFill>
        <p:spPr>
          <a:xfrm>
            <a:off x="9981565" y="5524500"/>
            <a:ext cx="7917815" cy="38576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53000"/>
          </a:schemeClr>
        </a:solidFill>
        <a:effectLst/>
      </p:bgPr>
    </p:bg>
    <p:spTree>
      <p:nvGrpSpPr>
        <p:cNvPr id="1" name=""/>
        <p:cNvGrpSpPr/>
        <p:nvPr/>
      </p:nvGrpSpPr>
      <p:grpSpPr>
        <a:xfrm>
          <a:off x="0" y="0"/>
          <a:ext cx="0" cy="0"/>
          <a:chOff x="0" y="0"/>
          <a:chExt cx="0" cy="0"/>
        </a:xfrm>
      </p:grpSpPr>
      <p:sp>
        <p:nvSpPr>
          <p:cNvPr id="37" name="Title 36"/>
          <p:cNvSpPr/>
          <p:nvPr>
            <p:ph type="title"/>
          </p:nvPr>
        </p:nvSpPr>
        <p:spPr>
          <a:xfrm>
            <a:off x="990600" y="342963"/>
            <a:ext cx="16256000" cy="923290"/>
          </a:xfrm>
        </p:spPr>
        <p:txBody>
          <a:bodyPr/>
          <a:p>
            <a:pPr algn="ctr"/>
            <a:r>
              <a:rPr lang="en-GB" altLang="en-US" sz="6000" b="1">
                <a:solidFill>
                  <a:schemeClr val="accent5">
                    <a:lumMod val="75000"/>
                  </a:schemeClr>
                </a:solidFill>
                <a:latin typeface="Times New Roman" panose="02020603050405020304" charset="0"/>
                <a:cs typeface="Times New Roman" panose="02020603050405020304" charset="0"/>
              </a:rPr>
              <a:t>Analysis: 1</a:t>
            </a:r>
            <a:endParaRPr lang="en-GB" altLang="en-US" sz="6000" b="1">
              <a:solidFill>
                <a:schemeClr val="accent5">
                  <a:lumMod val="75000"/>
                </a:schemeClr>
              </a:solidFill>
              <a:latin typeface="Times New Roman" panose="02020603050405020304" charset="0"/>
              <a:cs typeface="Times New Roman" panose="02020603050405020304" charset="0"/>
            </a:endParaRPr>
          </a:p>
        </p:txBody>
      </p:sp>
      <p:sp>
        <p:nvSpPr>
          <p:cNvPr id="38" name="Text Box 37"/>
          <p:cNvSpPr txBox="1"/>
          <p:nvPr/>
        </p:nvSpPr>
        <p:spPr>
          <a:xfrm>
            <a:off x="762000" y="1638300"/>
            <a:ext cx="11624945" cy="629920"/>
          </a:xfrm>
          <a:prstGeom prst="rect">
            <a:avLst/>
          </a:prstGeom>
          <a:noFill/>
        </p:spPr>
        <p:txBody>
          <a:bodyPr wrap="square" rtlCol="0" anchor="t">
            <a:spAutoFit/>
          </a:bodyPr>
          <a:p>
            <a:pPr algn="l"/>
            <a:r>
              <a:rPr lang="en-US" altLang="en-GB" sz="3500" b="0">
                <a:solidFill>
                  <a:schemeClr val="tx1">
                    <a:lumMod val="95000"/>
                    <a:lumOff val="5000"/>
                  </a:schemeClr>
                </a:solidFill>
                <a:latin typeface="Times New Roman" panose="02020603050405020304" charset="0"/>
                <a:cs typeface="Times New Roman" panose="02020603050405020304" charset="0"/>
              </a:rPr>
              <a:t>Which sector has the most listed companies?</a:t>
            </a:r>
            <a:endParaRPr lang="en-US" altLang="en-GB" sz="3500" b="0">
              <a:solidFill>
                <a:schemeClr val="tx1">
                  <a:lumMod val="95000"/>
                  <a:lumOff val="5000"/>
                </a:schemeClr>
              </a:solidFill>
              <a:latin typeface="Times New Roman" panose="02020603050405020304" charset="0"/>
              <a:cs typeface="Times New Roman" panose="02020603050405020304" charset="0"/>
            </a:endParaRPr>
          </a:p>
        </p:txBody>
      </p:sp>
      <p:sp>
        <p:nvSpPr>
          <p:cNvPr id="39" name="Text Box 38"/>
          <p:cNvSpPr txBox="1"/>
          <p:nvPr/>
        </p:nvSpPr>
        <p:spPr>
          <a:xfrm>
            <a:off x="762000" y="2476500"/>
            <a:ext cx="3168650" cy="553085"/>
          </a:xfrm>
          <a:prstGeom prst="rect">
            <a:avLst/>
          </a:prstGeom>
          <a:noFill/>
        </p:spPr>
        <p:txBody>
          <a:bodyPr wrap="square" rtlCol="0">
            <a:spAutoFit/>
          </a:bodyPr>
          <a:p>
            <a:r>
              <a:rPr lang="en-GB" altLang="en-US" sz="3000">
                <a:latin typeface="Times New Roman" panose="02020603050405020304" charset="0"/>
                <a:cs typeface="Times New Roman" panose="02020603050405020304" charset="0"/>
              </a:rPr>
              <a:t>Query:-</a:t>
            </a:r>
            <a:endParaRPr lang="en-GB" altLang="en-US" sz="3000">
              <a:latin typeface="Times New Roman" panose="02020603050405020304" charset="0"/>
              <a:cs typeface="Times New Roman" panose="02020603050405020304" charset="0"/>
            </a:endParaRPr>
          </a:p>
        </p:txBody>
      </p:sp>
      <p:pic>
        <p:nvPicPr>
          <p:cNvPr id="43" name="Picture 42"/>
          <p:cNvPicPr>
            <a:picLocks noChangeAspect="1"/>
          </p:cNvPicPr>
          <p:nvPr/>
        </p:nvPicPr>
        <p:blipFill>
          <a:blip r:embed="rId1"/>
          <a:stretch>
            <a:fillRect/>
          </a:stretch>
        </p:blipFill>
        <p:spPr>
          <a:xfrm>
            <a:off x="685800" y="2933700"/>
            <a:ext cx="10821035" cy="1035050"/>
          </a:xfrm>
          <a:prstGeom prst="rect">
            <a:avLst/>
          </a:prstGeom>
        </p:spPr>
      </p:pic>
      <p:pic>
        <p:nvPicPr>
          <p:cNvPr id="44" name="Picture 43"/>
          <p:cNvPicPr>
            <a:picLocks noChangeAspect="1"/>
          </p:cNvPicPr>
          <p:nvPr/>
        </p:nvPicPr>
        <p:blipFill>
          <a:blip r:embed="rId2"/>
          <a:stretch>
            <a:fillRect/>
          </a:stretch>
        </p:blipFill>
        <p:spPr>
          <a:xfrm>
            <a:off x="914400" y="5219700"/>
            <a:ext cx="4638040" cy="2595245"/>
          </a:xfrm>
          <a:prstGeom prst="rect">
            <a:avLst/>
          </a:prstGeom>
        </p:spPr>
      </p:pic>
      <p:sp>
        <p:nvSpPr>
          <p:cNvPr id="45" name="Text Box 44"/>
          <p:cNvSpPr txBox="1"/>
          <p:nvPr/>
        </p:nvSpPr>
        <p:spPr>
          <a:xfrm>
            <a:off x="889000" y="4457700"/>
            <a:ext cx="3168650" cy="553085"/>
          </a:xfrm>
          <a:prstGeom prst="rect">
            <a:avLst/>
          </a:prstGeom>
          <a:noFill/>
        </p:spPr>
        <p:txBody>
          <a:bodyPr wrap="square" rtlCol="0">
            <a:spAutoFit/>
          </a:bodyPr>
          <a:p>
            <a:r>
              <a:rPr lang="en-GB" altLang="en-US" sz="3000">
                <a:latin typeface="Times New Roman" panose="02020603050405020304" charset="0"/>
                <a:cs typeface="Times New Roman" panose="02020603050405020304" charset="0"/>
              </a:rPr>
              <a:t>Output:-</a:t>
            </a:r>
            <a:endParaRPr lang="en-GB" altLang="en-US" sz="3000">
              <a:latin typeface="Times New Roman" panose="02020603050405020304" charset="0"/>
              <a:cs typeface="Times New Roman" panose="02020603050405020304" charset="0"/>
            </a:endParaRPr>
          </a:p>
        </p:txBody>
      </p:sp>
      <p:sp>
        <p:nvSpPr>
          <p:cNvPr id="46" name="Text Box 45"/>
          <p:cNvSpPr txBox="1"/>
          <p:nvPr/>
        </p:nvSpPr>
        <p:spPr>
          <a:xfrm>
            <a:off x="990600" y="8115300"/>
            <a:ext cx="3168650" cy="553085"/>
          </a:xfrm>
          <a:prstGeom prst="rect">
            <a:avLst/>
          </a:prstGeom>
          <a:noFill/>
        </p:spPr>
        <p:txBody>
          <a:bodyPr wrap="square" rtlCol="0">
            <a:spAutoFit/>
          </a:bodyPr>
          <a:p>
            <a:r>
              <a:rPr lang="en-GB" altLang="en-US" sz="3000">
                <a:latin typeface="Times New Roman" panose="02020603050405020304" charset="0"/>
                <a:cs typeface="Times New Roman" panose="02020603050405020304" charset="0"/>
              </a:rPr>
              <a:t>Conclusion:-</a:t>
            </a:r>
            <a:endParaRPr lang="en-GB" altLang="en-US" sz="3000">
              <a:latin typeface="Times New Roman" panose="02020603050405020304" charset="0"/>
              <a:cs typeface="Times New Roman" panose="02020603050405020304" charset="0"/>
            </a:endParaRPr>
          </a:p>
        </p:txBody>
      </p:sp>
      <p:sp>
        <p:nvSpPr>
          <p:cNvPr id="50" name="Text Box 49"/>
          <p:cNvSpPr txBox="1"/>
          <p:nvPr/>
        </p:nvSpPr>
        <p:spPr>
          <a:xfrm>
            <a:off x="990600" y="8801100"/>
            <a:ext cx="15213965" cy="958215"/>
          </a:xfrm>
          <a:prstGeom prst="rect">
            <a:avLst/>
          </a:prstGeom>
          <a:noFill/>
        </p:spPr>
        <p:txBody>
          <a:bodyPr wrap="square" rtlCol="0">
            <a:noAutofit/>
          </a:bodyPr>
          <a:p>
            <a:r>
              <a:rPr lang="en-US" altLang="en-GB" sz="3000">
                <a:latin typeface="Times New Roman" panose="02020603050405020304" charset="0"/>
                <a:cs typeface="Times New Roman" panose="02020603050405020304" charset="0"/>
              </a:rPr>
              <a:t>The Technology sector has the highest number of listed companies, showing it’s a fast-growing and popular area for business and investment.</a:t>
            </a:r>
            <a:endParaRPr lang="en-US" altLang="en-GB" sz="3000">
              <a:latin typeface="Times New Roman" panose="02020603050405020304" charset="0"/>
              <a:cs typeface="Times New Roman" panose="02020603050405020304" charset="0"/>
            </a:endParaRPr>
          </a:p>
        </p:txBody>
      </p:sp>
      <p:grpSp>
        <p:nvGrpSpPr>
          <p:cNvPr id="51" name="object 8"/>
          <p:cNvGrpSpPr/>
          <p:nvPr/>
        </p:nvGrpSpPr>
        <p:grpSpPr>
          <a:xfrm>
            <a:off x="10507254" y="3254420"/>
            <a:ext cx="5389880" cy="3482975"/>
            <a:chOff x="2177959" y="1956480"/>
            <a:chExt cx="5389880" cy="3482975"/>
          </a:xfrm>
        </p:grpSpPr>
        <p:sp>
          <p:nvSpPr>
            <p:cNvPr id="52" name="object 9"/>
            <p:cNvSpPr/>
            <p:nvPr/>
          </p:nvSpPr>
          <p:spPr>
            <a:xfrm>
              <a:off x="2221505" y="3886530"/>
              <a:ext cx="1325880" cy="1509395"/>
            </a:xfrm>
            <a:custGeom>
              <a:avLst/>
              <a:gdLst/>
              <a:ahLst/>
              <a:cxnLst/>
              <a:rect l="l" t="t" r="r" b="b"/>
              <a:pathLst>
                <a:path w="1325879" h="1509395">
                  <a:moveTo>
                    <a:pt x="0" y="1509198"/>
                  </a:moveTo>
                  <a:lnTo>
                    <a:pt x="1325674" y="0"/>
                  </a:lnTo>
                </a:path>
              </a:pathLst>
            </a:custGeom>
            <a:solidFill>
              <a:srgbClr val="000000"/>
            </a:solidFill>
          </p:spPr>
          <p:txBody>
            <a:bodyPr wrap="square" lIns="0" tIns="0" rIns="0" bIns="0" rtlCol="0"/>
            <a:p/>
          </p:txBody>
        </p:sp>
        <p:sp>
          <p:nvSpPr>
            <p:cNvPr id="53" name="object 10"/>
            <p:cNvSpPr/>
            <p:nvPr/>
          </p:nvSpPr>
          <p:spPr>
            <a:xfrm>
              <a:off x="2201780" y="3866804"/>
              <a:ext cx="1365250" cy="1548765"/>
            </a:xfrm>
            <a:custGeom>
              <a:avLst/>
              <a:gdLst/>
              <a:ahLst/>
              <a:cxnLst/>
              <a:rect l="l" t="t" r="r" b="b"/>
              <a:pathLst>
                <a:path w="1365250" h="1548764">
                  <a:moveTo>
                    <a:pt x="1347998" y="39324"/>
                  </a:moveTo>
                  <a:lnTo>
                    <a:pt x="1342801" y="39324"/>
                  </a:lnTo>
                  <a:lnTo>
                    <a:pt x="1340300" y="38826"/>
                  </a:lnTo>
                  <a:lnTo>
                    <a:pt x="1325801" y="22324"/>
                  </a:lnTo>
                  <a:lnTo>
                    <a:pt x="1325801" y="17127"/>
                  </a:lnTo>
                  <a:lnTo>
                    <a:pt x="1326298" y="14627"/>
                  </a:lnTo>
                  <a:lnTo>
                    <a:pt x="1328287" y="9824"/>
                  </a:lnTo>
                  <a:lnTo>
                    <a:pt x="1329167" y="8509"/>
                  </a:lnTo>
                  <a:lnTo>
                    <a:pt x="1330066" y="7485"/>
                  </a:lnTo>
                  <a:lnTo>
                    <a:pt x="1330693" y="6716"/>
                  </a:lnTo>
                  <a:lnTo>
                    <a:pt x="1333379" y="4030"/>
                  </a:lnTo>
                  <a:lnTo>
                    <a:pt x="1334695" y="3150"/>
                  </a:lnTo>
                  <a:lnTo>
                    <a:pt x="1336029" y="2493"/>
                  </a:lnTo>
                  <a:lnTo>
                    <a:pt x="1336956" y="2009"/>
                  </a:lnTo>
                  <a:lnTo>
                    <a:pt x="1340300" y="624"/>
                  </a:lnTo>
                  <a:lnTo>
                    <a:pt x="1341857" y="315"/>
                  </a:lnTo>
                  <a:lnTo>
                    <a:pt x="1346727" y="0"/>
                  </a:lnTo>
                  <a:lnTo>
                    <a:pt x="1347692" y="127"/>
                  </a:lnTo>
                  <a:lnTo>
                    <a:pt x="1347998" y="127"/>
                  </a:lnTo>
                  <a:lnTo>
                    <a:pt x="1348942" y="315"/>
                  </a:lnTo>
                  <a:lnTo>
                    <a:pt x="1341617" y="315"/>
                  </a:lnTo>
                  <a:lnTo>
                    <a:pt x="1340458" y="624"/>
                  </a:lnTo>
                  <a:lnTo>
                    <a:pt x="1350106" y="624"/>
                  </a:lnTo>
                  <a:lnTo>
                    <a:pt x="1352309" y="1375"/>
                  </a:lnTo>
                  <a:lnTo>
                    <a:pt x="1355011" y="2493"/>
                  </a:lnTo>
                  <a:lnTo>
                    <a:pt x="1356146" y="3150"/>
                  </a:lnTo>
                  <a:lnTo>
                    <a:pt x="1356307" y="3286"/>
                  </a:lnTo>
                  <a:lnTo>
                    <a:pt x="1356616" y="3493"/>
                  </a:lnTo>
                  <a:lnTo>
                    <a:pt x="1359830" y="6316"/>
                  </a:lnTo>
                  <a:lnTo>
                    <a:pt x="1360106" y="6716"/>
                  </a:lnTo>
                  <a:lnTo>
                    <a:pt x="1360875" y="7485"/>
                  </a:lnTo>
                  <a:lnTo>
                    <a:pt x="1361659" y="8509"/>
                  </a:lnTo>
                  <a:lnTo>
                    <a:pt x="1361786" y="8739"/>
                  </a:lnTo>
                  <a:lnTo>
                    <a:pt x="1361975" y="9021"/>
                  </a:lnTo>
                  <a:lnTo>
                    <a:pt x="1363263" y="11640"/>
                  </a:lnTo>
                  <a:lnTo>
                    <a:pt x="1364380" y="14337"/>
                  </a:lnTo>
                  <a:lnTo>
                    <a:pt x="1364789" y="15866"/>
                  </a:lnTo>
                  <a:lnTo>
                    <a:pt x="1365039" y="19726"/>
                  </a:lnTo>
                  <a:lnTo>
                    <a:pt x="1364998" y="22324"/>
                  </a:lnTo>
                  <a:lnTo>
                    <a:pt x="1350498" y="38826"/>
                  </a:lnTo>
                  <a:lnTo>
                    <a:pt x="1347998" y="39324"/>
                  </a:lnTo>
                  <a:close/>
                </a:path>
                <a:path w="1365250" h="1548764">
                  <a:moveTo>
                    <a:pt x="1341857" y="315"/>
                  </a:moveTo>
                  <a:lnTo>
                    <a:pt x="1342801" y="127"/>
                  </a:lnTo>
                  <a:lnTo>
                    <a:pt x="1344753" y="127"/>
                  </a:lnTo>
                  <a:lnTo>
                    <a:pt x="1341857" y="315"/>
                  </a:lnTo>
                  <a:close/>
                </a:path>
                <a:path w="1365250" h="1548764">
                  <a:moveTo>
                    <a:pt x="1337310" y="1863"/>
                  </a:moveTo>
                  <a:lnTo>
                    <a:pt x="1339077" y="993"/>
                  </a:lnTo>
                  <a:lnTo>
                    <a:pt x="1341617" y="315"/>
                  </a:lnTo>
                  <a:lnTo>
                    <a:pt x="1348942" y="315"/>
                  </a:lnTo>
                  <a:lnTo>
                    <a:pt x="1347998" y="127"/>
                  </a:lnTo>
                  <a:lnTo>
                    <a:pt x="1347692" y="127"/>
                  </a:lnTo>
                  <a:lnTo>
                    <a:pt x="1349108" y="315"/>
                  </a:lnTo>
                  <a:lnTo>
                    <a:pt x="1350106" y="624"/>
                  </a:lnTo>
                  <a:lnTo>
                    <a:pt x="1340300" y="624"/>
                  </a:lnTo>
                  <a:lnTo>
                    <a:pt x="1337310" y="1863"/>
                  </a:lnTo>
                  <a:close/>
                </a:path>
                <a:path w="1365250" h="1548764">
                  <a:moveTo>
                    <a:pt x="1352309" y="1375"/>
                  </a:moveTo>
                  <a:lnTo>
                    <a:pt x="1349197" y="315"/>
                  </a:lnTo>
                  <a:lnTo>
                    <a:pt x="1348942" y="315"/>
                  </a:lnTo>
                  <a:lnTo>
                    <a:pt x="1350498" y="624"/>
                  </a:lnTo>
                  <a:lnTo>
                    <a:pt x="1352309" y="1375"/>
                  </a:lnTo>
                  <a:close/>
                </a:path>
                <a:path w="1365250" h="1548764">
                  <a:moveTo>
                    <a:pt x="1355011" y="2493"/>
                  </a:moveTo>
                  <a:lnTo>
                    <a:pt x="1352309" y="1375"/>
                  </a:lnTo>
                  <a:lnTo>
                    <a:pt x="1354174" y="2009"/>
                  </a:lnTo>
                  <a:lnTo>
                    <a:pt x="1355011" y="2493"/>
                  </a:lnTo>
                  <a:close/>
                </a:path>
                <a:path w="1365250" h="1548764">
                  <a:moveTo>
                    <a:pt x="1334695" y="3150"/>
                  </a:moveTo>
                  <a:lnTo>
                    <a:pt x="1335788" y="2493"/>
                  </a:lnTo>
                  <a:lnTo>
                    <a:pt x="1336956" y="2009"/>
                  </a:lnTo>
                  <a:lnTo>
                    <a:pt x="1336029" y="2493"/>
                  </a:lnTo>
                  <a:lnTo>
                    <a:pt x="1334695" y="3150"/>
                  </a:lnTo>
                  <a:close/>
                </a:path>
                <a:path w="1365250" h="1548764">
                  <a:moveTo>
                    <a:pt x="1358229" y="4839"/>
                  </a:moveTo>
                  <a:lnTo>
                    <a:pt x="1357479" y="4251"/>
                  </a:lnTo>
                  <a:lnTo>
                    <a:pt x="1356616" y="3493"/>
                  </a:lnTo>
                  <a:lnTo>
                    <a:pt x="1357420" y="4030"/>
                  </a:lnTo>
                  <a:lnTo>
                    <a:pt x="1358229" y="4839"/>
                  </a:lnTo>
                  <a:close/>
                </a:path>
                <a:path w="1365250" h="1548764">
                  <a:moveTo>
                    <a:pt x="1331991" y="5418"/>
                  </a:moveTo>
                  <a:lnTo>
                    <a:pt x="1332390" y="4839"/>
                  </a:lnTo>
                  <a:lnTo>
                    <a:pt x="1333158" y="4251"/>
                  </a:lnTo>
                  <a:lnTo>
                    <a:pt x="1331991" y="5418"/>
                  </a:lnTo>
                  <a:close/>
                </a:path>
                <a:path w="1365250" h="1548764">
                  <a:moveTo>
                    <a:pt x="1360875" y="7485"/>
                  </a:moveTo>
                  <a:lnTo>
                    <a:pt x="1359706" y="6316"/>
                  </a:lnTo>
                  <a:lnTo>
                    <a:pt x="1360286" y="6716"/>
                  </a:lnTo>
                  <a:lnTo>
                    <a:pt x="1360875" y="7485"/>
                  </a:lnTo>
                  <a:close/>
                </a:path>
                <a:path w="1365250" h="1548764">
                  <a:moveTo>
                    <a:pt x="1329167" y="8509"/>
                  </a:moveTo>
                  <a:lnTo>
                    <a:pt x="1329704" y="7705"/>
                  </a:lnTo>
                  <a:lnTo>
                    <a:pt x="1330693" y="6716"/>
                  </a:lnTo>
                  <a:lnTo>
                    <a:pt x="1330066" y="7485"/>
                  </a:lnTo>
                  <a:lnTo>
                    <a:pt x="1329167" y="8509"/>
                  </a:lnTo>
                  <a:close/>
                </a:path>
                <a:path w="1365250" h="1548764">
                  <a:moveTo>
                    <a:pt x="18397" y="1548649"/>
                  </a:moveTo>
                  <a:lnTo>
                    <a:pt x="0" y="1527597"/>
                  </a:lnTo>
                  <a:lnTo>
                    <a:pt x="334" y="1525069"/>
                  </a:lnTo>
                  <a:lnTo>
                    <a:pt x="2009" y="1520149"/>
                  </a:lnTo>
                  <a:lnTo>
                    <a:pt x="3285" y="1517943"/>
                  </a:lnTo>
                  <a:lnTo>
                    <a:pt x="1328716" y="9021"/>
                  </a:lnTo>
                  <a:lnTo>
                    <a:pt x="1328287" y="9824"/>
                  </a:lnTo>
                  <a:lnTo>
                    <a:pt x="1326418" y="14337"/>
                  </a:lnTo>
                  <a:lnTo>
                    <a:pt x="1326298" y="14627"/>
                  </a:lnTo>
                  <a:lnTo>
                    <a:pt x="1325801" y="17127"/>
                  </a:lnTo>
                  <a:lnTo>
                    <a:pt x="1325801" y="22324"/>
                  </a:lnTo>
                  <a:lnTo>
                    <a:pt x="1342801" y="39324"/>
                  </a:lnTo>
                  <a:lnTo>
                    <a:pt x="1354270" y="39324"/>
                  </a:lnTo>
                  <a:lnTo>
                    <a:pt x="32734" y="1543810"/>
                  </a:lnTo>
                  <a:lnTo>
                    <a:pt x="30711" y="1545360"/>
                  </a:lnTo>
                  <a:lnTo>
                    <a:pt x="26047" y="1547655"/>
                  </a:lnTo>
                  <a:lnTo>
                    <a:pt x="23584" y="1548313"/>
                  </a:lnTo>
                  <a:lnTo>
                    <a:pt x="18397" y="1548649"/>
                  </a:lnTo>
                  <a:close/>
                </a:path>
                <a:path w="1365250" h="1548764">
                  <a:moveTo>
                    <a:pt x="1363263" y="11640"/>
                  </a:moveTo>
                  <a:lnTo>
                    <a:pt x="1361975" y="9021"/>
                  </a:lnTo>
                  <a:lnTo>
                    <a:pt x="1362511" y="9824"/>
                  </a:lnTo>
                  <a:lnTo>
                    <a:pt x="1363263" y="11640"/>
                  </a:lnTo>
                  <a:close/>
                </a:path>
                <a:path w="1365250" h="1548764">
                  <a:moveTo>
                    <a:pt x="1364380" y="14337"/>
                  </a:moveTo>
                  <a:lnTo>
                    <a:pt x="1363263" y="11640"/>
                  </a:lnTo>
                  <a:lnTo>
                    <a:pt x="1364131" y="13403"/>
                  </a:lnTo>
                  <a:lnTo>
                    <a:pt x="1364380" y="14337"/>
                  </a:lnTo>
                  <a:close/>
                </a:path>
                <a:path w="1365250" h="1548764">
                  <a:moveTo>
                    <a:pt x="1364998" y="19726"/>
                  </a:moveTo>
                  <a:lnTo>
                    <a:pt x="1364870" y="17127"/>
                  </a:lnTo>
                  <a:lnTo>
                    <a:pt x="1364809" y="16178"/>
                  </a:lnTo>
                  <a:lnTo>
                    <a:pt x="1364998" y="17127"/>
                  </a:lnTo>
                  <a:lnTo>
                    <a:pt x="1364998" y="19726"/>
                  </a:lnTo>
                  <a:close/>
                </a:path>
                <a:path w="1365250" h="1548764">
                  <a:moveTo>
                    <a:pt x="1363750" y="26636"/>
                  </a:moveTo>
                  <a:lnTo>
                    <a:pt x="1364689" y="23877"/>
                  </a:lnTo>
                  <a:lnTo>
                    <a:pt x="1364500" y="24824"/>
                  </a:lnTo>
                  <a:lnTo>
                    <a:pt x="1363750" y="26636"/>
                  </a:lnTo>
                  <a:close/>
                </a:path>
                <a:path w="1365250" h="1548764">
                  <a:moveTo>
                    <a:pt x="1362630" y="29340"/>
                  </a:moveTo>
                  <a:lnTo>
                    <a:pt x="1363750" y="26636"/>
                  </a:lnTo>
                  <a:lnTo>
                    <a:pt x="1363115" y="28500"/>
                  </a:lnTo>
                  <a:lnTo>
                    <a:pt x="1362630" y="29340"/>
                  </a:lnTo>
                  <a:close/>
                </a:path>
                <a:path w="1365250" h="1548764">
                  <a:moveTo>
                    <a:pt x="1359710" y="33131"/>
                  </a:moveTo>
                  <a:lnTo>
                    <a:pt x="1361630" y="30945"/>
                  </a:lnTo>
                  <a:lnTo>
                    <a:pt x="1361095" y="31745"/>
                  </a:lnTo>
                  <a:lnTo>
                    <a:pt x="1359710" y="33131"/>
                  </a:lnTo>
                  <a:close/>
                </a:path>
                <a:path w="1365250" h="1548764">
                  <a:moveTo>
                    <a:pt x="1354270" y="39324"/>
                  </a:moveTo>
                  <a:lnTo>
                    <a:pt x="1347998" y="39324"/>
                  </a:lnTo>
                  <a:lnTo>
                    <a:pt x="1350498" y="38826"/>
                  </a:lnTo>
                  <a:lnTo>
                    <a:pt x="1355300" y="36837"/>
                  </a:lnTo>
                  <a:lnTo>
                    <a:pt x="1357420" y="35421"/>
                  </a:lnTo>
                  <a:lnTo>
                    <a:pt x="1359710" y="33131"/>
                  </a:lnTo>
                  <a:lnTo>
                    <a:pt x="1354270" y="39324"/>
                  </a:lnTo>
                  <a:close/>
                </a:path>
              </a:pathLst>
            </a:custGeom>
            <a:solidFill>
              <a:srgbClr val="CC4E17"/>
            </a:solidFill>
          </p:spPr>
          <p:txBody>
            <a:bodyPr wrap="square" lIns="0" tIns="0" rIns="0" bIns="0" rtlCol="0"/>
            <a:p/>
          </p:txBody>
        </p:sp>
        <p:sp>
          <p:nvSpPr>
            <p:cNvPr id="54" name="object 11"/>
            <p:cNvSpPr/>
            <p:nvPr/>
          </p:nvSpPr>
          <p:spPr>
            <a:xfrm>
              <a:off x="3547180" y="3886530"/>
              <a:ext cx="1325880" cy="566420"/>
            </a:xfrm>
            <a:custGeom>
              <a:avLst/>
              <a:gdLst/>
              <a:ahLst/>
              <a:cxnLst/>
              <a:rect l="l" t="t" r="r" b="b"/>
              <a:pathLst>
                <a:path w="1325879" h="566420">
                  <a:moveTo>
                    <a:pt x="1325674" y="565949"/>
                  </a:moveTo>
                  <a:lnTo>
                    <a:pt x="0" y="0"/>
                  </a:lnTo>
                </a:path>
              </a:pathLst>
            </a:custGeom>
            <a:solidFill>
              <a:srgbClr val="000000"/>
            </a:solidFill>
          </p:spPr>
          <p:txBody>
            <a:bodyPr wrap="square" lIns="0" tIns="0" rIns="0" bIns="0" rtlCol="0"/>
            <a:p/>
          </p:txBody>
        </p:sp>
        <p:sp>
          <p:nvSpPr>
            <p:cNvPr id="55" name="object 12"/>
            <p:cNvSpPr/>
            <p:nvPr/>
          </p:nvSpPr>
          <p:spPr>
            <a:xfrm>
              <a:off x="3527555" y="3866905"/>
              <a:ext cx="1365250" cy="605790"/>
            </a:xfrm>
            <a:custGeom>
              <a:avLst/>
              <a:gdLst/>
              <a:ahLst/>
              <a:cxnLst/>
              <a:rect l="l" t="t" r="r" b="b"/>
              <a:pathLst>
                <a:path w="1365250" h="605789">
                  <a:moveTo>
                    <a:pt x="1347686" y="605199"/>
                  </a:moveTo>
                  <a:lnTo>
                    <a:pt x="9540" y="36628"/>
                  </a:lnTo>
                  <a:lnTo>
                    <a:pt x="0" y="22012"/>
                  </a:lnTo>
                  <a:lnTo>
                    <a:pt x="56" y="16814"/>
                  </a:lnTo>
                  <a:lnTo>
                    <a:pt x="17237" y="0"/>
                  </a:lnTo>
                  <a:lnTo>
                    <a:pt x="22435" y="55"/>
                  </a:lnTo>
                  <a:lnTo>
                    <a:pt x="24929" y="580"/>
                  </a:lnTo>
                  <a:lnTo>
                    <a:pt x="27320" y="1600"/>
                  </a:lnTo>
                  <a:lnTo>
                    <a:pt x="1355384" y="568570"/>
                  </a:lnTo>
                  <a:lnTo>
                    <a:pt x="1364924" y="583186"/>
                  </a:lnTo>
                  <a:lnTo>
                    <a:pt x="1364868" y="588384"/>
                  </a:lnTo>
                  <a:lnTo>
                    <a:pt x="1350192" y="604729"/>
                  </a:lnTo>
                  <a:lnTo>
                    <a:pt x="1347686" y="605199"/>
                  </a:lnTo>
                  <a:close/>
                </a:path>
              </a:pathLst>
            </a:custGeom>
            <a:solidFill>
              <a:srgbClr val="CC4E17"/>
            </a:solidFill>
          </p:spPr>
          <p:txBody>
            <a:bodyPr wrap="square" lIns="0" tIns="0" rIns="0" bIns="0" rtlCol="0"/>
            <a:p/>
          </p:txBody>
        </p:sp>
        <p:sp>
          <p:nvSpPr>
            <p:cNvPr id="56" name="object 13"/>
            <p:cNvSpPr/>
            <p:nvPr/>
          </p:nvSpPr>
          <p:spPr>
            <a:xfrm>
              <a:off x="4872855" y="2188682"/>
              <a:ext cx="1325880" cy="2264410"/>
            </a:xfrm>
            <a:custGeom>
              <a:avLst/>
              <a:gdLst/>
              <a:ahLst/>
              <a:cxnLst/>
              <a:rect l="l" t="t" r="r" b="b"/>
              <a:pathLst>
                <a:path w="1325879" h="2264410">
                  <a:moveTo>
                    <a:pt x="0" y="2263798"/>
                  </a:moveTo>
                  <a:lnTo>
                    <a:pt x="1325675" y="0"/>
                  </a:lnTo>
                </a:path>
              </a:pathLst>
            </a:custGeom>
            <a:solidFill>
              <a:srgbClr val="000000"/>
            </a:solidFill>
          </p:spPr>
          <p:txBody>
            <a:bodyPr wrap="square" lIns="0" tIns="0" rIns="0" bIns="0" rtlCol="0"/>
            <a:p/>
          </p:txBody>
        </p:sp>
        <p:sp>
          <p:nvSpPr>
            <p:cNvPr id="57" name="object 14"/>
            <p:cNvSpPr/>
            <p:nvPr/>
          </p:nvSpPr>
          <p:spPr>
            <a:xfrm>
              <a:off x="4853085" y="2168913"/>
              <a:ext cx="1365250" cy="2303780"/>
            </a:xfrm>
            <a:custGeom>
              <a:avLst/>
              <a:gdLst/>
              <a:ahLst/>
              <a:cxnLst/>
              <a:rect l="l" t="t" r="r" b="b"/>
              <a:pathLst>
                <a:path w="1365250" h="2303779">
                  <a:moveTo>
                    <a:pt x="1339816" y="983"/>
                  </a:moveTo>
                  <a:lnTo>
                    <a:pt x="1340754" y="666"/>
                  </a:lnTo>
                  <a:lnTo>
                    <a:pt x="1339363" y="666"/>
                  </a:lnTo>
                  <a:lnTo>
                    <a:pt x="1344472" y="0"/>
                  </a:lnTo>
                  <a:lnTo>
                    <a:pt x="1343580" y="0"/>
                  </a:lnTo>
                  <a:lnTo>
                    <a:pt x="1339816" y="983"/>
                  </a:lnTo>
                  <a:close/>
                </a:path>
                <a:path w="1365250" h="2303779">
                  <a:moveTo>
                    <a:pt x="1346733" y="39497"/>
                  </a:moveTo>
                  <a:lnTo>
                    <a:pt x="1325806" y="21753"/>
                  </a:lnTo>
                  <a:lnTo>
                    <a:pt x="1325866" y="18810"/>
                  </a:lnTo>
                  <a:lnTo>
                    <a:pt x="1332379" y="5160"/>
                  </a:lnTo>
                  <a:lnTo>
                    <a:pt x="1332607" y="4907"/>
                  </a:lnTo>
                  <a:lnTo>
                    <a:pt x="1343580" y="0"/>
                  </a:lnTo>
                  <a:lnTo>
                    <a:pt x="1345546" y="0"/>
                  </a:lnTo>
                  <a:lnTo>
                    <a:pt x="1362853" y="10465"/>
                  </a:lnTo>
                  <a:lnTo>
                    <a:pt x="1363177" y="11028"/>
                  </a:lnTo>
                  <a:lnTo>
                    <a:pt x="1364228" y="14135"/>
                  </a:lnTo>
                  <a:lnTo>
                    <a:pt x="1364982" y="17019"/>
                  </a:lnTo>
                  <a:lnTo>
                    <a:pt x="1364954" y="21753"/>
                  </a:lnTo>
                  <a:lnTo>
                    <a:pt x="1364547" y="24704"/>
                  </a:lnTo>
                  <a:lnTo>
                    <a:pt x="1364503" y="25021"/>
                  </a:lnTo>
                  <a:lnTo>
                    <a:pt x="1349307" y="39151"/>
                  </a:lnTo>
                  <a:lnTo>
                    <a:pt x="1346733" y="39497"/>
                  </a:lnTo>
                  <a:close/>
                </a:path>
                <a:path w="1365250" h="2303779">
                  <a:moveTo>
                    <a:pt x="1351487" y="983"/>
                  </a:moveTo>
                  <a:lnTo>
                    <a:pt x="1350380" y="666"/>
                  </a:lnTo>
                  <a:lnTo>
                    <a:pt x="1345546" y="0"/>
                  </a:lnTo>
                  <a:lnTo>
                    <a:pt x="1343534" y="0"/>
                  </a:lnTo>
                  <a:lnTo>
                    <a:pt x="1353536" y="666"/>
                  </a:lnTo>
                  <a:lnTo>
                    <a:pt x="1350570" y="666"/>
                  </a:lnTo>
                  <a:lnTo>
                    <a:pt x="1351487" y="983"/>
                  </a:lnTo>
                  <a:close/>
                </a:path>
                <a:path w="1365250" h="2303779">
                  <a:moveTo>
                    <a:pt x="1337012" y="1932"/>
                  </a:moveTo>
                  <a:lnTo>
                    <a:pt x="1337974" y="1465"/>
                  </a:lnTo>
                  <a:lnTo>
                    <a:pt x="1339816" y="983"/>
                  </a:lnTo>
                  <a:lnTo>
                    <a:pt x="1337012" y="1932"/>
                  </a:lnTo>
                  <a:close/>
                </a:path>
                <a:path w="1365250" h="2303779">
                  <a:moveTo>
                    <a:pt x="1352100" y="1196"/>
                  </a:moveTo>
                  <a:lnTo>
                    <a:pt x="1351487" y="983"/>
                  </a:lnTo>
                  <a:lnTo>
                    <a:pt x="1351670" y="983"/>
                  </a:lnTo>
                  <a:lnTo>
                    <a:pt x="1352100" y="1196"/>
                  </a:lnTo>
                  <a:close/>
                </a:path>
                <a:path w="1365250" h="2303779">
                  <a:moveTo>
                    <a:pt x="1354740" y="2501"/>
                  </a:moveTo>
                  <a:lnTo>
                    <a:pt x="1352100" y="1196"/>
                  </a:lnTo>
                  <a:lnTo>
                    <a:pt x="1352876" y="1465"/>
                  </a:lnTo>
                  <a:lnTo>
                    <a:pt x="1353767" y="1932"/>
                  </a:lnTo>
                  <a:lnTo>
                    <a:pt x="1354740" y="2501"/>
                  </a:lnTo>
                  <a:close/>
                </a:path>
                <a:path w="1365250" h="2303779">
                  <a:moveTo>
                    <a:pt x="1335839" y="2501"/>
                  </a:moveTo>
                  <a:lnTo>
                    <a:pt x="1336885" y="1932"/>
                  </a:lnTo>
                  <a:lnTo>
                    <a:pt x="1337012" y="1932"/>
                  </a:lnTo>
                  <a:lnTo>
                    <a:pt x="1335839" y="2501"/>
                  </a:lnTo>
                  <a:close/>
                </a:path>
                <a:path w="1365250" h="2303779">
                  <a:moveTo>
                    <a:pt x="1333789" y="4011"/>
                  </a:moveTo>
                  <a:lnTo>
                    <a:pt x="1334495" y="3308"/>
                  </a:lnTo>
                  <a:lnTo>
                    <a:pt x="1335421" y="2775"/>
                  </a:lnTo>
                  <a:lnTo>
                    <a:pt x="1333789" y="4011"/>
                  </a:lnTo>
                  <a:close/>
                </a:path>
                <a:path w="1365250" h="2303779">
                  <a:moveTo>
                    <a:pt x="1357317" y="4011"/>
                  </a:moveTo>
                  <a:lnTo>
                    <a:pt x="1355206" y="2775"/>
                  </a:lnTo>
                  <a:lnTo>
                    <a:pt x="1356371" y="3308"/>
                  </a:lnTo>
                  <a:lnTo>
                    <a:pt x="1357317" y="4011"/>
                  </a:lnTo>
                  <a:close/>
                </a:path>
                <a:path w="1365250" h="2303779">
                  <a:moveTo>
                    <a:pt x="1330583" y="6731"/>
                  </a:moveTo>
                  <a:lnTo>
                    <a:pt x="1331538" y="5717"/>
                  </a:lnTo>
                  <a:lnTo>
                    <a:pt x="1332273" y="5160"/>
                  </a:lnTo>
                  <a:lnTo>
                    <a:pt x="1331742" y="5717"/>
                  </a:lnTo>
                  <a:lnTo>
                    <a:pt x="1330583" y="6731"/>
                  </a:lnTo>
                  <a:close/>
                </a:path>
                <a:path w="1365250" h="2303779">
                  <a:moveTo>
                    <a:pt x="1360154" y="6731"/>
                  </a:moveTo>
                  <a:lnTo>
                    <a:pt x="1359319" y="5863"/>
                  </a:lnTo>
                  <a:lnTo>
                    <a:pt x="1358704" y="5160"/>
                  </a:lnTo>
                  <a:lnTo>
                    <a:pt x="1359496" y="5863"/>
                  </a:lnTo>
                  <a:lnTo>
                    <a:pt x="1360154" y="6731"/>
                  </a:lnTo>
                  <a:close/>
                </a:path>
                <a:path w="1365250" h="2303779">
                  <a:moveTo>
                    <a:pt x="1328598" y="9753"/>
                  </a:moveTo>
                  <a:lnTo>
                    <a:pt x="1329028" y="8752"/>
                  </a:lnTo>
                  <a:lnTo>
                    <a:pt x="1329682" y="7903"/>
                  </a:lnTo>
                  <a:lnTo>
                    <a:pt x="1328598" y="9753"/>
                  </a:lnTo>
                  <a:close/>
                </a:path>
                <a:path w="1365250" h="2303779">
                  <a:moveTo>
                    <a:pt x="1362443" y="9753"/>
                  </a:moveTo>
                  <a:lnTo>
                    <a:pt x="1361041" y="7903"/>
                  </a:lnTo>
                  <a:lnTo>
                    <a:pt x="1361847" y="8752"/>
                  </a:lnTo>
                  <a:lnTo>
                    <a:pt x="1362443" y="9753"/>
                  </a:lnTo>
                  <a:close/>
                </a:path>
                <a:path w="1365250" h="2303779">
                  <a:moveTo>
                    <a:pt x="19666" y="2303336"/>
                  </a:moveTo>
                  <a:lnTo>
                    <a:pt x="0" y="2283463"/>
                  </a:lnTo>
                  <a:lnTo>
                    <a:pt x="710" y="2278314"/>
                  </a:lnTo>
                  <a:lnTo>
                    <a:pt x="1544" y="2275906"/>
                  </a:lnTo>
                  <a:lnTo>
                    <a:pt x="1327668" y="11341"/>
                  </a:lnTo>
                  <a:lnTo>
                    <a:pt x="1327274" y="12299"/>
                  </a:lnTo>
                  <a:lnTo>
                    <a:pt x="1326724" y="13411"/>
                  </a:lnTo>
                  <a:lnTo>
                    <a:pt x="1326061" y="15872"/>
                  </a:lnTo>
                  <a:lnTo>
                    <a:pt x="1325964" y="17328"/>
                  </a:lnTo>
                  <a:lnTo>
                    <a:pt x="1325866" y="18810"/>
                  </a:lnTo>
                  <a:lnTo>
                    <a:pt x="1325806" y="21753"/>
                  </a:lnTo>
                  <a:lnTo>
                    <a:pt x="1326046" y="23586"/>
                  </a:lnTo>
                  <a:lnTo>
                    <a:pt x="1346733" y="39497"/>
                  </a:lnTo>
                  <a:lnTo>
                    <a:pt x="1356603" y="39497"/>
                  </a:lnTo>
                  <a:lnTo>
                    <a:pt x="35368" y="2295713"/>
                  </a:lnTo>
                  <a:lnTo>
                    <a:pt x="33675" y="2297619"/>
                  </a:lnTo>
                  <a:lnTo>
                    <a:pt x="29532" y="2300757"/>
                  </a:lnTo>
                  <a:lnTo>
                    <a:pt x="27401" y="2301792"/>
                  </a:lnTo>
                  <a:lnTo>
                    <a:pt x="27540" y="2301792"/>
                  </a:lnTo>
                  <a:lnTo>
                    <a:pt x="22210" y="2303185"/>
                  </a:lnTo>
                  <a:lnTo>
                    <a:pt x="19666" y="2303336"/>
                  </a:lnTo>
                  <a:close/>
                </a:path>
                <a:path w="1365250" h="2303779">
                  <a:moveTo>
                    <a:pt x="1364039" y="13411"/>
                  </a:moveTo>
                  <a:lnTo>
                    <a:pt x="1363607" y="12299"/>
                  </a:lnTo>
                  <a:lnTo>
                    <a:pt x="1363283" y="11341"/>
                  </a:lnTo>
                  <a:lnTo>
                    <a:pt x="1363748" y="12299"/>
                  </a:lnTo>
                  <a:lnTo>
                    <a:pt x="1364039" y="13411"/>
                  </a:lnTo>
                  <a:close/>
                </a:path>
                <a:path w="1365250" h="2303779">
                  <a:moveTo>
                    <a:pt x="1364982" y="17019"/>
                  </a:moveTo>
                  <a:lnTo>
                    <a:pt x="1364228" y="14135"/>
                  </a:lnTo>
                  <a:lnTo>
                    <a:pt x="1364815" y="15872"/>
                  </a:lnTo>
                  <a:lnTo>
                    <a:pt x="1364982" y="17019"/>
                  </a:lnTo>
                  <a:close/>
                </a:path>
                <a:path w="1365250" h="2303779">
                  <a:moveTo>
                    <a:pt x="1365050" y="21058"/>
                  </a:moveTo>
                  <a:lnTo>
                    <a:pt x="1365150" y="18810"/>
                  </a:lnTo>
                  <a:lnTo>
                    <a:pt x="1365213" y="19872"/>
                  </a:lnTo>
                  <a:lnTo>
                    <a:pt x="1365050" y="21058"/>
                  </a:lnTo>
                  <a:close/>
                </a:path>
                <a:path w="1365250" h="2303779">
                  <a:moveTo>
                    <a:pt x="1364547" y="24704"/>
                  </a:moveTo>
                  <a:lnTo>
                    <a:pt x="1364954" y="21753"/>
                  </a:lnTo>
                  <a:lnTo>
                    <a:pt x="1364832" y="23586"/>
                  </a:lnTo>
                  <a:lnTo>
                    <a:pt x="1364547" y="24704"/>
                  </a:lnTo>
                  <a:close/>
                </a:path>
                <a:path w="1365250" h="2303779">
                  <a:moveTo>
                    <a:pt x="1363036" y="28510"/>
                  </a:moveTo>
                  <a:lnTo>
                    <a:pt x="1363519" y="27430"/>
                  </a:lnTo>
                  <a:lnTo>
                    <a:pt x="1364018" y="26421"/>
                  </a:lnTo>
                  <a:lnTo>
                    <a:pt x="1363669" y="27430"/>
                  </a:lnTo>
                  <a:lnTo>
                    <a:pt x="1363036" y="28510"/>
                  </a:lnTo>
                  <a:close/>
                </a:path>
                <a:path w="1365250" h="2303779">
                  <a:moveTo>
                    <a:pt x="1361205" y="31638"/>
                  </a:moveTo>
                  <a:lnTo>
                    <a:pt x="1362707" y="29072"/>
                  </a:lnTo>
                  <a:lnTo>
                    <a:pt x="1361893" y="30719"/>
                  </a:lnTo>
                  <a:lnTo>
                    <a:pt x="1361205" y="31638"/>
                  </a:lnTo>
                  <a:close/>
                </a:path>
                <a:path w="1365250" h="2303779">
                  <a:moveTo>
                    <a:pt x="1356603" y="39497"/>
                  </a:moveTo>
                  <a:lnTo>
                    <a:pt x="1346733" y="39497"/>
                  </a:lnTo>
                  <a:lnTo>
                    <a:pt x="1349307" y="39151"/>
                  </a:lnTo>
                  <a:lnTo>
                    <a:pt x="1354184" y="37502"/>
                  </a:lnTo>
                  <a:lnTo>
                    <a:pt x="1356446" y="36184"/>
                  </a:lnTo>
                  <a:lnTo>
                    <a:pt x="1360306" y="32806"/>
                  </a:lnTo>
                  <a:lnTo>
                    <a:pt x="1361205" y="31638"/>
                  </a:lnTo>
                  <a:lnTo>
                    <a:pt x="1356603" y="39497"/>
                  </a:lnTo>
                  <a:close/>
                </a:path>
              </a:pathLst>
            </a:custGeom>
            <a:solidFill>
              <a:srgbClr val="CC4E17"/>
            </a:solidFill>
          </p:spPr>
          <p:txBody>
            <a:bodyPr wrap="square" lIns="0" tIns="0" rIns="0" bIns="0" rtlCol="0"/>
            <a:p/>
          </p:txBody>
        </p:sp>
        <p:sp>
          <p:nvSpPr>
            <p:cNvPr id="58" name="object 15"/>
            <p:cNvSpPr/>
            <p:nvPr/>
          </p:nvSpPr>
          <p:spPr>
            <a:xfrm>
              <a:off x="6198530" y="2000032"/>
              <a:ext cx="1325880" cy="189230"/>
            </a:xfrm>
            <a:custGeom>
              <a:avLst/>
              <a:gdLst/>
              <a:ahLst/>
              <a:cxnLst/>
              <a:rect l="l" t="t" r="r" b="b"/>
              <a:pathLst>
                <a:path w="1325879" h="189230">
                  <a:moveTo>
                    <a:pt x="0" y="188649"/>
                  </a:moveTo>
                  <a:lnTo>
                    <a:pt x="1325674" y="0"/>
                  </a:lnTo>
                </a:path>
              </a:pathLst>
            </a:custGeom>
            <a:solidFill>
              <a:srgbClr val="000000"/>
            </a:solidFill>
          </p:spPr>
          <p:txBody>
            <a:bodyPr wrap="square" lIns="0" tIns="0" rIns="0" bIns="0" rtlCol="0"/>
            <a:p/>
          </p:txBody>
        </p:sp>
        <p:sp>
          <p:nvSpPr>
            <p:cNvPr id="59" name="object 16"/>
            <p:cNvSpPr/>
            <p:nvPr/>
          </p:nvSpPr>
          <p:spPr>
            <a:xfrm>
              <a:off x="6178761" y="1980263"/>
              <a:ext cx="1365250" cy="228600"/>
            </a:xfrm>
            <a:custGeom>
              <a:avLst/>
              <a:gdLst/>
              <a:ahLst/>
              <a:cxnLst/>
              <a:rect l="l" t="t" r="r" b="b"/>
              <a:pathLst>
                <a:path w="1365250" h="228600">
                  <a:moveTo>
                    <a:pt x="19956" y="228187"/>
                  </a:moveTo>
                  <a:lnTo>
                    <a:pt x="0" y="208606"/>
                  </a:lnTo>
                  <a:lnTo>
                    <a:pt x="139" y="206061"/>
                  </a:lnTo>
                  <a:lnTo>
                    <a:pt x="17007" y="189016"/>
                  </a:lnTo>
                  <a:lnTo>
                    <a:pt x="1345254" y="0"/>
                  </a:lnTo>
                  <a:lnTo>
                    <a:pt x="1365211" y="19580"/>
                  </a:lnTo>
                  <a:lnTo>
                    <a:pt x="1365071" y="22125"/>
                  </a:lnTo>
                  <a:lnTo>
                    <a:pt x="1350777" y="38805"/>
                  </a:lnTo>
                  <a:lnTo>
                    <a:pt x="19956" y="228187"/>
                  </a:lnTo>
                  <a:close/>
                </a:path>
              </a:pathLst>
            </a:custGeom>
            <a:solidFill>
              <a:srgbClr val="CC4E17"/>
            </a:solidFill>
          </p:spPr>
          <p:txBody>
            <a:bodyPr wrap="square" lIns="0" tIns="0" rIns="0" bIns="0" rtlCol="0"/>
            <a:p/>
          </p:txBody>
        </p:sp>
        <p:pic>
          <p:nvPicPr>
            <p:cNvPr id="60" name="object 17"/>
            <p:cNvPicPr/>
            <p:nvPr/>
          </p:nvPicPr>
          <p:blipFill>
            <a:blip r:embed="rId3" cstate="print"/>
            <a:stretch>
              <a:fillRect/>
            </a:stretch>
          </p:blipFill>
          <p:spPr>
            <a:xfrm>
              <a:off x="2177959" y="5352220"/>
              <a:ext cx="87097" cy="87017"/>
            </a:xfrm>
            <a:prstGeom prst="rect">
              <a:avLst/>
            </a:prstGeom>
          </p:spPr>
        </p:pic>
        <p:pic>
          <p:nvPicPr>
            <p:cNvPr id="61" name="object 18"/>
            <p:cNvPicPr/>
            <p:nvPr/>
          </p:nvPicPr>
          <p:blipFill>
            <a:blip r:embed="rId4" cstate="print"/>
            <a:stretch>
              <a:fillRect/>
            </a:stretch>
          </p:blipFill>
          <p:spPr>
            <a:xfrm>
              <a:off x="3503628" y="3842978"/>
              <a:ext cx="87103" cy="87102"/>
            </a:xfrm>
            <a:prstGeom prst="rect">
              <a:avLst/>
            </a:prstGeom>
          </p:spPr>
        </p:pic>
        <p:pic>
          <p:nvPicPr>
            <p:cNvPr id="62" name="object 19"/>
            <p:cNvPicPr/>
            <p:nvPr/>
          </p:nvPicPr>
          <p:blipFill>
            <a:blip r:embed="rId4" cstate="print"/>
            <a:stretch>
              <a:fillRect/>
            </a:stretch>
          </p:blipFill>
          <p:spPr>
            <a:xfrm>
              <a:off x="4829303" y="4408928"/>
              <a:ext cx="87103" cy="87102"/>
            </a:xfrm>
            <a:prstGeom prst="rect">
              <a:avLst/>
            </a:prstGeom>
          </p:spPr>
        </p:pic>
        <p:pic>
          <p:nvPicPr>
            <p:cNvPr id="63" name="object 20"/>
            <p:cNvPicPr/>
            <p:nvPr/>
          </p:nvPicPr>
          <p:blipFill>
            <a:blip r:embed="rId5" cstate="print"/>
            <a:stretch>
              <a:fillRect/>
            </a:stretch>
          </p:blipFill>
          <p:spPr>
            <a:xfrm>
              <a:off x="6154978" y="2145130"/>
              <a:ext cx="87103" cy="87103"/>
            </a:xfrm>
            <a:prstGeom prst="rect">
              <a:avLst/>
            </a:prstGeom>
          </p:spPr>
        </p:pic>
        <p:pic>
          <p:nvPicPr>
            <p:cNvPr id="64" name="object 21"/>
            <p:cNvPicPr/>
            <p:nvPr/>
          </p:nvPicPr>
          <p:blipFill>
            <a:blip r:embed="rId4" cstate="print"/>
            <a:stretch>
              <a:fillRect/>
            </a:stretch>
          </p:blipFill>
          <p:spPr>
            <a:xfrm>
              <a:off x="7480652" y="1956480"/>
              <a:ext cx="87103" cy="87103"/>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itle 37"/>
          <p:cNvSpPr/>
          <p:nvPr>
            <p:ph type="title"/>
          </p:nvPr>
        </p:nvSpPr>
        <p:spPr>
          <a:xfrm>
            <a:off x="1066800" y="3314763"/>
            <a:ext cx="16256000" cy="2461895"/>
          </a:xfrm>
        </p:spPr>
        <p:txBody>
          <a:bodyPr/>
          <a:p>
            <a:pPr algn="just"/>
            <a:r>
              <a:rPr lang="en-US" altLang="en-GB" sz="4000" b="1">
                <a:solidFill>
                  <a:schemeClr val="accent5">
                    <a:lumMod val="75000"/>
                  </a:schemeClr>
                </a:solidFill>
                <a:latin typeface="Times New Roman" panose="02020603050405020304" charset="0"/>
                <a:cs typeface="Times New Roman" panose="02020603050405020304" charset="0"/>
              </a:rPr>
              <a:t>Why are more companies listed under the Technology sector compared to other sectors, and what business or market factors—like growth potential, investor interest, and trading activity—make the tech sector more attractive for public listings?</a:t>
            </a:r>
            <a:endParaRPr lang="en-US" altLang="en-GB" sz="4000" b="1">
              <a:solidFill>
                <a:schemeClr val="accent5">
                  <a:lumMod val="75000"/>
                </a:schemeClr>
              </a:solidFill>
              <a:latin typeface="Times New Roman" panose="02020603050405020304" charset="0"/>
              <a:cs typeface="Times New Roman" panose="02020603050405020304" charset="0"/>
            </a:endParaRPr>
          </a:p>
        </p:txBody>
      </p:sp>
      <p:sp>
        <p:nvSpPr>
          <p:cNvPr id="39" name="Text Box 38"/>
          <p:cNvSpPr txBox="1"/>
          <p:nvPr/>
        </p:nvSpPr>
        <p:spPr>
          <a:xfrm>
            <a:off x="5651500" y="1479550"/>
            <a:ext cx="6845300" cy="706755"/>
          </a:xfrm>
          <a:prstGeom prst="rect">
            <a:avLst/>
          </a:prstGeom>
          <a:noFill/>
        </p:spPr>
        <p:txBody>
          <a:bodyPr wrap="square" rtlCol="0">
            <a:spAutoFit/>
          </a:bodyPr>
          <a:p>
            <a:pPr algn="ctr"/>
            <a:r>
              <a:rPr lang="en-GB" altLang="en-US" sz="4000" b="1">
                <a:solidFill>
                  <a:schemeClr val="accent5">
                    <a:lumMod val="50000"/>
                  </a:schemeClr>
                </a:solidFill>
                <a:latin typeface="Times New Roman" panose="02020603050405020304" charset="0"/>
                <a:cs typeface="Times New Roman" panose="02020603050405020304" charset="0"/>
              </a:rPr>
              <a:t>Question No:-1</a:t>
            </a:r>
            <a:endParaRPr lang="en-GB" altLang="en-US" sz="4000" b="1">
              <a:solidFill>
                <a:schemeClr val="accent5">
                  <a:lumMod val="50000"/>
                </a:schemeClr>
              </a:solidFill>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80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373737"/>
          </a:solidFill>
        </p:spPr>
        <p:txBody>
          <a:bodyPr wrap="square" lIns="0" tIns="0" rIns="0" bIns="0" rtlCol="0"/>
          <a:lstStyle/>
          <a:p/>
        </p:txBody>
      </p:sp>
      <p:sp>
        <p:nvSpPr>
          <p:cNvPr id="11" name="object 11"/>
          <p:cNvSpPr txBox="1">
            <a:spLocks noGrp="1"/>
          </p:cNvSpPr>
          <p:nvPr>
            <p:ph type="sldNum" sz="quarter" idx="7"/>
          </p:nvPr>
        </p:nvSpPr>
        <p:spPr>
          <a:prstGeom prst="rect">
            <a:avLst/>
          </a:prstGeom>
        </p:spPr>
        <p:txBody>
          <a:bodyPr vert="horz" wrap="square" lIns="0" tIns="10795" rIns="0" bIns="0" rtlCol="0">
            <a:spAutoFit/>
          </a:bodyPr>
          <a:lstStyle/>
          <a:p>
            <a:pPr marL="38100">
              <a:lnSpc>
                <a:spcPct val="100000"/>
              </a:lnSpc>
              <a:spcBef>
                <a:spcPts val="85"/>
              </a:spcBef>
            </a:pPr>
            <a:fld id="{81D60167-4931-47E6-BA6A-407CBD079E47}" type="slidenum">
              <a:rPr spc="130" dirty="0">
                <a:solidFill>
                  <a:srgbClr val="373737"/>
                </a:solidFill>
              </a:rPr>
            </a:fld>
            <a:endParaRPr spc="130" dirty="0">
              <a:solidFill>
                <a:srgbClr val="373737"/>
              </a:solidFill>
            </a:endParaRPr>
          </a:p>
        </p:txBody>
      </p:sp>
      <p:sp>
        <p:nvSpPr>
          <p:cNvPr id="12" name="Text Box 11"/>
          <p:cNvSpPr txBox="1"/>
          <p:nvPr/>
        </p:nvSpPr>
        <p:spPr>
          <a:xfrm>
            <a:off x="114300" y="419100"/>
            <a:ext cx="18249900" cy="1383030"/>
          </a:xfrm>
          <a:prstGeom prst="rect">
            <a:avLst/>
          </a:prstGeom>
          <a:noFill/>
        </p:spPr>
        <p:txBody>
          <a:bodyPr wrap="square" rtlCol="0">
            <a:noAutofit/>
          </a:bodyPr>
          <a:p>
            <a:r>
              <a:rPr lang="en-GB" sz="3500" spc="40" dirty="0">
                <a:solidFill>
                  <a:srgbClr val="FFFFFF"/>
                </a:solidFill>
                <a:latin typeface="Times New Roman" panose="02020603050405020304" charset="0"/>
                <a:cs typeface="Times New Roman" panose="02020603050405020304" charset="0"/>
                <a:sym typeface="+mn-ea"/>
              </a:rPr>
              <a:t>Step 1:</a:t>
            </a:r>
            <a:r>
              <a:rPr lang="en-US" altLang="en-GB" sz="3500" spc="40" dirty="0">
                <a:solidFill>
                  <a:srgbClr val="FFFFFF"/>
                </a:solidFill>
                <a:latin typeface="Times New Roman" panose="02020603050405020304" charset="0"/>
                <a:cs typeface="Times New Roman" panose="02020603050405020304" charset="0"/>
                <a:sym typeface="+mn-ea"/>
              </a:rPr>
              <a:t>What is the average market capitalization of technology companies compared to other sectors?</a:t>
            </a:r>
            <a:endParaRPr lang="en-US" altLang="en-GB" sz="3500" spc="40" dirty="0">
              <a:solidFill>
                <a:srgbClr val="FFFFFF"/>
              </a:solidFill>
              <a:latin typeface="Times New Roman" panose="02020603050405020304" charset="0"/>
              <a:cs typeface="Times New Roman" panose="02020603050405020304" charset="0"/>
            </a:endParaRPr>
          </a:p>
          <a:p>
            <a:endParaRPr lang="en-GB" altLang="en-US" sz="3500"/>
          </a:p>
        </p:txBody>
      </p:sp>
      <p:pic>
        <p:nvPicPr>
          <p:cNvPr id="13" name="Picture 12"/>
          <p:cNvPicPr>
            <a:picLocks noChangeAspect="1"/>
          </p:cNvPicPr>
          <p:nvPr/>
        </p:nvPicPr>
        <p:blipFill>
          <a:blip r:embed="rId1"/>
          <a:stretch>
            <a:fillRect/>
          </a:stretch>
        </p:blipFill>
        <p:spPr>
          <a:xfrm>
            <a:off x="1752600" y="2019300"/>
            <a:ext cx="14775815" cy="1412240"/>
          </a:xfrm>
          <a:prstGeom prst="rect">
            <a:avLst/>
          </a:prstGeom>
          <a:ln>
            <a:solidFill>
              <a:schemeClr val="tx1"/>
            </a:solidFill>
          </a:ln>
        </p:spPr>
      </p:pic>
      <p:pic>
        <p:nvPicPr>
          <p:cNvPr id="14" name="Picture 13"/>
          <p:cNvPicPr>
            <a:picLocks noChangeAspect="1"/>
          </p:cNvPicPr>
          <p:nvPr/>
        </p:nvPicPr>
        <p:blipFill>
          <a:blip r:embed="rId2"/>
          <a:stretch>
            <a:fillRect/>
          </a:stretch>
        </p:blipFill>
        <p:spPr>
          <a:xfrm>
            <a:off x="6172200" y="3848100"/>
            <a:ext cx="7574280" cy="2794000"/>
          </a:xfrm>
          <a:prstGeom prst="rect">
            <a:avLst/>
          </a:prstGeom>
          <a:ln>
            <a:solidFill>
              <a:schemeClr val="tx1"/>
            </a:solidFill>
          </a:ln>
        </p:spPr>
      </p:pic>
      <p:sp>
        <p:nvSpPr>
          <p:cNvPr id="15" name="Text Box 14"/>
          <p:cNvSpPr txBox="1"/>
          <p:nvPr/>
        </p:nvSpPr>
        <p:spPr>
          <a:xfrm>
            <a:off x="2133600" y="3695700"/>
            <a:ext cx="4356100" cy="577850"/>
          </a:xfrm>
          <a:prstGeom prst="rect">
            <a:avLst/>
          </a:prstGeom>
          <a:noFill/>
        </p:spPr>
        <p:txBody>
          <a:bodyPr wrap="square" rtlCol="0">
            <a:noAutofit/>
          </a:bodyPr>
          <a:p>
            <a:r>
              <a:rPr lang="en-GB" altLang="en-US" sz="3500" b="1">
                <a:solidFill>
                  <a:schemeClr val="bg1"/>
                </a:solidFill>
                <a:latin typeface="Times New Roman" panose="02020603050405020304" charset="0"/>
                <a:cs typeface="Times New Roman" panose="02020603050405020304" charset="0"/>
              </a:rPr>
              <a:t>    </a:t>
            </a:r>
            <a:endParaRPr lang="en-GB" altLang="en-US" sz="3500" b="1">
              <a:solidFill>
                <a:schemeClr val="bg1"/>
              </a:solidFill>
              <a:latin typeface="Times New Roman" panose="02020603050405020304" charset="0"/>
              <a:cs typeface="Times New Roman" panose="02020603050405020304" charset="0"/>
            </a:endParaRPr>
          </a:p>
          <a:p>
            <a:r>
              <a:rPr lang="en-GB" altLang="en-US" sz="3500" b="1">
                <a:solidFill>
                  <a:schemeClr val="bg1"/>
                </a:solidFill>
                <a:latin typeface="Times New Roman" panose="02020603050405020304" charset="0"/>
                <a:cs typeface="Times New Roman" panose="02020603050405020304" charset="0"/>
              </a:rPr>
              <a:t>Result :-</a:t>
            </a:r>
            <a:endParaRPr lang="en-GB" altLang="en-US" sz="3500" b="1">
              <a:solidFill>
                <a:schemeClr val="bg1"/>
              </a:solidFill>
              <a:latin typeface="Times New Roman" panose="02020603050405020304" charset="0"/>
              <a:cs typeface="Times New Roman" panose="02020603050405020304" charset="0"/>
            </a:endParaRPr>
          </a:p>
        </p:txBody>
      </p:sp>
      <p:sp>
        <p:nvSpPr>
          <p:cNvPr id="16" name="Pentagon 15"/>
          <p:cNvSpPr/>
          <p:nvPr/>
        </p:nvSpPr>
        <p:spPr>
          <a:xfrm>
            <a:off x="1752600" y="3924300"/>
            <a:ext cx="3124200" cy="1219200"/>
          </a:xfrm>
          <a:prstGeom prst="homePlate">
            <a:avLst/>
          </a:prstGeom>
          <a:noFill/>
          <a:ln w="12700" cmpd="sng">
            <a:solidFill>
              <a:schemeClr val="bg1"/>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7" name="Text Box 16"/>
          <p:cNvSpPr txBox="1"/>
          <p:nvPr/>
        </p:nvSpPr>
        <p:spPr>
          <a:xfrm>
            <a:off x="431800" y="7626350"/>
            <a:ext cx="17094200" cy="1706880"/>
          </a:xfrm>
          <a:prstGeom prst="rect">
            <a:avLst/>
          </a:prstGeom>
          <a:noFill/>
        </p:spPr>
        <p:txBody>
          <a:bodyPr wrap="square" rtlCol="0">
            <a:spAutoFit/>
          </a:bodyPr>
          <a:p>
            <a:r>
              <a:rPr lang="en-GB" altLang="en-US" sz="3500">
                <a:solidFill>
                  <a:schemeClr val="bg1"/>
                </a:solidFill>
                <a:latin typeface="Times New Roman" panose="02020603050405020304" charset="0"/>
                <a:cs typeface="Times New Roman" panose="02020603050405020304" charset="0"/>
              </a:rPr>
              <a:t>Conclusion:- </a:t>
            </a:r>
            <a:r>
              <a:rPr lang="en-US" altLang="en-GB" sz="3500">
                <a:solidFill>
                  <a:schemeClr val="bg1"/>
                </a:solidFill>
                <a:latin typeface="Times New Roman" panose="02020603050405020304" charset="0"/>
                <a:cs typeface="Times New Roman" panose="02020603050405020304" charset="0"/>
              </a:rPr>
              <a:t>From a business perspective, the strong average market capitalization in the Technology sector indicates high investor confidence and growth potential, encouraging more companies to list there.</a:t>
            </a:r>
            <a:endParaRPr lang="en-US" altLang="en-GB" sz="3500">
              <a:solidFill>
                <a:schemeClr val="bg1"/>
              </a:solidFill>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bject 14"/>
          <p:cNvPicPr/>
          <p:nvPr/>
        </p:nvPicPr>
        <p:blipFill>
          <a:blip r:embed="rId1" cstate="print"/>
          <a:stretch>
            <a:fillRect/>
          </a:stretch>
        </p:blipFill>
        <p:spPr>
          <a:xfrm>
            <a:off x="0" y="0"/>
            <a:ext cx="4448175" cy="10287000"/>
          </a:xfrm>
          <a:prstGeom prst="rect">
            <a:avLst/>
          </a:prstGeom>
        </p:spPr>
      </p:pic>
      <p:sp>
        <p:nvSpPr>
          <p:cNvPr id="17" name="Text Box 16"/>
          <p:cNvSpPr txBox="1"/>
          <p:nvPr/>
        </p:nvSpPr>
        <p:spPr>
          <a:xfrm>
            <a:off x="4863465" y="342900"/>
            <a:ext cx="13183235" cy="1168400"/>
          </a:xfrm>
          <a:prstGeom prst="rect">
            <a:avLst/>
          </a:prstGeom>
          <a:noFill/>
        </p:spPr>
        <p:txBody>
          <a:bodyPr wrap="square" rtlCol="0" anchor="t">
            <a:spAutoFit/>
          </a:bodyPr>
          <a:p>
            <a:r>
              <a:rPr lang="en-GB" sz="3500" spc="40" dirty="0">
                <a:solidFill>
                  <a:schemeClr val="accent5">
                    <a:lumMod val="75000"/>
                  </a:schemeClr>
                </a:solidFill>
                <a:latin typeface="Times New Roman" panose="02020603050405020304" charset="0"/>
                <a:cs typeface="Times New Roman" panose="02020603050405020304" charset="0"/>
                <a:sym typeface="+mn-ea"/>
              </a:rPr>
              <a:t>Step 2: </a:t>
            </a:r>
            <a:r>
              <a:rPr lang="en-US" altLang="en-GB" sz="3500" spc="40" dirty="0">
                <a:solidFill>
                  <a:schemeClr val="tx1"/>
                </a:solidFill>
                <a:latin typeface="Times New Roman" panose="02020603050405020304" charset="0"/>
                <a:cs typeface="Times New Roman" panose="02020603050405020304" charset="0"/>
                <a:sym typeface="+mn-ea"/>
              </a:rPr>
              <a:t>How has the number of new tech companies changed over the years?</a:t>
            </a:r>
            <a:endParaRPr lang="en-US" altLang="en-GB" sz="3500" spc="40" dirty="0">
              <a:solidFill>
                <a:schemeClr val="tx1"/>
              </a:solidFill>
              <a:latin typeface="Times New Roman" panose="02020603050405020304" charset="0"/>
              <a:cs typeface="Times New Roman" panose="02020603050405020304" charset="0"/>
              <a:sym typeface="+mn-ea"/>
            </a:endParaRPr>
          </a:p>
        </p:txBody>
      </p:sp>
      <p:pic>
        <p:nvPicPr>
          <p:cNvPr id="18" name="Picture 17"/>
          <p:cNvPicPr>
            <a:picLocks noChangeAspect="1"/>
          </p:cNvPicPr>
          <p:nvPr/>
        </p:nvPicPr>
        <p:blipFill>
          <a:blip r:embed="rId2"/>
          <a:stretch>
            <a:fillRect/>
          </a:stretch>
        </p:blipFill>
        <p:spPr>
          <a:xfrm>
            <a:off x="4953000" y="2019300"/>
            <a:ext cx="12553950" cy="1806575"/>
          </a:xfrm>
          <a:prstGeom prst="rect">
            <a:avLst/>
          </a:prstGeom>
          <a:ln>
            <a:solidFill>
              <a:schemeClr val="bg1"/>
            </a:solidFill>
          </a:ln>
        </p:spPr>
      </p:pic>
      <p:pic>
        <p:nvPicPr>
          <p:cNvPr id="19" name="Picture 18"/>
          <p:cNvPicPr>
            <a:picLocks noChangeAspect="1"/>
          </p:cNvPicPr>
          <p:nvPr/>
        </p:nvPicPr>
        <p:blipFill>
          <a:blip r:embed="rId3"/>
          <a:stretch>
            <a:fillRect/>
          </a:stretch>
        </p:blipFill>
        <p:spPr>
          <a:xfrm>
            <a:off x="9677400" y="4000500"/>
            <a:ext cx="3909060" cy="3744595"/>
          </a:xfrm>
          <a:prstGeom prst="rect">
            <a:avLst/>
          </a:prstGeom>
          <a:ln>
            <a:solidFill>
              <a:schemeClr val="bg1"/>
            </a:solidFill>
          </a:ln>
        </p:spPr>
      </p:pic>
      <p:sp>
        <p:nvSpPr>
          <p:cNvPr id="23" name="Pentagon 22"/>
          <p:cNvSpPr/>
          <p:nvPr/>
        </p:nvSpPr>
        <p:spPr>
          <a:xfrm>
            <a:off x="4953000" y="4152900"/>
            <a:ext cx="3886200" cy="838200"/>
          </a:xfrm>
          <a:prstGeom prst="homePlate">
            <a:avLst/>
          </a:prstGeom>
          <a:noFill/>
          <a:ln>
            <a:solidFill>
              <a:schemeClr val="tx1">
                <a:lumMod val="65000"/>
                <a:lumOff val="3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4" name="Text Box 23"/>
          <p:cNvSpPr txBox="1"/>
          <p:nvPr/>
        </p:nvSpPr>
        <p:spPr>
          <a:xfrm>
            <a:off x="5105400" y="4229100"/>
            <a:ext cx="3060700" cy="629920"/>
          </a:xfrm>
          <a:prstGeom prst="rect">
            <a:avLst/>
          </a:prstGeom>
          <a:noFill/>
        </p:spPr>
        <p:txBody>
          <a:bodyPr wrap="square" rtlCol="0">
            <a:spAutoFit/>
          </a:bodyPr>
          <a:p>
            <a:r>
              <a:rPr lang="en-GB" altLang="en-US" sz="3500" b="1">
                <a:solidFill>
                  <a:schemeClr val="accent5">
                    <a:lumMod val="75000"/>
                  </a:schemeClr>
                </a:solidFill>
                <a:latin typeface="Times New Roman" panose="02020603050405020304" charset="0"/>
                <a:cs typeface="Times New Roman" panose="02020603050405020304" charset="0"/>
              </a:rPr>
              <a:t>Result:-</a:t>
            </a:r>
            <a:endParaRPr lang="en-GB" altLang="en-US" sz="3500" b="1">
              <a:solidFill>
                <a:schemeClr val="accent5">
                  <a:lumMod val="75000"/>
                </a:schemeClr>
              </a:solidFill>
              <a:latin typeface="Times New Roman" panose="02020603050405020304" charset="0"/>
              <a:cs typeface="Times New Roman" panose="02020603050405020304" charset="0"/>
            </a:endParaRPr>
          </a:p>
        </p:txBody>
      </p:sp>
      <p:sp>
        <p:nvSpPr>
          <p:cNvPr id="25" name="Text Box 24"/>
          <p:cNvSpPr txBox="1"/>
          <p:nvPr/>
        </p:nvSpPr>
        <p:spPr>
          <a:xfrm>
            <a:off x="4876800" y="8115300"/>
            <a:ext cx="12954000" cy="1727835"/>
          </a:xfrm>
          <a:prstGeom prst="rect">
            <a:avLst/>
          </a:prstGeom>
          <a:noFill/>
        </p:spPr>
        <p:txBody>
          <a:bodyPr wrap="square" rtlCol="0">
            <a:noAutofit/>
          </a:bodyPr>
          <a:p>
            <a:pPr algn="just"/>
            <a:r>
              <a:rPr lang="en-GB" altLang="en-US" sz="3500" b="1">
                <a:solidFill>
                  <a:schemeClr val="accent5">
                    <a:lumMod val="75000"/>
                  </a:schemeClr>
                </a:solidFill>
                <a:latin typeface="Times New Roman" panose="02020603050405020304" charset="0"/>
                <a:cs typeface="Times New Roman" panose="02020603050405020304" charset="0"/>
              </a:rPr>
              <a:t>Conclusion:- </a:t>
            </a:r>
            <a:r>
              <a:rPr lang="en-US" altLang="en-GB" sz="3000" b="0">
                <a:solidFill>
                  <a:schemeClr val="tx1"/>
                </a:solidFill>
                <a:latin typeface="Times New Roman" panose="02020603050405020304" charset="0"/>
                <a:cs typeface="Times New Roman" panose="02020603050405020304" charset="0"/>
              </a:rPr>
              <a:t>From 2019 to 2022, tech company listings steadily increased, indicating strong growth and investor interest. However, the decline in 2023 and 2024 suggests a market slowdown, requiring businesses to focus on innovation and strategic positioning.</a:t>
            </a:r>
            <a:endParaRPr lang="en-US" altLang="en-GB" sz="3000" b="0">
              <a:solidFill>
                <a:schemeClr val="tx1"/>
              </a:solidFill>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DIAGRAM_VERSION" val="3"/>
  <p:tag name="KSO_WM_DIAGRAM_COLOR_TRICK" val="1"/>
  <p:tag name="KSO_WM_DIAGRAM_COLOR_TEXT_CAN_REMOVE" val="n"/>
  <p:tag name="KSO_WM_UNIT_VALUE" val="18"/>
  <p:tag name="KSO_WM_TEMPLATE_INDEX" val="20238261"/>
  <p:tag name="KSO_WM_UNIT_ID" val="custom20238261_1*a*1"/>
  <p:tag name="KSO_WM_UNIT_PRESET_TEXT" val="Your title here"/>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VALUE" val="1904*1996"/>
  <p:tag name="KSO_WM_UNIT_HIGHLIGHT" val="0"/>
  <p:tag name="KSO_WM_UNIT_COMPATIBLE" val="0"/>
  <p:tag name="KSO_WM_UNIT_DIAGRAM_ISNUMVISUAL" val="0"/>
  <p:tag name="KSO_WM_UNIT_DIAGRAM_ISREFERUNIT" val="0"/>
  <p:tag name="KSO_WM_DIAGRAM_GROUP_CODE" val="l1-1"/>
  <p:tag name="KSO_WM_UNIT_TYPE" val="d"/>
  <p:tag name="KSO_WM_UNIT_INDEX" val="1"/>
  <p:tag name="KSO_WM_UNIT_ID" val="custom20238261_1*d*1"/>
  <p:tag name="KSO_WM_TEMPLATE_CATEGORY" val="custom"/>
  <p:tag name="KSO_WM_TEMPLATE_INDEX" val="20238261"/>
  <p:tag name="KSO_WM_UNIT_LAYERLEVEL" val="1"/>
  <p:tag name="KSO_WM_TAG_VERSION" val="3.0"/>
  <p:tag name="KSO_WM_BEAUTIFY_FLAG" val="#wm#"/>
  <p:tag name="KSO_WM_UNIT_LINE_FORE_SCHEMECOLOR_INDEX" val="13"/>
  <p:tag name="KSO_WM_UNIT_LINE_FILL_TYPE" val="2"/>
  <p:tag name="KSO_WM_UNIT_USESOURCEFORMAT_APPLY" val="1"/>
</p:tagLst>
</file>

<file path=ppt/tags/tag7.xml><?xml version="1.0" encoding="utf-8"?>
<p:tagLst xmlns:p="http://schemas.openxmlformats.org/presentationml/2006/main">
  <p:tag name="KSO_WM_UNIT_TEXT_FILL_FORE_SCHEMECOLOR_INDEX_BRIGHTNESS" val="0.15"/>
  <p:tag name="KSO_WM_DIAGRAM_MAX_ITEMCNT" val="3"/>
  <p:tag name="KSO_WM_DIAGRAM_MIN_ITEMCNT" val="1"/>
  <p:tag name="KSO_WM_DIAGRAM_VIRTUALLY_FRAME" val="{&quot;height&quot;:565.7499999999999,&quot;left&quot;:684.007616515483,&quot;top&quot;:188.2,&quot;width&quot;:716.692383484516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42_1*l_h_f*1_1_1"/>
  <p:tag name="KSO_WM_TEMPLATE_CATEGORY" val="diagram"/>
  <p:tag name="KSO_WM_TEMPLATE_INDEX" val="20237942"/>
  <p:tag name="KSO_WM_UNIT_LAYERLEVEL" val="1_1_1"/>
  <p:tag name="KSO_WM_TAG_VERSION" val="3.0"/>
  <p:tag name="KSO_WM_BEAUTIFY_FLAG" val="#wm#"/>
  <p:tag name="KSO_WM_UNIT_PRESET_TEXT" val="Presentations are communication tools that can be used as demonstrations, lectures, speeches, reports, and more. It serves a variety of purposes, making presentations powerful tools for convincing and teaching."/>
  <p:tag name="KSO_WM_UNIT_TEXT_FILL_FORE_SCHEMECOLOR_INDEX" val="1"/>
  <p:tag name="KSO_WM_UNIT_TEXT_FILL_TYPE" val="1"/>
  <p:tag name="KSO_WM_UNIT_USESOURCEFORMAT_APPLY" val="1"/>
</p:tagLst>
</file>

<file path=ppt/tags/tag8.xml><?xml version="1.0" encoding="utf-8"?>
<p:tagLst xmlns:p="http://schemas.openxmlformats.org/presentationml/2006/main">
  <p:tag name="KSO_WM_TEMPLATE_MASTER_TYPE" val="0"/>
  <p:tag name="KSO_WM_TEMPLATE_COLOR_TYPE" val="0"/>
  <p:tag name="KSO_WM_BEAUTIFY_FLAG" val="#wm#"/>
  <p:tag name="KSO_WM_TEMPLATE_CATEGORY" val="custom"/>
  <p:tag name="KSO_WM_SLIDE_TYPE" val="text"/>
  <p:tag name="KSO_WM_SLIDE_SUBTYPE" val="picTxt"/>
  <p:tag name="KSO_WM_SLIDE_SIZE" val="267.15*319.65"/>
  <p:tag name="KSO_WM_SLIDE_POSITION" val="639*125.478"/>
  <p:tag name="KSO_WM_SLIDE_LAYOUT" val="a_d_l"/>
  <p:tag name="KSO_WM_SLIDE_LAYOUT_CNT" val="1_1_1"/>
  <p:tag name="KSO_WM_SPECIAL_SOURCE" val="bdnull"/>
  <p:tag name="KSO_WM_DIAGRAM_GROUP_CODE" val="l1-1"/>
  <p:tag name="KSO_WM_SLIDE_DIAGTYPE" val="l"/>
  <p:tag name="KSO_WM_TEMPLATE_INDEX" val="20238261"/>
  <p:tag name="KSO_WM_TEMPLATE_SUBCATEGORY" val="0"/>
  <p:tag name="KSO_WM_SLIDE_INDEX" val="1"/>
  <p:tag name="KSO_WM_TAG_VERSION" val="3.0"/>
  <p:tag name="KSO_WM_SLIDE_ID" val="custom20238261_1"/>
  <p:tag name="KSO_WM_SLIDE_ITEM_CNT"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3737"/>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15305</Words>
  <Application>WPS Slides</Application>
  <PresentationFormat>On-screen Show (4:3)</PresentationFormat>
  <Paragraphs>263</Paragraphs>
  <Slides>36</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36</vt:i4>
      </vt:variant>
    </vt:vector>
  </HeadingPairs>
  <TitlesOfParts>
    <vt:vector size="54" baseType="lpstr">
      <vt:lpstr>Arial</vt:lpstr>
      <vt:lpstr>SimSun</vt:lpstr>
      <vt:lpstr>Wingdings</vt:lpstr>
      <vt:lpstr>Trebuchet MS</vt:lpstr>
      <vt:lpstr>Times New Roman</vt:lpstr>
      <vt:lpstr>Verdana</vt:lpstr>
      <vt:lpstr>Microsoft YaHei</vt:lpstr>
      <vt:lpstr>Arial Unicode MS</vt:lpstr>
      <vt:lpstr>Calibri</vt:lpstr>
      <vt:lpstr>Harrington</vt:lpstr>
      <vt:lpstr>Footlight MT Light</vt:lpstr>
      <vt:lpstr>Cambria</vt:lpstr>
      <vt:lpstr>Wingdings</vt:lpstr>
      <vt:lpstr>Arial</vt:lpstr>
      <vt:lpstr>OPPOSans R (Body)</vt:lpstr>
      <vt:lpstr>Segoe Print</vt:lpstr>
      <vt:lpstr>Trebuchet MS</vt:lpstr>
      <vt:lpstr>Office Theme</vt:lpstr>
      <vt:lpstr>STOCK PRICE TREND ANALYSIS</vt:lpstr>
      <vt:lpstr>Description of project</vt:lpstr>
      <vt:lpstr>Quarterly Highlights</vt:lpstr>
      <vt:lpstr>Company Financials</vt:lpstr>
      <vt:lpstr>Annual Run Rate (ARR)</vt:lpstr>
      <vt:lpstr>$150,000</vt:lpstr>
      <vt:lpstr>$5,000 monthly</vt:lpstr>
      <vt:lpstr>Traction</vt:lpstr>
      <vt:lpstr>150,000</vt:lpstr>
      <vt:lpstr>Product Updates</vt:lpstr>
      <vt:lpstr>All employees received insurance coverage for the year.</vt:lpstr>
      <vt:lpstr>Requests</vt:lpstr>
      <vt:lpstr>PowerPoint 演示文稿</vt:lpstr>
      <vt:lpstr>Analysis: 1</vt:lpstr>
      <vt:lpstr>Summary</vt:lpstr>
      <vt:lpstr>Thank you!</vt:lpstr>
      <vt:lpstr>Step 1:- Is the high price volatility of Pope Group a sign of high risk or high potential reward for investors?</vt:lpstr>
      <vt:lpstr>PowerPoint 演示文稿</vt:lpstr>
      <vt:lpstr>PowerPoint 演示文稿</vt:lpstr>
      <vt:lpstr>PowerPoint 演示文稿</vt:lpstr>
      <vt:lpstr>PowerPoint 演示文稿</vt:lpstr>
      <vt:lpstr>Analysis: 2</vt:lpstr>
      <vt:lpstr>PowerPoint 演示文稿</vt:lpstr>
      <vt:lpstr>Step 1:- Is the high price volatility of Pope Group a sign of high risk or high potential reward for investors?</vt:lpstr>
      <vt:lpstr>PowerPoint 演示文稿</vt:lpstr>
      <vt:lpstr>PowerPoint 演示文稿</vt:lpstr>
      <vt:lpstr>PowerPoint 演示文稿</vt:lpstr>
      <vt:lpstr>PowerPoint 演示文稿</vt:lpstr>
      <vt:lpstr>Analysis: 3</vt:lpstr>
      <vt:lpstr>Since the 41–60 age group has a higher total trade value than the 25–40 group, how can businesses and financial institutions use the data (like age, location, and trading frequency) to understand why this is happening and use that knowledge to grow their business and attract more traders from both groups?</vt:lpstr>
      <vt:lpstr>PowerPoint 演示文稿</vt:lpstr>
      <vt:lpstr>PowerPoint 演示文稿</vt:lpstr>
      <vt:lpstr>PowerPoint 演示文稿</vt:lpstr>
      <vt:lpstr>PowerPoint 演示文稿</vt:lpstr>
      <vt:lpstr>Resource Page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 PRICE TREND ANALYSIS</dc:title>
  <dc:creator>Diksha Kulkarni</dc:creator>
  <cp:keywords>DAGkO7sgX0s,BAF2k3Z8jjQ,0</cp:keywords>
  <cp:lastModifiedBy>Diksha Kulkarni</cp:lastModifiedBy>
  <cp:revision>8</cp:revision>
  <dcterms:created xsi:type="dcterms:W3CDTF">2025-04-21T07:56:02Z</dcterms:created>
  <dcterms:modified xsi:type="dcterms:W3CDTF">2025-04-22T22:41:51Z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2025-04-10T11:00:00Z</vt:filetime>
  </property>
  <property fmtid="{D5CDD505-2E9C-101B-9397-08002B2CF9AE}" pid="3" name="Creator">
    <vt:lpwstr>Canva</vt:lpwstr>
  </property>
  <property fmtid="{D5CDD505-2E9C-101B-9397-08002B2CF9AE}" pid="4" name="LastSaved">
    <vt:filetime>2025-04-10T11:00:00Z</vt:filetime>
  </property>
  <property fmtid="{D5CDD505-2E9C-101B-9397-08002B2CF9AE}" pid="5" name="Producer">
    <vt:lpwstr>Canva</vt:lpwstr>
  </property>
  <property fmtid="{D5CDD505-2E9C-101B-9397-08002B2CF9AE}" pid="6" name="ICV">
    <vt:lpwstr>BFE04DF9BF0947F187B8A5D006BDEAFA_13</vt:lpwstr>
  </property>
  <property fmtid="{D5CDD505-2E9C-101B-9397-08002B2CF9AE}" pid="7" name="KSOProductBuildVer">
    <vt:lpwstr>2057-12.2.0.20795</vt:lpwstr>
  </property>
</Properties>
</file>