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3" r:id="rId5"/>
    <p:sldId id="264" r:id="rId6"/>
    <p:sldId id="259" r:id="rId7"/>
    <p:sldId id="260" r:id="rId8"/>
    <p:sldId id="261"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249928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301650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B3DCD7-EF2C-4F18-9A51-B783E371818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2225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6C347C-ED16-489E-8B07-831623F8B48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397949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6C347C-ED16-489E-8B07-831623F8B48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B3DCD7-EF2C-4F18-9A51-B783E371818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862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6C347C-ED16-489E-8B07-831623F8B48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424209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99347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121619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20804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347C-ED16-489E-8B07-831623F8B48F}"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50055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C347C-ED16-489E-8B07-831623F8B48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166137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C347C-ED16-489E-8B07-831623F8B48F}"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169790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C347C-ED16-489E-8B07-831623F8B48F}"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135728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C347C-ED16-489E-8B07-831623F8B48F}"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390710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C347C-ED16-489E-8B07-831623F8B48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229044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C347C-ED16-489E-8B07-831623F8B48F}"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8B3DCD7-EF2C-4F18-9A51-B783E3718186}" type="slidenum">
              <a:rPr lang="en-IN" smtClean="0"/>
              <a:t>‹#›</a:t>
            </a:fld>
            <a:endParaRPr lang="en-IN"/>
          </a:p>
        </p:txBody>
      </p:sp>
    </p:spTree>
    <p:extLst>
      <p:ext uri="{BB962C8B-B14F-4D97-AF65-F5344CB8AC3E}">
        <p14:creationId xmlns:p14="http://schemas.microsoft.com/office/powerpoint/2010/main" val="268828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6C347C-ED16-489E-8B07-831623F8B48F}" type="datetimeFigureOut">
              <a:rPr lang="en-IN" smtClean="0"/>
              <a:t>30-08-2023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8B3DCD7-EF2C-4F18-9A51-B783E3718186}" type="slidenum">
              <a:rPr lang="en-IN" smtClean="0"/>
              <a:t>‹#›</a:t>
            </a:fld>
            <a:endParaRPr lang="en-IN"/>
          </a:p>
        </p:txBody>
      </p:sp>
    </p:spTree>
    <p:extLst>
      <p:ext uri="{BB962C8B-B14F-4D97-AF65-F5344CB8AC3E}">
        <p14:creationId xmlns:p14="http://schemas.microsoft.com/office/powerpoint/2010/main" val="2173807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1FAD-9FFC-B277-D2A0-C699E9EE0863}"/>
              </a:ext>
            </a:extLst>
          </p:cNvPr>
          <p:cNvSpPr>
            <a:spLocks noGrp="1"/>
          </p:cNvSpPr>
          <p:nvPr>
            <p:ph type="ctrTitle"/>
          </p:nvPr>
        </p:nvSpPr>
        <p:spPr>
          <a:xfrm>
            <a:off x="1524000" y="1122363"/>
            <a:ext cx="9144000" cy="1907084"/>
          </a:xfrm>
        </p:spPr>
        <p:txBody>
          <a:bodyPr/>
          <a:lstStyle/>
          <a:p>
            <a:r>
              <a:rPr lang="en-US" dirty="0"/>
              <a:t>DIABETES PREDICTION </a:t>
            </a:r>
            <a:endParaRPr lang="en-IN" dirty="0"/>
          </a:p>
        </p:txBody>
      </p:sp>
      <p:sp>
        <p:nvSpPr>
          <p:cNvPr id="3" name="Subtitle 2">
            <a:extLst>
              <a:ext uri="{FF2B5EF4-FFF2-40B4-BE49-F238E27FC236}">
                <a16:creationId xmlns:a16="http://schemas.microsoft.com/office/drawing/2014/main" id="{9A71A45C-A7BA-6437-095E-87A991F250EE}"/>
              </a:ext>
            </a:extLst>
          </p:cNvPr>
          <p:cNvSpPr>
            <a:spLocks noGrp="1"/>
          </p:cNvSpPr>
          <p:nvPr>
            <p:ph type="subTitle" idx="1"/>
          </p:nvPr>
        </p:nvSpPr>
        <p:spPr>
          <a:xfrm>
            <a:off x="1524000" y="3156668"/>
            <a:ext cx="9144000" cy="2101132"/>
          </a:xfrm>
        </p:spPr>
        <p:txBody>
          <a:bodyPr>
            <a:normAutofit lnSpcReduction="10000"/>
          </a:bodyPr>
          <a:lstStyle/>
          <a:p>
            <a:endParaRPr lang="en-US" sz="3600" dirty="0"/>
          </a:p>
          <a:p>
            <a:r>
              <a:rPr lang="en-US" sz="4400" dirty="0"/>
              <a:t>USING DATA SCIENCE AND MACHINE LEARNING</a:t>
            </a:r>
            <a:endParaRPr lang="en-IN" sz="4400" dirty="0"/>
          </a:p>
        </p:txBody>
      </p:sp>
    </p:spTree>
    <p:extLst>
      <p:ext uri="{BB962C8B-B14F-4D97-AF65-F5344CB8AC3E}">
        <p14:creationId xmlns:p14="http://schemas.microsoft.com/office/powerpoint/2010/main" val="1506780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891181"/>
          </a:xfrm>
        </p:spPr>
        <p:txBody>
          <a:bodyPr>
            <a:normAutofit/>
          </a:bodyPr>
          <a:lstStyle/>
          <a:p>
            <a:r>
              <a:rPr lang="en-US" dirty="0"/>
              <a:t>      Conclusion</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838199" y="1256306"/>
            <a:ext cx="10802511" cy="6591631"/>
          </a:xfrm>
        </p:spPr>
        <p:txBody>
          <a:bodyPr>
            <a:noAutofit/>
          </a:bodyPr>
          <a:lstStyle/>
          <a:p>
            <a:pPr algn="just"/>
            <a:r>
              <a:rPr lang="en-IN" sz="3200" dirty="0"/>
              <a:t> </a:t>
            </a:r>
            <a:r>
              <a:rPr lang="en-IN" sz="2800" dirty="0"/>
              <a:t>As per The main objective of the project is to predict and identify Diabetes patients using Machine Learning Algorithm</a:t>
            </a:r>
          </a:p>
          <a:p>
            <a:pPr marL="0" indent="0" algn="just">
              <a:buNone/>
            </a:pPr>
            <a:r>
              <a:rPr lang="en-IN" sz="2800" dirty="0"/>
              <a:t>   is being discussed throughout the project.</a:t>
            </a:r>
          </a:p>
          <a:p>
            <a:pPr algn="just">
              <a:lnSpc>
                <a:spcPct val="100000"/>
              </a:lnSpc>
            </a:pPr>
            <a:r>
              <a:rPr lang="en-IN" sz="2800" dirty="0"/>
              <a:t> I build a model using a Logistic regression machine learning algorithm. It is a supervised machine-learning algorithm.</a:t>
            </a:r>
          </a:p>
          <a:p>
            <a:pPr algn="just"/>
            <a:r>
              <a:rPr lang="en-IN" sz="2800" dirty="0"/>
              <a:t> As a part of the future scope, I hope to try out ML algorithms to optimize the feature output process, increase</a:t>
            </a:r>
          </a:p>
          <a:p>
            <a:pPr marL="0" indent="0" algn="just">
              <a:buNone/>
            </a:pPr>
            <a:r>
              <a:rPr lang="en-IN" sz="2800" dirty="0"/>
              <a:t>   the feature similarity of data to improve the model’s                representation capability </a:t>
            </a:r>
          </a:p>
        </p:txBody>
      </p:sp>
    </p:spTree>
    <p:extLst>
      <p:ext uri="{BB962C8B-B14F-4D97-AF65-F5344CB8AC3E}">
        <p14:creationId xmlns:p14="http://schemas.microsoft.com/office/powerpoint/2010/main" val="418971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891181"/>
          </a:xfrm>
        </p:spPr>
        <p:txBody>
          <a:bodyPr>
            <a:normAutofit/>
          </a:bodyPr>
          <a:lstStyle/>
          <a:p>
            <a:r>
              <a:rPr lang="en-US" dirty="0"/>
              <a:t>       Abstract</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838200" y="1256306"/>
            <a:ext cx="10515600" cy="5514884"/>
          </a:xfrm>
        </p:spPr>
        <p:txBody>
          <a:bodyPr>
            <a:normAutofit lnSpcReduction="10000"/>
          </a:bodyPr>
          <a:lstStyle/>
          <a:p>
            <a:pPr algn="just"/>
            <a:r>
              <a:rPr lang="en-US" dirty="0"/>
              <a:t> </a:t>
            </a:r>
            <a:r>
              <a:rPr lang="en-US" sz="2800" dirty="0">
                <a:effectLst/>
                <a:latin typeface="Times New Roman" panose="02020603050405020304" pitchFamily="18" charset="0"/>
                <a:ea typeface="Calibri" panose="020F0502020204030204" pitchFamily="34" charset="0"/>
              </a:rPr>
              <a:t> Diabetes is a chronic disease that can cause a worldwide healthcare crisis</a:t>
            </a:r>
          </a:p>
          <a:p>
            <a:pPr algn="just"/>
            <a:r>
              <a:rPr lang="en-US" sz="2800" dirty="0">
                <a:effectLst/>
                <a:latin typeface="Times New Roman" panose="02020603050405020304" pitchFamily="18" charset="0"/>
                <a:ea typeface="Calibri" panose="020F0502020204030204" pitchFamily="34" charset="0"/>
              </a:rPr>
              <a:t>. According to International Diabetes Federation 382 million people are living with diabetes worldwide. By 2035 this will be doubled to 592 million.</a:t>
            </a:r>
          </a:p>
          <a:p>
            <a:pPr algn="just"/>
            <a:r>
              <a:rPr lang="en-US" sz="2800" dirty="0">
                <a:effectLst/>
                <a:latin typeface="Times New Roman" panose="02020603050405020304" pitchFamily="18" charset="0"/>
                <a:ea typeface="Calibri" panose="020F0502020204030204" pitchFamily="34" charset="0"/>
              </a:rPr>
              <a:t>. However, early prediction of diabetes is quite a challenging task for medical practitioners due to the complex interdependence on various factors</a:t>
            </a:r>
          </a:p>
          <a:p>
            <a:pPr algn="just"/>
            <a:r>
              <a:rPr lang="en-US" sz="2800" dirty="0">
                <a:effectLst/>
                <a:latin typeface="Times New Roman" panose="02020603050405020304" pitchFamily="18" charset="0"/>
                <a:ea typeface="Calibri" panose="020F0502020204030204" pitchFamily="34" charset="0"/>
              </a:rPr>
              <a:t>Machine Learning is an emerging scientific field in data science dealing with how machines learn from experience</a:t>
            </a:r>
          </a:p>
          <a:p>
            <a:pPr algn="just"/>
            <a:r>
              <a:rPr lang="en-US" sz="2800" dirty="0">
                <a:effectLst/>
                <a:latin typeface="Times New Roman" panose="02020603050405020304" pitchFamily="18" charset="0"/>
                <a:ea typeface="Calibri" panose="020F0502020204030204" pitchFamily="34" charset="0"/>
              </a:rPr>
              <a:t>The project aims to predict diabetes via logistic regression, Support Vector Machine, Naïve Bayes, KNN algorithms</a:t>
            </a:r>
            <a:endParaRPr lang="en-IN" dirty="0"/>
          </a:p>
        </p:txBody>
      </p:sp>
    </p:spTree>
    <p:extLst>
      <p:ext uri="{BB962C8B-B14F-4D97-AF65-F5344CB8AC3E}">
        <p14:creationId xmlns:p14="http://schemas.microsoft.com/office/powerpoint/2010/main" val="178566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891181"/>
          </a:xfrm>
        </p:spPr>
        <p:txBody>
          <a:bodyPr>
            <a:normAutofit/>
          </a:bodyPr>
          <a:lstStyle/>
          <a:p>
            <a:r>
              <a:rPr lang="en-US" dirty="0"/>
              <a:t>Content</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838200" y="1453243"/>
            <a:ext cx="10515600" cy="4723720"/>
          </a:xfrm>
        </p:spPr>
        <p:txBody>
          <a:bodyPr>
            <a:normAutofit fontScale="92500" lnSpcReduction="20000"/>
          </a:bodyPr>
          <a:lstStyle/>
          <a:p>
            <a:pPr>
              <a:lnSpc>
                <a:spcPct val="150000"/>
              </a:lnSpc>
            </a:pPr>
            <a:r>
              <a:rPr lang="en-US" sz="3200" dirty="0"/>
              <a:t>  Introduction</a:t>
            </a:r>
          </a:p>
          <a:p>
            <a:pPr>
              <a:lnSpc>
                <a:spcPct val="150000"/>
              </a:lnSpc>
            </a:pPr>
            <a:r>
              <a:rPr lang="en-US" sz="3200" dirty="0"/>
              <a:t> </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Existing Method</a:t>
            </a:r>
          </a:p>
          <a:p>
            <a:pPr>
              <a:lnSpc>
                <a:spcPct val="150000"/>
              </a:lnSpc>
              <a:spcAft>
                <a:spcPts val="800"/>
              </a:spcAft>
            </a:pPr>
            <a:r>
              <a:rPr lang="en-IN" sz="3200" kern="100" dirty="0">
                <a:latin typeface="Calibri" panose="020F0502020204030204" pitchFamily="34" charset="0"/>
                <a:ea typeface="Calibri" panose="020F0502020204030204" pitchFamily="34" charset="0"/>
                <a:cs typeface="Times New Roman" panose="02020603050405020304" pitchFamily="18" charset="0"/>
              </a:rPr>
              <a:t>  </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Proposed method with Architecture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3200" dirty="0"/>
              <a:t>  </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Implementation</a:t>
            </a:r>
          </a:p>
          <a:p>
            <a:pPr>
              <a:lnSpc>
                <a:spcPct val="150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Conclusion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306557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891181"/>
          </a:xfrm>
        </p:spPr>
        <p:txBody>
          <a:bodyPr>
            <a:normAutofit/>
          </a:bodyPr>
          <a:lstStyle/>
          <a:p>
            <a:r>
              <a:rPr lang="en-US" dirty="0"/>
              <a:t>     Introduction</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838199" y="1094014"/>
            <a:ext cx="10802511" cy="5633357"/>
          </a:xfrm>
        </p:spPr>
        <p:txBody>
          <a:bodyPr>
            <a:normAutofit fontScale="85000" lnSpcReduction="10000"/>
          </a:bodyPr>
          <a:lstStyle/>
          <a:p>
            <a:pPr algn="just">
              <a:lnSpc>
                <a:spcPct val="100000"/>
              </a:lnSpc>
            </a:pPr>
            <a:r>
              <a:rPr lang="en-US" sz="3200" dirty="0"/>
              <a:t> Diabetes is the most common disease worldwide and keeps increasing daily due to changing lifestyles, unhealthy food habits, and overweight problems.</a:t>
            </a:r>
          </a:p>
          <a:p>
            <a:pPr algn="just">
              <a:lnSpc>
                <a:spcPct val="100000"/>
              </a:lnSpc>
            </a:pPr>
            <a:r>
              <a:rPr lang="en-US" sz="3200" dirty="0"/>
              <a:t> There were studies handled in predicting diabetes through physical and chemical tests available for diagnosing diabetes.</a:t>
            </a:r>
          </a:p>
          <a:p>
            <a:pPr algn="just">
              <a:lnSpc>
                <a:spcPct val="100000"/>
              </a:lnSpc>
            </a:pPr>
            <a:r>
              <a:rPr lang="en-US" sz="3200" dirty="0"/>
              <a:t> Data Science methods have the potential to benefit other scientific fields by shedding new light on common questions.</a:t>
            </a:r>
          </a:p>
          <a:p>
            <a:pPr algn="just">
              <a:lnSpc>
                <a:spcPct val="100000"/>
              </a:lnSpc>
            </a:pPr>
            <a:r>
              <a:rPr lang="en-US" sz="3200" dirty="0"/>
              <a:t> In the proposed system, an efficient way of detecting diabetes is proposed through ML under I used several classification algo such as  Logistics Regression, etc. algorithm</a:t>
            </a:r>
          </a:p>
          <a:p>
            <a:pPr algn="just">
              <a:lnSpc>
                <a:spcPct val="100000"/>
              </a:lnSpc>
            </a:pPr>
            <a:r>
              <a:rPr lang="en-US" sz="3200" dirty="0"/>
              <a:t> The experiment result shows that the prediction of diabetes is done with high accuracy.</a:t>
            </a:r>
            <a:endParaRPr lang="en-IN" sz="3200" dirty="0"/>
          </a:p>
        </p:txBody>
      </p:sp>
    </p:spTree>
    <p:extLst>
      <p:ext uri="{BB962C8B-B14F-4D97-AF65-F5344CB8AC3E}">
        <p14:creationId xmlns:p14="http://schemas.microsoft.com/office/powerpoint/2010/main" val="189054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6BB4-3096-532D-158C-38E1CEC7533C}"/>
              </a:ext>
            </a:extLst>
          </p:cNvPr>
          <p:cNvSpPr>
            <a:spLocks noGrp="1"/>
          </p:cNvSpPr>
          <p:nvPr>
            <p:ph type="title"/>
          </p:nvPr>
        </p:nvSpPr>
        <p:spPr>
          <a:xfrm>
            <a:off x="838200" y="365127"/>
            <a:ext cx="10515600" cy="1174306"/>
          </a:xfrm>
        </p:spPr>
        <p:txBody>
          <a:bodyPr/>
          <a:lstStyle/>
          <a:p>
            <a:r>
              <a:rPr lang="en-US" dirty="0"/>
              <a:t>      Existing System</a:t>
            </a:r>
            <a:endParaRPr lang="en-IN" dirty="0"/>
          </a:p>
        </p:txBody>
      </p:sp>
      <p:sp>
        <p:nvSpPr>
          <p:cNvPr id="3" name="Content Placeholder 2">
            <a:extLst>
              <a:ext uri="{FF2B5EF4-FFF2-40B4-BE49-F238E27FC236}">
                <a16:creationId xmlns:a16="http://schemas.microsoft.com/office/drawing/2014/main" id="{23B83833-0A86-7F1F-3E2D-D1683A27D7D6}"/>
              </a:ext>
            </a:extLst>
          </p:cNvPr>
          <p:cNvSpPr>
            <a:spLocks noGrp="1"/>
          </p:cNvSpPr>
          <p:nvPr>
            <p:ph idx="1"/>
          </p:nvPr>
        </p:nvSpPr>
        <p:spPr>
          <a:xfrm>
            <a:off x="838200" y="1250066"/>
            <a:ext cx="10515600" cy="5382227"/>
          </a:xfrm>
        </p:spPr>
        <p:txBody>
          <a:bodyPr>
            <a:noAutofit/>
          </a:bodyPr>
          <a:lstStyle/>
          <a:p>
            <a:pPr algn="just"/>
            <a:r>
              <a:rPr lang="en-US" sz="2400" dirty="0"/>
              <a:t>Existing research handled for diabetes detection. Data mining approaches like clustering, and classification were studied in existing systems.</a:t>
            </a:r>
          </a:p>
          <a:p>
            <a:pPr algn="just"/>
            <a:r>
              <a:rPr lang="en-US" sz="2400" dirty="0"/>
              <a:t>Diabetes prediction using k- Nearest Neighbors, K-mean, branch, and bound algorithm was proposed. A basic diabetic dataset is chosen for carrying out the comparative analysis. The importance of feature analysis for predicting diabetes using machine learning techniques is discussed.</a:t>
            </a:r>
          </a:p>
          <a:p>
            <a:pPr algn="just"/>
            <a:r>
              <a:rPr lang="en-US" sz="2400" dirty="0"/>
              <a:t> This is proposed to be achieved through a machine learning  Logistics Regression </a:t>
            </a:r>
            <a:r>
              <a:rPr lang="en-US" sz="2400" dirty="0">
                <a:effectLst/>
                <a:latin typeface="Century Gothic" panose="020B0502020202020204" pitchFamily="34" charset="0"/>
                <a:ea typeface="Calibri" panose="020F0502020204030204" pitchFamily="34" charset="0"/>
              </a:rPr>
              <a:t>Support Vector Machine, Naïve Bayes</a:t>
            </a:r>
            <a:r>
              <a:rPr lang="en-US" sz="2400" dirty="0">
                <a:effectLst/>
                <a:latin typeface="Times New Roman" panose="02020603050405020304" pitchFamily="18" charset="0"/>
                <a:ea typeface="Calibri" panose="020F0502020204030204" pitchFamily="34" charset="0"/>
              </a:rPr>
              <a:t>, and </a:t>
            </a:r>
            <a:r>
              <a:rPr lang="en-US" sz="2400" dirty="0">
                <a:effectLst/>
                <a:latin typeface="+mj-lt"/>
                <a:ea typeface="Calibri" panose="020F0502020204030204" pitchFamily="34" charset="0"/>
              </a:rPr>
              <a:t>KNN</a:t>
            </a:r>
            <a:r>
              <a:rPr lang="en-US" sz="2400" dirty="0">
                <a:latin typeface="+mj-lt"/>
              </a:rPr>
              <a:t> </a:t>
            </a:r>
            <a:r>
              <a:rPr lang="en-US" sz="2400" dirty="0"/>
              <a:t>Algorithm.</a:t>
            </a:r>
          </a:p>
          <a:p>
            <a:pPr algn="just"/>
            <a:r>
              <a:rPr lang="en-US" sz="2400" dirty="0"/>
              <a:t> The system improves the accuracy of prediction through machine learning techniques. </a:t>
            </a:r>
            <a:endParaRPr lang="en-IN" sz="2400" dirty="0"/>
          </a:p>
        </p:txBody>
      </p:sp>
    </p:spTree>
    <p:extLst>
      <p:ext uri="{BB962C8B-B14F-4D97-AF65-F5344CB8AC3E}">
        <p14:creationId xmlns:p14="http://schemas.microsoft.com/office/powerpoint/2010/main" val="269213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891181"/>
          </a:xfrm>
        </p:spPr>
        <p:txBody>
          <a:bodyPr>
            <a:normAutofit/>
          </a:bodyPr>
          <a:lstStyle/>
          <a:p>
            <a:r>
              <a:rPr lang="en-US" dirty="0"/>
              <a:t>Methodology</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838200" y="1453243"/>
            <a:ext cx="10515600" cy="4723720"/>
          </a:xfrm>
        </p:spPr>
        <p:txBody>
          <a:bodyPr>
            <a:normAutofit/>
          </a:bodyPr>
          <a:lstStyle/>
          <a:p>
            <a:pPr marL="0" indent="0">
              <a:lnSpc>
                <a:spcPct val="150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pic>
        <p:nvPicPr>
          <p:cNvPr id="4" name="Picture 2">
            <a:extLst>
              <a:ext uri="{FF2B5EF4-FFF2-40B4-BE49-F238E27FC236}">
                <a16:creationId xmlns:a16="http://schemas.microsoft.com/office/drawing/2014/main" id="{F0412ABC-7DBB-E99F-63BE-063FE970F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4" y="1263828"/>
            <a:ext cx="12012386" cy="55941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97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891181"/>
          </a:xfrm>
        </p:spPr>
        <p:txBody>
          <a:bodyPr>
            <a:normAutofit/>
          </a:bodyPr>
          <a:lstStyle/>
          <a:p>
            <a:r>
              <a:rPr lang="en-US" dirty="0"/>
              <a:t>Splitting The Dataset</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838200" y="1453243"/>
            <a:ext cx="10515600" cy="4723720"/>
          </a:xfrm>
        </p:spPr>
        <p:txBody>
          <a:bodyPr>
            <a:normAutofit/>
          </a:bodyPr>
          <a:lstStyle/>
          <a:p>
            <a:pPr marL="0" indent="0">
              <a:lnSpc>
                <a:spcPct val="150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pic>
        <p:nvPicPr>
          <p:cNvPr id="4" name="Picture 2">
            <a:extLst>
              <a:ext uri="{FF2B5EF4-FFF2-40B4-BE49-F238E27FC236}">
                <a16:creationId xmlns:a16="http://schemas.microsoft.com/office/drawing/2014/main" id="{F0412ABC-7DBB-E99F-63BE-063FE970F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4" y="1263828"/>
            <a:ext cx="12012386" cy="55941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3. Offline Evaluation Mechanisms: Hold-Out Validation, Cross ...">
            <a:extLst>
              <a:ext uri="{FF2B5EF4-FFF2-40B4-BE49-F238E27FC236}">
                <a16:creationId xmlns:a16="http://schemas.microsoft.com/office/drawing/2014/main" id="{737857CB-8E17-F72D-1F86-8925BF4AE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28" y="1256306"/>
            <a:ext cx="11805557"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2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8D46-A12B-55A2-148F-E43EDF2907F9}"/>
              </a:ext>
            </a:extLst>
          </p:cNvPr>
          <p:cNvSpPr>
            <a:spLocks noGrp="1"/>
          </p:cNvSpPr>
          <p:nvPr>
            <p:ph type="title"/>
          </p:nvPr>
        </p:nvSpPr>
        <p:spPr>
          <a:xfrm>
            <a:off x="838200" y="365125"/>
            <a:ext cx="10515600" cy="995521"/>
          </a:xfrm>
        </p:spPr>
        <p:txBody>
          <a:bodyPr>
            <a:normAutofit/>
          </a:bodyPr>
          <a:lstStyle/>
          <a:p>
            <a:r>
              <a:rPr lang="en-US" dirty="0"/>
              <a:t>       Implementation</a:t>
            </a:r>
            <a:endParaRPr lang="en-IN" dirty="0"/>
          </a:p>
        </p:txBody>
      </p:sp>
      <p:sp>
        <p:nvSpPr>
          <p:cNvPr id="3" name="Content Placeholder 2">
            <a:extLst>
              <a:ext uri="{FF2B5EF4-FFF2-40B4-BE49-F238E27FC236}">
                <a16:creationId xmlns:a16="http://schemas.microsoft.com/office/drawing/2014/main" id="{69CF8F7A-A5E8-5FD9-A7B8-92067899CC4F}"/>
              </a:ext>
            </a:extLst>
          </p:cNvPr>
          <p:cNvSpPr>
            <a:spLocks noGrp="1"/>
          </p:cNvSpPr>
          <p:nvPr>
            <p:ph idx="1"/>
          </p:nvPr>
        </p:nvSpPr>
        <p:spPr>
          <a:xfrm>
            <a:off x="1137037" y="1272209"/>
            <a:ext cx="10216762" cy="5279665"/>
          </a:xfrm>
        </p:spPr>
        <p:txBody>
          <a:bodyPr>
            <a:normAutofit/>
          </a:bodyPr>
          <a:lstStyle/>
          <a:p>
            <a:pPr algn="just"/>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latin typeface="Century Gothic" panose="020B0502020202020204" pitchFamily="34" charset="0"/>
                <a:ea typeface="Calibri" panose="020F0502020204030204" pitchFamily="34" charset="0"/>
                <a:cs typeface="Times New Roman" panose="02020603050405020304" pitchFamily="18" charset="0"/>
              </a:rPr>
              <a:t>We will test the Machine Learning model using Logistics Regression and compare their accuracy in this part. We will use s</a:t>
            </a:r>
            <a:r>
              <a:rPr lang="en-IN" sz="24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klearn</a:t>
            </a:r>
            <a:r>
              <a:rPr lang="en-IN" sz="24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preprocessing to convert the data into quantiles before dividing the dataset. </a:t>
            </a:r>
          </a:p>
          <a:p>
            <a:pPr algn="just"/>
            <a:r>
              <a:rPr lang="en-IN" sz="24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We first have to import the most popular Python libraries, which we will use for implementing machine learning algorithms in the first step of building the project, including Pandas, Seaborn, Matplotlib, and others.</a:t>
            </a:r>
            <a:endParaRPr lang="en-IN" sz="2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r>
              <a:rPr lang="en-IN" sz="2400" dirty="0">
                <a:solidFill>
                  <a:srgbClr val="333333"/>
                </a:solidFill>
                <a:effectLst/>
                <a:latin typeface="Century Gothic" panose="020B0502020202020204" pitchFamily="34" charset="0"/>
                <a:ea typeface="Calibri" panose="020F0502020204030204" pitchFamily="34" charset="0"/>
                <a:cs typeface="Times New Roman" panose="02020603050405020304" pitchFamily="18" charset="0"/>
              </a:rPr>
              <a:t>I will use Python because it is the most adaptable and powerful programming language for data analysis. In the world of software development, we also use Python.</a:t>
            </a:r>
            <a:endParaRPr lang="en-IN" sz="2400" kern="1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57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77221-4BB5-4053-73C2-4FCCE5905016}"/>
              </a:ext>
            </a:extLst>
          </p:cNvPr>
          <p:cNvSpPr>
            <a:spLocks noGrp="1"/>
          </p:cNvSpPr>
          <p:nvPr>
            <p:ph idx="1"/>
          </p:nvPr>
        </p:nvSpPr>
        <p:spPr>
          <a:xfrm>
            <a:off x="838200" y="620486"/>
            <a:ext cx="10515600" cy="5556477"/>
          </a:xfrm>
        </p:spPr>
        <p:txBody>
          <a:bodyPr>
            <a:normAutofit fontScale="92500"/>
          </a:bodyPr>
          <a:lstStyle/>
          <a:p>
            <a:r>
              <a:rPr lang="en-US" sz="3500" b="1" dirty="0"/>
              <a:t>    Data Splitting</a:t>
            </a:r>
          </a:p>
          <a:p>
            <a:pPr algn="just">
              <a:lnSpc>
                <a:spcPct val="107000"/>
              </a:lnSpc>
              <a:spcAft>
                <a:spcPts val="800"/>
              </a:spcAft>
            </a:pPr>
            <a:r>
              <a:rPr lang="en-IN" sz="2600" kern="100" dirty="0">
                <a:solidFill>
                  <a:srgbClr val="333333"/>
                </a:solidFill>
                <a:effectLst/>
                <a:latin typeface="Century Gothic" panose="020B0502020202020204" pitchFamily="34" charset="0"/>
                <a:ea typeface="Calibri" panose="020F0502020204030204" pitchFamily="34" charset="0"/>
                <a:cs typeface="Times New Roman" panose="02020603050405020304" pitchFamily="18" charset="0"/>
              </a:rPr>
              <a:t>I will now divide the data into a training and testing dataset. We will use the training and testing datasets to train and evaluate different models. We will also perform cross-validation for multiple models before predicting the testing data.</a:t>
            </a:r>
            <a:endParaRPr lang="en-IN" sz="26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600" i="1" kern="100" dirty="0">
                <a:solidFill>
                  <a:srgbClr val="333333"/>
                </a:solidFill>
                <a:effectLst/>
                <a:latin typeface="Century Gothic" panose="020B0502020202020204" pitchFamily="34" charset="0"/>
                <a:ea typeface="Calibri" panose="020F0502020204030204" pitchFamily="34" charset="0"/>
                <a:cs typeface="Times New Roman" panose="02020603050405020304" pitchFamily="18" charset="0"/>
              </a:rPr>
              <a:t> I </a:t>
            </a:r>
            <a:r>
              <a:rPr lang="en-IN" sz="2600" kern="100" dirty="0">
                <a:solidFill>
                  <a:srgbClr val="333333"/>
                </a:solidFill>
                <a:effectLst/>
                <a:latin typeface="Century Gothic" panose="020B0502020202020204" pitchFamily="34" charset="0"/>
                <a:ea typeface="Calibri" panose="020F0502020204030204" pitchFamily="34" charset="0"/>
                <a:cs typeface="Times New Roman" panose="02020603050405020304" pitchFamily="18" charset="0"/>
              </a:rPr>
              <a:t>split the dataset into the train (70%) and test (30%) datasets</a:t>
            </a:r>
            <a:endParaRPr lang="en-IN" sz="26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600" kern="100" dirty="0">
                <a:solidFill>
                  <a:srgbClr val="333333"/>
                </a:solidFill>
                <a:effectLst/>
                <a:latin typeface="Century Gothic" panose="020B0502020202020204" pitchFamily="34" charset="0"/>
                <a:ea typeface="Calibri" panose="020F0502020204030204" pitchFamily="34" charset="0"/>
                <a:cs typeface="Times New Roman" panose="02020603050405020304" pitchFamily="18" charset="0"/>
              </a:rPr>
              <a:t>A list of machine learning models is passed to the 'model' function, which provides a graph of the cross-validation scores based on the mean accuracy values of various models supplied to the function.</a:t>
            </a:r>
            <a:endParaRPr lang="en-IN" sz="26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600" kern="100" dirty="0">
                <a:solidFill>
                  <a:srgbClr val="333333"/>
                </a:solidFill>
                <a:effectLst/>
                <a:latin typeface="Century Gothic" panose="020B0502020202020204" pitchFamily="34" charset="0"/>
                <a:ea typeface="Calibri" panose="020F0502020204030204" pitchFamily="34" charset="0"/>
                <a:cs typeface="Times New Roman" panose="02020603050405020304" pitchFamily="18" charset="0"/>
              </a:rPr>
              <a:t>we have discovered that the Logistic Regression, models have higher accuracy.</a:t>
            </a:r>
            <a:endParaRPr lang="en-IN" sz="2600" kern="1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18901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162</TotalTime>
  <Words>650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DIABETES PREDICTION </vt:lpstr>
      <vt:lpstr>       Abstract</vt:lpstr>
      <vt:lpstr>Content</vt:lpstr>
      <vt:lpstr>     Introduction</vt:lpstr>
      <vt:lpstr>      Existing System</vt:lpstr>
      <vt:lpstr>Methodology</vt:lpstr>
      <vt:lpstr>Splitting The Dataset</vt:lpstr>
      <vt:lpstr>       Implementation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dc:title>
  <dc:creator>diksha meshram</dc:creator>
  <cp:lastModifiedBy>diksha meshram</cp:lastModifiedBy>
  <cp:revision>8</cp:revision>
  <dcterms:created xsi:type="dcterms:W3CDTF">2023-08-18T13:00:59Z</dcterms:created>
  <dcterms:modified xsi:type="dcterms:W3CDTF">2023-08-30T03:59:04Z</dcterms:modified>
</cp:coreProperties>
</file>