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2" r:id="rId6"/>
    <p:sldId id="272" r:id="rId7"/>
    <p:sldId id="261" r:id="rId8"/>
    <p:sldId id="264" r:id="rId9"/>
    <p:sldId id="265" r:id="rId10"/>
    <p:sldId id="263" r:id="rId11"/>
    <p:sldId id="268" r:id="rId12"/>
    <p:sldId id="267" r:id="rId13"/>
    <p:sldId id="271" r:id="rId14"/>
    <p:sldId id="270" r:id="rId15"/>
    <p:sldId id="269" r:id="rId16"/>
    <p:sldId id="266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8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8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0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0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C5B85BB5-0026-19E3-CA27-7EE8BD1C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3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9ECF4-0AB0-3AC7-F304-A1EA8EF62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IN" dirty="0"/>
              <a:t>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1E1EB-DD29-0FBB-D3B4-C816717A5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IN" dirty="0"/>
              <a:t>OPTIMIZATION METHODS - 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31684ACA-9B3D-7933-63C0-4F959B49BAE4}"/>
              </a:ext>
            </a:extLst>
          </p:cNvPr>
          <p:cNvSpPr txBox="1">
            <a:spLocks/>
          </p:cNvSpPr>
          <p:nvPr/>
        </p:nvSpPr>
        <p:spPr>
          <a:xfrm>
            <a:off x="1130174" y="5816133"/>
            <a:ext cx="3931321" cy="103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800" dirty="0"/>
              <a:t>-Dikshant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56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pt-BR" i="0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Xij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&lt;=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−1	 ∀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,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XCD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+5∗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i="0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aseline="-25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64739D8-CEC3-615A-F56D-196CD523DF84}"/>
              </a:ext>
            </a:extLst>
          </p:cNvPr>
          <p:cNvSpPr/>
          <p:nvPr/>
        </p:nvSpPr>
        <p:spPr>
          <a:xfrm>
            <a:off x="8889251" y="228153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16BDE05-1B15-C7E3-8D23-CF24C015D03E}"/>
              </a:ext>
            </a:extLst>
          </p:cNvPr>
          <p:cNvSpPr/>
          <p:nvPr/>
        </p:nvSpPr>
        <p:spPr>
          <a:xfrm>
            <a:off x="7964691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C92488-A5B9-96F0-BDB9-BF807EAFC782}"/>
              </a:ext>
            </a:extLst>
          </p:cNvPr>
          <p:cNvSpPr/>
          <p:nvPr/>
        </p:nvSpPr>
        <p:spPr>
          <a:xfrm>
            <a:off x="9945893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DAD0758-9115-6232-8458-A0CD9FEA73A8}"/>
              </a:ext>
            </a:extLst>
          </p:cNvPr>
          <p:cNvSpPr/>
          <p:nvPr/>
        </p:nvSpPr>
        <p:spPr>
          <a:xfrm>
            <a:off x="8421891" y="480971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13EEB41-34F4-1C38-9277-35C8931939E1}"/>
              </a:ext>
            </a:extLst>
          </p:cNvPr>
          <p:cNvSpPr/>
          <p:nvPr/>
        </p:nvSpPr>
        <p:spPr>
          <a:xfrm>
            <a:off x="9539491" y="4805290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484D6B-B533-9BD3-59EA-E344A6F1BC2E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8519706" y="2819203"/>
            <a:ext cx="464770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BE8CCB4-78BD-DF64-97EA-5272F3669B05}"/>
              </a:ext>
            </a:extLst>
          </p:cNvPr>
          <p:cNvCxnSpPr>
            <a:cxnSpLocks/>
            <a:stCxn id="79" idx="4"/>
            <a:endCxn id="81" idx="0"/>
          </p:cNvCxnSpPr>
          <p:nvPr/>
        </p:nvCxnSpPr>
        <p:spPr>
          <a:xfrm>
            <a:off x="8289811" y="3919416"/>
            <a:ext cx="457200" cy="89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8A7E8F-3A1F-C988-8C2D-391AA048DFA7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 flipH="1">
            <a:off x="9864611" y="3919416"/>
            <a:ext cx="406402" cy="885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690A19-773F-A1DD-106C-9759CDF93B78}"/>
              </a:ext>
            </a:extLst>
          </p:cNvPr>
          <p:cNvCxnSpPr>
            <a:cxnSpLocks/>
            <a:stCxn id="78" idx="5"/>
            <a:endCxn id="80" idx="1"/>
          </p:cNvCxnSpPr>
          <p:nvPr/>
        </p:nvCxnSpPr>
        <p:spPr>
          <a:xfrm>
            <a:off x="9444266" y="2819203"/>
            <a:ext cx="596852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850E5F-1282-C0A9-A462-B94E8426E17D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9072131" y="5120250"/>
            <a:ext cx="467360" cy="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1604C6-B33D-E3D4-62CF-7CE12D541613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8614931" y="3604456"/>
            <a:ext cx="1330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5E803C3-FD71-530D-F803-64F06A7C61B9}"/>
              </a:ext>
            </a:extLst>
          </p:cNvPr>
          <p:cNvCxnSpPr>
            <a:cxnSpLocks/>
            <a:stCxn id="78" idx="4"/>
            <a:endCxn id="81" idx="7"/>
          </p:cNvCxnSpPr>
          <p:nvPr/>
        </p:nvCxnSpPr>
        <p:spPr>
          <a:xfrm flipH="1">
            <a:off x="8976906" y="2911453"/>
            <a:ext cx="237465" cy="1990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7F844F0-A133-DD76-69D9-41DEAD828B3D}"/>
              </a:ext>
            </a:extLst>
          </p:cNvPr>
          <p:cNvCxnSpPr>
            <a:cxnSpLocks/>
            <a:stCxn id="78" idx="4"/>
            <a:endCxn id="82" idx="1"/>
          </p:cNvCxnSpPr>
          <p:nvPr/>
        </p:nvCxnSpPr>
        <p:spPr>
          <a:xfrm>
            <a:off x="9214371" y="2911453"/>
            <a:ext cx="420345" cy="198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7D9EF0-CEE5-48FC-877A-1096E5A9265F}"/>
              </a:ext>
            </a:extLst>
          </p:cNvPr>
          <p:cNvSpPr txBox="1"/>
          <p:nvPr/>
        </p:nvSpPr>
        <p:spPr>
          <a:xfrm>
            <a:off x="9050735" y="2402908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7AF5D2-E533-FED9-F438-8E77F7DCFEE1}"/>
              </a:ext>
            </a:extLst>
          </p:cNvPr>
          <p:cNvSpPr txBox="1"/>
          <p:nvPr/>
        </p:nvSpPr>
        <p:spPr>
          <a:xfrm>
            <a:off x="8110213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7C473B-3234-97B8-2736-D7F52B8CC4EB}"/>
              </a:ext>
            </a:extLst>
          </p:cNvPr>
          <p:cNvSpPr txBox="1"/>
          <p:nvPr/>
        </p:nvSpPr>
        <p:spPr>
          <a:xfrm>
            <a:off x="8600168" y="4920307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A2A327-0B2A-FBE5-57F4-40CA903927E5}"/>
              </a:ext>
            </a:extLst>
          </p:cNvPr>
          <p:cNvSpPr txBox="1"/>
          <p:nvPr/>
        </p:nvSpPr>
        <p:spPr>
          <a:xfrm>
            <a:off x="9700411" y="4905955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743F88-CA83-2220-800F-13F5635F184F}"/>
              </a:ext>
            </a:extLst>
          </p:cNvPr>
          <p:cNvSpPr txBox="1"/>
          <p:nvPr/>
        </p:nvSpPr>
        <p:spPr>
          <a:xfrm>
            <a:off x="10098294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E3F5D0-0EBA-0E89-7014-4FB4D1049581}"/>
              </a:ext>
            </a:extLst>
          </p:cNvPr>
          <p:cNvCxnSpPr>
            <a:cxnSpLocks/>
          </p:cNvCxnSpPr>
          <p:nvPr/>
        </p:nvCxnSpPr>
        <p:spPr>
          <a:xfrm flipH="1">
            <a:off x="8393052" y="2712278"/>
            <a:ext cx="514278" cy="6649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8E64F7-D74F-DB64-4809-BF01E041C68E}"/>
              </a:ext>
            </a:extLst>
          </p:cNvPr>
          <p:cNvCxnSpPr>
            <a:cxnSpLocks/>
          </p:cNvCxnSpPr>
          <p:nvPr/>
        </p:nvCxnSpPr>
        <p:spPr>
          <a:xfrm flipH="1">
            <a:off x="9079701" y="3950271"/>
            <a:ext cx="1027112" cy="10746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2BE3A0-D7C5-D90F-83A9-F40B9A7009AB}"/>
              </a:ext>
            </a:extLst>
          </p:cNvPr>
          <p:cNvCxnSpPr>
            <a:cxnSpLocks/>
          </p:cNvCxnSpPr>
          <p:nvPr/>
        </p:nvCxnSpPr>
        <p:spPr>
          <a:xfrm>
            <a:off x="9061284" y="5011011"/>
            <a:ext cx="5734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79EDD0-ABE2-0935-F09D-2FD2309B8DF6}"/>
              </a:ext>
            </a:extLst>
          </p:cNvPr>
          <p:cNvCxnSpPr>
            <a:cxnSpLocks/>
          </p:cNvCxnSpPr>
          <p:nvPr/>
        </p:nvCxnSpPr>
        <p:spPr>
          <a:xfrm flipV="1">
            <a:off x="9547619" y="3885751"/>
            <a:ext cx="596551" cy="112138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4261E3-C404-9AB2-BCC8-BE602F7BEDD0}"/>
              </a:ext>
            </a:extLst>
          </p:cNvPr>
          <p:cNvCxnSpPr>
            <a:cxnSpLocks/>
          </p:cNvCxnSpPr>
          <p:nvPr/>
        </p:nvCxnSpPr>
        <p:spPr>
          <a:xfrm flipV="1">
            <a:off x="8613851" y="2819202"/>
            <a:ext cx="523026" cy="6812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E498C0-ED0A-F998-687C-BB67D057137E}"/>
              </a:ext>
            </a:extLst>
          </p:cNvPr>
          <p:cNvCxnSpPr/>
          <p:nvPr/>
        </p:nvCxnSpPr>
        <p:spPr>
          <a:xfrm>
            <a:off x="8629574" y="3604456"/>
            <a:ext cx="1005142" cy="1293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C9CA192-2087-3935-D43B-52A114C77222}"/>
              </a:ext>
            </a:extLst>
          </p:cNvPr>
          <p:cNvCxnSpPr>
            <a:endCxn id="80" idx="2"/>
          </p:cNvCxnSpPr>
          <p:nvPr/>
        </p:nvCxnSpPr>
        <p:spPr>
          <a:xfrm flipV="1">
            <a:off x="8984476" y="3604456"/>
            <a:ext cx="961417" cy="124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/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itle 1">
            <a:extLst>
              <a:ext uri="{FF2B5EF4-FFF2-40B4-BE49-F238E27FC236}">
                <a16:creationId xmlns:a16="http://schemas.microsoft.com/office/drawing/2014/main" id="{848E588D-8B9C-98DC-5076-44153C396C5A}"/>
              </a:ext>
            </a:extLst>
          </p:cNvPr>
          <p:cNvSpPr txBox="1">
            <a:spLocks/>
          </p:cNvSpPr>
          <p:nvPr/>
        </p:nvSpPr>
        <p:spPr>
          <a:xfrm>
            <a:off x="1688123" y="486340"/>
            <a:ext cx="8815754" cy="128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Subtour Elimination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94E234-B481-53DF-8CAB-AE1B12382EE7}"/>
              </a:ext>
            </a:extLst>
          </p:cNvPr>
          <p:cNvSpPr/>
          <p:nvPr/>
        </p:nvSpPr>
        <p:spPr>
          <a:xfrm>
            <a:off x="5537200" y="2030694"/>
            <a:ext cx="1033231" cy="6109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 descr="Self-Guided Tour - Anza Trail Junction (U.S. National Park Service)">
            <a:extLst>
              <a:ext uri="{FF2B5EF4-FFF2-40B4-BE49-F238E27FC236}">
                <a16:creationId xmlns:a16="http://schemas.microsoft.com/office/drawing/2014/main" id="{2442F1EB-97C7-D435-D997-6F4A7888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51" y="998342"/>
            <a:ext cx="2139761" cy="11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5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pt-BR" i="0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Xij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&lt;=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−1	 ∀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,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XCD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+5∗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aseline="-25000" dirty="0"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:r>
                  <a:rPr lang="en-US" baseline="-25000" dirty="0">
                    <a:ea typeface="Calibri" panose="020F0502020204030204" pitchFamily="34" charset="0"/>
                    <a:cs typeface="Mangal" panose="02040503050203030202" pitchFamily="18" charset="0"/>
                  </a:rPr>
                  <a:t>			</a:t>
                </a:r>
                <a:r>
                  <a:rPr lang="en-IN" b="0" dirty="0"/>
                  <a:t>				</a:t>
                </a:r>
                <a:endParaRPr lang="en-US" baseline="-25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64739D8-CEC3-615A-F56D-196CD523DF84}"/>
              </a:ext>
            </a:extLst>
          </p:cNvPr>
          <p:cNvSpPr/>
          <p:nvPr/>
        </p:nvSpPr>
        <p:spPr>
          <a:xfrm>
            <a:off x="8889251" y="228153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16BDE05-1B15-C7E3-8D23-CF24C015D03E}"/>
              </a:ext>
            </a:extLst>
          </p:cNvPr>
          <p:cNvSpPr/>
          <p:nvPr/>
        </p:nvSpPr>
        <p:spPr>
          <a:xfrm>
            <a:off x="7964691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C92488-A5B9-96F0-BDB9-BF807EAFC782}"/>
              </a:ext>
            </a:extLst>
          </p:cNvPr>
          <p:cNvSpPr/>
          <p:nvPr/>
        </p:nvSpPr>
        <p:spPr>
          <a:xfrm>
            <a:off x="9945893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DAD0758-9115-6232-8458-A0CD9FEA73A8}"/>
              </a:ext>
            </a:extLst>
          </p:cNvPr>
          <p:cNvSpPr/>
          <p:nvPr/>
        </p:nvSpPr>
        <p:spPr>
          <a:xfrm>
            <a:off x="8421891" y="480971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13EEB41-34F4-1C38-9277-35C8931939E1}"/>
              </a:ext>
            </a:extLst>
          </p:cNvPr>
          <p:cNvSpPr/>
          <p:nvPr/>
        </p:nvSpPr>
        <p:spPr>
          <a:xfrm>
            <a:off x="9539491" y="4805290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484D6B-B533-9BD3-59EA-E344A6F1BC2E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8519706" y="2819203"/>
            <a:ext cx="464770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BE8CCB4-78BD-DF64-97EA-5272F3669B05}"/>
              </a:ext>
            </a:extLst>
          </p:cNvPr>
          <p:cNvCxnSpPr>
            <a:cxnSpLocks/>
            <a:stCxn id="79" idx="4"/>
            <a:endCxn id="81" idx="0"/>
          </p:cNvCxnSpPr>
          <p:nvPr/>
        </p:nvCxnSpPr>
        <p:spPr>
          <a:xfrm>
            <a:off x="8289811" y="3919416"/>
            <a:ext cx="457200" cy="89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8A7E8F-3A1F-C988-8C2D-391AA048DFA7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 flipH="1">
            <a:off x="9864611" y="3919416"/>
            <a:ext cx="406402" cy="885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690A19-773F-A1DD-106C-9759CDF93B78}"/>
              </a:ext>
            </a:extLst>
          </p:cNvPr>
          <p:cNvCxnSpPr>
            <a:cxnSpLocks/>
            <a:stCxn id="78" idx="5"/>
            <a:endCxn id="80" idx="1"/>
          </p:cNvCxnSpPr>
          <p:nvPr/>
        </p:nvCxnSpPr>
        <p:spPr>
          <a:xfrm>
            <a:off x="9444266" y="2819203"/>
            <a:ext cx="596852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850E5F-1282-C0A9-A462-B94E8426E17D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9072131" y="5120250"/>
            <a:ext cx="467360" cy="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1604C6-B33D-E3D4-62CF-7CE12D541613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8614931" y="3604456"/>
            <a:ext cx="1330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5E803C3-FD71-530D-F803-64F06A7C61B9}"/>
              </a:ext>
            </a:extLst>
          </p:cNvPr>
          <p:cNvCxnSpPr>
            <a:cxnSpLocks/>
            <a:stCxn id="78" idx="4"/>
            <a:endCxn id="81" idx="7"/>
          </p:cNvCxnSpPr>
          <p:nvPr/>
        </p:nvCxnSpPr>
        <p:spPr>
          <a:xfrm flipH="1">
            <a:off x="8976906" y="2911453"/>
            <a:ext cx="237465" cy="1990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7F844F0-A133-DD76-69D9-41DEAD828B3D}"/>
              </a:ext>
            </a:extLst>
          </p:cNvPr>
          <p:cNvCxnSpPr>
            <a:cxnSpLocks/>
            <a:stCxn id="78" idx="4"/>
            <a:endCxn id="82" idx="1"/>
          </p:cNvCxnSpPr>
          <p:nvPr/>
        </p:nvCxnSpPr>
        <p:spPr>
          <a:xfrm>
            <a:off x="9214371" y="2911453"/>
            <a:ext cx="420345" cy="198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7D9EF0-CEE5-48FC-877A-1096E5A9265F}"/>
              </a:ext>
            </a:extLst>
          </p:cNvPr>
          <p:cNvSpPr txBox="1"/>
          <p:nvPr/>
        </p:nvSpPr>
        <p:spPr>
          <a:xfrm>
            <a:off x="9050735" y="2402908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7AF5D2-E533-FED9-F438-8E77F7DCFEE1}"/>
              </a:ext>
            </a:extLst>
          </p:cNvPr>
          <p:cNvSpPr txBox="1"/>
          <p:nvPr/>
        </p:nvSpPr>
        <p:spPr>
          <a:xfrm>
            <a:off x="8110213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7C473B-3234-97B8-2736-D7F52B8CC4EB}"/>
              </a:ext>
            </a:extLst>
          </p:cNvPr>
          <p:cNvSpPr txBox="1"/>
          <p:nvPr/>
        </p:nvSpPr>
        <p:spPr>
          <a:xfrm>
            <a:off x="8600168" y="4920307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A2A327-0B2A-FBE5-57F4-40CA903927E5}"/>
              </a:ext>
            </a:extLst>
          </p:cNvPr>
          <p:cNvSpPr txBox="1"/>
          <p:nvPr/>
        </p:nvSpPr>
        <p:spPr>
          <a:xfrm>
            <a:off x="9700411" y="4905955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743F88-CA83-2220-800F-13F5635F184F}"/>
              </a:ext>
            </a:extLst>
          </p:cNvPr>
          <p:cNvSpPr txBox="1"/>
          <p:nvPr/>
        </p:nvSpPr>
        <p:spPr>
          <a:xfrm>
            <a:off x="10098294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E3F5D0-0EBA-0E89-7014-4FB4D1049581}"/>
              </a:ext>
            </a:extLst>
          </p:cNvPr>
          <p:cNvCxnSpPr>
            <a:cxnSpLocks/>
          </p:cNvCxnSpPr>
          <p:nvPr/>
        </p:nvCxnSpPr>
        <p:spPr>
          <a:xfrm flipH="1">
            <a:off x="8393052" y="2712278"/>
            <a:ext cx="514278" cy="6649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8E64F7-D74F-DB64-4809-BF01E041C68E}"/>
              </a:ext>
            </a:extLst>
          </p:cNvPr>
          <p:cNvCxnSpPr>
            <a:cxnSpLocks/>
          </p:cNvCxnSpPr>
          <p:nvPr/>
        </p:nvCxnSpPr>
        <p:spPr>
          <a:xfrm flipH="1">
            <a:off x="9079701" y="3950271"/>
            <a:ext cx="1027112" cy="10746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2BE3A0-D7C5-D90F-83A9-F40B9A7009AB}"/>
              </a:ext>
            </a:extLst>
          </p:cNvPr>
          <p:cNvCxnSpPr>
            <a:cxnSpLocks/>
          </p:cNvCxnSpPr>
          <p:nvPr/>
        </p:nvCxnSpPr>
        <p:spPr>
          <a:xfrm>
            <a:off x="9061284" y="5011011"/>
            <a:ext cx="5734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79EDD0-ABE2-0935-F09D-2FD2309B8DF6}"/>
              </a:ext>
            </a:extLst>
          </p:cNvPr>
          <p:cNvCxnSpPr>
            <a:cxnSpLocks/>
          </p:cNvCxnSpPr>
          <p:nvPr/>
        </p:nvCxnSpPr>
        <p:spPr>
          <a:xfrm flipV="1">
            <a:off x="9547619" y="3885751"/>
            <a:ext cx="596551" cy="112138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4261E3-C404-9AB2-BCC8-BE602F7BEDD0}"/>
              </a:ext>
            </a:extLst>
          </p:cNvPr>
          <p:cNvCxnSpPr>
            <a:cxnSpLocks/>
          </p:cNvCxnSpPr>
          <p:nvPr/>
        </p:nvCxnSpPr>
        <p:spPr>
          <a:xfrm flipV="1">
            <a:off x="8613851" y="2819202"/>
            <a:ext cx="523026" cy="6812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E498C0-ED0A-F998-687C-BB67D057137E}"/>
              </a:ext>
            </a:extLst>
          </p:cNvPr>
          <p:cNvCxnSpPr/>
          <p:nvPr/>
        </p:nvCxnSpPr>
        <p:spPr>
          <a:xfrm>
            <a:off x="8629574" y="3604456"/>
            <a:ext cx="1005142" cy="1293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C9CA192-2087-3935-D43B-52A114C77222}"/>
              </a:ext>
            </a:extLst>
          </p:cNvPr>
          <p:cNvCxnSpPr>
            <a:endCxn id="80" idx="2"/>
          </p:cNvCxnSpPr>
          <p:nvPr/>
        </p:nvCxnSpPr>
        <p:spPr>
          <a:xfrm flipV="1">
            <a:off x="8984476" y="3604456"/>
            <a:ext cx="961417" cy="124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/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BC19666-573D-D0CE-02A6-0603377B3A84}"/>
                  </a:ext>
                </a:extLst>
              </p:cNvPr>
              <p:cNvSpPr txBox="1"/>
              <p:nvPr/>
            </p:nvSpPr>
            <p:spPr>
              <a:xfrm>
                <a:off x="7589248" y="4905955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BC19666-573D-D0CE-02A6-0603377B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248" y="4905955"/>
                <a:ext cx="944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BABC2B1-9454-EBA6-32E3-738581918478}"/>
              </a:ext>
            </a:extLst>
          </p:cNvPr>
          <p:cNvCxnSpPr>
            <a:stCxn id="80" idx="3"/>
          </p:cNvCxnSpPr>
          <p:nvPr/>
        </p:nvCxnSpPr>
        <p:spPr>
          <a:xfrm flipH="1">
            <a:off x="9095638" y="3827166"/>
            <a:ext cx="945480" cy="1130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itle 1">
            <a:extLst>
              <a:ext uri="{FF2B5EF4-FFF2-40B4-BE49-F238E27FC236}">
                <a16:creationId xmlns:a16="http://schemas.microsoft.com/office/drawing/2014/main" id="{848E588D-8B9C-98DC-5076-44153C396C5A}"/>
              </a:ext>
            </a:extLst>
          </p:cNvPr>
          <p:cNvSpPr txBox="1">
            <a:spLocks/>
          </p:cNvSpPr>
          <p:nvPr/>
        </p:nvSpPr>
        <p:spPr>
          <a:xfrm>
            <a:off x="1688123" y="486340"/>
            <a:ext cx="8815754" cy="128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Subtour Elimination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0A0BDF-13DC-033E-A1F6-A054FA5B1CEC}"/>
              </a:ext>
            </a:extLst>
          </p:cNvPr>
          <p:cNvSpPr/>
          <p:nvPr/>
        </p:nvSpPr>
        <p:spPr>
          <a:xfrm>
            <a:off x="5537200" y="2030694"/>
            <a:ext cx="1033231" cy="6109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Self-Guided Tour - Anza Trail Junction (U.S. National Park Service)">
            <a:extLst>
              <a:ext uri="{FF2B5EF4-FFF2-40B4-BE49-F238E27FC236}">
                <a16:creationId xmlns:a16="http://schemas.microsoft.com/office/drawing/2014/main" id="{A1CE7CCB-5152-C4EB-E4C9-83B8D5C03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51" y="998342"/>
            <a:ext cx="2139761" cy="11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27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pt-BR" i="0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Xij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&lt;=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−1	 ∀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,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XCD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+5∗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aseline="-25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:endParaRPr lang="en-US" baseline="-25000" dirty="0"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UE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+5∗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XDE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b="0" dirty="0"/>
                  <a:t>		</a:t>
                </a:r>
                <a:endParaRPr lang="en-IN" dirty="0"/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+5∗1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dirty="0"/>
                  <a:t>		</a:t>
                </a: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		</a:t>
                </a: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baseline="-25000" dirty="0">
                    <a:ea typeface="Calibri" panose="020F0502020204030204" pitchFamily="34" charset="0"/>
                    <a:cs typeface="Mangal" panose="02040503050203030202" pitchFamily="18" charset="0"/>
                  </a:rPr>
                  <a:t>		</a:t>
                </a:r>
                <a:endParaRPr lang="en-US" dirty="0"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:r>
                  <a:rPr lang="en-IN" b="0" dirty="0"/>
                  <a:t>				</a:t>
                </a:r>
                <a:endParaRPr lang="en-US" baseline="-25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64739D8-CEC3-615A-F56D-196CD523DF84}"/>
              </a:ext>
            </a:extLst>
          </p:cNvPr>
          <p:cNvSpPr/>
          <p:nvPr/>
        </p:nvSpPr>
        <p:spPr>
          <a:xfrm>
            <a:off x="8889251" y="228153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16BDE05-1B15-C7E3-8D23-CF24C015D03E}"/>
              </a:ext>
            </a:extLst>
          </p:cNvPr>
          <p:cNvSpPr/>
          <p:nvPr/>
        </p:nvSpPr>
        <p:spPr>
          <a:xfrm>
            <a:off x="7964691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C92488-A5B9-96F0-BDB9-BF807EAFC782}"/>
              </a:ext>
            </a:extLst>
          </p:cNvPr>
          <p:cNvSpPr/>
          <p:nvPr/>
        </p:nvSpPr>
        <p:spPr>
          <a:xfrm>
            <a:off x="9945893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DAD0758-9115-6232-8458-A0CD9FEA73A8}"/>
              </a:ext>
            </a:extLst>
          </p:cNvPr>
          <p:cNvSpPr/>
          <p:nvPr/>
        </p:nvSpPr>
        <p:spPr>
          <a:xfrm>
            <a:off x="8421891" y="480971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13EEB41-34F4-1C38-9277-35C8931939E1}"/>
              </a:ext>
            </a:extLst>
          </p:cNvPr>
          <p:cNvSpPr/>
          <p:nvPr/>
        </p:nvSpPr>
        <p:spPr>
          <a:xfrm>
            <a:off x="9539491" y="4805290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484D6B-B533-9BD3-59EA-E344A6F1BC2E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8519706" y="2819203"/>
            <a:ext cx="464770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BE8CCB4-78BD-DF64-97EA-5272F3669B05}"/>
              </a:ext>
            </a:extLst>
          </p:cNvPr>
          <p:cNvCxnSpPr>
            <a:cxnSpLocks/>
            <a:stCxn id="79" idx="4"/>
            <a:endCxn id="81" idx="0"/>
          </p:cNvCxnSpPr>
          <p:nvPr/>
        </p:nvCxnSpPr>
        <p:spPr>
          <a:xfrm>
            <a:off x="8289811" y="3919416"/>
            <a:ext cx="457200" cy="89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8A7E8F-3A1F-C988-8C2D-391AA048DFA7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 flipH="1">
            <a:off x="9864611" y="3919416"/>
            <a:ext cx="406402" cy="885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690A19-773F-A1DD-106C-9759CDF93B78}"/>
              </a:ext>
            </a:extLst>
          </p:cNvPr>
          <p:cNvCxnSpPr>
            <a:cxnSpLocks/>
            <a:stCxn id="78" idx="5"/>
            <a:endCxn id="80" idx="1"/>
          </p:cNvCxnSpPr>
          <p:nvPr/>
        </p:nvCxnSpPr>
        <p:spPr>
          <a:xfrm>
            <a:off x="9444266" y="2819203"/>
            <a:ext cx="596852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850E5F-1282-C0A9-A462-B94E8426E17D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9072131" y="5120250"/>
            <a:ext cx="467360" cy="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1604C6-B33D-E3D4-62CF-7CE12D541613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8614931" y="3604456"/>
            <a:ext cx="1330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5E803C3-FD71-530D-F803-64F06A7C61B9}"/>
              </a:ext>
            </a:extLst>
          </p:cNvPr>
          <p:cNvCxnSpPr>
            <a:cxnSpLocks/>
            <a:stCxn id="78" idx="4"/>
            <a:endCxn id="81" idx="7"/>
          </p:cNvCxnSpPr>
          <p:nvPr/>
        </p:nvCxnSpPr>
        <p:spPr>
          <a:xfrm flipH="1">
            <a:off x="8976906" y="2911453"/>
            <a:ext cx="237465" cy="1990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7F844F0-A133-DD76-69D9-41DEAD828B3D}"/>
              </a:ext>
            </a:extLst>
          </p:cNvPr>
          <p:cNvCxnSpPr>
            <a:cxnSpLocks/>
            <a:stCxn id="78" idx="4"/>
            <a:endCxn id="82" idx="1"/>
          </p:cNvCxnSpPr>
          <p:nvPr/>
        </p:nvCxnSpPr>
        <p:spPr>
          <a:xfrm>
            <a:off x="9214371" y="2911453"/>
            <a:ext cx="420345" cy="198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7D9EF0-CEE5-48FC-877A-1096E5A9265F}"/>
              </a:ext>
            </a:extLst>
          </p:cNvPr>
          <p:cNvSpPr txBox="1"/>
          <p:nvPr/>
        </p:nvSpPr>
        <p:spPr>
          <a:xfrm>
            <a:off x="9050735" y="2402908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7AF5D2-E533-FED9-F438-8E77F7DCFEE1}"/>
              </a:ext>
            </a:extLst>
          </p:cNvPr>
          <p:cNvSpPr txBox="1"/>
          <p:nvPr/>
        </p:nvSpPr>
        <p:spPr>
          <a:xfrm>
            <a:off x="8110213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7C473B-3234-97B8-2736-D7F52B8CC4EB}"/>
              </a:ext>
            </a:extLst>
          </p:cNvPr>
          <p:cNvSpPr txBox="1"/>
          <p:nvPr/>
        </p:nvSpPr>
        <p:spPr>
          <a:xfrm>
            <a:off x="8600168" y="4920307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A2A327-0B2A-FBE5-57F4-40CA903927E5}"/>
              </a:ext>
            </a:extLst>
          </p:cNvPr>
          <p:cNvSpPr txBox="1"/>
          <p:nvPr/>
        </p:nvSpPr>
        <p:spPr>
          <a:xfrm>
            <a:off x="9700411" y="4905955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743F88-CA83-2220-800F-13F5635F184F}"/>
              </a:ext>
            </a:extLst>
          </p:cNvPr>
          <p:cNvSpPr txBox="1"/>
          <p:nvPr/>
        </p:nvSpPr>
        <p:spPr>
          <a:xfrm>
            <a:off x="10098294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E3F5D0-0EBA-0E89-7014-4FB4D1049581}"/>
              </a:ext>
            </a:extLst>
          </p:cNvPr>
          <p:cNvCxnSpPr>
            <a:cxnSpLocks/>
          </p:cNvCxnSpPr>
          <p:nvPr/>
        </p:nvCxnSpPr>
        <p:spPr>
          <a:xfrm flipH="1">
            <a:off x="8393052" y="2712278"/>
            <a:ext cx="514278" cy="6649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8E64F7-D74F-DB64-4809-BF01E041C68E}"/>
              </a:ext>
            </a:extLst>
          </p:cNvPr>
          <p:cNvCxnSpPr>
            <a:cxnSpLocks/>
          </p:cNvCxnSpPr>
          <p:nvPr/>
        </p:nvCxnSpPr>
        <p:spPr>
          <a:xfrm flipH="1">
            <a:off x="9079701" y="3950271"/>
            <a:ext cx="1027112" cy="10746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2BE3A0-D7C5-D90F-83A9-F40B9A7009AB}"/>
              </a:ext>
            </a:extLst>
          </p:cNvPr>
          <p:cNvCxnSpPr>
            <a:cxnSpLocks/>
          </p:cNvCxnSpPr>
          <p:nvPr/>
        </p:nvCxnSpPr>
        <p:spPr>
          <a:xfrm>
            <a:off x="9061284" y="5011011"/>
            <a:ext cx="5734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79EDD0-ABE2-0935-F09D-2FD2309B8DF6}"/>
              </a:ext>
            </a:extLst>
          </p:cNvPr>
          <p:cNvCxnSpPr>
            <a:cxnSpLocks/>
          </p:cNvCxnSpPr>
          <p:nvPr/>
        </p:nvCxnSpPr>
        <p:spPr>
          <a:xfrm flipV="1">
            <a:off x="9547619" y="3885751"/>
            <a:ext cx="596551" cy="112138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4261E3-C404-9AB2-BCC8-BE602F7BEDD0}"/>
              </a:ext>
            </a:extLst>
          </p:cNvPr>
          <p:cNvCxnSpPr>
            <a:cxnSpLocks/>
          </p:cNvCxnSpPr>
          <p:nvPr/>
        </p:nvCxnSpPr>
        <p:spPr>
          <a:xfrm flipV="1">
            <a:off x="8613851" y="2819202"/>
            <a:ext cx="523026" cy="6812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E498C0-ED0A-F998-687C-BB67D057137E}"/>
              </a:ext>
            </a:extLst>
          </p:cNvPr>
          <p:cNvCxnSpPr/>
          <p:nvPr/>
        </p:nvCxnSpPr>
        <p:spPr>
          <a:xfrm>
            <a:off x="8629574" y="3604456"/>
            <a:ext cx="1005142" cy="1293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C9CA192-2087-3935-D43B-52A114C77222}"/>
              </a:ext>
            </a:extLst>
          </p:cNvPr>
          <p:cNvCxnSpPr>
            <a:endCxn id="80" idx="2"/>
          </p:cNvCxnSpPr>
          <p:nvPr/>
        </p:nvCxnSpPr>
        <p:spPr>
          <a:xfrm flipV="1">
            <a:off x="8984476" y="3604456"/>
            <a:ext cx="961417" cy="124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/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BC19666-573D-D0CE-02A6-0603377B3A84}"/>
                  </a:ext>
                </a:extLst>
              </p:cNvPr>
              <p:cNvSpPr txBox="1"/>
              <p:nvPr/>
            </p:nvSpPr>
            <p:spPr>
              <a:xfrm>
                <a:off x="7589248" y="4905955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BC19666-573D-D0CE-02A6-0603377B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248" y="4905955"/>
                <a:ext cx="944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BABC2B1-9454-EBA6-32E3-738581918478}"/>
              </a:ext>
            </a:extLst>
          </p:cNvPr>
          <p:cNvCxnSpPr>
            <a:stCxn id="80" idx="3"/>
          </p:cNvCxnSpPr>
          <p:nvPr/>
        </p:nvCxnSpPr>
        <p:spPr>
          <a:xfrm flipH="1">
            <a:off x="9095638" y="3827166"/>
            <a:ext cx="945480" cy="1130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itle 1">
            <a:extLst>
              <a:ext uri="{FF2B5EF4-FFF2-40B4-BE49-F238E27FC236}">
                <a16:creationId xmlns:a16="http://schemas.microsoft.com/office/drawing/2014/main" id="{848E588D-8B9C-98DC-5076-44153C396C5A}"/>
              </a:ext>
            </a:extLst>
          </p:cNvPr>
          <p:cNvSpPr txBox="1">
            <a:spLocks/>
          </p:cNvSpPr>
          <p:nvPr/>
        </p:nvSpPr>
        <p:spPr>
          <a:xfrm>
            <a:off x="1688123" y="486340"/>
            <a:ext cx="8815754" cy="128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Subtour Elimination</a:t>
            </a:r>
          </a:p>
        </p:txBody>
      </p:sp>
      <p:pic>
        <p:nvPicPr>
          <p:cNvPr id="3" name="Picture 2" descr="Self-Guided Tour - Anza Trail Junction (U.S. National Park Service)">
            <a:extLst>
              <a:ext uri="{FF2B5EF4-FFF2-40B4-BE49-F238E27FC236}">
                <a16:creationId xmlns:a16="http://schemas.microsoft.com/office/drawing/2014/main" id="{28D07D8D-C7BE-16DD-FC55-89E50169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51" y="988182"/>
            <a:ext cx="2139761" cy="11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5FD1313-7786-08F7-6118-20F83B2C2C41}"/>
              </a:ext>
            </a:extLst>
          </p:cNvPr>
          <p:cNvSpPr/>
          <p:nvPr/>
        </p:nvSpPr>
        <p:spPr>
          <a:xfrm>
            <a:off x="5537200" y="2030694"/>
            <a:ext cx="1033231" cy="6109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 descr="Self-Guided Tour - Anza Trail Junction (U.S. National Park Service)">
            <a:extLst>
              <a:ext uri="{FF2B5EF4-FFF2-40B4-BE49-F238E27FC236}">
                <a16:creationId xmlns:a16="http://schemas.microsoft.com/office/drawing/2014/main" id="{AE4AF3CE-DD27-79FC-EF2B-38A3D8CE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51" y="998342"/>
            <a:ext cx="2139761" cy="11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pt-BR" i="0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Xij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&lt;=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−1	 ∀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,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XCD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+5∗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aseline="-25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:endParaRPr lang="en-US" baseline="-25000" dirty="0"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UE</m:t>
                    </m:r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+5∗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XDE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b="0" dirty="0"/>
                  <a:t>		</a:t>
                </a:r>
                <a:endParaRPr lang="en-IN" dirty="0"/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UE</m:t>
                    </m:r>
                    <m:r>
                      <a:rPr lang="pt-BR" baseline="-25000">
                        <a:latin typeface="Cambria Math" panose="02040503050406030204" pitchFamily="18" charset="0"/>
                      </a:rPr>
                      <m:t> +5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∗1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dirty="0"/>
                  <a:t>		</a:t>
                </a: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UE</m:t>
                    </m:r>
                    <m:r>
                      <a:rPr lang="pt-BR" baseline="-25000">
                        <a:latin typeface="Cambria Math" panose="02040503050406030204" pitchFamily="18" charset="0"/>
                      </a:rPr>
                      <m:t> 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		</a:t>
                </a: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baseline="-25000" dirty="0">
                    <a:ea typeface="Calibri" panose="020F0502020204030204" pitchFamily="34" charset="0"/>
                    <a:cs typeface="Mangal" panose="02040503050203030202" pitchFamily="18" charset="0"/>
                  </a:rPr>
                  <a:t>		</a:t>
                </a:r>
                <a:endParaRPr lang="en-US" dirty="0"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:r>
                  <a:rPr lang="en-IN" b="0" dirty="0"/>
                  <a:t>				</a:t>
                </a:r>
              </a:p>
              <a:p>
                <a:pPr lvl="1" indent="0">
                  <a:buNone/>
                </a:pPr>
                <a:endParaRPr lang="en-US" baseline="-25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64739D8-CEC3-615A-F56D-196CD523DF84}"/>
              </a:ext>
            </a:extLst>
          </p:cNvPr>
          <p:cNvSpPr/>
          <p:nvPr/>
        </p:nvSpPr>
        <p:spPr>
          <a:xfrm>
            <a:off x="8889251" y="228153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16BDE05-1B15-C7E3-8D23-CF24C015D03E}"/>
              </a:ext>
            </a:extLst>
          </p:cNvPr>
          <p:cNvSpPr/>
          <p:nvPr/>
        </p:nvSpPr>
        <p:spPr>
          <a:xfrm>
            <a:off x="7964691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C92488-A5B9-96F0-BDB9-BF807EAFC782}"/>
              </a:ext>
            </a:extLst>
          </p:cNvPr>
          <p:cNvSpPr/>
          <p:nvPr/>
        </p:nvSpPr>
        <p:spPr>
          <a:xfrm>
            <a:off x="9945893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DAD0758-9115-6232-8458-A0CD9FEA73A8}"/>
              </a:ext>
            </a:extLst>
          </p:cNvPr>
          <p:cNvSpPr/>
          <p:nvPr/>
        </p:nvSpPr>
        <p:spPr>
          <a:xfrm>
            <a:off x="8421891" y="480971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13EEB41-34F4-1C38-9277-35C8931939E1}"/>
              </a:ext>
            </a:extLst>
          </p:cNvPr>
          <p:cNvSpPr/>
          <p:nvPr/>
        </p:nvSpPr>
        <p:spPr>
          <a:xfrm>
            <a:off x="9539491" y="4805290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484D6B-B533-9BD3-59EA-E344A6F1BC2E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8519706" y="2819203"/>
            <a:ext cx="464770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BE8CCB4-78BD-DF64-97EA-5272F3669B05}"/>
              </a:ext>
            </a:extLst>
          </p:cNvPr>
          <p:cNvCxnSpPr>
            <a:cxnSpLocks/>
            <a:stCxn id="79" idx="4"/>
            <a:endCxn id="81" idx="0"/>
          </p:cNvCxnSpPr>
          <p:nvPr/>
        </p:nvCxnSpPr>
        <p:spPr>
          <a:xfrm>
            <a:off x="8289811" y="3919416"/>
            <a:ext cx="457200" cy="89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8A7E8F-3A1F-C988-8C2D-391AA048DFA7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 flipH="1">
            <a:off x="9864611" y="3919416"/>
            <a:ext cx="406402" cy="885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690A19-773F-A1DD-106C-9759CDF93B78}"/>
              </a:ext>
            </a:extLst>
          </p:cNvPr>
          <p:cNvCxnSpPr>
            <a:cxnSpLocks/>
            <a:stCxn id="78" idx="5"/>
            <a:endCxn id="80" idx="1"/>
          </p:cNvCxnSpPr>
          <p:nvPr/>
        </p:nvCxnSpPr>
        <p:spPr>
          <a:xfrm>
            <a:off x="9444266" y="2819203"/>
            <a:ext cx="596852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850E5F-1282-C0A9-A462-B94E8426E17D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9072131" y="5120250"/>
            <a:ext cx="467360" cy="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1604C6-B33D-E3D4-62CF-7CE12D541613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8614931" y="3604456"/>
            <a:ext cx="1330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5E803C3-FD71-530D-F803-64F06A7C61B9}"/>
              </a:ext>
            </a:extLst>
          </p:cNvPr>
          <p:cNvCxnSpPr>
            <a:cxnSpLocks/>
            <a:stCxn id="78" idx="4"/>
            <a:endCxn id="81" idx="7"/>
          </p:cNvCxnSpPr>
          <p:nvPr/>
        </p:nvCxnSpPr>
        <p:spPr>
          <a:xfrm flipH="1">
            <a:off x="8976906" y="2911453"/>
            <a:ext cx="237465" cy="1990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7F844F0-A133-DD76-69D9-41DEAD828B3D}"/>
              </a:ext>
            </a:extLst>
          </p:cNvPr>
          <p:cNvCxnSpPr>
            <a:cxnSpLocks/>
            <a:stCxn id="78" idx="4"/>
            <a:endCxn id="82" idx="1"/>
          </p:cNvCxnSpPr>
          <p:nvPr/>
        </p:nvCxnSpPr>
        <p:spPr>
          <a:xfrm>
            <a:off x="9214371" y="2911453"/>
            <a:ext cx="420345" cy="198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7D9EF0-CEE5-48FC-877A-1096E5A9265F}"/>
              </a:ext>
            </a:extLst>
          </p:cNvPr>
          <p:cNvSpPr txBox="1"/>
          <p:nvPr/>
        </p:nvSpPr>
        <p:spPr>
          <a:xfrm>
            <a:off x="9050735" y="2402908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7AF5D2-E533-FED9-F438-8E77F7DCFEE1}"/>
              </a:ext>
            </a:extLst>
          </p:cNvPr>
          <p:cNvSpPr txBox="1"/>
          <p:nvPr/>
        </p:nvSpPr>
        <p:spPr>
          <a:xfrm>
            <a:off x="8110213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7C473B-3234-97B8-2736-D7F52B8CC4EB}"/>
              </a:ext>
            </a:extLst>
          </p:cNvPr>
          <p:cNvSpPr txBox="1"/>
          <p:nvPr/>
        </p:nvSpPr>
        <p:spPr>
          <a:xfrm>
            <a:off x="8600168" y="4920307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A2A327-0B2A-FBE5-57F4-40CA903927E5}"/>
              </a:ext>
            </a:extLst>
          </p:cNvPr>
          <p:cNvSpPr txBox="1"/>
          <p:nvPr/>
        </p:nvSpPr>
        <p:spPr>
          <a:xfrm>
            <a:off x="9700411" y="4905955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743F88-CA83-2220-800F-13F5635F184F}"/>
              </a:ext>
            </a:extLst>
          </p:cNvPr>
          <p:cNvSpPr txBox="1"/>
          <p:nvPr/>
        </p:nvSpPr>
        <p:spPr>
          <a:xfrm>
            <a:off x="10098294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E3F5D0-0EBA-0E89-7014-4FB4D1049581}"/>
              </a:ext>
            </a:extLst>
          </p:cNvPr>
          <p:cNvCxnSpPr>
            <a:cxnSpLocks/>
          </p:cNvCxnSpPr>
          <p:nvPr/>
        </p:nvCxnSpPr>
        <p:spPr>
          <a:xfrm flipH="1">
            <a:off x="8393052" y="2712278"/>
            <a:ext cx="514278" cy="6649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8E64F7-D74F-DB64-4809-BF01E041C68E}"/>
              </a:ext>
            </a:extLst>
          </p:cNvPr>
          <p:cNvCxnSpPr>
            <a:cxnSpLocks/>
          </p:cNvCxnSpPr>
          <p:nvPr/>
        </p:nvCxnSpPr>
        <p:spPr>
          <a:xfrm flipH="1">
            <a:off x="9079701" y="3950271"/>
            <a:ext cx="1027112" cy="10746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2BE3A0-D7C5-D90F-83A9-F40B9A7009AB}"/>
              </a:ext>
            </a:extLst>
          </p:cNvPr>
          <p:cNvCxnSpPr>
            <a:cxnSpLocks/>
          </p:cNvCxnSpPr>
          <p:nvPr/>
        </p:nvCxnSpPr>
        <p:spPr>
          <a:xfrm>
            <a:off x="9061284" y="5011011"/>
            <a:ext cx="5734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79EDD0-ABE2-0935-F09D-2FD2309B8DF6}"/>
              </a:ext>
            </a:extLst>
          </p:cNvPr>
          <p:cNvCxnSpPr>
            <a:cxnSpLocks/>
          </p:cNvCxnSpPr>
          <p:nvPr/>
        </p:nvCxnSpPr>
        <p:spPr>
          <a:xfrm flipV="1">
            <a:off x="9547619" y="3885751"/>
            <a:ext cx="596551" cy="112138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4261E3-C404-9AB2-BCC8-BE602F7BEDD0}"/>
              </a:ext>
            </a:extLst>
          </p:cNvPr>
          <p:cNvCxnSpPr>
            <a:cxnSpLocks/>
          </p:cNvCxnSpPr>
          <p:nvPr/>
        </p:nvCxnSpPr>
        <p:spPr>
          <a:xfrm flipV="1">
            <a:off x="8613851" y="2819202"/>
            <a:ext cx="523026" cy="6812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E498C0-ED0A-F998-687C-BB67D057137E}"/>
              </a:ext>
            </a:extLst>
          </p:cNvPr>
          <p:cNvCxnSpPr/>
          <p:nvPr/>
        </p:nvCxnSpPr>
        <p:spPr>
          <a:xfrm>
            <a:off x="8629574" y="3604456"/>
            <a:ext cx="1005142" cy="1293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C9CA192-2087-3935-D43B-52A114C77222}"/>
              </a:ext>
            </a:extLst>
          </p:cNvPr>
          <p:cNvCxnSpPr>
            <a:endCxn id="80" idx="2"/>
          </p:cNvCxnSpPr>
          <p:nvPr/>
        </p:nvCxnSpPr>
        <p:spPr>
          <a:xfrm flipV="1">
            <a:off x="8984476" y="3604456"/>
            <a:ext cx="961417" cy="124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/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BC19666-573D-D0CE-02A6-0603377B3A84}"/>
                  </a:ext>
                </a:extLst>
              </p:cNvPr>
              <p:cNvSpPr txBox="1"/>
              <p:nvPr/>
            </p:nvSpPr>
            <p:spPr>
              <a:xfrm>
                <a:off x="7589248" y="4905955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BC19666-573D-D0CE-02A6-0603377B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248" y="4905955"/>
                <a:ext cx="944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5CBDF3-775F-3E71-97EB-9F277A628F1F}"/>
                  </a:ext>
                </a:extLst>
              </p:cNvPr>
              <p:cNvSpPr txBox="1"/>
              <p:nvPr/>
            </p:nvSpPr>
            <p:spPr>
              <a:xfrm>
                <a:off x="10152298" y="4957278"/>
                <a:ext cx="934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5CBDF3-775F-3E71-97EB-9F277A62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298" y="4957278"/>
                <a:ext cx="9344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BABC2B1-9454-EBA6-32E3-738581918478}"/>
              </a:ext>
            </a:extLst>
          </p:cNvPr>
          <p:cNvCxnSpPr>
            <a:stCxn id="80" idx="3"/>
          </p:cNvCxnSpPr>
          <p:nvPr/>
        </p:nvCxnSpPr>
        <p:spPr>
          <a:xfrm flipH="1">
            <a:off x="9095638" y="3827166"/>
            <a:ext cx="945480" cy="1130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77457D2-3E54-D61A-5C54-04A99BE1D1FE}"/>
              </a:ext>
            </a:extLst>
          </p:cNvPr>
          <p:cNvCxnSpPr>
            <a:cxnSpLocks/>
          </p:cNvCxnSpPr>
          <p:nvPr/>
        </p:nvCxnSpPr>
        <p:spPr>
          <a:xfrm>
            <a:off x="8984476" y="5275287"/>
            <a:ext cx="563143" cy="0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itle 1">
            <a:extLst>
              <a:ext uri="{FF2B5EF4-FFF2-40B4-BE49-F238E27FC236}">
                <a16:creationId xmlns:a16="http://schemas.microsoft.com/office/drawing/2014/main" id="{848E588D-8B9C-98DC-5076-44153C396C5A}"/>
              </a:ext>
            </a:extLst>
          </p:cNvPr>
          <p:cNvSpPr txBox="1">
            <a:spLocks/>
          </p:cNvSpPr>
          <p:nvPr/>
        </p:nvSpPr>
        <p:spPr>
          <a:xfrm>
            <a:off x="1688123" y="486340"/>
            <a:ext cx="8815754" cy="128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Subtour Elimination</a:t>
            </a:r>
          </a:p>
        </p:txBody>
      </p:sp>
      <p:pic>
        <p:nvPicPr>
          <p:cNvPr id="3" name="Picture 2" descr="Self-Guided Tour - Anza Trail Junction (U.S. National Park Service)">
            <a:extLst>
              <a:ext uri="{FF2B5EF4-FFF2-40B4-BE49-F238E27FC236}">
                <a16:creationId xmlns:a16="http://schemas.microsoft.com/office/drawing/2014/main" id="{7FE33435-9C0C-1272-1C8A-72F86DE75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51" y="988182"/>
            <a:ext cx="2139761" cy="11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29CA2EC-AA1E-6671-8C73-4AD4A2AF4DEC}"/>
              </a:ext>
            </a:extLst>
          </p:cNvPr>
          <p:cNvSpPr/>
          <p:nvPr/>
        </p:nvSpPr>
        <p:spPr>
          <a:xfrm>
            <a:off x="5537200" y="2030694"/>
            <a:ext cx="1033231" cy="6109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 descr="Self-Guided Tour - Anza Trail Junction (U.S. National Park Service)">
            <a:extLst>
              <a:ext uri="{FF2B5EF4-FFF2-40B4-BE49-F238E27FC236}">
                <a16:creationId xmlns:a16="http://schemas.microsoft.com/office/drawing/2014/main" id="{A4AECC60-F29E-864E-4BBF-9790B7A7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51" y="998342"/>
            <a:ext cx="2139761" cy="11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7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pt-BR" i="0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Xij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&lt;=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−1	 ∀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,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XCD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+5∗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aseline="-25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:endParaRPr lang="en-US" baseline="-25000" dirty="0"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UE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+5∗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XDE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b="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UC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+5∗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XEC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+5∗1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</m:t>
                    </m:r>
                    <m:r>
                      <a:rPr lang="pt-BR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mtClean="0">
                        <a:latin typeface="Cambria Math" panose="02040503050406030204" pitchFamily="18" charset="0"/>
                      </a:rPr>
                      <m:t>UC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+5∗1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UC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baseline="-25000" dirty="0">
                    <a:ea typeface="Calibri" panose="020F0502020204030204" pitchFamily="34" charset="0"/>
                    <a:cs typeface="Mangal" panose="02040503050203030202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:r>
                  <a:rPr lang="en-IN" b="0" dirty="0"/>
                  <a:t>				Which contradicts with U</a:t>
                </a:r>
                <a:r>
                  <a:rPr lang="en-IN" b="0" baseline="-25000" dirty="0"/>
                  <a:t>C</a:t>
                </a:r>
                <a:r>
                  <a:rPr lang="en-IN" b="0" dirty="0"/>
                  <a:t>=1</a:t>
                </a:r>
              </a:p>
              <a:p>
                <a:pPr lvl="1" indent="0">
                  <a:buNone/>
                </a:pPr>
                <a:endParaRPr lang="en-US" baseline="-25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64739D8-CEC3-615A-F56D-196CD523DF84}"/>
              </a:ext>
            </a:extLst>
          </p:cNvPr>
          <p:cNvSpPr/>
          <p:nvPr/>
        </p:nvSpPr>
        <p:spPr>
          <a:xfrm>
            <a:off x="8889251" y="228153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16BDE05-1B15-C7E3-8D23-CF24C015D03E}"/>
              </a:ext>
            </a:extLst>
          </p:cNvPr>
          <p:cNvSpPr/>
          <p:nvPr/>
        </p:nvSpPr>
        <p:spPr>
          <a:xfrm>
            <a:off x="7964691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C92488-A5B9-96F0-BDB9-BF807EAFC782}"/>
              </a:ext>
            </a:extLst>
          </p:cNvPr>
          <p:cNvSpPr/>
          <p:nvPr/>
        </p:nvSpPr>
        <p:spPr>
          <a:xfrm>
            <a:off x="9945893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DAD0758-9115-6232-8458-A0CD9FEA73A8}"/>
              </a:ext>
            </a:extLst>
          </p:cNvPr>
          <p:cNvSpPr/>
          <p:nvPr/>
        </p:nvSpPr>
        <p:spPr>
          <a:xfrm>
            <a:off x="8421891" y="480971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13EEB41-34F4-1C38-9277-35C8931939E1}"/>
              </a:ext>
            </a:extLst>
          </p:cNvPr>
          <p:cNvSpPr/>
          <p:nvPr/>
        </p:nvSpPr>
        <p:spPr>
          <a:xfrm>
            <a:off x="9539491" y="4805290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484D6B-B533-9BD3-59EA-E344A6F1BC2E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8519706" y="2819203"/>
            <a:ext cx="464770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BE8CCB4-78BD-DF64-97EA-5272F3669B05}"/>
              </a:ext>
            </a:extLst>
          </p:cNvPr>
          <p:cNvCxnSpPr>
            <a:cxnSpLocks/>
            <a:stCxn id="79" idx="4"/>
            <a:endCxn id="81" idx="0"/>
          </p:cNvCxnSpPr>
          <p:nvPr/>
        </p:nvCxnSpPr>
        <p:spPr>
          <a:xfrm>
            <a:off x="8289811" y="3919416"/>
            <a:ext cx="457200" cy="89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8A7E8F-3A1F-C988-8C2D-391AA048DFA7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 flipH="1">
            <a:off x="9864611" y="3919416"/>
            <a:ext cx="406402" cy="885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690A19-773F-A1DD-106C-9759CDF93B78}"/>
              </a:ext>
            </a:extLst>
          </p:cNvPr>
          <p:cNvCxnSpPr>
            <a:cxnSpLocks/>
            <a:stCxn id="78" idx="5"/>
            <a:endCxn id="80" idx="1"/>
          </p:cNvCxnSpPr>
          <p:nvPr/>
        </p:nvCxnSpPr>
        <p:spPr>
          <a:xfrm>
            <a:off x="9444266" y="2819203"/>
            <a:ext cx="596852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850E5F-1282-C0A9-A462-B94E8426E17D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9072131" y="5120250"/>
            <a:ext cx="467360" cy="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1604C6-B33D-E3D4-62CF-7CE12D541613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8614931" y="3604456"/>
            <a:ext cx="1330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5E803C3-FD71-530D-F803-64F06A7C61B9}"/>
              </a:ext>
            </a:extLst>
          </p:cNvPr>
          <p:cNvCxnSpPr>
            <a:cxnSpLocks/>
            <a:stCxn id="78" idx="4"/>
            <a:endCxn id="81" idx="7"/>
          </p:cNvCxnSpPr>
          <p:nvPr/>
        </p:nvCxnSpPr>
        <p:spPr>
          <a:xfrm flipH="1">
            <a:off x="8976906" y="2911453"/>
            <a:ext cx="237465" cy="1990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7F844F0-A133-DD76-69D9-41DEAD828B3D}"/>
              </a:ext>
            </a:extLst>
          </p:cNvPr>
          <p:cNvCxnSpPr>
            <a:cxnSpLocks/>
            <a:stCxn id="78" idx="4"/>
            <a:endCxn id="82" idx="1"/>
          </p:cNvCxnSpPr>
          <p:nvPr/>
        </p:nvCxnSpPr>
        <p:spPr>
          <a:xfrm>
            <a:off x="9214371" y="2911453"/>
            <a:ext cx="420345" cy="198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7D9EF0-CEE5-48FC-877A-1096E5A9265F}"/>
              </a:ext>
            </a:extLst>
          </p:cNvPr>
          <p:cNvSpPr txBox="1"/>
          <p:nvPr/>
        </p:nvSpPr>
        <p:spPr>
          <a:xfrm>
            <a:off x="9050735" y="2402908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7AF5D2-E533-FED9-F438-8E77F7DCFEE1}"/>
              </a:ext>
            </a:extLst>
          </p:cNvPr>
          <p:cNvSpPr txBox="1"/>
          <p:nvPr/>
        </p:nvSpPr>
        <p:spPr>
          <a:xfrm>
            <a:off x="8110213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7C473B-3234-97B8-2736-D7F52B8CC4EB}"/>
              </a:ext>
            </a:extLst>
          </p:cNvPr>
          <p:cNvSpPr txBox="1"/>
          <p:nvPr/>
        </p:nvSpPr>
        <p:spPr>
          <a:xfrm>
            <a:off x="8600168" y="4920307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A2A327-0B2A-FBE5-57F4-40CA903927E5}"/>
              </a:ext>
            </a:extLst>
          </p:cNvPr>
          <p:cNvSpPr txBox="1"/>
          <p:nvPr/>
        </p:nvSpPr>
        <p:spPr>
          <a:xfrm>
            <a:off x="9700411" y="4905955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743F88-CA83-2220-800F-13F5635F184F}"/>
              </a:ext>
            </a:extLst>
          </p:cNvPr>
          <p:cNvSpPr txBox="1"/>
          <p:nvPr/>
        </p:nvSpPr>
        <p:spPr>
          <a:xfrm>
            <a:off x="10098294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E3F5D0-0EBA-0E89-7014-4FB4D1049581}"/>
              </a:ext>
            </a:extLst>
          </p:cNvPr>
          <p:cNvCxnSpPr>
            <a:cxnSpLocks/>
          </p:cNvCxnSpPr>
          <p:nvPr/>
        </p:nvCxnSpPr>
        <p:spPr>
          <a:xfrm flipH="1">
            <a:off x="8393052" y="2712278"/>
            <a:ext cx="514278" cy="6649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8E64F7-D74F-DB64-4809-BF01E041C68E}"/>
              </a:ext>
            </a:extLst>
          </p:cNvPr>
          <p:cNvCxnSpPr>
            <a:cxnSpLocks/>
          </p:cNvCxnSpPr>
          <p:nvPr/>
        </p:nvCxnSpPr>
        <p:spPr>
          <a:xfrm flipH="1">
            <a:off x="9079701" y="3950271"/>
            <a:ext cx="1027112" cy="10746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2BE3A0-D7C5-D90F-83A9-F40B9A7009AB}"/>
              </a:ext>
            </a:extLst>
          </p:cNvPr>
          <p:cNvCxnSpPr>
            <a:cxnSpLocks/>
          </p:cNvCxnSpPr>
          <p:nvPr/>
        </p:nvCxnSpPr>
        <p:spPr>
          <a:xfrm>
            <a:off x="9061284" y="5011011"/>
            <a:ext cx="5734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79EDD0-ABE2-0935-F09D-2FD2309B8DF6}"/>
              </a:ext>
            </a:extLst>
          </p:cNvPr>
          <p:cNvCxnSpPr>
            <a:cxnSpLocks/>
          </p:cNvCxnSpPr>
          <p:nvPr/>
        </p:nvCxnSpPr>
        <p:spPr>
          <a:xfrm flipV="1">
            <a:off x="9547619" y="3885751"/>
            <a:ext cx="596551" cy="112138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4261E3-C404-9AB2-BCC8-BE602F7BEDD0}"/>
              </a:ext>
            </a:extLst>
          </p:cNvPr>
          <p:cNvCxnSpPr>
            <a:cxnSpLocks/>
          </p:cNvCxnSpPr>
          <p:nvPr/>
        </p:nvCxnSpPr>
        <p:spPr>
          <a:xfrm flipV="1">
            <a:off x="8613851" y="2819202"/>
            <a:ext cx="523026" cy="6812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E498C0-ED0A-F998-687C-BB67D057137E}"/>
              </a:ext>
            </a:extLst>
          </p:cNvPr>
          <p:cNvCxnSpPr/>
          <p:nvPr/>
        </p:nvCxnSpPr>
        <p:spPr>
          <a:xfrm>
            <a:off x="8629574" y="3604456"/>
            <a:ext cx="1005142" cy="1293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C9CA192-2087-3935-D43B-52A114C77222}"/>
              </a:ext>
            </a:extLst>
          </p:cNvPr>
          <p:cNvCxnSpPr>
            <a:endCxn id="80" idx="2"/>
          </p:cNvCxnSpPr>
          <p:nvPr/>
        </p:nvCxnSpPr>
        <p:spPr>
          <a:xfrm flipV="1">
            <a:off x="8984476" y="3604456"/>
            <a:ext cx="961417" cy="124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/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BC19666-573D-D0CE-02A6-0603377B3A84}"/>
                  </a:ext>
                </a:extLst>
              </p:cNvPr>
              <p:cNvSpPr txBox="1"/>
              <p:nvPr/>
            </p:nvSpPr>
            <p:spPr>
              <a:xfrm>
                <a:off x="7589248" y="4905955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BC19666-573D-D0CE-02A6-0603377B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248" y="4905955"/>
                <a:ext cx="944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5CBDF3-775F-3E71-97EB-9F277A628F1F}"/>
                  </a:ext>
                </a:extLst>
              </p:cNvPr>
              <p:cNvSpPr txBox="1"/>
              <p:nvPr/>
            </p:nvSpPr>
            <p:spPr>
              <a:xfrm>
                <a:off x="10152298" y="4957278"/>
                <a:ext cx="934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5CBDF3-775F-3E71-97EB-9F277A62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298" y="4957278"/>
                <a:ext cx="9344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BABC2B1-9454-EBA6-32E3-738581918478}"/>
              </a:ext>
            </a:extLst>
          </p:cNvPr>
          <p:cNvCxnSpPr>
            <a:stCxn id="80" idx="3"/>
          </p:cNvCxnSpPr>
          <p:nvPr/>
        </p:nvCxnSpPr>
        <p:spPr>
          <a:xfrm flipH="1">
            <a:off x="9095638" y="3827166"/>
            <a:ext cx="945480" cy="1130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77457D2-3E54-D61A-5C54-04A99BE1D1FE}"/>
              </a:ext>
            </a:extLst>
          </p:cNvPr>
          <p:cNvCxnSpPr>
            <a:cxnSpLocks/>
          </p:cNvCxnSpPr>
          <p:nvPr/>
        </p:nvCxnSpPr>
        <p:spPr>
          <a:xfrm>
            <a:off x="8984476" y="5275287"/>
            <a:ext cx="563143" cy="0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itle 1">
            <a:extLst>
              <a:ext uri="{FF2B5EF4-FFF2-40B4-BE49-F238E27FC236}">
                <a16:creationId xmlns:a16="http://schemas.microsoft.com/office/drawing/2014/main" id="{848E588D-8B9C-98DC-5076-44153C396C5A}"/>
              </a:ext>
            </a:extLst>
          </p:cNvPr>
          <p:cNvSpPr txBox="1">
            <a:spLocks/>
          </p:cNvSpPr>
          <p:nvPr/>
        </p:nvSpPr>
        <p:spPr>
          <a:xfrm>
            <a:off x="1688123" y="486340"/>
            <a:ext cx="8815754" cy="128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Subtour Elimination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075DC9-40FC-1D37-E999-CBB588A374F3}"/>
              </a:ext>
            </a:extLst>
          </p:cNvPr>
          <p:cNvSpPr/>
          <p:nvPr/>
        </p:nvSpPr>
        <p:spPr>
          <a:xfrm>
            <a:off x="5537200" y="2030694"/>
            <a:ext cx="1033231" cy="6109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Self-Guided Tour - Anza Trail Junction (U.S. National Park Service)">
            <a:extLst>
              <a:ext uri="{FF2B5EF4-FFF2-40B4-BE49-F238E27FC236}">
                <a16:creationId xmlns:a16="http://schemas.microsoft.com/office/drawing/2014/main" id="{72886499-2BAF-6A29-583A-C9C449D4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51" y="988182"/>
            <a:ext cx="2139761" cy="11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elf-Guided Tour - Anza Trail Junction (U.S. National Park Service)">
            <a:extLst>
              <a:ext uri="{FF2B5EF4-FFF2-40B4-BE49-F238E27FC236}">
                <a16:creationId xmlns:a16="http://schemas.microsoft.com/office/drawing/2014/main" id="{05E34B5B-2D04-D37F-E014-06415AC9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51" y="998342"/>
            <a:ext cx="2139761" cy="11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4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pt-BR" i="0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Xij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&lt;=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−1	 ∀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,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XCD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+5∗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UD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aseline="-25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:endParaRPr lang="en-US" baseline="-25000" dirty="0"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UE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+5∗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XDE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b="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UC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+5∗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XEC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+5∗1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UC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+5∗1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UC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baseline="-25000" dirty="0">
                    <a:ea typeface="Calibri" panose="020F0502020204030204" pitchFamily="34" charset="0"/>
                    <a:cs typeface="Mangal" panose="02040503050203030202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IN" b="0" i="0" baseline="-2500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1" indent="0">
                  <a:buNone/>
                </a:pPr>
                <a:r>
                  <a:rPr lang="en-IN" b="0" dirty="0"/>
                  <a:t>				Which contradicts with U</a:t>
                </a:r>
                <a:r>
                  <a:rPr lang="en-IN" b="0" baseline="-25000" dirty="0"/>
                  <a:t>C</a:t>
                </a:r>
                <a:r>
                  <a:rPr lang="en-IN" b="0" dirty="0"/>
                  <a:t>=1</a:t>
                </a:r>
              </a:p>
              <a:p>
                <a:pPr lvl="1" indent="0">
                  <a:buNone/>
                </a:pPr>
                <a:endParaRPr lang="en-US" baseline="-25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578" y="2599908"/>
                <a:ext cx="10134600" cy="3969342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64739D8-CEC3-615A-F56D-196CD523DF84}"/>
              </a:ext>
            </a:extLst>
          </p:cNvPr>
          <p:cNvSpPr/>
          <p:nvPr/>
        </p:nvSpPr>
        <p:spPr>
          <a:xfrm>
            <a:off x="8889251" y="228153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16BDE05-1B15-C7E3-8D23-CF24C015D03E}"/>
              </a:ext>
            </a:extLst>
          </p:cNvPr>
          <p:cNvSpPr/>
          <p:nvPr/>
        </p:nvSpPr>
        <p:spPr>
          <a:xfrm>
            <a:off x="7964691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C92488-A5B9-96F0-BDB9-BF807EAFC782}"/>
              </a:ext>
            </a:extLst>
          </p:cNvPr>
          <p:cNvSpPr/>
          <p:nvPr/>
        </p:nvSpPr>
        <p:spPr>
          <a:xfrm>
            <a:off x="9945893" y="328949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DAD0758-9115-6232-8458-A0CD9FEA73A8}"/>
              </a:ext>
            </a:extLst>
          </p:cNvPr>
          <p:cNvSpPr/>
          <p:nvPr/>
        </p:nvSpPr>
        <p:spPr>
          <a:xfrm>
            <a:off x="8421891" y="480971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13EEB41-34F4-1C38-9277-35C8931939E1}"/>
              </a:ext>
            </a:extLst>
          </p:cNvPr>
          <p:cNvSpPr/>
          <p:nvPr/>
        </p:nvSpPr>
        <p:spPr>
          <a:xfrm>
            <a:off x="9539491" y="4805290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E484D6B-B533-9BD3-59EA-E344A6F1BC2E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8519706" y="2819203"/>
            <a:ext cx="464770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BE8CCB4-78BD-DF64-97EA-5272F3669B05}"/>
              </a:ext>
            </a:extLst>
          </p:cNvPr>
          <p:cNvCxnSpPr>
            <a:cxnSpLocks/>
            <a:stCxn id="79" idx="4"/>
            <a:endCxn id="81" idx="0"/>
          </p:cNvCxnSpPr>
          <p:nvPr/>
        </p:nvCxnSpPr>
        <p:spPr>
          <a:xfrm>
            <a:off x="8289811" y="3919416"/>
            <a:ext cx="457200" cy="89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8A7E8F-3A1F-C988-8C2D-391AA048DFA7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 flipH="1">
            <a:off x="9864611" y="3919416"/>
            <a:ext cx="406402" cy="885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690A19-773F-A1DD-106C-9759CDF93B78}"/>
              </a:ext>
            </a:extLst>
          </p:cNvPr>
          <p:cNvCxnSpPr>
            <a:cxnSpLocks/>
            <a:stCxn id="78" idx="5"/>
            <a:endCxn id="80" idx="1"/>
          </p:cNvCxnSpPr>
          <p:nvPr/>
        </p:nvCxnSpPr>
        <p:spPr>
          <a:xfrm>
            <a:off x="9444266" y="2819203"/>
            <a:ext cx="596852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850E5F-1282-C0A9-A462-B94E8426E17D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 flipV="1">
            <a:off x="9072131" y="5120250"/>
            <a:ext cx="467360" cy="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1604C6-B33D-E3D4-62CF-7CE12D541613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8614931" y="3604456"/>
            <a:ext cx="1330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5E803C3-FD71-530D-F803-64F06A7C61B9}"/>
              </a:ext>
            </a:extLst>
          </p:cNvPr>
          <p:cNvCxnSpPr>
            <a:cxnSpLocks/>
            <a:stCxn id="78" idx="4"/>
            <a:endCxn id="81" idx="7"/>
          </p:cNvCxnSpPr>
          <p:nvPr/>
        </p:nvCxnSpPr>
        <p:spPr>
          <a:xfrm flipH="1">
            <a:off x="8976906" y="2911453"/>
            <a:ext cx="237465" cy="1990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7F844F0-A133-DD76-69D9-41DEAD828B3D}"/>
              </a:ext>
            </a:extLst>
          </p:cNvPr>
          <p:cNvCxnSpPr>
            <a:cxnSpLocks/>
            <a:stCxn id="78" idx="4"/>
            <a:endCxn id="82" idx="1"/>
          </p:cNvCxnSpPr>
          <p:nvPr/>
        </p:nvCxnSpPr>
        <p:spPr>
          <a:xfrm>
            <a:off x="9214371" y="2911453"/>
            <a:ext cx="420345" cy="198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7D9EF0-CEE5-48FC-877A-1096E5A9265F}"/>
              </a:ext>
            </a:extLst>
          </p:cNvPr>
          <p:cNvSpPr txBox="1"/>
          <p:nvPr/>
        </p:nvSpPr>
        <p:spPr>
          <a:xfrm>
            <a:off x="9050735" y="2402908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7AF5D2-E533-FED9-F438-8E77F7DCFEE1}"/>
              </a:ext>
            </a:extLst>
          </p:cNvPr>
          <p:cNvSpPr txBox="1"/>
          <p:nvPr/>
        </p:nvSpPr>
        <p:spPr>
          <a:xfrm>
            <a:off x="8110213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7C473B-3234-97B8-2736-D7F52B8CC4EB}"/>
              </a:ext>
            </a:extLst>
          </p:cNvPr>
          <p:cNvSpPr txBox="1"/>
          <p:nvPr/>
        </p:nvSpPr>
        <p:spPr>
          <a:xfrm>
            <a:off x="8600168" y="4920307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A2A327-0B2A-FBE5-57F4-40CA903927E5}"/>
              </a:ext>
            </a:extLst>
          </p:cNvPr>
          <p:cNvSpPr txBox="1"/>
          <p:nvPr/>
        </p:nvSpPr>
        <p:spPr>
          <a:xfrm>
            <a:off x="9700411" y="4905955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743F88-CA83-2220-800F-13F5635F184F}"/>
              </a:ext>
            </a:extLst>
          </p:cNvPr>
          <p:cNvSpPr txBox="1"/>
          <p:nvPr/>
        </p:nvSpPr>
        <p:spPr>
          <a:xfrm>
            <a:off x="10098294" y="339777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E3F5D0-0EBA-0E89-7014-4FB4D1049581}"/>
              </a:ext>
            </a:extLst>
          </p:cNvPr>
          <p:cNvCxnSpPr>
            <a:cxnSpLocks/>
          </p:cNvCxnSpPr>
          <p:nvPr/>
        </p:nvCxnSpPr>
        <p:spPr>
          <a:xfrm flipH="1">
            <a:off x="8393052" y="2712278"/>
            <a:ext cx="514278" cy="6649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8E64F7-D74F-DB64-4809-BF01E041C68E}"/>
              </a:ext>
            </a:extLst>
          </p:cNvPr>
          <p:cNvCxnSpPr>
            <a:cxnSpLocks/>
          </p:cNvCxnSpPr>
          <p:nvPr/>
        </p:nvCxnSpPr>
        <p:spPr>
          <a:xfrm flipH="1">
            <a:off x="9079701" y="3950271"/>
            <a:ext cx="1027112" cy="10746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52BE3A0-D7C5-D90F-83A9-F40B9A7009AB}"/>
              </a:ext>
            </a:extLst>
          </p:cNvPr>
          <p:cNvCxnSpPr>
            <a:cxnSpLocks/>
          </p:cNvCxnSpPr>
          <p:nvPr/>
        </p:nvCxnSpPr>
        <p:spPr>
          <a:xfrm>
            <a:off x="9061284" y="5011011"/>
            <a:ext cx="5734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79EDD0-ABE2-0935-F09D-2FD2309B8DF6}"/>
              </a:ext>
            </a:extLst>
          </p:cNvPr>
          <p:cNvCxnSpPr>
            <a:cxnSpLocks/>
          </p:cNvCxnSpPr>
          <p:nvPr/>
        </p:nvCxnSpPr>
        <p:spPr>
          <a:xfrm flipV="1">
            <a:off x="9547619" y="3885751"/>
            <a:ext cx="596551" cy="112138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D4261E3-C404-9AB2-BCC8-BE602F7BEDD0}"/>
              </a:ext>
            </a:extLst>
          </p:cNvPr>
          <p:cNvCxnSpPr>
            <a:cxnSpLocks/>
          </p:cNvCxnSpPr>
          <p:nvPr/>
        </p:nvCxnSpPr>
        <p:spPr>
          <a:xfrm flipV="1">
            <a:off x="8613851" y="2819202"/>
            <a:ext cx="523026" cy="6812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E498C0-ED0A-F998-687C-BB67D057137E}"/>
              </a:ext>
            </a:extLst>
          </p:cNvPr>
          <p:cNvCxnSpPr/>
          <p:nvPr/>
        </p:nvCxnSpPr>
        <p:spPr>
          <a:xfrm>
            <a:off x="8629574" y="3604456"/>
            <a:ext cx="1005142" cy="1293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C9CA192-2087-3935-D43B-52A114C77222}"/>
              </a:ext>
            </a:extLst>
          </p:cNvPr>
          <p:cNvCxnSpPr>
            <a:endCxn id="80" idx="2"/>
          </p:cNvCxnSpPr>
          <p:nvPr/>
        </p:nvCxnSpPr>
        <p:spPr>
          <a:xfrm flipV="1">
            <a:off x="8984476" y="3604456"/>
            <a:ext cx="961417" cy="124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/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ABB80BC-B3DA-A7E9-E63C-806A678D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08" y="3235124"/>
                <a:ext cx="9448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BC19666-573D-D0CE-02A6-0603377B3A84}"/>
                  </a:ext>
                </a:extLst>
              </p:cNvPr>
              <p:cNvSpPr txBox="1"/>
              <p:nvPr/>
            </p:nvSpPr>
            <p:spPr>
              <a:xfrm>
                <a:off x="7589248" y="4905955"/>
                <a:ext cx="94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BC19666-573D-D0CE-02A6-0603377B3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248" y="4905955"/>
                <a:ext cx="944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5CBDF3-775F-3E71-97EB-9F277A628F1F}"/>
                  </a:ext>
                </a:extLst>
              </p:cNvPr>
              <p:cNvSpPr txBox="1"/>
              <p:nvPr/>
            </p:nvSpPr>
            <p:spPr>
              <a:xfrm>
                <a:off x="10152298" y="4957278"/>
                <a:ext cx="934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IN" b="0" i="0" baseline="-2500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5CBDF3-775F-3E71-97EB-9F277A62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298" y="4957278"/>
                <a:ext cx="9344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BABC2B1-9454-EBA6-32E3-738581918478}"/>
              </a:ext>
            </a:extLst>
          </p:cNvPr>
          <p:cNvCxnSpPr>
            <a:stCxn id="80" idx="3"/>
          </p:cNvCxnSpPr>
          <p:nvPr/>
        </p:nvCxnSpPr>
        <p:spPr>
          <a:xfrm flipH="1">
            <a:off x="9095638" y="3827166"/>
            <a:ext cx="945480" cy="1130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77457D2-3E54-D61A-5C54-04A99BE1D1FE}"/>
              </a:ext>
            </a:extLst>
          </p:cNvPr>
          <p:cNvCxnSpPr>
            <a:cxnSpLocks/>
          </p:cNvCxnSpPr>
          <p:nvPr/>
        </p:nvCxnSpPr>
        <p:spPr>
          <a:xfrm>
            <a:off x="8984476" y="5275287"/>
            <a:ext cx="563143" cy="0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itle 1">
            <a:extLst>
              <a:ext uri="{FF2B5EF4-FFF2-40B4-BE49-F238E27FC236}">
                <a16:creationId xmlns:a16="http://schemas.microsoft.com/office/drawing/2014/main" id="{848E588D-8B9C-98DC-5076-44153C396C5A}"/>
              </a:ext>
            </a:extLst>
          </p:cNvPr>
          <p:cNvSpPr txBox="1">
            <a:spLocks/>
          </p:cNvSpPr>
          <p:nvPr/>
        </p:nvSpPr>
        <p:spPr>
          <a:xfrm>
            <a:off x="1688123" y="486340"/>
            <a:ext cx="8815754" cy="128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Subtour Elimination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EFAA551C-AB6B-A02F-C738-3673BD258DB8}"/>
              </a:ext>
            </a:extLst>
          </p:cNvPr>
          <p:cNvSpPr/>
          <p:nvPr/>
        </p:nvSpPr>
        <p:spPr>
          <a:xfrm>
            <a:off x="9622861" y="4431841"/>
            <a:ext cx="348830" cy="229438"/>
          </a:xfrm>
          <a:prstGeom prst="mathMultiply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Self-Guided Tour - Anza Trail Junction (U.S. National Park Service)">
            <a:extLst>
              <a:ext uri="{FF2B5EF4-FFF2-40B4-BE49-F238E27FC236}">
                <a16:creationId xmlns:a16="http://schemas.microsoft.com/office/drawing/2014/main" id="{799B097B-5746-39B0-1664-6923BA11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51" y="988182"/>
            <a:ext cx="2139761" cy="11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9413C6A-4743-4878-16DB-340F19A7BABA}"/>
              </a:ext>
            </a:extLst>
          </p:cNvPr>
          <p:cNvSpPr/>
          <p:nvPr/>
        </p:nvSpPr>
        <p:spPr>
          <a:xfrm>
            <a:off x="5537200" y="2030694"/>
            <a:ext cx="1033231" cy="6109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2" descr="Self-Guided Tour - Anza Trail Junction (U.S. National Park Service)">
            <a:extLst>
              <a:ext uri="{FF2B5EF4-FFF2-40B4-BE49-F238E27FC236}">
                <a16:creationId xmlns:a16="http://schemas.microsoft.com/office/drawing/2014/main" id="{D002BA68-B86C-B855-15EC-4C7FBE74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51" y="998342"/>
            <a:ext cx="2139761" cy="11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251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65286-75E7-FF96-4D05-2BA5E669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48" y="551395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MODELLING USING AMPL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6" name="Picture 2" descr="About us - Artelys">
            <a:extLst>
              <a:ext uri="{FF2B5EF4-FFF2-40B4-BE49-F238E27FC236}">
                <a16:creationId xmlns:a16="http://schemas.microsoft.com/office/drawing/2014/main" id="{960AC426-46AE-CAFC-65B9-6495246E0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20"/>
          <a:stretch/>
        </p:blipFill>
        <p:spPr bwMode="auto">
          <a:xfrm>
            <a:off x="1801148" y="715031"/>
            <a:ext cx="1908497" cy="108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31D04F7-64D4-C184-9D9E-6667CFD35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09" y="2560514"/>
            <a:ext cx="6197855" cy="413988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C2D8C445-2F25-DC5A-B45B-22F306C82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5" t="1508" r="1"/>
          <a:stretch/>
        </p:blipFill>
        <p:spPr>
          <a:xfrm>
            <a:off x="6636164" y="2557632"/>
            <a:ext cx="5394916" cy="3644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E42700-4234-01CF-D74C-4AC255A42C3E}"/>
              </a:ext>
            </a:extLst>
          </p:cNvPr>
          <p:cNvSpPr txBox="1"/>
          <p:nvPr/>
        </p:nvSpPr>
        <p:spPr>
          <a:xfrm>
            <a:off x="438309" y="2054389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93193-1D8F-BA1A-A03D-9F39A115CE9F}"/>
              </a:ext>
            </a:extLst>
          </p:cNvPr>
          <p:cNvSpPr txBox="1"/>
          <p:nvPr/>
        </p:nvSpPr>
        <p:spPr>
          <a:xfrm>
            <a:off x="6529743" y="2054389"/>
            <a:ext cx="153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File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E6E660-E687-BE4A-B7D7-1A8ED8D41436}"/>
              </a:ext>
            </a:extLst>
          </p:cNvPr>
          <p:cNvSpPr/>
          <p:nvPr/>
        </p:nvSpPr>
        <p:spPr>
          <a:xfrm>
            <a:off x="5537200" y="2030694"/>
            <a:ext cx="1033231" cy="6109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4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65286-75E7-FF96-4D05-2BA5E669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811" y="471495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RESULT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AE6E660-E687-BE4A-B7D7-1A8ED8D41436}"/>
              </a:ext>
            </a:extLst>
          </p:cNvPr>
          <p:cNvSpPr/>
          <p:nvPr/>
        </p:nvSpPr>
        <p:spPr>
          <a:xfrm>
            <a:off x="5537200" y="2030694"/>
            <a:ext cx="1033231" cy="6109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338" name="Picture 2" descr="Bulls eye goal mark result resume score icon - Resume Pictograms | Free  icons">
            <a:extLst>
              <a:ext uri="{FF2B5EF4-FFF2-40B4-BE49-F238E27FC236}">
                <a16:creationId xmlns:a16="http://schemas.microsoft.com/office/drawing/2014/main" id="{FF7A580F-3899-F92D-6A00-A91F46AE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9" y="1074631"/>
            <a:ext cx="813982" cy="81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7B75E2B2-BE34-96F6-E030-7EC2D455D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5"/>
          <a:stretch/>
        </p:blipFill>
        <p:spPr>
          <a:xfrm>
            <a:off x="603131" y="1980091"/>
            <a:ext cx="4893382" cy="4589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29E0C9-6B60-06C0-E631-4B446640B4A2}"/>
              </a:ext>
            </a:extLst>
          </p:cNvPr>
          <p:cNvSpPr txBox="1"/>
          <p:nvPr/>
        </p:nvSpPr>
        <p:spPr>
          <a:xfrm>
            <a:off x="6366516" y="2113280"/>
            <a:ext cx="511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Optimum Route for the problem is :</a:t>
            </a:r>
          </a:p>
          <a:p>
            <a:r>
              <a:rPr lang="en-IN" dirty="0"/>
              <a:t>1 (A) </a:t>
            </a:r>
            <a:r>
              <a:rPr lang="en-IN" dirty="0">
                <a:sym typeface="Wingdings" panose="05000000000000000000" pitchFamily="2" charset="2"/>
              </a:rPr>
              <a:t> 4 (D)  5 (E)  3 (C)  2 (B)   1 (A)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The minimized distance : 725</a:t>
            </a:r>
          </a:p>
        </p:txBody>
      </p:sp>
    </p:spTree>
    <p:extLst>
      <p:ext uri="{BB962C8B-B14F-4D97-AF65-F5344CB8AC3E}">
        <p14:creationId xmlns:p14="http://schemas.microsoft.com/office/powerpoint/2010/main" val="52664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Metal tic-tac-toe game pieces">
            <a:extLst>
              <a:ext uri="{FF2B5EF4-FFF2-40B4-BE49-F238E27FC236}">
                <a16:creationId xmlns:a16="http://schemas.microsoft.com/office/drawing/2014/main" id="{BBB19E11-6486-316E-7E5C-6F5DF0BD8C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212" b="5788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4DAEF25D-C97E-48E9-B20C-FEFC2EC6E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3200"/>
            <a:ext cx="12191999" cy="53848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2000">
                <a:srgbClr val="000000">
                  <a:alpha val="41000"/>
                </a:srgbClr>
              </a:gs>
              <a:gs pos="100000">
                <a:srgbClr val="000000"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EE7BF3DE-8A16-C0EF-2226-31094AEA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01" y="1066800"/>
            <a:ext cx="7272408" cy="26467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13EC-FA7C-13B4-1625-80604065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988" y="4876803"/>
            <a:ext cx="5074022" cy="1257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QUESTIONS ?</a:t>
            </a:r>
          </a:p>
        </p:txBody>
      </p:sp>
      <p:grpSp>
        <p:nvGrpSpPr>
          <p:cNvPr id="118" name="Group 107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19" name="Rectangle 108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10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58860B5-4C8B-4A85-9C61-6C38237A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88D8DB-F336-4940-A141-657B45C9F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age in a planner">
            <a:extLst>
              <a:ext uri="{FF2B5EF4-FFF2-40B4-BE49-F238E27FC236}">
                <a16:creationId xmlns:a16="http://schemas.microsoft.com/office/drawing/2014/main" id="{38571478-4DEB-60BE-B472-0AD1DD834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2005" b="13725"/>
          <a:stretch/>
        </p:blipFill>
        <p:spPr>
          <a:xfrm>
            <a:off x="21" y="-772159"/>
            <a:ext cx="12191979" cy="6858000"/>
          </a:xfrm>
          <a:prstGeom prst="rect">
            <a:avLst/>
          </a:prstGeom>
        </p:spPr>
      </p:pic>
      <p:sp>
        <p:nvSpPr>
          <p:cNvPr id="68" name="Rectangle 5">
            <a:extLst>
              <a:ext uri="{FF2B5EF4-FFF2-40B4-BE49-F238E27FC236}">
                <a16:creationId xmlns:a16="http://schemas.microsoft.com/office/drawing/2014/main" id="{59F0F49B-3281-41C6-B073-D00425151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406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242D1-29A9-3882-88AB-4EA9296F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700294"/>
            <a:ext cx="3246119" cy="26080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pc="390"/>
              <a:t>Agenda</a:t>
            </a:r>
            <a:br>
              <a:rPr lang="en-US" spc="390"/>
            </a:br>
            <a:endParaRPr lang="en-US" spc="390"/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EFAECA93-94B5-29CF-5F9D-2C2DFF469DA4}"/>
              </a:ext>
            </a:extLst>
          </p:cNvPr>
          <p:cNvSpPr txBox="1">
            <a:spLocks/>
          </p:cNvSpPr>
          <p:nvPr/>
        </p:nvSpPr>
        <p:spPr>
          <a:xfrm>
            <a:off x="6467877" y="1035050"/>
            <a:ext cx="4452968" cy="4800600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pc="39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Overview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pc="39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Application of TSP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pc="39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Problem Statement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pc="39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Formulation of LP</a:t>
            </a: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pc="390" dirty="0">
                <a:solidFill>
                  <a:schemeClr val="bg1"/>
                </a:solidFill>
              </a:rPr>
              <a:t>Subtour Elimination</a:t>
            </a:r>
            <a:endParaRPr lang="en-US" spc="39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pc="39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Modelling using AMPL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pc="39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Results</a:t>
            </a:r>
            <a:br>
              <a:rPr lang="en-US" cap="all" spc="39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cap="all" spc="39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D2492B2-B8B7-4A51-ABA9-EB4480F77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E25C357-E66E-42A1-A409-1235486B5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318FBB-DA09-4FF6-B480-C513819F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7E98EC-5AA4-4A5A-9F6D-20968E3A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8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820570-59A6-4E83-B3B9-3D6140807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4113F4D4-3DC4-4E87-A3AC-FBA029A7A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3BE365-390C-4F00-AED4-363CDA121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7C97D-E52B-4D8F-8FA6-2CDCFD5A7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F895FA-022C-48E7-BB08-05B62EDF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90EFB9-2F6F-46DF-A47C-ACAC0C7EA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899B55-0D2B-BC5B-4A4A-0BBBDA32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7" y="1861625"/>
            <a:ext cx="3610707" cy="2370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38F352-6440-7810-3C8D-13E388456A7F}"/>
              </a:ext>
            </a:extLst>
          </p:cNvPr>
          <p:cNvSpPr txBox="1">
            <a:spLocks/>
          </p:cNvSpPr>
          <p:nvPr/>
        </p:nvSpPr>
        <p:spPr>
          <a:xfrm>
            <a:off x="7295370" y="2491332"/>
            <a:ext cx="3873010" cy="5453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Travelling Salesman Problem (TSP) is a classic optimization problem.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It involves finding the shortest possible route that a salesman can take to visit a set of cities exactly once and return to the starting city. </a:t>
            </a:r>
          </a:p>
          <a:p>
            <a:pPr algn="ctr"/>
            <a:endParaRPr lang="en-US" sz="2800" cap="all" spc="390" dirty="0"/>
          </a:p>
        </p:txBody>
      </p:sp>
      <p:pic>
        <p:nvPicPr>
          <p:cNvPr id="1026" name="Picture 2" descr="875 Travelling Salesman Illustrations &amp; Clip Art - iStock | Travelling  salesman problem">
            <a:extLst>
              <a:ext uri="{FF2B5EF4-FFF2-40B4-BE49-F238E27FC236}">
                <a16:creationId xmlns:a16="http://schemas.microsoft.com/office/drawing/2014/main" id="{F366216C-C346-329C-74ED-AA036D3F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12" y="5472245"/>
            <a:ext cx="1228149" cy="1228149"/>
          </a:xfrm>
          <a:prstGeom prst="rect">
            <a:avLst/>
          </a:prstGeom>
          <a:noFill/>
          <a:effectLst>
            <a:glow>
              <a:schemeClr val="accent1"/>
            </a:glow>
            <a:outerShdw dist="50800" sx="1000" sy="1000" algn="ctr" rotWithShape="0">
              <a:srgbClr val="000000"/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1091">
            <a:extLst>
              <a:ext uri="{FF2B5EF4-FFF2-40B4-BE49-F238E27FC236}">
                <a16:creationId xmlns:a16="http://schemas.microsoft.com/office/drawing/2014/main" id="{C46A3593-CB5A-DE6C-3CB2-47BFF311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0" y="9652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1092">
            <a:extLst>
              <a:ext uri="{FF2B5EF4-FFF2-40B4-BE49-F238E27FC236}">
                <a16:creationId xmlns:a16="http://schemas.microsoft.com/office/drawing/2014/main" id="{F80E5A6F-C180-69D7-5079-9ECF187E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920" y="62992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1093">
            <a:extLst>
              <a:ext uri="{FF2B5EF4-FFF2-40B4-BE49-F238E27FC236}">
                <a16:creationId xmlns:a16="http://schemas.microsoft.com/office/drawing/2014/main" id="{015BB613-BD1E-91C6-D562-3D64BAE6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0720" y="306832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1094">
            <a:extLst>
              <a:ext uri="{FF2B5EF4-FFF2-40B4-BE49-F238E27FC236}">
                <a16:creationId xmlns:a16="http://schemas.microsoft.com/office/drawing/2014/main" id="{7950DE29-BEFD-A31C-26B9-98A62B28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320" y="223012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 Box 1097">
            <a:extLst>
              <a:ext uri="{FF2B5EF4-FFF2-40B4-BE49-F238E27FC236}">
                <a16:creationId xmlns:a16="http://schemas.microsoft.com/office/drawing/2014/main" id="{C59CDCFF-0694-0451-021C-98E1771D6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520" y="253492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/>
              <a:t>C</a:t>
            </a:r>
          </a:p>
        </p:txBody>
      </p:sp>
      <p:sp>
        <p:nvSpPr>
          <p:cNvPr id="23" name="Line 1101">
            <a:extLst>
              <a:ext uri="{FF2B5EF4-FFF2-40B4-BE49-F238E27FC236}">
                <a16:creationId xmlns:a16="http://schemas.microsoft.com/office/drawing/2014/main" id="{A7512F6C-43CA-EAE3-CD8C-FEAE80006C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18120" y="401320"/>
            <a:ext cx="152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Line 1102">
            <a:extLst>
              <a:ext uri="{FF2B5EF4-FFF2-40B4-BE49-F238E27FC236}">
                <a16:creationId xmlns:a16="http://schemas.microsoft.com/office/drawing/2014/main" id="{9009497D-FBD8-06B6-9674-E25B2C0CE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0520" y="477520"/>
            <a:ext cx="152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Line 1103">
            <a:extLst>
              <a:ext uri="{FF2B5EF4-FFF2-40B4-BE49-F238E27FC236}">
                <a16:creationId xmlns:a16="http://schemas.microsoft.com/office/drawing/2014/main" id="{5ACF645C-EE24-95F3-6A49-4835F664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2920" y="17272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1104">
            <a:extLst>
              <a:ext uri="{FF2B5EF4-FFF2-40B4-BE49-F238E27FC236}">
                <a16:creationId xmlns:a16="http://schemas.microsoft.com/office/drawing/2014/main" id="{0E152C69-81F4-9E77-5562-AE5C3F36C5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2920" y="32512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106">
            <a:extLst>
              <a:ext uri="{FF2B5EF4-FFF2-40B4-BE49-F238E27FC236}">
                <a16:creationId xmlns:a16="http://schemas.microsoft.com/office/drawing/2014/main" id="{7C304EFA-593B-9A07-4441-E207CBD831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75520" y="1010920"/>
            <a:ext cx="3810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Line 1107">
            <a:extLst>
              <a:ext uri="{FF2B5EF4-FFF2-40B4-BE49-F238E27FC236}">
                <a16:creationId xmlns:a16="http://schemas.microsoft.com/office/drawing/2014/main" id="{4126E365-7C73-3FEA-6B2A-380057F1D5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23120" y="1010920"/>
            <a:ext cx="381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Line 1108">
            <a:extLst>
              <a:ext uri="{FF2B5EF4-FFF2-40B4-BE49-F238E27FC236}">
                <a16:creationId xmlns:a16="http://schemas.microsoft.com/office/drawing/2014/main" id="{2B20A697-C60A-1619-30AF-50F2272AE1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2920" y="261112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Line 1109">
            <a:extLst>
              <a:ext uri="{FF2B5EF4-FFF2-40B4-BE49-F238E27FC236}">
                <a16:creationId xmlns:a16="http://schemas.microsoft.com/office/drawing/2014/main" id="{CB3D6214-ADD1-3CF3-47AE-CA794D732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320" y="253492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Line 1110">
            <a:extLst>
              <a:ext uri="{FF2B5EF4-FFF2-40B4-BE49-F238E27FC236}">
                <a16:creationId xmlns:a16="http://schemas.microsoft.com/office/drawing/2014/main" id="{0C23B3DA-12CE-5D9B-E7D7-8FAD2F18A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2920" y="401320"/>
            <a:ext cx="1524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Line 1114">
            <a:extLst>
              <a:ext uri="{FF2B5EF4-FFF2-40B4-BE49-F238E27FC236}">
                <a16:creationId xmlns:a16="http://schemas.microsoft.com/office/drawing/2014/main" id="{7C0CBF5E-C8FA-76CC-C5D5-CD3C3F495E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6720" y="477520"/>
            <a:ext cx="1524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" name="Line 1116">
            <a:extLst>
              <a:ext uri="{FF2B5EF4-FFF2-40B4-BE49-F238E27FC236}">
                <a16:creationId xmlns:a16="http://schemas.microsoft.com/office/drawing/2014/main" id="{9F975675-7A2C-0F0B-B0F6-10E69DABDE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9120" y="858520"/>
            <a:ext cx="1752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Line 1117">
            <a:extLst>
              <a:ext uri="{FF2B5EF4-FFF2-40B4-BE49-F238E27FC236}">
                <a16:creationId xmlns:a16="http://schemas.microsoft.com/office/drawing/2014/main" id="{92CC35D8-781B-CC44-0228-CB3A8DF1E9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5320" y="1010920"/>
            <a:ext cx="1752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6" name="Text Box 1095">
            <a:extLst>
              <a:ext uri="{FF2B5EF4-FFF2-40B4-BE49-F238E27FC236}">
                <a16:creationId xmlns:a16="http://schemas.microsoft.com/office/drawing/2014/main" id="{69764A91-7463-9375-8DB2-8D15ABC85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247" y="19807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/>
              <a:t>A</a:t>
            </a:r>
          </a:p>
        </p:txBody>
      </p:sp>
      <p:sp>
        <p:nvSpPr>
          <p:cNvPr id="107" name="Text Box 1096">
            <a:extLst>
              <a:ext uri="{FF2B5EF4-FFF2-40B4-BE49-F238E27FC236}">
                <a16:creationId xmlns:a16="http://schemas.microsoft.com/office/drawing/2014/main" id="{05C6ABF8-7091-5F96-A20C-7C6C6048F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248" y="41651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/>
              <a:t>B</a:t>
            </a:r>
          </a:p>
        </p:txBody>
      </p:sp>
      <p:sp>
        <p:nvSpPr>
          <p:cNvPr id="108" name="Text Box 1098">
            <a:extLst>
              <a:ext uri="{FF2B5EF4-FFF2-40B4-BE49-F238E27FC236}">
                <a16:creationId xmlns:a16="http://schemas.microsoft.com/office/drawing/2014/main" id="{75011003-7004-6ADE-6D66-5EEF0DF1D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033" y="300744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0995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1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3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65286-75E7-FF96-4D05-2BA5E669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APPLICATION OF TSP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6893-249E-8284-BD45-837CE37B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6" y="2732545"/>
            <a:ext cx="5465149" cy="3232826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Planning Delivery Routes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Optimizing Manufacturing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Job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School Bus Routing</a:t>
            </a:r>
          </a:p>
        </p:txBody>
      </p:sp>
      <p:pic>
        <p:nvPicPr>
          <p:cNvPr id="75" name="Picture 57" descr="Light bulb on yellow background with sketched light beams and cord">
            <a:extLst>
              <a:ext uri="{FF2B5EF4-FFF2-40B4-BE49-F238E27FC236}">
                <a16:creationId xmlns:a16="http://schemas.microsoft.com/office/drawing/2014/main" id="{B3FF469C-80F8-FD63-79AF-83AE3D641C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1629" r="7371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72BF14FF-9ECD-B6C7-E6D1-7923936F86D2}"/>
              </a:ext>
            </a:extLst>
          </p:cNvPr>
          <p:cNvSpPr txBox="1">
            <a:spLocks/>
          </p:cNvSpPr>
          <p:nvPr/>
        </p:nvSpPr>
        <p:spPr>
          <a:xfrm>
            <a:off x="285481" y="4845216"/>
            <a:ext cx="6257093" cy="1642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 eaLnBrk="1" hangingPunct="1"/>
            <a:r>
              <a:rPr lang="en-US" altLang="en-US" b="1" dirty="0"/>
              <a:t>Theorem: </a:t>
            </a:r>
            <a:r>
              <a:rPr lang="en-US" altLang="en-US" dirty="0"/>
              <a:t>(Karp, 1972)  </a:t>
            </a:r>
            <a:r>
              <a:rPr lang="en-US" altLang="en-US" sz="2000" dirty="0"/>
              <a:t>TSP is NP-Complete.  (That is, every other hard problem is reducible to TSP.)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03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7C1EAC-E8DA-4401-BE2A-EFDB07F72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59135-7EDA-48FB-85F2-FEC70F9A0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B5CF2C-F84D-4998-AD5B-ACE7A7DD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9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6893-249E-8284-BD45-837CE37B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73" y="1371600"/>
            <a:ext cx="5172228" cy="4101509"/>
          </a:xfrm>
        </p:spPr>
        <p:txBody>
          <a:bodyPr anchor="ctr">
            <a:norm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A94AF87-ABE4-4BF3-BDC6-14FD4268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5345" y="5578618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F9B633F-5B48-45B9-BC10-C919004E1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133AD5-E0DF-4EF6-A1BC-7ADC964E2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BD83B12-8034-4C96-9DE9-CDDD1E8DE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65A1091-78A6-D3F3-1733-F9714D372DEB}"/>
              </a:ext>
            </a:extLst>
          </p:cNvPr>
          <p:cNvSpPr txBox="1">
            <a:spLocks/>
          </p:cNvSpPr>
          <p:nvPr/>
        </p:nvSpPr>
        <p:spPr>
          <a:xfrm>
            <a:off x="-474393" y="325186"/>
            <a:ext cx="8815754" cy="128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PROBLEM STATEMENT</a:t>
            </a:r>
          </a:p>
        </p:txBody>
      </p:sp>
      <p:graphicFrame>
        <p:nvGraphicFramePr>
          <p:cNvPr id="38" name="Table 67">
            <a:extLst>
              <a:ext uri="{FF2B5EF4-FFF2-40B4-BE49-F238E27FC236}">
                <a16:creationId xmlns:a16="http://schemas.microsoft.com/office/drawing/2014/main" id="{DD733E9E-86BF-6D86-8BB8-22982C911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04396"/>
              </p:ext>
            </p:extLst>
          </p:nvPr>
        </p:nvGraphicFramePr>
        <p:xfrm>
          <a:off x="7580910" y="4260957"/>
          <a:ext cx="34950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74">
                  <a:extLst>
                    <a:ext uri="{9D8B030D-6E8A-4147-A177-3AD203B41FA5}">
                      <a16:colId xmlns:a16="http://schemas.microsoft.com/office/drawing/2014/main" val="3024512751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1305290461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1472957782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66075172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2515039920"/>
                    </a:ext>
                  </a:extLst>
                </a:gridCol>
                <a:gridCol w="530738">
                  <a:extLst>
                    <a:ext uri="{9D8B030D-6E8A-4147-A177-3AD203B41FA5}">
                      <a16:colId xmlns:a16="http://schemas.microsoft.com/office/drawing/2014/main" val="3540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9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6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0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37733"/>
                  </a:ext>
                </a:extLst>
              </a:tr>
            </a:tbl>
          </a:graphicData>
        </a:graphic>
      </p:graphicFrame>
      <p:sp>
        <p:nvSpPr>
          <p:cNvPr id="43" name="Oval 42">
            <a:extLst>
              <a:ext uri="{FF2B5EF4-FFF2-40B4-BE49-F238E27FC236}">
                <a16:creationId xmlns:a16="http://schemas.microsoft.com/office/drawing/2014/main" id="{C2F5DEDA-C00A-F3EF-6935-E3DDB161275D}"/>
              </a:ext>
            </a:extLst>
          </p:cNvPr>
          <p:cNvSpPr/>
          <p:nvPr/>
        </p:nvSpPr>
        <p:spPr>
          <a:xfrm>
            <a:off x="8974877" y="77676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0E8CE84-4046-E186-989D-842FADD882A4}"/>
              </a:ext>
            </a:extLst>
          </p:cNvPr>
          <p:cNvSpPr/>
          <p:nvPr/>
        </p:nvSpPr>
        <p:spPr>
          <a:xfrm>
            <a:off x="8050317" y="1784729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93D8405-E094-A6B5-411F-CD165CB14914}"/>
              </a:ext>
            </a:extLst>
          </p:cNvPr>
          <p:cNvSpPr/>
          <p:nvPr/>
        </p:nvSpPr>
        <p:spPr>
          <a:xfrm>
            <a:off x="10031519" y="1784729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A4FD3-4D46-70FE-974F-348B103C0E98}"/>
              </a:ext>
            </a:extLst>
          </p:cNvPr>
          <p:cNvSpPr/>
          <p:nvPr/>
        </p:nvSpPr>
        <p:spPr>
          <a:xfrm>
            <a:off x="8507517" y="330494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0F2C85E-CBEC-4512-46CB-11924FFAD9A8}"/>
              </a:ext>
            </a:extLst>
          </p:cNvPr>
          <p:cNvSpPr/>
          <p:nvPr/>
        </p:nvSpPr>
        <p:spPr>
          <a:xfrm>
            <a:off x="9625117" y="330052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0DEC48-CB1B-AB5C-97E6-4ACD64C51C6E}"/>
              </a:ext>
            </a:extLst>
          </p:cNvPr>
          <p:cNvCxnSpPr>
            <a:cxnSpLocks/>
            <a:stCxn id="48" idx="7"/>
            <a:endCxn id="43" idx="3"/>
          </p:cNvCxnSpPr>
          <p:nvPr/>
        </p:nvCxnSpPr>
        <p:spPr>
          <a:xfrm flipV="1">
            <a:off x="8605332" y="1314436"/>
            <a:ext cx="464770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038BFC-65E3-A779-11BA-738153A31D9B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>
            <a:off x="8375437" y="2414649"/>
            <a:ext cx="457200" cy="89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FCA5DB-66D0-2E58-1A4F-438A37C75B24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 flipH="1">
            <a:off x="9950237" y="2414649"/>
            <a:ext cx="406402" cy="885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E91F53-DD12-0844-2340-328E573B06A0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9529892" y="1314436"/>
            <a:ext cx="596852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05587D8-837B-2A3C-90A4-845BF51661FD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9157757" y="3615483"/>
            <a:ext cx="467360" cy="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4AC907-BB2B-7DC9-CABD-55824FC97D30}"/>
              </a:ext>
            </a:extLst>
          </p:cNvPr>
          <p:cNvCxnSpPr>
            <a:cxnSpLocks/>
            <a:stCxn id="48" idx="6"/>
            <a:endCxn id="54" idx="2"/>
          </p:cNvCxnSpPr>
          <p:nvPr/>
        </p:nvCxnSpPr>
        <p:spPr>
          <a:xfrm>
            <a:off x="8700557" y="2099689"/>
            <a:ext cx="1330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11EB53-FC15-7DE7-7978-49160AC247DB}"/>
              </a:ext>
            </a:extLst>
          </p:cNvPr>
          <p:cNvCxnSpPr>
            <a:cxnSpLocks/>
            <a:stCxn id="43" idx="4"/>
            <a:endCxn id="55" idx="7"/>
          </p:cNvCxnSpPr>
          <p:nvPr/>
        </p:nvCxnSpPr>
        <p:spPr>
          <a:xfrm flipH="1">
            <a:off x="9062532" y="1406686"/>
            <a:ext cx="237465" cy="1990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43C016-E919-B676-789A-7B4A637C69F0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>
            <a:off x="9299997" y="1406686"/>
            <a:ext cx="420345" cy="198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9E423C-393B-E5E1-49F6-5B395B70C925}"/>
              </a:ext>
            </a:extLst>
          </p:cNvPr>
          <p:cNvSpPr txBox="1"/>
          <p:nvPr/>
        </p:nvSpPr>
        <p:spPr>
          <a:xfrm>
            <a:off x="9136361" y="898141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27E247-EC74-39D8-49A4-64CEE730908E}"/>
              </a:ext>
            </a:extLst>
          </p:cNvPr>
          <p:cNvSpPr txBox="1"/>
          <p:nvPr/>
        </p:nvSpPr>
        <p:spPr>
          <a:xfrm>
            <a:off x="8195839" y="1893003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6FCF35-4957-6590-7FA0-87C01EB732C6}"/>
              </a:ext>
            </a:extLst>
          </p:cNvPr>
          <p:cNvSpPr txBox="1"/>
          <p:nvPr/>
        </p:nvSpPr>
        <p:spPr>
          <a:xfrm>
            <a:off x="8685794" y="341554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160AFC-6A2C-9F66-7D18-347CD48E9C0F}"/>
              </a:ext>
            </a:extLst>
          </p:cNvPr>
          <p:cNvSpPr txBox="1"/>
          <p:nvPr/>
        </p:nvSpPr>
        <p:spPr>
          <a:xfrm>
            <a:off x="9786037" y="3401188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CD25F3-D665-539D-A3E4-708715786232}"/>
              </a:ext>
            </a:extLst>
          </p:cNvPr>
          <p:cNvSpPr txBox="1"/>
          <p:nvPr/>
        </p:nvSpPr>
        <p:spPr>
          <a:xfrm>
            <a:off x="10183920" y="1893003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022D60-B87F-2830-8E81-00A09E6DAE7B}"/>
              </a:ext>
            </a:extLst>
          </p:cNvPr>
          <p:cNvSpPr txBox="1"/>
          <p:nvPr/>
        </p:nvSpPr>
        <p:spPr>
          <a:xfrm>
            <a:off x="1256575" y="2466470"/>
            <a:ext cx="5108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There are 5 cities A,B,C,D,E and a logistics company must deliver one product in each city.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There are distances involved with edges between each of the cities.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Based on the distance logistics company must find shortest path that would cover all the cities and return to the starting city. </a:t>
            </a:r>
            <a:endParaRPr lang="en-IN" sz="2400" dirty="0"/>
          </a:p>
        </p:txBody>
      </p:sp>
      <p:pic>
        <p:nvPicPr>
          <p:cNvPr id="79" name="Graphic 78" descr="Question mark with solid fill">
            <a:extLst>
              <a:ext uri="{FF2B5EF4-FFF2-40B4-BE49-F238E27FC236}">
                <a16:creationId xmlns:a16="http://schemas.microsoft.com/office/drawing/2014/main" id="{507A674F-2280-19DF-116E-158774357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375" y="968510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E58267-4D3E-ED4B-0F4D-270FA9F48720}"/>
              </a:ext>
            </a:extLst>
          </p:cNvPr>
          <p:cNvCxnSpPr>
            <a:stCxn id="55" idx="7"/>
            <a:endCxn id="54" idx="2"/>
          </p:cNvCxnSpPr>
          <p:nvPr/>
        </p:nvCxnSpPr>
        <p:spPr>
          <a:xfrm flipV="1">
            <a:off x="9062532" y="2099689"/>
            <a:ext cx="968987" cy="1297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66621B-6F04-D771-9661-3EC60ACCE448}"/>
              </a:ext>
            </a:extLst>
          </p:cNvPr>
          <p:cNvCxnSpPr>
            <a:stCxn id="48" idx="6"/>
            <a:endCxn id="56" idx="1"/>
          </p:cNvCxnSpPr>
          <p:nvPr/>
        </p:nvCxnSpPr>
        <p:spPr>
          <a:xfrm>
            <a:off x="8700557" y="2099689"/>
            <a:ext cx="1019785" cy="1293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3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7C1EAC-E8DA-4401-BE2A-EFDB07F72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59135-7EDA-48FB-85F2-FEC70F9A0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B5CF2C-F84D-4998-AD5B-ACE7A7DD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9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6893-249E-8284-BD45-837CE37B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73" y="1371600"/>
            <a:ext cx="5172228" cy="4101509"/>
          </a:xfrm>
        </p:spPr>
        <p:txBody>
          <a:bodyPr anchor="ctr">
            <a:norm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A94AF87-ABE4-4BF3-BDC6-14FD4268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5345" y="5578618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F9B633F-5B48-45B9-BC10-C919004E1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133AD5-E0DF-4EF6-A1BC-7ADC964E2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BD83B12-8034-4C96-9DE9-CDDD1E8DE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65A1091-78A6-D3F3-1733-F9714D372DEB}"/>
              </a:ext>
            </a:extLst>
          </p:cNvPr>
          <p:cNvSpPr txBox="1">
            <a:spLocks/>
          </p:cNvSpPr>
          <p:nvPr/>
        </p:nvSpPr>
        <p:spPr>
          <a:xfrm>
            <a:off x="-474393" y="325186"/>
            <a:ext cx="8815754" cy="1286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PROBLEM STATEMENT</a:t>
            </a:r>
          </a:p>
        </p:txBody>
      </p:sp>
      <p:graphicFrame>
        <p:nvGraphicFramePr>
          <p:cNvPr id="38" name="Table 67">
            <a:extLst>
              <a:ext uri="{FF2B5EF4-FFF2-40B4-BE49-F238E27FC236}">
                <a16:creationId xmlns:a16="http://schemas.microsoft.com/office/drawing/2014/main" id="{DD733E9E-86BF-6D86-8BB8-22982C911177}"/>
              </a:ext>
            </a:extLst>
          </p:cNvPr>
          <p:cNvGraphicFramePr>
            <a:graphicFrameLocks noGrp="1"/>
          </p:cNvGraphicFramePr>
          <p:nvPr/>
        </p:nvGraphicFramePr>
        <p:xfrm>
          <a:off x="7580910" y="4260957"/>
          <a:ext cx="34950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74">
                  <a:extLst>
                    <a:ext uri="{9D8B030D-6E8A-4147-A177-3AD203B41FA5}">
                      <a16:colId xmlns:a16="http://schemas.microsoft.com/office/drawing/2014/main" val="3024512751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1305290461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1472957782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66075172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2515039920"/>
                    </a:ext>
                  </a:extLst>
                </a:gridCol>
                <a:gridCol w="530738">
                  <a:extLst>
                    <a:ext uri="{9D8B030D-6E8A-4147-A177-3AD203B41FA5}">
                      <a16:colId xmlns:a16="http://schemas.microsoft.com/office/drawing/2014/main" val="3540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9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6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0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37733"/>
                  </a:ext>
                </a:extLst>
              </a:tr>
            </a:tbl>
          </a:graphicData>
        </a:graphic>
      </p:graphicFrame>
      <p:sp>
        <p:nvSpPr>
          <p:cNvPr id="43" name="Oval 42">
            <a:extLst>
              <a:ext uri="{FF2B5EF4-FFF2-40B4-BE49-F238E27FC236}">
                <a16:creationId xmlns:a16="http://schemas.microsoft.com/office/drawing/2014/main" id="{C2F5DEDA-C00A-F3EF-6935-E3DDB161275D}"/>
              </a:ext>
            </a:extLst>
          </p:cNvPr>
          <p:cNvSpPr/>
          <p:nvPr/>
        </p:nvSpPr>
        <p:spPr>
          <a:xfrm>
            <a:off x="8974877" y="77676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0E8CE84-4046-E186-989D-842FADD882A4}"/>
              </a:ext>
            </a:extLst>
          </p:cNvPr>
          <p:cNvSpPr/>
          <p:nvPr/>
        </p:nvSpPr>
        <p:spPr>
          <a:xfrm>
            <a:off x="8050317" y="1784729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93D8405-E094-A6B5-411F-CD165CB14914}"/>
              </a:ext>
            </a:extLst>
          </p:cNvPr>
          <p:cNvSpPr/>
          <p:nvPr/>
        </p:nvSpPr>
        <p:spPr>
          <a:xfrm>
            <a:off x="10031519" y="1784729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A4FD3-4D46-70FE-974F-348B103C0E98}"/>
              </a:ext>
            </a:extLst>
          </p:cNvPr>
          <p:cNvSpPr/>
          <p:nvPr/>
        </p:nvSpPr>
        <p:spPr>
          <a:xfrm>
            <a:off x="8507517" y="3304946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0F2C85E-CBEC-4512-46CB-11924FFAD9A8}"/>
              </a:ext>
            </a:extLst>
          </p:cNvPr>
          <p:cNvSpPr/>
          <p:nvPr/>
        </p:nvSpPr>
        <p:spPr>
          <a:xfrm>
            <a:off x="9625117" y="330052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0DEC48-CB1B-AB5C-97E6-4ACD64C51C6E}"/>
              </a:ext>
            </a:extLst>
          </p:cNvPr>
          <p:cNvCxnSpPr>
            <a:cxnSpLocks/>
            <a:stCxn id="48" idx="7"/>
            <a:endCxn id="43" idx="3"/>
          </p:cNvCxnSpPr>
          <p:nvPr/>
        </p:nvCxnSpPr>
        <p:spPr>
          <a:xfrm flipV="1">
            <a:off x="8605332" y="1314436"/>
            <a:ext cx="464770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038BFC-65E3-A779-11BA-738153A31D9B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>
            <a:off x="8375437" y="2414649"/>
            <a:ext cx="457200" cy="89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FCA5DB-66D0-2E58-1A4F-438A37C75B24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 flipH="1">
            <a:off x="9950237" y="2414649"/>
            <a:ext cx="406402" cy="885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E91F53-DD12-0844-2340-328E573B06A0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9529892" y="1314436"/>
            <a:ext cx="596852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05587D8-837B-2A3C-90A4-845BF51661FD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9157757" y="3615483"/>
            <a:ext cx="467360" cy="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4AC907-BB2B-7DC9-CABD-55824FC97D30}"/>
              </a:ext>
            </a:extLst>
          </p:cNvPr>
          <p:cNvCxnSpPr>
            <a:cxnSpLocks/>
            <a:stCxn id="48" idx="6"/>
            <a:endCxn id="54" idx="2"/>
          </p:cNvCxnSpPr>
          <p:nvPr/>
        </p:nvCxnSpPr>
        <p:spPr>
          <a:xfrm>
            <a:off x="8700557" y="2099689"/>
            <a:ext cx="1330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11EB53-FC15-7DE7-7978-49160AC247DB}"/>
              </a:ext>
            </a:extLst>
          </p:cNvPr>
          <p:cNvCxnSpPr>
            <a:cxnSpLocks/>
            <a:stCxn id="43" idx="4"/>
            <a:endCxn id="55" idx="7"/>
          </p:cNvCxnSpPr>
          <p:nvPr/>
        </p:nvCxnSpPr>
        <p:spPr>
          <a:xfrm flipH="1">
            <a:off x="9062532" y="1406686"/>
            <a:ext cx="237465" cy="1990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43C016-E919-B676-789A-7B4A637C69F0}"/>
              </a:ext>
            </a:extLst>
          </p:cNvPr>
          <p:cNvCxnSpPr>
            <a:cxnSpLocks/>
            <a:stCxn id="43" idx="4"/>
            <a:endCxn id="56" idx="1"/>
          </p:cNvCxnSpPr>
          <p:nvPr/>
        </p:nvCxnSpPr>
        <p:spPr>
          <a:xfrm>
            <a:off x="9299997" y="1406686"/>
            <a:ext cx="420345" cy="198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9E423C-393B-E5E1-49F6-5B395B70C925}"/>
              </a:ext>
            </a:extLst>
          </p:cNvPr>
          <p:cNvSpPr txBox="1"/>
          <p:nvPr/>
        </p:nvSpPr>
        <p:spPr>
          <a:xfrm>
            <a:off x="9136361" y="898141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27E247-EC74-39D8-49A4-64CEE730908E}"/>
              </a:ext>
            </a:extLst>
          </p:cNvPr>
          <p:cNvSpPr txBox="1"/>
          <p:nvPr/>
        </p:nvSpPr>
        <p:spPr>
          <a:xfrm>
            <a:off x="8195839" y="1893003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6FCF35-4957-6590-7FA0-87C01EB732C6}"/>
              </a:ext>
            </a:extLst>
          </p:cNvPr>
          <p:cNvSpPr txBox="1"/>
          <p:nvPr/>
        </p:nvSpPr>
        <p:spPr>
          <a:xfrm>
            <a:off x="8685794" y="341554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160AFC-6A2C-9F66-7D18-347CD48E9C0F}"/>
              </a:ext>
            </a:extLst>
          </p:cNvPr>
          <p:cNvSpPr txBox="1"/>
          <p:nvPr/>
        </p:nvSpPr>
        <p:spPr>
          <a:xfrm>
            <a:off x="9786037" y="3401188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CD25F3-D665-539D-A3E4-708715786232}"/>
              </a:ext>
            </a:extLst>
          </p:cNvPr>
          <p:cNvSpPr txBox="1"/>
          <p:nvPr/>
        </p:nvSpPr>
        <p:spPr>
          <a:xfrm>
            <a:off x="10183920" y="1893003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022D60-B87F-2830-8E81-00A09E6DAE7B}"/>
              </a:ext>
            </a:extLst>
          </p:cNvPr>
          <p:cNvSpPr txBox="1"/>
          <p:nvPr/>
        </p:nvSpPr>
        <p:spPr>
          <a:xfrm>
            <a:off x="1256575" y="2466470"/>
            <a:ext cx="5108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There are 5 cities A,B,C,D,E and a logistics company must deliver one product in each city.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There are distances involved with edges between each of the cities.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Based on the distance logistics company must find shortest path that would cover all the cities and return to the starting city. </a:t>
            </a:r>
            <a:endParaRPr lang="en-IN" sz="2400" dirty="0"/>
          </a:p>
        </p:txBody>
      </p:sp>
      <p:pic>
        <p:nvPicPr>
          <p:cNvPr id="79" name="Graphic 78" descr="Question mark with solid fill">
            <a:extLst>
              <a:ext uri="{FF2B5EF4-FFF2-40B4-BE49-F238E27FC236}">
                <a16:creationId xmlns:a16="http://schemas.microsoft.com/office/drawing/2014/main" id="{507A674F-2280-19DF-116E-158774357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375" y="968510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E58267-4D3E-ED4B-0F4D-270FA9F48720}"/>
              </a:ext>
            </a:extLst>
          </p:cNvPr>
          <p:cNvCxnSpPr>
            <a:stCxn id="55" idx="7"/>
            <a:endCxn id="54" idx="2"/>
          </p:cNvCxnSpPr>
          <p:nvPr/>
        </p:nvCxnSpPr>
        <p:spPr>
          <a:xfrm flipV="1">
            <a:off x="9062532" y="2099689"/>
            <a:ext cx="968987" cy="1297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66621B-6F04-D771-9661-3EC60ACCE448}"/>
              </a:ext>
            </a:extLst>
          </p:cNvPr>
          <p:cNvCxnSpPr>
            <a:stCxn id="48" idx="6"/>
            <a:endCxn id="56" idx="1"/>
          </p:cNvCxnSpPr>
          <p:nvPr/>
        </p:nvCxnSpPr>
        <p:spPr>
          <a:xfrm>
            <a:off x="8700557" y="2099689"/>
            <a:ext cx="1019785" cy="1293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16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65286-75E7-FF96-4D05-2BA5E669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227" y="438704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FORMULATION OF LP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2769002"/>
                <a:ext cx="10134600" cy="396934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b="1" dirty="0">
                    <a:solidFill>
                      <a:srgbClr val="7030A0"/>
                    </a:solidFill>
                  </a:rPr>
                  <a:t>Decision Variables</a:t>
                </a:r>
              </a:p>
              <a:p>
                <a:pPr marL="617220" lvl="1" indent="-342900">
                  <a:buFont typeface="Bembo" panose="02020502050201020203" pitchFamily="18" charset="0"/>
                  <a:buChar char="»"/>
                </a:pPr>
                <a:r>
                  <a:rPr lang="en-IN" sz="1800" dirty="0" err="1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X</a:t>
                </a:r>
                <a:r>
                  <a:rPr lang="en-IN" sz="1800" baseline="-25000" dirty="0" err="1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ij</a:t>
                </a:r>
                <a:r>
                  <a:rPr lang="en-IN" sz="18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 :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a binary variable that indicates whether the salesman travels directly from city </a:t>
                </a:r>
                <a:r>
                  <a:rPr lang="en-US" sz="1800" dirty="0" err="1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i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 to city j (1 if yes, 0 if not).</a:t>
                </a:r>
              </a:p>
              <a:p>
                <a:pPr lvl="1" indent="0">
                  <a:buNone/>
                </a:pPr>
                <a:endParaRPr lang="en-US" sz="18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b="1" dirty="0">
                    <a:solidFill>
                      <a:srgbClr val="7030A0"/>
                    </a:solidFill>
                  </a:rPr>
                  <a:t>Objective Function:</a:t>
                </a:r>
              </a:p>
              <a:p>
                <a:pPr marL="617220" lvl="1" indent="-342900">
                  <a:buFont typeface="Bembo" panose="02020502050201020203" pitchFamily="18" charset="0"/>
                  <a:buChar char="»"/>
                </a:pPr>
                <a:r>
                  <a:rPr lang="en-IN" sz="18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Minimize Z: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,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		𝑖𝑗 ∈ 𝐸,</a:t>
                </a:r>
              </a:p>
              <a:p>
                <a:pPr lvl="1" indent="0">
                  <a:buNone/>
                </a:pPr>
                <a:r>
                  <a:rPr lang="en-IN" dirty="0"/>
                  <a:t>Where E is the set of all edges and C is distance between city </a:t>
                </a:r>
                <a:r>
                  <a:rPr lang="en-IN" dirty="0" err="1"/>
                  <a:t>i</a:t>
                </a:r>
                <a:r>
                  <a:rPr lang="en-IN" dirty="0"/>
                  <a:t> &amp; j .</a:t>
                </a:r>
              </a:p>
              <a:p>
                <a:pPr lvl="1" indent="0">
                  <a:buNone/>
                </a:pPr>
                <a:endParaRPr lang="en-US" sz="18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2769002"/>
                <a:ext cx="10134600" cy="3969342"/>
              </a:xfrm>
              <a:blipFill>
                <a:blip r:embed="rId2"/>
                <a:stretch>
                  <a:fillRect l="-542" t="-461" r="-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5" name="Table 67">
            <a:extLst>
              <a:ext uri="{FF2B5EF4-FFF2-40B4-BE49-F238E27FC236}">
                <a16:creationId xmlns:a16="http://schemas.microsoft.com/office/drawing/2014/main" id="{5DF8F92D-69A6-94DD-D080-0DFB8CA5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7339"/>
              </p:ext>
            </p:extLst>
          </p:nvPr>
        </p:nvGraphicFramePr>
        <p:xfrm>
          <a:off x="8215260" y="3965003"/>
          <a:ext cx="34950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74">
                  <a:extLst>
                    <a:ext uri="{9D8B030D-6E8A-4147-A177-3AD203B41FA5}">
                      <a16:colId xmlns:a16="http://schemas.microsoft.com/office/drawing/2014/main" val="3024512751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1305290461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1472957782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66075172"/>
                    </a:ext>
                  </a:extLst>
                </a:gridCol>
                <a:gridCol w="628357">
                  <a:extLst>
                    <a:ext uri="{9D8B030D-6E8A-4147-A177-3AD203B41FA5}">
                      <a16:colId xmlns:a16="http://schemas.microsoft.com/office/drawing/2014/main" val="2515039920"/>
                    </a:ext>
                  </a:extLst>
                </a:gridCol>
                <a:gridCol w="530738">
                  <a:extLst>
                    <a:ext uri="{9D8B030D-6E8A-4147-A177-3AD203B41FA5}">
                      <a16:colId xmlns:a16="http://schemas.microsoft.com/office/drawing/2014/main" val="3540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9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6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0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37733"/>
                  </a:ext>
                </a:extLst>
              </a:tr>
            </a:tbl>
          </a:graphicData>
        </a:graphic>
      </p:graphicFrame>
      <p:pic>
        <p:nvPicPr>
          <p:cNvPr id="3120" name="Picture 48" descr="Preparation Icon Stock Illustrations – 51,750 Preparation Icon Stock  Illustrations, Vectors &amp; Clipart - Dreamstime">
            <a:extLst>
              <a:ext uri="{FF2B5EF4-FFF2-40B4-BE49-F238E27FC236}">
                <a16:creationId xmlns:a16="http://schemas.microsoft.com/office/drawing/2014/main" id="{9886ABD1-B365-1EFF-6E24-87260B057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51"/>
          <a:stretch/>
        </p:blipFill>
        <p:spPr bwMode="auto">
          <a:xfrm>
            <a:off x="1466227" y="278852"/>
            <a:ext cx="2143125" cy="1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2BB5B808-1716-1C26-BDBE-651F8CCA3074}"/>
              </a:ext>
            </a:extLst>
          </p:cNvPr>
          <p:cNvSpPr/>
          <p:nvPr/>
        </p:nvSpPr>
        <p:spPr>
          <a:xfrm>
            <a:off x="5537200" y="2030694"/>
            <a:ext cx="1033231" cy="6109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5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65286-75E7-FF96-4D05-2BA5E669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227" y="438704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FORMULATION OF LP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3180" y="2484522"/>
                <a:ext cx="10134600" cy="396934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b="1" dirty="0">
                    <a:solidFill>
                      <a:srgbClr val="7030A0"/>
                    </a:solidFill>
                  </a:rPr>
                  <a:t>Constraints</a:t>
                </a:r>
              </a:p>
              <a:p>
                <a:pPr marL="617220" lvl="1" indent="-342900">
                  <a:buFont typeface="Bembo" panose="02020502050201020203" pitchFamily="18" charset="0"/>
                  <a:buChar char="»"/>
                </a:pPr>
                <a:r>
                  <a:rPr lang="en-IN" sz="18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Salesman must visit each city exactly once:</a:t>
                </a:r>
              </a:p>
              <a:p>
                <a:pPr lvl="2"/>
                <a:r>
                  <a:rPr lang="en-IN" dirty="0">
                    <a:ea typeface="Calibri" panose="020F050202020403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= 1 for all j</a:t>
                </a:r>
              </a:p>
              <a:p>
                <a:pPr lvl="2"/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17220" lvl="1" indent="-342900">
                  <a:buFont typeface="Bembo" panose="02020502050201020203" pitchFamily="18" charset="0"/>
                  <a:buChar char="»"/>
                </a:pPr>
                <a:r>
                  <a:rPr lang="en-IN" sz="18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Salesman must leave each city exactly once:</a:t>
                </a:r>
              </a:p>
              <a:p>
                <a:pPr lvl="2"/>
                <a:r>
                  <a:rPr lang="en-IN" dirty="0">
                    <a:ea typeface="Calibri" panose="020F050202020403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= 1 for all j</a:t>
                </a:r>
              </a:p>
              <a:p>
                <a:pPr lvl="2"/>
                <a:endParaRPr lang="en-IN" sz="1800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617220" lvl="1" indent="-342900">
                  <a:buFont typeface="Bembo" panose="02020502050201020203" pitchFamily="18" charset="0"/>
                  <a:buChar char="»"/>
                </a:pPr>
                <a:r>
                  <a:rPr lang="en-IN" sz="18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The optimum route should contain at-most n edges:</a:t>
                </a:r>
              </a:p>
              <a:p>
                <a:pPr lvl="2"/>
                <a:r>
                  <a:rPr lang="en-IN" dirty="0">
                    <a:ea typeface="Calibri" panose="020F050202020403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,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&lt;= n</a:t>
                </a:r>
              </a:p>
              <a:p>
                <a:pPr lvl="2"/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2"/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lvl="2"/>
                <a:endParaRPr lang="en-US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3180" y="2484522"/>
                <a:ext cx="10134600" cy="3969342"/>
              </a:xfrm>
              <a:blipFill>
                <a:blip r:embed="rId2"/>
                <a:stretch>
                  <a:fillRect l="-541" t="-614" b="-30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8E45B579-247E-5902-8A94-EBBE213F2A68}"/>
              </a:ext>
            </a:extLst>
          </p:cNvPr>
          <p:cNvSpPr/>
          <p:nvPr/>
        </p:nvSpPr>
        <p:spPr>
          <a:xfrm>
            <a:off x="10580081" y="2091644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581F4-E992-B16D-3671-479A8A024666}"/>
              </a:ext>
            </a:extLst>
          </p:cNvPr>
          <p:cNvSpPr txBox="1"/>
          <p:nvPr/>
        </p:nvSpPr>
        <p:spPr>
          <a:xfrm>
            <a:off x="10763781" y="220991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679D9B-D69C-AF19-6BB9-57C5A431E0EA}"/>
              </a:ext>
            </a:extLst>
          </p:cNvPr>
          <p:cNvCxnSpPr>
            <a:stCxn id="3" idx="3"/>
          </p:cNvCxnSpPr>
          <p:nvPr/>
        </p:nvCxnSpPr>
        <p:spPr>
          <a:xfrm flipH="1">
            <a:off x="10297001" y="2629314"/>
            <a:ext cx="378305" cy="43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2DD3E0-2575-389F-B0EE-AE23F6BD793A}"/>
              </a:ext>
            </a:extLst>
          </p:cNvPr>
          <p:cNvCxnSpPr>
            <a:stCxn id="3" idx="4"/>
          </p:cNvCxnSpPr>
          <p:nvPr/>
        </p:nvCxnSpPr>
        <p:spPr>
          <a:xfrm flipH="1">
            <a:off x="10622121" y="2721564"/>
            <a:ext cx="283080" cy="52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00FB9B-899A-6079-1DD6-CA9D1364F7D0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0905201" y="2721564"/>
            <a:ext cx="440659" cy="43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7DF5C6-FD00-AA82-5295-07FDAB5A01CE}"/>
              </a:ext>
            </a:extLst>
          </p:cNvPr>
          <p:cNvCxnSpPr>
            <a:stCxn id="3" idx="5"/>
          </p:cNvCxnSpPr>
          <p:nvPr/>
        </p:nvCxnSpPr>
        <p:spPr>
          <a:xfrm>
            <a:off x="11135096" y="2629314"/>
            <a:ext cx="378305" cy="30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01A37CF-4F4F-4238-6EB7-1892095C27FE}"/>
              </a:ext>
            </a:extLst>
          </p:cNvPr>
          <p:cNvSpPr/>
          <p:nvPr/>
        </p:nvSpPr>
        <p:spPr>
          <a:xfrm>
            <a:off x="8842197" y="2091644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C1C59-FFC0-24FA-9A7C-08D5384BB937}"/>
              </a:ext>
            </a:extLst>
          </p:cNvPr>
          <p:cNvSpPr txBox="1"/>
          <p:nvPr/>
        </p:nvSpPr>
        <p:spPr>
          <a:xfrm>
            <a:off x="9025897" y="220991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73680A-7FD7-BA4D-0A01-B7C94B6553AE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8608352" y="2629314"/>
            <a:ext cx="329070" cy="38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7CF66F-BE97-6052-2D31-B464C9FB7A23}"/>
              </a:ext>
            </a:extLst>
          </p:cNvPr>
          <p:cNvCxnSpPr>
            <a:cxnSpLocks/>
          </p:cNvCxnSpPr>
          <p:nvPr/>
        </p:nvCxnSpPr>
        <p:spPr>
          <a:xfrm flipV="1">
            <a:off x="8935037" y="2700288"/>
            <a:ext cx="250175" cy="39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33C49B-9EC2-CBEB-87CF-E310B79A93A9}"/>
              </a:ext>
            </a:extLst>
          </p:cNvPr>
          <p:cNvCxnSpPr>
            <a:cxnSpLocks/>
          </p:cNvCxnSpPr>
          <p:nvPr/>
        </p:nvCxnSpPr>
        <p:spPr>
          <a:xfrm flipH="1" flipV="1">
            <a:off x="9178705" y="2714864"/>
            <a:ext cx="339595" cy="33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C8D641-FA9C-7E87-4ADD-5F95324F1F1D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9397212" y="2629314"/>
            <a:ext cx="488241" cy="34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D97160D-D1F9-72E3-8BF5-DAA78F7ECDDF}"/>
              </a:ext>
            </a:extLst>
          </p:cNvPr>
          <p:cNvSpPr/>
          <p:nvPr/>
        </p:nvSpPr>
        <p:spPr>
          <a:xfrm>
            <a:off x="9719606" y="3389590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9BCDF0-634D-D157-40C6-76B1FBD4F795}"/>
              </a:ext>
            </a:extLst>
          </p:cNvPr>
          <p:cNvSpPr/>
          <p:nvPr/>
        </p:nvSpPr>
        <p:spPr>
          <a:xfrm>
            <a:off x="8795046" y="439755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D8F2F7B-8B56-1CD8-B923-BC632418764A}"/>
              </a:ext>
            </a:extLst>
          </p:cNvPr>
          <p:cNvSpPr/>
          <p:nvPr/>
        </p:nvSpPr>
        <p:spPr>
          <a:xfrm>
            <a:off x="10776248" y="4397553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A828DEB-DDBB-720B-2EC6-4A73541CE1D4}"/>
              </a:ext>
            </a:extLst>
          </p:cNvPr>
          <p:cNvSpPr/>
          <p:nvPr/>
        </p:nvSpPr>
        <p:spPr>
          <a:xfrm>
            <a:off x="9252246" y="5917770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C64E50C-3996-18B5-1505-073AC3CA1D3B}"/>
              </a:ext>
            </a:extLst>
          </p:cNvPr>
          <p:cNvSpPr/>
          <p:nvPr/>
        </p:nvSpPr>
        <p:spPr>
          <a:xfrm>
            <a:off x="10369846" y="5913347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3AD7DC-B7F5-AFC8-ED2C-185246AF0996}"/>
              </a:ext>
            </a:extLst>
          </p:cNvPr>
          <p:cNvCxnSpPr>
            <a:cxnSpLocks/>
            <a:stCxn id="47" idx="7"/>
            <a:endCxn id="46" idx="3"/>
          </p:cNvCxnSpPr>
          <p:nvPr/>
        </p:nvCxnSpPr>
        <p:spPr>
          <a:xfrm flipV="1">
            <a:off x="9350061" y="3927260"/>
            <a:ext cx="464770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49055F-12EF-5404-F595-4C5BBF14E4DE}"/>
              </a:ext>
            </a:extLst>
          </p:cNvPr>
          <p:cNvCxnSpPr>
            <a:cxnSpLocks/>
            <a:stCxn id="47" idx="4"/>
            <a:endCxn id="49" idx="0"/>
          </p:cNvCxnSpPr>
          <p:nvPr/>
        </p:nvCxnSpPr>
        <p:spPr>
          <a:xfrm>
            <a:off x="9120166" y="5027473"/>
            <a:ext cx="457200" cy="89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BFFA6A-6B80-90CC-3005-5EA1823366C6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10694966" y="5027473"/>
            <a:ext cx="406402" cy="885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ED91A3-E066-9EB3-A02A-5283DECA1126}"/>
              </a:ext>
            </a:extLst>
          </p:cNvPr>
          <p:cNvCxnSpPr>
            <a:cxnSpLocks/>
            <a:stCxn id="46" idx="5"/>
            <a:endCxn id="48" idx="1"/>
          </p:cNvCxnSpPr>
          <p:nvPr/>
        </p:nvCxnSpPr>
        <p:spPr>
          <a:xfrm>
            <a:off x="10274621" y="3927260"/>
            <a:ext cx="596852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B9857D-188F-1A33-36EB-95B829F89717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9902486" y="6228307"/>
            <a:ext cx="467360" cy="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53FC70-263F-7781-D8B0-ED71F6F2BE21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9445286" y="4712513"/>
            <a:ext cx="1330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9F890B-8DA4-AA8D-113F-9EF44A36D12B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9807261" y="4019510"/>
            <a:ext cx="237465" cy="1990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FC94B2-5CDA-247E-6669-03EA1A83F22B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10044726" y="4019510"/>
            <a:ext cx="420345" cy="198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60A952-6C23-5AD7-AB32-6B052F34A2B7}"/>
              </a:ext>
            </a:extLst>
          </p:cNvPr>
          <p:cNvSpPr txBox="1"/>
          <p:nvPr/>
        </p:nvSpPr>
        <p:spPr>
          <a:xfrm>
            <a:off x="9881090" y="3510965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64D80C-871E-FFB3-FE60-3F1E2163B0D9}"/>
              </a:ext>
            </a:extLst>
          </p:cNvPr>
          <p:cNvSpPr txBox="1"/>
          <p:nvPr/>
        </p:nvSpPr>
        <p:spPr>
          <a:xfrm>
            <a:off x="8940568" y="4505827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5A3756-88A2-0887-E9B2-4B6FABC54E8E}"/>
              </a:ext>
            </a:extLst>
          </p:cNvPr>
          <p:cNvSpPr txBox="1"/>
          <p:nvPr/>
        </p:nvSpPr>
        <p:spPr>
          <a:xfrm>
            <a:off x="9430523" y="6028364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8115F3-6F96-73F8-2CF6-1F8AB5AC6699}"/>
              </a:ext>
            </a:extLst>
          </p:cNvPr>
          <p:cNvSpPr txBox="1"/>
          <p:nvPr/>
        </p:nvSpPr>
        <p:spPr>
          <a:xfrm>
            <a:off x="10530766" y="6014012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501DC-DE58-8881-89D7-E4A7D81D0DFF}"/>
              </a:ext>
            </a:extLst>
          </p:cNvPr>
          <p:cNvSpPr txBox="1"/>
          <p:nvPr/>
        </p:nvSpPr>
        <p:spPr>
          <a:xfrm>
            <a:off x="10928649" y="4505827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6FE2BA-767A-DC42-FAD0-7A1A06D32774}"/>
              </a:ext>
            </a:extLst>
          </p:cNvPr>
          <p:cNvCxnSpPr/>
          <p:nvPr/>
        </p:nvCxnSpPr>
        <p:spPr>
          <a:xfrm flipV="1">
            <a:off x="9252246" y="3880297"/>
            <a:ext cx="461116" cy="51725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D3F917A-E43F-B5B2-1D72-E2CC3FA1013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890271" y="4935223"/>
            <a:ext cx="569658" cy="102407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8921CA8-623E-B541-CCA4-ACE8DDD4A62F}"/>
              </a:ext>
            </a:extLst>
          </p:cNvPr>
          <p:cNvCxnSpPr>
            <a:stCxn id="49" idx="5"/>
            <a:endCxn id="50" idx="3"/>
          </p:cNvCxnSpPr>
          <p:nvPr/>
        </p:nvCxnSpPr>
        <p:spPr>
          <a:xfrm flipV="1">
            <a:off x="9807261" y="6451017"/>
            <a:ext cx="657810" cy="442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320A5D-2D4E-0DD9-B1C9-B5CE77A830DA}"/>
              </a:ext>
            </a:extLst>
          </p:cNvPr>
          <p:cNvCxnSpPr/>
          <p:nvPr/>
        </p:nvCxnSpPr>
        <p:spPr>
          <a:xfrm flipH="1">
            <a:off x="10858489" y="5027473"/>
            <a:ext cx="371832" cy="88587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197AD7-CD47-9102-889B-8B051F733B58}"/>
              </a:ext>
            </a:extLst>
          </p:cNvPr>
          <p:cNvCxnSpPr/>
          <p:nvPr/>
        </p:nvCxnSpPr>
        <p:spPr>
          <a:xfrm>
            <a:off x="10338310" y="3817310"/>
            <a:ext cx="590339" cy="59469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F18EC89-CC2F-1799-1AC6-05594CBC777C}"/>
              </a:ext>
            </a:extLst>
          </p:cNvPr>
          <p:cNvCxnSpPr>
            <a:stCxn id="47" idx="6"/>
            <a:endCxn id="50" idx="1"/>
          </p:cNvCxnSpPr>
          <p:nvPr/>
        </p:nvCxnSpPr>
        <p:spPr>
          <a:xfrm>
            <a:off x="9445286" y="4712513"/>
            <a:ext cx="1019785" cy="1293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4C81859-BC3E-8A86-3F55-8736C7F2D6D3}"/>
              </a:ext>
            </a:extLst>
          </p:cNvPr>
          <p:cNvCxnSpPr>
            <a:stCxn id="48" idx="2"/>
            <a:endCxn id="49" idx="7"/>
          </p:cNvCxnSpPr>
          <p:nvPr/>
        </p:nvCxnSpPr>
        <p:spPr>
          <a:xfrm flipH="1">
            <a:off x="9807261" y="4712513"/>
            <a:ext cx="968987" cy="1297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48" descr="Preparation Icon Stock Illustrations – 51,750 Preparation Icon Stock  Illustrations, Vectors &amp; Clipart - Dreamstime">
            <a:extLst>
              <a:ext uri="{FF2B5EF4-FFF2-40B4-BE49-F238E27FC236}">
                <a16:creationId xmlns:a16="http://schemas.microsoft.com/office/drawing/2014/main" id="{9E2955A6-B90B-0EB0-0E4C-9FCCCB2F6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51"/>
          <a:stretch/>
        </p:blipFill>
        <p:spPr bwMode="auto">
          <a:xfrm>
            <a:off x="1466227" y="278852"/>
            <a:ext cx="2143125" cy="1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36E3D0AB-DDE8-E038-9011-0C1C38D2E882}"/>
              </a:ext>
            </a:extLst>
          </p:cNvPr>
          <p:cNvSpPr/>
          <p:nvPr/>
        </p:nvSpPr>
        <p:spPr>
          <a:xfrm>
            <a:off x="5537200" y="2030694"/>
            <a:ext cx="1033231" cy="6109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25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65286-75E7-FF96-4D05-2BA5E669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227" y="438704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FORMULATION OF LP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3180" y="2484522"/>
                <a:ext cx="10134600" cy="396934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b="1" dirty="0">
                    <a:solidFill>
                      <a:srgbClr val="7030A0"/>
                    </a:solidFill>
                  </a:rPr>
                  <a:t>Constraints</a:t>
                </a:r>
              </a:p>
              <a:p>
                <a:pPr marL="617220" lvl="1" indent="-342900">
                  <a:buFont typeface="Bembo" panose="02020502050201020203" pitchFamily="18" charset="0"/>
                  <a:buChar char="»"/>
                </a:pPr>
                <a:r>
                  <a:rPr lang="en-IN" sz="1800" b="1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Subtour Elimination:</a:t>
                </a:r>
              </a:p>
              <a:p>
                <a:pPr lvl="1" indent="0">
                  <a:buNone/>
                </a:pPr>
                <a:r>
                  <a:rPr lang="en-IN" dirty="0">
                    <a:ea typeface="Calibri" panose="020F0502020204030204" pitchFamily="34" charset="0"/>
                    <a:cs typeface="Mangal" panose="02040503050203030202" pitchFamily="18" charset="0"/>
                  </a:rPr>
                  <a:t>	Method 1</a:t>
                </a:r>
                <a:endParaRPr lang="en-IN" sz="18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r>
                  <a:rPr lang="en-IN" dirty="0">
                    <a:ea typeface="Calibri" panose="020F050202020403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&lt;= |S|-1  ∀ S ⊂ V , |S| &gt;= 2</a:t>
                </a:r>
              </a:p>
              <a:p>
                <a:r>
                  <a:rPr lang="en-IN" sz="18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	</a:t>
                </a:r>
              </a:p>
              <a:p>
                <a:r>
                  <a:rPr lang="en-IN" sz="1800" dirty="0">
                    <a:ea typeface="Calibri" panose="020F0502020204030204" pitchFamily="34" charset="0"/>
                    <a:cs typeface="Mangal" panose="02040503050203030202" pitchFamily="18" charset="0"/>
                  </a:rPr>
                  <a:t>	Method 2 </a:t>
                </a:r>
                <a:r>
                  <a:rPr lang="en-IN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MTZ – Miller Tucker </a:t>
                </a:r>
                <a:r>
                  <a:rPr lang="en-IN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Zemlin</a:t>
                </a:r>
                <a:r>
                  <a:rPr lang="en-IN" sz="1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endParaRPr lang="en-IN" sz="18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r>
                  <a:rPr lang="en-IN" dirty="0">
                    <a:ea typeface="Calibri" panose="020F0502020204030204" pitchFamily="34" charset="0"/>
                    <a:cs typeface="Mangal" panose="02040503050203030202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pt-BR" i="0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Uj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Xij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&lt;=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−1	 ∀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, </m:t>
                    </m:r>
                    <m:r>
                      <m:rPr>
                        <m:sty m:val="p"/>
                      </m:rPr>
                      <a:rPr lang="pt-BR" i="0">
                        <a:latin typeface="Cambria Math" panose="02040503050406030204" pitchFamily="18" charset="0"/>
                      </a:rPr>
                      <m:t>j</m:t>
                    </m:r>
                    <m:r>
                      <a:rPr lang="pt-BR" i="0"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r>
                  <a:rPr lang="en-US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,  2&lt;=U</a:t>
                </a:r>
                <a:r>
                  <a:rPr lang="en-US" baseline="-250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i</a:t>
                </a:r>
                <a:r>
                  <a:rPr lang="en-US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&lt;=N given U</a:t>
                </a:r>
                <a:r>
                  <a:rPr lang="en-US" baseline="-250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1</a:t>
                </a:r>
                <a:r>
                  <a:rPr lang="en-US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=1</a:t>
                </a:r>
              </a:p>
              <a:p>
                <a:r>
                  <a:rPr lang="en-US" dirty="0">
                    <a:ea typeface="Calibri" panose="020F0502020204030204" pitchFamily="34" charset="0"/>
                    <a:cs typeface="Mangal" panose="02040503050203030202" pitchFamily="18" charset="0"/>
                  </a:rPr>
                  <a:t>	where N is the number of Nodes and U</a:t>
                </a:r>
                <a:r>
                  <a:rPr lang="en-US" baseline="-25000" dirty="0">
                    <a:ea typeface="Calibri" panose="020F0502020204030204" pitchFamily="34" charset="0"/>
                    <a:cs typeface="Mangal" panose="02040503050203030202" pitchFamily="18" charset="0"/>
                  </a:rPr>
                  <a:t>i</a:t>
                </a:r>
                <a:r>
                  <a:rPr lang="en-US" dirty="0">
                    <a:ea typeface="Calibri" panose="020F0502020204030204" pitchFamily="34" charset="0"/>
                    <a:cs typeface="Mangal" panose="02040503050203030202" pitchFamily="18" charset="0"/>
                  </a:rPr>
                  <a:t> variable is the sequence of visit of node </a:t>
                </a:r>
                <a:r>
                  <a:rPr lang="en-US" dirty="0" err="1">
                    <a:ea typeface="Calibri" panose="020F0502020204030204" pitchFamily="34" charset="0"/>
                    <a:cs typeface="Mangal" panose="02040503050203030202" pitchFamily="18" charset="0"/>
                  </a:rPr>
                  <a:t>i</a:t>
                </a:r>
                <a:r>
                  <a:rPr lang="en-US" dirty="0">
                    <a:ea typeface="Calibri" panose="020F0502020204030204" pitchFamily="34" charset="0"/>
                    <a:cs typeface="Mangal" panose="02040503050203030202" pitchFamily="18" charset="0"/>
                  </a:rPr>
                  <a:t>.</a:t>
                </a:r>
                <a:endParaRPr lang="en-US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14" name="Content Placeholder 113">
                <a:extLst>
                  <a:ext uri="{FF2B5EF4-FFF2-40B4-BE49-F238E27FC236}">
                    <a16:creationId xmlns:a16="http://schemas.microsoft.com/office/drawing/2014/main" id="{61B569C9-1ACC-C5AD-44A0-34895F3AD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3180" y="2484522"/>
                <a:ext cx="10134600" cy="3969342"/>
              </a:xfrm>
              <a:blipFill>
                <a:blip r:embed="rId2"/>
                <a:stretch>
                  <a:fillRect l="-541" t="-6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AAFC50C-9E2B-EE92-A699-B26B7FEFF937}"/>
              </a:ext>
            </a:extLst>
          </p:cNvPr>
          <p:cNvSpPr/>
          <p:nvPr/>
        </p:nvSpPr>
        <p:spPr>
          <a:xfrm>
            <a:off x="9171938" y="1806965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63EFDA-84C5-E9D4-630D-697C3E1A4428}"/>
              </a:ext>
            </a:extLst>
          </p:cNvPr>
          <p:cNvSpPr/>
          <p:nvPr/>
        </p:nvSpPr>
        <p:spPr>
          <a:xfrm>
            <a:off x="8247378" y="2814928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9D6FCE-CF65-5A6C-75CF-D4125484B6AD}"/>
              </a:ext>
            </a:extLst>
          </p:cNvPr>
          <p:cNvSpPr/>
          <p:nvPr/>
        </p:nvSpPr>
        <p:spPr>
          <a:xfrm>
            <a:off x="10228580" y="2814928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13035-2A5A-DB5D-A0E0-8F89F1F6A980}"/>
              </a:ext>
            </a:extLst>
          </p:cNvPr>
          <p:cNvSpPr/>
          <p:nvPr/>
        </p:nvSpPr>
        <p:spPr>
          <a:xfrm>
            <a:off x="8704578" y="4335145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A47075-C3F0-1B44-999C-2479A9DBC0C8}"/>
              </a:ext>
            </a:extLst>
          </p:cNvPr>
          <p:cNvSpPr/>
          <p:nvPr/>
        </p:nvSpPr>
        <p:spPr>
          <a:xfrm>
            <a:off x="9822178" y="4330722"/>
            <a:ext cx="6502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37B5E-E4C5-34A3-4269-31FCED619A03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>
          <a:xfrm flipV="1">
            <a:off x="8802393" y="2344635"/>
            <a:ext cx="464770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4AE97C-0F6D-1ADC-0E7B-99B9CD2CFAC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572498" y="3444848"/>
            <a:ext cx="457200" cy="89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0C825A-A23C-8C50-681E-B6D3E1C8C6B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0147298" y="3444848"/>
            <a:ext cx="406402" cy="885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2CF141-D766-E1DB-1A8B-156A6FB6A4D1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9726953" y="2344635"/>
            <a:ext cx="596852" cy="562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102617-3EB6-4E1C-7E4B-BBEB9DAD558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9354818" y="4645682"/>
            <a:ext cx="467360" cy="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D28C1A-3FF9-D3DF-CFDC-95212AE6FE8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8897618" y="3129888"/>
            <a:ext cx="13309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82842A-9E0B-4609-D216-3F909F51B7C1}"/>
              </a:ext>
            </a:extLst>
          </p:cNvPr>
          <p:cNvCxnSpPr>
            <a:cxnSpLocks/>
            <a:stCxn id="4" idx="4"/>
            <a:endCxn id="7" idx="7"/>
          </p:cNvCxnSpPr>
          <p:nvPr/>
        </p:nvCxnSpPr>
        <p:spPr>
          <a:xfrm flipH="1">
            <a:off x="9259593" y="2436885"/>
            <a:ext cx="237465" cy="1990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2515FE-395B-04D5-9AB8-80F9E41DB451}"/>
              </a:ext>
            </a:extLst>
          </p:cNvPr>
          <p:cNvCxnSpPr>
            <a:cxnSpLocks/>
            <a:stCxn id="4" idx="4"/>
            <a:endCxn id="9" idx="1"/>
          </p:cNvCxnSpPr>
          <p:nvPr/>
        </p:nvCxnSpPr>
        <p:spPr>
          <a:xfrm>
            <a:off x="9497058" y="2436885"/>
            <a:ext cx="420345" cy="1986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F55AEF-EBA1-0BC5-EA2D-F942AFA632A7}"/>
              </a:ext>
            </a:extLst>
          </p:cNvPr>
          <p:cNvSpPr txBox="1"/>
          <p:nvPr/>
        </p:nvSpPr>
        <p:spPr>
          <a:xfrm>
            <a:off x="9333422" y="1928340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15E05-A7CF-F1E3-D6D2-8D2F7085567D}"/>
              </a:ext>
            </a:extLst>
          </p:cNvPr>
          <p:cNvSpPr txBox="1"/>
          <p:nvPr/>
        </p:nvSpPr>
        <p:spPr>
          <a:xfrm>
            <a:off x="8392900" y="2923202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65420C-9F9A-6785-2B5E-68B5528CCCDB}"/>
              </a:ext>
            </a:extLst>
          </p:cNvPr>
          <p:cNvSpPr txBox="1"/>
          <p:nvPr/>
        </p:nvSpPr>
        <p:spPr>
          <a:xfrm>
            <a:off x="8882855" y="4445739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EE9FE1-8FB4-1D01-72AA-954DCE056110}"/>
              </a:ext>
            </a:extLst>
          </p:cNvPr>
          <p:cNvSpPr txBox="1"/>
          <p:nvPr/>
        </p:nvSpPr>
        <p:spPr>
          <a:xfrm>
            <a:off x="9983098" y="4431387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DFA156-70FD-A360-6593-A3343E42E9B7}"/>
              </a:ext>
            </a:extLst>
          </p:cNvPr>
          <p:cNvSpPr txBox="1"/>
          <p:nvPr/>
        </p:nvSpPr>
        <p:spPr>
          <a:xfrm>
            <a:off x="10380981" y="2923202"/>
            <a:ext cx="2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2244FF-7189-D1DE-5631-9AD54C80CFDA}"/>
              </a:ext>
            </a:extLst>
          </p:cNvPr>
          <p:cNvCxnSpPr>
            <a:cxnSpLocks/>
          </p:cNvCxnSpPr>
          <p:nvPr/>
        </p:nvCxnSpPr>
        <p:spPr>
          <a:xfrm flipH="1">
            <a:off x="8675739" y="2237710"/>
            <a:ext cx="514278" cy="6649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C728C9-33B1-EC72-D541-84F4E0E34931}"/>
              </a:ext>
            </a:extLst>
          </p:cNvPr>
          <p:cNvCxnSpPr>
            <a:cxnSpLocks/>
          </p:cNvCxnSpPr>
          <p:nvPr/>
        </p:nvCxnSpPr>
        <p:spPr>
          <a:xfrm flipH="1">
            <a:off x="9362388" y="3475703"/>
            <a:ext cx="1027112" cy="10746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A9625-A9D8-0C75-9419-074167BAFBF8}"/>
              </a:ext>
            </a:extLst>
          </p:cNvPr>
          <p:cNvCxnSpPr>
            <a:cxnSpLocks/>
          </p:cNvCxnSpPr>
          <p:nvPr/>
        </p:nvCxnSpPr>
        <p:spPr>
          <a:xfrm>
            <a:off x="9343971" y="4536443"/>
            <a:ext cx="5734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F92190-6783-1A81-09A4-DE454DA64E90}"/>
              </a:ext>
            </a:extLst>
          </p:cNvPr>
          <p:cNvCxnSpPr>
            <a:cxnSpLocks/>
          </p:cNvCxnSpPr>
          <p:nvPr/>
        </p:nvCxnSpPr>
        <p:spPr>
          <a:xfrm flipV="1">
            <a:off x="9830306" y="3411183"/>
            <a:ext cx="596551" cy="112138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088CB5-5236-F59D-B1C0-FFA945E6F782}"/>
              </a:ext>
            </a:extLst>
          </p:cNvPr>
          <p:cNvCxnSpPr>
            <a:cxnSpLocks/>
          </p:cNvCxnSpPr>
          <p:nvPr/>
        </p:nvCxnSpPr>
        <p:spPr>
          <a:xfrm flipV="1">
            <a:off x="8896538" y="2344634"/>
            <a:ext cx="523026" cy="68126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9E4FA9-8A8B-6F4F-57B5-52F379E162F9}"/>
              </a:ext>
            </a:extLst>
          </p:cNvPr>
          <p:cNvCxnSpPr/>
          <p:nvPr/>
        </p:nvCxnSpPr>
        <p:spPr>
          <a:xfrm>
            <a:off x="8912261" y="3129888"/>
            <a:ext cx="1005142" cy="1293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448B30-30A6-4BDC-94E7-409793A07100}"/>
              </a:ext>
            </a:extLst>
          </p:cNvPr>
          <p:cNvCxnSpPr>
            <a:endCxn id="6" idx="2"/>
          </p:cNvCxnSpPr>
          <p:nvPr/>
        </p:nvCxnSpPr>
        <p:spPr>
          <a:xfrm flipV="1">
            <a:off x="9267163" y="3129888"/>
            <a:ext cx="961417" cy="12467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48" descr="Preparation Icon Stock Illustrations – 51,750 Preparation Icon Stock  Illustrations, Vectors &amp; Clipart - Dreamstime">
            <a:extLst>
              <a:ext uri="{FF2B5EF4-FFF2-40B4-BE49-F238E27FC236}">
                <a16:creationId xmlns:a16="http://schemas.microsoft.com/office/drawing/2014/main" id="{120FC377-E529-218B-88D3-A59C7B979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51"/>
          <a:stretch/>
        </p:blipFill>
        <p:spPr bwMode="auto">
          <a:xfrm>
            <a:off x="1466227" y="278852"/>
            <a:ext cx="2143125" cy="16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5517CDCF-68AD-6054-8EB9-42976BB7F902}"/>
              </a:ext>
            </a:extLst>
          </p:cNvPr>
          <p:cNvSpPr/>
          <p:nvPr/>
        </p:nvSpPr>
        <p:spPr>
          <a:xfrm>
            <a:off x="5537200" y="2030694"/>
            <a:ext cx="1033231" cy="6109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2294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1377</Words>
  <Application>Microsoft Office PowerPoint</Application>
  <PresentationFormat>Widescreen</PresentationFormat>
  <Paragraphs>302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Bembo</vt:lpstr>
      <vt:lpstr>Calibri</vt:lpstr>
      <vt:lpstr>Cambria Math</vt:lpstr>
      <vt:lpstr>Times New Roman</vt:lpstr>
      <vt:lpstr>Wingdings</vt:lpstr>
      <vt:lpstr>AdornVTI</vt:lpstr>
      <vt:lpstr>Travelling Salesman Problem</vt:lpstr>
      <vt:lpstr>Agenda </vt:lpstr>
      <vt:lpstr>OVERVIEW</vt:lpstr>
      <vt:lpstr>APPLICATION OF TSP</vt:lpstr>
      <vt:lpstr>PowerPoint Presentation</vt:lpstr>
      <vt:lpstr>PowerPoint Presentation</vt:lpstr>
      <vt:lpstr>FORMULATION OF LP</vt:lpstr>
      <vt:lpstr>FORMULATION OF LP</vt:lpstr>
      <vt:lpstr>FORMULATION OF 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 USING AMPL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Dikshant Joshi</dc:creator>
  <cp:lastModifiedBy>Dikshant Joshi</cp:lastModifiedBy>
  <cp:revision>25</cp:revision>
  <dcterms:created xsi:type="dcterms:W3CDTF">2023-03-06T23:19:01Z</dcterms:created>
  <dcterms:modified xsi:type="dcterms:W3CDTF">2023-03-09T22:44:34Z</dcterms:modified>
</cp:coreProperties>
</file>