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15"/>
  </p:notesMasterIdLst>
  <p:sldIdLst>
    <p:sldId id="698" r:id="rId5"/>
    <p:sldId id="834" r:id="rId6"/>
    <p:sldId id="836" r:id="rId7"/>
    <p:sldId id="837" r:id="rId8"/>
    <p:sldId id="838" r:id="rId9"/>
    <p:sldId id="839" r:id="rId10"/>
    <p:sldId id="840" r:id="rId11"/>
    <p:sldId id="841" r:id="rId12"/>
    <p:sldId id="818" r:id="rId13"/>
    <p:sldId id="725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FFCC99"/>
    <a:srgbClr val="FFFFCC"/>
    <a:srgbClr val="CCFF66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60525-33B2-4316-B962-3BD277BE8FC6}" v="3" dt="2022-03-01T07:41:28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99112" autoAdjust="0"/>
  </p:normalViewPr>
  <p:slideViewPr>
    <p:cSldViewPr snapToGrid="0" snapToObjects="1">
      <p:cViewPr>
        <p:scale>
          <a:sx n="30" d="100"/>
          <a:sy n="30" d="100"/>
        </p:scale>
        <p:origin x="-912" y="-288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ik Dutta -301151" userId="S::301151@fsm.ac.in::513b5bb0-1b3a-402d-a801-c3bef3097f34" providerId="AD" clId="Web-{55460525-33B2-4316-B962-3BD277BE8FC6}"/>
    <pc:docChg chg="modSld">
      <pc:chgData name="Richik Dutta -301151" userId="S::301151@fsm.ac.in::513b5bb0-1b3a-402d-a801-c3bef3097f34" providerId="AD" clId="Web-{55460525-33B2-4316-B962-3BD277BE8FC6}" dt="2022-03-01T07:41:28.107" v="2" actId="1076"/>
      <pc:docMkLst>
        <pc:docMk/>
      </pc:docMkLst>
      <pc:sldChg chg="modSp">
        <pc:chgData name="Richik Dutta -301151" userId="S::301151@fsm.ac.in::513b5bb0-1b3a-402d-a801-c3bef3097f34" providerId="AD" clId="Web-{55460525-33B2-4316-B962-3BD277BE8FC6}" dt="2022-03-01T07:41:28.107" v="2" actId="1076"/>
        <pc:sldMkLst>
          <pc:docMk/>
          <pc:sldMk cId="2693539490" sldId="838"/>
        </pc:sldMkLst>
        <pc:spChg chg="mod">
          <ac:chgData name="Richik Dutta -301151" userId="S::301151@fsm.ac.in::513b5bb0-1b3a-402d-a801-c3bef3097f34" providerId="AD" clId="Web-{55460525-33B2-4316-B962-3BD277BE8FC6}" dt="2022-03-01T07:41:28.107" v="2" actId="1076"/>
          <ac:spMkLst>
            <pc:docMk/>
            <pc:sldMk cId="2693539490" sldId="838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883"/>
          <c:y val="6.6157925209539031E-2"/>
          <c:w val="0.77755179523257756"/>
          <c:h val="0.7582716043247187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FA-4A95-85D0-90601AAE5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87712"/>
        <c:axId val="80319616"/>
      </c:scatterChart>
      <c:valAx>
        <c:axId val="89987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0319616"/>
        <c:crosses val="autoZero"/>
        <c:crossBetween val="midCat"/>
      </c:valAx>
      <c:valAx>
        <c:axId val="803196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04E-2"/>
              <c:y val="0.36895765982243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9877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5h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https://www.itl.nist.gov/div898/handbook/eda/section3/eda35h.htm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ssessing-the-quality-of-data-e5e996a1681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ig-data/what-is-big-data/" TargetMode="External"/><Relationship Id="rId2" Type="http://schemas.openxmlformats.org/officeDocument/2006/relationships/hyperlink" Target="https://www.sas.com/en_in/insights/big-data/what-is-big-data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python/python_variables_multipl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995412"/>
            <a:chOff x="5982602" y="-6394526"/>
            <a:chExt cx="12359700" cy="6813779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699092"/>
              <a:ext cx="909182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Session  2:	End-to-end Machine Learning Project</a:t>
              </a:r>
              <a:endParaRPr lang="id-ID" sz="5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792761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>
                <a:solidFill>
                  <a:schemeClr val="bg1"/>
                </a:solidFill>
              </a:rPr>
              <a:t>Arghya</a:t>
            </a:r>
            <a:r>
              <a:rPr lang="en-US" sz="4200" b="1" dirty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7856"/>
            <a:ext cx="2437765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/>
              <a:t>Main steps you need to go through: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Look at the big picture (what is the objective, frame the problem, what type of algorithm to use, performance measures)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Get the data (get a quick view of data using head(), info(), </a:t>
            </a:r>
            <a:r>
              <a:rPr lang="en-US" sz="3400" dirty="0" err="1"/>
              <a:t>value_counts</a:t>
            </a:r>
            <a:r>
              <a:rPr lang="en-US" sz="3400" dirty="0"/>
              <a:t>(), describe(),etc.)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Discover and visualize the data to gain insights (generalization error</a:t>
            </a:r>
            <a:r>
              <a:rPr lang="en-US" sz="3400" dirty="0">
                <a:sym typeface="Wingdings" pitchFamily="2" charset="2"/>
              </a:rPr>
              <a:t> data snooping bias; </a:t>
            </a:r>
            <a:r>
              <a:rPr lang="en-US" sz="3400" dirty="0"/>
              <a:t>Finding correlations</a:t>
            </a:r>
            <a:r>
              <a:rPr lang="en-US" sz="3400" dirty="0">
                <a:sym typeface="Wingdings" pitchFamily="2" charset="2"/>
              </a:rPr>
              <a:t>)</a:t>
            </a:r>
            <a:endParaRPr lang="en-US" sz="34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Prepare the data for Machine Learning Algorithms (data cleansing, handling text and categorical attributes, custom transformers, feature </a:t>
            </a:r>
            <a:r>
              <a:rPr lang="en-US" sz="3400" dirty="0" err="1"/>
              <a:t>scaling</a:t>
            </a:r>
            <a:r>
              <a:rPr lang="en-US" sz="3400" dirty="0" err="1">
                <a:sym typeface="Wingdings" pitchFamily="2" charset="2"/>
              </a:rPr>
              <a:t>Min-max</a:t>
            </a:r>
            <a:r>
              <a:rPr lang="en-US" sz="3400" dirty="0">
                <a:sym typeface="Wingdings" pitchFamily="2" charset="2"/>
              </a:rPr>
              <a:t> scaling, standardization)</a:t>
            </a:r>
            <a:endParaRPr lang="en-US" sz="34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Select a model and train it (Split into training and testing sets, training and evaluating, Better evaluation using cross-validation)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Fine tune your model (Grid-search, Randomized search, Ensemble methods)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Present your solution (analyze the best models and their errors)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/>
              <a:t>Launch, Monitor and Maintain your system</a:t>
            </a:r>
          </a:p>
        </p:txBody>
      </p:sp>
    </p:spTree>
    <p:extLst>
      <p:ext uri="{BB962C8B-B14F-4D97-AF65-F5344CB8AC3E}">
        <p14:creationId xmlns:p14="http://schemas.microsoft.com/office/powerpoint/2010/main" val="24196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24377650" cy="1343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/>
              <a:t>Data Collection and Pre-processing: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Improving the quality of data in databases for use in data-mining is a challenging task. The presence of incorrect and inconsistent data can significantly impact the result of data mining analysis and therefore potential benefits of using data-mining may not be achieved.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Usually data required for data mining tasks needs to be extracted from a number of databases, integrated and perhaps cleansed and transformed. This process is called </a:t>
            </a:r>
            <a:r>
              <a:rPr lang="en-US" sz="3200" b="1" i="1" dirty="0"/>
              <a:t>ETL (Extraction, Transformation and Loading)</a:t>
            </a:r>
            <a:r>
              <a:rPr lang="en-US" sz="3200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Data Cleansing</a:t>
            </a:r>
            <a:r>
              <a:rPr lang="en-US" sz="3200" dirty="0"/>
              <a:t> is a process used to determine inaccurate, incomplete or unreasonable data items of a dataset and then improving the data quality through corrections of the detected errors and omissions.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u="sng" dirty="0"/>
              <a:t>Sources of errors in the data: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Instance Identity Errors</a:t>
            </a:r>
            <a:r>
              <a:rPr lang="en-US" sz="3200" dirty="0"/>
              <a:t>: Same individual may be represented slightly differently in different source systems.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Data Errors</a:t>
            </a:r>
            <a:r>
              <a:rPr lang="en-US" sz="3200" dirty="0"/>
              <a:t>: Deals with missing attribute values, duplicate records, wrong aggregations, non-unique identifiers, inconsistent use of nulls spaces and empty spaces, coding mismatch across databases, inappropriate use of address lines, etc.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Record Linkage Problem</a:t>
            </a:r>
            <a:r>
              <a:rPr lang="en-US" sz="3200" dirty="0"/>
              <a:t>: The problem of linking information from different databases that relates to the same customer or client.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Semantic Integration Problem</a:t>
            </a:r>
            <a:r>
              <a:rPr lang="en-US" sz="3200" dirty="0"/>
              <a:t>: Deals with errors that arise during integration of information found in different sources.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Data Integrity Problem</a:t>
            </a:r>
            <a:r>
              <a:rPr lang="en-US" sz="3200" dirty="0"/>
              <a:t>: Data integrity deals with issues like referential integrity, null values, domain of values, etc.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Data Entry Errors</a:t>
            </a:r>
            <a:r>
              <a:rPr lang="en-US" sz="3200" dirty="0"/>
              <a:t>: Due to unmotivated data entry staff.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Measurement Errors</a:t>
            </a:r>
            <a:r>
              <a:rPr lang="en-US" sz="3200" dirty="0"/>
              <a:t>: Errors creep in because of instrument malfunctioning, poor calibration, or poor design of s/w used in instrument.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Filtering Errors</a:t>
            </a:r>
            <a:r>
              <a:rPr lang="en-US" sz="3200" dirty="0"/>
              <a:t>: Each step of filtering, smoothing, and summarization of data is prone to produce errors.</a:t>
            </a:r>
          </a:p>
        </p:txBody>
      </p:sp>
    </p:spTree>
    <p:extLst>
      <p:ext uri="{BB962C8B-B14F-4D97-AF65-F5344CB8AC3E}">
        <p14:creationId xmlns:p14="http://schemas.microsoft.com/office/powerpoint/2010/main" val="420691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7197"/>
            <a:ext cx="24405021" cy="1306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Detecting Outliers: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An </a:t>
            </a:r>
            <a:r>
              <a:rPr lang="en-US" sz="3400" b="1" dirty="0"/>
              <a:t>outlier</a:t>
            </a:r>
            <a:r>
              <a:rPr lang="en-US" sz="3400" dirty="0"/>
              <a:t> is an observation that is “extreme”, being distant from the rest of the data (definition of “distant” is deliberately vague)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Different data mining software appear to include different criteria for identifying outliers.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Outliers can have disproportionate influence on models. Detecting outliers is an important step in data pre-processing.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Once detected, domain knowledge is required to determine if it is an error, or truly extreme.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Even though it is often thought that outliers should be quickly eliminated, but outliers can contain useful information. Some cases: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In a dataset about number of visas or passports issued by different offices or branches in a country, an outlier may show that too many visas or passports were issued by one agency or branch.  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In a dataset of expenditure incurred by each branch of a company, many overseas trips funded by one overseas branch of a MNC. 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In a computer system that has software that monitors </a:t>
            </a:r>
            <a:r>
              <a:rPr lang="en-US" sz="3200" dirty="0" err="1"/>
              <a:t>behaviour</a:t>
            </a:r>
            <a:r>
              <a:rPr lang="en-US" sz="3200" dirty="0"/>
              <a:t> of its users, a user’s </a:t>
            </a:r>
            <a:r>
              <a:rPr lang="en-US" sz="3200" dirty="0" err="1"/>
              <a:t>behaviour</a:t>
            </a:r>
            <a:r>
              <a:rPr lang="en-US" sz="3200" dirty="0"/>
              <a:t> may be found to be different than what is normally expected. This user may be flagged. Such an approach is used in what is called </a:t>
            </a:r>
            <a:r>
              <a:rPr lang="en-US" sz="3200" b="1" i="1" dirty="0"/>
              <a:t>anomaly detection</a:t>
            </a:r>
            <a:r>
              <a:rPr lang="en-US" sz="3200" dirty="0"/>
              <a:t>.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Finding outliers is the purpose of the DM exercise (airport security screening). This is called “anomaly detection”. </a:t>
            </a:r>
          </a:p>
          <a:p>
            <a:pPr marL="4572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Outliers may be of different types: </a:t>
            </a:r>
            <a:r>
              <a:rPr lang="en-US" sz="3400" b="1" dirty="0" err="1"/>
              <a:t>Univariate</a:t>
            </a:r>
            <a:r>
              <a:rPr lang="en-US" sz="3400" dirty="0"/>
              <a:t>, </a:t>
            </a:r>
            <a:r>
              <a:rPr lang="en-US" sz="3400" b="1" dirty="0"/>
              <a:t>Multivariate</a:t>
            </a:r>
            <a:r>
              <a:rPr lang="en-US" sz="3400" dirty="0"/>
              <a:t>, or </a:t>
            </a:r>
            <a:r>
              <a:rPr lang="en-US" sz="3400" b="1" dirty="0"/>
              <a:t>Time-series</a:t>
            </a:r>
            <a:r>
              <a:rPr lang="en-US" sz="3400" dirty="0"/>
              <a:t>.</a:t>
            </a:r>
          </a:p>
          <a:p>
            <a:pPr marL="4572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Some classify outliers are: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Global Outliers</a:t>
            </a:r>
            <a:r>
              <a:rPr lang="en-US" sz="3200" dirty="0"/>
              <a:t>: When an outlier is significantly different from the rest of the data-points.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Contextual Outliers</a:t>
            </a:r>
            <a:r>
              <a:rPr lang="en-US" sz="3200" dirty="0"/>
              <a:t>: When an outlier is significantly different from the rest of the data-points in the same context.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Collective Outliers</a:t>
            </a:r>
            <a:r>
              <a:rPr lang="en-US" sz="3200" dirty="0"/>
              <a:t>: When a number of outliers are significantly different from the rest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760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7408" y="-88297"/>
                <a:ext cx="24377650" cy="136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400" b="1" dirty="0"/>
                  <a:t>Mining Outliers:</a:t>
                </a:r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Mining </a:t>
                </a:r>
                <a:r>
                  <a:rPr lang="en-US" sz="3400" b="1" dirty="0" err="1"/>
                  <a:t>Univariate</a:t>
                </a:r>
                <a:r>
                  <a:rPr lang="en-US" sz="3400" b="1" dirty="0"/>
                  <a:t> Outliers:</a:t>
                </a:r>
                <a:r>
                  <a:rPr lang="en-US" sz="3400" dirty="0"/>
                  <a:t> </a:t>
                </a:r>
                <a:r>
                  <a:rPr lang="en-US" sz="3200" dirty="0"/>
                  <a:t>A single dimension variable. Robust statistics to detect outliers: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+3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400" dirty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Mining Multivariate Outliers</a:t>
                </a:r>
                <a:r>
                  <a:rPr lang="en-US" sz="3400" dirty="0"/>
                  <a:t>: </a:t>
                </a:r>
                <a:r>
                  <a:rPr lang="en-US" sz="3200" dirty="0"/>
                  <a:t>A multivariate dataset is a set of vectors, each data point being a vector. It is sometimes necessary to consider a number of attributes together like, population and population growth. Mean value and </a:t>
                </a:r>
                <a:r>
                  <a:rPr lang="en-US" sz="3200" dirty="0" err="1"/>
                  <a:t>s.d.</a:t>
                </a:r>
                <a:r>
                  <a:rPr lang="en-US" sz="3200" dirty="0"/>
                  <a:t> of the pair (</a:t>
                </a:r>
                <a:r>
                  <a:rPr lang="en-US" sz="3200" dirty="0" err="1"/>
                  <a:t>x,y</a:t>
                </a:r>
                <a:r>
                  <a:rPr lang="en-US" sz="3200" dirty="0"/>
                  <a:t>)</a:t>
                </a:r>
                <a:endParaRPr lang="en-US" sz="3400" dirty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Distance based outliers</a:t>
                </a:r>
                <a:r>
                  <a:rPr lang="en-US" sz="3400" dirty="0"/>
                  <a:t>: </a:t>
                </a:r>
                <a:r>
                  <a:rPr lang="en-US" sz="3200" dirty="0"/>
                  <a:t>In the discussion of outliers above, we have assumed that variables are normally distributed.  In case the normality assumption is not true, a non-parametric model free approach is adopted that involves the pair wise distances.</a:t>
                </a:r>
                <a:endParaRPr lang="en-US" sz="3400" dirty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Mining Time-series Outliers</a:t>
                </a:r>
                <a:r>
                  <a:rPr lang="en-US" sz="3400" dirty="0"/>
                  <a:t>: </a:t>
                </a:r>
                <a:r>
                  <a:rPr lang="en-US" sz="3200" dirty="0"/>
                  <a:t>Time series data are mainly used for identifying seasonality, trend, etc. One technique is to use Mean absolute deviation (MAD).</a:t>
                </a:r>
                <a:endParaRPr lang="en-US" sz="3400" dirty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Other Techniques</a:t>
                </a:r>
                <a:r>
                  <a:rPr lang="en-US" sz="3400" dirty="0"/>
                  <a:t>: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/>
                  <a:t>Some methods are based on classification methods- </a:t>
                </a:r>
                <a:r>
                  <a:rPr lang="en-US" sz="3200" b="1" i="1" dirty="0"/>
                  <a:t>Supervised classification </a:t>
                </a:r>
                <a:r>
                  <a:rPr lang="en-US" sz="3200" i="1" dirty="0"/>
                  <a:t>and</a:t>
                </a:r>
                <a:r>
                  <a:rPr lang="en-US" sz="3200" b="1" i="1" dirty="0"/>
                  <a:t> Unsupervised Classification. 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/>
                  <a:t>Some outlier detection methods use </a:t>
                </a:r>
                <a:r>
                  <a:rPr lang="en-US" sz="3200" b="1" dirty="0"/>
                  <a:t>statistical tests</a:t>
                </a:r>
                <a:r>
                  <a:rPr lang="en-US" sz="3200" dirty="0"/>
                  <a:t> (Grubb’s test) while others may use </a:t>
                </a:r>
                <a:r>
                  <a:rPr lang="en-US" sz="3200" b="1" dirty="0"/>
                  <a:t>distance-based approach</a:t>
                </a:r>
                <a:r>
                  <a:rPr lang="en-US" sz="3200" dirty="0"/>
                  <a:t> (Euclidian distance).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/>
                  <a:t>Outliers in some cases may be identified by examination of </a:t>
                </a:r>
                <a:r>
                  <a:rPr lang="en-US" sz="3200" b="1" dirty="0"/>
                  <a:t>unique rules</a:t>
                </a:r>
                <a:r>
                  <a:rPr lang="en-US" sz="3200" dirty="0"/>
                  <a:t> (Each value of the given attribute must be different from all other values of the attribute), </a:t>
                </a:r>
                <a:r>
                  <a:rPr lang="en-US" sz="3200" b="1" dirty="0"/>
                  <a:t>consecutive rules</a:t>
                </a:r>
                <a:r>
                  <a:rPr lang="en-US" sz="3200" dirty="0"/>
                  <a:t> (There can be no missing values between the lowest and highest values for the attribute and that all values must also be unique. E.g., as in check numbers), and </a:t>
                </a:r>
                <a:r>
                  <a:rPr lang="en-US" sz="3200" b="1" dirty="0"/>
                  <a:t>null rules</a:t>
                </a:r>
                <a:r>
                  <a:rPr lang="en-US" sz="3200" dirty="0"/>
                  <a:t> (Specifies the use of blanks, question marks, special characters or other strings that may indicate the null condition).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/>
                  <a:t>A common outlier detection method is the use of good data visualization software (histogram, box-plot, etc.).</a:t>
                </a:r>
              </a:p>
              <a:p>
                <a:pPr marL="346075" lvl="1">
                  <a:lnSpc>
                    <a:spcPct val="150000"/>
                  </a:lnSpc>
                </a:pPr>
                <a:endParaRPr lang="en-US" sz="3200" dirty="0"/>
              </a:p>
              <a:p>
                <a:pPr marL="346075" lvl="1">
                  <a:lnSpc>
                    <a:spcPct val="150000"/>
                  </a:lnSpc>
                </a:pPr>
                <a:r>
                  <a:rPr lang="en-US" sz="3200" b="1" dirty="0"/>
                  <a:t>Further Reading:</a:t>
                </a:r>
                <a:r>
                  <a:rPr lang="en-US" sz="3200" dirty="0"/>
                  <a:t> </a:t>
                </a:r>
                <a:r>
                  <a:rPr lang="en-US" sz="3200" dirty="0">
                    <a:hlinkClick r:id="rId3"/>
                  </a:rPr>
                  <a:t>https://towardsdatascience.com/assessing-the-quality-of-data-e5e996a1681b</a:t>
                </a:r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8" y="-88297"/>
                <a:ext cx="24377650" cy="13665279"/>
              </a:xfrm>
              <a:prstGeom prst="rect">
                <a:avLst/>
              </a:prstGeom>
              <a:blipFill>
                <a:blip r:embed="rId4"/>
                <a:stretch>
                  <a:fillRect l="-700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204896"/>
            <a:ext cx="24377650" cy="1405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400" b="1" dirty="0"/>
              <a:t>Handling Missing Data: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There can be a number of reasons for missing values including: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The particular data has no value associated with it.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The field was not applicable, the event did not happen, or the data was not available. 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The person who entered the data did not know the right value or did not care if the value is filled in.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The value is to be provided by a later step of the process.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Most algorithms will not process records with missing values. Default is to drop those records.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b="1" dirty="0"/>
              <a:t>Solution 1: Omission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a small number of records have missing values, can omit them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many records are missing values on a small set of variables, can drop those variables (or use proxies)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many records have missing values, omission is not practical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b="1" dirty="0"/>
              <a:t>Solution 2: Imputation 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Replace missing values with reasonable substitutes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Lets you keep the record and use the rest of its (non-missing)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07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973"/>
            <a:ext cx="24377650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/>
              <a:t>Normalizing (Standardizing) Data: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Used in some techniques when variables with the largest scales would dominate and skew results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Puts all variables on same scale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Normalizing function: Subtract mean and divide by standard deviation (used in </a:t>
            </a:r>
            <a:r>
              <a:rPr lang="en-US" sz="3200" dirty="0" err="1"/>
              <a:t>XLMiner</a:t>
            </a:r>
            <a:r>
              <a:rPr lang="en-US" sz="3200" dirty="0"/>
              <a:t>)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Alternative function: scale to 0-1 by subtracting minimum and dividing by the range</a:t>
            </a:r>
          </a:p>
          <a:p>
            <a:pPr>
              <a:lnSpc>
                <a:spcPct val="150000"/>
              </a:lnSpc>
            </a:pPr>
            <a:r>
              <a:rPr lang="en-US" sz="3400" b="1" dirty="0"/>
              <a:t>Rare event oversampling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Often the event of interest is rare. Examples: response to mailing, fraud in taxes, etc.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Sampling may yield too few “interesting” cases to effectively train a model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Popular solution: oversample the rare cases to obtain a more balanced training set. Later, need to adjust results for oversampling.</a:t>
            </a:r>
          </a:p>
          <a:p>
            <a:pPr>
              <a:lnSpc>
                <a:spcPct val="150000"/>
              </a:lnSpc>
            </a:pPr>
            <a:r>
              <a:rPr lang="en-US" altLang="en-US" sz="3200" b="1" dirty="0"/>
              <a:t>The Problem of Over-fitting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Statistical models can produce highly complex explanations of relationships between variables.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The “fit” may be excellent. But  when used with new data, models of great complexity do not do so well.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Causes: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Too many predictors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A model with too many parameters 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Trying many different models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Consequence:  Deployed model will not work as expected with completely new data.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To handle the problem of over-fitting, we need to go for validation and testing.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56927"/>
              </p:ext>
            </p:extLst>
          </p:nvPr>
        </p:nvGraphicFramePr>
        <p:xfrm>
          <a:off x="16605250" y="91440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3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11"/>
            <a:ext cx="24377650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Partitioning the Data: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</a:t>
            </a:r>
            <a:r>
              <a:rPr lang="en-US" dirty="0"/>
              <a:t>: How well will our model perform with new data?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Solution</a:t>
            </a:r>
            <a:r>
              <a:rPr lang="en-US" dirty="0"/>
              <a:t>:  Separate data into two parts. 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Training partition to develop the model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Validation partition to implement the model and evaluate its performance on “new” 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Partition	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When a model is developed on training data, it can </a:t>
            </a:r>
            <a:r>
              <a:rPr lang="en-US" dirty="0" err="1"/>
              <a:t>overfit</a:t>
            </a:r>
            <a:r>
              <a:rPr lang="en-US" dirty="0"/>
              <a:t> the training data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(hence need to assess on validation)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Assessing multiple models on same validation data can </a:t>
            </a:r>
            <a:r>
              <a:rPr lang="en-US" dirty="0" err="1"/>
              <a:t>overfit</a:t>
            </a:r>
            <a:r>
              <a:rPr lang="en-US" dirty="0"/>
              <a:t> validation data.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Some methods use the validation data to choose a parameter.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This too can lead to </a:t>
            </a:r>
            <a:r>
              <a:rPr lang="en-US" dirty="0" err="1"/>
              <a:t>overfitting</a:t>
            </a:r>
            <a:r>
              <a:rPr lang="en-US" dirty="0"/>
              <a:t> the validation data 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Solution</a:t>
            </a:r>
            <a:r>
              <a:rPr lang="en-US" dirty="0"/>
              <a:t>: final selected model is applied to a test partition to give unbiased estimate of its performance on new data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900" y="250556"/>
            <a:ext cx="5879079" cy="88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8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/>
              <a:t>References: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Links: </a:t>
            </a:r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2"/>
              </a:rPr>
              <a:t>https://www.sas.com/en_in/insights/big-data/what-is-big-data.html</a:t>
            </a:r>
            <a:endParaRPr lang="en-US" sz="3200" dirty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3"/>
              </a:rPr>
              <a:t>https://www.oracle.com/big-data/what-is-big-data/</a:t>
            </a:r>
            <a:endParaRPr lang="en-US" sz="3200" dirty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4"/>
              </a:rPr>
              <a:t>https://www.w3schools.com/python/python_variables_multiple.asp</a:t>
            </a:r>
            <a:endParaRPr lang="en-US" sz="3200" dirty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Predictive Analytics for Dummies, By </a:t>
            </a:r>
            <a:r>
              <a:rPr lang="en-US" sz="3200" dirty="0" err="1"/>
              <a:t>Anasse</a:t>
            </a:r>
            <a:r>
              <a:rPr lang="en-US" sz="3200" dirty="0"/>
              <a:t> Bari, Mohamed </a:t>
            </a:r>
            <a:r>
              <a:rPr lang="en-US" sz="3200" dirty="0" err="1"/>
              <a:t>Chaouchi</a:t>
            </a:r>
            <a:r>
              <a:rPr lang="en-US" sz="3200" dirty="0"/>
              <a:t>, &amp; Tommy Jung, Copyright 2016, John Wiley &amp; Sons, Inc.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69de9ed2d86de2c98b594a719de56236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b424be94f13ec42bc6aa6883e5ed456b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5DEC50-C949-4C68-833A-C5A12905A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6ac-8a7b-45a8-ac21-0045671195bb"/>
    <ds:schemaRef ds:uri="8ccb4679-f0b0-4414-a166-a37bba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07DB4D-AE72-4717-A5B5-C09096CAC7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46D729-2362-450E-A255-8B249B3961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25699</TotalTime>
  <Words>1577</Words>
  <Application>Microsoft Office PowerPoint</Application>
  <PresentationFormat>Custom</PresentationFormat>
  <Paragraphs>118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2672</cp:revision>
  <cp:lastPrinted>2016-12-11T00:19:30Z</cp:lastPrinted>
  <dcterms:created xsi:type="dcterms:W3CDTF">2014-11-12T21:47:38Z</dcterms:created>
  <dcterms:modified xsi:type="dcterms:W3CDTF">2022-03-01T07:41:28Z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