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70" r:id="rId9"/>
    <p:sldId id="271" r:id="rId10"/>
    <p:sldId id="263" r:id="rId11"/>
    <p:sldId id="274" r:id="rId12"/>
    <p:sldId id="264" r:id="rId13"/>
    <p:sldId id="265" r:id="rId14"/>
    <p:sldId id="266" r:id="rId15"/>
    <p:sldId id="267" r:id="rId16"/>
    <p:sldId id="268" r:id="rId17"/>
    <p:sldId id="269" r:id="rId18"/>
    <p:sldId id="272" r:id="rId19"/>
    <p:sldId id="27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84" d="100"/>
          <a:sy n="84" d="100"/>
        </p:scale>
        <p:origin x="-966" y="60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C10B3F6-F67B-43E5-B5B1-38E064B14893}" type="datetimeFigureOut">
              <a:rPr lang="en-US" smtClean="0"/>
              <a:t>4/1/2018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AD62C3-31B3-4D25-8012-AB2B721B09B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10B3F6-F67B-43E5-B5B1-38E064B14893}" type="datetimeFigureOut">
              <a:rPr lang="en-US" smtClean="0"/>
              <a:t>4/1/2018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AD62C3-31B3-4D25-8012-AB2B721B09B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10B3F6-F67B-43E5-B5B1-38E064B14893}" type="datetimeFigureOut">
              <a:rPr lang="en-US" smtClean="0"/>
              <a:t>4/1/2018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AD62C3-31B3-4D25-8012-AB2B721B09B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10B3F6-F67B-43E5-B5B1-38E064B14893}" type="datetimeFigureOut">
              <a:rPr lang="en-US" smtClean="0"/>
              <a:t>4/1/2018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AD62C3-31B3-4D25-8012-AB2B721B09B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10B3F6-F67B-43E5-B5B1-38E064B14893}" type="datetimeFigureOut">
              <a:rPr lang="en-US" smtClean="0"/>
              <a:t>4/1/2018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AD62C3-31B3-4D25-8012-AB2B721B09B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C10B3F6-F67B-43E5-B5B1-38E064B14893}" type="datetimeFigureOut">
              <a:rPr lang="en-US" smtClean="0"/>
              <a:t>4/1/2018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AD62C3-31B3-4D25-8012-AB2B721B09B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C10B3F6-F67B-43E5-B5B1-38E064B14893}" type="datetimeFigureOut">
              <a:rPr lang="en-US" smtClean="0"/>
              <a:t>4/1/2018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AD62C3-31B3-4D25-8012-AB2B721B09B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10B3F6-F67B-43E5-B5B1-38E064B14893}" type="datetimeFigureOut">
              <a:rPr lang="en-US" smtClean="0"/>
              <a:t>4/1/2018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AD62C3-31B3-4D25-8012-AB2B721B09B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10B3F6-F67B-43E5-B5B1-38E064B14893}" type="datetimeFigureOut">
              <a:rPr lang="en-US" smtClean="0"/>
              <a:t>4/1/2018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AD62C3-31B3-4D25-8012-AB2B721B09B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10B3F6-F67B-43E5-B5B1-38E064B14893}" type="datetimeFigureOut">
              <a:rPr lang="en-US" smtClean="0"/>
              <a:t>4/1/2018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AD62C3-31B3-4D25-8012-AB2B721B09B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10B3F6-F67B-43E5-B5B1-38E064B14893}" type="datetimeFigureOut">
              <a:rPr lang="en-US" smtClean="0"/>
              <a:t>4/1/2018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AD62C3-31B3-4D25-8012-AB2B721B09B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10B3F6-F67B-43E5-B5B1-38E064B14893}" type="datetimeFigureOut">
              <a:rPr lang="en-US" smtClean="0"/>
              <a:t>4/1/2018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AD62C3-31B3-4D25-8012-AB2B721B09B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image.slidesharecdn.com/e2c1dba2-b67e-4ad6-9040-ce78aed0ce0a-151002201452-lva1-app6892/95/online-job-portal-ppt-presentation-6-638.jpg?cb=1443816948"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81000"/>
            <a:ext cx="7772400" cy="1470025"/>
          </a:xfrm>
        </p:spPr>
        <p:txBody>
          <a:bodyPr/>
          <a:lstStyle/>
          <a:p>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2400" u="sng" dirty="0" smtClean="0">
                <a:solidFill>
                  <a:schemeClr val="accent6">
                    <a:lumMod val="50000"/>
                  </a:schemeClr>
                </a:solidFill>
              </a:rPr>
              <a:t>SEQUENCE DIAGRAM</a:t>
            </a:r>
            <a:endParaRPr lang="en-US" sz="2400" u="sng" dirty="0">
              <a:solidFill>
                <a:schemeClr val="accent6">
                  <a:lumMod val="50000"/>
                </a:schemeClr>
              </a:solidFill>
            </a:endParaRPr>
          </a:p>
        </p:txBody>
      </p:sp>
      <p:pic>
        <p:nvPicPr>
          <p:cNvPr id="4" name="Content Placeholder 3" descr="online-job-portal-system-15-1024.jpg"/>
          <p:cNvPicPr>
            <a:picLocks noGrp="1" noChangeAspect="1"/>
          </p:cNvPicPr>
          <p:nvPr>
            <p:ph idx="1"/>
          </p:nvPr>
        </p:nvPicPr>
        <p:blipFill>
          <a:blip r:embed="rId2"/>
          <a:srcRect t="14493" b="37681"/>
          <a:stretch>
            <a:fillRect/>
          </a:stretch>
        </p:blipFill>
        <p:spPr>
          <a:xfrm>
            <a:off x="762000" y="990600"/>
            <a:ext cx="7848600" cy="5562600"/>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2800" dirty="0" smtClean="0"/>
              <a:t>USE CASE DIAGRAM </a:t>
            </a:r>
            <a:endParaRPr lang="en-US" sz="2800" dirty="0"/>
          </a:p>
        </p:txBody>
      </p:sp>
      <p:pic>
        <p:nvPicPr>
          <p:cNvPr id="6" name="Content Placeholder 5" descr="finalUseCaseDiagram.png"/>
          <p:cNvPicPr>
            <a:picLocks noGrp="1" noChangeAspect="1"/>
          </p:cNvPicPr>
          <p:nvPr>
            <p:ph idx="1"/>
          </p:nvPr>
        </p:nvPicPr>
        <p:blipFill>
          <a:blip r:embed="rId2"/>
          <a:stretch>
            <a:fillRect/>
          </a:stretch>
        </p:blipFill>
        <p:spPr>
          <a:xfrm>
            <a:off x="457200" y="1524000"/>
            <a:ext cx="8229600" cy="510540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600" dirty="0" smtClean="0"/>
              <a:t>CLASS DIAGRAM</a:t>
            </a:r>
            <a:endParaRPr lang="en-US" sz="3600" dirty="0"/>
          </a:p>
        </p:txBody>
      </p:sp>
      <p:pic>
        <p:nvPicPr>
          <p:cNvPr id="6" name="Content Placeholder 5" descr="finalclassCaseDiagram.png"/>
          <p:cNvPicPr>
            <a:picLocks noGrp="1" noChangeAspect="1"/>
          </p:cNvPicPr>
          <p:nvPr>
            <p:ph idx="1"/>
          </p:nvPr>
        </p:nvPicPr>
        <p:blipFill>
          <a:blip r:embed="rId2"/>
          <a:srcRect l="8874" r="6765" b="27680"/>
          <a:stretch>
            <a:fillRect/>
          </a:stretch>
        </p:blipFill>
        <p:spPr>
          <a:xfrm>
            <a:off x="533400" y="2362200"/>
            <a:ext cx="8011886" cy="3962400"/>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a:bodyPr>
          <a:lstStyle/>
          <a:p>
            <a:r>
              <a:rPr lang="en-US" sz="3200" dirty="0" smtClean="0">
                <a:solidFill>
                  <a:schemeClr val="accent6">
                    <a:lumMod val="75000"/>
                  </a:schemeClr>
                </a:solidFill>
              </a:rPr>
              <a:t>JOB SEEKER’S TABLE</a:t>
            </a:r>
            <a:endParaRPr lang="en-US" sz="3200" dirty="0">
              <a:solidFill>
                <a:schemeClr val="accent6">
                  <a:lumMod val="75000"/>
                </a:schemeClr>
              </a:solidFill>
            </a:endParaRPr>
          </a:p>
        </p:txBody>
      </p:sp>
      <p:graphicFrame>
        <p:nvGraphicFramePr>
          <p:cNvPr id="8" name="Content Placeholder 7"/>
          <p:cNvGraphicFramePr>
            <a:graphicFrameLocks noGrp="1"/>
          </p:cNvGraphicFramePr>
          <p:nvPr>
            <p:ph idx="1"/>
          </p:nvPr>
        </p:nvGraphicFramePr>
        <p:xfrm>
          <a:off x="1295400" y="990600"/>
          <a:ext cx="6583680" cy="5191760"/>
        </p:xfrm>
        <a:graphic>
          <a:graphicData uri="http://schemas.openxmlformats.org/drawingml/2006/table">
            <a:tbl>
              <a:tblPr firstRow="1" bandRow="1">
                <a:tableStyleId>{5C22544A-7EE6-4342-B048-85BDC9FD1C3A}</a:tableStyleId>
              </a:tblPr>
              <a:tblGrid>
                <a:gridCol w="1828800"/>
                <a:gridCol w="1752600"/>
                <a:gridCol w="1356360"/>
                <a:gridCol w="1645920"/>
              </a:tblGrid>
              <a:tr h="370840">
                <a:tc>
                  <a:txBody>
                    <a:bodyPr/>
                    <a:lstStyle/>
                    <a:p>
                      <a:r>
                        <a:rPr lang="en-US" dirty="0" smtClean="0"/>
                        <a:t>           FIELD</a:t>
                      </a:r>
                      <a:endParaRPr lang="en-US" dirty="0"/>
                    </a:p>
                  </a:txBody>
                  <a:tcPr/>
                </a:tc>
                <a:tc>
                  <a:txBody>
                    <a:bodyPr/>
                    <a:lstStyle/>
                    <a:p>
                      <a:r>
                        <a:rPr lang="en-US" dirty="0" smtClean="0"/>
                        <a:t> DATA TYPE</a:t>
                      </a:r>
                      <a:endParaRPr lang="en-US" dirty="0"/>
                    </a:p>
                  </a:txBody>
                  <a:tcPr/>
                </a:tc>
                <a:tc>
                  <a:txBody>
                    <a:bodyPr/>
                    <a:lstStyle/>
                    <a:p>
                      <a:r>
                        <a:rPr lang="en-US" dirty="0" smtClean="0"/>
                        <a:t>NULL</a:t>
                      </a:r>
                      <a:endParaRPr lang="en-US" dirty="0"/>
                    </a:p>
                  </a:txBody>
                  <a:tcPr/>
                </a:tc>
                <a:tc>
                  <a:txBody>
                    <a:bodyPr/>
                    <a:lstStyle/>
                    <a:p>
                      <a:r>
                        <a:rPr lang="en-US" dirty="0" smtClean="0"/>
                        <a:t>             KEY</a:t>
                      </a:r>
                      <a:endParaRPr lang="en-US" dirty="0"/>
                    </a:p>
                  </a:txBody>
                  <a:tcPr/>
                </a:tc>
              </a:tr>
              <a:tr h="370840">
                <a:tc>
                  <a:txBody>
                    <a:bodyPr/>
                    <a:lstStyle/>
                    <a:p>
                      <a:r>
                        <a:rPr lang="en-US" dirty="0"/>
                        <a:t>Ee.id</a:t>
                      </a:r>
                    </a:p>
                  </a:txBody>
                  <a:tcPr anchor="ctr"/>
                </a:tc>
                <a:tc>
                  <a:txBody>
                    <a:bodyPr/>
                    <a:lstStyle/>
                    <a:p>
                      <a:r>
                        <a:rPr lang="en-US"/>
                        <a:t>Int(4)</a:t>
                      </a:r>
                    </a:p>
                  </a:txBody>
                  <a:tcPr anchor="ctr"/>
                </a:tc>
                <a:tc>
                  <a:txBody>
                    <a:bodyPr/>
                    <a:lstStyle/>
                    <a:p>
                      <a:r>
                        <a:rPr lang="en-US"/>
                        <a:t>NO</a:t>
                      </a:r>
                    </a:p>
                  </a:txBody>
                  <a:tcPr anchor="ctr"/>
                </a:tc>
                <a:tc>
                  <a:txBody>
                    <a:bodyPr/>
                    <a:lstStyle/>
                    <a:p>
                      <a:r>
                        <a:rPr lang="en-US"/>
                        <a:t>YES</a:t>
                      </a:r>
                    </a:p>
                  </a:txBody>
                  <a:tcPr anchor="ctr"/>
                </a:tc>
              </a:tr>
              <a:tr h="370840">
                <a:tc>
                  <a:txBody>
                    <a:bodyPr/>
                    <a:lstStyle/>
                    <a:p>
                      <a:r>
                        <a:rPr lang="en-US"/>
                        <a:t>Ee_fnm</a:t>
                      </a:r>
                    </a:p>
                  </a:txBody>
                  <a:tcPr anchor="ctr"/>
                </a:tc>
                <a:tc>
                  <a:txBody>
                    <a:bodyPr/>
                    <a:lstStyle/>
                    <a:p>
                      <a:r>
                        <a:rPr lang="en-US"/>
                        <a:t>Varchar(40)</a:t>
                      </a:r>
                    </a:p>
                  </a:txBody>
                  <a:tcPr anchor="ctr"/>
                </a:tc>
                <a:tc>
                  <a:txBody>
                    <a:bodyPr/>
                    <a:lstStyle/>
                    <a:p>
                      <a:r>
                        <a:rPr lang="en-US"/>
                        <a:t>NO</a:t>
                      </a:r>
                    </a:p>
                  </a:txBody>
                  <a:tcPr anchor="ctr"/>
                </a:tc>
                <a:tc>
                  <a:txBody>
                    <a:bodyPr/>
                    <a:lstStyle/>
                    <a:p>
                      <a:r>
                        <a:rPr lang="en-US"/>
                        <a:t>NO</a:t>
                      </a:r>
                    </a:p>
                  </a:txBody>
                  <a:tcPr anchor="ctr"/>
                </a:tc>
              </a:tr>
              <a:tr h="370840">
                <a:tc>
                  <a:txBody>
                    <a:bodyPr/>
                    <a:lstStyle/>
                    <a:p>
                      <a:r>
                        <a:rPr lang="en-US"/>
                        <a:t>Ee_pwd</a:t>
                      </a:r>
                    </a:p>
                  </a:txBody>
                  <a:tcPr anchor="ctr"/>
                </a:tc>
                <a:tc>
                  <a:txBody>
                    <a:bodyPr/>
                    <a:lstStyle/>
                    <a:p>
                      <a:r>
                        <a:rPr lang="en-US"/>
                        <a:t>Varchar(10)</a:t>
                      </a:r>
                    </a:p>
                  </a:txBody>
                  <a:tcPr anchor="ctr"/>
                </a:tc>
                <a:tc>
                  <a:txBody>
                    <a:bodyPr/>
                    <a:lstStyle/>
                    <a:p>
                      <a:r>
                        <a:rPr lang="en-US"/>
                        <a:t>NO</a:t>
                      </a:r>
                    </a:p>
                  </a:txBody>
                  <a:tcPr anchor="ctr"/>
                </a:tc>
                <a:tc>
                  <a:txBody>
                    <a:bodyPr/>
                    <a:lstStyle/>
                    <a:p>
                      <a:r>
                        <a:rPr lang="en-US"/>
                        <a:t>NO</a:t>
                      </a:r>
                    </a:p>
                  </a:txBody>
                  <a:tcPr anchor="ctr"/>
                </a:tc>
              </a:tr>
              <a:tr h="370840">
                <a:tc>
                  <a:txBody>
                    <a:bodyPr/>
                    <a:lstStyle/>
                    <a:p>
                      <a:r>
                        <a:rPr lang="en-US" dirty="0" smtClean="0"/>
                        <a:t>Ee_gender</a:t>
                      </a:r>
                      <a:endParaRPr lang="en-US" dirty="0"/>
                    </a:p>
                  </a:txBody>
                  <a:tcPr anchor="ctr"/>
                </a:tc>
                <a:tc>
                  <a:txBody>
                    <a:bodyPr/>
                    <a:lstStyle/>
                    <a:p>
                      <a:r>
                        <a:rPr lang="en-US"/>
                        <a:t>Varchar(1)</a:t>
                      </a:r>
                    </a:p>
                  </a:txBody>
                  <a:tcPr anchor="ctr"/>
                </a:tc>
                <a:tc>
                  <a:txBody>
                    <a:bodyPr/>
                    <a:lstStyle/>
                    <a:p>
                      <a:r>
                        <a:rPr lang="en-US"/>
                        <a:t>NO</a:t>
                      </a:r>
                    </a:p>
                  </a:txBody>
                  <a:tcPr anchor="ctr"/>
                </a:tc>
                <a:tc>
                  <a:txBody>
                    <a:bodyPr/>
                    <a:lstStyle/>
                    <a:p>
                      <a:r>
                        <a:rPr lang="en-US"/>
                        <a:t>NO</a:t>
                      </a:r>
                    </a:p>
                  </a:txBody>
                  <a:tcPr anchor="ctr"/>
                </a:tc>
              </a:tr>
              <a:tr h="370840">
                <a:tc>
                  <a:txBody>
                    <a:bodyPr/>
                    <a:lstStyle/>
                    <a:p>
                      <a:r>
                        <a:rPr lang="en-US"/>
                        <a:t>Ee_email</a:t>
                      </a:r>
                    </a:p>
                  </a:txBody>
                  <a:tcPr anchor="ctr"/>
                </a:tc>
                <a:tc>
                  <a:txBody>
                    <a:bodyPr/>
                    <a:lstStyle/>
                    <a:p>
                      <a:r>
                        <a:rPr lang="en-US"/>
                        <a:t>Varchar(30)</a:t>
                      </a:r>
                    </a:p>
                  </a:txBody>
                  <a:tcPr anchor="ctr"/>
                </a:tc>
                <a:tc>
                  <a:txBody>
                    <a:bodyPr/>
                    <a:lstStyle/>
                    <a:p>
                      <a:r>
                        <a:rPr lang="en-US"/>
                        <a:t>NO</a:t>
                      </a:r>
                    </a:p>
                  </a:txBody>
                  <a:tcPr anchor="ctr"/>
                </a:tc>
                <a:tc>
                  <a:txBody>
                    <a:bodyPr/>
                    <a:lstStyle/>
                    <a:p>
                      <a:r>
                        <a:rPr lang="en-US"/>
                        <a:t>NO</a:t>
                      </a:r>
                    </a:p>
                  </a:txBody>
                  <a:tcPr anchor="ctr"/>
                </a:tc>
              </a:tr>
              <a:tr h="370840">
                <a:tc>
                  <a:txBody>
                    <a:bodyPr/>
                    <a:lstStyle/>
                    <a:p>
                      <a:r>
                        <a:rPr lang="en-US"/>
                        <a:t>Ee.Add</a:t>
                      </a:r>
                    </a:p>
                  </a:txBody>
                  <a:tcPr anchor="ctr"/>
                </a:tc>
                <a:tc>
                  <a:txBody>
                    <a:bodyPr/>
                    <a:lstStyle/>
                    <a:p>
                      <a:r>
                        <a:rPr lang="en-US"/>
                        <a:t>Varchar(300)</a:t>
                      </a:r>
                    </a:p>
                  </a:txBody>
                  <a:tcPr anchor="ctr"/>
                </a:tc>
                <a:tc>
                  <a:txBody>
                    <a:bodyPr/>
                    <a:lstStyle/>
                    <a:p>
                      <a:r>
                        <a:rPr lang="en-US"/>
                        <a:t>NO</a:t>
                      </a:r>
                    </a:p>
                  </a:txBody>
                  <a:tcPr anchor="ctr"/>
                </a:tc>
                <a:tc>
                  <a:txBody>
                    <a:bodyPr/>
                    <a:lstStyle/>
                    <a:p>
                      <a:r>
                        <a:rPr lang="en-US"/>
                        <a:t>NO</a:t>
                      </a:r>
                    </a:p>
                  </a:txBody>
                  <a:tcPr anchor="ctr"/>
                </a:tc>
              </a:tr>
              <a:tr h="370840">
                <a:tc>
                  <a:txBody>
                    <a:bodyPr/>
                    <a:lstStyle/>
                    <a:p>
                      <a:r>
                        <a:rPr lang="en-US"/>
                        <a:t>Ee_phno</a:t>
                      </a:r>
                    </a:p>
                  </a:txBody>
                  <a:tcPr anchor="ctr"/>
                </a:tc>
                <a:tc>
                  <a:txBody>
                    <a:bodyPr/>
                    <a:lstStyle/>
                    <a:p>
                      <a:r>
                        <a:rPr lang="en-US"/>
                        <a:t>Varchar(10)</a:t>
                      </a:r>
                    </a:p>
                  </a:txBody>
                  <a:tcPr anchor="ctr"/>
                </a:tc>
                <a:tc>
                  <a:txBody>
                    <a:bodyPr/>
                    <a:lstStyle/>
                    <a:p>
                      <a:r>
                        <a:rPr lang="en-US" dirty="0"/>
                        <a:t>NO</a:t>
                      </a:r>
                    </a:p>
                  </a:txBody>
                  <a:tcPr anchor="ctr"/>
                </a:tc>
                <a:tc>
                  <a:txBody>
                    <a:bodyPr/>
                    <a:lstStyle/>
                    <a:p>
                      <a:r>
                        <a:rPr lang="en-US"/>
                        <a:t>NO</a:t>
                      </a:r>
                    </a:p>
                  </a:txBody>
                  <a:tcPr anchor="ctr"/>
                </a:tc>
              </a:tr>
              <a:tr h="370840">
                <a:tc>
                  <a:txBody>
                    <a:bodyPr/>
                    <a:lstStyle/>
                    <a:p>
                      <a:r>
                        <a:rPr lang="en-US" dirty="0" err="1"/>
                        <a:t>Ee_mobileno</a:t>
                      </a:r>
                      <a:endParaRPr lang="en-US" dirty="0"/>
                    </a:p>
                  </a:txBody>
                  <a:tcPr anchor="ctr"/>
                </a:tc>
                <a:tc>
                  <a:txBody>
                    <a:bodyPr/>
                    <a:lstStyle/>
                    <a:p>
                      <a:r>
                        <a:rPr lang="en-US" dirty="0" err="1"/>
                        <a:t>Varchar</a:t>
                      </a:r>
                      <a:r>
                        <a:rPr lang="en-US" dirty="0"/>
                        <a:t>(10)</a:t>
                      </a:r>
                    </a:p>
                  </a:txBody>
                  <a:tcPr anchor="ctr"/>
                </a:tc>
                <a:tc>
                  <a:txBody>
                    <a:bodyPr/>
                    <a:lstStyle/>
                    <a:p>
                      <a:r>
                        <a:rPr lang="en-US" dirty="0"/>
                        <a:t>NO</a:t>
                      </a:r>
                    </a:p>
                  </a:txBody>
                  <a:tcPr anchor="ctr"/>
                </a:tc>
                <a:tc>
                  <a:txBody>
                    <a:bodyPr/>
                    <a:lstStyle/>
                    <a:p>
                      <a:r>
                        <a:rPr lang="en-US"/>
                        <a:t>NO</a:t>
                      </a:r>
                    </a:p>
                  </a:txBody>
                  <a:tcPr anchor="ctr"/>
                </a:tc>
              </a:tr>
              <a:tr h="370840">
                <a:tc>
                  <a:txBody>
                    <a:bodyPr/>
                    <a:lstStyle/>
                    <a:p>
                      <a:r>
                        <a:rPr lang="en-US" dirty="0"/>
                        <a:t>Ee_annual_salary</a:t>
                      </a:r>
                    </a:p>
                  </a:txBody>
                  <a:tcPr anchor="ctr"/>
                </a:tc>
                <a:tc>
                  <a:txBody>
                    <a:bodyPr/>
                    <a:lstStyle/>
                    <a:p>
                      <a:r>
                        <a:rPr lang="en-US"/>
                        <a:t>Int(10)</a:t>
                      </a:r>
                    </a:p>
                  </a:txBody>
                  <a:tcPr anchor="ctr"/>
                </a:tc>
                <a:tc>
                  <a:txBody>
                    <a:bodyPr/>
                    <a:lstStyle/>
                    <a:p>
                      <a:r>
                        <a:rPr lang="en-US"/>
                        <a:t>NO</a:t>
                      </a:r>
                    </a:p>
                  </a:txBody>
                  <a:tcPr anchor="ctr"/>
                </a:tc>
                <a:tc>
                  <a:txBody>
                    <a:bodyPr/>
                    <a:lstStyle/>
                    <a:p>
                      <a:r>
                        <a:rPr lang="en-US"/>
                        <a:t>NO</a:t>
                      </a:r>
                    </a:p>
                  </a:txBody>
                  <a:tcPr anchor="ctr"/>
                </a:tc>
              </a:tr>
              <a:tr h="370840">
                <a:tc>
                  <a:txBody>
                    <a:bodyPr/>
                    <a:lstStyle/>
                    <a:p>
                      <a:r>
                        <a:rPr lang="en-US" dirty="0"/>
                        <a:t>Ee_qualification</a:t>
                      </a:r>
                    </a:p>
                  </a:txBody>
                  <a:tcPr anchor="ctr"/>
                </a:tc>
                <a:tc>
                  <a:txBody>
                    <a:bodyPr/>
                    <a:lstStyle/>
                    <a:p>
                      <a:r>
                        <a:rPr lang="en-US"/>
                        <a:t>Varchar(10)</a:t>
                      </a:r>
                    </a:p>
                  </a:txBody>
                  <a:tcPr anchor="ctr"/>
                </a:tc>
                <a:tc>
                  <a:txBody>
                    <a:bodyPr/>
                    <a:lstStyle/>
                    <a:p>
                      <a:r>
                        <a:rPr lang="en-US"/>
                        <a:t>NO</a:t>
                      </a:r>
                    </a:p>
                  </a:txBody>
                  <a:tcPr anchor="ctr"/>
                </a:tc>
                <a:tc>
                  <a:txBody>
                    <a:bodyPr/>
                    <a:lstStyle/>
                    <a:p>
                      <a:r>
                        <a:rPr lang="en-US"/>
                        <a:t>NO</a:t>
                      </a:r>
                    </a:p>
                  </a:txBody>
                  <a:tcPr anchor="ctr"/>
                </a:tc>
              </a:tr>
              <a:tr h="370840">
                <a:tc>
                  <a:txBody>
                    <a:bodyPr/>
                    <a:lstStyle/>
                    <a:p>
                      <a:r>
                        <a:rPr lang="en-US"/>
                        <a:t>Ee_profile</a:t>
                      </a:r>
                    </a:p>
                  </a:txBody>
                  <a:tcPr anchor="ctr"/>
                </a:tc>
                <a:tc>
                  <a:txBody>
                    <a:bodyPr/>
                    <a:lstStyle/>
                    <a:p>
                      <a:r>
                        <a:rPr lang="en-US"/>
                        <a:t>Varchar(10)</a:t>
                      </a:r>
                    </a:p>
                  </a:txBody>
                  <a:tcPr anchor="ctr"/>
                </a:tc>
                <a:tc>
                  <a:txBody>
                    <a:bodyPr/>
                    <a:lstStyle/>
                    <a:p>
                      <a:r>
                        <a:rPr lang="en-US"/>
                        <a:t>NO</a:t>
                      </a:r>
                    </a:p>
                  </a:txBody>
                  <a:tcPr anchor="ctr"/>
                </a:tc>
                <a:tc>
                  <a:txBody>
                    <a:bodyPr/>
                    <a:lstStyle/>
                    <a:p>
                      <a:r>
                        <a:rPr lang="en-US"/>
                        <a:t>NO</a:t>
                      </a:r>
                    </a:p>
                  </a:txBody>
                  <a:tcPr anchor="ctr"/>
                </a:tc>
              </a:tr>
              <a:tr h="370840">
                <a:tc>
                  <a:txBody>
                    <a:bodyPr/>
                    <a:lstStyle/>
                    <a:p>
                      <a:r>
                        <a:rPr lang="en-US" dirty="0" err="1" smtClean="0"/>
                        <a:t>Ee_dob</a:t>
                      </a:r>
                      <a:endParaRPr lang="en-US" dirty="0"/>
                    </a:p>
                  </a:txBody>
                  <a:tcPr anchor="ctr"/>
                </a:tc>
                <a:tc>
                  <a:txBody>
                    <a:bodyPr/>
                    <a:lstStyle/>
                    <a:p>
                      <a:r>
                        <a:rPr lang="en-US" dirty="0" err="1" smtClean="0"/>
                        <a:t>Varchar</a:t>
                      </a:r>
                      <a:r>
                        <a:rPr lang="en-US" dirty="0" smtClean="0"/>
                        <a:t>(20)</a:t>
                      </a:r>
                      <a:endParaRPr lang="en-US" dirty="0"/>
                    </a:p>
                  </a:txBody>
                  <a:tcPr anchor="ctr"/>
                </a:tc>
                <a:tc>
                  <a:txBody>
                    <a:bodyPr/>
                    <a:lstStyle/>
                    <a:p>
                      <a:r>
                        <a:rPr lang="en-US" dirty="0" smtClean="0"/>
                        <a:t>NO</a:t>
                      </a:r>
                      <a:endParaRPr lang="en-US" dirty="0"/>
                    </a:p>
                  </a:txBody>
                  <a:tcPr anchor="ctr"/>
                </a:tc>
                <a:tc>
                  <a:txBody>
                    <a:bodyPr/>
                    <a:lstStyle/>
                    <a:p>
                      <a:r>
                        <a:rPr lang="en-US" dirty="0" smtClean="0"/>
                        <a:t>NO</a:t>
                      </a:r>
                      <a:endParaRPr lang="en-US" dirty="0"/>
                    </a:p>
                  </a:txBody>
                  <a:tcPr anchor="ctr"/>
                </a:tc>
              </a:tr>
              <a:tr h="370840">
                <a:tc>
                  <a:txBody>
                    <a:bodyPr/>
                    <a:lstStyle/>
                    <a:p>
                      <a:r>
                        <a:rPr lang="en-US" dirty="0" err="1"/>
                        <a:t>Ee_resume</a:t>
                      </a:r>
                      <a:endParaRPr lang="en-US" dirty="0"/>
                    </a:p>
                  </a:txBody>
                  <a:tcPr anchor="ctr"/>
                </a:tc>
                <a:tc>
                  <a:txBody>
                    <a:bodyPr/>
                    <a:lstStyle/>
                    <a:p>
                      <a:r>
                        <a:rPr lang="en-US"/>
                        <a:t>Longtext</a:t>
                      </a:r>
                    </a:p>
                  </a:txBody>
                  <a:tcPr anchor="ctr"/>
                </a:tc>
                <a:tc>
                  <a:txBody>
                    <a:bodyPr/>
                    <a:lstStyle/>
                    <a:p>
                      <a:r>
                        <a:rPr lang="en-US" dirty="0"/>
                        <a:t>NO</a:t>
                      </a:r>
                    </a:p>
                  </a:txBody>
                  <a:tcPr anchor="ctr"/>
                </a:tc>
                <a:tc>
                  <a:txBody>
                    <a:bodyPr/>
                    <a:lstStyle/>
                    <a:p>
                      <a:r>
                        <a:rPr lang="en-US" dirty="0"/>
                        <a:t>NO</a:t>
                      </a:r>
                    </a:p>
                  </a:txBody>
                  <a:tcPr anchor="ct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200" dirty="0" smtClean="0">
                <a:solidFill>
                  <a:schemeClr val="accent6">
                    <a:lumMod val="50000"/>
                  </a:schemeClr>
                </a:solidFill>
              </a:rPr>
              <a:t>EMOPLOYEER’S TABLE</a:t>
            </a:r>
            <a:endParaRPr lang="en-US" sz="3200" dirty="0">
              <a:solidFill>
                <a:schemeClr val="accent6">
                  <a:lumMod val="50000"/>
                </a:schemeClr>
              </a:solidFill>
            </a:endParaRPr>
          </a:p>
        </p:txBody>
      </p:sp>
      <p:graphicFrame>
        <p:nvGraphicFramePr>
          <p:cNvPr id="4" name="Content Placeholder 3"/>
          <p:cNvGraphicFramePr>
            <a:graphicFrameLocks noGrp="1"/>
          </p:cNvGraphicFramePr>
          <p:nvPr>
            <p:ph idx="1"/>
          </p:nvPr>
        </p:nvGraphicFramePr>
        <p:xfrm>
          <a:off x="1600200" y="1066800"/>
          <a:ext cx="6508489" cy="4770117"/>
        </p:xfrm>
        <a:graphic>
          <a:graphicData uri="http://schemas.openxmlformats.org/drawingml/2006/table">
            <a:tbl>
              <a:tblPr firstRow="1" bandRow="1">
                <a:tableStyleId>{5C22544A-7EE6-4342-B048-85BDC9FD1C3A}</a:tableStyleId>
              </a:tblPr>
              <a:tblGrid>
                <a:gridCol w="2362200"/>
                <a:gridCol w="1600200"/>
                <a:gridCol w="919219"/>
                <a:gridCol w="1626870"/>
              </a:tblGrid>
              <a:tr h="471123">
                <a:tc>
                  <a:txBody>
                    <a:bodyPr/>
                    <a:lstStyle/>
                    <a:p>
                      <a:r>
                        <a:rPr lang="en-US" b="1" dirty="0"/>
                        <a:t>FIELD</a:t>
                      </a:r>
                      <a:endParaRPr lang="en-US" dirty="0"/>
                    </a:p>
                  </a:txBody>
                  <a:tcPr anchor="ctr"/>
                </a:tc>
                <a:tc>
                  <a:txBody>
                    <a:bodyPr/>
                    <a:lstStyle/>
                    <a:p>
                      <a:r>
                        <a:rPr lang="en-US" b="1" dirty="0"/>
                        <a:t>TYPE</a:t>
                      </a:r>
                      <a:endParaRPr lang="en-US" dirty="0"/>
                    </a:p>
                  </a:txBody>
                  <a:tcPr anchor="ctr"/>
                </a:tc>
                <a:tc>
                  <a:txBody>
                    <a:bodyPr/>
                    <a:lstStyle/>
                    <a:p>
                      <a:r>
                        <a:rPr lang="en-US" b="1"/>
                        <a:t>NULL</a:t>
                      </a:r>
                      <a:endParaRPr lang="en-US"/>
                    </a:p>
                  </a:txBody>
                  <a:tcPr anchor="ctr"/>
                </a:tc>
                <a:tc>
                  <a:txBody>
                    <a:bodyPr/>
                    <a:lstStyle/>
                    <a:p>
                      <a:r>
                        <a:rPr lang="en-US" b="1" baseline="0" dirty="0" smtClean="0"/>
                        <a:t>      </a:t>
                      </a:r>
                      <a:r>
                        <a:rPr lang="en-US" b="1" dirty="0" smtClean="0"/>
                        <a:t>KEY</a:t>
                      </a:r>
                      <a:endParaRPr lang="en-US" dirty="0"/>
                    </a:p>
                  </a:txBody>
                  <a:tcPr anchor="ctr"/>
                </a:tc>
              </a:tr>
              <a:tr h="477666">
                <a:tc>
                  <a:txBody>
                    <a:bodyPr/>
                    <a:lstStyle/>
                    <a:p>
                      <a:r>
                        <a:rPr lang="en-US"/>
                        <a:t>Er_id</a:t>
                      </a:r>
                    </a:p>
                  </a:txBody>
                  <a:tcPr anchor="ctr"/>
                </a:tc>
                <a:tc>
                  <a:txBody>
                    <a:bodyPr/>
                    <a:lstStyle/>
                    <a:p>
                      <a:r>
                        <a:rPr lang="en-US" dirty="0" err="1"/>
                        <a:t>Int</a:t>
                      </a:r>
                      <a:r>
                        <a:rPr lang="en-US" dirty="0"/>
                        <a:t>(4)</a:t>
                      </a:r>
                    </a:p>
                  </a:txBody>
                  <a:tcPr anchor="ctr"/>
                </a:tc>
                <a:tc>
                  <a:txBody>
                    <a:bodyPr/>
                    <a:lstStyle/>
                    <a:p>
                      <a:r>
                        <a:rPr lang="en-US" dirty="0"/>
                        <a:t>NO</a:t>
                      </a:r>
                    </a:p>
                  </a:txBody>
                  <a:tcPr anchor="ctr"/>
                </a:tc>
                <a:tc>
                  <a:txBody>
                    <a:bodyPr/>
                    <a:lstStyle/>
                    <a:p>
                      <a:r>
                        <a:rPr lang="en-US"/>
                        <a:t>YES</a:t>
                      </a:r>
                    </a:p>
                  </a:txBody>
                  <a:tcPr anchor="ctr"/>
                </a:tc>
              </a:tr>
              <a:tr h="477666">
                <a:tc>
                  <a:txBody>
                    <a:bodyPr/>
                    <a:lstStyle/>
                    <a:p>
                      <a:r>
                        <a:rPr lang="en-US"/>
                        <a:t>Er_fnm</a:t>
                      </a:r>
                    </a:p>
                  </a:txBody>
                  <a:tcPr anchor="ctr"/>
                </a:tc>
                <a:tc>
                  <a:txBody>
                    <a:bodyPr/>
                    <a:lstStyle/>
                    <a:p>
                      <a:r>
                        <a:rPr lang="en-US"/>
                        <a:t>Varchar(30)</a:t>
                      </a:r>
                    </a:p>
                  </a:txBody>
                  <a:tcPr anchor="ctr"/>
                </a:tc>
                <a:tc>
                  <a:txBody>
                    <a:bodyPr/>
                    <a:lstStyle/>
                    <a:p>
                      <a:r>
                        <a:rPr lang="en-US"/>
                        <a:t>NO</a:t>
                      </a:r>
                    </a:p>
                  </a:txBody>
                  <a:tcPr anchor="ctr"/>
                </a:tc>
                <a:tc>
                  <a:txBody>
                    <a:bodyPr/>
                    <a:lstStyle/>
                    <a:p>
                      <a:r>
                        <a:rPr lang="en-US"/>
                        <a:t>NO</a:t>
                      </a:r>
                    </a:p>
                  </a:txBody>
                  <a:tcPr anchor="ctr"/>
                </a:tc>
              </a:tr>
              <a:tr h="477666">
                <a:tc>
                  <a:txBody>
                    <a:bodyPr/>
                    <a:lstStyle/>
                    <a:p>
                      <a:r>
                        <a:rPr lang="en-US"/>
                        <a:t>Er_pwd</a:t>
                      </a:r>
                    </a:p>
                  </a:txBody>
                  <a:tcPr anchor="ctr"/>
                </a:tc>
                <a:tc>
                  <a:txBody>
                    <a:bodyPr/>
                    <a:lstStyle/>
                    <a:p>
                      <a:r>
                        <a:rPr lang="en-US" dirty="0" err="1"/>
                        <a:t>Varchar</a:t>
                      </a:r>
                      <a:r>
                        <a:rPr lang="en-US" dirty="0"/>
                        <a:t>(10)</a:t>
                      </a:r>
                    </a:p>
                  </a:txBody>
                  <a:tcPr anchor="ctr"/>
                </a:tc>
                <a:tc>
                  <a:txBody>
                    <a:bodyPr/>
                    <a:lstStyle/>
                    <a:p>
                      <a:r>
                        <a:rPr lang="en-US" dirty="0"/>
                        <a:t>NO</a:t>
                      </a:r>
                    </a:p>
                  </a:txBody>
                  <a:tcPr anchor="ctr"/>
                </a:tc>
                <a:tc>
                  <a:txBody>
                    <a:bodyPr/>
                    <a:lstStyle/>
                    <a:p>
                      <a:r>
                        <a:rPr lang="en-US"/>
                        <a:t>NO</a:t>
                      </a:r>
                    </a:p>
                  </a:txBody>
                  <a:tcPr anchor="ctr"/>
                </a:tc>
              </a:tr>
              <a:tr h="477666">
                <a:tc>
                  <a:txBody>
                    <a:bodyPr/>
                    <a:lstStyle/>
                    <a:p>
                      <a:r>
                        <a:rPr lang="en-US"/>
                        <a:t>Er_company</a:t>
                      </a:r>
                    </a:p>
                  </a:txBody>
                  <a:tcPr anchor="ctr"/>
                </a:tc>
                <a:tc>
                  <a:txBody>
                    <a:bodyPr/>
                    <a:lstStyle/>
                    <a:p>
                      <a:r>
                        <a:rPr lang="en-US"/>
                        <a:t>Varchar(30)</a:t>
                      </a:r>
                    </a:p>
                  </a:txBody>
                  <a:tcPr anchor="ctr"/>
                </a:tc>
                <a:tc>
                  <a:txBody>
                    <a:bodyPr/>
                    <a:lstStyle/>
                    <a:p>
                      <a:r>
                        <a:rPr lang="en-US"/>
                        <a:t>NO</a:t>
                      </a:r>
                    </a:p>
                  </a:txBody>
                  <a:tcPr anchor="ctr"/>
                </a:tc>
                <a:tc>
                  <a:txBody>
                    <a:bodyPr/>
                    <a:lstStyle/>
                    <a:p>
                      <a:r>
                        <a:rPr lang="en-US"/>
                        <a:t>NO</a:t>
                      </a:r>
                    </a:p>
                  </a:txBody>
                  <a:tcPr anchor="ctr"/>
                </a:tc>
              </a:tr>
              <a:tr h="477666">
                <a:tc>
                  <a:txBody>
                    <a:bodyPr/>
                    <a:lstStyle/>
                    <a:p>
                      <a:r>
                        <a:rPr lang="en-US"/>
                        <a:t>Er_add</a:t>
                      </a:r>
                    </a:p>
                  </a:txBody>
                  <a:tcPr anchor="ctr"/>
                </a:tc>
                <a:tc>
                  <a:txBody>
                    <a:bodyPr/>
                    <a:lstStyle/>
                    <a:p>
                      <a:r>
                        <a:rPr lang="en-US"/>
                        <a:t>Varchar(100)</a:t>
                      </a:r>
                    </a:p>
                  </a:txBody>
                  <a:tcPr anchor="ctr"/>
                </a:tc>
                <a:tc>
                  <a:txBody>
                    <a:bodyPr/>
                    <a:lstStyle/>
                    <a:p>
                      <a:r>
                        <a:rPr lang="en-US"/>
                        <a:t>NO</a:t>
                      </a:r>
                    </a:p>
                  </a:txBody>
                  <a:tcPr anchor="ctr"/>
                </a:tc>
                <a:tc>
                  <a:txBody>
                    <a:bodyPr/>
                    <a:lstStyle/>
                    <a:p>
                      <a:r>
                        <a:rPr lang="en-US"/>
                        <a:t>NO</a:t>
                      </a:r>
                    </a:p>
                  </a:txBody>
                  <a:tcPr anchor="ctr"/>
                </a:tc>
              </a:tr>
              <a:tr h="477666">
                <a:tc>
                  <a:txBody>
                    <a:bodyPr/>
                    <a:lstStyle/>
                    <a:p>
                      <a:r>
                        <a:rPr lang="en-US"/>
                        <a:t>Er_ph</a:t>
                      </a:r>
                    </a:p>
                  </a:txBody>
                  <a:tcPr anchor="ctr"/>
                </a:tc>
                <a:tc>
                  <a:txBody>
                    <a:bodyPr/>
                    <a:lstStyle/>
                    <a:p>
                      <a:r>
                        <a:rPr lang="en-US"/>
                        <a:t>Varchar(10)</a:t>
                      </a:r>
                    </a:p>
                  </a:txBody>
                  <a:tcPr anchor="ctr"/>
                </a:tc>
                <a:tc>
                  <a:txBody>
                    <a:bodyPr/>
                    <a:lstStyle/>
                    <a:p>
                      <a:r>
                        <a:rPr lang="en-US"/>
                        <a:t>NO</a:t>
                      </a:r>
                    </a:p>
                  </a:txBody>
                  <a:tcPr anchor="ctr"/>
                </a:tc>
                <a:tc>
                  <a:txBody>
                    <a:bodyPr/>
                    <a:lstStyle/>
                    <a:p>
                      <a:r>
                        <a:rPr lang="en-US"/>
                        <a:t>NO</a:t>
                      </a:r>
                    </a:p>
                  </a:txBody>
                  <a:tcPr anchor="ctr"/>
                </a:tc>
              </a:tr>
              <a:tr h="477666">
                <a:tc>
                  <a:txBody>
                    <a:bodyPr/>
                    <a:lstStyle/>
                    <a:p>
                      <a:r>
                        <a:rPr lang="en-US"/>
                        <a:t>Er_email</a:t>
                      </a:r>
                    </a:p>
                  </a:txBody>
                  <a:tcPr anchor="ctr"/>
                </a:tc>
                <a:tc>
                  <a:txBody>
                    <a:bodyPr/>
                    <a:lstStyle/>
                    <a:p>
                      <a:r>
                        <a:rPr lang="en-US"/>
                        <a:t>Varchar(30)</a:t>
                      </a:r>
                    </a:p>
                  </a:txBody>
                  <a:tcPr anchor="ctr"/>
                </a:tc>
                <a:tc>
                  <a:txBody>
                    <a:bodyPr/>
                    <a:lstStyle/>
                    <a:p>
                      <a:r>
                        <a:rPr lang="en-US"/>
                        <a:t>NO</a:t>
                      </a:r>
                    </a:p>
                  </a:txBody>
                  <a:tcPr anchor="ctr"/>
                </a:tc>
                <a:tc>
                  <a:txBody>
                    <a:bodyPr/>
                    <a:lstStyle/>
                    <a:p>
                      <a:r>
                        <a:rPr lang="en-US"/>
                        <a:t>NO</a:t>
                      </a:r>
                    </a:p>
                  </a:txBody>
                  <a:tcPr anchor="ctr"/>
                </a:tc>
              </a:tr>
              <a:tr h="477666">
                <a:tc>
                  <a:txBody>
                    <a:bodyPr/>
                    <a:lstStyle/>
                    <a:p>
                      <a:r>
                        <a:rPr lang="en-US" dirty="0" err="1"/>
                        <a:t>Er_company_profile</a:t>
                      </a:r>
                      <a:endParaRPr lang="en-US" dirty="0"/>
                    </a:p>
                  </a:txBody>
                  <a:tcPr anchor="ctr"/>
                </a:tc>
                <a:tc>
                  <a:txBody>
                    <a:bodyPr/>
                    <a:lstStyle/>
                    <a:p>
                      <a:r>
                        <a:rPr lang="en-US" dirty="0" err="1"/>
                        <a:t>Varchar</a:t>
                      </a:r>
                      <a:r>
                        <a:rPr lang="en-US" dirty="0"/>
                        <a:t>(300)</a:t>
                      </a:r>
                    </a:p>
                  </a:txBody>
                  <a:tcPr anchor="ctr"/>
                </a:tc>
                <a:tc>
                  <a:txBody>
                    <a:bodyPr/>
                    <a:lstStyle/>
                    <a:p>
                      <a:r>
                        <a:rPr lang="en-US" dirty="0"/>
                        <a:t>NO</a:t>
                      </a:r>
                    </a:p>
                  </a:txBody>
                  <a:tcPr anchor="ctr"/>
                </a:tc>
                <a:tc>
                  <a:txBody>
                    <a:bodyPr/>
                    <a:lstStyle/>
                    <a:p>
                      <a:r>
                        <a:rPr lang="en-US" dirty="0"/>
                        <a:t>NO</a:t>
                      </a:r>
                    </a:p>
                  </a:txBody>
                  <a:tcPr anchor="ctr"/>
                </a:tc>
              </a:tr>
              <a:tr h="477666">
                <a:tc>
                  <a:txBody>
                    <a:bodyPr/>
                    <a:lstStyle/>
                    <a:p>
                      <a:r>
                        <a:rPr lang="en-US" dirty="0" err="1" smtClean="0"/>
                        <a:t>Er_dob</a:t>
                      </a:r>
                      <a:endParaRPr lang="en-US" dirty="0"/>
                    </a:p>
                  </a:txBody>
                  <a:tcPr anchor="ctr"/>
                </a:tc>
                <a:tc>
                  <a:txBody>
                    <a:bodyPr/>
                    <a:lstStyle/>
                    <a:p>
                      <a:r>
                        <a:rPr lang="en-US" dirty="0" err="1" smtClean="0"/>
                        <a:t>Varchar</a:t>
                      </a:r>
                      <a:r>
                        <a:rPr lang="en-US" dirty="0" smtClean="0"/>
                        <a:t>(20)</a:t>
                      </a:r>
                      <a:endParaRPr lang="en-US" dirty="0"/>
                    </a:p>
                  </a:txBody>
                  <a:tcPr anchor="ctr"/>
                </a:tc>
                <a:tc>
                  <a:txBody>
                    <a:bodyPr/>
                    <a:lstStyle/>
                    <a:p>
                      <a:r>
                        <a:rPr lang="en-US" dirty="0" smtClean="0"/>
                        <a:t>NO</a:t>
                      </a:r>
                      <a:endParaRPr lang="en-US" dirty="0"/>
                    </a:p>
                  </a:txBody>
                  <a:tcPr anchor="ctr"/>
                </a:tc>
                <a:tc>
                  <a:txBody>
                    <a:bodyPr/>
                    <a:lstStyle/>
                    <a:p>
                      <a:r>
                        <a:rPr lang="en-US" dirty="0" smtClean="0"/>
                        <a:t>NO</a:t>
                      </a:r>
                      <a:endParaRPr lang="en-US" dirty="0"/>
                    </a:p>
                  </a:txBody>
                  <a:tcPr anchor="ct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2800" dirty="0" smtClean="0">
                <a:solidFill>
                  <a:schemeClr val="accent6">
                    <a:lumMod val="50000"/>
                  </a:schemeClr>
                </a:solidFill>
              </a:rPr>
              <a:t>JOB TABLE</a:t>
            </a:r>
            <a:endParaRPr lang="en-US" sz="2800" dirty="0">
              <a:solidFill>
                <a:schemeClr val="accent6">
                  <a:lumMod val="50000"/>
                </a:schemeClr>
              </a:solidFill>
            </a:endParaRPr>
          </a:p>
        </p:txBody>
      </p:sp>
      <p:graphicFrame>
        <p:nvGraphicFramePr>
          <p:cNvPr id="4" name="Content Placeholder 3"/>
          <p:cNvGraphicFramePr>
            <a:graphicFrameLocks noGrp="1"/>
          </p:cNvGraphicFramePr>
          <p:nvPr>
            <p:ph idx="1"/>
          </p:nvPr>
        </p:nvGraphicFramePr>
        <p:xfrm>
          <a:off x="1447800" y="1143000"/>
          <a:ext cx="6583680" cy="4348480"/>
        </p:xfrm>
        <a:graphic>
          <a:graphicData uri="http://schemas.openxmlformats.org/drawingml/2006/table">
            <a:tbl>
              <a:tblPr firstRow="1" bandRow="1">
                <a:tableStyleId>{5C22544A-7EE6-4342-B048-85BDC9FD1C3A}</a:tableStyleId>
              </a:tblPr>
              <a:tblGrid>
                <a:gridCol w="1645920"/>
                <a:gridCol w="1645920"/>
                <a:gridCol w="1645920"/>
                <a:gridCol w="1645920"/>
              </a:tblGrid>
              <a:tr h="370840">
                <a:tc>
                  <a:txBody>
                    <a:bodyPr/>
                    <a:lstStyle/>
                    <a:p>
                      <a:r>
                        <a:rPr lang="en-US" b="1" dirty="0"/>
                        <a:t>FIELD</a:t>
                      </a:r>
                      <a:endParaRPr lang="en-US" dirty="0"/>
                    </a:p>
                  </a:txBody>
                  <a:tcPr anchor="ctr"/>
                </a:tc>
                <a:tc>
                  <a:txBody>
                    <a:bodyPr/>
                    <a:lstStyle/>
                    <a:p>
                      <a:r>
                        <a:rPr lang="en-US" b="1" dirty="0"/>
                        <a:t> </a:t>
                      </a:r>
                      <a:endParaRPr lang="en-US" dirty="0"/>
                    </a:p>
                    <a:p>
                      <a:r>
                        <a:rPr lang="en-US" b="1" dirty="0"/>
                        <a:t>TYPE</a:t>
                      </a:r>
                      <a:endParaRPr lang="en-US" dirty="0"/>
                    </a:p>
                  </a:txBody>
                  <a:tcPr anchor="ctr"/>
                </a:tc>
                <a:tc>
                  <a:txBody>
                    <a:bodyPr/>
                    <a:lstStyle/>
                    <a:p>
                      <a:r>
                        <a:rPr lang="en-US" b="1"/>
                        <a:t> </a:t>
                      </a:r>
                      <a:endParaRPr lang="en-US"/>
                    </a:p>
                    <a:p>
                      <a:r>
                        <a:rPr lang="en-US" b="1"/>
                        <a:t>NULL</a:t>
                      </a:r>
                      <a:endParaRPr lang="en-US"/>
                    </a:p>
                  </a:txBody>
                  <a:tcPr anchor="ctr"/>
                </a:tc>
                <a:tc>
                  <a:txBody>
                    <a:bodyPr/>
                    <a:lstStyle/>
                    <a:p>
                      <a:r>
                        <a:rPr lang="en-US" b="1" dirty="0"/>
                        <a:t> </a:t>
                      </a:r>
                      <a:endParaRPr lang="en-US" dirty="0"/>
                    </a:p>
                    <a:p>
                      <a:r>
                        <a:rPr lang="en-US" b="1" dirty="0"/>
                        <a:t>PRIMARYKEY</a:t>
                      </a:r>
                      <a:endParaRPr lang="en-US" dirty="0"/>
                    </a:p>
                  </a:txBody>
                  <a:tcPr anchor="ctr"/>
                </a:tc>
              </a:tr>
              <a:tr h="370840">
                <a:tc>
                  <a:txBody>
                    <a:bodyPr/>
                    <a:lstStyle/>
                    <a:p>
                      <a:r>
                        <a:rPr lang="en-US"/>
                        <a:t>J_id</a:t>
                      </a:r>
                    </a:p>
                  </a:txBody>
                  <a:tcPr anchor="ctr"/>
                </a:tc>
                <a:tc>
                  <a:txBody>
                    <a:bodyPr/>
                    <a:lstStyle/>
                    <a:p>
                      <a:r>
                        <a:rPr lang="en-US"/>
                        <a:t>Int(4)</a:t>
                      </a:r>
                    </a:p>
                  </a:txBody>
                  <a:tcPr anchor="ctr"/>
                </a:tc>
                <a:tc>
                  <a:txBody>
                    <a:bodyPr/>
                    <a:lstStyle/>
                    <a:p>
                      <a:r>
                        <a:rPr lang="en-US"/>
                        <a:t>NO</a:t>
                      </a:r>
                    </a:p>
                  </a:txBody>
                  <a:tcPr anchor="ctr"/>
                </a:tc>
                <a:tc>
                  <a:txBody>
                    <a:bodyPr/>
                    <a:lstStyle/>
                    <a:p>
                      <a:r>
                        <a:rPr lang="en-US"/>
                        <a:t>YES</a:t>
                      </a:r>
                    </a:p>
                  </a:txBody>
                  <a:tcPr anchor="ctr"/>
                </a:tc>
              </a:tr>
              <a:tr h="370840">
                <a:tc>
                  <a:txBody>
                    <a:bodyPr/>
                    <a:lstStyle/>
                    <a:p>
                      <a:r>
                        <a:rPr lang="en-US" dirty="0" err="1" smtClean="0"/>
                        <a:t>J_type</a:t>
                      </a:r>
                      <a:endParaRPr lang="en-US" dirty="0"/>
                    </a:p>
                  </a:txBody>
                  <a:tcPr anchor="ctr"/>
                </a:tc>
                <a:tc>
                  <a:txBody>
                    <a:bodyPr/>
                    <a:lstStyle/>
                    <a:p>
                      <a:r>
                        <a:rPr lang="en-US"/>
                        <a:t>Varchar(40)</a:t>
                      </a:r>
                    </a:p>
                  </a:txBody>
                  <a:tcPr anchor="ctr"/>
                </a:tc>
                <a:tc>
                  <a:txBody>
                    <a:bodyPr/>
                    <a:lstStyle/>
                    <a:p>
                      <a:r>
                        <a:rPr lang="en-US"/>
                        <a:t>NO</a:t>
                      </a:r>
                    </a:p>
                  </a:txBody>
                  <a:tcPr anchor="ctr"/>
                </a:tc>
                <a:tc>
                  <a:txBody>
                    <a:bodyPr/>
                    <a:lstStyle/>
                    <a:p>
                      <a:r>
                        <a:rPr lang="en-US" dirty="0"/>
                        <a:t>NO</a:t>
                      </a:r>
                    </a:p>
                  </a:txBody>
                  <a:tcPr anchor="ctr"/>
                </a:tc>
              </a:tr>
              <a:tr h="370840">
                <a:tc>
                  <a:txBody>
                    <a:bodyPr/>
                    <a:lstStyle/>
                    <a:p>
                      <a:r>
                        <a:rPr lang="en-US"/>
                        <a:t>J_owner_name</a:t>
                      </a:r>
                    </a:p>
                  </a:txBody>
                  <a:tcPr anchor="ctr"/>
                </a:tc>
                <a:tc>
                  <a:txBody>
                    <a:bodyPr/>
                    <a:lstStyle/>
                    <a:p>
                      <a:r>
                        <a:rPr lang="en-US"/>
                        <a:t>Varchar(30)</a:t>
                      </a:r>
                    </a:p>
                  </a:txBody>
                  <a:tcPr anchor="ctr"/>
                </a:tc>
                <a:tc>
                  <a:txBody>
                    <a:bodyPr/>
                    <a:lstStyle/>
                    <a:p>
                      <a:r>
                        <a:rPr lang="en-US"/>
                        <a:t>NO</a:t>
                      </a:r>
                    </a:p>
                  </a:txBody>
                  <a:tcPr anchor="ctr"/>
                </a:tc>
                <a:tc>
                  <a:txBody>
                    <a:bodyPr/>
                    <a:lstStyle/>
                    <a:p>
                      <a:r>
                        <a:rPr lang="en-US"/>
                        <a:t>NO</a:t>
                      </a:r>
                    </a:p>
                  </a:txBody>
                  <a:tcPr anchor="ctr"/>
                </a:tc>
              </a:tr>
              <a:tr h="370840">
                <a:tc>
                  <a:txBody>
                    <a:bodyPr/>
                    <a:lstStyle/>
                    <a:p>
                      <a:r>
                        <a:rPr lang="en-US"/>
                        <a:t>J_title</a:t>
                      </a:r>
                    </a:p>
                  </a:txBody>
                  <a:tcPr anchor="ctr"/>
                </a:tc>
                <a:tc>
                  <a:txBody>
                    <a:bodyPr/>
                    <a:lstStyle/>
                    <a:p>
                      <a:r>
                        <a:rPr lang="en-US"/>
                        <a:t>Varchar(30)</a:t>
                      </a:r>
                    </a:p>
                  </a:txBody>
                  <a:tcPr anchor="ctr"/>
                </a:tc>
                <a:tc>
                  <a:txBody>
                    <a:bodyPr/>
                    <a:lstStyle/>
                    <a:p>
                      <a:r>
                        <a:rPr lang="en-US"/>
                        <a:t>NO</a:t>
                      </a:r>
                    </a:p>
                  </a:txBody>
                  <a:tcPr anchor="ctr"/>
                </a:tc>
                <a:tc>
                  <a:txBody>
                    <a:bodyPr/>
                    <a:lstStyle/>
                    <a:p>
                      <a:r>
                        <a:rPr lang="en-US"/>
                        <a:t>NO</a:t>
                      </a:r>
                    </a:p>
                  </a:txBody>
                  <a:tcPr anchor="ctr"/>
                </a:tc>
              </a:tr>
              <a:tr h="370840">
                <a:tc>
                  <a:txBody>
                    <a:bodyPr/>
                    <a:lstStyle/>
                    <a:p>
                      <a:r>
                        <a:rPr lang="en-US"/>
                        <a:t>J_hours</a:t>
                      </a:r>
                    </a:p>
                  </a:txBody>
                  <a:tcPr anchor="ctr"/>
                </a:tc>
                <a:tc>
                  <a:txBody>
                    <a:bodyPr/>
                    <a:lstStyle/>
                    <a:p>
                      <a:r>
                        <a:rPr lang="en-US"/>
                        <a:t>Float(3,1)</a:t>
                      </a:r>
                    </a:p>
                  </a:txBody>
                  <a:tcPr anchor="ctr"/>
                </a:tc>
                <a:tc>
                  <a:txBody>
                    <a:bodyPr/>
                    <a:lstStyle/>
                    <a:p>
                      <a:r>
                        <a:rPr lang="en-US"/>
                        <a:t>NO</a:t>
                      </a:r>
                    </a:p>
                  </a:txBody>
                  <a:tcPr anchor="ctr"/>
                </a:tc>
                <a:tc>
                  <a:txBody>
                    <a:bodyPr/>
                    <a:lstStyle/>
                    <a:p>
                      <a:r>
                        <a:rPr lang="en-US"/>
                        <a:t>NO</a:t>
                      </a:r>
                    </a:p>
                  </a:txBody>
                  <a:tcPr anchor="ctr"/>
                </a:tc>
              </a:tr>
              <a:tr h="370840">
                <a:tc>
                  <a:txBody>
                    <a:bodyPr/>
                    <a:lstStyle/>
                    <a:p>
                      <a:r>
                        <a:rPr lang="en-US"/>
                        <a:t>J_salary</a:t>
                      </a:r>
                    </a:p>
                  </a:txBody>
                  <a:tcPr anchor="ctr"/>
                </a:tc>
                <a:tc>
                  <a:txBody>
                    <a:bodyPr/>
                    <a:lstStyle/>
                    <a:p>
                      <a:r>
                        <a:rPr lang="en-US"/>
                        <a:t>Int(10)</a:t>
                      </a:r>
                    </a:p>
                  </a:txBody>
                  <a:tcPr anchor="ctr"/>
                </a:tc>
                <a:tc>
                  <a:txBody>
                    <a:bodyPr/>
                    <a:lstStyle/>
                    <a:p>
                      <a:r>
                        <a:rPr lang="en-US"/>
                        <a:t>NO</a:t>
                      </a:r>
                    </a:p>
                  </a:txBody>
                  <a:tcPr anchor="ctr"/>
                </a:tc>
                <a:tc>
                  <a:txBody>
                    <a:bodyPr/>
                    <a:lstStyle/>
                    <a:p>
                      <a:r>
                        <a:rPr lang="en-US"/>
                        <a:t>NO</a:t>
                      </a:r>
                    </a:p>
                  </a:txBody>
                  <a:tcPr anchor="ctr"/>
                </a:tc>
              </a:tr>
              <a:tr h="370840">
                <a:tc>
                  <a:txBody>
                    <a:bodyPr/>
                    <a:lstStyle/>
                    <a:p>
                      <a:r>
                        <a:rPr lang="en-US"/>
                        <a:t>J_experience</a:t>
                      </a:r>
                    </a:p>
                  </a:txBody>
                  <a:tcPr anchor="ctr"/>
                </a:tc>
                <a:tc>
                  <a:txBody>
                    <a:bodyPr/>
                    <a:lstStyle/>
                    <a:p>
                      <a:r>
                        <a:rPr lang="en-US"/>
                        <a:t>Int(3)</a:t>
                      </a:r>
                    </a:p>
                  </a:txBody>
                  <a:tcPr anchor="ctr"/>
                </a:tc>
                <a:tc>
                  <a:txBody>
                    <a:bodyPr/>
                    <a:lstStyle/>
                    <a:p>
                      <a:r>
                        <a:rPr lang="en-US"/>
                        <a:t>NO</a:t>
                      </a:r>
                    </a:p>
                  </a:txBody>
                  <a:tcPr anchor="ctr"/>
                </a:tc>
                <a:tc>
                  <a:txBody>
                    <a:bodyPr/>
                    <a:lstStyle/>
                    <a:p>
                      <a:r>
                        <a:rPr lang="en-US"/>
                        <a:t>NO</a:t>
                      </a:r>
                    </a:p>
                  </a:txBody>
                  <a:tcPr anchor="ctr"/>
                </a:tc>
              </a:tr>
              <a:tr h="370840">
                <a:tc>
                  <a:txBody>
                    <a:bodyPr/>
                    <a:lstStyle/>
                    <a:p>
                      <a:r>
                        <a:rPr lang="en-US" dirty="0" smtClean="0"/>
                        <a:t>J_description</a:t>
                      </a:r>
                      <a:endParaRPr lang="en-US" dirty="0"/>
                    </a:p>
                  </a:txBody>
                  <a:tcPr anchor="ctr"/>
                </a:tc>
                <a:tc>
                  <a:txBody>
                    <a:bodyPr/>
                    <a:lstStyle/>
                    <a:p>
                      <a:r>
                        <a:rPr lang="en-US"/>
                        <a:t>Varchar(300)</a:t>
                      </a:r>
                    </a:p>
                  </a:txBody>
                  <a:tcPr anchor="ctr"/>
                </a:tc>
                <a:tc>
                  <a:txBody>
                    <a:bodyPr/>
                    <a:lstStyle/>
                    <a:p>
                      <a:r>
                        <a:rPr lang="en-US"/>
                        <a:t>NO</a:t>
                      </a:r>
                    </a:p>
                  </a:txBody>
                  <a:tcPr anchor="ctr"/>
                </a:tc>
                <a:tc>
                  <a:txBody>
                    <a:bodyPr/>
                    <a:lstStyle/>
                    <a:p>
                      <a:r>
                        <a:rPr lang="en-US"/>
                        <a:t>NO</a:t>
                      </a:r>
                    </a:p>
                  </a:txBody>
                  <a:tcPr anchor="ctr"/>
                </a:tc>
              </a:tr>
              <a:tr h="370840">
                <a:tc>
                  <a:txBody>
                    <a:bodyPr/>
                    <a:lstStyle/>
                    <a:p>
                      <a:r>
                        <a:rPr lang="en-US"/>
                        <a:t>J_city</a:t>
                      </a:r>
                    </a:p>
                  </a:txBody>
                  <a:tcPr anchor="ctr"/>
                </a:tc>
                <a:tc>
                  <a:txBody>
                    <a:bodyPr/>
                    <a:lstStyle/>
                    <a:p>
                      <a:r>
                        <a:rPr lang="en-US"/>
                        <a:t>Varchar(20)</a:t>
                      </a:r>
                    </a:p>
                  </a:txBody>
                  <a:tcPr anchor="ctr"/>
                </a:tc>
                <a:tc>
                  <a:txBody>
                    <a:bodyPr/>
                    <a:lstStyle/>
                    <a:p>
                      <a:r>
                        <a:rPr lang="en-US"/>
                        <a:t>NO</a:t>
                      </a:r>
                    </a:p>
                  </a:txBody>
                  <a:tcPr anchor="ctr"/>
                </a:tc>
                <a:tc>
                  <a:txBody>
                    <a:bodyPr/>
                    <a:lstStyle/>
                    <a:p>
                      <a:r>
                        <a:rPr lang="en-US"/>
                        <a:t>NO</a:t>
                      </a:r>
                    </a:p>
                  </a:txBody>
                  <a:tcPr anchor="ctr"/>
                </a:tc>
              </a:tr>
              <a:tr h="370840">
                <a:tc>
                  <a:txBody>
                    <a:bodyPr/>
                    <a:lstStyle/>
                    <a:p>
                      <a:r>
                        <a:rPr lang="en-US" dirty="0" err="1"/>
                        <a:t>J_active</a:t>
                      </a:r>
                      <a:endParaRPr lang="en-US" dirty="0"/>
                    </a:p>
                  </a:txBody>
                  <a:tcPr anchor="ctr"/>
                </a:tc>
                <a:tc>
                  <a:txBody>
                    <a:bodyPr/>
                    <a:lstStyle/>
                    <a:p>
                      <a:r>
                        <a:rPr lang="en-US"/>
                        <a:t>Int(1)</a:t>
                      </a:r>
                    </a:p>
                  </a:txBody>
                  <a:tcPr anchor="ctr"/>
                </a:tc>
                <a:tc>
                  <a:txBody>
                    <a:bodyPr/>
                    <a:lstStyle/>
                    <a:p>
                      <a:r>
                        <a:rPr lang="en-US"/>
                        <a:t>NO</a:t>
                      </a:r>
                    </a:p>
                  </a:txBody>
                  <a:tcPr anchor="ctr"/>
                </a:tc>
                <a:tc>
                  <a:txBody>
                    <a:bodyPr/>
                    <a:lstStyle/>
                    <a:p>
                      <a:r>
                        <a:rPr lang="en-US" dirty="0"/>
                        <a:t>NO</a:t>
                      </a:r>
                    </a:p>
                  </a:txBody>
                  <a:tcPr anchor="ct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r>
              <a:rPr lang="en-US" sz="1600" dirty="0"/>
              <a:t> This system enables the jobseekers to login, to view all the vacancies and to view the applicant and vacancy details</a:t>
            </a:r>
            <a:r>
              <a:rPr lang="en-US" sz="1600" dirty="0" smtClean="0"/>
              <a:t>.</a:t>
            </a:r>
            <a:r>
              <a:rPr lang="en-US" sz="1600" dirty="0"/>
              <a:t>  Administrator • a. Should be able to create a new applicant. b. Should be able to change any of the editable details for the applicant. c. Should be able to search on Applicant Number and Vacancy Number. d. Attach an applicant to a vacancy - The relationship between applicant and vacancy.</a:t>
            </a:r>
          </a:p>
          <a:p>
            <a:r>
              <a:rPr lang="en-US" sz="1600" dirty="0">
                <a:hlinkClick r:id="rId2" tooltip="• Job Seeker:&#10;a. Should be able to view all vacancies&#10;sched..."/>
              </a:rPr>
              <a:t>6. </a:t>
            </a:r>
            <a:r>
              <a:rPr lang="en-US" sz="1600" dirty="0"/>
              <a:t>• Job Seeker: a. Should be able to view all vacancies scheduled to be taken. b. Should be able to view the details of the company. c. Should be able to view the details of the vacancy. d. Should be able to search on vacancies, Applicant Number and Vacancy Number</a:t>
            </a:r>
          </a:p>
          <a:p>
            <a:endParaRPr lang="en-US" sz="1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dirty="0" smtClean="0"/>
              <a:t>Admin can Manage a Package or plan for Jobseeker. Admin can View Register member and Manage Register Member in our site. Admin Can View Jobseeker Details. Admin Manage Company Details. Admin can View Job alert. Admin can View Apply job. Admin can Manage Compose message Details. Admin can View Inbox . Admin can View post comment. Admin can View Feedback.</a:t>
            </a:r>
            <a:endParaRPr lang="en-US"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dirty="0" smtClean="0"/>
              <a:t>Jobseeker can Login in our site.  Jobseeker can View different </a:t>
            </a:r>
            <a:r>
              <a:rPr lang="en-US" sz="2400" dirty="0" err="1" smtClean="0"/>
              <a:t>different</a:t>
            </a:r>
            <a:r>
              <a:rPr lang="en-US" sz="2400" dirty="0" smtClean="0"/>
              <a:t> job plan. Jobseeker can easily view company information. Jobseeker can Update his/her profile information. Jobseeker can Job alert. Jobseeker can Apply for suitable job plan. Jobseeker can easily Cancel member registration. Jobseeker can View his/her Inbox. Jobseeker can easily Post comment on our site.</a:t>
            </a:r>
            <a:endParaRPr 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3"/>
          <p:cNvSpPr/>
          <p:nvPr/>
        </p:nvSpPr>
        <p:spPr>
          <a:xfrm>
            <a:off x="2286000" y="2690336"/>
            <a:ext cx="4572000" cy="1477328"/>
          </a:xfrm>
          <a:prstGeom prst="rect">
            <a:avLst/>
          </a:prstGeom>
        </p:spPr>
        <p:txBody>
          <a:bodyPr>
            <a:spAutoFit/>
          </a:bodyPr>
          <a:lstStyle/>
          <a:p>
            <a:r>
              <a:rPr lang="en-US" dirty="0" smtClean="0"/>
              <a:t>Company can Login in our site. Company can Update company profile. Company can Create job criteria. Company can view Compose message by Jobseeker and Admin. Company can View inbox</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Project introduction &amp; Profile</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“Earn while learn” is a web application, </a:t>
            </a:r>
            <a:r>
              <a:rPr lang="en-US" dirty="0"/>
              <a:t>which connects employer and job seekers where employers are the source of the resources and the job seeker can find and apply for their targeted job</a:t>
            </a:r>
            <a:r>
              <a:rPr lang="en-US" dirty="0" smtClean="0"/>
              <a: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Job Portal web application can be used by any employee to apply job and any employer are post to job.</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Drawback of Existing system</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Existing </a:t>
            </a:r>
            <a:r>
              <a:rPr lang="en-US" dirty="0"/>
              <a:t>system are a failing in providing quick operation</a:t>
            </a:r>
          </a:p>
          <a:p>
            <a:r>
              <a:rPr lang="en-US" dirty="0"/>
              <a:t>Cost is high as well.</a:t>
            </a:r>
          </a:p>
          <a:p>
            <a:r>
              <a:rPr lang="en-US" dirty="0"/>
              <a:t>Processing very lengthy and time consuming.</a:t>
            </a:r>
          </a:p>
          <a:p>
            <a:r>
              <a:rPr lang="en-US" dirty="0"/>
              <a:t>More time consume for before generation.</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Need for new System</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1</a:t>
            </a:r>
            <a:r>
              <a:rPr lang="en-US" dirty="0"/>
              <a:t>. Proposed Job Portal system consists of 3 modules: Job Seeker, Employer and Administrator.</a:t>
            </a:r>
          </a:p>
          <a:p>
            <a:r>
              <a:rPr lang="en-US" dirty="0"/>
              <a:t>2. Online Job Portal will provide the fast operation and low cost expense than old system.</a:t>
            </a:r>
          </a:p>
          <a:p>
            <a:r>
              <a:rPr lang="en-US" dirty="0"/>
              <a:t>3. Easy job search, which is a job seeker need</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SOFTWARE REQUIREMENT</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Operating </a:t>
            </a:r>
            <a:r>
              <a:rPr lang="en-US" dirty="0"/>
              <a:t>System : Window XP, Windows 7</a:t>
            </a:r>
            <a:br>
              <a:rPr lang="en-US" dirty="0"/>
            </a:br>
            <a:r>
              <a:rPr lang="en-US" dirty="0"/>
              <a:t>Front –End : HTML, Java Script, PHP</a:t>
            </a:r>
            <a:br>
              <a:rPr lang="en-US" dirty="0"/>
            </a:br>
            <a:r>
              <a:rPr lang="en-US" dirty="0"/>
              <a:t>Back-End : PHP, MYSQL</a:t>
            </a:r>
            <a:br>
              <a:rPr lang="en-US" dirty="0"/>
            </a:br>
            <a:r>
              <a:rPr lang="en-US" dirty="0"/>
              <a:t>Supporting Server : Apache Tomcat 5.5 , </a:t>
            </a:r>
            <a:r>
              <a:rPr lang="en-US" dirty="0" err="1"/>
              <a:t>WampServer</a:t>
            </a:r>
            <a:endParaRPr lang="en-US" dirty="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Hardware Requirement</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Processor </a:t>
            </a:r>
            <a:r>
              <a:rPr lang="en-US" dirty="0"/>
              <a:t>: Intel Pentium IV,2.4 GHz</a:t>
            </a:r>
            <a:br>
              <a:rPr lang="en-US" dirty="0"/>
            </a:br>
            <a:r>
              <a:rPr lang="en-US" dirty="0"/>
              <a:t>RAM : 512 MB</a:t>
            </a:r>
            <a:br>
              <a:rPr lang="en-US" dirty="0"/>
            </a:br>
            <a:r>
              <a:rPr lang="en-US" dirty="0"/>
              <a:t>Hard Disk Drive : 40 GB</a:t>
            </a:r>
            <a:br>
              <a:rPr lang="en-US" dirty="0"/>
            </a:br>
            <a:r>
              <a:rPr lang="en-US" dirty="0"/>
              <a:t>Video : 800*600,1024*768 256 colors</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i="1" dirty="0" smtClean="0"/>
              <a:t>Literature</a:t>
            </a:r>
            <a:r>
              <a:rPr lang="en-US" sz="3200" dirty="0" smtClean="0"/>
              <a:t> survey: existing system</a:t>
            </a:r>
            <a:endParaRPr lang="en-US" sz="3200" dirty="0"/>
          </a:p>
        </p:txBody>
      </p:sp>
      <p:sp>
        <p:nvSpPr>
          <p:cNvPr id="3" name="Content Placeholder 2"/>
          <p:cNvSpPr>
            <a:spLocks noGrp="1"/>
          </p:cNvSpPr>
          <p:nvPr>
            <p:ph idx="1"/>
          </p:nvPr>
        </p:nvSpPr>
        <p:spPr/>
        <p:txBody>
          <a:bodyPr>
            <a:normAutofit/>
          </a:bodyPr>
          <a:lstStyle/>
          <a:p>
            <a:r>
              <a:rPr lang="en-US" sz="1800" dirty="0" smtClean="0"/>
              <a:t> Case studies for Naukari.com, baba.com, shine.com. They brought  the revolution of online job portals, form traditional way of job searching to technical advancement. </a:t>
            </a:r>
          </a:p>
          <a:p>
            <a:endParaRPr lang="en-US" sz="1800" dirty="0" smtClean="0"/>
          </a:p>
          <a:p>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i="1" dirty="0" smtClean="0"/>
              <a:t>Literature</a:t>
            </a:r>
            <a:r>
              <a:rPr lang="en-US" sz="3200" dirty="0" smtClean="0"/>
              <a:t> survey: Proposed system</a:t>
            </a:r>
            <a:endParaRPr lang="en-US" sz="3200" dirty="0"/>
          </a:p>
        </p:txBody>
      </p:sp>
      <p:sp>
        <p:nvSpPr>
          <p:cNvPr id="3" name="Content Placeholder 2"/>
          <p:cNvSpPr>
            <a:spLocks noGrp="1"/>
          </p:cNvSpPr>
          <p:nvPr>
            <p:ph idx="1"/>
          </p:nvPr>
        </p:nvSpPr>
        <p:spPr/>
        <p:txBody>
          <a:bodyPr>
            <a:normAutofit/>
          </a:bodyPr>
          <a:lstStyle/>
          <a:p>
            <a:r>
              <a:rPr lang="en-US" sz="1800" dirty="0" smtClean="0"/>
              <a:t>Simple and </a:t>
            </a:r>
            <a:r>
              <a:rPr lang="en-US" sz="1800" dirty="0" err="1" smtClean="0"/>
              <a:t>progessional</a:t>
            </a:r>
            <a:r>
              <a:rPr lang="en-US" sz="1800" dirty="0" smtClean="0"/>
              <a:t> GUI.</a:t>
            </a:r>
          </a:p>
          <a:p>
            <a:r>
              <a:rPr lang="en-US" sz="1800" dirty="0" smtClean="0"/>
              <a:t>Low cost and cost effective.</a:t>
            </a:r>
          </a:p>
          <a:p>
            <a:r>
              <a:rPr lang="en-US" sz="1800" dirty="0" smtClean="0"/>
              <a:t>E-mail facilities and notifications.</a:t>
            </a:r>
          </a:p>
          <a:p>
            <a:r>
              <a:rPr lang="en-US" sz="1800" dirty="0" smtClean="0"/>
              <a:t>24*7	 online support system for </a:t>
            </a:r>
            <a:r>
              <a:rPr lang="en-US" sz="1800" dirty="0" err="1" smtClean="0"/>
              <a:t>employrs</a:t>
            </a:r>
            <a:r>
              <a:rPr lang="en-US" sz="1800" dirty="0" smtClean="0"/>
              <a:t> and job seekers.</a:t>
            </a:r>
          </a:p>
          <a:p>
            <a:r>
              <a:rPr lang="en-US" sz="1800" dirty="0" smtClean="0"/>
              <a:t>No duplications of jobs.</a:t>
            </a:r>
            <a:endParaRPr lang="en-US"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TotalTime>
  <Words>579</Words>
  <Application>Microsoft Office PowerPoint</Application>
  <PresentationFormat>On-screen Show (4:3)</PresentationFormat>
  <Paragraphs>178</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Slide 1</vt:lpstr>
      <vt:lpstr>Project introduction &amp; Profile </vt:lpstr>
      <vt:lpstr>Slide 3</vt:lpstr>
      <vt:lpstr>Drawback of Existing system </vt:lpstr>
      <vt:lpstr>Need for new System </vt:lpstr>
      <vt:lpstr>SOFTWARE REQUIREMENT </vt:lpstr>
      <vt:lpstr>Hardware Requirement </vt:lpstr>
      <vt:lpstr>Literature survey: existing system</vt:lpstr>
      <vt:lpstr>Literature survey: Proposed system</vt:lpstr>
      <vt:lpstr>SEQUENCE DIAGRAM</vt:lpstr>
      <vt:lpstr>USE CASE DIAGRAM </vt:lpstr>
      <vt:lpstr>CLASS DIAGRAM</vt:lpstr>
      <vt:lpstr>JOB SEEKER’S TABLE</vt:lpstr>
      <vt:lpstr>EMOPLOYEER’S TABLE</vt:lpstr>
      <vt:lpstr>JOB TABLE</vt:lpstr>
      <vt:lpstr>Slide 16</vt:lpstr>
      <vt:lpstr>Slide 17</vt:lpstr>
      <vt:lpstr>Slide 18</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Microsoft</dc:creator>
  <cp:lastModifiedBy>Microsoft</cp:lastModifiedBy>
  <cp:revision>21</cp:revision>
  <dcterms:created xsi:type="dcterms:W3CDTF">2018-04-01T07:46:00Z</dcterms:created>
  <dcterms:modified xsi:type="dcterms:W3CDTF">2018-04-01T11:15:21Z</dcterms:modified>
</cp:coreProperties>
</file>