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70" r:id="rId2"/>
    <p:sldId id="285" r:id="rId3"/>
    <p:sldId id="256" r:id="rId4"/>
    <p:sldId id="257" r:id="rId5"/>
    <p:sldId id="258" r:id="rId6"/>
    <p:sldId id="259" r:id="rId7"/>
    <p:sldId id="260" r:id="rId8"/>
    <p:sldId id="261" r:id="rId9"/>
    <p:sldId id="262" r:id="rId10"/>
    <p:sldId id="286" r:id="rId11"/>
    <p:sldId id="272" r:id="rId12"/>
    <p:sldId id="271" r:id="rId13"/>
    <p:sldId id="278" r:id="rId14"/>
    <p:sldId id="280" r:id="rId15"/>
    <p:sldId id="279" r:id="rId16"/>
    <p:sldId id="283" r:id="rId17"/>
    <p:sldId id="282" r:id="rId18"/>
    <p:sldId id="287" r:id="rId19"/>
    <p:sldId id="289" r:id="rId20"/>
    <p:sldId id="268"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33E9B6-427B-4217-8771-8F755CED91C3}" type="datetimeFigureOut">
              <a:rPr lang="en-IN" smtClean="0"/>
              <a:pPr/>
              <a:t>26-05-2017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D48CC4-DDF0-4816-98E5-443E1D80237C}" type="slidenum">
              <a:rPr lang="en-IN" smtClean="0"/>
              <a:pPr/>
              <a:t>‹#›</a:t>
            </a:fld>
            <a:endParaRPr lang="en-IN"/>
          </a:p>
        </p:txBody>
      </p:sp>
    </p:spTree>
    <p:extLst>
      <p:ext uri="{BB962C8B-B14F-4D97-AF65-F5344CB8AC3E}">
        <p14:creationId xmlns:p14="http://schemas.microsoft.com/office/powerpoint/2010/main" val="36760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ED48CC4-DDF0-4816-98E5-443E1D80237C}" type="slidenum">
              <a:rPr lang="en-IN" smtClean="0"/>
              <a:pPr/>
              <a:t>14</a:t>
            </a:fld>
            <a:endParaRPr lang="en-IN"/>
          </a:p>
        </p:txBody>
      </p:sp>
    </p:spTree>
    <p:extLst>
      <p:ext uri="{BB962C8B-B14F-4D97-AF65-F5344CB8AC3E}">
        <p14:creationId xmlns:p14="http://schemas.microsoft.com/office/powerpoint/2010/main" val="351171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38977B-0C64-437F-8786-11A09BD5455A}" type="datetimeFigureOut">
              <a:rPr lang="en-US" smtClean="0"/>
              <a:pPr/>
              <a:t>5/26/2017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818609-5F03-4B91-9DB0-154283F0BA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38977B-0C64-437F-8786-11A09BD5455A}"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38977B-0C64-437F-8786-11A09BD5455A}"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38977B-0C64-437F-8786-11A09BD5455A}"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38977B-0C64-437F-8786-11A09BD5455A}"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18609-5F03-4B91-9DB0-154283F0BA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38977B-0C64-437F-8786-11A09BD5455A}"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38977B-0C64-437F-8786-11A09BD5455A}" type="datetimeFigureOut">
              <a:rPr lang="en-US" smtClean="0"/>
              <a:pPr/>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38977B-0C64-437F-8786-11A09BD5455A}" type="datetimeFigureOut">
              <a:rPr lang="en-US" smtClean="0"/>
              <a:pPr/>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8977B-0C64-437F-8786-11A09BD5455A}" type="datetimeFigureOut">
              <a:rPr lang="en-US" smtClean="0"/>
              <a:pPr/>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38977B-0C64-437F-8786-11A09BD5455A}"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18609-5F03-4B91-9DB0-154283F0BA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38977B-0C64-437F-8786-11A09BD5455A}"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7818609-5F03-4B91-9DB0-154283F0BA5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38977B-0C64-437F-8786-11A09BD5455A}" type="datetimeFigureOut">
              <a:rPr lang="en-US" smtClean="0"/>
              <a:pPr/>
              <a:t>5/26/2017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818609-5F03-4B91-9DB0-154283F0BA5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534400" cy="2664296"/>
          </a:xfrm>
        </p:spPr>
        <p:txBody>
          <a:bodyPr>
            <a:normAutofit fontScale="90000"/>
          </a:bodyPr>
          <a:lstStyle/>
          <a:p>
            <a:r>
              <a:rPr lang="en-US" sz="2800" b="1" dirty="0" smtClean="0"/>
              <a:t>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4000" b="1" dirty="0" smtClean="0"/>
              <a:t>PRESTIGE  INSTITUTE  OF ENGINEERING MANAGEMENT  AND RESEARCH</a:t>
            </a:r>
            <a:br>
              <a:rPr lang="en-US" sz="4000" b="1" dirty="0" smtClean="0"/>
            </a:br>
            <a:r>
              <a:rPr lang="en-US" sz="2800" dirty="0" smtClean="0"/>
              <a:t/>
            </a:r>
            <a:br>
              <a:rPr lang="en-US" sz="2800" dirty="0" smtClean="0"/>
            </a:br>
            <a:r>
              <a:rPr lang="en-US" sz="2800" dirty="0" smtClean="0"/>
              <a:t>                           </a:t>
            </a:r>
            <a:r>
              <a:rPr lang="en-US" sz="2800" dirty="0"/>
              <a:t/>
            </a:r>
            <a:br>
              <a:rPr lang="en-US" sz="2800" dirty="0"/>
            </a:br>
            <a:r>
              <a:rPr lang="en-US" sz="2800" dirty="0" smtClean="0"/>
              <a:t>                             </a:t>
            </a:r>
            <a:br>
              <a:rPr lang="en-US" sz="2800" dirty="0" smtClean="0"/>
            </a:br>
            <a:r>
              <a:rPr lang="en-US" sz="3600" dirty="0"/>
              <a:t> </a:t>
            </a:r>
            <a:r>
              <a:rPr lang="en-US" sz="3600" dirty="0" smtClean="0"/>
              <a:t>               </a:t>
            </a:r>
            <a:r>
              <a:rPr lang="en-US" sz="3600" b="1" dirty="0" smtClean="0">
                <a:solidFill>
                  <a:srgbClr val="00B050"/>
                </a:solidFill>
                <a:latin typeface="Arial Black" pitchFamily="34" charset="0"/>
              </a:rPr>
              <a:t>ONLINE QUIZ GAME</a:t>
            </a:r>
            <a:endParaRPr lang="en-US" sz="3600" b="1" dirty="0">
              <a:solidFill>
                <a:srgbClr val="00B050"/>
              </a:solidFill>
              <a:latin typeface="Arial Black" pitchFamily="34" charset="0"/>
            </a:endParaRPr>
          </a:p>
        </p:txBody>
      </p:sp>
      <p:sp>
        <p:nvSpPr>
          <p:cNvPr id="3" name="Content Placeholder 2"/>
          <p:cNvSpPr>
            <a:spLocks noGrp="1"/>
          </p:cNvSpPr>
          <p:nvPr>
            <p:ph sz="half" idx="1"/>
          </p:nvPr>
        </p:nvSpPr>
        <p:spPr>
          <a:xfrm>
            <a:off x="251520" y="4509120"/>
            <a:ext cx="2304256" cy="1795339"/>
          </a:xfrm>
        </p:spPr>
        <p:txBody>
          <a:bodyPr>
            <a:normAutofit fontScale="92500" lnSpcReduction="20000"/>
          </a:bodyPr>
          <a:lstStyle/>
          <a:p>
            <a:pPr>
              <a:buNone/>
            </a:pPr>
            <a:r>
              <a:rPr lang="en-US" sz="2000" dirty="0" smtClean="0"/>
              <a:t>SUBMITTED TO-</a:t>
            </a:r>
          </a:p>
          <a:p>
            <a:pPr>
              <a:buNone/>
            </a:pPr>
            <a:r>
              <a:rPr lang="en-US" sz="2000" dirty="0" smtClean="0"/>
              <a:t>Prof. </a:t>
            </a:r>
            <a:r>
              <a:rPr lang="en-US" sz="2000" dirty="0" err="1" smtClean="0"/>
              <a:t>Atish</a:t>
            </a:r>
            <a:r>
              <a:rPr lang="en-US" sz="2000" dirty="0" smtClean="0"/>
              <a:t> </a:t>
            </a:r>
            <a:r>
              <a:rPr lang="en-US" sz="2000" dirty="0" err="1" smtClean="0"/>
              <a:t>Mishra</a:t>
            </a:r>
            <a:endParaRPr lang="en-US" sz="2000" dirty="0" smtClean="0"/>
          </a:p>
          <a:p>
            <a:pPr>
              <a:buNone/>
            </a:pPr>
            <a:endParaRPr lang="en-US" dirty="0" smtClean="0"/>
          </a:p>
          <a:p>
            <a:pPr>
              <a:buNone/>
            </a:pPr>
            <a:endParaRPr lang="en-US" dirty="0" smtClean="0"/>
          </a:p>
          <a:p>
            <a:pPr>
              <a:buNone/>
            </a:pPr>
            <a:r>
              <a:rPr lang="en-US" dirty="0" smtClean="0"/>
              <a:t>                                                           </a:t>
            </a:r>
            <a:endParaRPr lang="en-US" dirty="0"/>
          </a:p>
        </p:txBody>
      </p:sp>
      <p:sp>
        <p:nvSpPr>
          <p:cNvPr id="4" name="Content Placeholder 3"/>
          <p:cNvSpPr>
            <a:spLocks noGrp="1"/>
          </p:cNvSpPr>
          <p:nvPr>
            <p:ph sz="half" idx="2"/>
          </p:nvPr>
        </p:nvSpPr>
        <p:spPr>
          <a:xfrm>
            <a:off x="6156176" y="4509120"/>
            <a:ext cx="2742456" cy="2088232"/>
          </a:xfrm>
        </p:spPr>
        <p:txBody>
          <a:bodyPr>
            <a:normAutofit fontScale="92500" lnSpcReduction="20000"/>
          </a:bodyPr>
          <a:lstStyle/>
          <a:p>
            <a:pPr>
              <a:buNone/>
            </a:pPr>
            <a:r>
              <a:rPr lang="en-US" sz="2000" dirty="0" smtClean="0"/>
              <a:t>SUBMITTED BY-</a:t>
            </a:r>
          </a:p>
          <a:p>
            <a:pPr>
              <a:buNone/>
            </a:pPr>
            <a:r>
              <a:rPr lang="en-US" sz="2000" dirty="0" err="1" smtClean="0"/>
              <a:t>Tripti</a:t>
            </a:r>
            <a:r>
              <a:rPr lang="en-US" sz="2000" dirty="0" smtClean="0"/>
              <a:t>  </a:t>
            </a:r>
            <a:r>
              <a:rPr lang="en-US" sz="2000" dirty="0" err="1" smtClean="0"/>
              <a:t>Choudhary</a:t>
            </a:r>
            <a:endParaRPr lang="en-US" sz="2000" dirty="0" smtClean="0"/>
          </a:p>
          <a:p>
            <a:pPr>
              <a:buNone/>
            </a:pPr>
            <a:r>
              <a:rPr lang="en-US" sz="2000" dirty="0" err="1" smtClean="0"/>
              <a:t>Rashmi</a:t>
            </a:r>
            <a:r>
              <a:rPr lang="en-US" sz="2000" dirty="0" smtClean="0"/>
              <a:t> Sharma </a:t>
            </a:r>
          </a:p>
          <a:p>
            <a:pPr>
              <a:buNone/>
            </a:pPr>
            <a:r>
              <a:rPr lang="en-US" sz="2000" dirty="0" err="1" smtClean="0"/>
              <a:t>Sajal</a:t>
            </a:r>
            <a:r>
              <a:rPr lang="en-US" sz="2000" dirty="0" smtClean="0"/>
              <a:t> Joshi</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5" y="1124744"/>
            <a:ext cx="2679875" cy="830997"/>
          </a:xfrm>
          <a:prstGeom prst="rect">
            <a:avLst/>
          </a:prstGeom>
          <a:noFill/>
        </p:spPr>
        <p:txBody>
          <a:bodyPr wrap="square" rtlCol="0">
            <a:spAutoFit/>
          </a:bodyPr>
          <a:lstStyle/>
          <a:p>
            <a:r>
              <a:rPr lang="en-IN" sz="2400" dirty="0" smtClean="0">
                <a:solidFill>
                  <a:srgbClr val="00B050"/>
                </a:solidFill>
                <a:latin typeface="Arial Black" pitchFamily="34" charset="0"/>
              </a:rPr>
              <a:t>ACTIVITY</a:t>
            </a:r>
            <a:r>
              <a:rPr lang="en-IN" sz="2000" dirty="0" smtClean="0">
                <a:solidFill>
                  <a:srgbClr val="00B050"/>
                </a:solidFill>
                <a:latin typeface="Arial Black" pitchFamily="34" charset="0"/>
              </a:rPr>
              <a:t> </a:t>
            </a:r>
            <a:r>
              <a:rPr lang="en-IN" sz="2400" dirty="0" smtClean="0">
                <a:solidFill>
                  <a:srgbClr val="00B050"/>
                </a:solidFill>
                <a:latin typeface="Arial Black" pitchFamily="34" charset="0"/>
              </a:rPr>
              <a:t>DIAGRAM</a:t>
            </a:r>
            <a:endParaRPr lang="en-IN" sz="2400" dirty="0">
              <a:solidFill>
                <a:srgbClr val="00B050"/>
              </a:solidFill>
              <a:latin typeface="Arial Black" pitchFamily="34" charset="0"/>
            </a:endParaRPr>
          </a:p>
        </p:txBody>
      </p:sp>
      <p:sp>
        <p:nvSpPr>
          <p:cNvPr id="3" name="Oval 2"/>
          <p:cNvSpPr/>
          <p:nvPr/>
        </p:nvSpPr>
        <p:spPr>
          <a:xfrm>
            <a:off x="3542680" y="692696"/>
            <a:ext cx="154817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4" name="Parallelogram 3"/>
          <p:cNvSpPr/>
          <p:nvPr/>
        </p:nvSpPr>
        <p:spPr>
          <a:xfrm>
            <a:off x="3275856" y="1309410"/>
            <a:ext cx="2016224" cy="43171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registration</a:t>
            </a:r>
            <a:endParaRPr lang="en-IN" dirty="0"/>
          </a:p>
        </p:txBody>
      </p:sp>
      <p:sp>
        <p:nvSpPr>
          <p:cNvPr id="5" name="Parallelogram 4"/>
          <p:cNvSpPr/>
          <p:nvPr/>
        </p:nvSpPr>
        <p:spPr>
          <a:xfrm>
            <a:off x="3075411" y="2060848"/>
            <a:ext cx="2131386" cy="43204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 </a:t>
            </a:r>
            <a:endParaRPr lang="en-IN" dirty="0"/>
          </a:p>
        </p:txBody>
      </p:sp>
      <p:sp>
        <p:nvSpPr>
          <p:cNvPr id="6" name="Parallelogram 5"/>
          <p:cNvSpPr/>
          <p:nvPr/>
        </p:nvSpPr>
        <p:spPr>
          <a:xfrm>
            <a:off x="3010553" y="2708920"/>
            <a:ext cx="2196244" cy="49148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password</a:t>
            </a:r>
            <a:endParaRPr lang="en-IN" dirty="0"/>
          </a:p>
        </p:txBody>
      </p:sp>
      <p:sp>
        <p:nvSpPr>
          <p:cNvPr id="7" name="Flowchart: Decision 6"/>
          <p:cNvSpPr/>
          <p:nvPr/>
        </p:nvSpPr>
        <p:spPr>
          <a:xfrm>
            <a:off x="2843808" y="3429000"/>
            <a:ext cx="2376264" cy="720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passwordvalid</a:t>
            </a:r>
            <a:endParaRPr lang="en-IN" dirty="0"/>
          </a:p>
        </p:txBody>
      </p:sp>
      <p:sp>
        <p:nvSpPr>
          <p:cNvPr id="9" name="Flowchart: Data 8"/>
          <p:cNvSpPr/>
          <p:nvPr/>
        </p:nvSpPr>
        <p:spPr>
          <a:xfrm>
            <a:off x="2574020" y="4460304"/>
            <a:ext cx="2592288"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3" name="Straight Connector 12"/>
          <p:cNvCxnSpPr/>
          <p:nvPr/>
        </p:nvCxnSpPr>
        <p:spPr>
          <a:xfrm>
            <a:off x="4024739" y="4869160"/>
            <a:ext cx="26293" cy="1988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1940" y="510948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31940" y="5517232"/>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8" idx="2"/>
          </p:cNvCxnSpPr>
          <p:nvPr/>
        </p:nvCxnSpPr>
        <p:spPr>
          <a:xfrm>
            <a:off x="4061532" y="5796075"/>
            <a:ext cx="873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0" idx="2"/>
          </p:cNvCxnSpPr>
          <p:nvPr/>
        </p:nvCxnSpPr>
        <p:spPr>
          <a:xfrm>
            <a:off x="4052162" y="6165304"/>
            <a:ext cx="1023894" cy="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91" idx="2"/>
          </p:cNvCxnSpPr>
          <p:nvPr/>
        </p:nvCxnSpPr>
        <p:spPr>
          <a:xfrm>
            <a:off x="4042792" y="6453336"/>
            <a:ext cx="10332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92" idx="2"/>
          </p:cNvCxnSpPr>
          <p:nvPr/>
        </p:nvCxnSpPr>
        <p:spPr>
          <a:xfrm>
            <a:off x="4052162" y="6763680"/>
            <a:ext cx="102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946340" y="5013176"/>
            <a:ext cx="228995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Types of quiz</a:t>
            </a:r>
            <a:endParaRPr lang="en-IN" dirty="0"/>
          </a:p>
        </p:txBody>
      </p:sp>
      <p:sp>
        <p:nvSpPr>
          <p:cNvPr id="87" name="Oval 86"/>
          <p:cNvSpPr/>
          <p:nvPr/>
        </p:nvSpPr>
        <p:spPr>
          <a:xfrm>
            <a:off x="4946340" y="5373216"/>
            <a:ext cx="149786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aptitude</a:t>
            </a:r>
            <a:endParaRPr lang="en-IN" dirty="0"/>
          </a:p>
        </p:txBody>
      </p:sp>
      <p:sp>
        <p:nvSpPr>
          <p:cNvPr id="88" name="Oval 87"/>
          <p:cNvSpPr/>
          <p:nvPr/>
        </p:nvSpPr>
        <p:spPr>
          <a:xfrm>
            <a:off x="4935488" y="5661249"/>
            <a:ext cx="3070094" cy="269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General knowledge</a:t>
            </a:r>
            <a:endParaRPr lang="en-IN" dirty="0"/>
          </a:p>
        </p:txBody>
      </p:sp>
      <p:sp>
        <p:nvSpPr>
          <p:cNvPr id="90" name="Oval 89"/>
          <p:cNvSpPr/>
          <p:nvPr/>
        </p:nvSpPr>
        <p:spPr>
          <a:xfrm>
            <a:off x="5076056" y="6021288"/>
            <a:ext cx="2520280" cy="29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technical</a:t>
            </a:r>
            <a:endParaRPr lang="en-IN" dirty="0"/>
          </a:p>
        </p:txBody>
      </p:sp>
      <p:sp>
        <p:nvSpPr>
          <p:cNvPr id="91" name="Oval 90"/>
          <p:cNvSpPr/>
          <p:nvPr/>
        </p:nvSpPr>
        <p:spPr>
          <a:xfrm>
            <a:off x="5076056" y="6381328"/>
            <a:ext cx="2448272"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a:t>
            </a:r>
            <a:endParaRPr lang="en-IN" dirty="0"/>
          </a:p>
        </p:txBody>
      </p:sp>
      <p:sp>
        <p:nvSpPr>
          <p:cNvPr id="92" name="Oval 91"/>
          <p:cNvSpPr/>
          <p:nvPr/>
        </p:nvSpPr>
        <p:spPr>
          <a:xfrm>
            <a:off x="5076056" y="6669360"/>
            <a:ext cx="2520280" cy="18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logout</a:t>
            </a:r>
            <a:endParaRPr lang="en-IN" dirty="0"/>
          </a:p>
        </p:txBody>
      </p:sp>
      <p:cxnSp>
        <p:nvCxnSpPr>
          <p:cNvPr id="101" name="Straight Arrow Connector 100"/>
          <p:cNvCxnSpPr>
            <a:endCxn id="4" idx="0"/>
          </p:cNvCxnSpPr>
          <p:nvPr/>
        </p:nvCxnSpPr>
        <p:spPr>
          <a:xfrm>
            <a:off x="4283968" y="1124744"/>
            <a:ext cx="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 idx="3"/>
          </p:cNvCxnSpPr>
          <p:nvPr/>
        </p:nvCxnSpPr>
        <p:spPr>
          <a:xfrm flipH="1">
            <a:off x="4198686" y="1741126"/>
            <a:ext cx="31318" cy="319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024739" y="4190020"/>
            <a:ext cx="720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7" idx="0"/>
          </p:cNvCxnSpPr>
          <p:nvPr/>
        </p:nvCxnSpPr>
        <p:spPr>
          <a:xfrm>
            <a:off x="4031940" y="2971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5" idx="4"/>
            <a:endCxn id="6" idx="0"/>
          </p:cNvCxnSpPr>
          <p:nvPr/>
        </p:nvCxnSpPr>
        <p:spPr>
          <a:xfrm flipH="1">
            <a:off x="4108675" y="2492896"/>
            <a:ext cx="32429"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941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416300" y="2362200"/>
            <a:ext cx="13716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a:t>
            </a:r>
            <a:endParaRPr lang="en-IN" dirty="0"/>
          </a:p>
        </p:txBody>
      </p:sp>
      <p:sp>
        <p:nvSpPr>
          <p:cNvPr id="5" name="Flowchart: Decision 4"/>
          <p:cNvSpPr/>
          <p:nvPr/>
        </p:nvSpPr>
        <p:spPr>
          <a:xfrm>
            <a:off x="5486400" y="2362200"/>
            <a:ext cx="19812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r>
              <a:rPr lang="en-IN" dirty="0" smtClean="0"/>
              <a:t>egister </a:t>
            </a:r>
            <a:endParaRPr lang="en-IN" dirty="0"/>
          </a:p>
        </p:txBody>
      </p:sp>
      <p:sp>
        <p:nvSpPr>
          <p:cNvPr id="6" name="Flowchart: Process 5"/>
          <p:cNvSpPr/>
          <p:nvPr/>
        </p:nvSpPr>
        <p:spPr>
          <a:xfrm>
            <a:off x="1375442" y="3784600"/>
            <a:ext cx="1606548" cy="584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Exam result</a:t>
            </a:r>
            <a:endParaRPr lang="en-IN" dirty="0"/>
          </a:p>
        </p:txBody>
      </p:sp>
      <p:sp>
        <p:nvSpPr>
          <p:cNvPr id="7" name="Flowchart: Process 6"/>
          <p:cNvSpPr/>
          <p:nvPr/>
        </p:nvSpPr>
        <p:spPr>
          <a:xfrm>
            <a:off x="5622325" y="3773487"/>
            <a:ext cx="1600200" cy="584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Registration </a:t>
            </a:r>
            <a:endParaRPr lang="en-IN" dirty="0"/>
          </a:p>
        </p:txBody>
      </p:sp>
      <p:sp>
        <p:nvSpPr>
          <p:cNvPr id="8" name="Flowchart: Decision 7"/>
          <p:cNvSpPr/>
          <p:nvPr/>
        </p:nvSpPr>
        <p:spPr>
          <a:xfrm>
            <a:off x="1043608" y="5048248"/>
            <a:ext cx="1913348" cy="7429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 </a:t>
            </a:r>
            <a:endParaRPr lang="en-IN" dirty="0"/>
          </a:p>
        </p:txBody>
      </p:sp>
      <p:sp>
        <p:nvSpPr>
          <p:cNvPr id="9" name="Flowchart: Decision 8"/>
          <p:cNvSpPr/>
          <p:nvPr/>
        </p:nvSpPr>
        <p:spPr>
          <a:xfrm>
            <a:off x="5486400" y="5048248"/>
            <a:ext cx="2057400" cy="666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perform</a:t>
            </a:r>
            <a:endParaRPr lang="en-IN" dirty="0"/>
          </a:p>
        </p:txBody>
      </p:sp>
      <p:sp>
        <p:nvSpPr>
          <p:cNvPr id="10" name="Flowchart: Process 9"/>
          <p:cNvSpPr/>
          <p:nvPr/>
        </p:nvSpPr>
        <p:spPr>
          <a:xfrm>
            <a:off x="3276601" y="5181600"/>
            <a:ext cx="1523999" cy="533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Examination </a:t>
            </a:r>
            <a:endParaRPr lang="en-IN" dirty="0"/>
          </a:p>
        </p:txBody>
      </p:sp>
      <p:sp>
        <p:nvSpPr>
          <p:cNvPr id="11" name="Oval 10"/>
          <p:cNvSpPr/>
          <p:nvPr/>
        </p:nvSpPr>
        <p:spPr>
          <a:xfrm>
            <a:off x="3041651" y="914400"/>
            <a:ext cx="1454150" cy="59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a:t>
            </a:r>
            <a:endParaRPr lang="en-IN" dirty="0"/>
          </a:p>
        </p:txBody>
      </p:sp>
      <p:sp>
        <p:nvSpPr>
          <p:cNvPr id="12" name="Oval 11"/>
          <p:cNvSpPr/>
          <p:nvPr/>
        </p:nvSpPr>
        <p:spPr>
          <a:xfrm>
            <a:off x="4724400" y="1210620"/>
            <a:ext cx="1714500" cy="53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Password </a:t>
            </a:r>
            <a:endParaRPr lang="en-IN" dirty="0"/>
          </a:p>
        </p:txBody>
      </p:sp>
      <p:sp>
        <p:nvSpPr>
          <p:cNvPr id="13" name="TextBox 12"/>
          <p:cNvSpPr txBox="1"/>
          <p:nvPr/>
        </p:nvSpPr>
        <p:spPr>
          <a:xfrm>
            <a:off x="341209" y="1045175"/>
            <a:ext cx="2365584" cy="461665"/>
          </a:xfrm>
          <a:prstGeom prst="rect">
            <a:avLst/>
          </a:prstGeom>
          <a:noFill/>
        </p:spPr>
        <p:txBody>
          <a:bodyPr wrap="none" rtlCol="0">
            <a:spAutoFit/>
          </a:bodyPr>
          <a:lstStyle/>
          <a:p>
            <a:r>
              <a:rPr lang="en-IN" sz="2400" dirty="0" smtClean="0">
                <a:solidFill>
                  <a:srgbClr val="00B050"/>
                </a:solidFill>
                <a:latin typeface="Arial Black" pitchFamily="34" charset="0"/>
              </a:rPr>
              <a:t>ER DIAGRAM</a:t>
            </a:r>
            <a:endParaRPr lang="en-IN" sz="2400" dirty="0">
              <a:solidFill>
                <a:srgbClr val="00B050"/>
              </a:solidFill>
              <a:latin typeface="Arial Black" pitchFamily="34" charset="0"/>
            </a:endParaRPr>
          </a:p>
        </p:txBody>
      </p:sp>
      <p:sp>
        <p:nvSpPr>
          <p:cNvPr id="14" name="Oval 13"/>
          <p:cNvSpPr/>
          <p:nvPr/>
        </p:nvSpPr>
        <p:spPr>
          <a:xfrm>
            <a:off x="7740650" y="2209800"/>
            <a:ext cx="127635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Father name</a:t>
            </a:r>
            <a:endParaRPr lang="en-IN" dirty="0"/>
          </a:p>
        </p:txBody>
      </p:sp>
      <p:sp>
        <p:nvSpPr>
          <p:cNvPr id="15" name="Oval 14"/>
          <p:cNvSpPr/>
          <p:nvPr/>
        </p:nvSpPr>
        <p:spPr>
          <a:xfrm>
            <a:off x="7614937" y="2895600"/>
            <a:ext cx="1529063"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Personal address</a:t>
            </a:r>
            <a:endParaRPr lang="en-IN" dirty="0"/>
          </a:p>
        </p:txBody>
      </p:sp>
      <p:sp>
        <p:nvSpPr>
          <p:cNvPr id="16" name="Oval 15"/>
          <p:cNvSpPr/>
          <p:nvPr/>
        </p:nvSpPr>
        <p:spPr>
          <a:xfrm>
            <a:off x="7772400" y="3584575"/>
            <a:ext cx="1143000" cy="377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Sex </a:t>
            </a:r>
            <a:endParaRPr lang="en-IN" dirty="0"/>
          </a:p>
        </p:txBody>
      </p:sp>
      <p:sp>
        <p:nvSpPr>
          <p:cNvPr id="17" name="Oval 16"/>
          <p:cNvSpPr/>
          <p:nvPr/>
        </p:nvSpPr>
        <p:spPr>
          <a:xfrm>
            <a:off x="7543800" y="4695824"/>
            <a:ext cx="1600200" cy="639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password</a:t>
            </a:r>
            <a:endParaRPr lang="en-IN" dirty="0"/>
          </a:p>
        </p:txBody>
      </p:sp>
      <p:sp>
        <p:nvSpPr>
          <p:cNvPr id="18" name="Oval 17"/>
          <p:cNvSpPr/>
          <p:nvPr/>
        </p:nvSpPr>
        <p:spPr>
          <a:xfrm>
            <a:off x="7848600" y="4051300"/>
            <a:ext cx="1206500" cy="43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City </a:t>
            </a:r>
            <a:endParaRPr lang="en-IN" dirty="0"/>
          </a:p>
        </p:txBody>
      </p:sp>
      <p:sp>
        <p:nvSpPr>
          <p:cNvPr id="19" name="Oval 18"/>
          <p:cNvSpPr/>
          <p:nvPr/>
        </p:nvSpPr>
        <p:spPr>
          <a:xfrm>
            <a:off x="7899400" y="5572123"/>
            <a:ext cx="1143000" cy="514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a:t>
            </a:r>
            <a:endParaRPr lang="en-IN" dirty="0"/>
          </a:p>
        </p:txBody>
      </p:sp>
      <p:sp>
        <p:nvSpPr>
          <p:cNvPr id="20" name="Oval 19"/>
          <p:cNvSpPr/>
          <p:nvPr/>
        </p:nvSpPr>
        <p:spPr>
          <a:xfrm>
            <a:off x="7239000" y="6110583"/>
            <a:ext cx="1371600" cy="5763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Mobile no</a:t>
            </a:r>
            <a:endParaRPr lang="en-IN" dirty="0"/>
          </a:p>
        </p:txBody>
      </p:sp>
      <p:sp>
        <p:nvSpPr>
          <p:cNvPr id="22" name="Oval 21"/>
          <p:cNvSpPr/>
          <p:nvPr/>
        </p:nvSpPr>
        <p:spPr>
          <a:xfrm>
            <a:off x="7239000" y="1742420"/>
            <a:ext cx="1231900" cy="467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Name </a:t>
            </a:r>
            <a:endParaRPr lang="en-IN" dirty="0"/>
          </a:p>
        </p:txBody>
      </p:sp>
      <p:sp>
        <p:nvSpPr>
          <p:cNvPr id="25" name="Flowchart: Decision 24"/>
          <p:cNvSpPr/>
          <p:nvPr/>
        </p:nvSpPr>
        <p:spPr>
          <a:xfrm>
            <a:off x="899592" y="2286000"/>
            <a:ext cx="2057364"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Receiver </a:t>
            </a:r>
            <a:endParaRPr lang="en-IN" dirty="0"/>
          </a:p>
        </p:txBody>
      </p:sp>
      <p:cxnSp>
        <p:nvCxnSpPr>
          <p:cNvPr id="27" name="Straight Connector 26"/>
          <p:cNvCxnSpPr>
            <a:stCxn id="25" idx="3"/>
            <a:endCxn id="4" idx="1"/>
          </p:cNvCxnSpPr>
          <p:nvPr/>
        </p:nvCxnSpPr>
        <p:spPr>
          <a:xfrm>
            <a:off x="2956956" y="2628900"/>
            <a:ext cx="459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1"/>
            <a:endCxn id="4" idx="3"/>
          </p:cNvCxnSpPr>
          <p:nvPr/>
        </p:nvCxnSpPr>
        <p:spPr>
          <a:xfrm flipH="1" flipV="1">
            <a:off x="4787900" y="2628900"/>
            <a:ext cx="6985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4"/>
            <a:endCxn id="4" idx="0"/>
          </p:cNvCxnSpPr>
          <p:nvPr/>
        </p:nvCxnSpPr>
        <p:spPr>
          <a:xfrm>
            <a:off x="3768726" y="1506840"/>
            <a:ext cx="333374" cy="855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114800" y="1677240"/>
            <a:ext cx="873383" cy="69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6" idx="2"/>
            <a:endCxn id="7" idx="3"/>
          </p:cNvCxnSpPr>
          <p:nvPr/>
        </p:nvCxnSpPr>
        <p:spPr>
          <a:xfrm flipH="1">
            <a:off x="7222525" y="3773488"/>
            <a:ext cx="549875" cy="292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8" idx="2"/>
            <a:endCxn id="7" idx="3"/>
          </p:cNvCxnSpPr>
          <p:nvPr/>
        </p:nvCxnSpPr>
        <p:spPr>
          <a:xfrm flipH="1" flipV="1">
            <a:off x="7222525" y="4065587"/>
            <a:ext cx="626075" cy="20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7241576" y="4184253"/>
            <a:ext cx="676874" cy="1631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7193977" y="4296470"/>
            <a:ext cx="705423" cy="1815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25" idx="2"/>
          </p:cNvCxnSpPr>
          <p:nvPr/>
        </p:nvCxnSpPr>
        <p:spPr>
          <a:xfrm>
            <a:off x="1928274" y="2971800"/>
            <a:ext cx="5261"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 idx="3"/>
            <a:endCxn id="10" idx="1"/>
          </p:cNvCxnSpPr>
          <p:nvPr/>
        </p:nvCxnSpPr>
        <p:spPr>
          <a:xfrm>
            <a:off x="2956956" y="5419724"/>
            <a:ext cx="319645" cy="2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9" idx="1"/>
          </p:cNvCxnSpPr>
          <p:nvPr/>
        </p:nvCxnSpPr>
        <p:spPr>
          <a:xfrm flipV="1">
            <a:off x="4800600" y="5381624"/>
            <a:ext cx="685800" cy="20634"/>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365501" y="6096001"/>
            <a:ext cx="1622682" cy="590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Aptitude </a:t>
            </a:r>
            <a:endParaRPr lang="en-IN" dirty="0"/>
          </a:p>
        </p:txBody>
      </p:sp>
      <p:sp>
        <p:nvSpPr>
          <p:cNvPr id="102" name="Oval 101"/>
          <p:cNvSpPr/>
          <p:nvPr/>
        </p:nvSpPr>
        <p:spPr>
          <a:xfrm>
            <a:off x="4800600" y="5826322"/>
            <a:ext cx="1638299" cy="568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Technical </a:t>
            </a:r>
            <a:endParaRPr lang="en-IN" dirty="0"/>
          </a:p>
        </p:txBody>
      </p:sp>
      <p:sp>
        <p:nvSpPr>
          <p:cNvPr id="103" name="Oval 102"/>
          <p:cNvSpPr/>
          <p:nvPr/>
        </p:nvSpPr>
        <p:spPr>
          <a:xfrm>
            <a:off x="1524001" y="5937646"/>
            <a:ext cx="1841500" cy="691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General knowledge</a:t>
            </a:r>
            <a:endParaRPr lang="en-IN" dirty="0"/>
          </a:p>
        </p:txBody>
      </p:sp>
      <p:cxnSp>
        <p:nvCxnSpPr>
          <p:cNvPr id="109" name="Straight Connector 108"/>
          <p:cNvCxnSpPr>
            <a:endCxn id="10" idx="2"/>
          </p:cNvCxnSpPr>
          <p:nvPr/>
        </p:nvCxnSpPr>
        <p:spPr>
          <a:xfrm flipH="1" flipV="1">
            <a:off x="4038601" y="5714999"/>
            <a:ext cx="949582" cy="222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3" idx="6"/>
          </p:cNvCxnSpPr>
          <p:nvPr/>
        </p:nvCxnSpPr>
        <p:spPr>
          <a:xfrm flipV="1">
            <a:off x="3365501" y="5715007"/>
            <a:ext cx="403225" cy="568516"/>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07504" y="3162300"/>
            <a:ext cx="1152128" cy="61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marks</a:t>
            </a:r>
            <a:endParaRPr lang="en-IN" dirty="0"/>
          </a:p>
        </p:txBody>
      </p:sp>
      <p:sp>
        <p:nvSpPr>
          <p:cNvPr id="36" name="Oval 35"/>
          <p:cNvSpPr/>
          <p:nvPr/>
        </p:nvSpPr>
        <p:spPr>
          <a:xfrm>
            <a:off x="0" y="3912393"/>
            <a:ext cx="1043608" cy="521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password</a:t>
            </a:r>
            <a:endParaRPr lang="en-IN" dirty="0"/>
          </a:p>
        </p:txBody>
      </p:sp>
      <p:sp>
        <p:nvSpPr>
          <p:cNvPr id="38" name="Oval 37"/>
          <p:cNvSpPr/>
          <p:nvPr/>
        </p:nvSpPr>
        <p:spPr>
          <a:xfrm>
            <a:off x="179512" y="4695824"/>
            <a:ext cx="1080120" cy="5765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a:t>
            </a:r>
            <a:endParaRPr lang="en-IN" dirty="0"/>
          </a:p>
        </p:txBody>
      </p:sp>
      <p:cxnSp>
        <p:nvCxnSpPr>
          <p:cNvPr id="42" name="Straight Connector 41"/>
          <p:cNvCxnSpPr>
            <a:endCxn id="6" idx="1"/>
          </p:cNvCxnSpPr>
          <p:nvPr/>
        </p:nvCxnSpPr>
        <p:spPr>
          <a:xfrm flipV="1">
            <a:off x="1068642" y="4076700"/>
            <a:ext cx="306800" cy="107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5"/>
            <a:endCxn id="6" idx="1"/>
          </p:cNvCxnSpPr>
          <p:nvPr/>
        </p:nvCxnSpPr>
        <p:spPr>
          <a:xfrm>
            <a:off x="1090907" y="3683982"/>
            <a:ext cx="284535" cy="392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7"/>
            <a:endCxn id="6" idx="1"/>
          </p:cNvCxnSpPr>
          <p:nvPr/>
        </p:nvCxnSpPr>
        <p:spPr>
          <a:xfrm flipV="1">
            <a:off x="1101452" y="4076700"/>
            <a:ext cx="273990" cy="703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 idx="0"/>
          </p:cNvCxnSpPr>
          <p:nvPr/>
        </p:nvCxnSpPr>
        <p:spPr>
          <a:xfrm flipV="1">
            <a:off x="2000282" y="4343400"/>
            <a:ext cx="0" cy="704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0" idx="2"/>
          </p:cNvCxnSpPr>
          <p:nvPr/>
        </p:nvCxnSpPr>
        <p:spPr>
          <a:xfrm flipH="1" flipV="1">
            <a:off x="4038601" y="5714999"/>
            <a:ext cx="138242" cy="395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9" idx="0"/>
          </p:cNvCxnSpPr>
          <p:nvPr/>
        </p:nvCxnSpPr>
        <p:spPr>
          <a:xfrm flipV="1">
            <a:off x="6515100" y="4368800"/>
            <a:ext cx="0" cy="679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77000" y="2971800"/>
            <a:ext cx="0" cy="81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7" idx="1"/>
            <a:endCxn id="7" idx="3"/>
          </p:cNvCxnSpPr>
          <p:nvPr/>
        </p:nvCxnSpPr>
        <p:spPr>
          <a:xfrm flipH="1" flipV="1">
            <a:off x="7222525" y="4065587"/>
            <a:ext cx="555619" cy="72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3"/>
            <a:endCxn id="7" idx="3"/>
          </p:cNvCxnSpPr>
          <p:nvPr/>
        </p:nvCxnSpPr>
        <p:spPr>
          <a:xfrm flipH="1">
            <a:off x="7222525" y="3350885"/>
            <a:ext cx="616338" cy="714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4" idx="2"/>
            <a:endCxn id="7" idx="3"/>
          </p:cNvCxnSpPr>
          <p:nvPr/>
        </p:nvCxnSpPr>
        <p:spPr>
          <a:xfrm flipH="1">
            <a:off x="7222525" y="2476500"/>
            <a:ext cx="518125" cy="1589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7241576" y="2209800"/>
            <a:ext cx="338437" cy="157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983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276600" y="952500"/>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Student registration</a:t>
            </a:r>
            <a:endParaRPr lang="en-IN" dirty="0"/>
          </a:p>
        </p:txBody>
      </p:sp>
      <p:sp>
        <p:nvSpPr>
          <p:cNvPr id="9" name="Oval 8"/>
          <p:cNvSpPr/>
          <p:nvPr/>
        </p:nvSpPr>
        <p:spPr>
          <a:xfrm>
            <a:off x="3276600" y="1981200"/>
            <a:ext cx="1905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 examination</a:t>
            </a:r>
            <a:endParaRPr lang="en-IN" dirty="0"/>
          </a:p>
        </p:txBody>
      </p:sp>
      <p:sp>
        <p:nvSpPr>
          <p:cNvPr id="10" name="Oval 9"/>
          <p:cNvSpPr/>
          <p:nvPr/>
        </p:nvSpPr>
        <p:spPr>
          <a:xfrm>
            <a:off x="3276600" y="2997200"/>
            <a:ext cx="19050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 question bank</a:t>
            </a:r>
            <a:endParaRPr lang="en-IN" dirty="0"/>
          </a:p>
        </p:txBody>
      </p:sp>
      <p:sp>
        <p:nvSpPr>
          <p:cNvPr id="11" name="Oval 10"/>
          <p:cNvSpPr/>
          <p:nvPr/>
        </p:nvSpPr>
        <p:spPr>
          <a:xfrm>
            <a:off x="3276600" y="3962400"/>
            <a:ext cx="1905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login</a:t>
            </a:r>
            <a:endParaRPr lang="en-IN" dirty="0"/>
          </a:p>
        </p:txBody>
      </p:sp>
      <p:sp>
        <p:nvSpPr>
          <p:cNvPr id="12" name="Oval 11"/>
          <p:cNvSpPr/>
          <p:nvPr/>
        </p:nvSpPr>
        <p:spPr>
          <a:xfrm>
            <a:off x="3276600" y="4953000"/>
            <a:ext cx="1905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a:t>
            </a:r>
            <a:endParaRPr lang="en-IN" dirty="0"/>
          </a:p>
        </p:txBody>
      </p:sp>
      <p:sp>
        <p:nvSpPr>
          <p:cNvPr id="13" name="Oval 12"/>
          <p:cNvSpPr/>
          <p:nvPr/>
        </p:nvSpPr>
        <p:spPr>
          <a:xfrm>
            <a:off x="3276600" y="5994400"/>
            <a:ext cx="1905000" cy="78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Reports </a:t>
            </a:r>
            <a:endParaRPr lang="en-IN" dirty="0"/>
          </a:p>
        </p:txBody>
      </p:sp>
      <p:sp>
        <p:nvSpPr>
          <p:cNvPr id="14" name="Smiley Face 13"/>
          <p:cNvSpPr/>
          <p:nvPr/>
        </p:nvSpPr>
        <p:spPr>
          <a:xfrm>
            <a:off x="457200" y="2667000"/>
            <a:ext cx="685800"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miley Face 14"/>
          <p:cNvSpPr/>
          <p:nvPr/>
        </p:nvSpPr>
        <p:spPr>
          <a:xfrm>
            <a:off x="7391400" y="2832100"/>
            <a:ext cx="685800" cy="584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p:cNvSpPr/>
          <p:nvPr/>
        </p:nvSpPr>
        <p:spPr>
          <a:xfrm>
            <a:off x="457200" y="3276600"/>
            <a:ext cx="6858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p:cNvSpPr/>
          <p:nvPr/>
        </p:nvSpPr>
        <p:spPr>
          <a:xfrm>
            <a:off x="457200" y="4191000"/>
            <a:ext cx="152400" cy="190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p:cNvSpPr/>
          <p:nvPr/>
        </p:nvSpPr>
        <p:spPr>
          <a:xfrm>
            <a:off x="914400" y="4286250"/>
            <a:ext cx="228600"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p:cNvSpPr/>
          <p:nvPr/>
        </p:nvSpPr>
        <p:spPr>
          <a:xfrm>
            <a:off x="7480300" y="3416299"/>
            <a:ext cx="571500" cy="8928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p:cNvSpPr/>
          <p:nvPr/>
        </p:nvSpPr>
        <p:spPr>
          <a:xfrm>
            <a:off x="7391400" y="4286250"/>
            <a:ext cx="228600" cy="952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p:cNvSpPr/>
          <p:nvPr/>
        </p:nvSpPr>
        <p:spPr>
          <a:xfrm>
            <a:off x="7848600" y="4286249"/>
            <a:ext cx="228600" cy="13715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a:stCxn id="6" idx="2"/>
          </p:cNvCxnSpPr>
          <p:nvPr/>
        </p:nvCxnSpPr>
        <p:spPr>
          <a:xfrm flipH="1">
            <a:off x="1143000" y="1409700"/>
            <a:ext cx="21336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2" idx="2"/>
          </p:cNvCxnSpPr>
          <p:nvPr/>
        </p:nvCxnSpPr>
        <p:spPr>
          <a:xfrm flipH="1" flipV="1">
            <a:off x="1143000" y="3416300"/>
            <a:ext cx="2133600" cy="195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 idx="2"/>
          </p:cNvCxnSpPr>
          <p:nvPr/>
        </p:nvCxnSpPr>
        <p:spPr>
          <a:xfrm flipH="1" flipV="1">
            <a:off x="1143000" y="3352800"/>
            <a:ext cx="21336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181600" y="1524000"/>
            <a:ext cx="2209800"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257800" y="2590800"/>
            <a:ext cx="1905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257800" y="3416300"/>
            <a:ext cx="1905000" cy="82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257800" y="3581400"/>
            <a:ext cx="1981200" cy="81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219700" y="3733800"/>
            <a:ext cx="20193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57800" y="3810000"/>
            <a:ext cx="1981200" cy="25781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8600" y="4533900"/>
            <a:ext cx="1119537" cy="369332"/>
          </a:xfrm>
          <a:prstGeom prst="rect">
            <a:avLst/>
          </a:prstGeom>
          <a:noFill/>
        </p:spPr>
        <p:txBody>
          <a:bodyPr wrap="none" rtlCol="0">
            <a:spAutoFit/>
          </a:bodyPr>
          <a:lstStyle/>
          <a:p>
            <a:r>
              <a:rPr lang="en-IN" dirty="0" smtClean="0"/>
              <a:t>Students </a:t>
            </a:r>
            <a:endParaRPr lang="en-IN" dirty="0"/>
          </a:p>
        </p:txBody>
      </p:sp>
      <p:sp>
        <p:nvSpPr>
          <p:cNvPr id="73" name="TextBox 72"/>
          <p:cNvSpPr txBox="1"/>
          <p:nvPr/>
        </p:nvSpPr>
        <p:spPr>
          <a:xfrm>
            <a:off x="7010400" y="4718566"/>
            <a:ext cx="1752600" cy="369332"/>
          </a:xfrm>
          <a:prstGeom prst="rect">
            <a:avLst/>
          </a:prstGeom>
          <a:noFill/>
        </p:spPr>
        <p:txBody>
          <a:bodyPr wrap="square" rtlCol="0">
            <a:spAutoFit/>
          </a:bodyPr>
          <a:lstStyle/>
          <a:p>
            <a:r>
              <a:rPr lang="en-IN" dirty="0" smtClean="0"/>
              <a:t>Administrator </a:t>
            </a:r>
            <a:endParaRPr lang="en-IN" dirty="0"/>
          </a:p>
        </p:txBody>
      </p:sp>
      <p:sp>
        <p:nvSpPr>
          <p:cNvPr id="74" name="TextBox 73"/>
          <p:cNvSpPr txBox="1"/>
          <p:nvPr/>
        </p:nvSpPr>
        <p:spPr>
          <a:xfrm>
            <a:off x="228600" y="1123890"/>
            <a:ext cx="3048000" cy="400110"/>
          </a:xfrm>
          <a:prstGeom prst="rect">
            <a:avLst/>
          </a:prstGeom>
          <a:noFill/>
        </p:spPr>
        <p:txBody>
          <a:bodyPr wrap="square" rtlCol="0">
            <a:spAutoFit/>
          </a:bodyPr>
          <a:lstStyle/>
          <a:p>
            <a:r>
              <a:rPr lang="en-IN" sz="2000" dirty="0" smtClean="0">
                <a:solidFill>
                  <a:srgbClr val="00B050"/>
                </a:solidFill>
                <a:latin typeface="Arial Black" pitchFamily="34" charset="0"/>
              </a:rPr>
              <a:t>USE CASE DIAGRAM</a:t>
            </a:r>
            <a:endParaRPr lang="en-IN" sz="2000" dirty="0">
              <a:solidFill>
                <a:srgbClr val="00B050"/>
              </a:solidFill>
              <a:latin typeface="Arial Black" pitchFamily="34" charset="0"/>
            </a:endParaRPr>
          </a:p>
        </p:txBody>
      </p:sp>
    </p:spTree>
    <p:extLst>
      <p:ext uri="{BB962C8B-B14F-4D97-AF65-F5344CB8AC3E}">
        <p14:creationId xmlns:p14="http://schemas.microsoft.com/office/powerpoint/2010/main" val="182522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7344816" cy="646331"/>
          </a:xfrm>
          <a:prstGeom prst="rect">
            <a:avLst/>
          </a:prstGeom>
          <a:noFill/>
        </p:spPr>
        <p:txBody>
          <a:bodyPr wrap="square" rtlCol="0">
            <a:spAutoFit/>
          </a:bodyPr>
          <a:lstStyle/>
          <a:p>
            <a:r>
              <a:rPr lang="en-IN" sz="3600" dirty="0" smtClean="0">
                <a:solidFill>
                  <a:srgbClr val="00B050"/>
                </a:solidFill>
                <a:latin typeface="+mj-lt"/>
              </a:rPr>
              <a:t>INPUT DESIGN</a:t>
            </a:r>
            <a:endParaRPr lang="en-IN" sz="3600" dirty="0">
              <a:solidFill>
                <a:srgbClr val="00B050"/>
              </a:solidFill>
              <a:latin typeface="+mj-lt"/>
            </a:endParaRPr>
          </a:p>
        </p:txBody>
      </p:sp>
    </p:spTree>
    <p:extLst>
      <p:ext uri="{BB962C8B-B14F-4D97-AF65-F5344CB8AC3E}">
        <p14:creationId xmlns:p14="http://schemas.microsoft.com/office/powerpoint/2010/main" val="2647444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399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9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895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529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30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03649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77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tar\Desktop\joscii\techni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96752"/>
            <a:ext cx="9107488" cy="56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64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157592" cy="504056"/>
          </a:xfrm>
        </p:spPr>
        <p:txBody>
          <a:bodyPr>
            <a:normAutofit fontScale="90000"/>
          </a:bodyPr>
          <a:lstStyle/>
          <a:p>
            <a:r>
              <a:rPr lang="en-IN" sz="3600" dirty="0" smtClean="0">
                <a:solidFill>
                  <a:srgbClr val="00B050"/>
                </a:solidFill>
                <a:latin typeface="Arial Black" pitchFamily="34" charset="0"/>
              </a:rPr>
              <a:t>CONTENT</a:t>
            </a:r>
            <a:endParaRPr lang="en-IN" sz="3600" dirty="0">
              <a:solidFill>
                <a:srgbClr val="00B050"/>
              </a:solidFill>
              <a:latin typeface="Arial Black" pitchFamily="34" charset="0"/>
            </a:endParaRPr>
          </a:p>
        </p:txBody>
      </p:sp>
      <p:sp>
        <p:nvSpPr>
          <p:cNvPr id="3" name="Content Placeholder 2"/>
          <p:cNvSpPr>
            <a:spLocks noGrp="1"/>
          </p:cNvSpPr>
          <p:nvPr>
            <p:ph idx="1"/>
          </p:nvPr>
        </p:nvSpPr>
        <p:spPr>
          <a:xfrm>
            <a:off x="179512" y="1935480"/>
            <a:ext cx="9144000" cy="4922520"/>
          </a:xfrm>
        </p:spPr>
        <p:txBody>
          <a:bodyPr/>
          <a:lstStyle/>
          <a:p>
            <a:r>
              <a:rPr lang="en-IN" sz="2200" dirty="0" smtClean="0"/>
              <a:t>Introduction </a:t>
            </a:r>
          </a:p>
          <a:p>
            <a:r>
              <a:rPr lang="en-IN" sz="2200" dirty="0" smtClean="0"/>
              <a:t>Aims and objective</a:t>
            </a:r>
          </a:p>
          <a:p>
            <a:r>
              <a:rPr lang="en-IN" sz="2200" dirty="0" smtClean="0"/>
              <a:t>Problem definition</a:t>
            </a:r>
          </a:p>
          <a:p>
            <a:pPr lvl="1">
              <a:buFont typeface="Wingdings" pitchFamily="2" charset="2"/>
              <a:buChar char="v"/>
            </a:pPr>
            <a:r>
              <a:rPr lang="en-IN" sz="2000" dirty="0" smtClean="0"/>
              <a:t>Existing system</a:t>
            </a:r>
            <a:r>
              <a:rPr lang="en-IN" dirty="0" smtClean="0"/>
              <a:t>	</a:t>
            </a:r>
          </a:p>
          <a:p>
            <a:pPr lvl="1">
              <a:buFont typeface="Wingdings" pitchFamily="2" charset="2"/>
              <a:buChar char="v"/>
            </a:pPr>
            <a:r>
              <a:rPr lang="en-IN" sz="2000" dirty="0" smtClean="0"/>
              <a:t>Proposed system</a:t>
            </a:r>
          </a:p>
          <a:p>
            <a:r>
              <a:rPr lang="en-IN" sz="2200" dirty="0" smtClean="0"/>
              <a:t>Software requirement</a:t>
            </a:r>
          </a:p>
          <a:p>
            <a:r>
              <a:rPr lang="en-IN" sz="2200" dirty="0" smtClean="0"/>
              <a:t>Hardware requirement</a:t>
            </a:r>
          </a:p>
          <a:p>
            <a:r>
              <a:rPr lang="en-IN" sz="2200" dirty="0" smtClean="0"/>
              <a:t>Activity diagram</a:t>
            </a:r>
          </a:p>
          <a:p>
            <a:r>
              <a:rPr lang="en-IN" sz="2200" dirty="0" smtClean="0"/>
              <a:t>ER  diagram</a:t>
            </a:r>
          </a:p>
          <a:p>
            <a:r>
              <a:rPr lang="en-IN" sz="2200" dirty="0" smtClean="0"/>
              <a:t>Use case  diagram</a:t>
            </a:r>
          </a:p>
          <a:p>
            <a:r>
              <a:rPr lang="en-IN" sz="2200" dirty="0" smtClean="0"/>
              <a:t>Input design</a:t>
            </a:r>
          </a:p>
          <a:p>
            <a:r>
              <a:rPr lang="en-IN" sz="2200" dirty="0" smtClean="0"/>
              <a:t>conclusion</a:t>
            </a:r>
          </a:p>
          <a:p>
            <a:endParaRPr lang="en-IN" dirty="0" smtClean="0"/>
          </a:p>
          <a:p>
            <a:endParaRPr lang="en-IN" dirty="0" smtClean="0"/>
          </a:p>
          <a:p>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a:p>
        </p:txBody>
      </p:sp>
    </p:spTree>
    <p:extLst>
      <p:ext uri="{BB962C8B-B14F-4D97-AF65-F5344CB8AC3E}">
        <p14:creationId xmlns:p14="http://schemas.microsoft.com/office/powerpoint/2010/main" val="2992567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4096"/>
          </a:xfrm>
        </p:spPr>
        <p:txBody>
          <a:bodyPr>
            <a:normAutofit/>
          </a:bodyPr>
          <a:lstStyle/>
          <a:p>
            <a:r>
              <a:rPr lang="en-US" sz="3600" b="1" dirty="0" smtClean="0">
                <a:solidFill>
                  <a:schemeClr val="accent5">
                    <a:lumMod val="75000"/>
                  </a:schemeClr>
                </a:solidFill>
                <a:latin typeface="Arial Black" pitchFamily="34" charset="0"/>
              </a:rPr>
              <a:t>CONCLUSION</a:t>
            </a:r>
            <a:endParaRPr lang="en-US" sz="3600" b="1" dirty="0">
              <a:solidFill>
                <a:schemeClr val="accent5">
                  <a:lumMod val="75000"/>
                </a:schemeClr>
              </a:solidFill>
              <a:latin typeface="Arial Black" pitchFamily="34" charset="0"/>
            </a:endParaRPr>
          </a:p>
        </p:txBody>
      </p:sp>
      <p:sp>
        <p:nvSpPr>
          <p:cNvPr id="3" name="Content Placeholder 2"/>
          <p:cNvSpPr>
            <a:spLocks noGrp="1"/>
          </p:cNvSpPr>
          <p:nvPr>
            <p:ph idx="1"/>
          </p:nvPr>
        </p:nvSpPr>
        <p:spPr>
          <a:xfrm>
            <a:off x="152400" y="1988840"/>
            <a:ext cx="8839200" cy="4869160"/>
          </a:xfrm>
        </p:spPr>
        <p:txBody>
          <a:bodyPr/>
          <a:lstStyle/>
          <a:p>
            <a:r>
              <a:rPr lang="en-US" sz="2200" dirty="0" smtClean="0"/>
              <a:t>This project has helped us in getting a clearer understanding of real world application development.</a:t>
            </a:r>
          </a:p>
          <a:p>
            <a:endParaRPr lang="en-US" sz="2200" dirty="0" smtClean="0"/>
          </a:p>
          <a:p>
            <a:r>
              <a:rPr lang="en-US" sz="2200" dirty="0" smtClean="0"/>
              <a:t>It has provided us a deeper sight into connecting databases with servers.</a:t>
            </a:r>
          </a:p>
          <a:p>
            <a:pPr algn="just"/>
            <a:endParaRPr lang="en-US" sz="2200" dirty="0" smtClean="0"/>
          </a:p>
          <a:p>
            <a:r>
              <a:rPr lang="en-US" sz="2200" dirty="0" smtClean="0"/>
              <a:t>The entire learning outcome of this project has proved to be immensely beneficial for our future application development.</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133600"/>
          </a:xfrm>
        </p:spPr>
        <p:txBody>
          <a:bodyPr>
            <a:normAutofit/>
          </a:bodyPr>
          <a:lstStyle/>
          <a:p>
            <a:r>
              <a:rPr lang="en-US" sz="6000" b="1" dirty="0">
                <a:solidFill>
                  <a:schemeClr val="accent4">
                    <a:lumMod val="50000"/>
                  </a:schemeClr>
                </a:solidFill>
              </a:rPr>
              <a:t>	</a:t>
            </a:r>
            <a:r>
              <a:rPr lang="en-US" sz="8000" b="1" dirty="0" smtClean="0">
                <a:solidFill>
                  <a:schemeClr val="accent4">
                    <a:lumMod val="50000"/>
                  </a:schemeClr>
                </a:solidFill>
              </a:rPr>
              <a:t>THANK YOU</a:t>
            </a:r>
            <a:endParaRPr lang="en-US" sz="8000"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80920" cy="504056"/>
          </a:xfrm>
          <a:solidFill>
            <a:schemeClr val="bg1"/>
          </a:solidFill>
          <a:ln>
            <a:solidFill>
              <a:schemeClr val="bg2"/>
            </a:solidFill>
          </a:ln>
        </p:spPr>
        <p:txBody>
          <a:bodyPr>
            <a:normAutofit fontScale="90000"/>
          </a:bodyPr>
          <a:lstStyle/>
          <a:p>
            <a:r>
              <a:rPr lang="en-US" sz="3600" b="1" dirty="0" smtClean="0">
                <a:solidFill>
                  <a:srgbClr val="00B050"/>
                </a:solidFill>
                <a:latin typeface="Arial Black" pitchFamily="34" charset="0"/>
              </a:rPr>
              <a:t>INTRODUCTION</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76200" y="2060848"/>
            <a:ext cx="8991600" cy="4111352"/>
          </a:xfrm>
        </p:spPr>
        <p:txBody>
          <a:bodyPr>
            <a:normAutofit/>
          </a:bodyPr>
          <a:lstStyle/>
          <a:p>
            <a:pPr marL="0" indent="0" algn="just">
              <a:buSzPct val="101000"/>
              <a:buNone/>
            </a:pPr>
            <a:r>
              <a:rPr lang="en-US" sz="2200" dirty="0" smtClean="0"/>
              <a:t>We have  designed this website with the purpose of allowing the students to give exams and view their results. This site is an attempt to remove the existing flaws in the manual system of conducting exams.</a:t>
            </a:r>
          </a:p>
          <a:p>
            <a:pPr algn="just">
              <a:buFont typeface="Wingdings" pitchFamily="2" charset="2"/>
              <a:buChar char="§"/>
            </a:pPr>
            <a:endParaRPr lang="en-US" sz="2200" dirty="0" smtClean="0"/>
          </a:p>
          <a:p>
            <a:pPr algn="just">
              <a:buFont typeface="Arial" pitchFamily="34" charset="0"/>
              <a:buChar char="•"/>
            </a:pPr>
            <a:r>
              <a:rPr lang="en-US" sz="2200" dirty="0" smtClean="0"/>
              <a:t>Student have provided flexibility to choose different types of </a:t>
            </a:r>
            <a:r>
              <a:rPr lang="en-US" sz="2200" dirty="0" smtClean="0"/>
              <a:t>online </a:t>
            </a:r>
            <a:r>
              <a:rPr lang="en-US" sz="2200" dirty="0" smtClean="0"/>
              <a:t>quiz.</a:t>
            </a:r>
          </a:p>
          <a:p>
            <a:pPr marL="0" indent="0" algn="just">
              <a:buNone/>
            </a:pPr>
            <a:endParaRPr lang="en-US" sz="2400" dirty="0" smtClean="0"/>
          </a:p>
          <a:p>
            <a:pPr algn="just">
              <a:buFont typeface="Arial" pitchFamily="34" charset="0"/>
              <a:buChar char="•"/>
            </a:pPr>
            <a:r>
              <a:rPr lang="en-US" sz="2200" dirty="0" smtClean="0"/>
              <a:t>Online quiz saves lots of time but also gives fast result.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20080"/>
          </a:xfrm>
        </p:spPr>
        <p:txBody>
          <a:bodyPr>
            <a:normAutofit/>
          </a:bodyPr>
          <a:lstStyle/>
          <a:p>
            <a:r>
              <a:rPr lang="en-US" sz="3600" b="1" dirty="0" smtClean="0">
                <a:solidFill>
                  <a:srgbClr val="00B050"/>
                </a:solidFill>
                <a:latin typeface="Arial Black" pitchFamily="34" charset="0"/>
              </a:rPr>
              <a:t>AIMS AND OBJECTIVE</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76200" y="2132856"/>
            <a:ext cx="8991600" cy="4648944"/>
          </a:xfrm>
        </p:spPr>
        <p:txBody>
          <a:bodyPr>
            <a:normAutofit/>
          </a:bodyPr>
          <a:lstStyle/>
          <a:p>
            <a:pPr algn="just"/>
            <a:r>
              <a:rPr lang="en-US" sz="2200" dirty="0" smtClean="0"/>
              <a:t>After learning subject like database management  system ,networking and java in field of computer science ,we did not have much opportunity to use them to develop real life application.</a:t>
            </a:r>
          </a:p>
          <a:p>
            <a:pPr algn="just"/>
            <a:endParaRPr lang="en-US" sz="2200" dirty="0" smtClean="0"/>
          </a:p>
          <a:p>
            <a:pPr algn="just"/>
            <a:r>
              <a:rPr lang="en-US" sz="2200" dirty="0" smtClean="0"/>
              <a:t>These are the reason which encouraged us to  take a topic like this and develop our own online quiz application which covers all the areas mentioned above.</a:t>
            </a:r>
          </a:p>
          <a:p>
            <a:pPr algn="just"/>
            <a:endParaRPr lang="en-US" sz="2200" dirty="0" smtClean="0"/>
          </a:p>
          <a:p>
            <a:pPr algn="just"/>
            <a:r>
              <a:rPr lang="en-US" sz="2200" dirty="0" smtClean="0"/>
              <a:t>This topic also allowed us to gain the necessary insights to develop a real world application</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20080"/>
          </a:xfrm>
        </p:spPr>
        <p:txBody>
          <a:bodyPr>
            <a:normAutofit/>
          </a:bodyPr>
          <a:lstStyle/>
          <a:p>
            <a:r>
              <a:rPr lang="en-US" sz="3600" b="1" dirty="0" smtClean="0">
                <a:solidFill>
                  <a:srgbClr val="00B050"/>
                </a:solidFill>
                <a:latin typeface="Arial Black" pitchFamily="34" charset="0"/>
              </a:rPr>
              <a:t>PROBLEM DEFINATION</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76200" y="1772816"/>
            <a:ext cx="8991600" cy="5008984"/>
          </a:xfrm>
        </p:spPr>
        <p:txBody>
          <a:bodyPr>
            <a:normAutofit lnSpcReduction="10000"/>
          </a:bodyPr>
          <a:lstStyle/>
          <a:p>
            <a:pPr>
              <a:buNone/>
            </a:pPr>
            <a:r>
              <a:rPr lang="en-US" sz="2300" b="1" dirty="0" smtClean="0">
                <a:solidFill>
                  <a:srgbClr val="C00000"/>
                </a:solidFill>
              </a:rPr>
              <a:t>Existing System</a:t>
            </a:r>
            <a:r>
              <a:rPr lang="en-US" sz="2300" dirty="0" smtClean="0">
                <a:solidFill>
                  <a:srgbClr val="C00000"/>
                </a:solidFill>
              </a:rPr>
              <a:t>:</a:t>
            </a:r>
          </a:p>
          <a:p>
            <a:pPr>
              <a:buNone/>
            </a:pPr>
            <a:endParaRPr lang="en-US" sz="2300" dirty="0" smtClean="0"/>
          </a:p>
          <a:p>
            <a:pPr algn="just">
              <a:buNone/>
            </a:pPr>
            <a:r>
              <a:rPr lang="en-US" sz="2200" dirty="0" smtClean="0"/>
              <a:t> The first problem is that there are loads of hard copied documents</a:t>
            </a:r>
          </a:p>
          <a:p>
            <a:pPr algn="just">
              <a:buNone/>
            </a:pPr>
            <a:r>
              <a:rPr lang="en-US" sz="2200" dirty="0" smtClean="0"/>
              <a:t> being generated .This bring us to the age old discussion of keeping</a:t>
            </a:r>
          </a:p>
          <a:p>
            <a:pPr algn="just">
              <a:buNone/>
            </a:pPr>
            <a:r>
              <a:rPr lang="en-US" sz="2200" dirty="0" smtClean="0"/>
              <a:t> information form of  databases versus keeping the same on sheets </a:t>
            </a:r>
          </a:p>
          <a:p>
            <a:pPr algn="just">
              <a:buNone/>
            </a:pPr>
            <a:r>
              <a:rPr lang="en-US" sz="2200" dirty="0"/>
              <a:t> </a:t>
            </a:r>
            <a:r>
              <a:rPr lang="en-US" sz="2200" dirty="0" smtClean="0"/>
              <a:t>of paper.</a:t>
            </a:r>
          </a:p>
          <a:p>
            <a:pPr algn="just">
              <a:buNone/>
            </a:pPr>
            <a:endParaRPr lang="en-US" sz="2200" dirty="0" smtClean="0"/>
          </a:p>
          <a:p>
            <a:pPr>
              <a:buNone/>
            </a:pPr>
            <a:r>
              <a:rPr lang="en-US" sz="2200" b="1" dirty="0" smtClean="0">
                <a:solidFill>
                  <a:srgbClr val="C00000"/>
                </a:solidFill>
              </a:rPr>
              <a:t>Drawback Of Existing System</a:t>
            </a:r>
            <a:r>
              <a:rPr lang="en-US" sz="2200" dirty="0" smtClean="0">
                <a:solidFill>
                  <a:srgbClr val="C00000"/>
                </a:solidFill>
              </a:rPr>
              <a:t>:</a:t>
            </a:r>
          </a:p>
          <a:p>
            <a:pPr algn="just"/>
            <a:r>
              <a:rPr lang="en-US" sz="2200" dirty="0" smtClean="0"/>
              <a:t>Lack of space</a:t>
            </a:r>
          </a:p>
          <a:p>
            <a:pPr algn="just"/>
            <a:r>
              <a:rPr lang="en-US" sz="2200" dirty="0" smtClean="0"/>
              <a:t>Filing poses a problem</a:t>
            </a:r>
          </a:p>
          <a:p>
            <a:pPr algn="just"/>
            <a:r>
              <a:rPr lang="en-US" sz="2200" dirty="0" smtClean="0"/>
              <a:t>Filtering is not easy</a:t>
            </a:r>
          </a:p>
          <a:p>
            <a:pPr algn="just"/>
            <a:r>
              <a:rPr lang="en-US" sz="2200" dirty="0" smtClean="0"/>
              <a:t>Reviewing become time consuming</a:t>
            </a:r>
          </a:p>
          <a:p>
            <a:pPr algn="just"/>
            <a:r>
              <a:rPr lang="en-US" sz="2200" dirty="0" smtClean="0"/>
              <a:t>Result processing</a:t>
            </a:r>
          </a:p>
          <a:p>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7776864" cy="613792"/>
          </a:xfrm>
        </p:spPr>
        <p:txBody>
          <a:bodyPr>
            <a:noAutofit/>
          </a:bodyPr>
          <a:lstStyle/>
          <a:p>
            <a:r>
              <a:rPr lang="en-US" sz="3600" b="1" dirty="0" smtClean="0">
                <a:solidFill>
                  <a:srgbClr val="00B050"/>
                </a:solidFill>
                <a:latin typeface="Arial Black" pitchFamily="34" charset="0"/>
              </a:rPr>
              <a:t>Proposed</a:t>
            </a:r>
            <a:r>
              <a:rPr lang="en-US" sz="3600" b="1" dirty="0" smtClean="0">
                <a:solidFill>
                  <a:srgbClr val="00B050"/>
                </a:solidFill>
              </a:rPr>
              <a:t> </a:t>
            </a:r>
            <a:r>
              <a:rPr lang="en-US" sz="3600" b="1" dirty="0" smtClean="0">
                <a:solidFill>
                  <a:srgbClr val="00B050"/>
                </a:solidFill>
                <a:latin typeface="Arial Black" pitchFamily="34" charset="0"/>
              </a:rPr>
              <a:t>System</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76200" y="2060848"/>
            <a:ext cx="8915400" cy="4248472"/>
          </a:xfrm>
        </p:spPr>
        <p:txBody>
          <a:bodyPr/>
          <a:lstStyle/>
          <a:p>
            <a:pPr algn="just"/>
            <a:r>
              <a:rPr lang="en-US" sz="2200" dirty="0" smtClean="0"/>
              <a:t>This web application provides facility to conduct online quiz </a:t>
            </a:r>
          </a:p>
          <a:p>
            <a:pPr algn="just"/>
            <a:endParaRPr lang="en-US" sz="2200" dirty="0" smtClean="0"/>
          </a:p>
          <a:p>
            <a:pPr algn="just"/>
            <a:r>
              <a:rPr lang="en-US" sz="2200" dirty="0" smtClean="0"/>
              <a:t>It saves time and display the results as the quiz is over ,so no need to wait for the result.</a:t>
            </a:r>
          </a:p>
          <a:p>
            <a:pPr marL="0" indent="0" algn="just">
              <a:buNone/>
            </a:pPr>
            <a:endParaRPr lang="en-US" sz="2200" dirty="0" smtClean="0"/>
          </a:p>
          <a:p>
            <a:pPr algn="just"/>
            <a:r>
              <a:rPr lang="en-US" sz="2200" dirty="0" smtClean="0"/>
              <a:t> It is automatically generated by server. Administrator has a privilege to create ,modify and delete the test</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80920" cy="720080"/>
          </a:xfrm>
        </p:spPr>
        <p:txBody>
          <a:bodyPr>
            <a:noAutofit/>
          </a:bodyPr>
          <a:lstStyle/>
          <a:p>
            <a:r>
              <a:rPr lang="en-US" sz="3600" b="1" dirty="0" smtClean="0">
                <a:solidFill>
                  <a:srgbClr val="00B050"/>
                </a:solidFill>
                <a:latin typeface="Arial Black" pitchFamily="34" charset="0"/>
              </a:rPr>
              <a:t>Features</a:t>
            </a:r>
            <a:r>
              <a:rPr lang="en-US" sz="3600" b="1" dirty="0" smtClean="0">
                <a:solidFill>
                  <a:srgbClr val="C00000"/>
                </a:solidFill>
                <a:latin typeface="Arial Black" pitchFamily="34" charset="0"/>
              </a:rPr>
              <a:t> </a:t>
            </a:r>
            <a:r>
              <a:rPr lang="en-US" sz="3600" b="1" dirty="0" smtClean="0">
                <a:solidFill>
                  <a:srgbClr val="00B050"/>
                </a:solidFill>
                <a:latin typeface="Arial Black" pitchFamily="34" charset="0"/>
              </a:rPr>
              <a:t>Of Proposed System</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179512" y="2286000"/>
            <a:ext cx="8812088" cy="4419600"/>
          </a:xfrm>
        </p:spPr>
        <p:txBody>
          <a:bodyPr/>
          <a:lstStyle/>
          <a:p>
            <a:pPr>
              <a:buFont typeface="Wingdings" pitchFamily="2" charset="2"/>
              <a:buChar char="§"/>
            </a:pPr>
            <a:r>
              <a:rPr lang="en-US" sz="2200" dirty="0" smtClean="0"/>
              <a:t>Functional capabilities</a:t>
            </a:r>
          </a:p>
          <a:p>
            <a:pPr>
              <a:buFont typeface="Wingdings" pitchFamily="2" charset="2"/>
              <a:buChar char="§"/>
            </a:pPr>
            <a:r>
              <a:rPr lang="en-US" sz="2200" dirty="0" smtClean="0"/>
              <a:t>Performance level</a:t>
            </a:r>
          </a:p>
          <a:p>
            <a:pPr>
              <a:buFont typeface="Wingdings" pitchFamily="2" charset="2"/>
              <a:buChar char="§"/>
            </a:pPr>
            <a:r>
              <a:rPr lang="en-US" sz="2200" dirty="0" smtClean="0"/>
              <a:t>Data structure</a:t>
            </a:r>
          </a:p>
          <a:p>
            <a:pPr>
              <a:buFont typeface="Wingdings" pitchFamily="2" charset="2"/>
              <a:buChar char="§"/>
            </a:pPr>
            <a:r>
              <a:rPr lang="en-US" sz="2200" dirty="0" smtClean="0"/>
              <a:t>Reliability</a:t>
            </a:r>
          </a:p>
          <a:p>
            <a:pPr>
              <a:buFont typeface="Wingdings" pitchFamily="2" charset="2"/>
              <a:buChar char="§"/>
            </a:pPr>
            <a:r>
              <a:rPr lang="en-US" sz="2200" dirty="0" smtClean="0"/>
              <a:t>Quality</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r>
              <a:rPr lang="en-US" sz="3600" b="1" dirty="0" smtClean="0">
                <a:solidFill>
                  <a:srgbClr val="00B050"/>
                </a:solidFill>
                <a:latin typeface="Arial Black" pitchFamily="34" charset="0"/>
              </a:rPr>
              <a:t>SOFTWARE</a:t>
            </a:r>
            <a:r>
              <a:rPr lang="en-US" sz="2400" b="1" dirty="0" smtClean="0">
                <a:solidFill>
                  <a:srgbClr val="00B050"/>
                </a:solidFill>
                <a:latin typeface="Arial Black" pitchFamily="34" charset="0"/>
              </a:rPr>
              <a:t> </a:t>
            </a:r>
            <a:r>
              <a:rPr lang="en-US" sz="3600" b="1" dirty="0" smtClean="0">
                <a:solidFill>
                  <a:srgbClr val="00B050"/>
                </a:solidFill>
                <a:latin typeface="Arial Black" pitchFamily="34" charset="0"/>
              </a:rPr>
              <a:t>REQUIRMENT</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457200" y="2276872"/>
            <a:ext cx="8229600" cy="4047728"/>
          </a:xfrm>
        </p:spPr>
        <p:txBody>
          <a:bodyPr>
            <a:normAutofit/>
          </a:bodyPr>
          <a:lstStyle/>
          <a:p>
            <a:pPr>
              <a:buNone/>
            </a:pPr>
            <a:r>
              <a:rPr lang="en-US" sz="2200" dirty="0" smtClean="0"/>
              <a:t>Front end : HTML,CSS,JAVASCRIPT</a:t>
            </a:r>
          </a:p>
          <a:p>
            <a:pPr>
              <a:buNone/>
            </a:pPr>
            <a:r>
              <a:rPr lang="en-US" sz="2200" dirty="0" smtClean="0"/>
              <a:t>Back end : My SQL,JAVA</a:t>
            </a:r>
          </a:p>
          <a:p>
            <a:pPr>
              <a:buNone/>
            </a:pPr>
            <a:r>
              <a:rPr lang="en-US" sz="2200" dirty="0" smtClean="0"/>
              <a:t>OS             : Window 7</a:t>
            </a:r>
          </a:p>
          <a:p>
            <a:pPr>
              <a:buNone/>
            </a:pPr>
            <a:r>
              <a:rPr lang="en-US" sz="2200" dirty="0" smtClean="0"/>
              <a:t>Server       : XAMPP</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301608" cy="648072"/>
          </a:xfrm>
        </p:spPr>
        <p:txBody>
          <a:bodyPr>
            <a:normAutofit/>
          </a:bodyPr>
          <a:lstStyle/>
          <a:p>
            <a:r>
              <a:rPr lang="en-US" sz="3600" b="1" dirty="0" smtClean="0">
                <a:solidFill>
                  <a:srgbClr val="00B050"/>
                </a:solidFill>
                <a:latin typeface="Arial Black" pitchFamily="34" charset="0"/>
              </a:rPr>
              <a:t>HARDWARE REQUIRMENT</a:t>
            </a:r>
            <a:endParaRPr lang="en-US" sz="3600" b="1" dirty="0">
              <a:solidFill>
                <a:srgbClr val="00B050"/>
              </a:solidFill>
              <a:latin typeface="Arial Black" pitchFamily="34" charset="0"/>
            </a:endParaRPr>
          </a:p>
        </p:txBody>
      </p:sp>
      <p:sp>
        <p:nvSpPr>
          <p:cNvPr id="3" name="Content Placeholder 2"/>
          <p:cNvSpPr>
            <a:spLocks noGrp="1"/>
          </p:cNvSpPr>
          <p:nvPr>
            <p:ph idx="1"/>
          </p:nvPr>
        </p:nvSpPr>
        <p:spPr>
          <a:xfrm>
            <a:off x="179512" y="2249760"/>
            <a:ext cx="8888288" cy="4419600"/>
          </a:xfrm>
        </p:spPr>
        <p:txBody>
          <a:bodyPr/>
          <a:lstStyle/>
          <a:p>
            <a:pPr algn="just">
              <a:buNone/>
            </a:pPr>
            <a:r>
              <a:rPr lang="en-US" sz="2200" dirty="0" smtClean="0"/>
              <a:t>	RAM          : 6 GB</a:t>
            </a:r>
          </a:p>
          <a:p>
            <a:pPr algn="just">
              <a:buNone/>
            </a:pPr>
            <a:r>
              <a:rPr lang="en-US" sz="2200" dirty="0" smtClean="0"/>
              <a:t>	Processor :  AMD</a:t>
            </a:r>
          </a:p>
          <a:p>
            <a:pPr algn="just">
              <a:buNone/>
            </a:pPr>
            <a:r>
              <a:rPr lang="en-US" sz="2200" dirty="0" smtClean="0"/>
              <a:t>	Hard disk  : 4 GB</a:t>
            </a:r>
          </a:p>
          <a:p>
            <a:pPr algn="just">
              <a:buNone/>
            </a:pPr>
            <a:r>
              <a:rPr lang="en-US" sz="2200" dirty="0"/>
              <a:t> </a:t>
            </a:r>
            <a:r>
              <a:rPr lang="en-US" sz="2200" dirty="0" smtClean="0"/>
              <a:t>   Required Hard disk : </a:t>
            </a:r>
            <a:r>
              <a:rPr lang="en-US" sz="2200" dirty="0" err="1" smtClean="0"/>
              <a:t>apprx</a:t>
            </a:r>
            <a:r>
              <a:rPr lang="en-US" sz="2200" dirty="0" smtClean="0"/>
              <a:t>. 5mb</a:t>
            </a:r>
          </a:p>
          <a:p>
            <a:pPr algn="just">
              <a:buNone/>
            </a:pPr>
            <a:r>
              <a:rPr lang="en-US" sz="2200" dirty="0" smtClean="0"/>
              <a:t>	Keyboard :   105 keys</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779</TotalTime>
  <Words>443</Words>
  <Application>Microsoft Office PowerPoint</Application>
  <PresentationFormat>On-screen Show (4:3)</PresentationFormat>
  <Paragraphs>132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PRESTIGE  INSTITUTE  OF ENGINEERING MANAGEMENT  AND RESEARCH                                                                            ONLINE QUIZ GAME</vt:lpstr>
      <vt:lpstr>CONTENT</vt:lpstr>
      <vt:lpstr>INTRODUCTION</vt:lpstr>
      <vt:lpstr>AIMS AND OBJECTIVE</vt:lpstr>
      <vt:lpstr>PROBLEM DEFINATION</vt:lpstr>
      <vt:lpstr>Proposed System</vt:lpstr>
      <vt:lpstr>Features Of Proposed System</vt:lpstr>
      <vt:lpstr>SOFTWARE REQUIRMENT</vt:lpstr>
      <vt:lpstr>HARDWARE REQUIRMENT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Save Singh Chauhan</dc:creator>
  <cp:lastModifiedBy>star</cp:lastModifiedBy>
  <cp:revision>134</cp:revision>
  <dcterms:created xsi:type="dcterms:W3CDTF">2017-04-28T17:15:25Z</dcterms:created>
  <dcterms:modified xsi:type="dcterms:W3CDTF">2017-05-26T07:32:08Z</dcterms:modified>
</cp:coreProperties>
</file>