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8" r:id="rId15"/>
    <p:sldId id="266" r:id="rId16"/>
    <p:sldId id="267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52" d="100"/>
          <a:sy n="52" d="100"/>
        </p:scale>
        <p:origin x="8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5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5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38" y="1858214"/>
            <a:ext cx="14296445" cy="8067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5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0268" y="2338886"/>
            <a:ext cx="8247463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5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855" y="2571811"/>
            <a:ext cx="16544289" cy="714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6739" y="0"/>
            <a:ext cx="6801484" cy="10287000"/>
          </a:xfrm>
          <a:custGeom>
            <a:avLst/>
            <a:gdLst/>
            <a:ahLst/>
            <a:cxnLst/>
            <a:rect l="l" t="t" r="r" b="b"/>
            <a:pathLst>
              <a:path w="6801484" h="10287000">
                <a:moveTo>
                  <a:pt x="0" y="10286999"/>
                </a:moveTo>
                <a:lnTo>
                  <a:pt x="6801259" y="10286999"/>
                </a:lnTo>
                <a:lnTo>
                  <a:pt x="680125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11" y="0"/>
            <a:ext cx="11487150" cy="10283190"/>
            <a:chOff x="0" y="4316"/>
            <a:chExt cx="11487150" cy="102831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4316"/>
              <a:ext cx="11487150" cy="10283190"/>
            </a:xfrm>
            <a:custGeom>
              <a:avLst/>
              <a:gdLst/>
              <a:ahLst/>
              <a:cxnLst/>
              <a:rect l="l" t="t" r="r" b="b"/>
              <a:pathLst>
                <a:path w="11487150" h="10283190">
                  <a:moveTo>
                    <a:pt x="0" y="10282683"/>
                  </a:moveTo>
                  <a:lnTo>
                    <a:pt x="0" y="0"/>
                  </a:lnTo>
                  <a:lnTo>
                    <a:pt x="11486738" y="0"/>
                  </a:lnTo>
                  <a:lnTo>
                    <a:pt x="11486738" y="10282683"/>
                  </a:lnTo>
                  <a:lnTo>
                    <a:pt x="0" y="1028268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16"/>
              <a:ext cx="11486748" cy="10282683"/>
            </a:xfrm>
            <a:prstGeom prst="rect">
              <a:avLst/>
            </a:prstGeom>
            <a:grpFill/>
          </p:spPr>
        </p:pic>
        <p:sp>
          <p:nvSpPr>
            <p:cNvPr id="6" name="object 6"/>
            <p:cNvSpPr/>
            <p:nvPr/>
          </p:nvSpPr>
          <p:spPr>
            <a:xfrm>
              <a:off x="0" y="4317"/>
              <a:ext cx="11487150" cy="10283190"/>
            </a:xfrm>
            <a:custGeom>
              <a:avLst/>
              <a:gdLst/>
              <a:ahLst/>
              <a:cxnLst/>
              <a:rect l="l" t="t" r="r" b="b"/>
              <a:pathLst>
                <a:path w="11487150" h="10283190">
                  <a:moveTo>
                    <a:pt x="11486731" y="0"/>
                  </a:moveTo>
                  <a:lnTo>
                    <a:pt x="0" y="0"/>
                  </a:lnTo>
                  <a:lnTo>
                    <a:pt x="0" y="10282682"/>
                  </a:lnTo>
                  <a:lnTo>
                    <a:pt x="11486731" y="10282682"/>
                  </a:lnTo>
                  <a:lnTo>
                    <a:pt x="114867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2473" y="548580"/>
            <a:ext cx="9569450" cy="5177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14050"/>
              </a:lnSpc>
              <a:spcBef>
                <a:spcPts val="95"/>
              </a:spcBef>
            </a:pPr>
            <a:r>
              <a:rPr sz="13400" b="0" spc="4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HOTEL</a:t>
            </a:r>
            <a:endParaRPr sz="134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  <a:p>
            <a:pPr marL="12700" marR="5080" algn="ctr">
              <a:lnSpc>
                <a:spcPct val="74800"/>
              </a:lnSpc>
              <a:spcBef>
                <a:spcPts val="2025"/>
              </a:spcBef>
            </a:pPr>
            <a:r>
              <a:rPr sz="13400" b="0" spc="54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</a:t>
            </a:r>
            <a:r>
              <a:rPr sz="134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GG</a:t>
            </a:r>
            <a:r>
              <a:rPr sz="13400" b="0" spc="38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R</a:t>
            </a:r>
            <a:r>
              <a:rPr sz="13400" b="0" spc="30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E</a:t>
            </a:r>
            <a:r>
              <a:rPr sz="134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G</a:t>
            </a:r>
            <a:r>
              <a:rPr sz="13400" b="0" spc="54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</a:t>
            </a:r>
            <a:r>
              <a:rPr sz="13400" b="0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T</a:t>
            </a:r>
            <a:r>
              <a:rPr lang="en-IN" sz="13400" b="0" spc="6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OR</a:t>
            </a:r>
            <a:r>
              <a:rPr sz="13400" b="0" spc="6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 </a:t>
            </a:r>
            <a:r>
              <a:rPr sz="13400" b="0" spc="63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ANALYSIS</a:t>
            </a:r>
            <a:endParaRPr sz="134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28C05-56D3-1BD8-5658-5516CBC0AE7C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/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6399" y="6895238"/>
            <a:ext cx="10552392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U</a:t>
            </a:r>
            <a:r>
              <a:rPr sz="6000" spc="484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S</a:t>
            </a:r>
            <a:r>
              <a:rPr sz="6000" spc="-39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I</a:t>
            </a:r>
            <a:r>
              <a:rPr sz="6000" spc="509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N</a:t>
            </a:r>
            <a:r>
              <a:rPr sz="60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G</a:t>
            </a:r>
            <a:r>
              <a:rPr sz="6000" spc="-844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 </a:t>
            </a:r>
            <a:r>
              <a:rPr sz="60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P</a:t>
            </a:r>
            <a:r>
              <a:rPr sz="6000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O</a:t>
            </a:r>
            <a:r>
              <a:rPr sz="6000" spc="9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W</a:t>
            </a:r>
            <a:r>
              <a:rPr sz="6000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E</a:t>
            </a:r>
            <a:r>
              <a:rPr sz="6000" spc="44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R</a:t>
            </a:r>
            <a:r>
              <a:rPr sz="6000" spc="-844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 </a:t>
            </a:r>
            <a:r>
              <a:rPr sz="6000" spc="3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B</a:t>
            </a:r>
            <a:r>
              <a:rPr sz="6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Trebuchet MS"/>
              </a:rPr>
              <a:t>I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  <a:cs typeface="Trebuchet MS"/>
            </a:endParaRPr>
          </a:p>
          <a:p>
            <a:pPr marL="4601845">
              <a:lnSpc>
                <a:spcPct val="100000"/>
              </a:lnSpc>
              <a:spcBef>
                <a:spcPts val="4850"/>
              </a:spcBef>
            </a:pPr>
            <a:r>
              <a:rPr sz="355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55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55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55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55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550" b="1" spc="-10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550" b="1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55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550" b="1" spc="24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550" b="1" spc="-54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55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b</a:t>
            </a:r>
            <a:r>
              <a:rPr sz="355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y</a:t>
            </a:r>
            <a:r>
              <a:rPr lang="en-IN" sz="355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Diksha Singh</a:t>
            </a:r>
            <a:endParaRPr sz="355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87899-E135-84AF-A024-1ECF6114B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1866900"/>
            <a:ext cx="5809043" cy="6096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94FD3A-7FE0-2E45-8416-E0068E92AC29}"/>
              </a:ext>
            </a:extLst>
          </p:cNvPr>
          <p:cNvSpPr/>
          <p:nvPr/>
        </p:nvSpPr>
        <p:spPr>
          <a:xfrm>
            <a:off x="0" y="6000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781" y="618279"/>
            <a:ext cx="14861219" cy="1497846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2590"/>
              </a:spcBef>
            </a:pPr>
            <a:r>
              <a:rPr lang="en-IN" sz="10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Pricing &amp; Availability Analysis</a:t>
            </a:r>
            <a:endParaRPr sz="101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200" y="2476500"/>
            <a:ext cx="8657641" cy="6964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0160" indent="-571500">
              <a:lnSpc>
                <a:spcPct val="115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6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Certainly!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When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analyze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pricing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trends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based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on </a:t>
            </a:r>
            <a:r>
              <a:rPr sz="36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property </a:t>
            </a:r>
            <a:r>
              <a:rPr sz="36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types,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room </a:t>
            </a:r>
            <a:r>
              <a:rPr sz="36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types, </a:t>
            </a:r>
            <a:r>
              <a:rPr sz="36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6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accommodation </a:t>
            </a:r>
            <a:r>
              <a:rPr sz="36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capacity.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584200" marR="443865" indent="-571500">
              <a:lnSpc>
                <a:spcPct val="115399"/>
              </a:lnSpc>
              <a:buFont typeface="Arial" panose="020B0604020202020204" pitchFamily="34" charset="0"/>
              <a:buChar char="•"/>
            </a:pP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we're </a:t>
            </a:r>
            <a:r>
              <a:rPr sz="36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essentially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looking </a:t>
            </a:r>
            <a:r>
              <a:rPr sz="3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at </a:t>
            </a:r>
            <a:r>
              <a:rPr sz="36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how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much </a:t>
            </a:r>
            <a:r>
              <a:rPr sz="36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different </a:t>
            </a:r>
            <a:r>
              <a:rPr sz="36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k</a:t>
            </a:r>
            <a:r>
              <a:rPr sz="36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6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6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6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36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6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6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600" b="1" spc="-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6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r</a:t>
            </a: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600" b="1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600" b="1" spc="-3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,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6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6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6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6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6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  </a:t>
            </a:r>
            <a:r>
              <a:rPr sz="36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change.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584200" marR="5080" indent="-571500">
              <a:lnSpc>
                <a:spcPct val="115399"/>
              </a:lnSpc>
              <a:buFont typeface="Arial" panose="020B0604020202020204" pitchFamily="34" charset="0"/>
              <a:buChar char="•"/>
            </a:pPr>
            <a:r>
              <a:rPr sz="3600" b="1" spc="2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 </a:t>
            </a:r>
            <a:r>
              <a:rPr sz="36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can </a:t>
            </a:r>
            <a:r>
              <a:rPr sz="36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also </a:t>
            </a: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look </a:t>
            </a:r>
            <a:r>
              <a:rPr sz="3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at </a:t>
            </a:r>
            <a:r>
              <a:rPr sz="36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how </a:t>
            </a:r>
            <a:r>
              <a:rPr sz="3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prices </a:t>
            </a:r>
            <a:r>
              <a:rPr sz="36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change 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over </a:t>
            </a:r>
            <a:r>
              <a:rPr sz="3600" b="1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time. </a:t>
            </a:r>
            <a:r>
              <a:rPr sz="3600" b="1" spc="-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Maybe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during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certain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times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year,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like</a:t>
            </a:r>
            <a:r>
              <a:rPr sz="36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holidays </a:t>
            </a:r>
            <a:r>
              <a:rPr sz="36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or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special </a:t>
            </a:r>
            <a:r>
              <a:rPr sz="36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events, </a:t>
            </a:r>
            <a:r>
              <a:rPr sz="3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prices </a:t>
            </a:r>
            <a:r>
              <a:rPr sz="3600" b="1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go </a:t>
            </a:r>
            <a:r>
              <a:rPr sz="36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up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because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there's 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more</a:t>
            </a:r>
            <a:r>
              <a:rPr sz="3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demand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places</a:t>
            </a:r>
            <a:r>
              <a:rPr sz="3600" b="1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stay.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50988-044F-D33E-AFA5-324548B51308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B8B5686-F076-062B-AFA2-B287350783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AE46D82-2696-CDAB-8FEB-928146664920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CE13C1-090C-8CE9-16F6-4B7D818AA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50000" r="35892"/>
          <a:stretch/>
        </p:blipFill>
        <p:spPr>
          <a:xfrm>
            <a:off x="10058400" y="2728404"/>
            <a:ext cx="7638400" cy="6372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14" y="434343"/>
            <a:ext cx="17707001" cy="1536959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2895"/>
              </a:spcBef>
            </a:pPr>
            <a:r>
              <a:rPr lang="en-IN" sz="10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Review Score &amp; Guest Satisfaction</a:t>
            </a:r>
            <a:endParaRPr sz="101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628900"/>
            <a:ext cx="8769985" cy="64188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178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satisfaction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is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typically </a:t>
            </a:r>
            <a:r>
              <a:rPr sz="28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measured </a:t>
            </a:r>
            <a:r>
              <a:rPr sz="28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through </a:t>
            </a:r>
            <a:r>
              <a:rPr sz="28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ratings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that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leave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after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their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stay. </a:t>
            </a:r>
            <a:r>
              <a:rPr sz="2800" b="1" spc="-7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These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reviews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might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cover 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aspects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like 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cleanliness, </a:t>
            </a:r>
            <a:r>
              <a:rPr sz="28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location,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amenities,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overall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experience.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69900" marR="394335" indent="-457200">
              <a:lnSpc>
                <a:spcPct val="117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b="1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By </a:t>
            </a:r>
            <a:r>
              <a:rPr sz="28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analyzing these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reviews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2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scores, </a:t>
            </a:r>
            <a:r>
              <a:rPr sz="28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 </a:t>
            </a:r>
            <a:r>
              <a:rPr sz="28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can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understand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how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satisfied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with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different </a:t>
            </a:r>
            <a:r>
              <a:rPr sz="28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listings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performances.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69900" marR="13970" indent="-457200">
              <a:lnSpc>
                <a:spcPct val="117800"/>
              </a:lnSpc>
              <a:buFont typeface="Arial" panose="020B0604020202020204" pitchFamily="34" charset="0"/>
              <a:buChar char="•"/>
            </a:pPr>
            <a:r>
              <a:rPr sz="2800" b="1" spc="2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might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find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that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certain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hosts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consistently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receive </a:t>
            </a:r>
            <a:r>
              <a:rPr sz="28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high </a:t>
            </a:r>
            <a:r>
              <a:rPr sz="28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scores </a:t>
            </a:r>
            <a:r>
              <a:rPr sz="28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because </a:t>
            </a:r>
            <a:r>
              <a:rPr sz="2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they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provide 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excellent </a:t>
            </a:r>
            <a:r>
              <a:rPr sz="2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service, </a:t>
            </a:r>
            <a:r>
              <a:rPr sz="2800" b="1" spc="-7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maintain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clean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2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comfortable 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accommodations,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responsive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guests'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needs.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35CE2E-33E3-9A65-9A81-F9F19194F3B7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FE4B97B9-80C1-3F84-A54B-4AE5D2ADD2E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35450DE-CDF2-3B5A-B6A7-1F6A397CCACD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A4C593-6405-07C2-B3F3-ECB8BD326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5" t="7914" r="1579" b="49585"/>
          <a:stretch/>
        </p:blipFill>
        <p:spPr>
          <a:xfrm>
            <a:off x="9601200" y="3390900"/>
            <a:ext cx="760492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24CB6B-3331-AF29-0F9A-93FF2E485AB9}"/>
              </a:ext>
            </a:extLst>
          </p:cNvPr>
          <p:cNvSpPr/>
          <p:nvPr/>
        </p:nvSpPr>
        <p:spPr>
          <a:xfrm>
            <a:off x="0" y="53056"/>
            <a:ext cx="18288000" cy="10233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874" y="574390"/>
            <a:ext cx="8567420" cy="15709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0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Host Performance</a:t>
            </a:r>
            <a:endParaRPr sz="1010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78" y="3287284"/>
            <a:ext cx="8352790" cy="4351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Evaluating 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 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characteristics </a:t>
            </a:r>
            <a:r>
              <a:rPr sz="32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such </a:t>
            </a:r>
            <a:r>
              <a:rPr sz="32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as </a:t>
            </a:r>
            <a:r>
              <a:rPr sz="3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superhost </a:t>
            </a:r>
            <a:r>
              <a:rPr sz="32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status,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response </a:t>
            </a:r>
            <a:r>
              <a:rPr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times, 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verification 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methods allows 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us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 </a:t>
            </a:r>
            <a:r>
              <a:rPr sz="3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assess </a:t>
            </a:r>
            <a:r>
              <a:rPr sz="32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2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</a:t>
            </a:r>
            <a:r>
              <a:rPr sz="32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200" b="1" spc="-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3200" b="1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4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2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  </a:t>
            </a:r>
            <a:r>
              <a:rPr sz="32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identify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opportunities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enhance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 </a:t>
            </a:r>
            <a:r>
              <a:rPr sz="3200" b="1" spc="-9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experience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drive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booking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success.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1A470A-9063-9775-1B7D-A7DDEDAB7493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37FD2825-3C08-651A-E28A-1123831124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CA3F49FB-63DA-C8B1-F33F-020D863F4D7A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616D30-1DA1-FCCB-5DC3-F28F1BBD3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9" t="49057" r="1536"/>
          <a:stretch/>
        </p:blipFill>
        <p:spPr>
          <a:xfrm>
            <a:off x="9340778" y="2708655"/>
            <a:ext cx="8710131" cy="4953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14" y="434343"/>
            <a:ext cx="15021586" cy="1536959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2895"/>
              </a:spcBef>
            </a:pPr>
            <a:r>
              <a:rPr lang="en-IN" sz="10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Property type &amp; Room 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143" y="2332657"/>
            <a:ext cx="9270365" cy="560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35915" indent="-457200">
              <a:lnSpc>
                <a:spcPct val="116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Analyzing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distribution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 </a:t>
            </a:r>
            <a:r>
              <a:rPr sz="32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property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types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room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types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allows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us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understand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diversity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 </a:t>
            </a:r>
            <a:r>
              <a:rPr sz="3200" b="1" spc="-8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cc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mm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ff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32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k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ds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 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preferences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over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time.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69900" marR="5080" indent="-4572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These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insights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can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inform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strategic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decisions</a:t>
            </a:r>
            <a:r>
              <a:rPr sz="32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related </a:t>
            </a:r>
            <a:r>
              <a:rPr sz="3200" b="1" spc="-84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 </a:t>
            </a:r>
            <a:r>
              <a:rPr sz="32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property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development,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marketing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strategies,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revenue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management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meet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evolving</a:t>
            </a:r>
            <a:r>
              <a:rPr sz="32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needs</a:t>
            </a:r>
            <a:r>
              <a:rPr sz="32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guests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maximize </a:t>
            </a:r>
            <a:r>
              <a:rPr sz="32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occupancy </a:t>
            </a:r>
            <a:r>
              <a:rPr sz="32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revenue </a:t>
            </a:r>
            <a:r>
              <a:rPr sz="32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potential.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1D2EE4-5A66-C817-D884-D505BF183281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C7A0FA4-72F1-8539-E468-783A890281F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573753A-81CA-BB54-5F67-E35FA9BDD6A0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F97E5-AC53-E987-D99F-DEF34081C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6" r="69383"/>
          <a:stretch/>
        </p:blipFill>
        <p:spPr>
          <a:xfrm>
            <a:off x="10261860" y="2352425"/>
            <a:ext cx="7453997" cy="7060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5B0790-F065-070A-AD66-301ADD7805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FC71-D57F-C0F2-D66B-74823C67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3056"/>
            <a:ext cx="15544800" cy="1554272"/>
          </a:xfrm>
        </p:spPr>
        <p:txBody>
          <a:bodyPr/>
          <a:lstStyle/>
          <a:p>
            <a:pPr algn="ctr"/>
            <a:r>
              <a:rPr lang="en-IN" sz="10100" u="sng" dirty="0">
                <a:latin typeface="Bahnschrift Condensed" panose="020B0502040204020203" pitchFamily="34" charset="0"/>
              </a:rPr>
              <a:t>Dashboard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111E2-BFF5-CF06-BCA7-5D9882F307C0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A114E2CD-A63E-101B-D28E-5430B22AC1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BFCA0474-D12D-D0C3-CEDB-78F24187A1C9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DF9FE2-B9EE-30B5-CD13-99717DAA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8" y="1599707"/>
            <a:ext cx="17429542" cy="83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4A5393-B87D-6340-18F2-C2A242253C3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905000" y="2705100"/>
            <a:ext cx="14949805" cy="57079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400"/>
              </a:lnSpc>
              <a:spcBef>
                <a:spcPts val="95"/>
              </a:spcBef>
            </a:pP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This 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project </a:t>
            </a:r>
            <a:r>
              <a:rPr sz="40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aims </a:t>
            </a: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provide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actionable </a:t>
            </a:r>
            <a:r>
              <a:rPr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insights </a:t>
            </a:r>
            <a:r>
              <a:rPr sz="4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into </a:t>
            </a:r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short-term </a:t>
            </a:r>
            <a:r>
              <a:rPr sz="4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rental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market </a:t>
            </a:r>
            <a:r>
              <a:rPr sz="4000" b="1" spc="-8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across 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key </a:t>
            </a:r>
            <a:r>
              <a:rPr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dimensions. </a:t>
            </a:r>
            <a:r>
              <a:rPr sz="40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Through </a:t>
            </a:r>
            <a:r>
              <a:rPr sz="40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geographical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analysis,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we'll 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identify</a:t>
            </a:r>
            <a:r>
              <a:rPr sz="40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popular </a:t>
            </a:r>
            <a:r>
              <a:rPr sz="40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neighborhoods </a:t>
            </a:r>
            <a:r>
              <a:rPr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concentration </a:t>
            </a:r>
            <a:r>
              <a:rPr sz="4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areas.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Pricing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trends </a:t>
            </a:r>
            <a:r>
              <a:rPr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availability 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analysis </a:t>
            </a:r>
            <a:r>
              <a:rPr sz="40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will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reveal </a:t>
            </a:r>
            <a:r>
              <a:rPr sz="40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peak </a:t>
            </a:r>
            <a:r>
              <a:rPr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periods </a:t>
            </a:r>
            <a:r>
              <a:rPr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strategies. 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Evaluating host </a:t>
            </a:r>
            <a:r>
              <a:rPr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performance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metrics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will </a:t>
            </a:r>
            <a:r>
              <a:rPr sz="4000" b="1" spc="-8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help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optimize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service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quality,</a:t>
            </a:r>
            <a:r>
              <a:rPr sz="40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while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reviewing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scores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will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uncover 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areas </a:t>
            </a:r>
            <a:r>
              <a:rPr sz="4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 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improvement,</a:t>
            </a:r>
            <a:r>
              <a:rPr sz="40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ensuring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enhanced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guest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satisfaction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long-term</a:t>
            </a:r>
            <a:r>
              <a:rPr sz="40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success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</a:t>
            </a:r>
            <a:r>
              <a:rPr sz="40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this </a:t>
            </a:r>
            <a:r>
              <a:rPr sz="4000" b="1" spc="-8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competitive</a:t>
            </a:r>
            <a:r>
              <a:rPr sz="4000" b="1" spc="-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market.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55019"/>
            <a:ext cx="829246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450" spc="2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CONCLUSION</a:t>
            </a:r>
            <a:endParaRPr sz="104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A83732-5E42-324C-884F-72814C8192FF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D40687F7-E949-C3F5-C0D6-B66BFC0BC2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4A64C59E-00FC-95A3-767E-16ABAA51A790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D38578-AC42-0F0C-E7A3-478BF307B92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676400" y="3918170"/>
            <a:ext cx="15468600" cy="127406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3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joining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on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this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journey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exploring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Hotel</a:t>
            </a:r>
            <a:r>
              <a:rPr sz="3600" b="1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Aggregate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Analysis.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Our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knowledge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skills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will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continue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evolve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with</a:t>
            </a:r>
            <a:r>
              <a:rPr sz="36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practice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3600" b="1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6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experimentation</a:t>
            </a:r>
            <a:r>
              <a:rPr sz="36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Impact"/>
              </a:rPr>
              <a:t>.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Impac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20268" y="1017380"/>
            <a:ext cx="8247463" cy="1883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T</a:t>
            </a:r>
            <a:r>
              <a:rPr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</a:t>
            </a:r>
            <a:r>
              <a:rPr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</a:t>
            </a:r>
            <a:r>
              <a:rPr spc="6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N</a:t>
            </a:r>
            <a:r>
              <a:rPr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K</a:t>
            </a:r>
            <a:r>
              <a:rPr lang="en-IN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Y</a:t>
            </a:r>
            <a:r>
              <a:rPr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O</a:t>
            </a:r>
            <a:r>
              <a:rPr spc="90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U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1196" y="7768421"/>
            <a:ext cx="619124" cy="590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1196" y="8889908"/>
            <a:ext cx="619124" cy="619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897344" y="7110599"/>
            <a:ext cx="8232775" cy="222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cs typeface="Tahoma"/>
              </a:rPr>
              <a:t>FOLLOW</a:t>
            </a:r>
            <a:r>
              <a:rPr sz="32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cs typeface="Tahoma"/>
              </a:rPr>
              <a:t>ME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Tahoma"/>
              <a:cs typeface="Tahoma"/>
            </a:endParaRPr>
          </a:p>
          <a:p>
            <a:pPr marL="77470">
              <a:lnSpc>
                <a:spcPct val="100000"/>
              </a:lnSpc>
              <a:spcBef>
                <a:spcPts val="2030"/>
              </a:spcBef>
            </a:pPr>
            <a:r>
              <a:rPr sz="2500" b="1" spc="40" dirty="0">
                <a:solidFill>
                  <a:srgbClr val="499AC6"/>
                </a:solidFill>
                <a:latin typeface="Trebuchet MS"/>
                <a:cs typeface="Arial" panose="020B0604020202020204" pitchFamily="34" charset="0"/>
              </a:rPr>
              <a:t>https://</a:t>
            </a:r>
            <a:r>
              <a:rPr lang="en-IN" sz="2500" b="1" spc="40" dirty="0">
                <a:solidFill>
                  <a:srgbClr val="499AC6"/>
                </a:solidFill>
                <a:latin typeface="Trebuchet MS"/>
                <a:cs typeface="Trebuchet MS"/>
              </a:rPr>
              <a:t>www.linkedin.com/dikshaa-singh</a:t>
            </a:r>
            <a:endParaRPr sz="2500" dirty="0">
              <a:latin typeface="Trebuchet M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 dirty="0">
              <a:latin typeface="Trebuchet MS"/>
              <a:cs typeface="Trebuchet MS"/>
            </a:endParaRPr>
          </a:p>
          <a:p>
            <a:pPr marL="148590">
              <a:lnSpc>
                <a:spcPct val="100000"/>
              </a:lnSpc>
            </a:pPr>
            <a:r>
              <a:rPr lang="en-IN" sz="2500" b="1" spc="65" dirty="0">
                <a:solidFill>
                  <a:srgbClr val="499AC6"/>
                </a:solidFill>
                <a:latin typeface="Trebuchet MS"/>
                <a:cs typeface="Trebuchet MS"/>
              </a:rPr>
              <a:t>https://github.com/dikshasingh09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2E33DC-D8DD-1D34-0C66-3179D0116A6D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A6C35F5-37D1-8DA1-E362-2C39ACC99C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6A92E4F-F914-FD66-97DD-DD97B8157687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60" y="1879481"/>
            <a:ext cx="10190480" cy="737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1 About the project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2 Dataset Description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3 Import the Data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4 Cleaning the Data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5 Visualization of the Data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6 Dashboard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7 Analysis of the Data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4000" b="1" dirty="0">
                <a:latin typeface="Arial Narrow" panose="020B0606020202030204" pitchFamily="34" charset="0"/>
                <a:cs typeface="Trebuchet MS"/>
              </a:rPr>
              <a:t>8 Learning from the Analysis</a:t>
            </a:r>
            <a:endParaRPr sz="4000" b="1" dirty="0"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E45597-E14A-7A23-6C4B-5A7C4F88690C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6833AA40-E676-F761-BAD0-58B968EE06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3359DBB3-C7F3-E547-598D-69C84812F058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3AA7440B-7301-1BC0-B66D-109C4ADDEF1D}"/>
              </a:ext>
            </a:extLst>
          </p:cNvPr>
          <p:cNvSpPr/>
          <p:nvPr/>
        </p:nvSpPr>
        <p:spPr>
          <a:xfrm>
            <a:off x="0" y="0"/>
            <a:ext cx="6801484" cy="10287000"/>
          </a:xfrm>
          <a:custGeom>
            <a:avLst/>
            <a:gdLst/>
            <a:ahLst/>
            <a:cxnLst/>
            <a:rect l="l" t="t" r="r" b="b"/>
            <a:pathLst>
              <a:path w="6801484" h="10287000">
                <a:moveTo>
                  <a:pt x="0" y="10286999"/>
                </a:moveTo>
                <a:lnTo>
                  <a:pt x="6801259" y="10286999"/>
                </a:lnTo>
                <a:lnTo>
                  <a:pt x="680125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65" y="177833"/>
            <a:ext cx="11652496" cy="1564531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marR="5080">
              <a:lnSpc>
                <a:spcPct val="74600"/>
              </a:lnSpc>
              <a:spcBef>
                <a:spcPts val="3155"/>
              </a:spcBef>
            </a:pPr>
            <a:r>
              <a:rPr lang="en-IN" sz="100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Content of the Project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76012-DB09-C9A7-AB55-DE1CD17C4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17" b="4073"/>
          <a:stretch/>
        </p:blipFill>
        <p:spPr>
          <a:xfrm>
            <a:off x="240665" y="1742364"/>
            <a:ext cx="6312536" cy="830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755" y="1920196"/>
            <a:ext cx="6239935" cy="6438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104" y="800100"/>
            <a:ext cx="11652496" cy="1564531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marR="5080">
              <a:lnSpc>
                <a:spcPct val="74600"/>
              </a:lnSpc>
              <a:spcBef>
                <a:spcPts val="3155"/>
              </a:spcBef>
            </a:pPr>
            <a:r>
              <a:rPr lang="en-IN" sz="100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Introduction to Analysis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891" y="3009900"/>
            <a:ext cx="10190480" cy="6373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objective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is</a:t>
            </a: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to</a:t>
            </a:r>
            <a:r>
              <a:rPr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create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comprehensive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visualizations</a:t>
            </a: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insights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that</a:t>
            </a:r>
            <a:r>
              <a:rPr sz="4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shed</a:t>
            </a:r>
            <a:r>
              <a:rPr sz="4000" b="1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light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on</a:t>
            </a:r>
            <a:r>
              <a:rPr sz="40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trends,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patterns,</a:t>
            </a:r>
            <a:r>
              <a:rPr sz="40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</a:t>
            </a:r>
            <a:r>
              <a:rPr sz="40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factors 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influencing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performance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 </a:t>
            </a:r>
            <a:r>
              <a:rPr sz="4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listings. </a:t>
            </a:r>
            <a:r>
              <a:rPr sz="40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Through </a:t>
            </a:r>
            <a:r>
              <a:rPr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Power </a:t>
            </a:r>
            <a:r>
              <a:rPr sz="4000" b="1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BI, </a:t>
            </a:r>
            <a:r>
              <a:rPr sz="4000" b="1" spc="25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 </a:t>
            </a:r>
            <a:r>
              <a:rPr sz="4000" b="1" spc="2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will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explore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key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metrics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such</a:t>
            </a:r>
            <a:r>
              <a:rPr sz="4000" b="1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as</a:t>
            </a:r>
            <a:r>
              <a:rPr sz="4000" b="1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pricing,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availability,</a:t>
            </a:r>
            <a:r>
              <a:rPr sz="4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 </a:t>
            </a:r>
            <a:r>
              <a:rPr sz="40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characteristics,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 </a:t>
            </a:r>
            <a:r>
              <a:rPr sz="40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scores </a:t>
            </a: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 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derive </a:t>
            </a:r>
            <a:r>
              <a:rPr sz="40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actionable insights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</a:t>
            </a:r>
            <a:r>
              <a:rPr sz="40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improving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overall </a:t>
            </a:r>
            <a:r>
              <a:rPr sz="40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quality </a:t>
            </a:r>
            <a:r>
              <a:rPr sz="40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40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competitiveness </a:t>
            </a:r>
            <a:r>
              <a:rPr sz="40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 </a:t>
            </a:r>
            <a:r>
              <a:rPr sz="4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4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4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listings</a:t>
            </a:r>
            <a:r>
              <a:rPr sz="4000" b="1" spc="-5" dirty="0">
                <a:solidFill>
                  <a:srgbClr val="00694B"/>
                </a:solidFill>
                <a:latin typeface="Arial Narrow" panose="020B0606020202030204" pitchFamily="34" charset="0"/>
                <a:cs typeface="Trebuchet MS"/>
              </a:rPr>
              <a:t>.</a:t>
            </a:r>
            <a:endParaRPr sz="4000" b="1" dirty="0"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E45597-E14A-7A23-6C4B-5A7C4F88690C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6833AA40-E676-F761-BAD0-58B968EE064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3359DBB3-C7F3-E547-598D-69C84812F058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8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3593098-8565-134C-944D-9444E54F192F}"/>
              </a:ext>
            </a:extLst>
          </p:cNvPr>
          <p:cNvSpPr/>
          <p:nvPr/>
        </p:nvSpPr>
        <p:spPr>
          <a:xfrm>
            <a:off x="12290" y="0"/>
            <a:ext cx="1827571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201" y="581299"/>
            <a:ext cx="10695940" cy="155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00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Data-set Description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324" y="2172691"/>
            <a:ext cx="9564799" cy="742536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18770" algn="l"/>
              </a:tabLst>
            </a:pP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2800" b="1" spc="-3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: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q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</a:t>
            </a:r>
            <a:r>
              <a:rPr sz="28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28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28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28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3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</a:t>
            </a:r>
            <a:r>
              <a:rPr sz="2800" b="1" spc="-3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12700" marR="1116330">
              <a:lnSpc>
                <a:spcPct val="116300"/>
              </a:lnSpc>
              <a:buAutoNum type="arabicPeriod"/>
              <a:tabLst>
                <a:tab pos="344805" algn="l"/>
              </a:tabLst>
            </a:pPr>
            <a:r>
              <a:rPr sz="28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listing_url: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URL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on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hotel </a:t>
            </a:r>
            <a:r>
              <a:rPr sz="2800" b="1" spc="-7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aggregator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platform.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44170" indent="-33210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44805" algn="l"/>
              </a:tabLst>
            </a:pP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scrape_id: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Identifier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data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scraping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event.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49885" algn="l"/>
              </a:tabLst>
            </a:pP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last_scraped: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Date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last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data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scrape.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44805" indent="-33274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45440" algn="l"/>
              </a:tabLst>
            </a:pP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source: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Source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information.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63220" indent="-35115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63855" algn="l"/>
              </a:tabLst>
            </a:pP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name: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Name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43535" indent="-33147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44170" algn="l"/>
              </a:tabLst>
            </a:pP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description: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Description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12700" marR="1008380">
              <a:lnSpc>
                <a:spcPct val="116300"/>
              </a:lnSpc>
              <a:spcBef>
                <a:spcPts val="5"/>
              </a:spcBef>
              <a:buAutoNum type="arabicPeriod"/>
              <a:tabLst>
                <a:tab pos="361950" algn="l"/>
              </a:tabLst>
            </a:pPr>
            <a:r>
              <a:rPr lang="en-IN"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neighborhood_overview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: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Overview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2800" b="1" spc="-7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neighborhood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where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located.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357505" indent="-34544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58140" algn="l"/>
              </a:tabLst>
            </a:pPr>
            <a:r>
              <a:rPr sz="2800" b="1" spc="-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picture_url: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URL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of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listing's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picture.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520065" indent="-5080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20700" algn="l"/>
              </a:tabLst>
            </a:pPr>
            <a:r>
              <a:rPr sz="2800" b="1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host_id: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Unique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identifier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</a:t>
            </a:r>
            <a:r>
              <a:rPr sz="2800" b="1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host.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12700" marR="43180">
              <a:lnSpc>
                <a:spcPct val="116300"/>
              </a:lnSpc>
              <a:buAutoNum type="arabicPeriod"/>
              <a:tabLst>
                <a:tab pos="473709" algn="l"/>
              </a:tabLst>
            </a:pPr>
            <a:r>
              <a:rPr sz="2800" b="1" spc="-3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.</a:t>
            </a:r>
            <a:r>
              <a:rPr lang="en-IN" sz="2800" b="1" spc="-3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  </a:t>
            </a:r>
            <a:r>
              <a:rPr sz="2800" b="1" spc="-1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(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y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</a:t>
            </a:r>
            <a:r>
              <a:rPr sz="28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2800" b="1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2800" b="1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2800" b="1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28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28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2800" b="1" spc="3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g</a:t>
            </a:r>
            <a:r>
              <a:rPr sz="2800" b="1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2800" b="1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2800" b="1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 </a:t>
            </a:r>
            <a:r>
              <a:rPr sz="28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about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hosts,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location,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property</a:t>
            </a:r>
            <a:r>
              <a:rPr sz="2800" b="1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type,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room</a:t>
            </a:r>
            <a:r>
              <a:rPr sz="2800" b="1" spc="-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details, </a:t>
            </a:r>
            <a:r>
              <a:rPr sz="2800" b="1" spc="-7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amenities, </a:t>
            </a:r>
            <a:r>
              <a:rPr sz="28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pricing, </a:t>
            </a:r>
            <a:r>
              <a:rPr sz="2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availability, </a:t>
            </a:r>
            <a:r>
              <a:rPr sz="28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reviews, </a:t>
            </a:r>
            <a:r>
              <a:rPr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28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other </a:t>
            </a:r>
            <a:r>
              <a:rPr sz="2800" b="1" spc="-7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relevant</a:t>
            </a:r>
            <a:r>
              <a:rPr sz="2800" b="1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2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information)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C55B3-52D0-CB06-E5CB-7C7C5445A2B8}"/>
              </a:ext>
            </a:extLst>
          </p:cNvPr>
          <p:cNvGrpSpPr/>
          <p:nvPr/>
        </p:nvGrpSpPr>
        <p:grpSpPr>
          <a:xfrm>
            <a:off x="10210800" y="574390"/>
            <a:ext cx="7810785" cy="9445910"/>
            <a:chOff x="10142940" y="2078872"/>
            <a:chExt cx="7116737" cy="6917055"/>
          </a:xfrm>
        </p:grpSpPr>
        <p:grpSp>
          <p:nvGrpSpPr>
            <p:cNvPr id="4" name="object 4"/>
            <p:cNvGrpSpPr/>
            <p:nvPr/>
          </p:nvGrpSpPr>
          <p:grpSpPr>
            <a:xfrm>
              <a:off x="10142940" y="7612255"/>
              <a:ext cx="1307465" cy="1383665"/>
              <a:chOff x="10142940" y="7612255"/>
              <a:chExt cx="1307465" cy="1383665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10142940" y="8303927"/>
                <a:ext cx="130746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692150">
                    <a:moveTo>
                      <a:pt x="0" y="0"/>
                    </a:moveTo>
                    <a:lnTo>
                      <a:pt x="1307085" y="0"/>
                    </a:lnTo>
                    <a:lnTo>
                      <a:pt x="1307085" y="691673"/>
                    </a:lnTo>
                    <a:lnTo>
                      <a:pt x="0" y="6916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0142940" y="7612255"/>
                <a:ext cx="130746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692150">
                    <a:moveTo>
                      <a:pt x="1307085" y="691671"/>
                    </a:moveTo>
                    <a:lnTo>
                      <a:pt x="0" y="691671"/>
                    </a:lnTo>
                    <a:lnTo>
                      <a:pt x="0" y="97692"/>
                    </a:lnTo>
                    <a:lnTo>
                      <a:pt x="10586" y="58205"/>
                    </a:lnTo>
                    <a:lnTo>
                      <a:pt x="35481" y="25771"/>
                    </a:lnTo>
                    <a:lnTo>
                      <a:pt x="70893" y="5331"/>
                    </a:lnTo>
                    <a:lnTo>
                      <a:pt x="97700" y="0"/>
                    </a:lnTo>
                    <a:lnTo>
                      <a:pt x="1209384" y="0"/>
                    </a:lnTo>
                    <a:lnTo>
                      <a:pt x="1248877" y="10585"/>
                    </a:lnTo>
                    <a:lnTo>
                      <a:pt x="1281313" y="35480"/>
                    </a:lnTo>
                    <a:lnTo>
                      <a:pt x="1301753" y="70892"/>
                    </a:lnTo>
                    <a:lnTo>
                      <a:pt x="1307085" y="69167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7" name="object 7"/>
            <p:cNvGrpSpPr/>
            <p:nvPr/>
          </p:nvGrpSpPr>
          <p:grpSpPr>
            <a:xfrm>
              <a:off x="11595258" y="6228909"/>
              <a:ext cx="1307465" cy="2766695"/>
              <a:chOff x="11595258" y="6228909"/>
              <a:chExt cx="1307465" cy="276669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1595258" y="7888924"/>
                <a:ext cx="1307465" cy="110680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106804">
                    <a:moveTo>
                      <a:pt x="0" y="0"/>
                    </a:moveTo>
                    <a:lnTo>
                      <a:pt x="1307085" y="0"/>
                    </a:lnTo>
                    <a:lnTo>
                      <a:pt x="1307085" y="1106676"/>
                    </a:lnTo>
                    <a:lnTo>
                      <a:pt x="0" y="11066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11595258" y="6782247"/>
                <a:ext cx="1307465" cy="110680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106804">
                    <a:moveTo>
                      <a:pt x="0" y="0"/>
                    </a:moveTo>
                    <a:lnTo>
                      <a:pt x="1307085" y="0"/>
                    </a:lnTo>
                    <a:lnTo>
                      <a:pt x="1307085" y="1106676"/>
                    </a:lnTo>
                    <a:lnTo>
                      <a:pt x="0" y="11066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1595258" y="6228909"/>
                <a:ext cx="1307465" cy="55372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553720">
                    <a:moveTo>
                      <a:pt x="1307085" y="553338"/>
                    </a:moveTo>
                    <a:lnTo>
                      <a:pt x="0" y="553338"/>
                    </a:lnTo>
                    <a:lnTo>
                      <a:pt x="0" y="97687"/>
                    </a:lnTo>
                    <a:lnTo>
                      <a:pt x="10585" y="58206"/>
                    </a:lnTo>
                    <a:lnTo>
                      <a:pt x="35480" y="25771"/>
                    </a:lnTo>
                    <a:lnTo>
                      <a:pt x="70893" y="5331"/>
                    </a:lnTo>
                    <a:lnTo>
                      <a:pt x="97699" y="0"/>
                    </a:lnTo>
                    <a:lnTo>
                      <a:pt x="1209384" y="0"/>
                    </a:lnTo>
                    <a:lnTo>
                      <a:pt x="1248877" y="10586"/>
                    </a:lnTo>
                    <a:lnTo>
                      <a:pt x="1281312" y="35481"/>
                    </a:lnTo>
                    <a:lnTo>
                      <a:pt x="1301752" y="70894"/>
                    </a:lnTo>
                    <a:lnTo>
                      <a:pt x="1307085" y="55333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1" name="object 11"/>
            <p:cNvGrpSpPr/>
            <p:nvPr/>
          </p:nvGrpSpPr>
          <p:grpSpPr>
            <a:xfrm>
              <a:off x="13047577" y="4845563"/>
              <a:ext cx="1307465" cy="4150360"/>
              <a:chOff x="13047577" y="4845563"/>
              <a:chExt cx="1307465" cy="415036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13047577" y="6920581"/>
                <a:ext cx="1307465" cy="207518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2075179">
                    <a:moveTo>
                      <a:pt x="0" y="0"/>
                    </a:moveTo>
                    <a:lnTo>
                      <a:pt x="1307084" y="0"/>
                    </a:lnTo>
                    <a:lnTo>
                      <a:pt x="1307084" y="2075018"/>
                    </a:lnTo>
                    <a:lnTo>
                      <a:pt x="0" y="2075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13047577" y="5537236"/>
                <a:ext cx="1307465" cy="138366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383665">
                    <a:moveTo>
                      <a:pt x="0" y="0"/>
                    </a:moveTo>
                    <a:lnTo>
                      <a:pt x="1307084" y="0"/>
                    </a:lnTo>
                    <a:lnTo>
                      <a:pt x="1307084" y="1383345"/>
                    </a:lnTo>
                    <a:lnTo>
                      <a:pt x="0" y="13833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3047577" y="4845563"/>
                <a:ext cx="130746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692150">
                    <a:moveTo>
                      <a:pt x="1307084" y="691672"/>
                    </a:moveTo>
                    <a:lnTo>
                      <a:pt x="0" y="691672"/>
                    </a:lnTo>
                    <a:lnTo>
                      <a:pt x="0" y="97683"/>
                    </a:lnTo>
                    <a:lnTo>
                      <a:pt x="10585" y="58206"/>
                    </a:lnTo>
                    <a:lnTo>
                      <a:pt x="35480" y="25771"/>
                    </a:lnTo>
                    <a:lnTo>
                      <a:pt x="70892" y="5331"/>
                    </a:lnTo>
                    <a:lnTo>
                      <a:pt x="97699" y="0"/>
                    </a:lnTo>
                    <a:lnTo>
                      <a:pt x="1209383" y="0"/>
                    </a:lnTo>
                    <a:lnTo>
                      <a:pt x="1248876" y="10586"/>
                    </a:lnTo>
                    <a:lnTo>
                      <a:pt x="1281311" y="35481"/>
                    </a:lnTo>
                    <a:lnTo>
                      <a:pt x="1301751" y="70893"/>
                    </a:lnTo>
                    <a:lnTo>
                      <a:pt x="1307084" y="69167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14499896" y="3462218"/>
              <a:ext cx="1307465" cy="5533390"/>
              <a:chOff x="14499896" y="3462218"/>
              <a:chExt cx="1307465" cy="553339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14499896" y="6505578"/>
                <a:ext cx="1307465" cy="249047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2490470">
                    <a:moveTo>
                      <a:pt x="0" y="0"/>
                    </a:moveTo>
                    <a:lnTo>
                      <a:pt x="1307084" y="0"/>
                    </a:lnTo>
                    <a:lnTo>
                      <a:pt x="1307084" y="2490022"/>
                    </a:lnTo>
                    <a:lnTo>
                      <a:pt x="0" y="24900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4499896" y="4568894"/>
                <a:ext cx="1307465" cy="1936750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936750">
                    <a:moveTo>
                      <a:pt x="0" y="0"/>
                    </a:moveTo>
                    <a:lnTo>
                      <a:pt x="1307084" y="0"/>
                    </a:lnTo>
                    <a:lnTo>
                      <a:pt x="1307084" y="1936683"/>
                    </a:lnTo>
                    <a:lnTo>
                      <a:pt x="0" y="1936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14499896" y="3462218"/>
                <a:ext cx="1307465" cy="110680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106804">
                    <a:moveTo>
                      <a:pt x="1307084" y="1106676"/>
                    </a:moveTo>
                    <a:lnTo>
                      <a:pt x="0" y="1106676"/>
                    </a:lnTo>
                    <a:lnTo>
                      <a:pt x="0" y="97682"/>
                    </a:lnTo>
                    <a:lnTo>
                      <a:pt x="10585" y="58207"/>
                    </a:lnTo>
                    <a:lnTo>
                      <a:pt x="35480" y="25771"/>
                    </a:lnTo>
                    <a:lnTo>
                      <a:pt x="70892" y="5331"/>
                    </a:lnTo>
                    <a:lnTo>
                      <a:pt x="97699" y="0"/>
                    </a:lnTo>
                    <a:lnTo>
                      <a:pt x="1209383" y="0"/>
                    </a:lnTo>
                    <a:lnTo>
                      <a:pt x="1248875" y="10586"/>
                    </a:lnTo>
                    <a:lnTo>
                      <a:pt x="1281311" y="35481"/>
                    </a:lnTo>
                    <a:lnTo>
                      <a:pt x="1301751" y="70893"/>
                    </a:lnTo>
                    <a:lnTo>
                      <a:pt x="1307084" y="110667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9" name="object 19"/>
            <p:cNvGrpSpPr/>
            <p:nvPr/>
          </p:nvGrpSpPr>
          <p:grpSpPr>
            <a:xfrm>
              <a:off x="15952212" y="2078872"/>
              <a:ext cx="1307465" cy="6917055"/>
              <a:chOff x="15952212" y="2078872"/>
              <a:chExt cx="1307465" cy="691705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15952212" y="5952239"/>
                <a:ext cx="1307465" cy="304355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3043554">
                    <a:moveTo>
                      <a:pt x="0" y="0"/>
                    </a:moveTo>
                    <a:lnTo>
                      <a:pt x="1307086" y="0"/>
                    </a:lnTo>
                    <a:lnTo>
                      <a:pt x="1307086" y="3043360"/>
                    </a:lnTo>
                    <a:lnTo>
                      <a:pt x="0" y="30433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5952212" y="3185548"/>
                <a:ext cx="1307465" cy="276669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2766695">
                    <a:moveTo>
                      <a:pt x="0" y="0"/>
                    </a:moveTo>
                    <a:lnTo>
                      <a:pt x="1307086" y="0"/>
                    </a:lnTo>
                    <a:lnTo>
                      <a:pt x="1307086" y="2766691"/>
                    </a:lnTo>
                    <a:lnTo>
                      <a:pt x="0" y="2766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15952212" y="2078872"/>
                <a:ext cx="1307465" cy="1106805"/>
              </a:xfrm>
              <a:custGeom>
                <a:avLst/>
                <a:gdLst/>
                <a:ahLst/>
                <a:cxnLst/>
                <a:rect l="l" t="t" r="r" b="b"/>
                <a:pathLst>
                  <a:path w="1307465" h="1106805">
                    <a:moveTo>
                      <a:pt x="1307086" y="1106676"/>
                    </a:moveTo>
                    <a:lnTo>
                      <a:pt x="0" y="1106676"/>
                    </a:lnTo>
                    <a:lnTo>
                      <a:pt x="0" y="97692"/>
                    </a:lnTo>
                    <a:lnTo>
                      <a:pt x="10586" y="58207"/>
                    </a:lnTo>
                    <a:lnTo>
                      <a:pt x="35481" y="25771"/>
                    </a:lnTo>
                    <a:lnTo>
                      <a:pt x="70893" y="5332"/>
                    </a:lnTo>
                    <a:lnTo>
                      <a:pt x="97700" y="0"/>
                    </a:lnTo>
                    <a:lnTo>
                      <a:pt x="1209385" y="0"/>
                    </a:lnTo>
                    <a:lnTo>
                      <a:pt x="1248878" y="10587"/>
                    </a:lnTo>
                    <a:lnTo>
                      <a:pt x="1281313" y="35481"/>
                    </a:lnTo>
                    <a:lnTo>
                      <a:pt x="1301753" y="70894"/>
                    </a:lnTo>
                    <a:lnTo>
                      <a:pt x="1307086" y="110667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22437B-1E4C-5F1E-2321-B647C7EE6AD3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9E7759A9-136B-ED3B-6F78-916A9F7F78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646524CE-AD34-BC25-C038-E6669C963613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-191772" y="-25203"/>
            <a:ext cx="9335770" cy="155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sz="100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Project Objective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71853" y="1645945"/>
            <a:ext cx="16544289" cy="743665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590"/>
              </a:spcBef>
            </a:pPr>
            <a:r>
              <a:rPr sz="2800" spc="-3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sz="2800" spc="-4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.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</a:t>
            </a:r>
            <a:r>
              <a:rPr sz="2800" spc="3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3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</a:t>
            </a:r>
            <a:r>
              <a:rPr sz="2800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3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Visualize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distribution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listings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map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to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identify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popular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neighborhoods.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Explore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geographical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concentration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listings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host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locations.</a:t>
            </a:r>
          </a:p>
          <a:p>
            <a:pPr marL="137160">
              <a:lnSpc>
                <a:spcPct val="100000"/>
              </a:lnSpc>
              <a:spcBef>
                <a:spcPts val="500"/>
              </a:spcBef>
            </a:pPr>
            <a:r>
              <a:rPr sz="2800" spc="-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sz="2800" spc="-4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.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3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3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Analyze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pricing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trends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based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property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types,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room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types,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accommodation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capacity.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Investigate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availability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listings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over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time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identify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peak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periods.</a:t>
            </a:r>
          </a:p>
          <a:p>
            <a:pPr marL="137160">
              <a:lnSpc>
                <a:spcPct val="100000"/>
              </a:lnSpc>
              <a:spcBef>
                <a:spcPts val="495"/>
              </a:spcBef>
            </a:pPr>
            <a:r>
              <a:rPr sz="2800" spc="-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sz="2800" spc="-4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.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f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1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m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sz="2800" spc="-3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Evaluate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host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characteristics,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including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superhost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status,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response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times,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verification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methods.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Explore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correlations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between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host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attributes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listing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performance.</a:t>
            </a:r>
          </a:p>
          <a:p>
            <a:pPr marL="137160">
              <a:lnSpc>
                <a:spcPct val="100000"/>
              </a:lnSpc>
              <a:spcBef>
                <a:spcPts val="495"/>
              </a:spcBef>
            </a:pPr>
            <a:r>
              <a:rPr sz="2800" spc="-2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4.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Review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Scores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Guest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Satisfaction: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Examine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review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scores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their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impact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overall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listing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performance.</a:t>
            </a:r>
          </a:p>
          <a:p>
            <a:pPr marL="136526">
              <a:lnSpc>
                <a:spcPct val="100000"/>
              </a:lnSpc>
              <a:spcBef>
                <a:spcPts val="500"/>
              </a:spcBef>
              <a:tabLst>
                <a:tab pos="368300" algn="l"/>
              </a:tabLst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Identify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areas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for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improvement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based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specific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review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categories.</a:t>
            </a:r>
          </a:p>
          <a:p>
            <a:pPr marL="137160">
              <a:lnSpc>
                <a:spcPct val="100000"/>
              </a:lnSpc>
              <a:spcBef>
                <a:spcPts val="495"/>
              </a:spcBef>
            </a:pPr>
            <a:r>
              <a:rPr sz="2800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5</a:t>
            </a:r>
            <a:r>
              <a:rPr sz="2800" spc="-4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.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</a:t>
            </a:r>
            <a:r>
              <a:rPr sz="280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sz="280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sz="2800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sz="28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oo</a:t>
            </a:r>
            <a:r>
              <a:rPr sz="2800" spc="1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m</a:t>
            </a:r>
            <a:r>
              <a:rPr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sz="28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sz="2800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sz="28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sz="2800" spc="-3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</a:t>
            </a:r>
            <a:r>
              <a:rPr sz="28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Analyze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distribution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property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types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and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room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types.</a:t>
            </a:r>
          </a:p>
          <a:p>
            <a:pPr marL="136526">
              <a:lnSpc>
                <a:spcPct val="100000"/>
              </a:lnSpc>
              <a:spcBef>
                <a:spcPts val="495"/>
              </a:spcBef>
              <a:tabLst>
                <a:tab pos="368300" algn="l"/>
              </a:tabLst>
            </a:pPr>
            <a:r>
              <a:rPr lang="en-IN"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      </a:t>
            </a:r>
            <a:r>
              <a:rPr sz="28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Explore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trends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popularity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specific</a:t>
            </a:r>
            <a:r>
              <a:rPr sz="2800" spc="-1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accommodation</a:t>
            </a:r>
            <a:r>
              <a:rPr sz="28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sz="2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setups.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1F385D-D32E-BE09-620A-728F62CA67D8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DCDFA7E8-1762-9E05-C64B-9B0BFD35851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804477B0-1576-5637-8CDF-5216B75F0F72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94FD3A-7FE0-2E45-8416-E0068E92AC29}"/>
              </a:ext>
            </a:extLst>
          </p:cNvPr>
          <p:cNvSpPr/>
          <p:nvPr/>
        </p:nvSpPr>
        <p:spPr>
          <a:xfrm>
            <a:off x="0" y="6000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781" y="618279"/>
            <a:ext cx="14861219" cy="1497846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2590"/>
              </a:spcBef>
            </a:pPr>
            <a:r>
              <a:rPr lang="en-IN" sz="10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Skills</a:t>
            </a:r>
            <a:r>
              <a:rPr lang="en-IN" sz="10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IN" sz="10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Used</a:t>
            </a:r>
            <a:endParaRPr sz="10100" u="sng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2400300"/>
            <a:ext cx="14173200" cy="5809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analysis and visualization</a:t>
            </a: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 BI expertise.</a:t>
            </a: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storytelling</a:t>
            </a: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584200" marR="1016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 generation and recommendation development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50988-044F-D33E-AFA5-324548B51308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B8B5686-F076-062B-AFA2-B287350783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AE46D82-2696-CDAB-8FEB-928146664920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3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-967738" y="0"/>
            <a:ext cx="9335770" cy="155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sz="100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Import the Data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533400" y="3201694"/>
            <a:ext cx="3166747" cy="402533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37160">
              <a:lnSpc>
                <a:spcPct val="150000"/>
              </a:lnSpc>
              <a:spcBef>
                <a:spcPts val="590"/>
              </a:spcBef>
            </a:pPr>
            <a:r>
              <a:rPr lang="en-US"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Open Power BI Desktop and click on "Get Data" in the Home tab. </a:t>
            </a:r>
          </a:p>
          <a:p>
            <a:pPr marL="137160">
              <a:lnSpc>
                <a:spcPct val="150000"/>
              </a:lnSpc>
              <a:spcBef>
                <a:spcPts val="590"/>
              </a:spcBef>
            </a:pPr>
            <a:endParaRPr lang="en-US" sz="2800" spc="-145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pPr marL="137160">
              <a:lnSpc>
                <a:spcPct val="150000"/>
              </a:lnSpc>
              <a:spcBef>
                <a:spcPts val="590"/>
              </a:spcBef>
            </a:pPr>
            <a:r>
              <a:rPr lang="en-US" sz="2800" spc="-1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Select "Text/CSV" as the data source.</a:t>
            </a:r>
            <a:endParaRPr sz="2800" spc="15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1F385D-D32E-BE09-620A-728F62CA67D8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DCDFA7E8-1762-9E05-C64B-9B0BFD35851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804477B0-1576-5637-8CDF-5216B75F0F72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0FA7D3-B198-09F4-E7E2-BADE6541A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85" y="2171700"/>
            <a:ext cx="13332534" cy="70866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47E412F-EBF9-A73D-CB78-909A95CB5E0F}"/>
              </a:ext>
            </a:extLst>
          </p:cNvPr>
          <p:cNvSpPr/>
          <p:nvPr/>
        </p:nvSpPr>
        <p:spPr>
          <a:xfrm>
            <a:off x="304800" y="3009900"/>
            <a:ext cx="3581400" cy="2362200"/>
          </a:xfrm>
          <a:prstGeom prst="wedgeRoundRectCallout">
            <a:avLst>
              <a:gd name="adj1" fmla="val 110656"/>
              <a:gd name="adj2" fmla="val -4911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E0BD10-3D26-095A-7487-BA5520F9D1E5}"/>
              </a:ext>
            </a:extLst>
          </p:cNvPr>
          <p:cNvSpPr/>
          <p:nvPr/>
        </p:nvSpPr>
        <p:spPr>
          <a:xfrm>
            <a:off x="287581" y="5873386"/>
            <a:ext cx="3581400" cy="1632314"/>
          </a:xfrm>
          <a:prstGeom prst="wedgeRoundRectCallout">
            <a:avLst>
              <a:gd name="adj1" fmla="val 111082"/>
              <a:gd name="adj2" fmla="val -6634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7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94FD3A-7FE0-2E45-8416-E0068E92AC29}"/>
              </a:ext>
            </a:extLst>
          </p:cNvPr>
          <p:cNvSpPr/>
          <p:nvPr/>
        </p:nvSpPr>
        <p:spPr>
          <a:xfrm>
            <a:off x="15240" y="45152"/>
            <a:ext cx="18288000" cy="1028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50988-044F-D33E-AFA5-324548B51308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B8B5686-F076-062B-AFA2-B287350783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AE46D82-2696-CDAB-8FEB-928146664920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5290D25-8B8B-31A2-D42D-264A9FA8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76300"/>
            <a:ext cx="14502975" cy="78195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EA7AE92-0F33-CF19-E95A-BDC1B7222622}"/>
              </a:ext>
            </a:extLst>
          </p:cNvPr>
          <p:cNvSpPr/>
          <p:nvPr/>
        </p:nvSpPr>
        <p:spPr>
          <a:xfrm>
            <a:off x="5547360" y="7813906"/>
            <a:ext cx="3581400" cy="1444394"/>
          </a:xfrm>
          <a:prstGeom prst="wedgeRoundRectCallout">
            <a:avLst>
              <a:gd name="adj1" fmla="val 122571"/>
              <a:gd name="adj2" fmla="val -3879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Click “Load” to import the data into Power BI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422ADCF-CB23-6FDA-3336-A43153B44CFC}"/>
              </a:ext>
            </a:extLst>
          </p:cNvPr>
          <p:cNvSpPr/>
          <p:nvPr/>
        </p:nvSpPr>
        <p:spPr>
          <a:xfrm>
            <a:off x="14031173" y="8688503"/>
            <a:ext cx="3581400" cy="1444394"/>
          </a:xfrm>
          <a:prstGeom prst="wedgeRoundRectCallout">
            <a:avLst>
              <a:gd name="adj1" fmla="val -59556"/>
              <a:gd name="adj2" fmla="val -8838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OR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Simply Click on Transform Data</a:t>
            </a:r>
          </a:p>
        </p:txBody>
      </p:sp>
    </p:spTree>
    <p:extLst>
      <p:ext uri="{BB962C8B-B14F-4D97-AF65-F5344CB8AC3E}">
        <p14:creationId xmlns:p14="http://schemas.microsoft.com/office/powerpoint/2010/main" val="298022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05" y="606292"/>
            <a:ext cx="10667999" cy="1564531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marR="5080">
              <a:lnSpc>
                <a:spcPct val="74600"/>
              </a:lnSpc>
              <a:spcBef>
                <a:spcPts val="3155"/>
              </a:spcBef>
            </a:pPr>
            <a:r>
              <a:rPr sz="10050" b="0" spc="-9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G</a:t>
            </a:r>
            <a:r>
              <a:rPr sz="10050" b="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e</a:t>
            </a:r>
            <a:r>
              <a:rPr sz="10050" b="0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o</a:t>
            </a:r>
            <a:r>
              <a:rPr sz="10050" b="0" spc="7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g</a:t>
            </a:r>
            <a:r>
              <a:rPr sz="10050" b="0" spc="-7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r</a:t>
            </a:r>
            <a:r>
              <a:rPr sz="10050" b="0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</a:t>
            </a:r>
            <a:r>
              <a:rPr sz="10050" b="0" spc="19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</a:t>
            </a:r>
            <a:r>
              <a:rPr sz="10050" b="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</a:t>
            </a:r>
            <a:r>
              <a:rPr sz="10050" b="0" spc="-10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i</a:t>
            </a:r>
            <a:r>
              <a:rPr sz="10050" b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c</a:t>
            </a:r>
            <a:r>
              <a:rPr sz="10050" b="0" spc="-18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a</a:t>
            </a:r>
            <a:r>
              <a:rPr sz="10050" b="0" spc="-9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l  </a:t>
            </a:r>
            <a:r>
              <a:rPr sz="10050" b="0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Insights</a:t>
            </a:r>
            <a:endParaRPr sz="10050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390900"/>
            <a:ext cx="6162675" cy="453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So, </a:t>
            </a:r>
            <a:r>
              <a:rPr sz="3200" b="1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by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looking </a:t>
            </a:r>
            <a:r>
              <a:rPr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at </a:t>
            </a:r>
            <a:r>
              <a:rPr sz="32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 </a:t>
            </a:r>
            <a:r>
              <a:rPr sz="3200" b="1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map </a:t>
            </a:r>
            <a:r>
              <a:rPr sz="32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these </a:t>
            </a:r>
            <a:r>
              <a:rPr sz="3200" b="1" spc="-8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patterns, </a:t>
            </a:r>
            <a:r>
              <a:rPr sz="32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we 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can </a:t>
            </a:r>
            <a:r>
              <a:rPr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learn </a:t>
            </a:r>
            <a:r>
              <a:rPr sz="32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lot 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about 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which</a:t>
            </a:r>
            <a:r>
              <a:rPr sz="3200" b="1" spc="-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neighborhoods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</a:t>
            </a:r>
            <a:r>
              <a:rPr sz="3200" b="1" spc="-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popular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for </a:t>
            </a:r>
            <a:r>
              <a:rPr sz="3200" b="1" spc="-8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renting 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out </a:t>
            </a:r>
            <a:r>
              <a:rPr sz="32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places </a:t>
            </a:r>
            <a:r>
              <a:rPr sz="32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where 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hosts 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tend</a:t>
            </a:r>
            <a:r>
              <a:rPr sz="3200" b="1" spc="-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be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clustered.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  <a:p>
            <a:pPr marL="469900" marR="68580" indent="-457200">
              <a:lnSpc>
                <a:spcPct val="115900"/>
              </a:lnSpc>
              <a:buFont typeface="Arial" panose="020B0604020202020204" pitchFamily="34" charset="0"/>
              <a:buChar char="•"/>
            </a:pPr>
            <a:r>
              <a:rPr sz="32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I</a:t>
            </a:r>
            <a:r>
              <a:rPr sz="3200" b="1" spc="-8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3200" b="1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u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</a:t>
            </a:r>
            <a:r>
              <a:rPr sz="3200" b="1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n</a:t>
            </a:r>
            <a:r>
              <a:rPr sz="3200" b="1" spc="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d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r</a:t>
            </a:r>
            <a:r>
              <a:rPr sz="3200" b="1"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</a:t>
            </a:r>
            <a:r>
              <a:rPr sz="32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o</a:t>
            </a:r>
            <a:r>
              <a:rPr sz="32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l</a:t>
            </a:r>
            <a:r>
              <a:rPr sz="32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e  </a:t>
            </a:r>
            <a:r>
              <a:rPr sz="32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want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stay </a:t>
            </a:r>
            <a:r>
              <a:rPr sz="3200" b="1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and </a:t>
            </a:r>
            <a:r>
              <a:rPr sz="32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where </a:t>
            </a:r>
            <a:r>
              <a:rPr sz="3200" b="1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hosts </a:t>
            </a:r>
            <a:r>
              <a:rPr sz="32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are </a:t>
            </a:r>
            <a:r>
              <a:rPr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happy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to</a:t>
            </a:r>
            <a:r>
              <a:rPr sz="3200" b="1" spc="-15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host</a:t>
            </a:r>
            <a:r>
              <a:rPr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 </a:t>
            </a:r>
            <a:r>
              <a:rPr sz="32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Trebuchet MS"/>
              </a:rPr>
              <a:t>them!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5268DB-53F7-54A6-3CF4-65E70ABF25E3}"/>
              </a:ext>
            </a:extLst>
          </p:cNvPr>
          <p:cNvGrpSpPr/>
          <p:nvPr/>
        </p:nvGrpSpPr>
        <p:grpSpPr>
          <a:xfrm>
            <a:off x="14463217" y="53056"/>
            <a:ext cx="3614598" cy="524038"/>
            <a:chOff x="14463217" y="53056"/>
            <a:chExt cx="3614598" cy="52403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2EE55D24-F8E1-961F-A493-58C733D592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3217" y="53220"/>
              <a:ext cx="847724" cy="523874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7CA6228-6E63-01D4-6A17-199345BFF293}"/>
                </a:ext>
              </a:extLst>
            </p:cNvPr>
            <p:cNvSpPr txBox="1"/>
            <p:nvPr/>
          </p:nvSpPr>
          <p:spPr>
            <a:xfrm>
              <a:off x="15392400" y="53056"/>
              <a:ext cx="2685415" cy="5213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50" b="1" spc="8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cs typeface="Trebuchet MS"/>
                </a:rPr>
                <a:t>MENTORNESS</a:t>
              </a:r>
              <a:endParaRPr sz="325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756EC0-4CE2-3E7E-9EFE-FF332B983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0" r="47546" b="50000"/>
          <a:stretch/>
        </p:blipFill>
        <p:spPr>
          <a:xfrm>
            <a:off x="7696200" y="2608584"/>
            <a:ext cx="10381615" cy="6096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99A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928</Words>
  <Application>Microsoft Office PowerPoint</Application>
  <PresentationFormat>Custom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ADLaM Display</vt:lpstr>
      <vt:lpstr>Arial</vt:lpstr>
      <vt:lpstr>Arial Narrow</vt:lpstr>
      <vt:lpstr>Bahnschrift Condensed</vt:lpstr>
      <vt:lpstr>Calibri</vt:lpstr>
      <vt:lpstr>Tahoma</vt:lpstr>
      <vt:lpstr>Trebuchet MS</vt:lpstr>
      <vt:lpstr>Office Theme</vt:lpstr>
      <vt:lpstr>HOTEL AGGREGATOR  ANALYSIS</vt:lpstr>
      <vt:lpstr>Content of the Project</vt:lpstr>
      <vt:lpstr>Introduction to Analysis</vt:lpstr>
      <vt:lpstr>Data-set Description</vt:lpstr>
      <vt:lpstr>Project Objective</vt:lpstr>
      <vt:lpstr>Skills Used</vt:lpstr>
      <vt:lpstr>Import the Data</vt:lpstr>
      <vt:lpstr>PowerPoint Presentation</vt:lpstr>
      <vt:lpstr>Geographical  Insights</vt:lpstr>
      <vt:lpstr>Pricing &amp; Availability Analysis</vt:lpstr>
      <vt:lpstr>Review Score &amp; Guest Satisfaction</vt:lpstr>
      <vt:lpstr>Host Performance</vt:lpstr>
      <vt:lpstr>Property type &amp; Room Analysis</vt:lpstr>
      <vt:lpstr>Dashboard Overview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Analysis of Results Presentation</dc:title>
  <dc:creator>MD. SHAKIB CSE\98\19</dc:creator>
  <cp:keywords>DAGFOMiuDDM,BAEkMblxLmo</cp:keywords>
  <cp:lastModifiedBy>Excelr</cp:lastModifiedBy>
  <cp:revision>2</cp:revision>
  <dcterms:created xsi:type="dcterms:W3CDTF">2024-05-15T16:31:05Z</dcterms:created>
  <dcterms:modified xsi:type="dcterms:W3CDTF">2024-05-16T16:25:54Z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2024-05-15T00:00:00Z</vt:filetime>
  </property>
</Properties>
</file>