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5.wmf" ContentType="image/x-wmf"/>
  <Override PartName="/ppt/media/image14.wmf" ContentType="image/x-wmf"/>
  <Override PartName="/ppt/media/image1.png" ContentType="image/png"/>
  <Override PartName="/ppt/media/image2.png" ContentType="image/png"/>
  <Override PartName="/ppt/media/image6.wmf" ContentType="image/x-wmf"/>
  <Override PartName="/ppt/media/image7.png" ContentType="image/png"/>
  <Override PartName="/ppt/media/image15.wmf" ContentType="image/x-wmf"/>
  <Override PartName="/ppt/media/image11.wmf" ContentType="image/x-wmf"/>
  <Override PartName="/ppt/media/image3.png" ContentType="image/png"/>
  <Override PartName="/ppt/media/image8.png" ContentType="image/png"/>
  <Override PartName="/ppt/media/image12.wmf" ContentType="image/x-wmf"/>
  <Override PartName="/ppt/media/image4.png" ContentType="image/png"/>
  <Override PartName="/ppt/media/image9.png" ContentType="image/png"/>
  <Override PartName="/ppt/media/image13.wmf" ContentType="image/x-wmf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/>
  <p:notesSz cx="7099300" cy="102235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li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k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o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m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v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e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h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e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li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e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</a:t>
            </a:r>
            <a:r>
              <a:rPr b="0" lang="en-GB" sz="2000" spc="-1" strike="noStrike">
                <a:latin typeface="Arial"/>
              </a:rPr>
              <a:t>c</a:t>
            </a:r>
            <a:r>
              <a:rPr b="0" lang="en-GB" sz="2000" spc="-1" strike="noStrike">
                <a:latin typeface="Arial"/>
              </a:rPr>
              <a:t>k 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o 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d</a:t>
            </a:r>
            <a:r>
              <a:rPr b="0" lang="en-GB" sz="2000" spc="-1" strike="noStrike">
                <a:latin typeface="Arial"/>
              </a:rPr>
              <a:t>it 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h</a:t>
            </a:r>
            <a:r>
              <a:rPr b="0" lang="en-GB" sz="2000" spc="-1" strike="noStrike">
                <a:latin typeface="Arial"/>
              </a:rPr>
              <a:t>e </a:t>
            </a:r>
            <a:r>
              <a:rPr b="0" lang="en-GB" sz="2000" spc="-1" strike="noStrike">
                <a:latin typeface="Arial"/>
              </a:rPr>
              <a:t>n</a:t>
            </a:r>
            <a:r>
              <a:rPr b="0" lang="en-GB" sz="2000" spc="-1" strike="noStrike">
                <a:latin typeface="Arial"/>
              </a:rPr>
              <a:t>o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s</a:t>
            </a:r>
            <a:r>
              <a:rPr b="0" lang="en-GB" sz="2000" spc="-1" strike="noStrike">
                <a:latin typeface="Arial"/>
              </a:rPr>
              <a:t>' </a:t>
            </a:r>
            <a:r>
              <a:rPr b="0" lang="en-GB" sz="2000" spc="-1" strike="noStrike">
                <a:latin typeface="Arial"/>
              </a:rPr>
              <a:t>f</a:t>
            </a:r>
            <a:r>
              <a:rPr b="0" lang="en-GB" sz="2000" spc="-1" strike="noStrike">
                <a:latin typeface="Arial"/>
              </a:rPr>
              <a:t>o</a:t>
            </a:r>
            <a:r>
              <a:rPr b="0" lang="en-GB" sz="2000" spc="-1" strike="noStrike">
                <a:latin typeface="Arial"/>
              </a:rPr>
              <a:t>r</a:t>
            </a:r>
            <a:r>
              <a:rPr b="0" lang="en-GB" sz="2000" spc="-1" strike="noStrike">
                <a:latin typeface="Arial"/>
              </a:rPr>
              <a:t>m</a:t>
            </a:r>
            <a:r>
              <a:rPr b="0" lang="en-GB" sz="2000" spc="-1" strike="noStrike">
                <a:latin typeface="Arial"/>
              </a:rPr>
              <a:t>a</a:t>
            </a:r>
            <a:r>
              <a:rPr b="0" lang="en-GB" sz="2000" spc="-1" strike="noStrike">
                <a:latin typeface="Arial"/>
              </a:rPr>
              <a:t>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334451E-DEC4-435B-8E4D-41E2C0F74E6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491D534-E2FD-4B07-A2AC-7CFD4DEF6E9D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sldImg"/>
          </p:nvPr>
        </p:nvSpPr>
        <p:spPr>
          <a:xfrm>
            <a:off x="996840" y="766800"/>
            <a:ext cx="5113080" cy="3835080"/>
          </a:xfrm>
          <a:prstGeom prst="rect">
            <a:avLst/>
          </a:prstGeom>
        </p:spPr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709560" y="4857840"/>
            <a:ext cx="5679720" cy="45986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1E802B99-3703-42D2-91BD-0BAAE05CCBCF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ldImg"/>
          </p:nvPr>
        </p:nvSpPr>
        <p:spPr>
          <a:xfrm>
            <a:off x="996840" y="766800"/>
            <a:ext cx="5113080" cy="3835080"/>
          </a:xfrm>
          <a:prstGeom prst="rect">
            <a:avLst/>
          </a:prstGeom>
        </p:spPr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709560" y="4857840"/>
            <a:ext cx="5679720" cy="45986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E7278E0-061C-484B-ACCE-A17D1E3AA2FD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ldImg"/>
          </p:nvPr>
        </p:nvSpPr>
        <p:spPr>
          <a:xfrm>
            <a:off x="996840" y="766800"/>
            <a:ext cx="5113080" cy="3835080"/>
          </a:xfrm>
          <a:prstGeom prst="rect">
            <a:avLst/>
          </a:prstGeom>
        </p:spPr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709560" y="4857840"/>
            <a:ext cx="5679720" cy="45986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E0EBE56-40E4-4018-AAD7-E33347C815B8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ldImg"/>
          </p:nvPr>
        </p:nvSpPr>
        <p:spPr>
          <a:xfrm>
            <a:off x="996840" y="766800"/>
            <a:ext cx="5113080" cy="3835080"/>
          </a:xfrm>
          <a:prstGeom prst="rect">
            <a:avLst/>
          </a:prstGeom>
        </p:spPr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709560" y="4857840"/>
            <a:ext cx="5679720" cy="45986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1120DDC-303E-4030-88F8-9A563E70C536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ldImg"/>
          </p:nvPr>
        </p:nvSpPr>
        <p:spPr>
          <a:xfrm>
            <a:off x="993600" y="766800"/>
            <a:ext cx="5111280" cy="3833280"/>
          </a:xfrm>
          <a:prstGeom prst="rect">
            <a:avLst/>
          </a:prstGeom>
        </p:spPr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709560" y="4856040"/>
            <a:ext cx="5679720" cy="460008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F34504B9-62D6-4C88-8DDA-E1319F02133D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sldImg"/>
          </p:nvPr>
        </p:nvSpPr>
        <p:spPr>
          <a:xfrm>
            <a:off x="993600" y="766800"/>
            <a:ext cx="5111280" cy="3833280"/>
          </a:xfrm>
          <a:prstGeom prst="rect">
            <a:avLst/>
          </a:prstGeom>
        </p:spPr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709560" y="4856040"/>
            <a:ext cx="5679720" cy="460008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49AE2A32-EF76-4C9A-84AE-3400D0C8562D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ldImg"/>
          </p:nvPr>
        </p:nvSpPr>
        <p:spPr>
          <a:xfrm>
            <a:off x="993600" y="766800"/>
            <a:ext cx="5111280" cy="3833280"/>
          </a:xfrm>
          <a:prstGeom prst="rect">
            <a:avLst/>
          </a:prstGeom>
        </p:spPr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709560" y="4856040"/>
            <a:ext cx="5679720" cy="460008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2F539FCC-C464-4BAD-A51D-9EE09E82848D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ldImg"/>
          </p:nvPr>
        </p:nvSpPr>
        <p:spPr>
          <a:xfrm>
            <a:off x="993600" y="766800"/>
            <a:ext cx="5111280" cy="3833280"/>
          </a:xfrm>
          <a:prstGeom prst="rect">
            <a:avLst/>
          </a:prstGeom>
        </p:spPr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709560" y="4856040"/>
            <a:ext cx="5679720" cy="460008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FF9B201C-45D8-46AB-AA88-D6E4E78D8FED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sldImg"/>
          </p:nvPr>
        </p:nvSpPr>
        <p:spPr>
          <a:xfrm>
            <a:off x="993600" y="766800"/>
            <a:ext cx="5111280" cy="3833280"/>
          </a:xfrm>
          <a:prstGeom prst="rect">
            <a:avLst/>
          </a:prstGeom>
        </p:spPr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709560" y="4856040"/>
            <a:ext cx="5679720" cy="460008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FADA9DA7-A6D0-4872-B43D-CECF591F37E6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ldImg"/>
          </p:nvPr>
        </p:nvSpPr>
        <p:spPr>
          <a:xfrm>
            <a:off x="993600" y="766800"/>
            <a:ext cx="5111280" cy="3833280"/>
          </a:xfrm>
          <a:prstGeom prst="rect">
            <a:avLst/>
          </a:prstGeom>
        </p:spPr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709560" y="4856040"/>
            <a:ext cx="5679720" cy="460008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369DB2B-3A7A-48AB-9C88-0C631033EC31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sldImg"/>
          </p:nvPr>
        </p:nvSpPr>
        <p:spPr>
          <a:xfrm>
            <a:off x="996840" y="766800"/>
            <a:ext cx="5113080" cy="3835080"/>
          </a:xfrm>
          <a:prstGeom prst="rect">
            <a:avLst/>
          </a:prstGeom>
        </p:spPr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709560" y="4857840"/>
            <a:ext cx="5679720" cy="45986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B35742F-38B0-435E-A04B-6A086D15CB10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ldImg"/>
          </p:nvPr>
        </p:nvSpPr>
        <p:spPr>
          <a:xfrm>
            <a:off x="996840" y="766800"/>
            <a:ext cx="5113080" cy="3835080"/>
          </a:xfrm>
          <a:prstGeom prst="rect">
            <a:avLst/>
          </a:prstGeom>
        </p:spPr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709560" y="4857840"/>
            <a:ext cx="5679720" cy="45986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E3C7C751-58DD-4E24-AFA5-D13CE908D730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ldImg"/>
          </p:nvPr>
        </p:nvSpPr>
        <p:spPr>
          <a:xfrm>
            <a:off x="996840" y="766800"/>
            <a:ext cx="5113080" cy="3835080"/>
          </a:xfrm>
          <a:prstGeom prst="rect">
            <a:avLst/>
          </a:prstGeom>
        </p:spPr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709560" y="4857840"/>
            <a:ext cx="5679720" cy="45986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0747632E-BF1B-41D9-A89D-70295F8A249C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sldImg"/>
          </p:nvPr>
        </p:nvSpPr>
        <p:spPr>
          <a:xfrm>
            <a:off x="996840" y="766800"/>
            <a:ext cx="5113080" cy="3835080"/>
          </a:xfrm>
          <a:prstGeom prst="rect">
            <a:avLst/>
          </a:prstGeom>
        </p:spPr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709560" y="4857840"/>
            <a:ext cx="5679720" cy="45986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82DFC2A9-08D1-41F3-B4F7-D6675DFB9CBC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sldImg"/>
          </p:nvPr>
        </p:nvSpPr>
        <p:spPr>
          <a:xfrm>
            <a:off x="996840" y="766800"/>
            <a:ext cx="5113080" cy="3835080"/>
          </a:xfrm>
          <a:prstGeom prst="rect">
            <a:avLst/>
          </a:prstGeom>
        </p:spPr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709560" y="4857840"/>
            <a:ext cx="5679720" cy="45986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693E272-1732-48D7-ABF3-5A4E5253CD92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ldImg"/>
          </p:nvPr>
        </p:nvSpPr>
        <p:spPr>
          <a:xfrm>
            <a:off x="996840" y="766800"/>
            <a:ext cx="5113080" cy="3835080"/>
          </a:xfrm>
          <a:prstGeom prst="rect">
            <a:avLst/>
          </a:prstGeom>
        </p:spPr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709560" y="4857840"/>
            <a:ext cx="5679720" cy="45986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4021200" y="971064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8830F8A-BC7D-455B-92BC-7CEA56603EA1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sldImg"/>
          </p:nvPr>
        </p:nvSpPr>
        <p:spPr>
          <a:xfrm>
            <a:off x="996840" y="766800"/>
            <a:ext cx="5113080" cy="3835080"/>
          </a:xfrm>
          <a:prstGeom prst="rect">
            <a:avLst/>
          </a:prstGeom>
        </p:spPr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709560" y="4857840"/>
            <a:ext cx="5679720" cy="45986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2208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21920" y="1371600"/>
            <a:ext cx="8229240" cy="1828440"/>
          </a:xfrm>
          <a:prstGeom prst="rect">
            <a:avLst/>
          </a:prstGeom>
        </p:spPr>
        <p:txBody>
          <a:bodyPr lIns="45720" rIns="4572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C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li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c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k 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o 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e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di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t 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M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s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e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r 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ti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l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e 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s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y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l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e</a:t>
            </a:r>
            <a:endParaRPr b="0" lang="en-GB" sz="48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2F0AC3CF-98B3-48D9-9E59-0FA6A0E4905F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Click to edit the 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outline text 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format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ffffff"/>
                </a:solidFill>
                <a:latin typeface="Lucida Sans Unicode"/>
              </a:rPr>
              <a:t>Second Outline </a:t>
            </a:r>
            <a:r>
              <a:rPr b="0" lang="en-GB" sz="2200" spc="-1" strike="noStrike">
                <a:solidFill>
                  <a:srgbClr val="ffffff"/>
                </a:solidFill>
                <a:latin typeface="Lucida Sans Unicode"/>
              </a:rPr>
              <a:t>Level</a:t>
            </a:r>
            <a:endParaRPr b="0" lang="en-GB" sz="2200" spc="-1" strike="noStrike">
              <a:solidFill>
                <a:srgbClr val="ffffff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Third Outline </a:t>
            </a: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Fourth Outline </a:t>
            </a: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Fifth </a:t>
            </a: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Outline </a:t>
            </a: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Sixth </a:t>
            </a: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Outline </a:t>
            </a: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Sev</a:t>
            </a: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enth </a:t>
            </a: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Outl</a:t>
            </a: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ine </a:t>
            </a: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Lev</a:t>
            </a: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Clic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k to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edit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Mas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ter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title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styl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e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US" sz="2800" spc="-1" strike="noStrike">
                <a:solidFill>
                  <a:srgbClr val="ffffff"/>
                </a:solidFill>
                <a:latin typeface="Lucida Sans Unicode"/>
              </a:rPr>
              <a:t>Click to edit Master text styles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Lucida Sans Unicode"/>
              </a:rPr>
              <a:t>Second level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2" marL="1134000" indent="-22824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ct val="9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Lucida Sans Unicode"/>
              </a:rPr>
              <a:t>Third level</a:t>
            </a:r>
            <a:endParaRPr b="0" lang="en-GB" sz="2200" spc="-1" strike="noStrike">
              <a:solidFill>
                <a:srgbClr val="ffffff"/>
              </a:solidFill>
              <a:latin typeface="Lucida Sans Unicode"/>
            </a:endParaRPr>
          </a:p>
          <a:p>
            <a:pPr lvl="3" marL="135324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Fourth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4" marL="154548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Fifth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F374400B-5693-4F12-B21E-C572B2CBC65C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Clic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k to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edit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Mas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ter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title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styl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e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370160" y="1827360"/>
            <a:ext cx="357948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Lucida Sans Unicode"/>
              </a:rPr>
              <a:t>Click to edit Master text styles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Lucida Sans Unicode"/>
              </a:rPr>
              <a:t>Second level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2" marL="1134000" indent="-22824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ct val="95000"/>
              <a:buFont typeface="Wingdings" charset="2"/>
              <a:buChar char=""/>
            </a:pPr>
            <a:r>
              <a:rPr b="0" lang="en-US" sz="2200" spc="-1" strike="noStrike">
                <a:solidFill>
                  <a:srgbClr val="ffffff"/>
                </a:solidFill>
                <a:latin typeface="Lucida Sans Unicode"/>
              </a:rPr>
              <a:t>Third level</a:t>
            </a:r>
            <a:endParaRPr b="0" lang="en-GB" sz="2200" spc="-1" strike="noStrike">
              <a:solidFill>
                <a:srgbClr val="ffffff"/>
              </a:solidFill>
              <a:latin typeface="Lucida Sans Unicode"/>
            </a:endParaRPr>
          </a:p>
          <a:p>
            <a:pPr lvl="3" marL="135324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Fourth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4" marL="154548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Fifth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02280" y="1827360"/>
            <a:ext cx="3580920" cy="19807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Lucida Sans Unicode"/>
              </a:rPr>
              <a:t>Click to edit Master text styles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Lucida Sans Unicode"/>
              </a:rPr>
              <a:t>Second level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2" marL="1134000" indent="-22824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ct val="95000"/>
              <a:buFont typeface="Wingdings" charset="2"/>
              <a:buChar char=""/>
            </a:pPr>
            <a:r>
              <a:rPr b="0" lang="en-US" sz="2200" spc="-1" strike="noStrike">
                <a:solidFill>
                  <a:srgbClr val="ffffff"/>
                </a:solidFill>
                <a:latin typeface="Lucida Sans Unicode"/>
              </a:rPr>
              <a:t>Third level</a:t>
            </a:r>
            <a:endParaRPr b="0" lang="en-GB" sz="2200" spc="-1" strike="noStrike">
              <a:solidFill>
                <a:srgbClr val="ffffff"/>
              </a:solidFill>
              <a:latin typeface="Lucida Sans Unicode"/>
            </a:endParaRPr>
          </a:p>
          <a:p>
            <a:pPr lvl="3" marL="135324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Fourth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4" marL="154548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Fifth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102280" y="3960720"/>
            <a:ext cx="3580920" cy="19807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Lucida Sans Unicode"/>
              </a:rPr>
              <a:t>Click to edit Master text styles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Lucida Sans Unicode"/>
              </a:rPr>
              <a:t>Second level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2" marL="1134000" indent="-22824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ct val="95000"/>
              <a:buFont typeface="Wingdings" charset="2"/>
              <a:buChar char=""/>
            </a:pPr>
            <a:r>
              <a:rPr b="0" lang="en-US" sz="2200" spc="-1" strike="noStrike">
                <a:solidFill>
                  <a:srgbClr val="ffffff"/>
                </a:solidFill>
                <a:latin typeface="Lucida Sans Unicode"/>
              </a:rPr>
              <a:t>Third level</a:t>
            </a:r>
            <a:endParaRPr b="0" lang="en-GB" sz="2200" spc="-1" strike="noStrike">
              <a:solidFill>
                <a:srgbClr val="ffffff"/>
              </a:solidFill>
              <a:latin typeface="Lucida Sans Unicode"/>
            </a:endParaRPr>
          </a:p>
          <a:p>
            <a:pPr lvl="3" marL="135324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Fourth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4" marL="154548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Fifth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7823F66F-9910-4ECD-91BA-1AFE228FBE00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920C6F1D-3AB9-4613-AE32-08BFE19DFDF2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li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k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o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it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h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e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ti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tl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e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x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f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m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Click to edit the outline text format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ffffff"/>
                </a:solidFill>
                <a:latin typeface="Lucida Sans Unicode"/>
              </a:rPr>
              <a:t>Second Outline Level</a:t>
            </a:r>
            <a:endParaRPr b="0" lang="en-GB" sz="2200" spc="-1" strike="noStrike">
              <a:solidFill>
                <a:srgbClr val="ffffff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Third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c.dennett@wlv.ac.uk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21920" y="1371600"/>
            <a:ext cx="8542080" cy="18284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4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C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S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0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1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5 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– 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F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u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n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m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e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n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l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s 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o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f 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c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o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m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p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u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i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n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g</a:t>
            </a: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:</a:t>
            </a:r>
            <a:br/>
            <a:r>
              <a:rPr b="1" lang="en-GB" sz="3200" spc="-1" strike="noStrike" cap="all">
                <a:solidFill>
                  <a:srgbClr val="e9d596"/>
                </a:solidFill>
                <a:latin typeface="Lucida Sans Unicode"/>
              </a:rPr>
              <a:t>F</a:t>
            </a:r>
            <a:r>
              <a:rPr b="1" lang="en-GB" sz="3200" spc="-1" strike="noStrike" cap="all">
                <a:solidFill>
                  <a:srgbClr val="e9d596"/>
                </a:solidFill>
                <a:latin typeface="Lucida Sans Unicode"/>
              </a:rPr>
              <a:t>u</a:t>
            </a:r>
            <a:r>
              <a:rPr b="1" lang="en-GB" sz="3200" spc="-1" strike="noStrike" cap="all">
                <a:solidFill>
                  <a:srgbClr val="e9d596"/>
                </a:solidFill>
                <a:latin typeface="Lucida Sans Unicode"/>
              </a:rPr>
              <a:t>l</a:t>
            </a:r>
            <a:r>
              <a:rPr b="1" lang="en-GB" sz="3200" spc="-1" strike="noStrike" cap="all">
                <a:solidFill>
                  <a:srgbClr val="e9d596"/>
                </a:solidFill>
                <a:latin typeface="Lucida Sans Unicode"/>
              </a:rPr>
              <a:t>l </a:t>
            </a:r>
            <a:r>
              <a:rPr b="1" lang="en-GB" sz="3200" spc="-1" strike="noStrike" cap="all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3200" spc="-1" strike="noStrike" cap="all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3200" spc="-1" strike="noStrike" cap="all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3200" spc="-1" strike="noStrike" cap="all">
                <a:solidFill>
                  <a:srgbClr val="e9d596"/>
                </a:solidFill>
                <a:latin typeface="Lucida Sans Unicode"/>
              </a:rPr>
              <a:t>e</a:t>
            </a:r>
            <a:r>
              <a:rPr b="1" lang="en-GB" sz="3200" spc="-1" strike="noStrike" cap="all">
                <a:solidFill>
                  <a:srgbClr val="e9d596"/>
                </a:solidFill>
                <a:latin typeface="Lucida Sans Unicode"/>
              </a:rPr>
              <a:t>r</a:t>
            </a:r>
            <a:endParaRPr b="0" lang="en-GB" sz="32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16000" y="3427560"/>
            <a:ext cx="741636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Lucida Sans Unicode"/>
              </a:rPr>
              <a:t>Dr Chris Dennett</a:t>
            </a:r>
            <a:endParaRPr b="0" lang="en-GB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GB" sz="2600" spc="-1" strike="noStrike">
                <a:solidFill>
                  <a:srgbClr val="e1d5a3"/>
                </a:solidFill>
                <a:latin typeface="Lucida Sans Unicode"/>
                <a:hlinkClick r:id="rId1"/>
              </a:rPr>
              <a:t>c.dennett@wlv.ac.uk</a:t>
            </a:r>
            <a:endParaRPr b="0" lang="en-GB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Lucida Sans Unicode"/>
              </a:rPr>
              <a:t>Ext: 8534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3E7E3465-35F1-42D0-9B26-DE87F6FE773A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F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u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ll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e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r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F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u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n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c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i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o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n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 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graphicFrame>
        <p:nvGraphicFramePr>
          <p:cNvPr id="211" name="Table 3"/>
          <p:cNvGraphicFramePr/>
          <p:nvPr/>
        </p:nvGraphicFramePr>
        <p:xfrm>
          <a:off x="634680" y="1978200"/>
          <a:ext cx="7856280" cy="3746160"/>
        </p:xfrm>
        <a:graphic>
          <a:graphicData uri="http://schemas.openxmlformats.org/drawingml/2006/table">
            <a:tbl>
              <a:tblPr/>
              <a:tblGrid>
                <a:gridCol w="1407960"/>
                <a:gridCol w="1557000"/>
                <a:gridCol w="1555560"/>
                <a:gridCol w="1482480"/>
                <a:gridCol w="1853280"/>
              </a:tblGrid>
              <a:tr h="421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A 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B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Carry IN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Sum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Carry OUT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21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21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21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21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21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21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74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2" name="TextShape 4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B9AFAE07-42B7-462A-807A-BB8A6D1EB5E9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Full Adder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We could derive the full Boolean expression for the Sum and Carry OUT.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However, there is a great deal of symmetry associated with the half and full adder and we can simply build a FULL from two Halves.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716D7C8E-52C8-4C62-9A1A-7C72ACF2C07F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Full Adder from Two Half’s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849240" y="2852640"/>
            <a:ext cx="3800160" cy="59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The Full Adder: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218" name="Picture 4" descr="msotw9_temp0"/>
          <p:cNvPicPr/>
          <p:nvPr/>
        </p:nvPicPr>
        <p:blipFill>
          <a:blip r:embed="rId1"/>
          <a:stretch/>
        </p:blipFill>
        <p:spPr>
          <a:xfrm>
            <a:off x="0" y="3429000"/>
            <a:ext cx="6167160" cy="3200040"/>
          </a:xfrm>
          <a:prstGeom prst="rect">
            <a:avLst/>
          </a:prstGeom>
          <a:ln w="9360">
            <a:noFill/>
          </a:ln>
        </p:spPr>
      </p:pic>
      <p:pic>
        <p:nvPicPr>
          <p:cNvPr id="219" name="Picture 5" descr="msotw9_temp0"/>
          <p:cNvPicPr/>
          <p:nvPr/>
        </p:nvPicPr>
        <p:blipFill>
          <a:blip r:embed="rId2"/>
          <a:stretch/>
        </p:blipFill>
        <p:spPr>
          <a:xfrm>
            <a:off x="6499080" y="1340640"/>
            <a:ext cx="2346120" cy="2184120"/>
          </a:xfrm>
          <a:prstGeom prst="rect">
            <a:avLst/>
          </a:prstGeom>
          <a:ln w="9360">
            <a:noFill/>
          </a:ln>
        </p:spPr>
      </p:pic>
      <p:sp>
        <p:nvSpPr>
          <p:cNvPr id="220" name="CustomShape 3"/>
          <p:cNvSpPr/>
          <p:nvPr/>
        </p:nvSpPr>
        <p:spPr>
          <a:xfrm>
            <a:off x="6831000" y="3573360"/>
            <a:ext cx="18619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Verdana"/>
              </a:rPr>
              <a:t>The Half Adder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221" name="Table 4"/>
          <p:cNvGraphicFramePr/>
          <p:nvPr/>
        </p:nvGraphicFramePr>
        <p:xfrm>
          <a:off x="6167520" y="4941720"/>
          <a:ext cx="2741400" cy="899640"/>
        </p:xfrm>
        <a:graphic>
          <a:graphicData uri="http://schemas.openxmlformats.org/drawingml/2006/table">
            <a:tbl>
              <a:tblPr/>
              <a:tblGrid>
                <a:gridCol w="863280"/>
                <a:gridCol w="347400"/>
                <a:gridCol w="606240"/>
                <a:gridCol w="606240"/>
                <a:gridCol w="318240"/>
              </a:tblGrid>
              <a:tr h="351000"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+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Carry: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51000"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algn="l" pos="0"/>
                        </a:tabLst>
                      </a:pPr>
                      <a:r>
                        <a:rPr b="0" lang="en-GB" sz="17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7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2" name="TextShape 5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EABBB965-7146-408E-91E4-E0AEA14F1848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Symbol for a Full Adder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graphicFrame>
        <p:nvGraphicFramePr>
          <p:cNvPr id="224" name="Table 2"/>
          <p:cNvGraphicFramePr/>
          <p:nvPr/>
        </p:nvGraphicFramePr>
        <p:xfrm>
          <a:off x="4371840" y="1844640"/>
          <a:ext cx="3750840" cy="4439880"/>
        </p:xfrm>
        <a:graphic>
          <a:graphicData uri="http://schemas.openxmlformats.org/drawingml/2006/table">
            <a:tbl>
              <a:tblPr/>
              <a:tblGrid>
                <a:gridCol w="750600"/>
                <a:gridCol w="750600"/>
                <a:gridCol w="747360"/>
                <a:gridCol w="750600"/>
                <a:gridCol w="751680"/>
              </a:tblGrid>
              <a:tr h="508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A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B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C</a:t>
                      </a:r>
                      <a:r>
                        <a:rPr b="0" lang="en-US" sz="2500" spc="-1" strike="noStrike" baseline="-25000">
                          <a:solidFill>
                            <a:srgbClr val="ffffff"/>
                          </a:solidFill>
                          <a:latin typeface="Verdana"/>
                        </a:rPr>
                        <a:t>in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S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C</a:t>
                      </a:r>
                      <a:r>
                        <a:rPr b="0" lang="en-US" sz="2500" spc="-1" strike="noStrike" baseline="-25000">
                          <a:solidFill>
                            <a:srgbClr val="ffffff"/>
                          </a:solidFill>
                          <a:latin typeface="Verdana"/>
                        </a:rPr>
                        <a:t>out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92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490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92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92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92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90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92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489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US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5" name="Picture 55" descr="FA Symbol"/>
          <p:cNvPicPr/>
          <p:nvPr/>
        </p:nvPicPr>
        <p:blipFill>
          <a:blip r:embed="rId1"/>
          <a:stretch/>
        </p:blipFill>
        <p:spPr>
          <a:xfrm>
            <a:off x="1247760" y="2781360"/>
            <a:ext cx="2723760" cy="2319120"/>
          </a:xfrm>
          <a:prstGeom prst="rect">
            <a:avLst/>
          </a:prstGeom>
          <a:ln>
            <a:noFill/>
          </a:ln>
        </p:spPr>
      </p:pic>
      <p:sp>
        <p:nvSpPr>
          <p:cNvPr id="226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F40797E6-8F29-4184-83D1-313FA3653983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98400" y="1597680"/>
            <a:ext cx="8445240" cy="411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If you develop the sum of products for the </a:t>
            </a:r>
            <a:br/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full adder.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Sum   =  ABC+ABC+ABC+ABC         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Carry OUT = ABC+ABC+ABC+ABC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These show very little resemblance to </a:t>
            </a:r>
            <a:br/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the circuits we are using.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By applying the laws and theorems of Boolean algebra we should be able to get from the above to our circuits.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0" y="54936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Reduction.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9" name="Line 3"/>
          <p:cNvSpPr/>
          <p:nvPr/>
        </p:nvSpPr>
        <p:spPr>
          <a:xfrm>
            <a:off x="3813120" y="242064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4"/>
          <p:cNvSpPr/>
          <p:nvPr/>
        </p:nvSpPr>
        <p:spPr>
          <a:xfrm>
            <a:off x="2415960" y="242064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5"/>
          <p:cNvSpPr/>
          <p:nvPr/>
        </p:nvSpPr>
        <p:spPr>
          <a:xfrm>
            <a:off x="2804760" y="2420640"/>
            <a:ext cx="140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6"/>
          <p:cNvSpPr/>
          <p:nvPr/>
        </p:nvSpPr>
        <p:spPr>
          <a:xfrm>
            <a:off x="3031920" y="3141360"/>
            <a:ext cx="1411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7"/>
          <p:cNvSpPr/>
          <p:nvPr/>
        </p:nvSpPr>
        <p:spPr>
          <a:xfrm>
            <a:off x="3203280" y="242064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8"/>
          <p:cNvSpPr/>
          <p:nvPr/>
        </p:nvSpPr>
        <p:spPr>
          <a:xfrm>
            <a:off x="3606480" y="2420640"/>
            <a:ext cx="1414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9"/>
          <p:cNvSpPr/>
          <p:nvPr/>
        </p:nvSpPr>
        <p:spPr>
          <a:xfrm>
            <a:off x="2198520" y="242064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10"/>
          <p:cNvSpPr/>
          <p:nvPr/>
        </p:nvSpPr>
        <p:spPr>
          <a:xfrm>
            <a:off x="3607920" y="3141360"/>
            <a:ext cx="1414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1"/>
          <p:cNvSpPr/>
          <p:nvPr/>
        </p:nvSpPr>
        <p:spPr>
          <a:xfrm>
            <a:off x="4214520" y="3141360"/>
            <a:ext cx="1411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38" name="Table 12"/>
          <p:cNvGraphicFramePr/>
          <p:nvPr/>
        </p:nvGraphicFramePr>
        <p:xfrm>
          <a:off x="6580080" y="1700280"/>
          <a:ext cx="2456280" cy="3143160"/>
        </p:xfrm>
        <a:graphic>
          <a:graphicData uri="http://schemas.openxmlformats.org/drawingml/2006/table">
            <a:tbl>
              <a:tblPr/>
              <a:tblGrid>
                <a:gridCol w="491760"/>
                <a:gridCol w="491760"/>
                <a:gridCol w="489600"/>
                <a:gridCol w="491760"/>
                <a:gridCol w="491760"/>
              </a:tblGrid>
              <a:tr h="558720"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A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B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C</a:t>
                      </a:r>
                      <a:r>
                        <a:rPr b="0" lang="en-US" sz="1600" spc="-1" strike="noStrike" baseline="-25000">
                          <a:solidFill>
                            <a:srgbClr val="ffffff"/>
                          </a:solidFill>
                          <a:latin typeface="Verdana"/>
                        </a:rPr>
                        <a:t>in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C</a:t>
                      </a:r>
                      <a:r>
                        <a:rPr b="0" lang="en-US" sz="1600" spc="-1" strike="noStrike" baseline="-25000">
                          <a:solidFill>
                            <a:srgbClr val="ffffff"/>
                          </a:solidFill>
                          <a:latin typeface="Verdana"/>
                        </a:rPr>
                        <a:t>out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23280"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T w="1224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322200"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323280"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323280"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323280"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322200"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323280"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noFill/>
                  </a:tcPr>
                </a:tc>
              </a:tr>
              <a:tr h="323640"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L w="12240">
                      <a:solidFill>
                        <a:srgbClr val="ffffff"/>
                      </a:solidFill>
                    </a:lnL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59760" rIns="59760" tIns="29880" bIns="298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59760" marR="59760">
                    <a:lnR w="12240">
                      <a:solidFill>
                        <a:srgbClr val="ffffff"/>
                      </a:solidFill>
                    </a:lnR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9" name="TextShape 1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EE45CC76-747C-4012-959B-67EDE637B513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830240" y="301680"/>
            <a:ext cx="731340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Reduction Basics 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241" name="Group 2"/>
          <p:cNvGrpSpPr/>
          <p:nvPr/>
        </p:nvGrpSpPr>
        <p:grpSpPr>
          <a:xfrm>
            <a:off x="1348200" y="1915200"/>
            <a:ext cx="2464200" cy="1919520"/>
            <a:chOff x="1348200" y="1915200"/>
            <a:chExt cx="2464200" cy="1919520"/>
          </a:xfrm>
        </p:grpSpPr>
        <p:sp>
          <p:nvSpPr>
            <p:cNvPr id="242" name="CustomShape 3"/>
            <p:cNvSpPr/>
            <p:nvPr/>
          </p:nvSpPr>
          <p:spPr>
            <a:xfrm>
              <a:off x="1348200" y="1915200"/>
              <a:ext cx="2464200" cy="1919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AND relationship</a:t>
              </a:r>
              <a:endParaRPr b="0" lang="en-GB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0.X = 0</a:t>
              </a:r>
              <a:endParaRPr b="0" lang="en-GB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1.X = X</a:t>
              </a:r>
              <a:endParaRPr b="0" lang="en-GB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X.X = X</a:t>
              </a:r>
              <a:endParaRPr b="0" lang="en-GB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X.X = 0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243" name="Line 4"/>
            <p:cNvSpPr/>
            <p:nvPr/>
          </p:nvSpPr>
          <p:spPr>
            <a:xfrm>
              <a:off x="1687680" y="3454560"/>
              <a:ext cx="22392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4" name="Group 5"/>
          <p:cNvGrpSpPr/>
          <p:nvPr/>
        </p:nvGrpSpPr>
        <p:grpSpPr>
          <a:xfrm>
            <a:off x="3146040" y="3282840"/>
            <a:ext cx="2279520" cy="2285280"/>
            <a:chOff x="3146040" y="3282840"/>
            <a:chExt cx="2279520" cy="2285280"/>
          </a:xfrm>
        </p:grpSpPr>
        <p:sp>
          <p:nvSpPr>
            <p:cNvPr id="245" name="CustomShape 6"/>
            <p:cNvSpPr/>
            <p:nvPr/>
          </p:nvSpPr>
          <p:spPr>
            <a:xfrm>
              <a:off x="3146040" y="3282840"/>
              <a:ext cx="2279520" cy="228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OR relationship</a:t>
              </a:r>
              <a:endParaRPr b="0" lang="en-GB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0+X = X</a:t>
              </a:r>
              <a:endParaRPr b="0" lang="en-GB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1+X = 1</a:t>
              </a:r>
              <a:endParaRPr b="0" lang="en-GB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X+X = X</a:t>
              </a:r>
              <a:endParaRPr b="0" lang="en-GB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X+X = 1</a:t>
              </a:r>
              <a:endParaRPr b="0" lang="en-GB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246" name="Line 7"/>
            <p:cNvSpPr/>
            <p:nvPr/>
          </p:nvSpPr>
          <p:spPr>
            <a:xfrm>
              <a:off x="3221280" y="4816800"/>
              <a:ext cx="2109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7" name="Group 8"/>
          <p:cNvGrpSpPr/>
          <p:nvPr/>
        </p:nvGrpSpPr>
        <p:grpSpPr>
          <a:xfrm>
            <a:off x="1407600" y="4298400"/>
            <a:ext cx="935640" cy="1188000"/>
            <a:chOff x="1407600" y="4298400"/>
            <a:chExt cx="935640" cy="1188000"/>
          </a:xfrm>
        </p:grpSpPr>
        <p:sp>
          <p:nvSpPr>
            <p:cNvPr id="248" name="CustomShape 9"/>
            <p:cNvSpPr/>
            <p:nvPr/>
          </p:nvSpPr>
          <p:spPr>
            <a:xfrm>
              <a:off x="1407600" y="4298400"/>
              <a:ext cx="935640" cy="1188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Not</a:t>
              </a:r>
              <a:endParaRPr b="0" lang="en-GB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X = X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249" name="Line 10"/>
            <p:cNvSpPr/>
            <p:nvPr/>
          </p:nvSpPr>
          <p:spPr>
            <a:xfrm>
              <a:off x="1474560" y="4968720"/>
              <a:ext cx="2113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Line 11"/>
            <p:cNvSpPr/>
            <p:nvPr/>
          </p:nvSpPr>
          <p:spPr>
            <a:xfrm>
              <a:off x="1474560" y="5045040"/>
              <a:ext cx="2113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1" name="CustomShape 12"/>
          <p:cNvSpPr/>
          <p:nvPr/>
        </p:nvSpPr>
        <p:spPr>
          <a:xfrm>
            <a:off x="5513400" y="1762920"/>
            <a:ext cx="3306240" cy="3382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Theorem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(X+Y)(X+Y) = X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because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(X+Y)(X+Y) = X.(Y+Y)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and Y+Y = 1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and X.1 = X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52" name="Line 13"/>
          <p:cNvSpPr/>
          <p:nvPr/>
        </p:nvSpPr>
        <p:spPr>
          <a:xfrm>
            <a:off x="6811920" y="2209680"/>
            <a:ext cx="2808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4"/>
          <p:cNvSpPr/>
          <p:nvPr/>
        </p:nvSpPr>
        <p:spPr>
          <a:xfrm>
            <a:off x="6829200" y="3284280"/>
            <a:ext cx="2095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5"/>
          <p:cNvSpPr/>
          <p:nvPr/>
        </p:nvSpPr>
        <p:spPr>
          <a:xfrm>
            <a:off x="6567480" y="402264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6"/>
          <p:cNvSpPr/>
          <p:nvPr/>
        </p:nvSpPr>
        <p:spPr>
          <a:xfrm>
            <a:off x="8248320" y="3294000"/>
            <a:ext cx="2113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Shape 17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39CAE74D-1C2D-4AD2-BFC5-CBD01B82B5AA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1"/>
          <p:cNvGrpSpPr/>
          <p:nvPr/>
        </p:nvGrpSpPr>
        <p:grpSpPr>
          <a:xfrm>
            <a:off x="1523880" y="1562040"/>
            <a:ext cx="4870080" cy="2513880"/>
            <a:chOff x="1523880" y="1562040"/>
            <a:chExt cx="4870080" cy="2513880"/>
          </a:xfrm>
        </p:grpSpPr>
        <p:grpSp>
          <p:nvGrpSpPr>
            <p:cNvPr id="258" name="Group 2"/>
            <p:cNvGrpSpPr/>
            <p:nvPr/>
          </p:nvGrpSpPr>
          <p:grpSpPr>
            <a:xfrm>
              <a:off x="1523880" y="1790640"/>
              <a:ext cx="4010040" cy="2285280"/>
              <a:chOff x="1523880" y="1790640"/>
              <a:chExt cx="4010040" cy="2285280"/>
            </a:xfrm>
          </p:grpSpPr>
          <p:sp>
            <p:nvSpPr>
              <p:cNvPr id="259" name="Line 3"/>
              <p:cNvSpPr/>
              <p:nvPr/>
            </p:nvSpPr>
            <p:spPr>
              <a:xfrm>
                <a:off x="1523880" y="2781000"/>
                <a:ext cx="63324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Line 4"/>
              <p:cNvSpPr/>
              <p:nvPr/>
            </p:nvSpPr>
            <p:spPr>
              <a:xfrm>
                <a:off x="2157120" y="2400120"/>
                <a:ext cx="0" cy="838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Line 5"/>
              <p:cNvSpPr/>
              <p:nvPr/>
            </p:nvSpPr>
            <p:spPr>
              <a:xfrm>
                <a:off x="2157120" y="2400120"/>
                <a:ext cx="63288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Line 6"/>
              <p:cNvSpPr/>
              <p:nvPr/>
            </p:nvSpPr>
            <p:spPr>
              <a:xfrm>
                <a:off x="2157120" y="3238200"/>
                <a:ext cx="63288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Line 7"/>
              <p:cNvSpPr/>
              <p:nvPr/>
            </p:nvSpPr>
            <p:spPr>
              <a:xfrm>
                <a:off x="3142080" y="2400120"/>
                <a:ext cx="77364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Line 8"/>
              <p:cNvSpPr/>
              <p:nvPr/>
            </p:nvSpPr>
            <p:spPr>
              <a:xfrm>
                <a:off x="3142080" y="3238200"/>
                <a:ext cx="77364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Line 9"/>
              <p:cNvSpPr/>
              <p:nvPr/>
            </p:nvSpPr>
            <p:spPr>
              <a:xfrm>
                <a:off x="4267440" y="2400120"/>
                <a:ext cx="56304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Line 10"/>
              <p:cNvSpPr/>
              <p:nvPr/>
            </p:nvSpPr>
            <p:spPr>
              <a:xfrm>
                <a:off x="4267440" y="3238200"/>
                <a:ext cx="56304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Line 11"/>
              <p:cNvSpPr/>
              <p:nvPr/>
            </p:nvSpPr>
            <p:spPr>
              <a:xfrm>
                <a:off x="4831920" y="2400120"/>
                <a:ext cx="0" cy="838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Line 12"/>
              <p:cNvSpPr/>
              <p:nvPr/>
            </p:nvSpPr>
            <p:spPr>
              <a:xfrm>
                <a:off x="4830480" y="2781000"/>
                <a:ext cx="70344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Line 13"/>
              <p:cNvSpPr/>
              <p:nvPr/>
            </p:nvSpPr>
            <p:spPr>
              <a:xfrm>
                <a:off x="2860560" y="2095200"/>
                <a:ext cx="281520" cy="3049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Line 14"/>
              <p:cNvSpPr/>
              <p:nvPr/>
            </p:nvSpPr>
            <p:spPr>
              <a:xfrm>
                <a:off x="2860560" y="2933640"/>
                <a:ext cx="281520" cy="304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Line 15"/>
              <p:cNvSpPr/>
              <p:nvPr/>
            </p:nvSpPr>
            <p:spPr>
              <a:xfrm>
                <a:off x="3001320" y="2247840"/>
                <a:ext cx="0" cy="1600200"/>
              </a:xfrm>
              <a:prstGeom prst="line">
                <a:avLst/>
              </a:prstGeom>
              <a:ln w="12600">
                <a:solidFill>
                  <a:schemeClr val="tx1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CustomShape 16"/>
              <p:cNvSpPr/>
              <p:nvPr/>
            </p:nvSpPr>
            <p:spPr>
              <a:xfrm>
                <a:off x="2457720" y="3619440"/>
                <a:ext cx="383760" cy="4564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2400" spc="-1" strike="noStrike">
                    <a:solidFill>
                      <a:srgbClr val="ffffff"/>
                    </a:solidFill>
                    <a:latin typeface="Arial"/>
                  </a:rPr>
                  <a:t>X</a:t>
                </a:r>
                <a:endParaRPr b="0" lang="en-GB" sz="2400" spc="-1" strike="noStrike">
                  <a:latin typeface="Arial"/>
                </a:endParaRPr>
              </a:p>
            </p:txBody>
          </p:sp>
          <p:sp>
            <p:nvSpPr>
              <p:cNvPr id="273" name="Line 17"/>
              <p:cNvSpPr/>
              <p:nvPr/>
            </p:nvSpPr>
            <p:spPr>
              <a:xfrm>
                <a:off x="3915720" y="2095200"/>
                <a:ext cx="351720" cy="3049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Line 18"/>
              <p:cNvSpPr/>
              <p:nvPr/>
            </p:nvSpPr>
            <p:spPr>
              <a:xfrm>
                <a:off x="3915720" y="2933640"/>
                <a:ext cx="351720" cy="304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19"/>
              <p:cNvSpPr/>
              <p:nvPr/>
            </p:nvSpPr>
            <p:spPr>
              <a:xfrm>
                <a:off x="4005360" y="1790640"/>
                <a:ext cx="383760" cy="4564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2400" spc="-1" strike="noStrike">
                    <a:solidFill>
                      <a:srgbClr val="ffffff"/>
                    </a:solidFill>
                    <a:latin typeface="Arial"/>
                  </a:rPr>
                  <a:t>Y</a:t>
                </a:r>
                <a:endParaRPr b="0" lang="en-GB" sz="2400" spc="-1" strike="noStrike">
                  <a:latin typeface="Arial"/>
                </a:endParaRPr>
              </a:p>
            </p:txBody>
          </p:sp>
          <p:sp>
            <p:nvSpPr>
              <p:cNvPr id="276" name="CustomShape 20"/>
              <p:cNvSpPr/>
              <p:nvPr/>
            </p:nvSpPr>
            <p:spPr>
              <a:xfrm>
                <a:off x="3973320" y="3238560"/>
                <a:ext cx="366840" cy="4564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2400" spc="-1" strike="noStrike">
                    <a:solidFill>
                      <a:srgbClr val="ffffff"/>
                    </a:solidFill>
                    <a:latin typeface="Arial"/>
                  </a:rPr>
                  <a:t>Z</a:t>
                </a:r>
                <a:endParaRPr b="0" lang="en-GB" sz="2400" spc="-1" strike="noStrike">
                  <a:latin typeface="Arial"/>
                </a:endParaRPr>
              </a:p>
            </p:txBody>
          </p:sp>
        </p:grpSp>
        <p:sp>
          <p:nvSpPr>
            <p:cNvPr id="277" name="CustomShape 21"/>
            <p:cNvSpPr/>
            <p:nvPr/>
          </p:nvSpPr>
          <p:spPr>
            <a:xfrm>
              <a:off x="4903920" y="1562040"/>
              <a:ext cx="1490040" cy="45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X.Y + X.Z</a:t>
              </a:r>
              <a:endParaRPr b="0" lang="en-GB" sz="2400" spc="-1" strike="noStrike">
                <a:latin typeface="Arial"/>
              </a:endParaRPr>
            </a:p>
          </p:txBody>
        </p:sp>
      </p:grpSp>
      <p:grpSp>
        <p:nvGrpSpPr>
          <p:cNvPr id="278" name="Group 22"/>
          <p:cNvGrpSpPr/>
          <p:nvPr/>
        </p:nvGrpSpPr>
        <p:grpSpPr>
          <a:xfrm>
            <a:off x="1447560" y="4184640"/>
            <a:ext cx="4639680" cy="1980360"/>
            <a:chOff x="1447560" y="4184640"/>
            <a:chExt cx="4639680" cy="1980360"/>
          </a:xfrm>
        </p:grpSpPr>
        <p:grpSp>
          <p:nvGrpSpPr>
            <p:cNvPr id="279" name="Group 23"/>
            <p:cNvGrpSpPr/>
            <p:nvPr/>
          </p:nvGrpSpPr>
          <p:grpSpPr>
            <a:xfrm>
              <a:off x="1447560" y="4184640"/>
              <a:ext cx="4010040" cy="1980360"/>
              <a:chOff x="1447560" y="4184640"/>
              <a:chExt cx="4010040" cy="1980360"/>
            </a:xfrm>
          </p:grpSpPr>
          <p:sp>
            <p:nvSpPr>
              <p:cNvPr id="280" name="Line 24"/>
              <p:cNvSpPr/>
              <p:nvPr/>
            </p:nvSpPr>
            <p:spPr>
              <a:xfrm>
                <a:off x="1447560" y="5175000"/>
                <a:ext cx="91476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Line 25"/>
              <p:cNvSpPr/>
              <p:nvPr/>
            </p:nvSpPr>
            <p:spPr>
              <a:xfrm>
                <a:off x="3065760" y="4794120"/>
                <a:ext cx="77364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Line 26"/>
              <p:cNvSpPr/>
              <p:nvPr/>
            </p:nvSpPr>
            <p:spPr>
              <a:xfrm>
                <a:off x="3065760" y="5632200"/>
                <a:ext cx="77364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Line 27"/>
              <p:cNvSpPr/>
              <p:nvPr/>
            </p:nvSpPr>
            <p:spPr>
              <a:xfrm>
                <a:off x="4191480" y="4794120"/>
                <a:ext cx="56268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Line 28"/>
              <p:cNvSpPr/>
              <p:nvPr/>
            </p:nvSpPr>
            <p:spPr>
              <a:xfrm>
                <a:off x="4191480" y="5632200"/>
                <a:ext cx="56268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Line 29"/>
              <p:cNvSpPr/>
              <p:nvPr/>
            </p:nvSpPr>
            <p:spPr>
              <a:xfrm>
                <a:off x="4755600" y="4794120"/>
                <a:ext cx="0" cy="838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Line 30"/>
              <p:cNvSpPr/>
              <p:nvPr/>
            </p:nvSpPr>
            <p:spPr>
              <a:xfrm>
                <a:off x="4754160" y="5175000"/>
                <a:ext cx="70344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Line 31"/>
              <p:cNvSpPr/>
              <p:nvPr/>
            </p:nvSpPr>
            <p:spPr>
              <a:xfrm>
                <a:off x="2502720" y="4870440"/>
                <a:ext cx="281520" cy="304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32"/>
              <p:cNvSpPr/>
              <p:nvPr/>
            </p:nvSpPr>
            <p:spPr>
              <a:xfrm>
                <a:off x="2279520" y="5403960"/>
                <a:ext cx="383760" cy="4564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2400" spc="-1" strike="noStrike">
                    <a:solidFill>
                      <a:srgbClr val="ffffff"/>
                    </a:solidFill>
                    <a:latin typeface="Arial"/>
                  </a:rPr>
                  <a:t>X</a:t>
                </a:r>
                <a:endParaRPr b="0" lang="en-GB" sz="2400" spc="-1" strike="noStrike">
                  <a:latin typeface="Arial"/>
                </a:endParaRPr>
              </a:p>
            </p:txBody>
          </p:sp>
          <p:sp>
            <p:nvSpPr>
              <p:cNvPr id="289" name="Line 33"/>
              <p:cNvSpPr/>
              <p:nvPr/>
            </p:nvSpPr>
            <p:spPr>
              <a:xfrm>
                <a:off x="3839400" y="4489200"/>
                <a:ext cx="352080" cy="3049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Line 34"/>
              <p:cNvSpPr/>
              <p:nvPr/>
            </p:nvSpPr>
            <p:spPr>
              <a:xfrm>
                <a:off x="3839400" y="5327640"/>
                <a:ext cx="352080" cy="304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Line 35"/>
              <p:cNvSpPr/>
              <p:nvPr/>
            </p:nvSpPr>
            <p:spPr>
              <a:xfrm>
                <a:off x="3065760" y="4794120"/>
                <a:ext cx="0" cy="838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Line 36"/>
              <p:cNvSpPr/>
              <p:nvPr/>
            </p:nvSpPr>
            <p:spPr>
              <a:xfrm>
                <a:off x="2784240" y="5175000"/>
                <a:ext cx="281520" cy="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37"/>
              <p:cNvSpPr/>
              <p:nvPr/>
            </p:nvSpPr>
            <p:spPr>
              <a:xfrm>
                <a:off x="3897000" y="4184640"/>
                <a:ext cx="383760" cy="4564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2400" spc="-1" strike="noStrike">
                    <a:solidFill>
                      <a:srgbClr val="ffffff"/>
                    </a:solidFill>
                    <a:latin typeface="Arial"/>
                  </a:rPr>
                  <a:t>Y</a:t>
                </a:r>
                <a:endParaRPr b="0" lang="en-GB" sz="2400" spc="-1" strike="noStrike">
                  <a:latin typeface="Arial"/>
                </a:endParaRPr>
              </a:p>
            </p:txBody>
          </p:sp>
          <p:sp>
            <p:nvSpPr>
              <p:cNvPr id="294" name="CustomShape 38"/>
              <p:cNvSpPr/>
              <p:nvPr/>
            </p:nvSpPr>
            <p:spPr>
              <a:xfrm>
                <a:off x="3897360" y="5708520"/>
                <a:ext cx="366840" cy="4564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2400" spc="-1" strike="noStrike">
                    <a:solidFill>
                      <a:srgbClr val="ffffff"/>
                    </a:solidFill>
                    <a:latin typeface="Arial"/>
                  </a:rPr>
                  <a:t>Z</a:t>
                </a:r>
                <a:endParaRPr b="0" lang="en-GB" sz="2400" spc="-1" strike="noStrike">
                  <a:latin typeface="Arial"/>
                </a:endParaRPr>
              </a:p>
            </p:txBody>
          </p:sp>
        </p:grpSp>
        <p:sp>
          <p:nvSpPr>
            <p:cNvPr id="295" name="CustomShape 39"/>
            <p:cNvSpPr/>
            <p:nvPr/>
          </p:nvSpPr>
          <p:spPr>
            <a:xfrm>
              <a:off x="4847040" y="5479920"/>
              <a:ext cx="1240200" cy="45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X.(Y+Z)</a:t>
              </a:r>
              <a:endParaRPr b="0" lang="en-GB" sz="2400" spc="-1" strike="noStrike">
                <a:latin typeface="Arial"/>
              </a:endParaRPr>
            </a:p>
          </p:txBody>
        </p:sp>
      </p:grpSp>
      <p:sp>
        <p:nvSpPr>
          <p:cNvPr id="296" name="CustomShape 40"/>
          <p:cNvSpPr/>
          <p:nvPr/>
        </p:nvSpPr>
        <p:spPr>
          <a:xfrm>
            <a:off x="6858000" y="2209680"/>
            <a:ext cx="1692000" cy="2559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As the outputs are same for all inputs we can use this to reduce XY+XZ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To X(Y+Z)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Absorption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97" name="TextShape 4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Reduction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98" name="TextShape 42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9951A218-7AE6-477E-BB30-21D8990846CC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5257800" y="1790640"/>
            <a:ext cx="800280" cy="952560"/>
          </a:xfrm>
          <a:prstGeom prst="rect">
            <a:avLst/>
          </a:prstGeom>
          <a:ln>
            <a:noFill/>
          </a:ln>
        </p:spPr>
      </p:pic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5168880" y="4178160"/>
            <a:ext cx="800280" cy="95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1"/>
          <p:cNvGrpSpPr/>
          <p:nvPr/>
        </p:nvGrpSpPr>
        <p:grpSpPr>
          <a:xfrm>
            <a:off x="468000" y="2349360"/>
            <a:ext cx="3200040" cy="2758680"/>
            <a:chOff x="468000" y="2349360"/>
            <a:chExt cx="3200040" cy="2758680"/>
          </a:xfrm>
        </p:grpSpPr>
        <p:sp>
          <p:nvSpPr>
            <p:cNvPr id="302" name="Line 2"/>
            <p:cNvSpPr/>
            <p:nvPr/>
          </p:nvSpPr>
          <p:spPr>
            <a:xfrm>
              <a:off x="468000" y="3644280"/>
              <a:ext cx="6336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Line 3"/>
            <p:cNvSpPr/>
            <p:nvPr/>
          </p:nvSpPr>
          <p:spPr>
            <a:xfrm>
              <a:off x="1101600" y="3111120"/>
              <a:ext cx="0" cy="11426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Line 4"/>
            <p:cNvSpPr/>
            <p:nvPr/>
          </p:nvSpPr>
          <p:spPr>
            <a:xfrm>
              <a:off x="2085840" y="3111120"/>
              <a:ext cx="0" cy="11426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Line 5"/>
            <p:cNvSpPr/>
            <p:nvPr/>
          </p:nvSpPr>
          <p:spPr>
            <a:xfrm>
              <a:off x="2085840" y="3644280"/>
              <a:ext cx="7030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Line 6"/>
            <p:cNvSpPr/>
            <p:nvPr/>
          </p:nvSpPr>
          <p:spPr>
            <a:xfrm>
              <a:off x="1101600" y="3111120"/>
              <a:ext cx="35244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Line 7"/>
            <p:cNvSpPr/>
            <p:nvPr/>
          </p:nvSpPr>
          <p:spPr>
            <a:xfrm>
              <a:off x="1101600" y="4253760"/>
              <a:ext cx="35244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Line 8"/>
            <p:cNvSpPr/>
            <p:nvPr/>
          </p:nvSpPr>
          <p:spPr>
            <a:xfrm>
              <a:off x="1804680" y="3111120"/>
              <a:ext cx="2811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Line 9"/>
            <p:cNvSpPr/>
            <p:nvPr/>
          </p:nvSpPr>
          <p:spPr>
            <a:xfrm>
              <a:off x="1804680" y="4253760"/>
              <a:ext cx="2811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Line 10"/>
            <p:cNvSpPr/>
            <p:nvPr/>
          </p:nvSpPr>
          <p:spPr>
            <a:xfrm flipH="1" flipV="1">
              <a:off x="1454040" y="2882520"/>
              <a:ext cx="350640" cy="22860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Line 11"/>
            <p:cNvSpPr/>
            <p:nvPr/>
          </p:nvSpPr>
          <p:spPr>
            <a:xfrm flipH="1">
              <a:off x="1382400" y="4236840"/>
              <a:ext cx="422280" cy="7596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Line 12"/>
            <p:cNvSpPr/>
            <p:nvPr/>
          </p:nvSpPr>
          <p:spPr>
            <a:xfrm>
              <a:off x="1593720" y="2958840"/>
              <a:ext cx="0" cy="1751760"/>
            </a:xfrm>
            <a:prstGeom prst="line">
              <a:avLst/>
            </a:prstGeom>
            <a:ln w="12600">
              <a:solidFill>
                <a:schemeClr val="tx1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13"/>
            <p:cNvSpPr/>
            <p:nvPr/>
          </p:nvSpPr>
          <p:spPr>
            <a:xfrm>
              <a:off x="1411920" y="4651560"/>
              <a:ext cx="383760" cy="45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X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314" name="Line 14"/>
            <p:cNvSpPr/>
            <p:nvPr/>
          </p:nvSpPr>
          <p:spPr>
            <a:xfrm flipH="1">
              <a:off x="1382400" y="4253760"/>
              <a:ext cx="71640" cy="759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15"/>
            <p:cNvSpPr/>
            <p:nvPr/>
          </p:nvSpPr>
          <p:spPr>
            <a:xfrm>
              <a:off x="1299600" y="2349360"/>
              <a:ext cx="587880" cy="45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(X)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316" name="Line 16"/>
            <p:cNvSpPr/>
            <p:nvPr/>
          </p:nvSpPr>
          <p:spPr>
            <a:xfrm>
              <a:off x="1523880" y="2349360"/>
              <a:ext cx="13968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17"/>
            <p:cNvSpPr/>
            <p:nvPr/>
          </p:nvSpPr>
          <p:spPr>
            <a:xfrm>
              <a:off x="2100240" y="4101480"/>
              <a:ext cx="1567800" cy="45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Always on</a:t>
              </a:r>
              <a:endParaRPr b="0" lang="en-GB" sz="2400" spc="-1" strike="noStrike">
                <a:latin typeface="Arial"/>
              </a:endParaRPr>
            </a:p>
          </p:txBody>
        </p:sp>
      </p:grpSp>
      <p:grpSp>
        <p:nvGrpSpPr>
          <p:cNvPr id="318" name="Group 18"/>
          <p:cNvGrpSpPr/>
          <p:nvPr/>
        </p:nvGrpSpPr>
        <p:grpSpPr>
          <a:xfrm>
            <a:off x="1118160" y="5157720"/>
            <a:ext cx="2052720" cy="821880"/>
            <a:chOff x="1118160" y="5157720"/>
            <a:chExt cx="2052720" cy="821880"/>
          </a:xfrm>
        </p:grpSpPr>
        <p:sp>
          <p:nvSpPr>
            <p:cNvPr id="319" name="CustomShape 19"/>
            <p:cNvSpPr/>
            <p:nvPr/>
          </p:nvSpPr>
          <p:spPr>
            <a:xfrm>
              <a:off x="1118160" y="5157720"/>
              <a:ext cx="2052720" cy="8218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So X+X= 1</a:t>
              </a:r>
              <a:endParaRPr b="0" lang="en-GB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1 = always on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320" name="Line 20"/>
            <p:cNvSpPr/>
            <p:nvPr/>
          </p:nvSpPr>
          <p:spPr>
            <a:xfrm>
              <a:off x="2228040" y="5229000"/>
              <a:ext cx="2109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1" name="Group 21"/>
          <p:cNvGrpSpPr/>
          <p:nvPr/>
        </p:nvGrpSpPr>
        <p:grpSpPr>
          <a:xfrm>
            <a:off x="4066920" y="1844640"/>
            <a:ext cx="4877640" cy="2590200"/>
            <a:chOff x="4066920" y="1844640"/>
            <a:chExt cx="4877640" cy="2590200"/>
          </a:xfrm>
        </p:grpSpPr>
        <p:sp>
          <p:nvSpPr>
            <p:cNvPr id="322" name="Line 22"/>
            <p:cNvSpPr/>
            <p:nvPr/>
          </p:nvSpPr>
          <p:spPr>
            <a:xfrm>
              <a:off x="4066920" y="3139920"/>
              <a:ext cx="63360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Line 23"/>
            <p:cNvSpPr/>
            <p:nvPr/>
          </p:nvSpPr>
          <p:spPr>
            <a:xfrm>
              <a:off x="4700520" y="2759040"/>
              <a:ext cx="0" cy="8380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Line 24"/>
            <p:cNvSpPr/>
            <p:nvPr/>
          </p:nvSpPr>
          <p:spPr>
            <a:xfrm>
              <a:off x="4700520" y="2759040"/>
              <a:ext cx="63324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Line 25"/>
            <p:cNvSpPr/>
            <p:nvPr/>
          </p:nvSpPr>
          <p:spPr>
            <a:xfrm>
              <a:off x="4700520" y="3597120"/>
              <a:ext cx="63324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Line 26"/>
            <p:cNvSpPr/>
            <p:nvPr/>
          </p:nvSpPr>
          <p:spPr>
            <a:xfrm>
              <a:off x="5684760" y="2759040"/>
              <a:ext cx="7747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Line 27"/>
            <p:cNvSpPr/>
            <p:nvPr/>
          </p:nvSpPr>
          <p:spPr>
            <a:xfrm>
              <a:off x="5684760" y="3597120"/>
              <a:ext cx="7747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Line 28"/>
            <p:cNvSpPr/>
            <p:nvPr/>
          </p:nvSpPr>
          <p:spPr>
            <a:xfrm>
              <a:off x="6810120" y="2759040"/>
              <a:ext cx="5637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Line 29"/>
            <p:cNvSpPr/>
            <p:nvPr/>
          </p:nvSpPr>
          <p:spPr>
            <a:xfrm>
              <a:off x="6810120" y="3597120"/>
              <a:ext cx="56376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Line 30"/>
            <p:cNvSpPr/>
            <p:nvPr/>
          </p:nvSpPr>
          <p:spPr>
            <a:xfrm>
              <a:off x="7373880" y="2759040"/>
              <a:ext cx="0" cy="8380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Line 31"/>
            <p:cNvSpPr/>
            <p:nvPr/>
          </p:nvSpPr>
          <p:spPr>
            <a:xfrm>
              <a:off x="7373880" y="3139920"/>
              <a:ext cx="7030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Line 32"/>
            <p:cNvSpPr/>
            <p:nvPr/>
          </p:nvSpPr>
          <p:spPr>
            <a:xfrm>
              <a:off x="5403600" y="2454120"/>
              <a:ext cx="281160" cy="3049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Line 33"/>
            <p:cNvSpPr/>
            <p:nvPr/>
          </p:nvSpPr>
          <p:spPr>
            <a:xfrm flipV="1">
              <a:off x="5292000" y="3580200"/>
              <a:ext cx="451440" cy="4788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Line 34"/>
            <p:cNvSpPr/>
            <p:nvPr/>
          </p:nvSpPr>
          <p:spPr>
            <a:xfrm>
              <a:off x="5591160" y="2606400"/>
              <a:ext cx="0" cy="1600200"/>
            </a:xfrm>
            <a:prstGeom prst="line">
              <a:avLst/>
            </a:prstGeom>
            <a:ln w="12600">
              <a:solidFill>
                <a:schemeClr val="tx1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35"/>
            <p:cNvSpPr/>
            <p:nvPr/>
          </p:nvSpPr>
          <p:spPr>
            <a:xfrm>
              <a:off x="4983120" y="3978360"/>
              <a:ext cx="383760" cy="45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X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336" name="Line 36"/>
            <p:cNvSpPr/>
            <p:nvPr/>
          </p:nvSpPr>
          <p:spPr>
            <a:xfrm>
              <a:off x="6459480" y="2454120"/>
              <a:ext cx="350640" cy="3049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Line 37"/>
            <p:cNvSpPr/>
            <p:nvPr/>
          </p:nvSpPr>
          <p:spPr>
            <a:xfrm>
              <a:off x="6459480" y="3292200"/>
              <a:ext cx="350640" cy="3049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38"/>
            <p:cNvSpPr/>
            <p:nvPr/>
          </p:nvSpPr>
          <p:spPr>
            <a:xfrm>
              <a:off x="6548400" y="2149560"/>
              <a:ext cx="383760" cy="45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Y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339" name="CustomShape 39"/>
            <p:cNvSpPr/>
            <p:nvPr/>
          </p:nvSpPr>
          <p:spPr>
            <a:xfrm>
              <a:off x="6507000" y="3597120"/>
              <a:ext cx="383760" cy="45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Y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340" name="CustomShape 40"/>
            <p:cNvSpPr/>
            <p:nvPr/>
          </p:nvSpPr>
          <p:spPr>
            <a:xfrm>
              <a:off x="7437600" y="1920960"/>
              <a:ext cx="1506960" cy="45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X.Y + X.Y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341" name="Line 41"/>
            <p:cNvSpPr/>
            <p:nvPr/>
          </p:nvSpPr>
          <p:spPr>
            <a:xfrm>
              <a:off x="8334360" y="1988640"/>
              <a:ext cx="228600" cy="0"/>
            </a:xfrm>
            <a:prstGeom prst="line">
              <a:avLst/>
            </a:prstGeom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42"/>
            <p:cNvSpPr/>
            <p:nvPr/>
          </p:nvSpPr>
          <p:spPr>
            <a:xfrm>
              <a:off x="5059080" y="1844640"/>
              <a:ext cx="383760" cy="45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2400" spc="-1" strike="noStrike">
                  <a:solidFill>
                    <a:srgbClr val="ffffff"/>
                  </a:solidFill>
                  <a:latin typeface="Arial"/>
                </a:rPr>
                <a:t>X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343" name="Line 43"/>
            <p:cNvSpPr/>
            <p:nvPr/>
          </p:nvSpPr>
          <p:spPr>
            <a:xfrm>
              <a:off x="5133960" y="1920600"/>
              <a:ext cx="22860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44"/>
            <p:cNvSpPr/>
            <p:nvPr/>
          </p:nvSpPr>
          <p:spPr>
            <a:xfrm>
              <a:off x="8135280" y="3285000"/>
              <a:ext cx="46764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Arial"/>
                </a:rPr>
                <a:t>=Y</a:t>
              </a:r>
              <a:endParaRPr b="0" lang="en-GB" sz="1800" spc="-1" strike="noStrike">
                <a:latin typeface="Arial"/>
              </a:endParaRPr>
            </a:p>
          </p:txBody>
        </p:sp>
      </p:grpSp>
      <p:sp>
        <p:nvSpPr>
          <p:cNvPr id="345" name="TextShape 45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Reduction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46" name="TextShape 46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4EAEA4D0-2CD3-41E1-B458-7E535D737115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2577960" y="2717640"/>
            <a:ext cx="800280" cy="952560"/>
          </a:xfrm>
          <a:prstGeom prst="rect">
            <a:avLst/>
          </a:prstGeom>
          <a:ln>
            <a:noFill/>
          </a:ln>
        </p:spPr>
      </p:pic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7797960" y="2146320"/>
            <a:ext cx="800280" cy="95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1830240" y="301680"/>
            <a:ext cx="731340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Carry: Sum of Products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1116000" y="1634400"/>
            <a:ext cx="7314840" cy="1188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Carry =  ABC+ABC+ABC+ABC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Carry</a:t>
            </a: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= ABC+ABC+ABC+ABC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</a:rPr>
              <a:t>+ABC+ABC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1" name="Line 3"/>
          <p:cNvSpPr/>
          <p:nvPr/>
        </p:nvSpPr>
        <p:spPr>
          <a:xfrm>
            <a:off x="2601720" y="1676160"/>
            <a:ext cx="1414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4"/>
          <p:cNvSpPr/>
          <p:nvPr/>
        </p:nvSpPr>
        <p:spPr>
          <a:xfrm>
            <a:off x="3165120" y="1676160"/>
            <a:ext cx="140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5"/>
          <p:cNvSpPr/>
          <p:nvPr/>
        </p:nvSpPr>
        <p:spPr>
          <a:xfrm>
            <a:off x="4398840" y="1699920"/>
            <a:ext cx="1411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6"/>
          <p:cNvSpPr/>
          <p:nvPr/>
        </p:nvSpPr>
        <p:spPr>
          <a:xfrm>
            <a:off x="2603160" y="2428560"/>
            <a:ext cx="140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7"/>
          <p:cNvSpPr/>
          <p:nvPr/>
        </p:nvSpPr>
        <p:spPr>
          <a:xfrm>
            <a:off x="4389120" y="2420640"/>
            <a:ext cx="1414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8"/>
          <p:cNvSpPr/>
          <p:nvPr/>
        </p:nvSpPr>
        <p:spPr>
          <a:xfrm>
            <a:off x="3190680" y="243828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9"/>
          <p:cNvSpPr/>
          <p:nvPr/>
        </p:nvSpPr>
        <p:spPr>
          <a:xfrm>
            <a:off x="3997440" y="3981600"/>
            <a:ext cx="1391040" cy="45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BC(A+A)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8" name="Line 10"/>
          <p:cNvSpPr/>
          <p:nvPr/>
        </p:nvSpPr>
        <p:spPr>
          <a:xfrm>
            <a:off x="4647960" y="320040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1"/>
          <p:cNvSpPr/>
          <p:nvPr/>
        </p:nvSpPr>
        <p:spPr>
          <a:xfrm>
            <a:off x="4042080" y="4797360"/>
            <a:ext cx="1391040" cy="45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AC(B+B)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0" name="CustomShape 12"/>
          <p:cNvSpPr/>
          <p:nvPr/>
        </p:nvSpPr>
        <p:spPr>
          <a:xfrm>
            <a:off x="4024800" y="3116160"/>
            <a:ext cx="1407960" cy="45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AB(C+C)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1" name="Line 13"/>
          <p:cNvSpPr/>
          <p:nvPr/>
        </p:nvSpPr>
        <p:spPr>
          <a:xfrm>
            <a:off x="4647960" y="407664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14"/>
          <p:cNvSpPr/>
          <p:nvPr/>
        </p:nvSpPr>
        <p:spPr>
          <a:xfrm>
            <a:off x="4643280" y="486864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15"/>
          <p:cNvSpPr/>
          <p:nvPr/>
        </p:nvSpPr>
        <p:spPr>
          <a:xfrm>
            <a:off x="4228920" y="2819160"/>
            <a:ext cx="352440" cy="228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16"/>
          <p:cNvSpPr/>
          <p:nvPr/>
        </p:nvSpPr>
        <p:spPr>
          <a:xfrm flipH="1">
            <a:off x="4721040" y="2819160"/>
            <a:ext cx="282600" cy="228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17"/>
          <p:cNvSpPr/>
          <p:nvPr/>
        </p:nvSpPr>
        <p:spPr>
          <a:xfrm>
            <a:off x="3546360" y="2819160"/>
            <a:ext cx="563400" cy="11430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18"/>
          <p:cNvSpPr/>
          <p:nvPr/>
        </p:nvSpPr>
        <p:spPr>
          <a:xfrm flipH="1">
            <a:off x="5163840" y="2743200"/>
            <a:ext cx="703440" cy="12189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19"/>
          <p:cNvSpPr/>
          <p:nvPr/>
        </p:nvSpPr>
        <p:spPr>
          <a:xfrm>
            <a:off x="2719080" y="2819160"/>
            <a:ext cx="1408320" cy="1981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20"/>
          <p:cNvSpPr/>
          <p:nvPr/>
        </p:nvSpPr>
        <p:spPr>
          <a:xfrm flipH="1">
            <a:off x="5322600" y="2819160"/>
            <a:ext cx="1336680" cy="1981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1"/>
          <p:cNvSpPr/>
          <p:nvPr/>
        </p:nvSpPr>
        <p:spPr>
          <a:xfrm>
            <a:off x="3026520" y="5492880"/>
            <a:ext cx="3120840" cy="45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Carry = A.B+B.C+A.C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70" name="CustomShape 22"/>
          <p:cNvSpPr/>
          <p:nvPr/>
        </p:nvSpPr>
        <p:spPr>
          <a:xfrm>
            <a:off x="6126120" y="4114800"/>
            <a:ext cx="2799360" cy="155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We have simply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applied Theorem 6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3 times.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371" name="TextShape 2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2ABE3746-E2D2-4153-BE41-CF11C7A94E4B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317960" y="1719000"/>
            <a:ext cx="4516920" cy="4600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Sum = ABC+ABC+ABC+ABC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1. Sum =A(BC+BC)+A (BC+BC)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2. BC+BC = B   C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3. BC+BC = B    C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4. Substitute X for B   C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5. We get AX + AX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6. A    X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7 substitute B    C = X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8. Sum = A    (B    C)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1830240" y="301680"/>
            <a:ext cx="731340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Sum: sum of products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74" name="Line 3"/>
          <p:cNvSpPr/>
          <p:nvPr/>
        </p:nvSpPr>
        <p:spPr>
          <a:xfrm>
            <a:off x="2568240" y="1674720"/>
            <a:ext cx="1414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4"/>
          <p:cNvSpPr/>
          <p:nvPr/>
        </p:nvSpPr>
        <p:spPr>
          <a:xfrm>
            <a:off x="3566880" y="1674720"/>
            <a:ext cx="1414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5"/>
          <p:cNvSpPr/>
          <p:nvPr/>
        </p:nvSpPr>
        <p:spPr>
          <a:xfrm>
            <a:off x="4140000" y="167472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6"/>
          <p:cNvSpPr/>
          <p:nvPr/>
        </p:nvSpPr>
        <p:spPr>
          <a:xfrm>
            <a:off x="2365200" y="1674720"/>
            <a:ext cx="1411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7"/>
          <p:cNvSpPr/>
          <p:nvPr/>
        </p:nvSpPr>
        <p:spPr>
          <a:xfrm>
            <a:off x="4354200" y="1674720"/>
            <a:ext cx="1414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8"/>
          <p:cNvSpPr/>
          <p:nvPr/>
        </p:nvSpPr>
        <p:spPr>
          <a:xfrm>
            <a:off x="3132000" y="167472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9"/>
          <p:cNvSpPr/>
          <p:nvPr/>
        </p:nvSpPr>
        <p:spPr>
          <a:xfrm>
            <a:off x="4590720" y="2190600"/>
            <a:ext cx="1414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10"/>
          <p:cNvSpPr/>
          <p:nvPr/>
        </p:nvSpPr>
        <p:spPr>
          <a:xfrm>
            <a:off x="4792320" y="2197080"/>
            <a:ext cx="1414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11"/>
          <p:cNvSpPr/>
          <p:nvPr/>
        </p:nvSpPr>
        <p:spPr>
          <a:xfrm>
            <a:off x="3736800" y="219996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12"/>
          <p:cNvSpPr/>
          <p:nvPr/>
        </p:nvSpPr>
        <p:spPr>
          <a:xfrm>
            <a:off x="2916000" y="218736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13"/>
          <p:cNvSpPr/>
          <p:nvPr/>
        </p:nvSpPr>
        <p:spPr>
          <a:xfrm>
            <a:off x="2627280" y="219204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14"/>
          <p:cNvSpPr/>
          <p:nvPr/>
        </p:nvSpPr>
        <p:spPr>
          <a:xfrm>
            <a:off x="1742760" y="2781000"/>
            <a:ext cx="1414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15"/>
          <p:cNvSpPr/>
          <p:nvPr/>
        </p:nvSpPr>
        <p:spPr>
          <a:xfrm>
            <a:off x="2558880" y="2781000"/>
            <a:ext cx="1411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16"/>
          <p:cNvSpPr/>
          <p:nvPr/>
        </p:nvSpPr>
        <p:spPr>
          <a:xfrm>
            <a:off x="1738080" y="3295440"/>
            <a:ext cx="1396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17"/>
          <p:cNvSpPr/>
          <p:nvPr/>
        </p:nvSpPr>
        <p:spPr>
          <a:xfrm>
            <a:off x="1962000" y="3300120"/>
            <a:ext cx="1411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18"/>
          <p:cNvSpPr/>
          <p:nvPr/>
        </p:nvSpPr>
        <p:spPr>
          <a:xfrm flipV="1">
            <a:off x="3132000" y="3295440"/>
            <a:ext cx="669960" cy="64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19"/>
          <p:cNvSpPr/>
          <p:nvPr/>
        </p:nvSpPr>
        <p:spPr>
          <a:xfrm>
            <a:off x="2771640" y="4429080"/>
            <a:ext cx="1411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20"/>
          <p:cNvSpPr/>
          <p:nvPr/>
        </p:nvSpPr>
        <p:spPr>
          <a:xfrm>
            <a:off x="3700440" y="4419360"/>
            <a:ext cx="1411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2" name="Group 21"/>
          <p:cNvGrpSpPr/>
          <p:nvPr/>
        </p:nvGrpSpPr>
        <p:grpSpPr>
          <a:xfrm>
            <a:off x="3309840" y="2819520"/>
            <a:ext cx="228240" cy="228240"/>
            <a:chOff x="3309840" y="2819520"/>
            <a:chExt cx="228240" cy="228240"/>
          </a:xfrm>
        </p:grpSpPr>
        <p:sp>
          <p:nvSpPr>
            <p:cNvPr id="393" name="CustomShape 22"/>
            <p:cNvSpPr/>
            <p:nvPr/>
          </p:nvSpPr>
          <p:spPr>
            <a:xfrm>
              <a:off x="3309840" y="2819520"/>
              <a:ext cx="228240" cy="22824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Line 23"/>
            <p:cNvSpPr/>
            <p:nvPr/>
          </p:nvSpPr>
          <p:spPr>
            <a:xfrm>
              <a:off x="3423960" y="2869920"/>
              <a:ext cx="1080" cy="1018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Line 24"/>
            <p:cNvSpPr/>
            <p:nvPr/>
          </p:nvSpPr>
          <p:spPr>
            <a:xfrm>
              <a:off x="3378240" y="2920680"/>
              <a:ext cx="9144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6" name="Group 25"/>
          <p:cNvGrpSpPr/>
          <p:nvPr/>
        </p:nvGrpSpPr>
        <p:grpSpPr>
          <a:xfrm>
            <a:off x="3352680" y="3352680"/>
            <a:ext cx="228240" cy="228240"/>
            <a:chOff x="3352680" y="3352680"/>
            <a:chExt cx="228240" cy="228240"/>
          </a:xfrm>
        </p:grpSpPr>
        <p:sp>
          <p:nvSpPr>
            <p:cNvPr id="397" name="CustomShape 26"/>
            <p:cNvSpPr/>
            <p:nvPr/>
          </p:nvSpPr>
          <p:spPr>
            <a:xfrm>
              <a:off x="3352680" y="3352680"/>
              <a:ext cx="228240" cy="22824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Line 27"/>
            <p:cNvSpPr/>
            <p:nvPr/>
          </p:nvSpPr>
          <p:spPr>
            <a:xfrm>
              <a:off x="3466800" y="3403440"/>
              <a:ext cx="1080" cy="101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Line 28"/>
            <p:cNvSpPr/>
            <p:nvPr/>
          </p:nvSpPr>
          <p:spPr>
            <a:xfrm>
              <a:off x="3421080" y="3454200"/>
              <a:ext cx="9144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0" name="Group 29"/>
          <p:cNvGrpSpPr/>
          <p:nvPr/>
        </p:nvGrpSpPr>
        <p:grpSpPr>
          <a:xfrm>
            <a:off x="4106880" y="3903840"/>
            <a:ext cx="228240" cy="228240"/>
            <a:chOff x="4106880" y="3903840"/>
            <a:chExt cx="228240" cy="228240"/>
          </a:xfrm>
        </p:grpSpPr>
        <p:sp>
          <p:nvSpPr>
            <p:cNvPr id="401" name="CustomShape 30"/>
            <p:cNvSpPr/>
            <p:nvPr/>
          </p:nvSpPr>
          <p:spPr>
            <a:xfrm>
              <a:off x="4106880" y="3903840"/>
              <a:ext cx="228240" cy="22824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Line 31"/>
            <p:cNvSpPr/>
            <p:nvPr/>
          </p:nvSpPr>
          <p:spPr>
            <a:xfrm>
              <a:off x="4221000" y="3954240"/>
              <a:ext cx="1080" cy="101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Line 32"/>
            <p:cNvSpPr/>
            <p:nvPr/>
          </p:nvSpPr>
          <p:spPr>
            <a:xfrm>
              <a:off x="4175280" y="4005000"/>
              <a:ext cx="9144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4" name="Group 33"/>
          <p:cNvGrpSpPr/>
          <p:nvPr/>
        </p:nvGrpSpPr>
        <p:grpSpPr>
          <a:xfrm>
            <a:off x="3471840" y="6095880"/>
            <a:ext cx="228240" cy="228240"/>
            <a:chOff x="3471840" y="6095880"/>
            <a:chExt cx="228240" cy="228240"/>
          </a:xfrm>
        </p:grpSpPr>
        <p:sp>
          <p:nvSpPr>
            <p:cNvPr id="405" name="CustomShape 34"/>
            <p:cNvSpPr/>
            <p:nvPr/>
          </p:nvSpPr>
          <p:spPr>
            <a:xfrm>
              <a:off x="3471840" y="6095880"/>
              <a:ext cx="228240" cy="22824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Line 35"/>
            <p:cNvSpPr/>
            <p:nvPr/>
          </p:nvSpPr>
          <p:spPr>
            <a:xfrm>
              <a:off x="3585960" y="6146640"/>
              <a:ext cx="1080" cy="101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Line 36"/>
            <p:cNvSpPr/>
            <p:nvPr/>
          </p:nvSpPr>
          <p:spPr>
            <a:xfrm>
              <a:off x="3540240" y="6197400"/>
              <a:ext cx="9144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8" name="Group 37"/>
          <p:cNvGrpSpPr/>
          <p:nvPr/>
        </p:nvGrpSpPr>
        <p:grpSpPr>
          <a:xfrm>
            <a:off x="2946240" y="6095880"/>
            <a:ext cx="228240" cy="228240"/>
            <a:chOff x="2946240" y="6095880"/>
            <a:chExt cx="228240" cy="228240"/>
          </a:xfrm>
        </p:grpSpPr>
        <p:sp>
          <p:nvSpPr>
            <p:cNvPr id="409" name="CustomShape 38"/>
            <p:cNvSpPr/>
            <p:nvPr/>
          </p:nvSpPr>
          <p:spPr>
            <a:xfrm>
              <a:off x="2946240" y="6095880"/>
              <a:ext cx="228240" cy="22824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Line 39"/>
            <p:cNvSpPr/>
            <p:nvPr/>
          </p:nvSpPr>
          <p:spPr>
            <a:xfrm>
              <a:off x="3060360" y="6146640"/>
              <a:ext cx="1080" cy="101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Line 40"/>
            <p:cNvSpPr/>
            <p:nvPr/>
          </p:nvSpPr>
          <p:spPr>
            <a:xfrm>
              <a:off x="3014640" y="6197400"/>
              <a:ext cx="9144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2" name="Group 41"/>
          <p:cNvGrpSpPr/>
          <p:nvPr/>
        </p:nvGrpSpPr>
        <p:grpSpPr>
          <a:xfrm>
            <a:off x="3276720" y="5562720"/>
            <a:ext cx="228240" cy="228240"/>
            <a:chOff x="3276720" y="5562720"/>
            <a:chExt cx="228240" cy="228240"/>
          </a:xfrm>
        </p:grpSpPr>
        <p:sp>
          <p:nvSpPr>
            <p:cNvPr id="413" name="CustomShape 42"/>
            <p:cNvSpPr/>
            <p:nvPr/>
          </p:nvSpPr>
          <p:spPr>
            <a:xfrm>
              <a:off x="3276720" y="5562720"/>
              <a:ext cx="228240" cy="22824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Line 43"/>
            <p:cNvSpPr/>
            <p:nvPr/>
          </p:nvSpPr>
          <p:spPr>
            <a:xfrm>
              <a:off x="3390840" y="5613120"/>
              <a:ext cx="720" cy="1018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Line 44"/>
            <p:cNvSpPr/>
            <p:nvPr/>
          </p:nvSpPr>
          <p:spPr>
            <a:xfrm>
              <a:off x="3345120" y="5663880"/>
              <a:ext cx="9144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6" name="Group 45"/>
          <p:cNvGrpSpPr/>
          <p:nvPr/>
        </p:nvGrpSpPr>
        <p:grpSpPr>
          <a:xfrm>
            <a:off x="1941480" y="5000760"/>
            <a:ext cx="228240" cy="228240"/>
            <a:chOff x="1941480" y="5000760"/>
            <a:chExt cx="228240" cy="228240"/>
          </a:xfrm>
        </p:grpSpPr>
        <p:sp>
          <p:nvSpPr>
            <p:cNvPr id="417" name="CustomShape 46"/>
            <p:cNvSpPr/>
            <p:nvPr/>
          </p:nvSpPr>
          <p:spPr>
            <a:xfrm>
              <a:off x="1941480" y="5000760"/>
              <a:ext cx="228240" cy="22824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Line 47"/>
            <p:cNvSpPr/>
            <p:nvPr/>
          </p:nvSpPr>
          <p:spPr>
            <a:xfrm>
              <a:off x="2055600" y="5051160"/>
              <a:ext cx="1080" cy="1015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Line 48"/>
            <p:cNvSpPr/>
            <p:nvPr/>
          </p:nvSpPr>
          <p:spPr>
            <a:xfrm>
              <a:off x="2009880" y="5101920"/>
              <a:ext cx="91440" cy="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0" name="TextShape 49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C2D19D8D-B6D5-49E3-818E-BA0370BB719C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R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e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v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i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e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w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Logic Gates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Boolean and DeMorgan’s laws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Combinatorial logic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0DEB559B-A100-42C9-8F41-7C66312AE8E3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Summary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1182600" y="1773360"/>
            <a:ext cx="7509960" cy="439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Addition in Boolean Logic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Logic Reduction Steps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0EBCBFA4-1B0A-465B-9689-9E4E9373719F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o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y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Mathematical functions in logic!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Understanding addition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Making our own truth tables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Building a circuit that can perform maths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Reducing logic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BF03F8F7-4182-41C6-8C51-BA24B4388D9A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i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i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o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n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b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y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o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g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i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c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39640" y="1916280"/>
            <a:ext cx="8143560" cy="40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Can we make use of Logical functions to perform addition of Binary Numbers?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What is 0 + 0 ?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What is 1 + 0 or 0+1 ?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What is 1 + 1 ?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9ADB784D-6384-4AFC-B96E-8FD34E112B77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i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i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o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n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R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u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e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s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s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b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e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67640" y="1827360"/>
            <a:ext cx="8215560" cy="160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Number 1 and Number 2 are the Inputs.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Sum and Carry are the results after addition.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graphicFrame>
        <p:nvGraphicFramePr>
          <p:cNvPr id="186" name="Table 3"/>
          <p:cNvGraphicFramePr/>
          <p:nvPr/>
        </p:nvGraphicFramePr>
        <p:xfrm>
          <a:off x="990720" y="3657600"/>
          <a:ext cx="7543440" cy="1976040"/>
        </p:xfrm>
        <a:graphic>
          <a:graphicData uri="http://schemas.openxmlformats.org/drawingml/2006/table">
            <a:tbl>
              <a:tblPr/>
              <a:tblGrid>
                <a:gridCol w="1885680"/>
                <a:gridCol w="1885680"/>
                <a:gridCol w="1885680"/>
                <a:gridCol w="1886400"/>
              </a:tblGrid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Number 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Number 2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Result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Carry Over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TextShape 4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81D92C87-8123-4986-9320-D7297D6A4C6B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i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i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o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n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s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o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g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i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c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F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u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n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c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i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o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n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s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82480" y="4076640"/>
            <a:ext cx="7313400" cy="251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Assume that SUM is now a truth table Entry then: 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Doing the same for CARRY we get: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graphicFrame>
        <p:nvGraphicFramePr>
          <p:cNvPr id="190" name="Table 3"/>
          <p:cNvGraphicFramePr/>
          <p:nvPr/>
        </p:nvGraphicFramePr>
        <p:xfrm>
          <a:off x="1182600" y="1773360"/>
          <a:ext cx="7543440" cy="1976040"/>
        </p:xfrm>
        <a:graphic>
          <a:graphicData uri="http://schemas.openxmlformats.org/drawingml/2006/table">
            <a:tbl>
              <a:tblPr/>
              <a:tblGrid>
                <a:gridCol w="1885680"/>
                <a:gridCol w="1885680"/>
                <a:gridCol w="1885680"/>
                <a:gridCol w="1886400"/>
              </a:tblGrid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A </a:t>
                      </a:r>
                      <a:r>
                        <a:rPr b="1" lang="en-GB" sz="1900" spc="-1" strike="sngStrike">
                          <a:solidFill>
                            <a:srgbClr val="ffffff"/>
                          </a:solidFill>
                          <a:latin typeface="Verdana"/>
                        </a:rPr>
                        <a:t>Number 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B </a:t>
                      </a:r>
                      <a:r>
                        <a:rPr b="1" lang="en-GB" sz="1900" spc="-1" strike="sngStrike">
                          <a:solidFill>
                            <a:srgbClr val="ffffff"/>
                          </a:solidFill>
                          <a:latin typeface="Verdana"/>
                        </a:rPr>
                        <a:t>Number 2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Sum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Carry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1" name="TextShape 4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E0C7E4A1-5CA4-4FB8-A9DF-A653DF0340F7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882880" y="4940280"/>
            <a:ext cx="4127400" cy="43164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3479760" y="6019920"/>
            <a:ext cx="2184480" cy="29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h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e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H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f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e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r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 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196" name="Picture 4" descr="msotw9_temp0"/>
          <p:cNvPicPr/>
          <p:nvPr/>
        </p:nvPicPr>
        <p:blipFill>
          <a:blip r:embed="rId1"/>
          <a:stretch/>
        </p:blipFill>
        <p:spPr>
          <a:xfrm>
            <a:off x="1114560" y="1749600"/>
            <a:ext cx="3276360" cy="3047760"/>
          </a:xfrm>
          <a:prstGeom prst="rect">
            <a:avLst/>
          </a:prstGeom>
          <a:ln w="9360">
            <a:noFill/>
          </a:ln>
        </p:spPr>
      </p:pic>
      <p:pic>
        <p:nvPicPr>
          <p:cNvPr id="197" name="Picture 5" descr="msotw9_temp0"/>
          <p:cNvPicPr/>
          <p:nvPr/>
        </p:nvPicPr>
        <p:blipFill>
          <a:blip r:embed="rId2"/>
          <a:stretch/>
        </p:blipFill>
        <p:spPr>
          <a:xfrm>
            <a:off x="5437080" y="1700280"/>
            <a:ext cx="2658600" cy="28951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198" name="Table 3"/>
          <p:cNvGraphicFramePr/>
          <p:nvPr/>
        </p:nvGraphicFramePr>
        <p:xfrm>
          <a:off x="2046240" y="5013360"/>
          <a:ext cx="5281200" cy="1314000"/>
        </p:xfrm>
        <a:graphic>
          <a:graphicData uri="http://schemas.openxmlformats.org/drawingml/2006/table">
            <a:tbl>
              <a:tblPr/>
              <a:tblGrid>
                <a:gridCol w="1320480"/>
                <a:gridCol w="1320480"/>
                <a:gridCol w="1319040"/>
                <a:gridCol w="1321200"/>
              </a:tblGrid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A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B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S (Sum)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C (Carry)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8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1"/>
                        </a:spcBef>
                        <a:tabLst>
                          <a:tab algn="l" pos="0"/>
                        </a:tabLst>
                      </a:pPr>
                      <a:r>
                        <a:rPr b="1" lang="en-GB" sz="13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9" name="TextShape 4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2B27B5E1-8395-4065-A5F7-5AB73CCC4FEF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h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e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H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f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A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e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r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Is there a problem with the Half Adder?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What would be the result of this addition?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graphicFrame>
        <p:nvGraphicFramePr>
          <p:cNvPr id="202" name="Table 3"/>
          <p:cNvGraphicFramePr/>
          <p:nvPr/>
        </p:nvGraphicFramePr>
        <p:xfrm>
          <a:off x="716040" y="3875040"/>
          <a:ext cx="8110080" cy="1714320"/>
        </p:xfrm>
        <a:graphic>
          <a:graphicData uri="http://schemas.openxmlformats.org/drawingml/2006/table">
            <a:tbl>
              <a:tblPr/>
              <a:tblGrid>
                <a:gridCol w="1622160"/>
                <a:gridCol w="1622160"/>
                <a:gridCol w="1620720"/>
                <a:gridCol w="850680"/>
                <a:gridCol w="199800"/>
                <a:gridCol w="2194560"/>
              </a:tblGrid>
              <a:tr h="571320"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GB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GB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GB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&lt;- Input A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71320"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GB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+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GB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GB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GB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&lt;- Input B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571680">
                <a:tc>
                  <a:tcPr marL="91440" marR="91440">
                    <a:noFill/>
                  </a:tcPr>
                </a:tc>
                <a:tc>
                  <a:tcPr marL="91440" marR="91440"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GB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GB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</a:tabLst>
                      </a:pPr>
                      <a:r>
                        <a:rPr b="0" lang="en-GB" sz="25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&lt;- Sum</a:t>
                      </a:r>
                      <a:endParaRPr b="0" lang="en-GB" sz="25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03" name="CustomShape 4"/>
          <p:cNvSpPr/>
          <p:nvPr/>
        </p:nvSpPr>
        <p:spPr>
          <a:xfrm>
            <a:off x="1782720" y="3860640"/>
            <a:ext cx="1341000" cy="4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500" spc="-1" strike="noStrike">
                <a:solidFill>
                  <a:srgbClr val="ff0000"/>
                </a:solidFill>
                <a:latin typeface="Verdana"/>
              </a:rPr>
              <a:t>Carry 1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2774520" y="5013360"/>
            <a:ext cx="382320" cy="4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500" spc="-1" strike="noStrike">
                <a:solidFill>
                  <a:srgbClr val="ff0000"/>
                </a:solidFill>
                <a:latin typeface="Verdana"/>
              </a:rPr>
              <a:t>1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205" name="TextShape 6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D0F261A4-3164-4246-8636-B23606F9F3A8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S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o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u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t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i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o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n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23640" y="1827360"/>
            <a:ext cx="835956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We need to consider the CARRY. 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In decimal we carry FORWARDS.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In Binary we do the same.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What is 0 + 0 + Carry IN?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What is 1 + 0 + Carry IN,  0 + 1 + Carry IN?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What is 1 + 1 + Carry IN?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Depends on the State of Carry IN.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477E206C-5DA9-4F71-B850-558EFF47414D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e1d5a3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e1d5a3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e1d5a3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e1d5a3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e1d5a3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8483</TotalTime>
  <Application>LibreOffice/6.4.6.2$Linux_X86_64 LibreOffice_project/40$Build-2</Application>
  <Words>895</Words>
  <Paragraphs>392</Paragraphs>
  <Company>University of Wolverhampton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2010-09-08T11:13:13Z</dcterms:created>
  <dc:creator>IT Services</dc:creator>
  <dc:description/>
  <dc:language>en-GB</dc:language>
  <cp:lastModifiedBy/>
  <dcterms:modified xsi:type="dcterms:W3CDTF">2020-12-17T17:58:19Z</dcterms:modified>
  <cp:revision>25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Wolverhampton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17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