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0.png" ContentType="image/png"/>
  <Override PartName="/ppt/media/image5.wmf" ContentType="image/x-wmf"/>
  <Override PartName="/ppt/media/image13.wmf" ContentType="image/x-wmf"/>
  <Override PartName="/ppt/media/image8.wmf" ContentType="image/x-wmf"/>
  <Override PartName="/ppt/media/image7.wmf" ContentType="image/x-wmf"/>
  <Override PartName="/ppt/media/image12.png" ContentType="image/png"/>
  <Override PartName="/ppt/media/image6.wmf" ContentType="image/x-wmf"/>
  <Override PartName="/ppt/media/image11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0.wmf" ContentType="image/x-wmf"/>
  <Override PartName="/ppt/media/image21.wmf" ContentType="image/x-wmf"/>
  <Override PartName="/ppt/media/image19.wmf" ContentType="image/x-wmf"/>
  <Override PartName="/ppt/media/image2.png" ContentType="image/png"/>
  <Override PartName="/ppt/media/image9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wmf" ContentType="image/x-wmf"/>
  <Override PartName="/ppt/media/image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/>
  <p:notesSz cx="10223500" cy="7099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Click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to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move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the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slide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</a:t>
            </a:r>
            <a:r>
              <a:rPr b="0" lang="en-GB" sz="2000" spc="-1" strike="noStrike">
                <a:latin typeface="Arial"/>
              </a:rPr>
              <a:t>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3E464CD-C8E1-4B1B-9E06-9F942D5CEE9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4861963-E766-45E9-BA2E-8884D432154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Img"/>
          </p:nvPr>
        </p:nvSpPr>
        <p:spPr>
          <a:xfrm>
            <a:off x="3336840" y="531720"/>
            <a:ext cx="3549240" cy="2661840"/>
          </a:xfrm>
          <a:prstGeom prst="rect">
            <a:avLst/>
          </a:prstGeom>
        </p:spPr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A24E3E3-E1C8-48C7-85E4-083BEE4623E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A1FB21E-55AE-480E-834D-63B25AF5C22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[1] http://computer.howstuffworks.com/question268.htm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[2] http://hyperphysics.phy-astr.gsu.edu/HBASE/electronic/trangate.html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5EE0304-449C-4511-A1EC-44AC080EA7F3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1699D5A-0F23-407F-8DB5-3E1EF190F44F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4E6EE7D-5F29-4F46-A298-D900E15E49D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C7E39FE-FE5A-46A2-830E-782C84A0C4BB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4E90C3B-CC71-4DB2-BA72-1137F3D6BF2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1FB6AE3-D51A-44EC-B0AC-518C676396E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AF491D6-4E3D-43A6-838C-2E0DFCE94DB1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C143977-E3D4-48B1-A64E-DBBF93952F5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84059DD-FDE0-47E8-B4C4-E3F9F914949A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Img"/>
          </p:nvPr>
        </p:nvSpPr>
        <p:spPr>
          <a:xfrm>
            <a:off x="3336840" y="531720"/>
            <a:ext cx="3549240" cy="2661840"/>
          </a:xfrm>
          <a:prstGeom prst="rect">
            <a:avLst/>
          </a:prstGeom>
        </p:spPr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843363D-55A5-4BF4-8B96-697047FB0DBE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7971A47-A02F-434B-A487-608A893EDCA7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E017D9F-D0DD-42F8-B669-47A209FB37C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E1A8AAF-EEC8-4F88-8E80-A7696A60314C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E8B01A9-ACB0-4276-B88F-B4DE8B8315DE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225F0E3-645A-40CC-9B85-2BA16B9414D9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3D9DEB7-D954-4129-9338-76BC9B296FD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04B24F1-C78A-4D87-AB45-E387B63F53F5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D982506-CD99-4E94-8599-5DE90DDF4D02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ldImg"/>
          </p:nvPr>
        </p:nvSpPr>
        <p:spPr>
          <a:xfrm>
            <a:off x="3341520" y="531720"/>
            <a:ext cx="3551040" cy="2663640"/>
          </a:xfrm>
          <a:prstGeom prst="rect">
            <a:avLst/>
          </a:prstGeom>
        </p:spPr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792785B-E6CC-4AC9-A204-4F0BB45C5618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Boolean Logic used to perform data manipulations has only 2 unique symbols, the basic states of TRUE – FALSE.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By the BASE rules: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FALSE = 0 and TRUE = 1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- Then as base = Highest Symbol + 1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A68BE93-CF5D-48E0-9D8D-E417992C58C4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3C5C0B9-3338-42CD-87E2-6754297E1999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ldImg"/>
          </p:nvPr>
        </p:nvSpPr>
        <p:spPr>
          <a:xfrm>
            <a:off x="3336840" y="531720"/>
            <a:ext cx="3549240" cy="2661840"/>
          </a:xfrm>
          <a:prstGeom prst="rect">
            <a:avLst/>
          </a:prstGeom>
        </p:spPr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FC0B7CE-CB97-497F-889A-B82DAF6F5BD0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Img"/>
          </p:nvPr>
        </p:nvSpPr>
        <p:spPr>
          <a:xfrm>
            <a:off x="3338640" y="531720"/>
            <a:ext cx="3549240" cy="2661840"/>
          </a:xfrm>
          <a:prstGeom prst="rect">
            <a:avLst/>
          </a:prstGeom>
        </p:spPr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1022400" y="3371760"/>
            <a:ext cx="8178480" cy="31953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EEC9F06-59BC-45E8-AF8E-CAC8AAE8884D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9E53FBE-93B1-429E-9F68-2E2538DA75C6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5791320" y="6743880"/>
            <a:ext cx="4430520" cy="35352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DB05005-C85E-4509-AC6A-3A68B0E4DBDB}" type="slidenum">
              <a:rPr b="0" lang="en-GB" sz="1300" spc="-1" strike="noStrike">
                <a:latin typeface="Arial"/>
              </a:rPr>
              <a:t>&lt;number&gt;</a:t>
            </a:fld>
            <a:endParaRPr b="0" lang="en-GB" sz="1300" spc="-1" strike="noStrike">
              <a:latin typeface="Times New Roman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Img"/>
          </p:nvPr>
        </p:nvSpPr>
        <p:spPr>
          <a:xfrm>
            <a:off x="3340080" y="531720"/>
            <a:ext cx="3551040" cy="2663640"/>
          </a:xfrm>
          <a:prstGeom prst="rect">
            <a:avLst/>
          </a:prstGeom>
        </p:spPr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1022400" y="3373560"/>
            <a:ext cx="8178480" cy="319356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4060080"/>
            <a:ext cx="26496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70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6008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60080"/>
            <a:ext cx="8229240" cy="224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21920" y="1371600"/>
            <a:ext cx="8229240" cy="1828440"/>
          </a:xfrm>
          <a:prstGeom prst="rect">
            <a:avLst/>
          </a:prstGeom>
        </p:spPr>
        <p:txBody>
          <a:bodyPr lIns="45720" rIns="4572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Click to edit Master </a:t>
            </a:r>
            <a:r>
              <a:rPr b="1" lang="en-US" sz="4800" spc="-1" strike="noStrike" cap="all">
                <a:solidFill>
                  <a:srgbClr val="e9d596"/>
                </a:solidFill>
                <a:latin typeface="Lucida Sans Unicode"/>
              </a:rPr>
              <a:t>title style</a:t>
            </a:r>
            <a:endParaRPr b="0" lang="en-GB" sz="48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41E3CDD-9866-4C84-A507-02F7727F3B80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ffffff"/>
                </a:solidFill>
                <a:latin typeface="Lucida Sans Unicode"/>
              </a:rPr>
              <a:t>Second Outline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Click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to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edit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Maste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r title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style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7088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6224D4B-0372-4853-9725-4AB22A0AAE5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Click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to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edit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Maste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r title </a:t>
            </a: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style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41144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Click to edit Master text styles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ffffff"/>
                </a:solidFill>
                <a:latin typeface="Lucida Sans Unicode"/>
              </a:rPr>
              <a:t>Second level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134000" indent="-228240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SzPct val="95000"/>
              <a:buFont typeface="Wingdings" charset="2"/>
              <a:buChar char=""/>
            </a:pPr>
            <a:r>
              <a:rPr b="0" lang="en-US" sz="2200" spc="-1" strike="noStrike">
                <a:solidFill>
                  <a:srgbClr val="ffffff"/>
                </a:solidFill>
                <a:latin typeface="Lucida Sans Unicode"/>
              </a:rPr>
              <a:t>Third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35324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Fourth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1545480" indent="-18252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ffffff"/>
                </a:solidFill>
                <a:latin typeface="Lucida Sans Unicode"/>
              </a:rPr>
              <a:t>Fifth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4F4867C-2FFA-4F45-8215-2F7A5FDFDED2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dt"/>
          </p:nvPr>
        </p:nvSpPr>
        <p:spPr>
          <a:xfrm>
            <a:off x="457200" y="6416640"/>
            <a:ext cx="213336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/>
          </p:nvPr>
        </p:nvSpPr>
        <p:spPr>
          <a:xfrm>
            <a:off x="3124080" y="6416640"/>
            <a:ext cx="2895120" cy="36468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7924680" y="6416640"/>
            <a:ext cx="761760" cy="364680"/>
          </a:xfrm>
          <a:prstGeom prst="rect">
            <a:avLst/>
          </a:prstGeom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22BF83A4-95A1-4C31-8033-AEC268A4113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Click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to edit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the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title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text </a:t>
            </a:r>
            <a:r>
              <a:rPr b="0" lang="en-GB" sz="4100" spc="-1" strike="noStrike">
                <a:solidFill>
                  <a:srgbClr val="ffffff"/>
                </a:solidFill>
                <a:latin typeface="Verdana"/>
              </a:rPr>
              <a:t>format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ffffff"/>
                </a:solidFill>
                <a:latin typeface="Lucida Sans Unicode"/>
              </a:rPr>
              <a:t>Second Outline Level</a:t>
            </a:r>
            <a:endParaRPr b="0" lang="en-GB" sz="2200" spc="-1" strike="noStrike">
              <a:solidFill>
                <a:srgbClr val="ffffff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Third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latin typeface="Lucida Sans Unicode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c.dennett@wlv.ac.uk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79640" y="1371600"/>
            <a:ext cx="8964000" cy="1828440"/>
          </a:xfrm>
          <a:prstGeom prst="rect">
            <a:avLst/>
          </a:prstGeom>
          <a:noFill/>
          <a:ln>
            <a:noFill/>
          </a:ln>
        </p:spPr>
        <p:txBody>
          <a:bodyPr lIns="45720" rIns="45720" tIns="0" bIns="0" anchor="b">
            <a:normAutofit/>
          </a:bodyPr>
          <a:p>
            <a:pPr>
              <a:lnSpc>
                <a:spcPct val="100000"/>
              </a:lnSpc>
            </a:pPr>
            <a:r>
              <a:rPr b="1" lang="en-GB" sz="4000" spc="-1" strike="noStrike" cap="all">
                <a:solidFill>
                  <a:srgbClr val="e9d596"/>
                </a:solidFill>
                <a:latin typeface="Lucida Sans Unicode"/>
              </a:rPr>
              <a:t>4CC001 – Digital Electronics: </a:t>
            </a:r>
            <a:br/>
            <a:r>
              <a:rPr b="1" lang="en-GB" sz="3200" spc="-1" strike="noStrike" cap="all">
                <a:solidFill>
                  <a:srgbClr val="e9d596"/>
                </a:solidFill>
                <a:latin typeface="Lucida Sans Unicode"/>
              </a:rPr>
              <a:t>Boolean Logic and Logic Gates</a:t>
            </a:r>
            <a:endParaRPr b="0" lang="en-GB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116000" y="3427560"/>
            <a:ext cx="74163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Lucida Sans Unicode"/>
              </a:rPr>
              <a:t>Dr Chris Dennett</a:t>
            </a:r>
            <a:endParaRPr b="0" lang="en-GB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 u="sng">
                <a:solidFill>
                  <a:srgbClr val="e1d5a3"/>
                </a:solidFill>
                <a:uFillTx/>
                <a:latin typeface="Lucida Sans Unicode"/>
                <a:hlinkClick r:id="rId1"/>
              </a:rPr>
              <a:t>c.dennett@wlv.ac.uk</a:t>
            </a:r>
            <a:endParaRPr b="0" lang="en-GB" sz="2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Lucida Sans Unicode"/>
              </a:rPr>
              <a:t>Ext: 8534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9F7D830-5CB7-49AA-A6E0-D664B405C3D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The AND relationship.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Boolean representation 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If F,A and B are Boolean variables.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Then the expression  F = A∙B means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F is only true when A AND B are both true.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As A is capable of being 1 or 0 and B is capable of being 1 or 0 there are 4 possible states. 00, 01, 10 or 11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80A00B62-0144-4EC9-A2BB-9C2936EB92E5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e9d596"/>
                </a:solidFill>
                <a:latin typeface="Lucida Sans Unicode"/>
              </a:rPr>
              <a:t>Relationship Between Integrated Circuits and Logic Gates</a:t>
            </a:r>
            <a:endParaRPr b="0" lang="en-GB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234" name="Picture 4" descr="microprocessor-p4-alone"/>
          <p:cNvPicPr/>
          <p:nvPr/>
        </p:nvPicPr>
        <p:blipFill>
          <a:blip r:embed="rId1"/>
          <a:stretch/>
        </p:blipFill>
        <p:spPr>
          <a:xfrm>
            <a:off x="184320" y="3573360"/>
            <a:ext cx="2393640" cy="2052360"/>
          </a:xfrm>
          <a:prstGeom prst="rect">
            <a:avLst/>
          </a:prstGeom>
          <a:ln w="9360">
            <a:noFill/>
          </a:ln>
        </p:spPr>
      </p:pic>
      <p:sp>
        <p:nvSpPr>
          <p:cNvPr id="235" name="CustomShape 3"/>
          <p:cNvSpPr/>
          <p:nvPr/>
        </p:nvSpPr>
        <p:spPr>
          <a:xfrm>
            <a:off x="1380960" y="4510080"/>
            <a:ext cx="464760" cy="360000"/>
          </a:xfrm>
          <a:prstGeom prst="irregularSeal1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119160" y="4797360"/>
            <a:ext cx="39816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200" spc="-1" strike="noStrike">
                <a:solidFill>
                  <a:srgbClr val="ffffff"/>
                </a:solidFill>
                <a:latin typeface="Verdana"/>
              </a:rPr>
              <a:t>[1]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3641760" y="1844640"/>
            <a:ext cx="5052600" cy="3744720"/>
          </a:xfrm>
          <a:prstGeom prst="wedgeRoundRectCallout">
            <a:avLst>
              <a:gd name="adj1" fmla="val -85440"/>
              <a:gd name="adj2" fmla="val 25370"/>
              <a:gd name="adj3" fmla="val 16667"/>
            </a:avLst>
          </a:prstGeom>
          <a:solidFill>
            <a:schemeClr val="tx1"/>
          </a:solidFill>
          <a:ln w="10152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8" name="Picture 9" descr="and4"/>
          <p:cNvPicPr/>
          <p:nvPr/>
        </p:nvPicPr>
        <p:blipFill>
          <a:blip r:embed="rId2"/>
          <a:stretch/>
        </p:blipFill>
        <p:spPr>
          <a:xfrm>
            <a:off x="4040280" y="2421000"/>
            <a:ext cx="1634760" cy="26096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239" name="Picture 10" descr="AndGate"/>
          <p:cNvPicPr/>
          <p:nvPr/>
        </p:nvPicPr>
        <p:blipFill>
          <a:blip r:embed="rId3"/>
          <a:stretch/>
        </p:blipFill>
        <p:spPr>
          <a:xfrm>
            <a:off x="6432480" y="3284640"/>
            <a:ext cx="2063520" cy="966600"/>
          </a:xfrm>
          <a:prstGeom prst="rect">
            <a:avLst/>
          </a:prstGeom>
          <a:ln w="9360">
            <a:noFill/>
          </a:ln>
        </p:spPr>
      </p:pic>
      <p:sp>
        <p:nvSpPr>
          <p:cNvPr id="240" name="CustomShape 6"/>
          <p:cNvSpPr/>
          <p:nvPr/>
        </p:nvSpPr>
        <p:spPr>
          <a:xfrm>
            <a:off x="4040280" y="2133720"/>
            <a:ext cx="531360" cy="27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200" spc="-1" strike="noStrike">
                <a:solidFill>
                  <a:srgbClr val="ffffff"/>
                </a:solidFill>
                <a:latin typeface="Verdana"/>
              </a:rPr>
              <a:t>[2]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241" name="Picture 12" descr=""/>
          <p:cNvPicPr/>
          <p:nvPr/>
        </p:nvPicPr>
        <p:blipFill>
          <a:blip r:embed="rId4"/>
          <a:stretch/>
        </p:blipFill>
        <p:spPr>
          <a:xfrm>
            <a:off x="5835600" y="3500280"/>
            <a:ext cx="412560" cy="523440"/>
          </a:xfrm>
          <a:prstGeom prst="rect">
            <a:avLst/>
          </a:prstGeom>
          <a:ln w="9360">
            <a:noFill/>
          </a:ln>
        </p:spPr>
      </p:pic>
      <p:sp>
        <p:nvSpPr>
          <p:cNvPr id="242" name="CustomShape 7"/>
          <p:cNvSpPr/>
          <p:nvPr/>
        </p:nvSpPr>
        <p:spPr>
          <a:xfrm>
            <a:off x="4040280" y="5084640"/>
            <a:ext cx="1595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Verdana"/>
              </a:rPr>
              <a:t>Transistors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3" name="TextShape 8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AE72E2C8-61AC-485C-889D-E97C1C4F24AB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'OR'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314360" y="1773360"/>
            <a:ext cx="731340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How can we switch on the light?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grpSp>
        <p:nvGrpSpPr>
          <p:cNvPr id="246" name="Group 3"/>
          <p:cNvGrpSpPr/>
          <p:nvPr/>
        </p:nvGrpSpPr>
        <p:grpSpPr>
          <a:xfrm>
            <a:off x="1514160" y="2997360"/>
            <a:ext cx="6248520" cy="2819160"/>
            <a:chOff x="1514160" y="2997360"/>
            <a:chExt cx="6248520" cy="2819160"/>
          </a:xfrm>
        </p:grpSpPr>
        <p:sp>
          <p:nvSpPr>
            <p:cNvPr id="247" name="CustomShape 4"/>
            <p:cNvSpPr/>
            <p:nvPr/>
          </p:nvSpPr>
          <p:spPr>
            <a:xfrm>
              <a:off x="4181400" y="4902120"/>
              <a:ext cx="914040" cy="914040"/>
            </a:xfrm>
            <a:prstGeom prst="ellipse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Line 5"/>
            <p:cNvSpPr/>
            <p:nvPr/>
          </p:nvSpPr>
          <p:spPr>
            <a:xfrm>
              <a:off x="7153200" y="4749480"/>
              <a:ext cx="0" cy="10670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9" name="Group 6"/>
            <p:cNvGrpSpPr/>
            <p:nvPr/>
          </p:nvGrpSpPr>
          <p:grpSpPr>
            <a:xfrm>
              <a:off x="1514160" y="2997360"/>
              <a:ext cx="6248520" cy="2590560"/>
              <a:chOff x="1514160" y="2997360"/>
              <a:chExt cx="6248520" cy="2590560"/>
            </a:xfrm>
          </p:grpSpPr>
          <p:sp>
            <p:nvSpPr>
              <p:cNvPr id="250" name="Line 7"/>
              <p:cNvSpPr/>
              <p:nvPr/>
            </p:nvSpPr>
            <p:spPr>
              <a:xfrm>
                <a:off x="1514160" y="3149280"/>
                <a:ext cx="9144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CustomShape 8"/>
              <p:cNvSpPr/>
              <p:nvPr/>
            </p:nvSpPr>
            <p:spPr>
              <a:xfrm>
                <a:off x="2428920" y="2997360"/>
                <a:ext cx="304560" cy="304560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Line 9"/>
              <p:cNvSpPr/>
              <p:nvPr/>
            </p:nvSpPr>
            <p:spPr>
              <a:xfrm>
                <a:off x="3419280" y="3149280"/>
                <a:ext cx="12952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10"/>
              <p:cNvSpPr/>
              <p:nvPr/>
            </p:nvSpPr>
            <p:spPr>
              <a:xfrm>
                <a:off x="3114720" y="2997360"/>
                <a:ext cx="304560" cy="304560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Line 11"/>
              <p:cNvSpPr/>
              <p:nvPr/>
            </p:nvSpPr>
            <p:spPr>
              <a:xfrm>
                <a:off x="2504880" y="3530520"/>
                <a:ext cx="838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12"/>
              <p:cNvSpPr/>
              <p:nvPr/>
            </p:nvSpPr>
            <p:spPr>
              <a:xfrm>
                <a:off x="2809800" y="3530520"/>
                <a:ext cx="304560" cy="151920"/>
              </a:xfrm>
              <a:prstGeom prst="rect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Line 13"/>
              <p:cNvSpPr/>
              <p:nvPr/>
            </p:nvSpPr>
            <p:spPr>
              <a:xfrm>
                <a:off x="4410000" y="3149280"/>
                <a:ext cx="9144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14"/>
              <p:cNvSpPr/>
              <p:nvPr/>
            </p:nvSpPr>
            <p:spPr>
              <a:xfrm>
                <a:off x="2352600" y="3911760"/>
                <a:ext cx="304560" cy="304560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Line 15"/>
              <p:cNvSpPr/>
              <p:nvPr/>
            </p:nvSpPr>
            <p:spPr>
              <a:xfrm>
                <a:off x="5019480" y="3149280"/>
                <a:ext cx="27432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16"/>
              <p:cNvSpPr/>
              <p:nvPr/>
            </p:nvSpPr>
            <p:spPr>
              <a:xfrm>
                <a:off x="3191040" y="3911760"/>
                <a:ext cx="304560" cy="304560"/>
              </a:xfrm>
              <a:prstGeom prst="ellipse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Line 17"/>
              <p:cNvSpPr/>
              <p:nvPr/>
            </p:nvSpPr>
            <p:spPr>
              <a:xfrm>
                <a:off x="2581200" y="4368600"/>
                <a:ext cx="838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18"/>
              <p:cNvSpPr/>
              <p:nvPr/>
            </p:nvSpPr>
            <p:spPr>
              <a:xfrm>
                <a:off x="2809800" y="4368960"/>
                <a:ext cx="304560" cy="151920"/>
              </a:xfrm>
              <a:prstGeom prst="rect">
                <a:avLst/>
              </a:prstGeom>
              <a:solidFill>
                <a:schemeClr val="accent1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Line 19"/>
              <p:cNvSpPr/>
              <p:nvPr/>
            </p:nvSpPr>
            <p:spPr>
              <a:xfrm>
                <a:off x="1514160" y="3149280"/>
                <a:ext cx="0" cy="228600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Line 20"/>
              <p:cNvSpPr/>
              <p:nvPr/>
            </p:nvSpPr>
            <p:spPr>
              <a:xfrm>
                <a:off x="1514160" y="5435280"/>
                <a:ext cx="266724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Line 21"/>
              <p:cNvSpPr/>
              <p:nvPr/>
            </p:nvSpPr>
            <p:spPr>
              <a:xfrm>
                <a:off x="5095800" y="5359320"/>
                <a:ext cx="198108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Line 22"/>
              <p:cNvSpPr/>
              <p:nvPr/>
            </p:nvSpPr>
            <p:spPr>
              <a:xfrm>
                <a:off x="7305480" y="5054400"/>
                <a:ext cx="0" cy="5335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Line 23"/>
              <p:cNvSpPr/>
              <p:nvPr/>
            </p:nvSpPr>
            <p:spPr>
              <a:xfrm>
                <a:off x="7762680" y="3149280"/>
                <a:ext cx="0" cy="221004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24"/>
              <p:cNvSpPr/>
              <p:nvPr/>
            </p:nvSpPr>
            <p:spPr>
              <a:xfrm>
                <a:off x="5918400" y="4486320"/>
                <a:ext cx="1164240" cy="456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400" spc="-1" strike="noStrike">
                    <a:solidFill>
                      <a:srgbClr val="ffffff"/>
                    </a:solidFill>
                    <a:latin typeface="Times New Roman"/>
                  </a:rPr>
                  <a:t>Battery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68" name="CustomShape 25"/>
              <p:cNvSpPr/>
              <p:nvPr/>
            </p:nvSpPr>
            <p:spPr>
              <a:xfrm>
                <a:off x="3566520" y="3267000"/>
                <a:ext cx="1341000" cy="456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400" spc="-1" strike="noStrike">
                    <a:solidFill>
                      <a:srgbClr val="ffffff"/>
                    </a:solidFill>
                    <a:latin typeface="Times New Roman"/>
                  </a:rPr>
                  <a:t>Switch A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69" name="CustomShape 26"/>
              <p:cNvSpPr/>
              <p:nvPr/>
            </p:nvSpPr>
            <p:spPr>
              <a:xfrm>
                <a:off x="3573360" y="4216320"/>
                <a:ext cx="1341000" cy="456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400" spc="-1" strike="noStrike">
                    <a:solidFill>
                      <a:srgbClr val="ffffff"/>
                    </a:solidFill>
                    <a:latin typeface="Times New Roman"/>
                  </a:rPr>
                  <a:t>Switch B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70" name="CustomShape 27"/>
              <p:cNvSpPr/>
              <p:nvPr/>
            </p:nvSpPr>
            <p:spPr>
              <a:xfrm>
                <a:off x="4623840" y="4486320"/>
                <a:ext cx="892800" cy="4561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1" lang="en-GB" sz="2400" spc="-1" strike="noStrike">
                    <a:solidFill>
                      <a:srgbClr val="ffffff"/>
                    </a:solidFill>
                    <a:latin typeface="Times New Roman"/>
                  </a:rPr>
                  <a:t>Light</a:t>
                </a:r>
                <a:endParaRPr b="0" lang="en-GB" sz="2400" spc="-1" strike="noStrike">
                  <a:latin typeface="Arial"/>
                </a:endParaRPr>
              </a:p>
            </p:txBody>
          </p:sp>
          <p:sp>
            <p:nvSpPr>
              <p:cNvPr id="271" name="Line 28"/>
              <p:cNvSpPr/>
              <p:nvPr/>
            </p:nvSpPr>
            <p:spPr>
              <a:xfrm>
                <a:off x="7305480" y="5359320"/>
                <a:ext cx="4572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Line 29"/>
              <p:cNvSpPr/>
              <p:nvPr/>
            </p:nvSpPr>
            <p:spPr>
              <a:xfrm flipH="1">
                <a:off x="1514160" y="4063680"/>
                <a:ext cx="83844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Line 30"/>
              <p:cNvSpPr/>
              <p:nvPr/>
            </p:nvSpPr>
            <p:spPr>
              <a:xfrm>
                <a:off x="3495600" y="4140000"/>
                <a:ext cx="1600200" cy="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Line 31"/>
              <p:cNvSpPr/>
              <p:nvPr/>
            </p:nvSpPr>
            <p:spPr>
              <a:xfrm flipV="1">
                <a:off x="5095800" y="3149280"/>
                <a:ext cx="0" cy="990720"/>
              </a:xfrm>
              <a:prstGeom prst="line">
                <a:avLst/>
              </a:prstGeom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5" name="TextShape 32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8D869C39-AA8E-4EC8-A3F2-4DDB46A76EC7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'OR'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1182600" y="1827360"/>
            <a:ext cx="724500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A OR B   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alternatively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 F = A+B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278" name="Picture 30" descr="OrGate"/>
          <p:cNvPicPr/>
          <p:nvPr/>
        </p:nvPicPr>
        <p:blipFill>
          <a:blip r:embed="rId1"/>
          <a:stretch/>
        </p:blipFill>
        <p:spPr>
          <a:xfrm>
            <a:off x="3973680" y="2924280"/>
            <a:ext cx="2252160" cy="1064880"/>
          </a:xfrm>
          <a:prstGeom prst="rect">
            <a:avLst/>
          </a:prstGeom>
          <a:ln>
            <a:noFill/>
          </a:ln>
        </p:spPr>
      </p:pic>
      <p:graphicFrame>
        <p:nvGraphicFramePr>
          <p:cNvPr id="279" name="Table 3"/>
          <p:cNvGraphicFramePr/>
          <p:nvPr/>
        </p:nvGraphicFramePr>
        <p:xfrm>
          <a:off x="1714680" y="4437000"/>
          <a:ext cx="6095520" cy="1976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0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DDA3A9A3-B819-43F6-95EC-203CF55AAD7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The OR relationship.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7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Boolean representation </a:t>
            </a:r>
            <a:r>
              <a:rPr b="0" lang="en-GB" sz="4000" spc="-1" strike="noStrike">
                <a:solidFill>
                  <a:srgbClr val="ffffff"/>
                </a:solidFill>
                <a:latin typeface="Lucida Sans Unicode"/>
              </a:rPr>
              <a:t>+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If F,A and B are Boolean variables.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Then the expression  F = A+B means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F is only true when A OR B, OR both, are true.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As A is capable of being 1 or 0 and B is capable of being 1 or 0 there are 4 possible states. 00, 01, 10 or 11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84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6790476-6563-47AD-9BF0-E20EE30364D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'NOT'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How can </a:t>
            </a:r>
            <a:r>
              <a:rPr b="0" i="1" lang="en-GB" sz="2500" spc="-1" strike="noStrike">
                <a:solidFill>
                  <a:srgbClr val="ffffff"/>
                </a:solidFill>
                <a:latin typeface="Lucida Sans Unicode"/>
              </a:rPr>
              <a:t>we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 switch the light off?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287" name="Line 3"/>
          <p:cNvSpPr/>
          <p:nvPr/>
        </p:nvSpPr>
        <p:spPr>
          <a:xfrm>
            <a:off x="2511360" y="2923920"/>
            <a:ext cx="9144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3425760" y="277164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5"/>
          <p:cNvSpPr/>
          <p:nvPr/>
        </p:nvSpPr>
        <p:spPr>
          <a:xfrm>
            <a:off x="4416120" y="2923920"/>
            <a:ext cx="12956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6"/>
          <p:cNvSpPr/>
          <p:nvPr/>
        </p:nvSpPr>
        <p:spPr>
          <a:xfrm>
            <a:off x="4111560" y="277164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7"/>
          <p:cNvSpPr/>
          <p:nvPr/>
        </p:nvSpPr>
        <p:spPr>
          <a:xfrm>
            <a:off x="3501720" y="3305160"/>
            <a:ext cx="8384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8"/>
          <p:cNvSpPr/>
          <p:nvPr/>
        </p:nvSpPr>
        <p:spPr>
          <a:xfrm>
            <a:off x="3807000" y="3305160"/>
            <a:ext cx="304560" cy="151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9"/>
          <p:cNvSpPr/>
          <p:nvPr/>
        </p:nvSpPr>
        <p:spPr>
          <a:xfrm>
            <a:off x="5406840" y="2923920"/>
            <a:ext cx="9144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10"/>
          <p:cNvSpPr/>
          <p:nvPr/>
        </p:nvSpPr>
        <p:spPr>
          <a:xfrm>
            <a:off x="2511360" y="5591160"/>
            <a:ext cx="15238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11"/>
          <p:cNvSpPr/>
          <p:nvPr/>
        </p:nvSpPr>
        <p:spPr>
          <a:xfrm>
            <a:off x="2511360" y="2923920"/>
            <a:ext cx="0" cy="2667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12"/>
          <p:cNvSpPr/>
          <p:nvPr/>
        </p:nvSpPr>
        <p:spPr>
          <a:xfrm>
            <a:off x="2511360" y="4448160"/>
            <a:ext cx="1066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3"/>
          <p:cNvSpPr/>
          <p:nvPr/>
        </p:nvSpPr>
        <p:spPr>
          <a:xfrm>
            <a:off x="3578400" y="3990960"/>
            <a:ext cx="914040" cy="9140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14"/>
          <p:cNvSpPr/>
          <p:nvPr/>
        </p:nvSpPr>
        <p:spPr>
          <a:xfrm>
            <a:off x="4492440" y="4371840"/>
            <a:ext cx="18288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15"/>
          <p:cNvSpPr/>
          <p:nvPr/>
        </p:nvSpPr>
        <p:spPr>
          <a:xfrm>
            <a:off x="4035240" y="5133960"/>
            <a:ext cx="0" cy="1066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6"/>
          <p:cNvSpPr/>
          <p:nvPr/>
        </p:nvSpPr>
        <p:spPr>
          <a:xfrm>
            <a:off x="4263840" y="5362560"/>
            <a:ext cx="0" cy="5331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7"/>
          <p:cNvSpPr/>
          <p:nvPr/>
        </p:nvSpPr>
        <p:spPr>
          <a:xfrm>
            <a:off x="6321240" y="2923920"/>
            <a:ext cx="0" cy="26672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18"/>
          <p:cNvSpPr/>
          <p:nvPr/>
        </p:nvSpPr>
        <p:spPr>
          <a:xfrm>
            <a:off x="4340160" y="5591160"/>
            <a:ext cx="19810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9"/>
          <p:cNvSpPr/>
          <p:nvPr/>
        </p:nvSpPr>
        <p:spPr>
          <a:xfrm>
            <a:off x="2831040" y="3533760"/>
            <a:ext cx="10591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Light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4" name="CustomShape 20"/>
          <p:cNvSpPr/>
          <p:nvPr/>
        </p:nvSpPr>
        <p:spPr>
          <a:xfrm>
            <a:off x="4446720" y="4981680"/>
            <a:ext cx="1465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Battery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5" name="CustomShape 21"/>
          <p:cNvSpPr/>
          <p:nvPr/>
        </p:nvSpPr>
        <p:spPr>
          <a:xfrm>
            <a:off x="4442400" y="3041640"/>
            <a:ext cx="1673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Switch 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06" name="TextShape 22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EB81C038-12F1-4398-88B5-2D21ED9DC25F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'NOT'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1370160" y="1827360"/>
            <a:ext cx="619236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NOT A  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or F=!A or F=A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09" name="Picture 19" descr="NotGate"/>
          <p:cNvPicPr/>
          <p:nvPr/>
        </p:nvPicPr>
        <p:blipFill>
          <a:blip r:embed="rId1"/>
          <a:stretch/>
        </p:blipFill>
        <p:spPr>
          <a:xfrm>
            <a:off x="4105440" y="2997360"/>
            <a:ext cx="2690280" cy="928440"/>
          </a:xfrm>
          <a:prstGeom prst="rect">
            <a:avLst/>
          </a:prstGeom>
          <a:ln>
            <a:noFill/>
          </a:ln>
        </p:spPr>
      </p:pic>
      <p:graphicFrame>
        <p:nvGraphicFramePr>
          <p:cNvPr id="310" name="Table 3"/>
          <p:cNvGraphicFramePr/>
          <p:nvPr/>
        </p:nvGraphicFramePr>
        <p:xfrm>
          <a:off x="2644920" y="4724280"/>
          <a:ext cx="4063680" cy="11854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1" name="CustomShape 4"/>
          <p:cNvSpPr/>
          <p:nvPr/>
        </p:nvSpPr>
        <p:spPr>
          <a:xfrm flipV="1">
            <a:off x="6831000" y="3859560"/>
            <a:ext cx="1617480" cy="1371240"/>
          </a:xfrm>
          <a:prstGeom prst="cloudCallout">
            <a:avLst>
              <a:gd name="adj1" fmla="val -108333"/>
              <a:gd name="adj2" fmla="val 64352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rot="10800000">
            <a:no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The circle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means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Times New Roman"/>
              </a:rPr>
              <a:t>NOT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12" name="Line 5"/>
          <p:cNvSpPr/>
          <p:nvPr/>
        </p:nvSpPr>
        <p:spPr>
          <a:xfrm>
            <a:off x="7236000" y="2276640"/>
            <a:ext cx="21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Shape 6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1DED84E8-D8DA-4D6C-B0F5-52A2067BD6F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    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Boolean NOT    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 NOT relationship reverses the value.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NOT True is False etc…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 Symbol used is usually a bar above the variable or expression to be reversed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E.g if A= true then  A = false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In some circumstances we use !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E.g. if B = true !B = false   (easier to type)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16" name="Line 3"/>
          <p:cNvSpPr/>
          <p:nvPr/>
        </p:nvSpPr>
        <p:spPr>
          <a:xfrm>
            <a:off x="4427640" y="357300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CFFB9D8-2509-4030-ADA4-7EC6D97A3092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Boolean Laws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410760" y="1627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Simple Boolean Laws: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A∙1 = A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 ∙0 = 0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A+1 = 1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A+0 = A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DeMorgan’s Law: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A+B=A ∙B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A+B=A ∙B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4186080" y="33480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4"/>
          <p:cNvSpPr/>
          <p:nvPr/>
        </p:nvSpPr>
        <p:spPr>
          <a:xfrm>
            <a:off x="4205160" y="33480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>
            <a:off x="4005360" y="3295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6"/>
          <p:cNvSpPr/>
          <p:nvPr/>
        </p:nvSpPr>
        <p:spPr>
          <a:xfrm>
            <a:off x="3967200" y="329580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7"/>
          <p:cNvSpPr/>
          <p:nvPr/>
        </p:nvSpPr>
        <p:spPr>
          <a:xfrm>
            <a:off x="1115280" y="5157000"/>
            <a:ext cx="72036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Line 8"/>
          <p:cNvSpPr/>
          <p:nvPr/>
        </p:nvSpPr>
        <p:spPr>
          <a:xfrm>
            <a:off x="6156000" y="5157000"/>
            <a:ext cx="720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Line 9"/>
          <p:cNvSpPr/>
          <p:nvPr/>
        </p:nvSpPr>
        <p:spPr>
          <a:xfrm>
            <a:off x="2123640" y="5157000"/>
            <a:ext cx="21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10"/>
          <p:cNvSpPr/>
          <p:nvPr/>
        </p:nvSpPr>
        <p:spPr>
          <a:xfrm>
            <a:off x="2627640" y="5157000"/>
            <a:ext cx="21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11"/>
          <p:cNvSpPr/>
          <p:nvPr/>
        </p:nvSpPr>
        <p:spPr>
          <a:xfrm>
            <a:off x="4248000" y="5112000"/>
            <a:ext cx="21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Line 12"/>
          <p:cNvSpPr/>
          <p:nvPr/>
        </p:nvSpPr>
        <p:spPr>
          <a:xfrm>
            <a:off x="4752000" y="5112000"/>
            <a:ext cx="21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TextShape 1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93AD7AB-321F-426B-BE3A-BF4186736A1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First DeMorgan’s Law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33" name="Picture 5" descr=""/>
          <p:cNvPicPr/>
          <p:nvPr/>
        </p:nvPicPr>
        <p:blipFill>
          <a:blip r:embed="rId1"/>
          <a:stretch/>
        </p:blipFill>
        <p:spPr>
          <a:xfrm>
            <a:off x="1160640" y="4221000"/>
            <a:ext cx="7443360" cy="1990440"/>
          </a:xfrm>
          <a:prstGeom prst="rect">
            <a:avLst/>
          </a:prstGeom>
          <a:ln w="9360">
            <a:noFill/>
          </a:ln>
        </p:spPr>
      </p:pic>
      <p:pic>
        <p:nvPicPr>
          <p:cNvPr id="334" name="Picture 7" descr=""/>
          <p:cNvPicPr/>
          <p:nvPr/>
        </p:nvPicPr>
        <p:blipFill>
          <a:blip r:embed="rId2"/>
          <a:stretch/>
        </p:blipFill>
        <p:spPr>
          <a:xfrm>
            <a:off x="1120680" y="1628640"/>
            <a:ext cx="7554600" cy="2336400"/>
          </a:xfrm>
          <a:prstGeom prst="rect">
            <a:avLst/>
          </a:prstGeom>
          <a:ln w="9360">
            <a:noFill/>
          </a:ln>
        </p:spPr>
      </p:pic>
      <p:sp>
        <p:nvSpPr>
          <p:cNvPr id="335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7D9D786-E915-485A-93BE-DE415889C190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Boolean Logic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George Boole (1815-1864)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“</a:t>
            </a: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An Investigation into the Laws of Thought”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Defined an algebra for solving logical problems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Limited to dealing with facts True or False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Now known as Boolean Algebra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D2B67415-F054-439B-8DCE-C4ACE6C69EF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Second DeMorgan’s Law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38" name="Picture 4" descr=""/>
          <p:cNvPicPr/>
          <p:nvPr/>
        </p:nvPicPr>
        <p:blipFill>
          <a:blip r:embed="rId1"/>
          <a:stretch/>
        </p:blipFill>
        <p:spPr>
          <a:xfrm>
            <a:off x="1332000" y="1579680"/>
            <a:ext cx="7343280" cy="2531880"/>
          </a:xfrm>
          <a:prstGeom prst="rect">
            <a:avLst/>
          </a:prstGeom>
          <a:ln w="9360">
            <a:noFill/>
          </a:ln>
        </p:spPr>
      </p:pic>
      <p:pic>
        <p:nvPicPr>
          <p:cNvPr id="339" name="Picture 5" descr=""/>
          <p:cNvPicPr/>
          <p:nvPr/>
        </p:nvPicPr>
        <p:blipFill>
          <a:blip r:embed="rId2"/>
          <a:stretch/>
        </p:blipFill>
        <p:spPr>
          <a:xfrm>
            <a:off x="611280" y="4394160"/>
            <a:ext cx="8208720" cy="1618920"/>
          </a:xfrm>
          <a:prstGeom prst="rect">
            <a:avLst/>
          </a:prstGeom>
          <a:ln w="9360">
            <a:noFill/>
          </a:ln>
        </p:spPr>
      </p:pic>
      <p:sp>
        <p:nvSpPr>
          <p:cNvPr id="340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920A4810-4EFF-42E0-BCB5-AB227B28C7A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Precedence of operators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9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As with normal mathematics when working out the value of a function it is very important to do it in the right order.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9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NOT   AND   OR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9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Parenthesis (brackets) override in the normal way.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9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When a bar goes above more than 1 symbol it becomes a bracket that reverses.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4852A2A4-C2B7-429C-BD68-3CEFFBD015C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2195640" y="4267080"/>
            <a:ext cx="41983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6. F= A+B.C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195640" y="5029200"/>
            <a:ext cx="694800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Example 7. F= A .B + (C +A) .D+E+G</a:t>
            </a: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6" name="Line 3"/>
          <p:cNvSpPr/>
          <p:nvPr/>
        </p:nvSpPr>
        <p:spPr>
          <a:xfrm>
            <a:off x="4644000" y="4293000"/>
            <a:ext cx="4572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2195640" y="914400"/>
            <a:ext cx="5832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1. F= A.B.C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611640" y="900000"/>
            <a:ext cx="1747080" cy="4479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Where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A=1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B=1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C=0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D=1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E=0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G=1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Evaluate these examples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2195640" y="1523880"/>
            <a:ext cx="518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2. F= C.A.B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2195640" y="2209680"/>
            <a:ext cx="5544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3. F= A+B+C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2195640" y="2895480"/>
            <a:ext cx="5760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4. F= A.B+C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2195640" y="3505320"/>
            <a:ext cx="540036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Example 5. F= A+B.C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3" name="Line 10"/>
          <p:cNvSpPr/>
          <p:nvPr/>
        </p:nvSpPr>
        <p:spPr>
          <a:xfrm>
            <a:off x="2279520" y="0"/>
            <a:ext cx="0" cy="6858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1"/>
          <p:cNvSpPr/>
          <p:nvPr/>
        </p:nvSpPr>
        <p:spPr>
          <a:xfrm>
            <a:off x="1060560" y="5410080"/>
            <a:ext cx="837720" cy="60912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2"/>
          <p:cNvSpPr/>
          <p:nvPr/>
        </p:nvSpPr>
        <p:spPr>
          <a:xfrm>
            <a:off x="4499640" y="2204640"/>
            <a:ext cx="228600" cy="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3"/>
          <p:cNvSpPr/>
          <p:nvPr/>
        </p:nvSpPr>
        <p:spPr>
          <a:xfrm>
            <a:off x="6051600" y="90792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7" name="CustomShape 14"/>
          <p:cNvSpPr/>
          <p:nvPr/>
        </p:nvSpPr>
        <p:spPr>
          <a:xfrm>
            <a:off x="6051600" y="148428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8" name="CustomShape 15"/>
          <p:cNvSpPr/>
          <p:nvPr/>
        </p:nvSpPr>
        <p:spPr>
          <a:xfrm>
            <a:off x="6012000" y="220500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59" name="CustomShape 16"/>
          <p:cNvSpPr/>
          <p:nvPr/>
        </p:nvSpPr>
        <p:spPr>
          <a:xfrm>
            <a:off x="6012000" y="290052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0" name="CustomShape 17"/>
          <p:cNvSpPr/>
          <p:nvPr/>
        </p:nvSpPr>
        <p:spPr>
          <a:xfrm>
            <a:off x="6012000" y="350028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1" name="CustomShape 18"/>
          <p:cNvSpPr/>
          <p:nvPr/>
        </p:nvSpPr>
        <p:spPr>
          <a:xfrm>
            <a:off x="5979960" y="419580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0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2" name="CustomShape 19"/>
          <p:cNvSpPr/>
          <p:nvPr/>
        </p:nvSpPr>
        <p:spPr>
          <a:xfrm>
            <a:off x="8643960" y="5059440"/>
            <a:ext cx="391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ff0000"/>
                </a:solidFill>
                <a:latin typeface="Lucida Sans Unicode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363" name="TextShape 20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A9E3D2CA-3E12-4EDF-923A-B0578955A545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Other Logic Gates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323640" y="1827360"/>
            <a:ext cx="8359560" cy="455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To make life a little easier the basic logical functions are expanded to include: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1" lang="en-GB" sz="2800" spc="-1" strike="noStrike">
                <a:solidFill>
                  <a:srgbClr val="ffffff"/>
                </a:solidFill>
                <a:latin typeface="Lucida Sans Unicode"/>
              </a:rPr>
              <a:t>NAND.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This is an AND with a NOT output.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1" lang="en-GB" sz="2800" spc="-1" strike="noStrike">
                <a:solidFill>
                  <a:srgbClr val="ffffff"/>
                </a:solidFill>
                <a:latin typeface="Lucida Sans Unicode"/>
              </a:rPr>
              <a:t>NOR.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This is an OR with a NOT output.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1" lang="en-GB" sz="2800" spc="-1" strike="noStrike">
                <a:solidFill>
                  <a:srgbClr val="ffffff"/>
                </a:solidFill>
                <a:latin typeface="Lucida Sans Unicode"/>
              </a:rPr>
              <a:t>XOR.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This is the Exclusive OR function.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66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D210A515-65E3-47EF-8C49-DB0D41B02F8D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NAND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395640" y="1827360"/>
            <a:ext cx="810504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NOT(A AND B)  or F = A∙B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69" name="Picture 31" descr="NandGate"/>
          <p:cNvPicPr/>
          <p:nvPr/>
        </p:nvPicPr>
        <p:blipFill>
          <a:blip r:embed="rId1"/>
          <a:stretch/>
        </p:blipFill>
        <p:spPr>
          <a:xfrm>
            <a:off x="3906720" y="3213000"/>
            <a:ext cx="2064960" cy="988560"/>
          </a:xfrm>
          <a:prstGeom prst="rect">
            <a:avLst/>
          </a:prstGeom>
          <a:ln>
            <a:noFill/>
          </a:ln>
        </p:spPr>
      </p:pic>
      <p:graphicFrame>
        <p:nvGraphicFramePr>
          <p:cNvPr id="370" name="Table 3"/>
          <p:cNvGraphicFramePr/>
          <p:nvPr/>
        </p:nvGraphicFramePr>
        <p:xfrm>
          <a:off x="1781280" y="4724280"/>
          <a:ext cx="6095520" cy="1976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1" name="Line 4"/>
          <p:cNvSpPr/>
          <p:nvPr/>
        </p:nvSpPr>
        <p:spPr>
          <a:xfrm>
            <a:off x="5436000" y="2276640"/>
            <a:ext cx="576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TextShape 5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8BABEE10-ED5E-4F8D-B3F3-141E9E0AD6BE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NOR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251640" y="1773360"/>
            <a:ext cx="8574480" cy="42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NOT(A OR B) or F = A+B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75" name="Picture 31" descr="NorGate"/>
          <p:cNvPicPr/>
          <p:nvPr/>
        </p:nvPicPr>
        <p:blipFill>
          <a:blip r:embed="rId1"/>
          <a:stretch/>
        </p:blipFill>
        <p:spPr>
          <a:xfrm>
            <a:off x="4452840" y="3100320"/>
            <a:ext cx="2063520" cy="975960"/>
          </a:xfrm>
          <a:prstGeom prst="rect">
            <a:avLst/>
          </a:prstGeom>
          <a:ln>
            <a:noFill/>
          </a:ln>
        </p:spPr>
      </p:pic>
      <p:graphicFrame>
        <p:nvGraphicFramePr>
          <p:cNvPr id="376" name="Table 3"/>
          <p:cNvGraphicFramePr/>
          <p:nvPr/>
        </p:nvGraphicFramePr>
        <p:xfrm>
          <a:off x="1514520" y="4508640"/>
          <a:ext cx="6095520" cy="1976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7" name="Line 4"/>
          <p:cNvSpPr/>
          <p:nvPr/>
        </p:nvSpPr>
        <p:spPr>
          <a:xfrm>
            <a:off x="5004000" y="2204640"/>
            <a:ext cx="648000" cy="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TextShape 5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8DCBD0A7-7202-4F91-8211-D5B9C568A93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XOR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	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0" y="1844640"/>
            <a:ext cx="869292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A XOR B or F = A⊕B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Wingdings 2" charset="2"/>
              <a:buChar char=""/>
              <a:tabLst>
                <a:tab algn="l" pos="0"/>
              </a:tabLst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81" name="Picture 31" descr="XorGate"/>
          <p:cNvPicPr/>
          <p:nvPr/>
        </p:nvPicPr>
        <p:blipFill>
          <a:blip r:embed="rId1"/>
          <a:stretch/>
        </p:blipFill>
        <p:spPr>
          <a:xfrm>
            <a:off x="4100400" y="3068640"/>
            <a:ext cx="2126880" cy="995040"/>
          </a:xfrm>
          <a:prstGeom prst="rect">
            <a:avLst/>
          </a:prstGeom>
          <a:ln>
            <a:noFill/>
          </a:ln>
        </p:spPr>
      </p:pic>
      <p:graphicFrame>
        <p:nvGraphicFramePr>
          <p:cNvPr id="382" name="Table 3"/>
          <p:cNvGraphicFramePr/>
          <p:nvPr/>
        </p:nvGraphicFramePr>
        <p:xfrm>
          <a:off x="1447920" y="4437000"/>
          <a:ext cx="6095520" cy="1976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3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0673A5EF-6CEF-40C4-9EE7-60ED35F0CB4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Simple Combinatorial Logic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	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86" name="Picture 4" descr="msotw9_temp0"/>
          <p:cNvPicPr/>
          <p:nvPr/>
        </p:nvPicPr>
        <p:blipFill>
          <a:blip r:embed="rId1"/>
          <a:stretch/>
        </p:blipFill>
        <p:spPr>
          <a:xfrm>
            <a:off x="982800" y="1916280"/>
            <a:ext cx="7040160" cy="4038120"/>
          </a:xfrm>
          <a:prstGeom prst="rect">
            <a:avLst/>
          </a:prstGeom>
          <a:ln w="9360">
            <a:noFill/>
          </a:ln>
        </p:spPr>
      </p:pic>
      <p:sp>
        <p:nvSpPr>
          <p:cNvPr id="387" name="CustomShape 3"/>
          <p:cNvSpPr/>
          <p:nvPr/>
        </p:nvSpPr>
        <p:spPr>
          <a:xfrm>
            <a:off x="5303160" y="5934240"/>
            <a:ext cx="324288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2-to-4 decoder.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88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47DF841B-AE95-426C-ACCE-BE209C02C672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 fontScale="80000"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Simple Combinatorial Logic</a:t>
            </a: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	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391" name="Picture 4" descr="msotw9_temp0"/>
          <p:cNvPicPr/>
          <p:nvPr/>
        </p:nvPicPr>
        <p:blipFill>
          <a:blip r:embed="rId1"/>
          <a:stretch/>
        </p:blipFill>
        <p:spPr>
          <a:xfrm>
            <a:off x="915840" y="1844640"/>
            <a:ext cx="7843320" cy="3809520"/>
          </a:xfrm>
          <a:prstGeom prst="rect">
            <a:avLst/>
          </a:prstGeom>
          <a:ln w="9360">
            <a:noFill/>
          </a:ln>
        </p:spPr>
      </p:pic>
      <p:sp>
        <p:nvSpPr>
          <p:cNvPr id="392" name="CustomShape 3"/>
          <p:cNvSpPr/>
          <p:nvPr/>
        </p:nvSpPr>
        <p:spPr>
          <a:xfrm>
            <a:off x="95760" y="5734080"/>
            <a:ext cx="4116240" cy="516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A 2-input multiplexer.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7771570-2050-4B91-BB99-03704CD853E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Summary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We have looked at the basic logic gates: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58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900" spc="-1" strike="noStrike">
                <a:solidFill>
                  <a:srgbClr val="ffffff"/>
                </a:solidFill>
                <a:latin typeface="Lucida Sans Unicode"/>
              </a:rPr>
              <a:t>Identifying OR, AND, NOT, NAND, NOR and XOR.</a:t>
            </a:r>
            <a:endParaRPr b="0" lang="en-GB" sz="29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We have seen that gates can be joined together to form Combinatorial Logic.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730B046F-EFC2-4C72-BE9B-6B03D46D6C9C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Basic Logic Definitions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23640" y="1827360"/>
            <a:ext cx="835956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In a Logic System a variable can have one of two possible states.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Single capital letters are used to represent variables.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The bits 1 and 0 are also used as constants</a:t>
            </a: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graphicFrame>
        <p:nvGraphicFramePr>
          <p:cNvPr id="179" name="Table 3"/>
          <p:cNvGraphicFramePr/>
          <p:nvPr/>
        </p:nvGraphicFramePr>
        <p:xfrm>
          <a:off x="252360" y="4941720"/>
          <a:ext cx="8640360" cy="1536480"/>
        </p:xfrm>
        <a:graphic>
          <a:graphicData uri="http://schemas.openxmlformats.org/drawingml/2006/table">
            <a:tbl>
              <a:tblPr/>
              <a:tblGrid>
                <a:gridCol w="1439640"/>
                <a:gridCol w="1441440"/>
                <a:gridCol w="1571400"/>
                <a:gridCol w="1307880"/>
                <a:gridCol w="1439640"/>
                <a:gridCol w="1440360"/>
              </a:tblGrid>
              <a:tr h="660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TRUE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ON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CLOSED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‘</a:t>
                      </a: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1’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Yes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5v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76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FALSE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OFF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OPEN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‘</a:t>
                      </a: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0’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No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  <a:tabLst>
                          <a:tab algn="l" pos="0"/>
                        </a:tabLst>
                      </a:pPr>
                      <a:r>
                        <a:rPr b="1" lang="en-GB" sz="24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1v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180" name="TextShape 4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1C1FC177-F5A6-4F42-B272-DC9D5464795D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latin typeface="Lucida Sans Unicode"/>
              </a:rPr>
              <a:t>Logic States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23640" y="1600200"/>
            <a:ext cx="856872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If a switch is closed: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58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900" spc="-1" strike="noStrike">
                <a:solidFill>
                  <a:srgbClr val="ffffff"/>
                </a:solidFill>
                <a:latin typeface="Lucida Sans Unicode"/>
              </a:rPr>
              <a:t>The light will be ON.</a:t>
            </a:r>
            <a:endParaRPr b="0" lang="en-GB" sz="29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58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900" spc="-1" strike="noStrike">
                <a:solidFill>
                  <a:srgbClr val="ffffff"/>
                </a:solidFill>
                <a:latin typeface="Lucida Sans Unicode"/>
              </a:rPr>
              <a:t>This can represent Logic TRUE.</a:t>
            </a:r>
            <a:endParaRPr b="0" lang="en-GB" sz="29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If a switch is open: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58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900" spc="-1" strike="noStrike">
                <a:solidFill>
                  <a:srgbClr val="ffffff"/>
                </a:solidFill>
                <a:latin typeface="Lucida Sans Unicode"/>
              </a:rPr>
              <a:t>The light will be OFF.</a:t>
            </a:r>
            <a:endParaRPr b="0" lang="en-GB" sz="29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58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US" sz="2900" spc="-1" strike="noStrike">
                <a:solidFill>
                  <a:srgbClr val="ffffff"/>
                </a:solidFill>
                <a:latin typeface="Lucida Sans Unicode"/>
              </a:rPr>
              <a:t>This can represent Logic FALSE.</a:t>
            </a:r>
            <a:endParaRPr b="0" lang="en-GB" sz="29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US" sz="2800" spc="-1" strike="noStrike">
                <a:solidFill>
                  <a:srgbClr val="ffffff"/>
                </a:solidFill>
                <a:latin typeface="Lucida Sans Unicode"/>
              </a:rPr>
              <a:t>The switch is a Logic variable.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FEE15C92-A707-4A56-A483-D6687B9EAAE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Digital Logic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For this module:-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1 is equivalent to True.  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lvl="1" marL="868680" indent="-2829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Lucida Sans Unicode"/>
              </a:rPr>
              <a:t>0 is equivalent to False. </a:t>
            </a:r>
            <a:endParaRPr b="0" lang="en-GB" sz="24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Boole fully defined his algebra using postulates and theorems. 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Applying these to digital computers is the closest we can get to formally proving that computers work.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319DAB95-E4C5-49D1-99E7-C9B9BE15E5D3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Boolean Basics: operators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70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Boole defined three basic operations that could be used with these Boolean variables.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AND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OR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561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800" spc="-1" strike="noStrike">
                <a:solidFill>
                  <a:srgbClr val="ffffff"/>
                </a:solidFill>
                <a:latin typeface="Lucida Sans Unicode"/>
              </a:rPr>
              <a:t>All logical expressions can be built from these three.</a:t>
            </a: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A110DA19-CC40-40BF-8C12-F588F7978D8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Digital Logical Operators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370160" y="1827360"/>
            <a:ext cx="519228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endParaRPr b="0" lang="en-GB" sz="2800" spc="-1" strike="noStrike">
              <a:solidFill>
                <a:srgbClr val="ffffff"/>
              </a:solidFill>
              <a:latin typeface="Lucida Sans Unicode"/>
            </a:endParaRPr>
          </a:p>
          <a:p>
            <a:pPr marL="609480" indent="-609120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SzPct val="65000"/>
              <a:buFont typeface="Courier New"/>
              <a:buChar char="o"/>
            </a:pPr>
            <a:r>
              <a:rPr b="0" lang="en-GB" sz="3700" spc="-1" strike="noStrike">
                <a:solidFill>
                  <a:srgbClr val="ffffff"/>
                </a:solidFill>
                <a:latin typeface="Lucida Sans Unicode"/>
              </a:rPr>
              <a:t>Logical  </a:t>
            </a:r>
            <a:r>
              <a:rPr b="1" lang="en-GB" sz="3700" spc="-1" strike="noStrike">
                <a:solidFill>
                  <a:srgbClr val="ffffff"/>
                </a:solidFill>
                <a:latin typeface="Lucida Sans Unicode"/>
              </a:rPr>
              <a:t>AND</a:t>
            </a:r>
            <a:endParaRPr b="0" lang="en-GB" sz="37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b="0" lang="en-GB" sz="3700" spc="-1" strike="noStrike">
              <a:solidFill>
                <a:srgbClr val="ffffff"/>
              </a:solidFill>
              <a:latin typeface="Lucida Sans Unicode"/>
            </a:endParaRPr>
          </a:p>
          <a:p>
            <a:pPr marL="609480" indent="-609120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SzPct val="65000"/>
              <a:buFont typeface="Courier New"/>
              <a:buChar char="o"/>
            </a:pPr>
            <a:r>
              <a:rPr b="0" lang="en-GB" sz="3700" spc="-1" strike="noStrike">
                <a:solidFill>
                  <a:srgbClr val="ffffff"/>
                </a:solidFill>
                <a:latin typeface="Lucida Sans Unicode"/>
              </a:rPr>
              <a:t>Logical  </a:t>
            </a:r>
            <a:r>
              <a:rPr b="1" lang="en-GB" sz="3700" spc="-1" strike="noStrike">
                <a:solidFill>
                  <a:srgbClr val="ffffff"/>
                </a:solidFill>
                <a:latin typeface="Lucida Sans Unicode"/>
              </a:rPr>
              <a:t>OR</a:t>
            </a:r>
            <a:endParaRPr b="0" lang="en-GB" sz="37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b="0" lang="en-GB" sz="3700" spc="-1" strike="noStrike">
              <a:solidFill>
                <a:srgbClr val="ffffff"/>
              </a:solidFill>
              <a:latin typeface="Lucida Sans Unicode"/>
            </a:endParaRPr>
          </a:p>
          <a:p>
            <a:pPr marL="609480" indent="-609120">
              <a:lnSpc>
                <a:spcPct val="100000"/>
              </a:lnSpc>
              <a:spcBef>
                <a:spcPts val="740"/>
              </a:spcBef>
              <a:buClr>
                <a:srgbClr val="ffffff"/>
              </a:buClr>
              <a:buSzPct val="65000"/>
              <a:buFont typeface="Courier New"/>
              <a:buChar char="o"/>
            </a:pPr>
            <a:r>
              <a:rPr b="0" lang="en-GB" sz="3700" spc="-1" strike="noStrike">
                <a:solidFill>
                  <a:srgbClr val="ffffff"/>
                </a:solidFill>
                <a:latin typeface="Lucida Sans Unicode"/>
              </a:rPr>
              <a:t>Logical  </a:t>
            </a:r>
            <a:r>
              <a:rPr b="1" lang="en-GB" sz="3700" spc="-1" strike="noStrike">
                <a:solidFill>
                  <a:srgbClr val="ffffff"/>
                </a:solidFill>
                <a:latin typeface="Lucida Sans Unicode"/>
              </a:rPr>
              <a:t>NOT</a:t>
            </a:r>
            <a:endParaRPr b="0" lang="en-GB" sz="37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192" name="Picture 4" descr="AndGate"/>
          <p:cNvPicPr/>
          <p:nvPr/>
        </p:nvPicPr>
        <p:blipFill>
          <a:blip r:embed="rId1"/>
          <a:stretch/>
        </p:blipFill>
        <p:spPr>
          <a:xfrm>
            <a:off x="5580000" y="2205000"/>
            <a:ext cx="2063520" cy="966600"/>
          </a:xfrm>
          <a:prstGeom prst="rect">
            <a:avLst/>
          </a:prstGeom>
          <a:ln w="9360">
            <a:noFill/>
          </a:ln>
        </p:spPr>
      </p:pic>
      <p:pic>
        <p:nvPicPr>
          <p:cNvPr id="193" name="Picture 5" descr="OrGate"/>
          <p:cNvPicPr/>
          <p:nvPr/>
        </p:nvPicPr>
        <p:blipFill>
          <a:blip r:embed="rId2"/>
          <a:stretch/>
        </p:blipFill>
        <p:spPr>
          <a:xfrm>
            <a:off x="5580000" y="3429000"/>
            <a:ext cx="2252160" cy="1064880"/>
          </a:xfrm>
          <a:prstGeom prst="rect">
            <a:avLst/>
          </a:prstGeom>
          <a:ln w="9360">
            <a:noFill/>
          </a:ln>
        </p:spPr>
      </p:pic>
      <p:pic>
        <p:nvPicPr>
          <p:cNvPr id="194" name="Picture 6" descr="NotGate"/>
          <p:cNvPicPr/>
          <p:nvPr/>
        </p:nvPicPr>
        <p:blipFill>
          <a:blip r:embed="rId3"/>
          <a:stretch/>
        </p:blipFill>
        <p:spPr>
          <a:xfrm>
            <a:off x="5508000" y="4797000"/>
            <a:ext cx="2690280" cy="928440"/>
          </a:xfrm>
          <a:prstGeom prst="rect">
            <a:avLst/>
          </a:prstGeom>
          <a:ln w="9360">
            <a:noFill/>
          </a:ln>
        </p:spPr>
      </p:pic>
      <p:sp>
        <p:nvSpPr>
          <p:cNvPr id="195" name="TextShape 3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CF0E928E-D87D-4075-9738-E1230725D524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 'AND' 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380960" y="1916280"/>
            <a:ext cx="7314840" cy="80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How can we switch the light on?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sp>
        <p:nvSpPr>
          <p:cNvPr id="198" name="Line 3"/>
          <p:cNvSpPr/>
          <p:nvPr/>
        </p:nvSpPr>
        <p:spPr>
          <a:xfrm>
            <a:off x="1447560" y="3213000"/>
            <a:ext cx="9144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2362320" y="306072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5"/>
          <p:cNvSpPr/>
          <p:nvPr/>
        </p:nvSpPr>
        <p:spPr>
          <a:xfrm>
            <a:off x="3352680" y="3213000"/>
            <a:ext cx="12952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3048120" y="306072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7"/>
          <p:cNvSpPr/>
          <p:nvPr/>
        </p:nvSpPr>
        <p:spPr>
          <a:xfrm>
            <a:off x="2438280" y="3593880"/>
            <a:ext cx="8380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8"/>
          <p:cNvSpPr/>
          <p:nvPr/>
        </p:nvSpPr>
        <p:spPr>
          <a:xfrm>
            <a:off x="2743200" y="3594240"/>
            <a:ext cx="304560" cy="151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9"/>
          <p:cNvSpPr/>
          <p:nvPr/>
        </p:nvSpPr>
        <p:spPr>
          <a:xfrm>
            <a:off x="4343400" y="3213000"/>
            <a:ext cx="91440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0"/>
          <p:cNvSpPr/>
          <p:nvPr/>
        </p:nvSpPr>
        <p:spPr>
          <a:xfrm>
            <a:off x="5257800" y="306072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1"/>
          <p:cNvSpPr/>
          <p:nvPr/>
        </p:nvSpPr>
        <p:spPr>
          <a:xfrm>
            <a:off x="6248160" y="3213000"/>
            <a:ext cx="17528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2"/>
          <p:cNvSpPr/>
          <p:nvPr/>
        </p:nvSpPr>
        <p:spPr>
          <a:xfrm>
            <a:off x="5943600" y="3060720"/>
            <a:ext cx="304560" cy="3045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3"/>
          <p:cNvSpPr/>
          <p:nvPr/>
        </p:nvSpPr>
        <p:spPr>
          <a:xfrm>
            <a:off x="5333760" y="3593880"/>
            <a:ext cx="8384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4"/>
          <p:cNvSpPr/>
          <p:nvPr/>
        </p:nvSpPr>
        <p:spPr>
          <a:xfrm>
            <a:off x="5638680" y="3594240"/>
            <a:ext cx="304560" cy="15192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5"/>
          <p:cNvSpPr/>
          <p:nvPr/>
        </p:nvSpPr>
        <p:spPr>
          <a:xfrm>
            <a:off x="1447560" y="3213000"/>
            <a:ext cx="0" cy="228600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16"/>
          <p:cNvSpPr/>
          <p:nvPr/>
        </p:nvSpPr>
        <p:spPr>
          <a:xfrm>
            <a:off x="1447560" y="5499000"/>
            <a:ext cx="12956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7"/>
          <p:cNvSpPr/>
          <p:nvPr/>
        </p:nvSpPr>
        <p:spPr>
          <a:xfrm>
            <a:off x="2743200" y="5041800"/>
            <a:ext cx="914040" cy="914040"/>
          </a:xfrm>
          <a:prstGeom prst="ellipse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8"/>
          <p:cNvSpPr/>
          <p:nvPr/>
        </p:nvSpPr>
        <p:spPr>
          <a:xfrm>
            <a:off x="3657600" y="5422680"/>
            <a:ext cx="19810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9"/>
          <p:cNvSpPr/>
          <p:nvPr/>
        </p:nvSpPr>
        <p:spPr>
          <a:xfrm>
            <a:off x="5638680" y="4889160"/>
            <a:ext cx="0" cy="106704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20"/>
          <p:cNvSpPr/>
          <p:nvPr/>
        </p:nvSpPr>
        <p:spPr>
          <a:xfrm>
            <a:off x="5790960" y="5117760"/>
            <a:ext cx="0" cy="5335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21"/>
          <p:cNvSpPr/>
          <p:nvPr/>
        </p:nvSpPr>
        <p:spPr>
          <a:xfrm>
            <a:off x="8001000" y="3213000"/>
            <a:ext cx="0" cy="22096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22"/>
          <p:cNvSpPr/>
          <p:nvPr/>
        </p:nvSpPr>
        <p:spPr>
          <a:xfrm>
            <a:off x="5790960" y="5422680"/>
            <a:ext cx="22100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3"/>
          <p:cNvSpPr/>
          <p:nvPr/>
        </p:nvSpPr>
        <p:spPr>
          <a:xfrm>
            <a:off x="2208600" y="4473720"/>
            <a:ext cx="10591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Light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5729400" y="4549680"/>
            <a:ext cx="14659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Battery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>
            <a:off x="3378960" y="3330720"/>
            <a:ext cx="16732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Switch A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1" name="CustomShape 26"/>
          <p:cNvSpPr/>
          <p:nvPr/>
        </p:nvSpPr>
        <p:spPr>
          <a:xfrm>
            <a:off x="6335640" y="3330720"/>
            <a:ext cx="166860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Lucida Sans Unicode"/>
              </a:rPr>
              <a:t>Switch B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2" name="TextShape 27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9399E2E5-947E-4EB2-97CC-E934A697B7B6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100" spc="-1" strike="noStrike">
                <a:solidFill>
                  <a:srgbClr val="e9d596"/>
                </a:solidFill>
                <a:latin typeface="Lucida Sans Unicode"/>
              </a:rPr>
              <a:t>Logical 'AND'</a:t>
            </a:r>
            <a:endParaRPr b="0" lang="en-GB" sz="41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0" y="1827360"/>
            <a:ext cx="8062560" cy="411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Boolean Expression: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 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	</a:t>
            </a:r>
            <a:r>
              <a:rPr b="1" lang="en-GB" sz="2500" spc="-1" strike="noStrike">
                <a:solidFill>
                  <a:srgbClr val="ffffff"/>
                </a:solidFill>
                <a:latin typeface="Lucida Sans Unicode"/>
              </a:rPr>
              <a:t>F = A AND B  </a:t>
            </a: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or F= A∙B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Gate Diagram: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  <a:p>
            <a:pPr marL="548640" indent="-411120">
              <a:lnSpc>
                <a:spcPct val="100000"/>
              </a:lnSpc>
              <a:spcBef>
                <a:spcPts val="499"/>
              </a:spcBef>
              <a:buClr>
                <a:srgbClr val="f9f9f9"/>
              </a:buClr>
              <a:buSzPct val="65000"/>
              <a:buFont typeface="Courier New"/>
              <a:buChar char="o"/>
            </a:pPr>
            <a:r>
              <a:rPr b="0" lang="en-GB" sz="2500" spc="-1" strike="noStrike">
                <a:solidFill>
                  <a:srgbClr val="ffffff"/>
                </a:solidFill>
                <a:latin typeface="Lucida Sans Unicode"/>
              </a:rPr>
              <a:t>Truth Table:</a:t>
            </a:r>
            <a:endParaRPr b="0" lang="en-GB" sz="2500" spc="-1" strike="noStrike">
              <a:solidFill>
                <a:srgbClr val="ffffff"/>
              </a:solidFill>
              <a:latin typeface="Lucida Sans Unicode"/>
            </a:endParaRPr>
          </a:p>
        </p:txBody>
      </p:sp>
      <p:pic>
        <p:nvPicPr>
          <p:cNvPr id="225" name="Picture 32" descr="AndGate"/>
          <p:cNvPicPr/>
          <p:nvPr/>
        </p:nvPicPr>
        <p:blipFill>
          <a:blip r:embed="rId1"/>
          <a:stretch/>
        </p:blipFill>
        <p:spPr>
          <a:xfrm>
            <a:off x="4040280" y="2997360"/>
            <a:ext cx="2063520" cy="96660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4043520" y="3090960"/>
            <a:ext cx="36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7" name="Table 4"/>
          <p:cNvGraphicFramePr/>
          <p:nvPr/>
        </p:nvGraphicFramePr>
        <p:xfrm>
          <a:off x="1314360" y="4653000"/>
          <a:ext cx="6095520" cy="1976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</a:tblGrid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A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Input B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Output F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08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0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5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algn="l" pos="0"/>
                        </a:tabLst>
                      </a:pPr>
                      <a:r>
                        <a:rPr b="1" lang="en-GB" sz="19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</a:t>
                      </a:r>
                      <a:endParaRPr b="0" lang="en-GB" sz="19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2808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8" name="TextShape 5"/>
          <p:cNvSpPr txBox="1"/>
          <p:nvPr/>
        </p:nvSpPr>
        <p:spPr>
          <a:xfrm>
            <a:off x="7924680" y="6416640"/>
            <a:ext cx="761760" cy="36468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45000" anchor="b">
            <a:noAutofit/>
          </a:bodyPr>
          <a:p>
            <a:pPr algn="r">
              <a:lnSpc>
                <a:spcPct val="100000"/>
              </a:lnSpc>
            </a:pPr>
            <a:fld id="{5FFA9590-506B-421F-BE2E-5C50A74A158A}" type="slidenum">
              <a:rPr b="0" lang="en-GB" sz="1200" spc="-1" strike="noStrike">
                <a:solidFill>
                  <a:srgbClr val="bcbcbc"/>
                </a:solidFill>
                <a:latin typeface="Verdana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e1d5a3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9466</TotalTime>
  <Application>LibreOffice/6.4.6.2$Linux_X86_64 LibreOffice_project/40$Build-2</Application>
  <Words>1062</Words>
  <Paragraphs>341</Paragraphs>
  <Company>University of Wolverhampton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2010-09-08T11:13:13Z</dcterms:created>
  <dc:creator>IT Services</dc:creator>
  <dc:description/>
  <dc:language>en-GB</dc:language>
  <cp:lastModifiedBy/>
  <dcterms:modified xsi:type="dcterms:W3CDTF">2020-12-17T17:22:30Z</dcterms:modified>
  <cp:revision>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Wolverhampton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29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29</vt:i4>
  </property>
</Properties>
</file>