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3"/>
    <p:sldId id="257" r:id="rId4"/>
    <p:sldId id="489" r:id="rId5"/>
    <p:sldId id="490" r:id="rId6"/>
    <p:sldId id="492" r:id="rId7"/>
    <p:sldId id="497" r:id="rId8"/>
    <p:sldId id="536" r:id="rId9"/>
    <p:sldId id="537" r:id="rId10"/>
    <p:sldId id="538" r:id="rId11"/>
    <p:sldId id="539" r:id="rId12"/>
    <p:sldId id="540" r:id="rId13"/>
    <p:sldId id="541" r:id="rId14"/>
    <p:sldId id="542" r:id="rId15"/>
    <p:sldId id="543" r:id="rId16"/>
    <p:sldId id="498" r:id="rId17"/>
    <p:sldId id="499" r:id="rId18"/>
    <p:sldId id="500" r:id="rId19"/>
    <p:sldId id="501" r:id="rId20"/>
    <p:sldId id="502" r:id="rId21"/>
    <p:sldId id="503" r:id="rId22"/>
    <p:sldId id="574" r:id="rId23"/>
    <p:sldId id="575" r:id="rId24"/>
    <p:sldId id="576" r:id="rId25"/>
    <p:sldId id="577" r:id="rId26"/>
    <p:sldId id="496" r:id="rId27"/>
    <p:sldId id="505" r:id="rId28"/>
    <p:sldId id="506" r:id="rId29"/>
    <p:sldId id="508" r:id="rId30"/>
    <p:sldId id="509" r:id="rId31"/>
    <p:sldId id="579" r:id="rId32"/>
    <p:sldId id="578" r:id="rId33"/>
    <p:sldId id="580" r:id="rId34"/>
    <p:sldId id="581" r:id="rId35"/>
    <p:sldId id="582" r:id="rId36"/>
    <p:sldId id="583" r:id="rId37"/>
    <p:sldId id="584" r:id="rId38"/>
    <p:sldId id="585" r:id="rId39"/>
    <p:sldId id="586" r:id="rId40"/>
    <p:sldId id="510" r:id="rId41"/>
    <p:sldId id="588" r:id="rId42"/>
    <p:sldId id="589" r:id="rId43"/>
    <p:sldId id="590" r:id="rId44"/>
    <p:sldId id="591" r:id="rId45"/>
    <p:sldId id="592" r:id="rId46"/>
    <p:sldId id="593" r:id="rId47"/>
    <p:sldId id="594" r:id="rId48"/>
    <p:sldId id="595" r:id="rId49"/>
    <p:sldId id="596" r:id="rId50"/>
    <p:sldId id="511" r:id="rId51"/>
    <p:sldId id="512" r:id="rId52"/>
    <p:sldId id="513" r:id="rId53"/>
    <p:sldId id="507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1077"/>
    <a:srgbClr val="9C148D"/>
    <a:srgbClr val="DA1CC2"/>
    <a:srgbClr val="E533CA"/>
    <a:srgbClr val="FF1919"/>
    <a:srgbClr val="FF2F2F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handoutMaster" Target="handoutMasters/handoutMaster1.xml"/><Relationship Id="rId55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122680"/>
            <a:ext cx="11243310" cy="3444240"/>
          </a:xfrm>
        </p:spPr>
        <p:txBody>
          <a:bodyPr>
            <a:normAutofit/>
          </a:bodyPr>
          <a:p>
            <a:pPr>
              <a:lnSpc>
                <a:spcPct val="230000"/>
              </a:lnSpc>
            </a:pPr>
            <a:r>
              <a:rPr lang="x-none" altLang="en-IN" sz="5400" b="1">
                <a:solidFill>
                  <a:srgbClr val="002060"/>
                </a:solidFill>
              </a:rPr>
              <a:t>Dijkstra's Algorithm</a:t>
            </a:r>
            <a:br>
              <a:rPr lang="x-none" altLang="en-IN" sz="5400" b="1">
                <a:solidFill>
                  <a:srgbClr val="002060"/>
                </a:solidFill>
              </a:rPr>
            </a:br>
            <a:r>
              <a:rPr lang="x-none" altLang="en-IN" sz="4000" b="1">
                <a:solidFill>
                  <a:srgbClr val="002060"/>
                </a:solidFill>
              </a:rPr>
              <a:t>Single Source Shortest Path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Dijkstra’s algorithm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" y="924560"/>
            <a:ext cx="5882005" cy="38715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320" y="1068705"/>
            <a:ext cx="4998085" cy="4158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Dijkstra’s algorithm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" y="924560"/>
            <a:ext cx="5882005" cy="38715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435" y="1079500"/>
            <a:ext cx="4942205" cy="3984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Dijkstra’s algorithm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" y="924560"/>
            <a:ext cx="5882005" cy="38715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555" y="1041400"/>
            <a:ext cx="5906135" cy="3338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Dijkstra’s algorithm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" y="924560"/>
            <a:ext cx="5882005" cy="38715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390" y="1082675"/>
            <a:ext cx="5039360" cy="3729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Dijkstra’s algorithm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" y="925195"/>
            <a:ext cx="5572760" cy="36683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165" y="1083310"/>
            <a:ext cx="6431915" cy="319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Dijkstra’s algorithm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3" name="Picture 2" descr="d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0625" y="1496695"/>
            <a:ext cx="5679440" cy="3832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Dijkstra’s algorithm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4" name="Picture 3" descr="d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8620" y="1647825"/>
            <a:ext cx="4838065" cy="353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Dijkstra’s algorithm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3" name="Picture 2" descr="d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6515" y="1101090"/>
            <a:ext cx="5107940" cy="3751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Dijkstra’s algorithm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4" name="Picture 3" descr="d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6025" y="1344295"/>
            <a:ext cx="4924425" cy="3472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Dijkstra’s algorithm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3" name="Picture 2" descr="d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2020" y="1329055"/>
            <a:ext cx="5538470" cy="4288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 Introduction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55" y="771525"/>
            <a:ext cx="11670665" cy="5968365"/>
          </a:xfrm>
        </p:spPr>
        <p:txBody>
          <a:bodyPr>
            <a:noAutofit/>
          </a:bodyPr>
          <a:p>
            <a:pPr algn="just">
              <a:lnSpc>
                <a:spcPct val="15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Consider the problem of finding shortest paths between all pairs of vertices in a graph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Problem might arise in making a table of distances between all pairs of cities for a road atlas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given a weighted, directed graph G =(V, E) with a weight function w: E 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  <a:cs typeface="Arial" charset="0"/>
              </a:rPr>
              <a:t>→ R that maps edges to real-valued weights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Dijkstra’s algorithm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4" name="Picture 3" descr="d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0610" y="1302385"/>
            <a:ext cx="4592955" cy="3677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Analysis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55" y="771525"/>
            <a:ext cx="11670665" cy="5968365"/>
          </a:xfrm>
        </p:spPr>
        <p:txBody>
          <a:bodyPr>
            <a:noAutofit/>
          </a:bodyPr>
          <a:p>
            <a:pPr algn="just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Because each vertex u 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  <a:cs typeface="Ubuntu" charset="0"/>
              </a:rPr>
              <a:t>Є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 V is added to set S exactly once, each edge in the adjacency list Adj[u] is examined in the for loop of lines 7–8 exactly once during the course of the algorithm. 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Since the total number of edges in all the adjacency lists is |E|, this for loop iterates a total of |E| times, and thus the algorithm calls DECREASE-K EY at most |E| times overall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Analysis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55" y="771525"/>
            <a:ext cx="11670665" cy="5968365"/>
          </a:xfrm>
        </p:spPr>
        <p:txBody>
          <a:bodyPr>
            <a:noAutofit/>
          </a:bodyPr>
          <a:p>
            <a:pPr algn="just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running time of Dijkstra’s algorithm depends on how we implement the min-priority queue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x-none" altLang="en-IN" sz="36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Case I 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- simply store v.d in the v</a:t>
            </a:r>
            <a:r>
              <a:rPr lang="x-none" altLang="en-IN" sz="3600" b="1" baseline="30000">
                <a:solidFill>
                  <a:schemeClr val="bg1">
                    <a:lumMod val="85000"/>
                  </a:schemeClr>
                </a:solidFill>
              </a:rPr>
              <a:t>th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 entry of an array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Each INSERT and DECREASE-K EY operation takes O(1) time, and each E XTRACT-M IN operation takes O(V) time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total time of O(V</a:t>
            </a:r>
            <a:r>
              <a:rPr lang="x-none" altLang="en-IN" sz="3600" b="1" baseline="3000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 + E) = O(V</a:t>
            </a:r>
            <a:r>
              <a:rPr lang="x-none" altLang="en-IN" sz="3600" b="1" baseline="3000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Analysis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55" y="771525"/>
            <a:ext cx="11670665" cy="5968365"/>
          </a:xfrm>
        </p:spPr>
        <p:txBody>
          <a:bodyPr>
            <a:noAutofit/>
          </a:bodyPr>
          <a:p>
            <a:pPr algn="just">
              <a:lnSpc>
                <a:spcPct val="130000"/>
              </a:lnSpc>
            </a:pPr>
            <a:r>
              <a:rPr lang="x-none" altLang="en-IN" sz="34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Case II </a:t>
            </a:r>
            <a:r>
              <a:rPr lang="x-none" altLang="en-IN" sz="3400" b="1">
                <a:solidFill>
                  <a:schemeClr val="bg1">
                    <a:lumMod val="85000"/>
                  </a:schemeClr>
                </a:solidFill>
              </a:rPr>
              <a:t>- we can improve the algorithm by implementing the min-priority queue with a binary min-heap</a:t>
            </a:r>
            <a:endParaRPr lang="x-none" altLang="en-IN" sz="3400" b="1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x-none" altLang="en-IN" sz="3400" b="1">
                <a:solidFill>
                  <a:schemeClr val="bg1">
                    <a:lumMod val="85000"/>
                  </a:schemeClr>
                </a:solidFill>
              </a:rPr>
              <a:t>Each EXTRACT-MIN operation then takes time O(lg V)</a:t>
            </a:r>
            <a:endParaRPr lang="x-none" altLang="en-IN" sz="3400" b="1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x-none" altLang="en-IN" sz="3400" b="1">
                <a:solidFill>
                  <a:schemeClr val="bg1">
                    <a:lumMod val="85000"/>
                  </a:schemeClr>
                </a:solidFill>
              </a:rPr>
              <a:t>time to build the binary min-heap is O(V)</a:t>
            </a:r>
            <a:endParaRPr lang="x-none" altLang="en-IN" sz="3400" b="1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x-none" altLang="en-IN" sz="3400" b="1">
                <a:solidFill>
                  <a:schemeClr val="bg1">
                    <a:lumMod val="85000"/>
                  </a:schemeClr>
                </a:solidFill>
              </a:rPr>
              <a:t>Each DECREASE -KEY operation takes time O(lg V), and there are still at most |E| such operations</a:t>
            </a:r>
            <a:endParaRPr lang="x-none" altLang="en-IN" sz="3400" b="1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x-none" altLang="en-IN" sz="3400" b="1">
                <a:solidFill>
                  <a:schemeClr val="bg1">
                    <a:lumMod val="85000"/>
                  </a:schemeClr>
                </a:solidFill>
              </a:rPr>
              <a:t>total running time is therefore O(V + E) lg V ) which is O.E lg V / if all vertices are reachable from the source</a:t>
            </a:r>
            <a:endParaRPr lang="x-none" altLang="en-IN" sz="34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Analysis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55" y="771525"/>
            <a:ext cx="11670665" cy="5968365"/>
          </a:xfrm>
        </p:spPr>
        <p:txBody>
          <a:bodyPr>
            <a:noAutofit/>
          </a:bodyPr>
          <a:p>
            <a:pPr algn="just">
              <a:lnSpc>
                <a:spcPct val="130000"/>
              </a:lnSpc>
            </a:pPr>
            <a:r>
              <a:rPr lang="x-none" altLang="en-IN" sz="36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Case III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 - achieve a running time of O(V lg V + E) by implementing the min-priority queue with a Fibonacci heap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The amortized cost of each of the |V| EXTRACT -M IN operations is O(lg V), and each DECREASE -K EY call, of which there are at most |E|, takes only O(1) amortized time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 </a:t>
            </a:r>
            <a:r>
              <a:rPr lang="x-none" altLang="en-IN" sz="4000" b="1">
                <a:solidFill>
                  <a:srgbClr val="002060"/>
                </a:solidFill>
                <a:sym typeface="+mn-ea"/>
              </a:rPr>
              <a:t>Dijkstra’s algorithm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55" y="771525"/>
            <a:ext cx="11670665" cy="5968365"/>
          </a:xfrm>
        </p:spPr>
        <p:txBody>
          <a:bodyPr>
            <a:noAutofit/>
          </a:bodyPr>
          <a:p>
            <a:pPr algn="just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We allow negative-weight edges, but we assume for the time being that the input graph contains no negative-weight cycles.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Time Complexity of Dijkstra's Algorithm is O ( V</a:t>
            </a:r>
            <a:r>
              <a:rPr lang="x-none" altLang="en-IN" sz="3600" b="1" baseline="3000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 ) but with min-priority queue it drops down to O ( V + E l o g V )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Bellman-Ford algorithm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55" y="771525"/>
            <a:ext cx="11670665" cy="5968365"/>
          </a:xfrm>
        </p:spPr>
        <p:txBody>
          <a:bodyPr>
            <a:noAutofit/>
          </a:bodyPr>
          <a:p>
            <a:pPr algn="just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Solves the single-source shortest-paths problem in the general case in which edge weights may be negative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Given a weighted, directed graph G =(V, E) with source s and weight function w : E 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  <a:cs typeface="Arial" charset="0"/>
              </a:rPr>
              <a:t>→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 R, the Bellman-Ford algorithm returns a boolean value indicating whether or not there is a negative-weight cycle that is reachable from the source. 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If there is such a cycle, the algorithm indicates that no solution exists. 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Bellman-Ford algorithm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55" y="771525"/>
            <a:ext cx="11670665" cy="5968365"/>
          </a:xfrm>
        </p:spPr>
        <p:txBody>
          <a:bodyPr>
            <a:noAutofit/>
          </a:bodyPr>
          <a:p>
            <a:pPr algn="just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No such cycle, the algorithm produces shortest paths and their weights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The algorithm relaxes edges, progressively decreasing an estimate v.d on the weight of a shortest path from the source s to each vertex v 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  <a:cs typeface="Ubuntu" charset="0"/>
              </a:rPr>
              <a:t>Є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 V until it achieves the actual shortest-path weight 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  <a:cs typeface="Times New Roman" charset="0"/>
              </a:rPr>
              <a:t>δ(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s,v)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The algorithm returns TRUE if and only if the graph contains no negative-weight cycles that are reachable from the source.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Bellman-Ford algorithm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5" name="Picture 4" descr="bf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0280" y="965200"/>
            <a:ext cx="7506970" cy="4272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Bellman-Ford algorithm - Iteration 1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4" name="Picture 3" descr="bf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005" y="896620"/>
            <a:ext cx="5486400" cy="3072765"/>
          </a:xfrm>
          <a:prstGeom prst="rect">
            <a:avLst/>
          </a:prstGeom>
        </p:spPr>
      </p:pic>
      <p:graphicFrame>
        <p:nvGraphicFramePr>
          <p:cNvPr id="5" name="Table 4"/>
          <p:cNvGraphicFramePr/>
          <p:nvPr/>
        </p:nvGraphicFramePr>
        <p:xfrm>
          <a:off x="6098540" y="852805"/>
          <a:ext cx="560705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10"/>
                <a:gridCol w="1359535"/>
                <a:gridCol w="252920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Edge Name</a:t>
                      </a:r>
                      <a:endParaRPr lang="x-none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Old Cost</a:t>
                      </a:r>
                      <a:endParaRPr lang="x-none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Updated Cost</a:t>
                      </a:r>
                      <a:endParaRPr lang="x-none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s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t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x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y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z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422275" y="5006340"/>
          <a:ext cx="11201400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775"/>
                <a:gridCol w="1119505"/>
                <a:gridCol w="1120775"/>
                <a:gridCol w="1119505"/>
                <a:gridCol w="1120775"/>
                <a:gridCol w="1119505"/>
                <a:gridCol w="1119505"/>
                <a:gridCol w="1120775"/>
                <a:gridCol w="1119505"/>
                <a:gridCol w="1120775"/>
              </a:tblGrid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 Introduction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55" y="771525"/>
            <a:ext cx="11670665" cy="5968365"/>
          </a:xfrm>
        </p:spPr>
        <p:txBody>
          <a:bodyPr>
            <a:noAutofit/>
          </a:bodyPr>
          <a:p>
            <a:pPr algn="just">
              <a:lnSpc>
                <a:spcPct val="15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We wish to find, for every pair of vertices u, v 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  <a:cs typeface="Ubuntu" charset="0"/>
              </a:rPr>
              <a:t>Є 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V , a shortest (least-weight) path from u to v, where the weight of a path is the sum of the weights of its constituent edges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We typically want the output in tabular form: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the entry in u’s row and v’s column should be the weight of a shortest path from u to v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Bellman-Ford algorithm </a:t>
            </a:r>
            <a:r>
              <a:rPr lang="x-none" altLang="en-IN" sz="4000" b="1">
                <a:solidFill>
                  <a:srgbClr val="002060"/>
                </a:solidFill>
                <a:sym typeface="+mn-ea"/>
              </a:rPr>
              <a:t>- Iteration 1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4" name="Picture 3" descr="bf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005" y="896620"/>
            <a:ext cx="5486400" cy="3072765"/>
          </a:xfrm>
          <a:prstGeom prst="rect">
            <a:avLst/>
          </a:prstGeom>
        </p:spPr>
      </p:pic>
      <p:graphicFrame>
        <p:nvGraphicFramePr>
          <p:cNvPr id="5" name="Table 4"/>
          <p:cNvGraphicFramePr/>
          <p:nvPr/>
        </p:nvGraphicFramePr>
        <p:xfrm>
          <a:off x="6098540" y="852805"/>
          <a:ext cx="560705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10"/>
                <a:gridCol w="1359535"/>
                <a:gridCol w="252920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Edge Name</a:t>
                      </a:r>
                      <a:endParaRPr lang="x-none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Old Cost</a:t>
                      </a:r>
                      <a:endParaRPr lang="x-none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Updated Cost</a:t>
                      </a:r>
                      <a:endParaRPr lang="x-none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s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t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x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y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z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422275" y="5006340"/>
          <a:ext cx="11201400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775"/>
                <a:gridCol w="1119505"/>
                <a:gridCol w="1120775"/>
                <a:gridCol w="1119505"/>
                <a:gridCol w="1120775"/>
                <a:gridCol w="1119505"/>
                <a:gridCol w="1119505"/>
                <a:gridCol w="1120775"/>
                <a:gridCol w="1119505"/>
                <a:gridCol w="1120775"/>
              </a:tblGrid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y)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Bellman-Ford algorithm </a:t>
            </a:r>
            <a:r>
              <a:rPr lang="x-none" altLang="en-IN" sz="4000" b="1">
                <a:solidFill>
                  <a:srgbClr val="002060"/>
                </a:solidFill>
                <a:sym typeface="+mn-ea"/>
              </a:rPr>
              <a:t>- Iteration 1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4" name="Picture 3" descr="bf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005" y="896620"/>
            <a:ext cx="5486400" cy="3072765"/>
          </a:xfrm>
          <a:prstGeom prst="rect">
            <a:avLst/>
          </a:prstGeom>
        </p:spPr>
      </p:pic>
      <p:graphicFrame>
        <p:nvGraphicFramePr>
          <p:cNvPr id="5" name="Table 4"/>
          <p:cNvGraphicFramePr/>
          <p:nvPr/>
        </p:nvGraphicFramePr>
        <p:xfrm>
          <a:off x="6098540" y="852805"/>
          <a:ext cx="560705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10"/>
                <a:gridCol w="1359535"/>
                <a:gridCol w="252920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Edge Name</a:t>
                      </a:r>
                      <a:endParaRPr lang="x-none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Old Cost</a:t>
                      </a:r>
                      <a:endParaRPr lang="x-none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Updated Cost</a:t>
                      </a:r>
                      <a:endParaRPr lang="x-none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s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t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x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y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z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422275" y="5006340"/>
          <a:ext cx="11201400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775"/>
                <a:gridCol w="1119505"/>
                <a:gridCol w="1120775"/>
                <a:gridCol w="1119505"/>
                <a:gridCol w="1120775"/>
                <a:gridCol w="1119505"/>
                <a:gridCol w="1119505"/>
                <a:gridCol w="1120775"/>
                <a:gridCol w="1119505"/>
                <a:gridCol w="1120775"/>
              </a:tblGrid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y)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z)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Bellman-Ford algorithm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4" name="Picture 3" descr="bf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005" y="896620"/>
            <a:ext cx="5486400" cy="3072765"/>
          </a:xfrm>
          <a:prstGeom prst="rect">
            <a:avLst/>
          </a:prstGeom>
        </p:spPr>
      </p:pic>
      <p:graphicFrame>
        <p:nvGraphicFramePr>
          <p:cNvPr id="5" name="Table 4"/>
          <p:cNvGraphicFramePr/>
          <p:nvPr/>
        </p:nvGraphicFramePr>
        <p:xfrm>
          <a:off x="6098540" y="852805"/>
          <a:ext cx="560705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10"/>
                <a:gridCol w="1359535"/>
                <a:gridCol w="252920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Edge Name</a:t>
                      </a:r>
                      <a:endParaRPr lang="x-none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Old Cost</a:t>
                      </a:r>
                      <a:endParaRPr lang="x-none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Updated Cost</a:t>
                      </a:r>
                      <a:endParaRPr lang="x-none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s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t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x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y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z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422275" y="5006340"/>
          <a:ext cx="11201400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775"/>
                <a:gridCol w="1119505"/>
                <a:gridCol w="1120775"/>
                <a:gridCol w="1119505"/>
                <a:gridCol w="1120775"/>
                <a:gridCol w="1119505"/>
                <a:gridCol w="1119505"/>
                <a:gridCol w="1120775"/>
                <a:gridCol w="1119505"/>
                <a:gridCol w="1120775"/>
              </a:tblGrid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y)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z)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(x, t)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Bellman-Ford algorithm </a:t>
            </a:r>
            <a:r>
              <a:rPr lang="x-none" altLang="en-IN" sz="4000" b="1">
                <a:solidFill>
                  <a:srgbClr val="002060"/>
                </a:solidFill>
                <a:sym typeface="+mn-ea"/>
              </a:rPr>
              <a:t>- Iteration 1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4" name="Picture 3" descr="bf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005" y="896620"/>
            <a:ext cx="5486400" cy="3072765"/>
          </a:xfrm>
          <a:prstGeom prst="rect">
            <a:avLst/>
          </a:prstGeom>
        </p:spPr>
      </p:pic>
      <p:graphicFrame>
        <p:nvGraphicFramePr>
          <p:cNvPr id="5" name="Table 4"/>
          <p:cNvGraphicFramePr/>
          <p:nvPr/>
        </p:nvGraphicFramePr>
        <p:xfrm>
          <a:off x="6098540" y="852805"/>
          <a:ext cx="560705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10"/>
                <a:gridCol w="1359535"/>
                <a:gridCol w="252920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Edge Name</a:t>
                      </a:r>
                      <a:endParaRPr lang="x-none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Old Cost</a:t>
                      </a:r>
                      <a:endParaRPr lang="x-none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Updated Cost</a:t>
                      </a:r>
                      <a:endParaRPr lang="x-none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s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t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x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y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z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422275" y="5006340"/>
          <a:ext cx="11201400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775"/>
                <a:gridCol w="1119505"/>
                <a:gridCol w="1120775"/>
                <a:gridCol w="1119505"/>
                <a:gridCol w="1120775"/>
                <a:gridCol w="1119505"/>
                <a:gridCol w="1119505"/>
                <a:gridCol w="1120775"/>
                <a:gridCol w="1119505"/>
                <a:gridCol w="1120775"/>
              </a:tblGrid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y)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z)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(x, t)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(y,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Bellman-Ford algorithm </a:t>
            </a:r>
            <a:r>
              <a:rPr lang="x-none" altLang="en-IN" sz="4000" b="1">
                <a:solidFill>
                  <a:srgbClr val="002060"/>
                </a:solidFill>
                <a:sym typeface="+mn-ea"/>
              </a:rPr>
              <a:t>- Iteration 1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4" name="Picture 3" descr="bf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005" y="896620"/>
            <a:ext cx="5486400" cy="3072765"/>
          </a:xfrm>
          <a:prstGeom prst="rect">
            <a:avLst/>
          </a:prstGeom>
        </p:spPr>
      </p:pic>
      <p:graphicFrame>
        <p:nvGraphicFramePr>
          <p:cNvPr id="5" name="Table 4"/>
          <p:cNvGraphicFramePr/>
          <p:nvPr/>
        </p:nvGraphicFramePr>
        <p:xfrm>
          <a:off x="6098540" y="852805"/>
          <a:ext cx="560705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10"/>
                <a:gridCol w="1359535"/>
                <a:gridCol w="252920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Edge Name</a:t>
                      </a:r>
                      <a:endParaRPr lang="x-none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Old Cost</a:t>
                      </a:r>
                      <a:endParaRPr lang="x-none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Updated Cost</a:t>
                      </a:r>
                      <a:endParaRPr lang="x-none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s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t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x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y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z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422275" y="5006340"/>
          <a:ext cx="11201400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775"/>
                <a:gridCol w="1119505"/>
                <a:gridCol w="1120775"/>
                <a:gridCol w="1119505"/>
                <a:gridCol w="1120775"/>
                <a:gridCol w="1119505"/>
                <a:gridCol w="1119505"/>
                <a:gridCol w="1120775"/>
                <a:gridCol w="1119505"/>
                <a:gridCol w="1120775"/>
              </a:tblGrid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y)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z)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(x, t)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(y,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(y,z)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Bellman-Ford algorithm </a:t>
            </a:r>
            <a:r>
              <a:rPr lang="x-none" altLang="en-IN" sz="4000" b="1">
                <a:solidFill>
                  <a:srgbClr val="002060"/>
                </a:solidFill>
                <a:sym typeface="+mn-ea"/>
              </a:rPr>
              <a:t>- Iteration 1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4" name="Picture 3" descr="bf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005" y="896620"/>
            <a:ext cx="5486400" cy="3072765"/>
          </a:xfrm>
          <a:prstGeom prst="rect">
            <a:avLst/>
          </a:prstGeom>
        </p:spPr>
      </p:pic>
      <p:graphicFrame>
        <p:nvGraphicFramePr>
          <p:cNvPr id="5" name="Table 4"/>
          <p:cNvGraphicFramePr/>
          <p:nvPr/>
        </p:nvGraphicFramePr>
        <p:xfrm>
          <a:off x="6098540" y="852805"/>
          <a:ext cx="560705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10"/>
                <a:gridCol w="1359535"/>
                <a:gridCol w="252920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Edge Name</a:t>
                      </a:r>
                      <a:endParaRPr lang="x-none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Old Cost</a:t>
                      </a:r>
                      <a:endParaRPr lang="x-none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Updated Cost</a:t>
                      </a:r>
                      <a:endParaRPr lang="x-none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s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t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x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y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z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422275" y="5006340"/>
          <a:ext cx="11201400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775"/>
                <a:gridCol w="1119505"/>
                <a:gridCol w="1120775"/>
                <a:gridCol w="1119505"/>
                <a:gridCol w="1120775"/>
                <a:gridCol w="1119505"/>
                <a:gridCol w="1119505"/>
                <a:gridCol w="1120775"/>
                <a:gridCol w="1119505"/>
                <a:gridCol w="1120775"/>
              </a:tblGrid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y)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z)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(x, t)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(y,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(y,z)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(z,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Bellman-Ford algorithm </a:t>
            </a:r>
            <a:r>
              <a:rPr lang="x-none" altLang="en-IN" sz="4000" b="1">
                <a:solidFill>
                  <a:srgbClr val="002060"/>
                </a:solidFill>
                <a:sym typeface="+mn-ea"/>
              </a:rPr>
              <a:t>- Iteration 1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4" name="Picture 3" descr="bf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005" y="896620"/>
            <a:ext cx="5486400" cy="3072765"/>
          </a:xfrm>
          <a:prstGeom prst="rect">
            <a:avLst/>
          </a:prstGeom>
        </p:spPr>
      </p:pic>
      <p:graphicFrame>
        <p:nvGraphicFramePr>
          <p:cNvPr id="5" name="Table 4"/>
          <p:cNvGraphicFramePr/>
          <p:nvPr/>
        </p:nvGraphicFramePr>
        <p:xfrm>
          <a:off x="6098540" y="852805"/>
          <a:ext cx="560705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10"/>
                <a:gridCol w="1359535"/>
                <a:gridCol w="252920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Edge Name</a:t>
                      </a:r>
                      <a:endParaRPr lang="x-none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Old Cost</a:t>
                      </a:r>
                      <a:endParaRPr lang="x-none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Updated Cost</a:t>
                      </a:r>
                      <a:endParaRPr lang="x-none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s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t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x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y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z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422275" y="5006340"/>
          <a:ext cx="11201400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775"/>
                <a:gridCol w="1119505"/>
                <a:gridCol w="1120775"/>
                <a:gridCol w="1119505"/>
                <a:gridCol w="1120775"/>
                <a:gridCol w="1119505"/>
                <a:gridCol w="1119505"/>
                <a:gridCol w="1120775"/>
                <a:gridCol w="1119505"/>
                <a:gridCol w="1120775"/>
              </a:tblGrid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y)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z)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(x, t)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(y,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(y,z)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(z,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(z,s)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Bellman-Ford algorithm </a:t>
            </a:r>
            <a:r>
              <a:rPr lang="x-none" altLang="en-IN" sz="4000" b="1">
                <a:solidFill>
                  <a:srgbClr val="002060"/>
                </a:solidFill>
                <a:sym typeface="+mn-ea"/>
              </a:rPr>
              <a:t>- Iteration 1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4" name="Picture 3" descr="bf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005" y="896620"/>
            <a:ext cx="5486400" cy="3072765"/>
          </a:xfrm>
          <a:prstGeom prst="rect">
            <a:avLst/>
          </a:prstGeom>
        </p:spPr>
      </p:pic>
      <p:graphicFrame>
        <p:nvGraphicFramePr>
          <p:cNvPr id="5" name="Table 4"/>
          <p:cNvGraphicFramePr/>
          <p:nvPr/>
        </p:nvGraphicFramePr>
        <p:xfrm>
          <a:off x="6098540" y="852805"/>
          <a:ext cx="560705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10"/>
                <a:gridCol w="1359535"/>
                <a:gridCol w="252920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Edge Name</a:t>
                      </a:r>
                      <a:endParaRPr lang="x-none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Old Cost</a:t>
                      </a:r>
                      <a:endParaRPr lang="x-none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Updated Cost</a:t>
                      </a:r>
                      <a:endParaRPr lang="x-none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s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t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x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y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z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422275" y="5006340"/>
          <a:ext cx="11201400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775"/>
                <a:gridCol w="1119505"/>
                <a:gridCol w="1120775"/>
                <a:gridCol w="1119505"/>
                <a:gridCol w="1120775"/>
                <a:gridCol w="1119505"/>
                <a:gridCol w="1119505"/>
                <a:gridCol w="1120775"/>
                <a:gridCol w="1119505"/>
                <a:gridCol w="1120775"/>
              </a:tblGrid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y)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z)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(x, t)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(y,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(y,z)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(z,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(z,s)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(s,t)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Bellman-Ford algorithm </a:t>
            </a:r>
            <a:r>
              <a:rPr lang="x-none" altLang="en-IN" sz="4000" b="1">
                <a:solidFill>
                  <a:srgbClr val="002060"/>
                </a:solidFill>
                <a:sym typeface="+mn-ea"/>
              </a:rPr>
              <a:t>- Iteration 1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4" name="Picture 3" descr="bf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005" y="896620"/>
            <a:ext cx="5486400" cy="3072765"/>
          </a:xfrm>
          <a:prstGeom prst="rect">
            <a:avLst/>
          </a:prstGeom>
        </p:spPr>
      </p:pic>
      <p:graphicFrame>
        <p:nvGraphicFramePr>
          <p:cNvPr id="5" name="Table 4"/>
          <p:cNvGraphicFramePr/>
          <p:nvPr/>
        </p:nvGraphicFramePr>
        <p:xfrm>
          <a:off x="6098540" y="852805"/>
          <a:ext cx="560705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10"/>
                <a:gridCol w="1359535"/>
                <a:gridCol w="252920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Edge Name</a:t>
                      </a:r>
                      <a:endParaRPr lang="x-none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Old Cost</a:t>
                      </a:r>
                      <a:endParaRPr lang="x-none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Updated Cost</a:t>
                      </a:r>
                      <a:endParaRPr lang="x-none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s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t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x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y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z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422275" y="5006340"/>
          <a:ext cx="11201400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775"/>
                <a:gridCol w="1119505"/>
                <a:gridCol w="1120775"/>
                <a:gridCol w="1119505"/>
                <a:gridCol w="1120775"/>
                <a:gridCol w="1119505"/>
                <a:gridCol w="1119505"/>
                <a:gridCol w="1120775"/>
                <a:gridCol w="1119505"/>
                <a:gridCol w="1120775"/>
              </a:tblGrid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y)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z)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(x, t)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(y,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(y,z)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(z,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(z,s)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(s,t)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(s,y)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Bellman-Ford algorithm </a:t>
            </a:r>
            <a:r>
              <a:rPr lang="x-none" altLang="en-IN" sz="4000" b="1">
                <a:solidFill>
                  <a:srgbClr val="002060"/>
                </a:solidFill>
                <a:sym typeface="+mn-ea"/>
              </a:rPr>
              <a:t>- Iteration 2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5" name="Picture 4" descr="bf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950" y="850265"/>
            <a:ext cx="5701665" cy="3463925"/>
          </a:xfrm>
          <a:prstGeom prst="rect">
            <a:avLst/>
          </a:prstGeom>
        </p:spPr>
      </p:pic>
      <p:graphicFrame>
        <p:nvGraphicFramePr>
          <p:cNvPr id="4" name="Table 3"/>
          <p:cNvGraphicFramePr/>
          <p:nvPr/>
        </p:nvGraphicFramePr>
        <p:xfrm>
          <a:off x="6356985" y="852805"/>
          <a:ext cx="541401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950"/>
                <a:gridCol w="1339850"/>
                <a:gridCol w="244221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Edge Name</a:t>
                      </a:r>
                      <a:endParaRPr lang="x-none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Old Cost</a:t>
                      </a:r>
                      <a:endParaRPr lang="x-none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Updated Cost</a:t>
                      </a:r>
                      <a:endParaRPr lang="x-none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s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t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x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y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z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422275" y="5006340"/>
          <a:ext cx="11201400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775"/>
                <a:gridCol w="1119505"/>
                <a:gridCol w="1120775"/>
                <a:gridCol w="1119505"/>
                <a:gridCol w="1120775"/>
                <a:gridCol w="1119505"/>
                <a:gridCol w="1119505"/>
                <a:gridCol w="1120775"/>
                <a:gridCol w="1119505"/>
                <a:gridCol w="1120775"/>
              </a:tblGrid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y)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z)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(x, t)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(y,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(y,z)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(z,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(z,s)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(s,t)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(s,y)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 Introduction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55" y="771525"/>
            <a:ext cx="11670665" cy="5968365"/>
          </a:xfrm>
        </p:spPr>
        <p:txBody>
          <a:bodyPr>
            <a:noAutofit/>
          </a:bodyPr>
          <a:p>
            <a:pPr algn="just">
              <a:lnSpc>
                <a:spcPct val="15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We can solve an all-pairs shortest-paths problem by running a single-source shortest-paths algorithm |V| times, once for each vertex as the source. 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If all edge weights are nonnegative, we can use Dijkstra’s algorithm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Bellman-Ford algorithm </a:t>
            </a:r>
            <a:r>
              <a:rPr lang="x-none" altLang="en-IN" sz="4000" b="1">
                <a:solidFill>
                  <a:srgbClr val="002060"/>
                </a:solidFill>
                <a:sym typeface="+mn-ea"/>
              </a:rPr>
              <a:t>- Iteration 2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5" name="Picture 4" descr="bf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950" y="850265"/>
            <a:ext cx="5701665" cy="3463925"/>
          </a:xfrm>
          <a:prstGeom prst="rect">
            <a:avLst/>
          </a:prstGeom>
        </p:spPr>
      </p:pic>
      <p:graphicFrame>
        <p:nvGraphicFramePr>
          <p:cNvPr id="4" name="Table 3"/>
          <p:cNvGraphicFramePr/>
          <p:nvPr/>
        </p:nvGraphicFramePr>
        <p:xfrm>
          <a:off x="6356985" y="852805"/>
          <a:ext cx="541401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950"/>
                <a:gridCol w="1339850"/>
                <a:gridCol w="244221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Edge Name</a:t>
                      </a:r>
                      <a:endParaRPr lang="x-none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Old Cost</a:t>
                      </a:r>
                      <a:endParaRPr lang="x-none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Updated Cost</a:t>
                      </a:r>
                      <a:endParaRPr lang="x-none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s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t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x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y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z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422275" y="5006340"/>
          <a:ext cx="11201400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775"/>
                <a:gridCol w="1119505"/>
                <a:gridCol w="1120775"/>
                <a:gridCol w="1119505"/>
                <a:gridCol w="1120775"/>
                <a:gridCol w="1119505"/>
                <a:gridCol w="1119505"/>
                <a:gridCol w="1120775"/>
                <a:gridCol w="1119505"/>
                <a:gridCol w="1120775"/>
              </a:tblGrid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y)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z)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(x, t)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(y,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(y,z)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(z,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(z,s)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(s,t)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(s,y)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Bellman-Ford algorithm </a:t>
            </a:r>
            <a:r>
              <a:rPr lang="x-none" altLang="en-IN" sz="4000" b="1">
                <a:solidFill>
                  <a:srgbClr val="002060"/>
                </a:solidFill>
                <a:sym typeface="+mn-ea"/>
              </a:rPr>
              <a:t>- Iteration 2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5" name="Picture 4" descr="bf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950" y="850265"/>
            <a:ext cx="5701665" cy="3463925"/>
          </a:xfrm>
          <a:prstGeom prst="rect">
            <a:avLst/>
          </a:prstGeom>
        </p:spPr>
      </p:pic>
      <p:graphicFrame>
        <p:nvGraphicFramePr>
          <p:cNvPr id="4" name="Table 3"/>
          <p:cNvGraphicFramePr/>
          <p:nvPr/>
        </p:nvGraphicFramePr>
        <p:xfrm>
          <a:off x="6356985" y="852805"/>
          <a:ext cx="541401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950"/>
                <a:gridCol w="1339850"/>
                <a:gridCol w="244221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Edge Name</a:t>
                      </a:r>
                      <a:endParaRPr lang="x-none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Old Cost</a:t>
                      </a:r>
                      <a:endParaRPr lang="x-none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Updated Cost</a:t>
                      </a:r>
                      <a:endParaRPr lang="x-none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s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t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x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y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z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422275" y="5006340"/>
          <a:ext cx="11201400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775"/>
                <a:gridCol w="1119505"/>
                <a:gridCol w="1120775"/>
                <a:gridCol w="1119505"/>
                <a:gridCol w="1120775"/>
                <a:gridCol w="1119505"/>
                <a:gridCol w="1119505"/>
                <a:gridCol w="1120775"/>
                <a:gridCol w="1119505"/>
                <a:gridCol w="1120775"/>
              </a:tblGrid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y)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z)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(x, t)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(y,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(y,z)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(z,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(z,s)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(s,t)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(s,y)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Bellman-Ford algorithm </a:t>
            </a:r>
            <a:r>
              <a:rPr lang="x-none" altLang="en-IN" sz="4000" b="1">
                <a:solidFill>
                  <a:srgbClr val="002060"/>
                </a:solidFill>
                <a:sym typeface="+mn-ea"/>
              </a:rPr>
              <a:t>- Iteration 2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5" name="Picture 4" descr="bf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950" y="850265"/>
            <a:ext cx="5701665" cy="3463925"/>
          </a:xfrm>
          <a:prstGeom prst="rect">
            <a:avLst/>
          </a:prstGeom>
        </p:spPr>
      </p:pic>
      <p:graphicFrame>
        <p:nvGraphicFramePr>
          <p:cNvPr id="4" name="Table 3"/>
          <p:cNvGraphicFramePr/>
          <p:nvPr/>
        </p:nvGraphicFramePr>
        <p:xfrm>
          <a:off x="6356985" y="852805"/>
          <a:ext cx="541401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950"/>
                <a:gridCol w="1339850"/>
                <a:gridCol w="244221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Edge Name</a:t>
                      </a:r>
                      <a:endParaRPr lang="x-none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Old Cost</a:t>
                      </a:r>
                      <a:endParaRPr lang="x-none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Updated Cost</a:t>
                      </a:r>
                      <a:endParaRPr lang="x-none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s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t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x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y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z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422275" y="5006340"/>
          <a:ext cx="11201400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775"/>
                <a:gridCol w="1119505"/>
                <a:gridCol w="1120775"/>
                <a:gridCol w="1119505"/>
                <a:gridCol w="1120775"/>
                <a:gridCol w="1119505"/>
                <a:gridCol w="1119505"/>
                <a:gridCol w="1120775"/>
                <a:gridCol w="1119505"/>
                <a:gridCol w="1120775"/>
              </a:tblGrid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y)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z)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(x, t)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(y,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(y,z)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(z,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(z,s)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(s,t)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(s,y)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Bellman-Ford algorithm </a:t>
            </a:r>
            <a:r>
              <a:rPr lang="x-none" altLang="en-IN" sz="4000" b="1">
                <a:solidFill>
                  <a:srgbClr val="002060"/>
                </a:solidFill>
                <a:sym typeface="+mn-ea"/>
              </a:rPr>
              <a:t>- Iteration 2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5" name="Picture 4" descr="bf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950" y="850265"/>
            <a:ext cx="5701665" cy="3463925"/>
          </a:xfrm>
          <a:prstGeom prst="rect">
            <a:avLst/>
          </a:prstGeom>
        </p:spPr>
      </p:pic>
      <p:graphicFrame>
        <p:nvGraphicFramePr>
          <p:cNvPr id="4" name="Table 3"/>
          <p:cNvGraphicFramePr/>
          <p:nvPr/>
        </p:nvGraphicFramePr>
        <p:xfrm>
          <a:off x="6356985" y="852805"/>
          <a:ext cx="541401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950"/>
                <a:gridCol w="1339850"/>
                <a:gridCol w="244221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Edge Name</a:t>
                      </a:r>
                      <a:endParaRPr lang="x-none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Old Cost</a:t>
                      </a:r>
                      <a:endParaRPr lang="x-none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Updated Cost</a:t>
                      </a:r>
                      <a:endParaRPr lang="x-none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s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t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x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y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z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422275" y="5006340"/>
          <a:ext cx="11201400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775"/>
                <a:gridCol w="1119505"/>
                <a:gridCol w="1120775"/>
                <a:gridCol w="1119505"/>
                <a:gridCol w="1120775"/>
                <a:gridCol w="1119505"/>
                <a:gridCol w="1119505"/>
                <a:gridCol w="1120775"/>
                <a:gridCol w="1119505"/>
                <a:gridCol w="1120775"/>
              </a:tblGrid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y)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z)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(x, t)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(y,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(y,z)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(z,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(z,s)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(s,t)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(s,y)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Bellman-Ford algorithm </a:t>
            </a:r>
            <a:r>
              <a:rPr lang="x-none" altLang="en-IN" sz="4000" b="1">
                <a:solidFill>
                  <a:srgbClr val="002060"/>
                </a:solidFill>
                <a:sym typeface="+mn-ea"/>
              </a:rPr>
              <a:t>- Iteration 2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5" name="Picture 4" descr="bf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950" y="850265"/>
            <a:ext cx="5701665" cy="3463925"/>
          </a:xfrm>
          <a:prstGeom prst="rect">
            <a:avLst/>
          </a:prstGeom>
        </p:spPr>
      </p:pic>
      <p:graphicFrame>
        <p:nvGraphicFramePr>
          <p:cNvPr id="4" name="Table 3"/>
          <p:cNvGraphicFramePr/>
          <p:nvPr/>
        </p:nvGraphicFramePr>
        <p:xfrm>
          <a:off x="6356985" y="852805"/>
          <a:ext cx="541401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950"/>
                <a:gridCol w="1339850"/>
                <a:gridCol w="244221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Edge Name</a:t>
                      </a:r>
                      <a:endParaRPr lang="x-none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Old Cost</a:t>
                      </a:r>
                      <a:endParaRPr lang="x-none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Updated Cost</a:t>
                      </a:r>
                      <a:endParaRPr lang="x-none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s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t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x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y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z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422275" y="5006340"/>
          <a:ext cx="11201400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775"/>
                <a:gridCol w="1119505"/>
                <a:gridCol w="1120775"/>
                <a:gridCol w="1119505"/>
                <a:gridCol w="1120775"/>
                <a:gridCol w="1119505"/>
                <a:gridCol w="1119505"/>
                <a:gridCol w="1120775"/>
                <a:gridCol w="1119505"/>
                <a:gridCol w="1120775"/>
              </a:tblGrid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y)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z)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(x, t)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(y,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(y,z)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(z,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(z,s)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(s,t)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(s,y)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Bellman-Ford algorithm </a:t>
            </a:r>
            <a:r>
              <a:rPr lang="x-none" altLang="en-IN" sz="4000" b="1">
                <a:solidFill>
                  <a:srgbClr val="002060"/>
                </a:solidFill>
                <a:sym typeface="+mn-ea"/>
              </a:rPr>
              <a:t>- Iteration 2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5" name="Picture 4" descr="bf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950" y="850265"/>
            <a:ext cx="5701665" cy="3463925"/>
          </a:xfrm>
          <a:prstGeom prst="rect">
            <a:avLst/>
          </a:prstGeom>
        </p:spPr>
      </p:pic>
      <p:graphicFrame>
        <p:nvGraphicFramePr>
          <p:cNvPr id="4" name="Table 3"/>
          <p:cNvGraphicFramePr/>
          <p:nvPr/>
        </p:nvGraphicFramePr>
        <p:xfrm>
          <a:off x="6356985" y="852805"/>
          <a:ext cx="541401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950"/>
                <a:gridCol w="1339850"/>
                <a:gridCol w="244221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Edge Name</a:t>
                      </a:r>
                      <a:endParaRPr lang="x-none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Old Cost</a:t>
                      </a:r>
                      <a:endParaRPr lang="x-none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Updated Cost</a:t>
                      </a:r>
                      <a:endParaRPr lang="x-none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s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t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x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y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z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422275" y="5006340"/>
          <a:ext cx="11201400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775"/>
                <a:gridCol w="1119505"/>
                <a:gridCol w="1120775"/>
                <a:gridCol w="1119505"/>
                <a:gridCol w="1120775"/>
                <a:gridCol w="1119505"/>
                <a:gridCol w="1119505"/>
                <a:gridCol w="1120775"/>
                <a:gridCol w="1119505"/>
                <a:gridCol w="1120775"/>
              </a:tblGrid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y)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z)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(x, t)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(y,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(y,z)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(z,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(z,s)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(s,t)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(s,y)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Bellman-Ford algorithm </a:t>
            </a:r>
            <a:r>
              <a:rPr lang="x-none" altLang="en-IN" sz="4000" b="1">
                <a:solidFill>
                  <a:srgbClr val="002060"/>
                </a:solidFill>
                <a:sym typeface="+mn-ea"/>
              </a:rPr>
              <a:t>- Iteration 2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5" name="Picture 4" descr="bf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950" y="850265"/>
            <a:ext cx="5701665" cy="3463925"/>
          </a:xfrm>
          <a:prstGeom prst="rect">
            <a:avLst/>
          </a:prstGeom>
        </p:spPr>
      </p:pic>
      <p:graphicFrame>
        <p:nvGraphicFramePr>
          <p:cNvPr id="4" name="Table 3"/>
          <p:cNvGraphicFramePr/>
          <p:nvPr/>
        </p:nvGraphicFramePr>
        <p:xfrm>
          <a:off x="6356985" y="852805"/>
          <a:ext cx="541401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950"/>
                <a:gridCol w="1339850"/>
                <a:gridCol w="244221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Edge Name</a:t>
                      </a:r>
                      <a:endParaRPr lang="x-none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Old Cost</a:t>
                      </a:r>
                      <a:endParaRPr lang="x-none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Updated Cost</a:t>
                      </a:r>
                      <a:endParaRPr lang="x-none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s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t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x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y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z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422275" y="5006340"/>
          <a:ext cx="11201400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775"/>
                <a:gridCol w="1119505"/>
                <a:gridCol w="1120775"/>
                <a:gridCol w="1119505"/>
                <a:gridCol w="1120775"/>
                <a:gridCol w="1119505"/>
                <a:gridCol w="1119505"/>
                <a:gridCol w="1120775"/>
                <a:gridCol w="1119505"/>
                <a:gridCol w="1120775"/>
              </a:tblGrid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y)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z)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(x, t)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(y,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(y,z)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(z,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(z,s)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(s,t)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(s,y)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Bellman-Ford algorithm </a:t>
            </a:r>
            <a:r>
              <a:rPr lang="x-none" altLang="en-IN" sz="4000" b="1">
                <a:solidFill>
                  <a:srgbClr val="002060"/>
                </a:solidFill>
                <a:sym typeface="+mn-ea"/>
              </a:rPr>
              <a:t>- Iteration 2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5" name="Picture 4" descr="bf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950" y="850265"/>
            <a:ext cx="5701665" cy="3463925"/>
          </a:xfrm>
          <a:prstGeom prst="rect">
            <a:avLst/>
          </a:prstGeom>
        </p:spPr>
      </p:pic>
      <p:graphicFrame>
        <p:nvGraphicFramePr>
          <p:cNvPr id="4" name="Table 3"/>
          <p:cNvGraphicFramePr/>
          <p:nvPr/>
        </p:nvGraphicFramePr>
        <p:xfrm>
          <a:off x="6356985" y="852805"/>
          <a:ext cx="541401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950"/>
                <a:gridCol w="1339850"/>
                <a:gridCol w="244221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Edge Name</a:t>
                      </a:r>
                      <a:endParaRPr lang="x-none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Old Cost</a:t>
                      </a:r>
                      <a:endParaRPr lang="x-none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Updated Cost</a:t>
                      </a:r>
                      <a:endParaRPr lang="x-none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s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t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x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y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z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422275" y="5006340"/>
          <a:ext cx="11201400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775"/>
                <a:gridCol w="1119505"/>
                <a:gridCol w="1120775"/>
                <a:gridCol w="1119505"/>
                <a:gridCol w="1120775"/>
                <a:gridCol w="1119505"/>
                <a:gridCol w="1119505"/>
                <a:gridCol w="1120775"/>
                <a:gridCol w="1119505"/>
                <a:gridCol w="1120775"/>
              </a:tblGrid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y)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z)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(x, t)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(y,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(y,z)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(z,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(z,s)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(s,t)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(s,y)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Bellman-Ford algorithm </a:t>
            </a:r>
            <a:r>
              <a:rPr lang="x-none" altLang="en-IN" sz="4000" b="1">
                <a:solidFill>
                  <a:srgbClr val="002060"/>
                </a:solidFill>
                <a:sym typeface="+mn-ea"/>
              </a:rPr>
              <a:t>- Iteration 2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5" name="Picture 4" descr="bf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950" y="850265"/>
            <a:ext cx="5701665" cy="3463925"/>
          </a:xfrm>
          <a:prstGeom prst="rect">
            <a:avLst/>
          </a:prstGeom>
        </p:spPr>
      </p:pic>
      <p:graphicFrame>
        <p:nvGraphicFramePr>
          <p:cNvPr id="4" name="Table 3"/>
          <p:cNvGraphicFramePr/>
          <p:nvPr/>
        </p:nvGraphicFramePr>
        <p:xfrm>
          <a:off x="6356985" y="852805"/>
          <a:ext cx="541401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950"/>
                <a:gridCol w="1339850"/>
                <a:gridCol w="244221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Edge Name</a:t>
                      </a:r>
                      <a:endParaRPr lang="x-none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Old Cost</a:t>
                      </a:r>
                      <a:endParaRPr lang="x-none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/>
                        <a:t>Updated Cost</a:t>
                      </a:r>
                      <a:endParaRPr lang="x-none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s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t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x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y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z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IN" sz="3200" b="1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∞</a:t>
                      </a: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x-none" altLang="en-IN" sz="3200" b="1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422275" y="5006340"/>
          <a:ext cx="11201400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775"/>
                <a:gridCol w="1119505"/>
                <a:gridCol w="1120775"/>
                <a:gridCol w="1119505"/>
                <a:gridCol w="1120775"/>
                <a:gridCol w="1119505"/>
                <a:gridCol w="1119505"/>
                <a:gridCol w="1120775"/>
                <a:gridCol w="1119505"/>
                <a:gridCol w="1120775"/>
              </a:tblGrid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y)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(t, z)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(x, t)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(y,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(y,z)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(z, x)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(z,s)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(s,t)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IN" sz="3200">
                          <a:solidFill>
                            <a:srgbClr val="C00000"/>
                          </a:solidFill>
                          <a:sym typeface="+mn-ea"/>
                        </a:rPr>
                        <a:t>(s,y)</a:t>
                      </a:r>
                      <a:endParaRPr lang="x-none" altLang="en-IN" sz="32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Bellman-Ford algorithm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785" y="5351145"/>
            <a:ext cx="11809095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each pass relaxes the edges in the order (t, x), (t, y), (t, z), (x, t), (y, x), (y,z), (z, x), (z,s), (s,t), (s,y)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 descr="bf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3745" y="918210"/>
            <a:ext cx="5060950" cy="3877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 Introduction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55" y="771525"/>
            <a:ext cx="11670665" cy="5968365"/>
          </a:xfrm>
        </p:spPr>
        <p:txBody>
          <a:bodyPr>
            <a:noAutofit/>
          </a:bodyPr>
          <a:p>
            <a:pPr algn="just">
              <a:lnSpc>
                <a:spcPct val="15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If the graph has negative-weight edges, we cannot use Dijkstra’s algorithm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Instead, we must run the slower Bellman-Ford algorithm once from each vertex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The resulting running time is O(V</a:t>
            </a:r>
            <a:r>
              <a:rPr lang="x-none" altLang="en-IN" sz="3600" b="1" baseline="3000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E), which on a dense graph is O(V</a:t>
            </a:r>
            <a:r>
              <a:rPr lang="x-none" altLang="en-IN" sz="3600" b="1" baseline="30000">
                <a:solidFill>
                  <a:schemeClr val="bg1">
                    <a:lumMod val="85000"/>
                  </a:schemeClr>
                </a:solidFill>
              </a:rPr>
              <a:t>4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) 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Bellman-Ford algorithm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1620" y="4944745"/>
            <a:ext cx="11809095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each pass relaxes the edges in the order (t, x), (t, y), (t, z), (x, t), (y, x), (y,z), (z, x), (z,s), (s,t), (s,y)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 descr="bf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3255" y="1379220"/>
            <a:ext cx="5012690" cy="3028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Bellman-Ford algorithm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010" y="5039360"/>
            <a:ext cx="11809095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 each pass relaxes the edges in the order (t, x), (t, y), (t, z), (x, t), (y, x), (y,z), (z, x), (z,s), (s,t), (s,y)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 descr="bf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7210" y="932180"/>
            <a:ext cx="5670550" cy="4036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Bellman-Ford algorithm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55" y="771525"/>
            <a:ext cx="11670665" cy="5968365"/>
          </a:xfrm>
        </p:spPr>
        <p:txBody>
          <a:bodyPr>
            <a:noAutofit/>
          </a:bodyPr>
          <a:p>
            <a:pPr algn="just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time complexity of Bellman-Ford is O(VE), which is more than Dijkstra.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Dijkstra’s algorithm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5" name="Picture 4" descr="di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2045" y="1071880"/>
            <a:ext cx="7626985" cy="4662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Dijkstra’s algorithm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2820" y="977900"/>
            <a:ext cx="7611110" cy="5009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Dijkstra’s algorithm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520" y="975360"/>
            <a:ext cx="10036175" cy="5201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Dijkstra’s algorithm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9060" y="741045"/>
            <a:ext cx="4958080" cy="413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924560"/>
            <a:ext cx="5882005" cy="3871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6833</Words>
  <Application>Kingsoft Office WPP</Application>
  <PresentationFormat>Widescreen</PresentationFormat>
  <Paragraphs>1076</Paragraphs>
  <Slides>52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Office Theme</vt:lpstr>
      <vt:lpstr>Dijkstra's Algorithm Single Source Shortest Path</vt:lpstr>
      <vt:lpstr> Introduction</vt:lpstr>
      <vt:lpstr> Introduction</vt:lpstr>
      <vt:lpstr> Introduction</vt:lpstr>
      <vt:lpstr> Introduction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 Dijkstra’s algorithm</vt:lpstr>
      <vt:lpstr>Analysis</vt:lpstr>
      <vt:lpstr>Analysis</vt:lpstr>
      <vt:lpstr>Analysis</vt:lpstr>
      <vt:lpstr> Dijkstra’s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 - Iteration 2</vt:lpstr>
      <vt:lpstr>Bellman-Ford algorithm - Iteration 2</vt:lpstr>
      <vt:lpstr>Bellman-Ford algorithm - Iteration 2</vt:lpstr>
      <vt:lpstr>Bellman-Ford algorithm - Iteration 2</vt:lpstr>
      <vt:lpstr>Bellman-Ford algorithm - Iteration 2</vt:lpstr>
      <vt:lpstr>Bellman-Ford algorithm - Iteration 2</vt:lpstr>
      <vt:lpstr>Bellman-Ford algorithm - Iteration 2</vt:lpstr>
      <vt:lpstr>Bellman-Ford algorithm - Iteration 2</vt:lpstr>
      <vt:lpstr>Bellman-Ford algorithm - Iteration 2</vt:lpstr>
      <vt:lpstr>Bellman-Ford algorithm</vt:lpstr>
      <vt:lpstr>Bellman-Ford algorithm</vt:lpstr>
      <vt:lpstr>Bellman-Ford algorithm</vt:lpstr>
      <vt:lpstr>Bellman-Ford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janaki</dc:creator>
  <cp:lastModifiedBy>janaki</cp:lastModifiedBy>
  <cp:revision>1520</cp:revision>
  <dcterms:created xsi:type="dcterms:W3CDTF">2022-04-08T11:54:54Z</dcterms:created>
  <dcterms:modified xsi:type="dcterms:W3CDTF">2022-04-08T11:54:54Z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16393৅-10.1.0.5707</vt:lpwstr>
  </property>
</Properties>
</file>