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1" r:id="rId7"/>
    <p:sldId id="260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86D-3728-4074-803A-725EF84F9575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28BC-8334-4534-AD1B-15D82EAF2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17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86D-3728-4074-803A-725EF84F9575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28BC-8334-4534-AD1B-15D82EAF2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9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86D-3728-4074-803A-725EF84F9575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28BC-8334-4534-AD1B-15D82EAF2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6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86D-3728-4074-803A-725EF84F9575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28BC-8334-4534-AD1B-15D82EAF2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5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86D-3728-4074-803A-725EF84F9575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28BC-8334-4534-AD1B-15D82EAF2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55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86D-3728-4074-803A-725EF84F9575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28BC-8334-4534-AD1B-15D82EAF2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3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86D-3728-4074-803A-725EF84F9575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28BC-8334-4534-AD1B-15D82EAF2BA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9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86D-3728-4074-803A-725EF84F9575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28BC-8334-4534-AD1B-15D82EAF2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0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86D-3728-4074-803A-725EF84F9575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28BC-8334-4534-AD1B-15D82EAF2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9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86D-3728-4074-803A-725EF84F9575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28BC-8334-4534-AD1B-15D82EAF2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0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763786D-3728-4074-803A-725EF84F9575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28BC-8334-4534-AD1B-15D82EAF2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2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763786D-3728-4074-803A-725EF84F9575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86228BC-8334-4534-AD1B-15D82EAF2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8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FFBB5-1627-1FE4-A748-FEA7931DA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880" y="2320290"/>
            <a:ext cx="9928860" cy="1680210"/>
          </a:xfrm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Capstone project </a:t>
            </a:r>
            <a:br>
              <a:rPr lang="en-US" sz="3600" dirty="0"/>
            </a:br>
            <a:br>
              <a:rPr lang="en-US" sz="2400" dirty="0"/>
            </a:br>
            <a:r>
              <a:rPr lang="en-US" sz="2400" dirty="0"/>
              <a:t>Reimbursement Portal -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1BC09-AB7C-3B5C-8C6F-841D7A9FC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By – Dikshita Patidar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CC90D4-650D-2427-7EC7-4DBEE85D8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570" y="549592"/>
            <a:ext cx="38100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09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946F5-4E6E-A312-5353-D36B4A75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7C24D-656E-ADF1-183A-76686B324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Frontend - HTML , CSS </a:t>
            </a:r>
          </a:p>
          <a:p>
            <a:r>
              <a:rPr lang="en-US" sz="2800" dirty="0"/>
              <a:t>Backend – Flask, SQL Alchemy </a:t>
            </a:r>
          </a:p>
          <a:p>
            <a:r>
              <a:rPr lang="en-US" sz="2800" dirty="0"/>
              <a:t>Database – MySQL</a:t>
            </a:r>
          </a:p>
          <a:p>
            <a:r>
              <a:rPr lang="en-US" sz="2800" dirty="0"/>
              <a:t>Logging Library to log various events</a:t>
            </a:r>
          </a:p>
          <a:p>
            <a:r>
              <a:rPr lang="en-US" sz="2800" dirty="0"/>
              <a:t>Platform – VS Code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22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8989-8D07-ACF2-4524-5673BA382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7158" y="1918912"/>
            <a:ext cx="8991600" cy="1645920"/>
          </a:xfrm>
        </p:spPr>
        <p:txBody>
          <a:bodyPr/>
          <a:lstStyle/>
          <a:p>
            <a:r>
              <a:rPr lang="en-US" dirty="0"/>
              <a:t>THANKYOU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EC474-E480-624A-404E-9550A196F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63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54D0-AD5B-D5E8-05FB-7E43185A3602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D478F-3359-9799-4F26-FD53709AD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Reimbursement portal is a platform where employees can claim reimbursement’s for various expenses.</a:t>
            </a:r>
          </a:p>
          <a:p>
            <a:r>
              <a:rPr lang="en-US" sz="2800" dirty="0"/>
              <a:t>These claims are approved/rejected by assigned manager’s, adhering reimbursement policy.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63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DF54-39A3-2636-7317-F542E7FC5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479" y="560655"/>
            <a:ext cx="10324214" cy="1188720"/>
          </a:xfrm>
        </p:spPr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0933D-17E2-0451-C5E5-249AF1CB3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6" y="2434856"/>
            <a:ext cx="10717618" cy="4136065"/>
          </a:xfrm>
        </p:spPr>
        <p:txBody>
          <a:bodyPr>
            <a:normAutofit/>
          </a:bodyPr>
          <a:lstStyle/>
          <a:p>
            <a:r>
              <a:rPr lang="en-US" sz="2600" dirty="0"/>
              <a:t>Three types of users : Admin , Manager , Employee</a:t>
            </a:r>
          </a:p>
          <a:p>
            <a:r>
              <a:rPr lang="en-US" sz="2600" dirty="0"/>
              <a:t>Registration and login flows for Managers and Employees with valid company email.</a:t>
            </a:r>
          </a:p>
          <a:p>
            <a:r>
              <a:rPr lang="en-US" sz="2600" dirty="0"/>
              <a:t>Submission of reimbursement requests by Employees, including details and relevant documents according to policy.</a:t>
            </a:r>
          </a:p>
          <a:p>
            <a:r>
              <a:rPr lang="en-US" sz="2600" dirty="0"/>
              <a:t>Approval or rejection of requests by assigned Managers with comments.</a:t>
            </a:r>
          </a:p>
          <a:p>
            <a:r>
              <a:rPr lang="en-US" sz="2600" dirty="0"/>
              <a:t>Admin functionalities for managing users, departments, and tracking reimbursement record.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13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B17E-AD57-9041-45FA-935E2D2C6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116" y="0"/>
            <a:ext cx="7729728" cy="720090"/>
          </a:xfrm>
        </p:spPr>
        <p:txBody>
          <a:bodyPr>
            <a:normAutofit fontScale="90000"/>
          </a:bodyPr>
          <a:lstStyle/>
          <a:p>
            <a:r>
              <a:rPr lang="en-US" dirty="0"/>
              <a:t>Workflow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61D53F-C530-9D19-224E-7D1DDC2E1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7" t="7430" r="22464" b="6346"/>
          <a:stretch/>
        </p:blipFill>
        <p:spPr>
          <a:xfrm>
            <a:off x="2034540" y="753971"/>
            <a:ext cx="7772400" cy="5951029"/>
          </a:xfrm>
        </p:spPr>
      </p:pic>
    </p:spTree>
    <p:extLst>
      <p:ext uri="{BB962C8B-B14F-4D97-AF65-F5344CB8AC3E}">
        <p14:creationId xmlns:p14="http://schemas.microsoft.com/office/powerpoint/2010/main" val="3151295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3EB5-1ABB-19A7-66A1-169F4B820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396" y="96012"/>
            <a:ext cx="7729728" cy="715518"/>
          </a:xfrm>
        </p:spPr>
        <p:txBody>
          <a:bodyPr>
            <a:normAutofit fontScale="90000"/>
          </a:bodyPr>
          <a:lstStyle/>
          <a:p>
            <a:r>
              <a:rPr lang="en-US" dirty="0"/>
              <a:t>Workflow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4F4A57-0962-A677-CA7F-CF807316C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35" t="7646" r="29236" b="5981"/>
          <a:stretch/>
        </p:blipFill>
        <p:spPr>
          <a:xfrm>
            <a:off x="1954530" y="868681"/>
            <a:ext cx="7829551" cy="5817870"/>
          </a:xfrm>
        </p:spPr>
      </p:pic>
    </p:spTree>
    <p:extLst>
      <p:ext uri="{BB962C8B-B14F-4D97-AF65-F5344CB8AC3E}">
        <p14:creationId xmlns:p14="http://schemas.microsoft.com/office/powerpoint/2010/main" val="398584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9200-2ADD-8BB9-117F-9B0DD923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146513-0651-2539-742F-C72045110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2431"/>
            <a:ext cx="121920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7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6BE9-D1B2-F05B-B580-55E04D951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811" y="177883"/>
            <a:ext cx="7729728" cy="1188720"/>
          </a:xfrm>
        </p:spPr>
        <p:txBody>
          <a:bodyPr/>
          <a:lstStyle/>
          <a:p>
            <a:r>
              <a:rPr lang="en-US" dirty="0"/>
              <a:t>USER TABLE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52B0A2C-5BEB-4798-6344-0921FA529E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139297"/>
              </p:ext>
            </p:extLst>
          </p:nvPr>
        </p:nvGraphicFramePr>
        <p:xfrm>
          <a:off x="2230438" y="1759972"/>
          <a:ext cx="7731126" cy="50980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65563">
                  <a:extLst>
                    <a:ext uri="{9D8B030D-6E8A-4147-A177-3AD203B41FA5}">
                      <a16:colId xmlns:a16="http://schemas.microsoft.com/office/drawing/2014/main" val="3821836853"/>
                    </a:ext>
                  </a:extLst>
                </a:gridCol>
                <a:gridCol w="3865563">
                  <a:extLst>
                    <a:ext uri="{9D8B030D-6E8A-4147-A177-3AD203B41FA5}">
                      <a16:colId xmlns:a16="http://schemas.microsoft.com/office/drawing/2014/main" val="2806548200"/>
                    </a:ext>
                  </a:extLst>
                </a:gridCol>
              </a:tblGrid>
              <a:tr h="415121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283985"/>
                  </a:ext>
                </a:extLst>
              </a:tr>
              <a:tr h="520323">
                <a:tc>
                  <a:txBody>
                    <a:bodyPr/>
                    <a:lstStyle/>
                    <a:p>
                      <a:r>
                        <a:rPr lang="en-US" b="1" u="none" dirty="0">
                          <a:effectLst/>
                        </a:rPr>
                        <a:t>user_id (Primary Key)</a:t>
                      </a:r>
                      <a:endParaRPr lang="en-US" u="none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int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551078859"/>
                  </a:ext>
                </a:extLst>
              </a:tr>
              <a:tr h="52032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first_name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varchar(50)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194756172"/>
                  </a:ext>
                </a:extLst>
              </a:tr>
              <a:tr h="520323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last_name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varchar(50)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564103224"/>
                  </a:ext>
                </a:extLst>
              </a:tr>
              <a:tr h="520323"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email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varchar(100)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879723053"/>
                  </a:ext>
                </a:extLst>
              </a:tr>
              <a:tr h="52032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password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varchar(255)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000168377"/>
                  </a:ext>
                </a:extLst>
              </a:tr>
              <a:tr h="52032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role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varchar(50)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445616568"/>
                  </a:ext>
                </a:extLst>
              </a:tr>
              <a:tr h="52032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user_status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varchar(20)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243788962"/>
                  </a:ext>
                </a:extLst>
              </a:tr>
              <a:tr h="520323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manager id (Foreign Key)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504258517"/>
                  </a:ext>
                </a:extLst>
              </a:tr>
              <a:tr h="520323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department id (Foreign Key)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int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720234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583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F8BCF-9D1D-4A41-2225-F7862A924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708" y="443697"/>
            <a:ext cx="7729728" cy="1188720"/>
          </a:xfrm>
        </p:spPr>
        <p:txBody>
          <a:bodyPr/>
          <a:lstStyle/>
          <a:p>
            <a:r>
              <a:rPr lang="en-US" dirty="0"/>
              <a:t>Reimbursement Request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66B610-BE0A-6306-92C0-C63DB336C5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7132067"/>
              </p:ext>
            </p:extLst>
          </p:nvPr>
        </p:nvGraphicFramePr>
        <p:xfrm>
          <a:off x="2177275" y="2234387"/>
          <a:ext cx="7731124" cy="4089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65562">
                  <a:extLst>
                    <a:ext uri="{9D8B030D-6E8A-4147-A177-3AD203B41FA5}">
                      <a16:colId xmlns:a16="http://schemas.microsoft.com/office/drawing/2014/main" val="2449541922"/>
                    </a:ext>
                  </a:extLst>
                </a:gridCol>
                <a:gridCol w="3865562">
                  <a:extLst>
                    <a:ext uri="{9D8B030D-6E8A-4147-A177-3AD203B41FA5}">
                      <a16:colId xmlns:a16="http://schemas.microsoft.com/office/drawing/2014/main" val="135173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660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u="sng" dirty="0">
                          <a:effectLst/>
                        </a:rPr>
                        <a:t>request id (PK)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int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73582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employee_id</a:t>
                      </a:r>
                      <a:r>
                        <a:rPr lang="en-US" b="1" dirty="0">
                          <a:effectLst/>
                        </a:rPr>
                        <a:t> (FK)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98374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request_type_id</a:t>
                      </a:r>
                      <a:r>
                        <a:rPr lang="en-US" b="1" dirty="0">
                          <a:effectLst/>
                        </a:rPr>
                        <a:t> (FK)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466751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amount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942442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request_date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date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799665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status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varchar(20)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43165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manager_id (FK)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86641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comments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text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806771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295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EE3034-AA2E-A26E-28DC-8C67C20083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631449"/>
              </p:ext>
            </p:extLst>
          </p:nvPr>
        </p:nvGraphicFramePr>
        <p:xfrm>
          <a:off x="561127" y="1881963"/>
          <a:ext cx="5456902" cy="17969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28451">
                  <a:extLst>
                    <a:ext uri="{9D8B030D-6E8A-4147-A177-3AD203B41FA5}">
                      <a16:colId xmlns:a16="http://schemas.microsoft.com/office/drawing/2014/main" val="172105034"/>
                    </a:ext>
                  </a:extLst>
                </a:gridCol>
                <a:gridCol w="2728451">
                  <a:extLst>
                    <a:ext uri="{9D8B030D-6E8A-4147-A177-3AD203B41FA5}">
                      <a16:colId xmlns:a16="http://schemas.microsoft.com/office/drawing/2014/main" val="3393146586"/>
                    </a:ext>
                  </a:extLst>
                </a:gridCol>
              </a:tblGrid>
              <a:tr h="507361">
                <a:tc>
                  <a:txBody>
                    <a:bodyPr/>
                    <a:lstStyle/>
                    <a:p>
                      <a:r>
                        <a:rPr lang="en-US" dirty="0"/>
                        <a:t>Column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92608"/>
                  </a:ext>
                </a:extLst>
              </a:tr>
              <a:tr h="644771">
                <a:tc>
                  <a:txBody>
                    <a:bodyPr/>
                    <a:lstStyle/>
                    <a:p>
                      <a:r>
                        <a:rPr lang="en-US" b="1" u="sng" dirty="0" err="1">
                          <a:effectLst/>
                        </a:rPr>
                        <a:t>department_id</a:t>
                      </a:r>
                      <a:r>
                        <a:rPr lang="en-US" b="1" u="sng" dirty="0">
                          <a:effectLst/>
                        </a:rPr>
                        <a:t> (PK)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int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500295371"/>
                  </a:ext>
                </a:extLst>
              </a:tr>
              <a:tr h="644771">
                <a:tc>
                  <a:txBody>
                    <a:bodyPr/>
                    <a:lstStyle/>
                    <a:p>
                      <a:r>
                        <a:rPr lang="en-US" b="0" dirty="0" err="1">
                          <a:effectLst/>
                        </a:rPr>
                        <a:t>department_name</a:t>
                      </a:r>
                      <a:endParaRPr lang="en-US" b="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varchar(100)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2848222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F74316-6636-C45D-B431-3160D3CB3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35158"/>
              </p:ext>
            </p:extLst>
          </p:nvPr>
        </p:nvGraphicFramePr>
        <p:xfrm>
          <a:off x="6561470" y="1878616"/>
          <a:ext cx="5421424" cy="17602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10712">
                  <a:extLst>
                    <a:ext uri="{9D8B030D-6E8A-4147-A177-3AD203B41FA5}">
                      <a16:colId xmlns:a16="http://schemas.microsoft.com/office/drawing/2014/main" val="3744406680"/>
                    </a:ext>
                  </a:extLst>
                </a:gridCol>
                <a:gridCol w="2710712">
                  <a:extLst>
                    <a:ext uri="{9D8B030D-6E8A-4147-A177-3AD203B41FA5}">
                      <a16:colId xmlns:a16="http://schemas.microsoft.com/office/drawing/2014/main" val="1937151603"/>
                    </a:ext>
                  </a:extLst>
                </a:gridCol>
              </a:tblGrid>
              <a:tr h="344678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55104"/>
                  </a:ext>
                </a:extLst>
              </a:tr>
              <a:tr h="432028">
                <a:tc>
                  <a:txBody>
                    <a:bodyPr/>
                    <a:lstStyle/>
                    <a:p>
                      <a:r>
                        <a:rPr lang="en-US" b="1" u="sng" dirty="0" err="1">
                          <a:effectLst/>
                        </a:rPr>
                        <a:t>document_id</a:t>
                      </a:r>
                      <a:r>
                        <a:rPr lang="en-US" b="1" u="sng" dirty="0">
                          <a:effectLst/>
                        </a:rPr>
                        <a:t> (PK)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int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833878336"/>
                  </a:ext>
                </a:extLst>
              </a:tr>
              <a:tr h="432028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request_id</a:t>
                      </a:r>
                      <a:r>
                        <a:rPr lang="en-US" b="1" dirty="0">
                          <a:effectLst/>
                        </a:rPr>
                        <a:t> (FK)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4003976230"/>
                  </a:ext>
                </a:extLst>
              </a:tr>
              <a:tr h="43202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document_path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varchar(255)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6708394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70EFC3F-CD65-E3B2-7E1E-28574037EABE}"/>
              </a:ext>
            </a:extLst>
          </p:cNvPr>
          <p:cNvSpPr txBox="1"/>
          <p:nvPr/>
        </p:nvSpPr>
        <p:spPr>
          <a:xfrm>
            <a:off x="6461937" y="883907"/>
            <a:ext cx="5584751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/>
              <a:t>DOCUMENT TABLE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E0F988D-0ED7-CEB5-252E-BF060C7DD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184509"/>
              </p:ext>
            </p:extLst>
          </p:nvPr>
        </p:nvGraphicFramePr>
        <p:xfrm>
          <a:off x="1808717" y="4930159"/>
          <a:ext cx="8128000" cy="17653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3255461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10814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678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u="sng" dirty="0" err="1">
                          <a:effectLst/>
                        </a:rPr>
                        <a:t>request_type_id</a:t>
                      </a:r>
                      <a:r>
                        <a:rPr lang="en-US" b="1" u="sng" dirty="0">
                          <a:effectLst/>
                        </a:rPr>
                        <a:t> (PK)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int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87736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effectLst/>
                        </a:rPr>
                        <a:t>type_name</a:t>
                      </a:r>
                      <a:endParaRPr lang="en-US" b="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varchar(50)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738167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amount_limit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float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408645939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8951A63-9E15-38FF-0285-04C20C31976D}"/>
              </a:ext>
            </a:extLst>
          </p:cNvPr>
          <p:cNvSpPr txBox="1"/>
          <p:nvPr/>
        </p:nvSpPr>
        <p:spPr>
          <a:xfrm>
            <a:off x="489098" y="883905"/>
            <a:ext cx="553956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/>
              <a:t>DEPARTMENT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76D106-F097-D297-9654-90584680EA75}"/>
              </a:ext>
            </a:extLst>
          </p:cNvPr>
          <p:cNvSpPr txBox="1"/>
          <p:nvPr/>
        </p:nvSpPr>
        <p:spPr>
          <a:xfrm>
            <a:off x="2703328" y="4265059"/>
            <a:ext cx="6278524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/>
              <a:t>REQUEST  TYPE  TABLE</a:t>
            </a:r>
          </a:p>
        </p:txBody>
      </p:sp>
    </p:spTree>
    <p:extLst>
      <p:ext uri="{BB962C8B-B14F-4D97-AF65-F5344CB8AC3E}">
        <p14:creationId xmlns:p14="http://schemas.microsoft.com/office/powerpoint/2010/main" val="38073381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364</TotalTime>
  <Words>319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Capstone project   Reimbursement Portal - python</vt:lpstr>
      <vt:lpstr>Introduction</vt:lpstr>
      <vt:lpstr>Functional Requirements</vt:lpstr>
      <vt:lpstr>Workflow</vt:lpstr>
      <vt:lpstr>Workflow</vt:lpstr>
      <vt:lpstr>ER DIAGRAM</vt:lpstr>
      <vt:lpstr>USER TABLE</vt:lpstr>
      <vt:lpstr>Reimbursement Request table</vt:lpstr>
      <vt:lpstr>PowerPoint Presentation</vt:lpstr>
      <vt:lpstr>Technologies used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Dikshita Patidar</dc:creator>
  <cp:lastModifiedBy>Dikshita Patidar</cp:lastModifiedBy>
  <cp:revision>7</cp:revision>
  <dcterms:created xsi:type="dcterms:W3CDTF">2024-06-08T20:33:49Z</dcterms:created>
  <dcterms:modified xsi:type="dcterms:W3CDTF">2024-06-09T16:47:09Z</dcterms:modified>
</cp:coreProperties>
</file>