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56" r:id="rId5"/>
    <p:sldId id="257" r:id="rId6"/>
    <p:sldId id="260" r:id="rId7"/>
    <p:sldId id="261" r:id="rId8"/>
    <p:sldId id="262" r:id="rId9"/>
    <p:sldId id="258" r:id="rId10"/>
    <p:sldId id="264" r:id="rId11"/>
    <p:sldId id="278" r:id="rId12"/>
    <p:sldId id="279" r:id="rId13"/>
    <p:sldId id="267" r:id="rId14"/>
    <p:sldId id="268" r:id="rId15"/>
    <p:sldId id="269" r:id="rId16"/>
    <p:sldId id="270" r:id="rId17"/>
    <p:sldId id="272" r:id="rId18"/>
    <p:sldId id="273" r:id="rId19"/>
    <p:sldId id="274" r:id="rId20"/>
    <p:sldId id="275" r:id="rId21"/>
    <p:sldId id="276" r:id="rId22"/>
    <p:sldId id="277" r:id="rId23"/>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xmlns="" userId="Rose Malcolm" providerId="None"/>
      </p:ext>
    </p:extLst>
  </p:cmAuthor>
  <p:cmAuthor id="2" name="Rose Malcolm" initials="RM [2]" lastIdx="7" clrIdx="1">
    <p:extLst>
      <p:ext uri="{19B8F6BF-5375-455C-9EA6-DF929625EA0E}">
        <p15:presenceInfo xmlns:p15="http://schemas.microsoft.com/office/powerpoint/2012/main" xmlns="" userId="17c9fa32013483c0" providerId="Windows Live"/>
      </p:ext>
    </p:extLst>
  </p:cmAuthor>
  <p:cmAuthor id="3" name="Ramesh Sannareddy" initials="RS" lastIdx="7" clrIdx="2">
    <p:extLst>
      <p:ext uri="{19B8F6BF-5375-455C-9EA6-DF929625EA0E}">
        <p15:presenceInfo xmlns:p15="http://schemas.microsoft.com/office/powerpoint/2012/main" xmlns=""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p:scale>
          <a:sx n="59" d="100"/>
          <a:sy n="59" d="100"/>
        </p:scale>
        <p:origin x="-996" y="13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Number of Jobs</c:v>
                </c:pt>
              </c:strCache>
            </c:strRef>
          </c:tx>
          <c:invertIfNegative val="0"/>
          <c:cat>
            <c:strRef>
              <c:f>Sheet1!$A$2:$A$5</c:f>
              <c:strCache>
                <c:ptCount val="4"/>
                <c:pt idx="0">
                  <c:v>Los Angeles</c:v>
                </c:pt>
                <c:pt idx="1">
                  <c:v>New York</c:v>
                </c:pt>
                <c:pt idx="2">
                  <c:v>San Francisco</c:v>
                </c:pt>
                <c:pt idx="3">
                  <c:v>Washington DC</c:v>
                </c:pt>
              </c:strCache>
            </c:strRef>
          </c:cat>
          <c:val>
            <c:numRef>
              <c:f>Sheet1!$B$2:$B$5</c:f>
              <c:numCache>
                <c:formatCode>General</c:formatCode>
                <c:ptCount val="4"/>
                <c:pt idx="0">
                  <c:v>640</c:v>
                </c:pt>
                <c:pt idx="1">
                  <c:v>3226</c:v>
                </c:pt>
                <c:pt idx="2">
                  <c:v>435</c:v>
                </c:pt>
                <c:pt idx="3">
                  <c:v>5316</c:v>
                </c:pt>
              </c:numCache>
            </c:numRef>
          </c:val>
        </c:ser>
        <c:ser>
          <c:idx val="1"/>
          <c:order val="1"/>
          <c:tx>
            <c:strRef>
              <c:f>Sheet1!$C$1</c:f>
              <c:strCache>
                <c:ptCount val="1"/>
              </c:strCache>
            </c:strRef>
          </c:tx>
          <c:invertIfNegative val="0"/>
          <c:cat>
            <c:strRef>
              <c:f>Sheet1!$A$2:$A$5</c:f>
              <c:strCache>
                <c:ptCount val="4"/>
                <c:pt idx="0">
                  <c:v>Los Angeles</c:v>
                </c:pt>
                <c:pt idx="1">
                  <c:v>New York</c:v>
                </c:pt>
                <c:pt idx="2">
                  <c:v>San Francisco</c:v>
                </c:pt>
                <c:pt idx="3">
                  <c:v>Washington DC</c:v>
                </c:pt>
              </c:strCache>
            </c:strRef>
          </c:cat>
          <c:val>
            <c:numRef>
              <c:f>Sheet1!$C$2:$C$5</c:f>
              <c:numCache>
                <c:formatCode>General</c:formatCode>
                <c:ptCount val="4"/>
              </c:numCache>
            </c:numRef>
          </c:val>
        </c:ser>
        <c:ser>
          <c:idx val="2"/>
          <c:order val="2"/>
          <c:tx>
            <c:strRef>
              <c:f>Sheet1!$D$1</c:f>
              <c:strCache>
                <c:ptCount val="1"/>
              </c:strCache>
            </c:strRef>
          </c:tx>
          <c:invertIfNegative val="0"/>
          <c:cat>
            <c:strRef>
              <c:f>Sheet1!$A$2:$A$5</c:f>
              <c:strCache>
                <c:ptCount val="4"/>
                <c:pt idx="0">
                  <c:v>Los Angeles</c:v>
                </c:pt>
                <c:pt idx="1">
                  <c:v>New York</c:v>
                </c:pt>
                <c:pt idx="2">
                  <c:v>San Francisco</c:v>
                </c:pt>
                <c:pt idx="3">
                  <c:v>Washington DC</c:v>
                </c:pt>
              </c:strCache>
            </c:strRef>
          </c:cat>
          <c:val>
            <c:numRef>
              <c:f>Sheet1!$D$2:$D$5</c:f>
              <c:numCache>
                <c:formatCode>General</c:formatCode>
                <c:ptCount val="4"/>
              </c:numCache>
            </c:numRef>
          </c:val>
        </c:ser>
        <c:dLbls>
          <c:showLegendKey val="0"/>
          <c:showVal val="0"/>
          <c:showCatName val="0"/>
          <c:showSerName val="0"/>
          <c:showPercent val="0"/>
          <c:showBubbleSize val="0"/>
        </c:dLbls>
        <c:gapWidth val="150"/>
        <c:axId val="153716224"/>
        <c:axId val="173463040"/>
      </c:barChart>
      <c:catAx>
        <c:axId val="153716224"/>
        <c:scaling>
          <c:orientation val="minMax"/>
        </c:scaling>
        <c:delete val="0"/>
        <c:axPos val="l"/>
        <c:numFmt formatCode="General" sourceLinked="1"/>
        <c:majorTickMark val="out"/>
        <c:minorTickMark val="none"/>
        <c:tickLblPos val="nextTo"/>
        <c:crossAx val="173463040"/>
        <c:crosses val="autoZero"/>
        <c:auto val="1"/>
        <c:lblAlgn val="ctr"/>
        <c:lblOffset val="100"/>
        <c:noMultiLvlLbl val="0"/>
      </c:catAx>
      <c:valAx>
        <c:axId val="173463040"/>
        <c:scaling>
          <c:orientation val="minMax"/>
        </c:scaling>
        <c:delete val="0"/>
        <c:axPos val="b"/>
        <c:majorGridlines/>
        <c:numFmt formatCode="General" sourceLinked="1"/>
        <c:majorTickMark val="out"/>
        <c:minorTickMark val="none"/>
        <c:tickLblPos val="nextTo"/>
        <c:crossAx val="15371622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Number of Jobs</c:v>
                </c:pt>
              </c:strCache>
            </c:strRef>
          </c:tx>
          <c:invertIfNegative val="0"/>
          <c:cat>
            <c:strRef>
              <c:f>Sheet1!$A$2:$A$5</c:f>
              <c:strCache>
                <c:ptCount val="4"/>
                <c:pt idx="0">
                  <c:v>C</c:v>
                </c:pt>
                <c:pt idx="1">
                  <c:v>C#</c:v>
                </c:pt>
                <c:pt idx="2">
                  <c:v>C++</c:v>
                </c:pt>
                <c:pt idx="3">
                  <c:v>Java</c:v>
                </c:pt>
              </c:strCache>
            </c:strRef>
          </c:cat>
          <c:val>
            <c:numRef>
              <c:f>Sheet1!$B$2:$B$5</c:f>
              <c:numCache>
                <c:formatCode>General</c:formatCode>
                <c:ptCount val="4"/>
                <c:pt idx="0">
                  <c:v>13498</c:v>
                </c:pt>
                <c:pt idx="1">
                  <c:v>333</c:v>
                </c:pt>
                <c:pt idx="2">
                  <c:v>305</c:v>
                </c:pt>
                <c:pt idx="3">
                  <c:v>2609</c:v>
                </c:pt>
              </c:numCache>
            </c:numRef>
          </c:val>
        </c:ser>
        <c:ser>
          <c:idx val="1"/>
          <c:order val="1"/>
          <c:tx>
            <c:strRef>
              <c:f>Sheet1!$C$1</c:f>
              <c:strCache>
                <c:ptCount val="1"/>
              </c:strCache>
            </c:strRef>
          </c:tx>
          <c:invertIfNegative val="0"/>
          <c:cat>
            <c:strRef>
              <c:f>Sheet1!$A$2:$A$5</c:f>
              <c:strCache>
                <c:ptCount val="4"/>
                <c:pt idx="0">
                  <c:v>C</c:v>
                </c:pt>
                <c:pt idx="1">
                  <c:v>C#</c:v>
                </c:pt>
                <c:pt idx="2">
                  <c:v>C++</c:v>
                </c:pt>
                <c:pt idx="3">
                  <c:v>Java</c:v>
                </c:pt>
              </c:strCache>
            </c:strRef>
          </c:cat>
          <c:val>
            <c:numRef>
              <c:f>Sheet1!$C$2:$C$5</c:f>
              <c:numCache>
                <c:formatCode>General</c:formatCode>
                <c:ptCount val="4"/>
              </c:numCache>
            </c:numRef>
          </c:val>
        </c:ser>
        <c:ser>
          <c:idx val="2"/>
          <c:order val="2"/>
          <c:tx>
            <c:strRef>
              <c:f>Sheet1!$D$1</c:f>
              <c:strCache>
                <c:ptCount val="1"/>
              </c:strCache>
            </c:strRef>
          </c:tx>
          <c:invertIfNegative val="0"/>
          <c:cat>
            <c:strRef>
              <c:f>Sheet1!$A$2:$A$5</c:f>
              <c:strCache>
                <c:ptCount val="4"/>
                <c:pt idx="0">
                  <c:v>C</c:v>
                </c:pt>
                <c:pt idx="1">
                  <c:v>C#</c:v>
                </c:pt>
                <c:pt idx="2">
                  <c:v>C++</c:v>
                </c:pt>
                <c:pt idx="3">
                  <c:v>Java</c:v>
                </c:pt>
              </c:strCache>
            </c:strRef>
          </c:cat>
          <c:val>
            <c:numRef>
              <c:f>Sheet1!$D$2:$D$5</c:f>
              <c:numCache>
                <c:formatCode>General</c:formatCode>
                <c:ptCount val="4"/>
              </c:numCache>
            </c:numRef>
          </c:val>
        </c:ser>
        <c:dLbls>
          <c:showLegendKey val="0"/>
          <c:showVal val="0"/>
          <c:showCatName val="0"/>
          <c:showSerName val="0"/>
          <c:showPercent val="0"/>
          <c:showBubbleSize val="0"/>
        </c:dLbls>
        <c:gapWidth val="150"/>
        <c:axId val="160180864"/>
        <c:axId val="160211712"/>
      </c:barChart>
      <c:catAx>
        <c:axId val="160180864"/>
        <c:scaling>
          <c:orientation val="minMax"/>
        </c:scaling>
        <c:delete val="0"/>
        <c:axPos val="l"/>
        <c:numFmt formatCode="General" sourceLinked="1"/>
        <c:majorTickMark val="out"/>
        <c:minorTickMark val="none"/>
        <c:tickLblPos val="nextTo"/>
        <c:crossAx val="160211712"/>
        <c:crosses val="autoZero"/>
        <c:auto val="1"/>
        <c:lblAlgn val="ctr"/>
        <c:lblOffset val="100"/>
        <c:noMultiLvlLbl val="0"/>
      </c:catAx>
      <c:valAx>
        <c:axId val="160211712"/>
        <c:scaling>
          <c:orientation val="minMax"/>
        </c:scaling>
        <c:delete val="0"/>
        <c:axPos val="b"/>
        <c:majorGridlines/>
        <c:numFmt formatCode="General" sourceLinked="1"/>
        <c:majorTickMark val="out"/>
        <c:minorTickMark val="none"/>
        <c:tickLblPos val="nextTo"/>
        <c:crossAx val="16018086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3570004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3379514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4013627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xmlns=""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xmlns=""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xmlns=""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xmlns=""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xmlns=""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xmlns=""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xmlns=""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xmlns=""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xmlns=""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xmlns=""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xmlns=""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xmlns=""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xmlns=""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xmlns=""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3" Type="http://schemas.openxmlformats.org/officeDocument/2006/relationships/hyperlink" Target="https://eu-de.dataplatform.cloud.ibm.com/dashboards/1b54985f-207e-416b-ba62-5a546cb06a4e/view/037fd60124892ac449ebc4e407cc2d047b367055b5bbd15289d77b495e612297a9381b91c87d4a5add470331f5ec475dc8"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E973FE-1F8B-4DED-8DC0-71E987678976}"/>
              </a:ext>
            </a:extLst>
          </p:cNvPr>
          <p:cNvSpPr>
            <a:spLocks noGrp="1"/>
          </p:cNvSpPr>
          <p:nvPr>
            <p:ph type="title"/>
          </p:nvPr>
        </p:nvSpPr>
        <p:spPr>
          <a:xfrm>
            <a:off x="5826430" y="2234444"/>
            <a:ext cx="6281349" cy="1325563"/>
          </a:xfrm>
        </p:spPr>
        <p:txBody>
          <a:bodyPr anchor="ctr">
            <a:normAutofit/>
          </a:bodyPr>
          <a:lstStyle/>
          <a:p>
            <a:r>
              <a:rPr lang="en-US" dirty="0" smtClean="0">
                <a:solidFill>
                  <a:srgbClr val="0E659B"/>
                </a:solidFill>
              </a:rPr>
              <a:t>IBM Capstone Project  </a:t>
            </a:r>
            <a:endParaRPr lang="en-US" dirty="0">
              <a:solidFill>
                <a:srgbClr val="0E659B"/>
              </a:solidFill>
            </a:endParaRPr>
          </a:p>
        </p:txBody>
      </p:sp>
      <p:pic>
        <p:nvPicPr>
          <p:cNvPr id="4" name="Picture 3">
            <a:extLst>
              <a:ext uri="{FF2B5EF4-FFF2-40B4-BE49-F238E27FC236}">
                <a16:creationId xmlns:a16="http://schemas.microsoft.com/office/drawing/2014/main" xmlns=""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xmlns=""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err="1" smtClean="0"/>
              <a:t>Dikshita</a:t>
            </a:r>
            <a:r>
              <a:rPr lang="en-US" dirty="0" smtClean="0"/>
              <a:t> Reddy</a:t>
            </a:r>
            <a:endParaRPr lang="en-US" dirty="0"/>
          </a:p>
          <a:p>
            <a:pPr marL="0" indent="0">
              <a:buNone/>
            </a:pPr>
            <a:r>
              <a:rPr lang="en-US" dirty="0" smtClean="0"/>
              <a:t>4 January 2024</a:t>
            </a:r>
            <a:endParaRPr lang="en-US"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xmlns=""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xmlns=""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xmlns=""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xmlns=""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xmlns=""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xmlns=""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xmlns=""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xmlns=""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xmlns=""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xmlns=""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xmlns=""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xmlns=""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xmlns=""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xmlns=""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xmlns=""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xmlns=""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xmlns=""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xmlns=""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xmlns=""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xmlns=""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xmlns=""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xmlns=""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4285075" y="3142210"/>
            <a:ext cx="7068725" cy="2569239"/>
          </a:xfrm>
        </p:spPr>
        <p:txBody>
          <a:bodyPr>
            <a:normAutofit lnSpcReduction="10000"/>
          </a:bodyPr>
          <a:lstStyle/>
          <a:p>
            <a:pPr marL="0" indent="0">
              <a:buNone/>
            </a:pPr>
            <a:r>
              <a:rPr lang="en-US" sz="2200" b="1" dirty="0" smtClean="0"/>
              <a:t>The </a:t>
            </a:r>
            <a:r>
              <a:rPr lang="en-US" sz="2200" b="1" dirty="0"/>
              <a:t>permanent link of the read-only view of the Cognos dashboard goes </a:t>
            </a:r>
            <a:r>
              <a:rPr lang="en-US" sz="2200" b="1" dirty="0" smtClean="0"/>
              <a:t>here</a:t>
            </a:r>
            <a:r>
              <a:rPr lang="en-US" sz="2200" dirty="0" smtClean="0"/>
              <a:t>:</a:t>
            </a:r>
          </a:p>
          <a:p>
            <a:pPr marL="0" indent="0">
              <a:buNone/>
            </a:pPr>
            <a:r>
              <a:rPr lang="en-US" sz="2200" dirty="0">
                <a:hlinkClick r:id="rId3"/>
              </a:rPr>
              <a:t>https://eu-de.dataplatform.cloud.ibm.com/dashboards/1b54985f-207e-416b-ba62-5a546cb06a4e/view/037fd60124892ac449ebc4e407cc2d047b367055b5bbd15289d77b495e612297a9381b91c87d4a5add470331f5ec475dc8</a:t>
            </a:r>
            <a:endParaRPr lang="en-US" sz="2200" dirty="0"/>
          </a:p>
        </p:txBody>
      </p:sp>
      <p:pic>
        <p:nvPicPr>
          <p:cNvPr id="5" name="Picture 4">
            <a:extLst>
              <a:ext uri="{FF2B5EF4-FFF2-40B4-BE49-F238E27FC236}">
                <a16:creationId xmlns:a16="http://schemas.microsoft.com/office/drawing/2014/main" xmlns="" id="{49F6C466-B847-478E-ADAD-F2B14AA5067A}"/>
              </a:ext>
            </a:extLst>
          </p:cNvPr>
          <p:cNvPicPr>
            <a:picLocks noChangeAspect="1"/>
          </p:cNvPicPr>
          <p:nvPr/>
        </p:nvPicPr>
        <p:blipFill>
          <a:blip r:embed="rId4"/>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smtClean="0"/>
              <a:t>Current Technology Usage</a:t>
            </a:r>
            <a:endParaRPr lang="en-US" dirty="0"/>
          </a:p>
        </p:txBody>
      </p:sp>
      <p:sp>
        <p:nvSpPr>
          <p:cNvPr id="8" name="Content Placeholder 2">
            <a:extLst>
              <a:ext uri="{FF2B5EF4-FFF2-40B4-BE49-F238E27FC236}">
                <a16:creationId xmlns:a16="http://schemas.microsoft.com/office/drawing/2014/main" xmlns=""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673" y="1509712"/>
            <a:ext cx="11758863" cy="4923172"/>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smtClean="0"/>
              <a:t>Future Technology Trend</a:t>
            </a:r>
            <a:endParaRPr lang="en-US" dirty="0"/>
          </a:p>
        </p:txBody>
      </p:sp>
      <p:sp>
        <p:nvSpPr>
          <p:cNvPr id="8" name="Content Placeholder 2">
            <a:extLst>
              <a:ext uri="{FF2B5EF4-FFF2-40B4-BE49-F238E27FC236}">
                <a16:creationId xmlns:a16="http://schemas.microsoft.com/office/drawing/2014/main" xmlns=""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609725"/>
            <a:ext cx="10647946" cy="4598570"/>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smtClean="0"/>
              <a:t>Demographics</a:t>
            </a:r>
            <a:endParaRPr lang="en-US" dirty="0"/>
          </a:p>
        </p:txBody>
      </p:sp>
      <p:sp>
        <p:nvSpPr>
          <p:cNvPr id="8" name="Content Placeholder 2">
            <a:extLst>
              <a:ext uri="{FF2B5EF4-FFF2-40B4-BE49-F238E27FC236}">
                <a16:creationId xmlns:a16="http://schemas.microsoft.com/office/drawing/2014/main" xmlns=""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495424"/>
            <a:ext cx="10663988" cy="4889333"/>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xmlns=""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xmlns="" id="{28684E62-A9F8-4E7A-AB01-78893062A1B4}"/>
              </a:ext>
            </a:extLst>
          </p:cNvPr>
          <p:cNvSpPr>
            <a:spLocks noGrp="1"/>
          </p:cNvSpPr>
          <p:nvPr>
            <p:ph sz="half" idx="2"/>
          </p:nvPr>
        </p:nvSpPr>
        <p:spPr>
          <a:xfrm>
            <a:off x="6172200" y="1825625"/>
            <a:ext cx="5181600" cy="4351338"/>
          </a:xfrm>
        </p:spPr>
        <p:txBody>
          <a:bodyPr/>
          <a:lstStyle/>
          <a:p>
            <a:r>
              <a:rPr lang="en-US" dirty="0" smtClean="0"/>
              <a:t>Technology Usage Trends Now and </a:t>
            </a:r>
            <a:r>
              <a:rPr lang="en-US" dirty="0" smtClean="0"/>
              <a:t>T</a:t>
            </a:r>
            <a:r>
              <a:rPr lang="en-US" dirty="0" smtClean="0"/>
              <a:t>hen</a:t>
            </a:r>
          </a:p>
          <a:p>
            <a:r>
              <a:rPr lang="en-US" dirty="0" smtClean="0"/>
              <a:t>Gender, Age and Discrimination in IT industry</a:t>
            </a:r>
            <a:endParaRPr lang="en-US" dirty="0"/>
          </a:p>
        </p:txBody>
      </p:sp>
    </p:spTree>
    <p:extLst>
      <p:ext uri="{BB962C8B-B14F-4D97-AF65-F5344CB8AC3E}">
        <p14:creationId xmlns:p14="http://schemas.microsoft.com/office/powerpoint/2010/main" val="2161130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xmlns="" id="{E4FC0D20-FACF-4D73-BD27-CF8F6B97546A}"/>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a:t>Findings</a:t>
            </a:r>
          </a:p>
          <a:p>
            <a:pPr marL="0" indent="0">
              <a:buNone/>
            </a:pPr>
            <a:endParaRPr lang="en-US" dirty="0"/>
          </a:p>
          <a:p>
            <a:r>
              <a:rPr lang="en-US" dirty="0" smtClean="0"/>
              <a:t>Technology trend change every year.</a:t>
            </a:r>
            <a:endParaRPr lang="en-US" dirty="0"/>
          </a:p>
          <a:p>
            <a:r>
              <a:rPr lang="en-US" dirty="0" smtClean="0"/>
              <a:t>USA is the top technology country</a:t>
            </a:r>
            <a:endParaRPr lang="en-US" dirty="0"/>
          </a:p>
          <a:p>
            <a:r>
              <a:rPr lang="en-US" dirty="0" smtClean="0"/>
              <a:t>There are extreme gender and age discrimination</a:t>
            </a:r>
            <a:endParaRPr lang="en-US" dirty="0"/>
          </a:p>
        </p:txBody>
      </p:sp>
      <p:sp>
        <p:nvSpPr>
          <p:cNvPr id="4" name="Content Placeholder 3">
            <a:extLst>
              <a:ext uri="{FF2B5EF4-FFF2-40B4-BE49-F238E27FC236}">
                <a16:creationId xmlns:a16="http://schemas.microsoft.com/office/drawing/2014/main" xmlns="" id="{ACA6A89D-097D-4968-A07A-39A5B4F78A62}"/>
              </a:ext>
            </a:extLst>
          </p:cNvPr>
          <p:cNvSpPr>
            <a:spLocks noGrp="1"/>
          </p:cNvSpPr>
          <p:nvPr>
            <p:ph sz="half" idx="2"/>
          </p:nvPr>
        </p:nvSpPr>
        <p:spPr/>
        <p:txBody>
          <a:bodyPr>
            <a:normAutofit fontScale="92500" lnSpcReduction="20000"/>
          </a:bodyPr>
          <a:lstStyle/>
          <a:p>
            <a:pPr marL="0" indent="0">
              <a:buNone/>
            </a:pPr>
            <a:r>
              <a:rPr lang="en-US" dirty="0"/>
              <a:t>Implications</a:t>
            </a:r>
          </a:p>
          <a:p>
            <a:pPr marL="0" indent="0">
              <a:buNone/>
            </a:pPr>
            <a:endParaRPr lang="en-US" dirty="0"/>
          </a:p>
          <a:p>
            <a:r>
              <a:rPr lang="en-US" dirty="0" smtClean="0"/>
              <a:t>Programmers should always follow latest technology trends</a:t>
            </a:r>
            <a:endParaRPr lang="en-US" dirty="0"/>
          </a:p>
          <a:p>
            <a:r>
              <a:rPr lang="en-US" dirty="0" smtClean="0"/>
              <a:t>More countries should have the equal chance to be exposed to new technology.</a:t>
            </a:r>
            <a:endParaRPr lang="en-US" dirty="0"/>
          </a:p>
          <a:p>
            <a:r>
              <a:rPr lang="en-US" dirty="0" smtClean="0"/>
              <a:t>Gender and Age should </a:t>
            </a:r>
            <a:r>
              <a:rPr lang="en-US" dirty="0" err="1" smtClean="0"/>
              <a:t>nt</a:t>
            </a:r>
            <a:r>
              <a:rPr lang="en-US" dirty="0" smtClean="0"/>
              <a:t> be one of the concerns or benefits of employment.</a:t>
            </a:r>
            <a:endParaRPr lang="en-US" dirty="0"/>
          </a:p>
        </p:txBody>
      </p:sp>
    </p:spTree>
    <p:extLst>
      <p:ext uri="{BB962C8B-B14F-4D97-AF65-F5344CB8AC3E}">
        <p14:creationId xmlns:p14="http://schemas.microsoft.com/office/powerpoint/2010/main" val="647271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xmlns="" id="{28684E62-A9F8-4E7A-AB01-78893062A1B4}"/>
              </a:ext>
            </a:extLst>
          </p:cNvPr>
          <p:cNvSpPr>
            <a:spLocks noGrp="1"/>
          </p:cNvSpPr>
          <p:nvPr>
            <p:ph sz="half" idx="2"/>
          </p:nvPr>
        </p:nvSpPr>
        <p:spPr>
          <a:xfrm>
            <a:off x="4544291" y="1825625"/>
            <a:ext cx="6809509" cy="4351338"/>
          </a:xfrm>
        </p:spPr>
        <p:txBody>
          <a:bodyPr/>
          <a:lstStyle/>
          <a:p>
            <a:r>
              <a:rPr lang="en-US" dirty="0" smtClean="0"/>
              <a:t>Technology Trends</a:t>
            </a:r>
            <a:endParaRPr lang="en-US" dirty="0"/>
          </a:p>
          <a:p>
            <a:r>
              <a:rPr lang="en-US" dirty="0" smtClean="0"/>
              <a:t>Programming languages, Databases, Platforms and Web frame trends</a:t>
            </a:r>
            <a:endParaRPr lang="en-US" dirty="0"/>
          </a:p>
          <a:p>
            <a:r>
              <a:rPr lang="en-US" dirty="0" smtClean="0"/>
              <a:t>Demographic Trends</a:t>
            </a:r>
            <a:endParaRPr lang="en-US" dirty="0"/>
          </a:p>
          <a:p>
            <a:r>
              <a:rPr lang="en-US" dirty="0" smtClean="0"/>
              <a:t>Gender and Education</a:t>
            </a:r>
          </a:p>
          <a:p>
            <a:r>
              <a:rPr lang="en-US" dirty="0" smtClean="0"/>
              <a:t>Programming Language and Salary Trends</a:t>
            </a:r>
            <a:endParaRPr lang="en-US" dirty="0"/>
          </a:p>
        </p:txBody>
      </p:sp>
      <p:pic>
        <p:nvPicPr>
          <p:cNvPr id="6" name="Content Placeholder 5">
            <a:extLst>
              <a:ext uri="{FF2B5EF4-FFF2-40B4-BE49-F238E27FC236}">
                <a16:creationId xmlns:a16="http://schemas.microsoft.com/office/drawing/2014/main" xmlns=""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xmlns="" id="{28684E62-A9F8-4E7A-AB01-78893062A1B4}"/>
              </a:ext>
            </a:extLst>
          </p:cNvPr>
          <p:cNvSpPr>
            <a:spLocks noGrp="1"/>
          </p:cNvSpPr>
          <p:nvPr>
            <p:ph sz="half" idx="2"/>
          </p:nvPr>
        </p:nvSpPr>
        <p:spPr>
          <a:xfrm>
            <a:off x="4544291" y="1825625"/>
            <a:ext cx="6809509" cy="4703512"/>
          </a:xfrm>
        </p:spPr>
        <p:txBody>
          <a:bodyPr>
            <a:normAutofit fontScale="92500" lnSpcReduction="20000"/>
          </a:bodyPr>
          <a:lstStyle/>
          <a:p>
            <a:r>
              <a:rPr lang="en-US" dirty="0" smtClean="0"/>
              <a:t>IBM </a:t>
            </a:r>
            <a:r>
              <a:rPr lang="en-US" dirty="0" err="1" smtClean="0"/>
              <a:t>Cognos</a:t>
            </a:r>
            <a:r>
              <a:rPr lang="en-US" dirty="0" smtClean="0"/>
              <a:t> Dashboard Embedded(CDE)is an AI-fueled business intelligence service that supports the entire Data Analytics cycle from Discovery to . It provides users with data </a:t>
            </a:r>
            <a:r>
              <a:rPr lang="en-US" dirty="0" smtClean="0"/>
              <a:t>dis</a:t>
            </a:r>
            <a:r>
              <a:rPr lang="en-US" dirty="0" smtClean="0"/>
              <a:t>covery capabilities to visually explore and interact with their data to identify the key insight for improving data driven decisions. Users can perform data discovery and quickly assemble the information onto the dashboard, all without the formal training.</a:t>
            </a:r>
          </a:p>
          <a:p>
            <a:endParaRPr lang="en-US" dirty="0"/>
          </a:p>
        </p:txBody>
      </p:sp>
      <p:pic>
        <p:nvPicPr>
          <p:cNvPr id="4" name="Content Placeholder 3">
            <a:extLst>
              <a:ext uri="{FF2B5EF4-FFF2-40B4-BE49-F238E27FC236}">
                <a16:creationId xmlns:a16="http://schemas.microsoft.com/office/drawing/2014/main" xmlns=""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914400" y="2191385"/>
            <a:ext cx="10489276" cy="2862753"/>
          </a:xfrm>
        </p:spPr>
        <p:txBody>
          <a:bodyPr>
            <a:normAutofit/>
          </a:bodyPr>
          <a:lstStyle/>
          <a:p>
            <a:pPr marL="0" indent="0">
              <a:buNone/>
            </a:pPr>
            <a:endParaRPr lang="en-US" sz="2200" dirty="0"/>
          </a:p>
          <a:p>
            <a:pPr marL="0" indent="0">
              <a:buNone/>
            </a:pPr>
            <a:endParaRPr lang="en-US" sz="2200" dirty="0"/>
          </a:p>
        </p:txBody>
      </p:sp>
      <p:graphicFrame>
        <p:nvGraphicFramePr>
          <p:cNvPr id="5" name="Chart 4"/>
          <p:cNvGraphicFramePr/>
          <p:nvPr>
            <p:extLst>
              <p:ext uri="{D42A27DB-BD31-4B8C-83A1-F6EECF244321}">
                <p14:modId xmlns:p14="http://schemas.microsoft.com/office/powerpoint/2010/main" val="1093050732"/>
              </p:ext>
            </p:extLst>
          </p:nvPr>
        </p:nvGraphicFramePr>
        <p:xfrm>
          <a:off x="914400" y="1708614"/>
          <a:ext cx="11277599" cy="45580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855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2983086255"/>
              </p:ext>
            </p:extLst>
          </p:nvPr>
        </p:nvGraphicFramePr>
        <p:xfrm>
          <a:off x="877888" y="1797848"/>
          <a:ext cx="10525125" cy="42581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739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xmlns=""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xmlns=""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xmlns=""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xmlns=""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xmlns=""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xmlns=""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xmlns=""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xmlns=""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xmlns=""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xmlns=""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4285075" y="1825624"/>
            <a:ext cx="7068725" cy="4465447"/>
          </a:xfrm>
        </p:spPr>
        <p:txBody>
          <a:bodyPr>
            <a:normAutofit lnSpcReduction="10000"/>
          </a:bodyPr>
          <a:lstStyle/>
          <a:p>
            <a:r>
              <a:rPr lang="en-US" sz="2200" dirty="0" smtClean="0"/>
              <a:t>Current Technology Usage Trend</a:t>
            </a:r>
          </a:p>
          <a:p>
            <a:pPr lvl="1"/>
            <a:r>
              <a:rPr lang="en-US" sz="1800" dirty="0" smtClean="0"/>
              <a:t>Language</a:t>
            </a:r>
          </a:p>
          <a:p>
            <a:pPr lvl="1"/>
            <a:r>
              <a:rPr lang="en-US" sz="1800" dirty="0" smtClean="0"/>
              <a:t>Database</a:t>
            </a:r>
          </a:p>
          <a:p>
            <a:pPr lvl="1"/>
            <a:r>
              <a:rPr lang="en-US" sz="1800" dirty="0" smtClean="0"/>
              <a:t>Platform</a:t>
            </a:r>
          </a:p>
          <a:p>
            <a:pPr lvl="1"/>
            <a:r>
              <a:rPr lang="en-US" sz="1800" dirty="0" smtClean="0"/>
              <a:t>Web frame</a:t>
            </a:r>
            <a:endParaRPr lang="en-US" sz="1800" dirty="0"/>
          </a:p>
          <a:p>
            <a:r>
              <a:rPr lang="en-US" sz="2200" dirty="0" smtClean="0"/>
              <a:t>Future Technology Trend</a:t>
            </a:r>
            <a:endParaRPr lang="en-US" sz="2200" dirty="0"/>
          </a:p>
          <a:p>
            <a:pPr lvl="1"/>
            <a:r>
              <a:rPr lang="en-US" sz="1800" dirty="0" smtClean="0"/>
              <a:t>Language</a:t>
            </a:r>
            <a:endParaRPr lang="en-US" sz="1800" dirty="0"/>
          </a:p>
          <a:p>
            <a:pPr lvl="1"/>
            <a:r>
              <a:rPr lang="en-US" sz="1800" dirty="0" smtClean="0"/>
              <a:t>Database</a:t>
            </a:r>
            <a:endParaRPr lang="en-US" sz="1800" dirty="0"/>
          </a:p>
          <a:p>
            <a:pPr lvl="1"/>
            <a:r>
              <a:rPr lang="en-US" sz="1800" dirty="0" smtClean="0"/>
              <a:t>Platform</a:t>
            </a:r>
          </a:p>
          <a:p>
            <a:pPr lvl="1"/>
            <a:r>
              <a:rPr lang="en-US" sz="1800" dirty="0" smtClean="0"/>
              <a:t>Web frame</a:t>
            </a:r>
            <a:endParaRPr lang="en-US" sz="1800" dirty="0"/>
          </a:p>
          <a:p>
            <a:r>
              <a:rPr lang="en-US" sz="2200" dirty="0" smtClean="0"/>
              <a:t>Demographic Survey</a:t>
            </a:r>
            <a:endParaRPr lang="en-US" sz="2200" dirty="0"/>
          </a:p>
          <a:p>
            <a:endParaRPr lang="en-US" sz="2200" dirty="0"/>
          </a:p>
          <a:p>
            <a:r>
              <a:rPr lang="en-US" sz="2200" dirty="0" smtClean="0"/>
              <a:t>Country and Gender Difference</a:t>
            </a:r>
            <a:endParaRPr lang="en-US" sz="2200" dirty="0"/>
          </a:p>
        </p:txBody>
      </p:sp>
      <p:pic>
        <p:nvPicPr>
          <p:cNvPr id="5" name="Picture 4">
            <a:extLst>
              <a:ext uri="{FF2B5EF4-FFF2-40B4-BE49-F238E27FC236}">
                <a16:creationId xmlns:a16="http://schemas.microsoft.com/office/drawing/2014/main" xmlns=""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xmlns=""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xmlns=""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smtClean="0"/>
              <a:t>Analyze technology trends in software and web development among developers in the world.</a:t>
            </a:r>
            <a:endParaRPr lang="en-US" sz="2200" dirty="0"/>
          </a:p>
          <a:p>
            <a:r>
              <a:rPr lang="en-US" sz="2200" dirty="0" smtClean="0"/>
              <a:t>Purpose of this Analysis</a:t>
            </a:r>
          </a:p>
          <a:p>
            <a:pPr lvl="1"/>
            <a:r>
              <a:rPr lang="en-US" sz="1800" dirty="0" smtClean="0"/>
              <a:t>Identify top programming languages, Databases, platforms and Web frames </a:t>
            </a:r>
            <a:endParaRPr lang="en-US" sz="1800" dirty="0"/>
          </a:p>
          <a:p>
            <a:pPr lvl="1"/>
            <a:r>
              <a:rPr lang="en-US" sz="1800" dirty="0" smtClean="0"/>
              <a:t>Identify skill requirement in the future</a:t>
            </a:r>
          </a:p>
          <a:p>
            <a:pPr lvl="1"/>
            <a:r>
              <a:rPr lang="en-US" sz="1800" dirty="0" smtClean="0"/>
              <a:t>Identify human resource gap in the industry</a:t>
            </a:r>
            <a:endParaRPr lang="en-US" sz="1800" dirty="0"/>
          </a:p>
          <a:p>
            <a:r>
              <a:rPr lang="en-US" sz="2200" dirty="0" smtClean="0"/>
              <a:t>Audience for this Presentation</a:t>
            </a:r>
            <a:endParaRPr lang="en-US" sz="2200" dirty="0"/>
          </a:p>
          <a:p>
            <a:pPr lvl="1"/>
            <a:r>
              <a:rPr lang="en-US" sz="1800" dirty="0" smtClean="0"/>
              <a:t>Programmers</a:t>
            </a:r>
            <a:endParaRPr lang="en-US" sz="1800" dirty="0"/>
          </a:p>
          <a:p>
            <a:pPr lvl="1"/>
            <a:r>
              <a:rPr lang="en-US" sz="1800" dirty="0" smtClean="0"/>
              <a:t>IT Industry Leaders</a:t>
            </a:r>
          </a:p>
          <a:p>
            <a:pPr lvl="1"/>
            <a:r>
              <a:rPr lang="en-US" sz="1800" dirty="0" smtClean="0"/>
              <a:t>Computer Science Students</a:t>
            </a:r>
          </a:p>
          <a:p>
            <a:pPr lvl="1"/>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4285075" y="1825625"/>
            <a:ext cx="7068725" cy="4351338"/>
          </a:xfrm>
        </p:spPr>
        <p:txBody>
          <a:bodyPr>
            <a:normAutofit/>
          </a:bodyPr>
          <a:lstStyle/>
          <a:p>
            <a:r>
              <a:rPr lang="en-US" sz="2200" dirty="0" smtClean="0"/>
              <a:t>Data Collection Sources</a:t>
            </a:r>
            <a:endParaRPr lang="en-US" sz="2200" dirty="0"/>
          </a:p>
          <a:p>
            <a:r>
              <a:rPr lang="en-US" sz="2200" dirty="0" smtClean="0"/>
              <a:t>Data Wrangling</a:t>
            </a:r>
            <a:endParaRPr lang="en-US" sz="2200" dirty="0" smtClean="0"/>
          </a:p>
          <a:p>
            <a:r>
              <a:rPr lang="en-US" sz="2200" dirty="0" smtClean="0"/>
              <a:t>Data Exploration</a:t>
            </a:r>
            <a:endParaRPr lang="en-US" sz="2200" dirty="0" smtClean="0"/>
          </a:p>
          <a:p>
            <a:r>
              <a:rPr lang="en-US" sz="2200" dirty="0" smtClean="0"/>
              <a:t>Data Cleaning</a:t>
            </a:r>
          </a:p>
          <a:p>
            <a:r>
              <a:rPr lang="en-US" sz="2200" dirty="0" smtClean="0"/>
              <a:t>Data Visualization</a:t>
            </a:r>
            <a:endParaRPr lang="en-US" sz="2200" dirty="0"/>
          </a:p>
          <a:p>
            <a:pPr lvl="1"/>
            <a:r>
              <a:rPr lang="en-US" sz="1800" dirty="0" smtClean="0"/>
              <a:t>IBM </a:t>
            </a:r>
            <a:r>
              <a:rPr lang="en-US" sz="1800" dirty="0" err="1" smtClean="0"/>
              <a:t>Cognos</a:t>
            </a:r>
            <a:r>
              <a:rPr lang="en-US" sz="1800" dirty="0" smtClean="0"/>
              <a:t> </a:t>
            </a:r>
            <a:endParaRPr lang="en-US" sz="1800" dirty="0"/>
          </a:p>
          <a:p>
            <a:pPr lvl="1"/>
            <a:r>
              <a:rPr lang="en-US" sz="1800" dirty="0" smtClean="0"/>
              <a:t>Python </a:t>
            </a:r>
            <a:r>
              <a:rPr lang="en-US" sz="1800" dirty="0" err="1" smtClean="0"/>
              <a:t>Matplotlib</a:t>
            </a:r>
            <a:r>
              <a:rPr lang="en-US" sz="1800" dirty="0" smtClean="0"/>
              <a:t> and </a:t>
            </a:r>
            <a:r>
              <a:rPr lang="en-US" sz="1800" dirty="0" err="1" smtClean="0"/>
              <a:t>Seaborn</a:t>
            </a:r>
            <a:endParaRPr lang="en-US" sz="1800" dirty="0" smtClean="0"/>
          </a:p>
          <a:p>
            <a:pPr lvl="1"/>
            <a:r>
              <a:rPr lang="en-US" sz="1800" dirty="0" smtClean="0"/>
              <a:t>Presentation</a:t>
            </a:r>
            <a:endParaRPr lang="en-US" sz="1800" dirty="0"/>
          </a:p>
        </p:txBody>
      </p:sp>
      <p:pic>
        <p:nvPicPr>
          <p:cNvPr id="5" name="Picture 4">
            <a:extLst>
              <a:ext uri="{FF2B5EF4-FFF2-40B4-BE49-F238E27FC236}">
                <a16:creationId xmlns:a16="http://schemas.microsoft.com/office/drawing/2014/main" xmlns=""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xmlns="" id="{E4FC0D20-FACF-4D73-BD27-CF8F6B97546A}"/>
              </a:ext>
            </a:extLst>
          </p:cNvPr>
          <p:cNvSpPr>
            <a:spLocks noGrp="1"/>
          </p:cNvSpPr>
          <p:nvPr>
            <p:ph sz="half" idx="1"/>
          </p:nvPr>
        </p:nvSpPr>
        <p:spPr>
          <a:xfrm>
            <a:off x="813816" y="1825625"/>
            <a:ext cx="2228642" cy="501939"/>
          </a:xfrm>
        </p:spPr>
        <p:txBody>
          <a:bodyPr>
            <a:normAutofit fontScale="77500" lnSpcReduction="20000"/>
          </a:bodyPr>
          <a:lstStyle/>
          <a:p>
            <a:pPr marL="0" indent="0">
              <a:buNone/>
            </a:pPr>
            <a:r>
              <a:rPr lang="en-US" dirty="0"/>
              <a:t>Current Year</a:t>
            </a:r>
          </a:p>
        </p:txBody>
      </p:sp>
      <p:sp>
        <p:nvSpPr>
          <p:cNvPr id="4" name="Content Placeholder 3">
            <a:extLst>
              <a:ext uri="{FF2B5EF4-FFF2-40B4-BE49-F238E27FC236}">
                <a16:creationId xmlns:a16="http://schemas.microsoft.com/office/drawing/2014/main" xmlns="" id="{ACA6A89D-097D-4968-A07A-39A5B4F78A62}"/>
              </a:ext>
            </a:extLst>
          </p:cNvPr>
          <p:cNvSpPr>
            <a:spLocks noGrp="1"/>
          </p:cNvSpPr>
          <p:nvPr>
            <p:ph sz="half" idx="2"/>
          </p:nvPr>
        </p:nvSpPr>
        <p:spPr>
          <a:xfrm>
            <a:off x="6172200" y="1825625"/>
            <a:ext cx="1758142" cy="501939"/>
          </a:xfrm>
        </p:spPr>
        <p:txBody>
          <a:bodyPr>
            <a:normAutofit fontScale="77500" lnSpcReduction="20000"/>
          </a:bodyPr>
          <a:lstStyle/>
          <a:p>
            <a:pPr marL="0" indent="0">
              <a:buNone/>
            </a:pPr>
            <a:r>
              <a:rPr lang="en-US" dirty="0"/>
              <a:t>Next Year</a:t>
            </a:r>
          </a:p>
        </p:txBody>
      </p:sp>
      <p:sp>
        <p:nvSpPr>
          <p:cNvPr id="8" name="Content Placeholder 2">
            <a:extLst>
              <a:ext uri="{FF2B5EF4-FFF2-40B4-BE49-F238E27FC236}">
                <a16:creationId xmlns:a16="http://schemas.microsoft.com/office/drawing/2014/main" xmlns=""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xmlns=""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453" y="2327564"/>
            <a:ext cx="4740440" cy="355988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3284" y="2417111"/>
            <a:ext cx="6368716" cy="3470341"/>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xmlns="" id="{E4FC0D20-FACF-4D73-BD27-CF8F6B97546A}"/>
              </a:ext>
            </a:extLst>
          </p:cNvPr>
          <p:cNvSpPr>
            <a:spLocks noGrp="1"/>
          </p:cNvSpPr>
          <p:nvPr>
            <p:ph sz="half" idx="1"/>
          </p:nvPr>
        </p:nvSpPr>
        <p:spPr>
          <a:xfrm>
            <a:off x="813816" y="1825625"/>
            <a:ext cx="5181600" cy="4351338"/>
          </a:xfrm>
        </p:spPr>
        <p:txBody>
          <a:bodyPr>
            <a:normAutofit fontScale="92500" lnSpcReduction="10000"/>
          </a:bodyPr>
          <a:lstStyle/>
          <a:p>
            <a:pPr marL="0" indent="0">
              <a:buNone/>
            </a:pPr>
            <a:r>
              <a:rPr lang="en-US" dirty="0"/>
              <a:t>Findings</a:t>
            </a:r>
          </a:p>
          <a:p>
            <a:pPr marL="0" indent="0">
              <a:buNone/>
            </a:pPr>
            <a:endParaRPr lang="en-US" dirty="0"/>
          </a:p>
          <a:p>
            <a:r>
              <a:rPr lang="en-US" sz="2600" dirty="0" smtClean="0"/>
              <a:t>JavaScript is still top trending language in the world.</a:t>
            </a:r>
            <a:endParaRPr lang="en-US" sz="2600" dirty="0"/>
          </a:p>
          <a:p>
            <a:r>
              <a:rPr lang="en-US" sz="2600" dirty="0" smtClean="0"/>
              <a:t>Python and </a:t>
            </a:r>
            <a:r>
              <a:rPr lang="en-US" sz="2600" dirty="0" err="1" smtClean="0"/>
              <a:t>TypeScript</a:t>
            </a:r>
            <a:r>
              <a:rPr lang="en-US" sz="2600" dirty="0" smtClean="0"/>
              <a:t> are becoming more popular.</a:t>
            </a:r>
            <a:endParaRPr lang="en-US" sz="2600" dirty="0"/>
          </a:p>
          <a:p>
            <a:r>
              <a:rPr lang="en-US" sz="2600" dirty="0" smtClean="0"/>
              <a:t>HTML/CSS and SQL still has great portion in language usage trend.</a:t>
            </a:r>
            <a:endParaRPr lang="en-US" sz="2600" dirty="0"/>
          </a:p>
        </p:txBody>
      </p:sp>
      <p:sp>
        <p:nvSpPr>
          <p:cNvPr id="4" name="Content Placeholder 3">
            <a:extLst>
              <a:ext uri="{FF2B5EF4-FFF2-40B4-BE49-F238E27FC236}">
                <a16:creationId xmlns:a16="http://schemas.microsoft.com/office/drawing/2014/main" xmlns="" id="{ACA6A89D-097D-4968-A07A-39A5B4F78A62}"/>
              </a:ext>
            </a:extLst>
          </p:cNvPr>
          <p:cNvSpPr>
            <a:spLocks noGrp="1"/>
          </p:cNvSpPr>
          <p:nvPr>
            <p:ph sz="half" idx="2"/>
          </p:nvPr>
        </p:nvSpPr>
        <p:spPr/>
        <p:txBody>
          <a:bodyPr>
            <a:normAutofit fontScale="92500" lnSpcReduction="10000"/>
          </a:bodyPr>
          <a:lstStyle/>
          <a:p>
            <a:pPr marL="0" indent="0">
              <a:buNone/>
            </a:pPr>
            <a:r>
              <a:rPr lang="en-US" dirty="0"/>
              <a:t>Implications</a:t>
            </a:r>
          </a:p>
          <a:p>
            <a:pPr marL="0" indent="0">
              <a:buNone/>
            </a:pPr>
            <a:endParaRPr lang="en-US" dirty="0"/>
          </a:p>
          <a:p>
            <a:r>
              <a:rPr lang="en-US" dirty="0" smtClean="0"/>
              <a:t>Web Development and Web Developers are still in high demand.</a:t>
            </a:r>
            <a:endParaRPr lang="en-US" dirty="0" smtClean="0"/>
          </a:p>
          <a:p>
            <a:r>
              <a:rPr lang="en-US" dirty="0" smtClean="0"/>
              <a:t>Java Script and </a:t>
            </a:r>
            <a:r>
              <a:rPr lang="en-US" dirty="0" err="1" smtClean="0"/>
              <a:t>TypeScript</a:t>
            </a:r>
            <a:r>
              <a:rPr lang="en-US" dirty="0" smtClean="0"/>
              <a:t> are crucial for developers to learn.</a:t>
            </a:r>
            <a:endParaRPr lang="en-US" dirty="0"/>
          </a:p>
          <a:p>
            <a:r>
              <a:rPr lang="en-US" dirty="0" smtClean="0"/>
              <a:t>Python is the new trending language and popular in AI field.</a:t>
            </a:r>
            <a:endParaRPr lang="en-US" dirty="0"/>
          </a:p>
        </p:txBody>
      </p:sp>
    </p:spTree>
    <p:extLst>
      <p:ext uri="{BB962C8B-B14F-4D97-AF65-F5344CB8AC3E}">
        <p14:creationId xmlns:p14="http://schemas.microsoft.com/office/powerpoint/2010/main" val="545569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xmlns="" id="{E4FC0D20-FACF-4D73-BD27-CF8F6B97546A}"/>
              </a:ext>
            </a:extLst>
          </p:cNvPr>
          <p:cNvSpPr>
            <a:spLocks noGrp="1"/>
          </p:cNvSpPr>
          <p:nvPr>
            <p:ph sz="half" idx="1"/>
          </p:nvPr>
        </p:nvSpPr>
        <p:spPr>
          <a:xfrm>
            <a:off x="813816" y="1825625"/>
            <a:ext cx="2228642" cy="501939"/>
          </a:xfrm>
        </p:spPr>
        <p:txBody>
          <a:bodyPr>
            <a:normAutofit fontScale="77500" lnSpcReduction="20000"/>
          </a:bodyPr>
          <a:lstStyle/>
          <a:p>
            <a:pPr marL="0" indent="0">
              <a:buNone/>
            </a:pPr>
            <a:r>
              <a:rPr lang="en-US" dirty="0"/>
              <a:t>Current Year</a:t>
            </a:r>
          </a:p>
        </p:txBody>
      </p:sp>
      <p:sp>
        <p:nvSpPr>
          <p:cNvPr id="4" name="Content Placeholder 3">
            <a:extLst>
              <a:ext uri="{FF2B5EF4-FFF2-40B4-BE49-F238E27FC236}">
                <a16:creationId xmlns:a16="http://schemas.microsoft.com/office/drawing/2014/main" xmlns="" id="{ACA6A89D-097D-4968-A07A-39A5B4F78A62}"/>
              </a:ext>
            </a:extLst>
          </p:cNvPr>
          <p:cNvSpPr>
            <a:spLocks noGrp="1"/>
          </p:cNvSpPr>
          <p:nvPr>
            <p:ph sz="half" idx="2"/>
          </p:nvPr>
        </p:nvSpPr>
        <p:spPr>
          <a:xfrm>
            <a:off x="6172200" y="1825625"/>
            <a:ext cx="1758142" cy="501939"/>
          </a:xfrm>
        </p:spPr>
        <p:txBody>
          <a:bodyPr>
            <a:normAutofit fontScale="77500" lnSpcReduction="20000"/>
          </a:bodyPr>
          <a:lstStyle/>
          <a:p>
            <a:pPr marL="0" indent="0">
              <a:buNone/>
            </a:pPr>
            <a:r>
              <a:rPr lang="en-US" dirty="0"/>
              <a:t>Next Year</a:t>
            </a:r>
          </a:p>
        </p:txBody>
      </p:sp>
      <p:sp>
        <p:nvSpPr>
          <p:cNvPr id="8" name="Content Placeholder 2">
            <a:extLst>
              <a:ext uri="{FF2B5EF4-FFF2-40B4-BE49-F238E27FC236}">
                <a16:creationId xmlns:a16="http://schemas.microsoft.com/office/drawing/2014/main" xmlns=""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xmlns=""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752" y="2038806"/>
            <a:ext cx="5117432" cy="402511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992" y="2506661"/>
            <a:ext cx="5471361" cy="3557255"/>
          </a:xfrm>
          <a:prstGeom prst="rect">
            <a:avLst/>
          </a:prstGeom>
        </p:spPr>
      </p:pic>
    </p:spTree>
    <p:extLst>
      <p:ext uri="{BB962C8B-B14F-4D97-AF65-F5344CB8AC3E}">
        <p14:creationId xmlns:p14="http://schemas.microsoft.com/office/powerpoint/2010/main" val="1074638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xmlns="" id="{E4FC0D20-FACF-4D73-BD27-CF8F6B97546A}"/>
              </a:ext>
            </a:extLst>
          </p:cNvPr>
          <p:cNvSpPr>
            <a:spLocks noGrp="1"/>
          </p:cNvSpPr>
          <p:nvPr>
            <p:ph sz="half" idx="1"/>
          </p:nvPr>
        </p:nvSpPr>
        <p:spPr>
          <a:xfrm>
            <a:off x="813816" y="1825625"/>
            <a:ext cx="5181600" cy="4351338"/>
          </a:xfrm>
        </p:spPr>
        <p:txBody>
          <a:bodyPr>
            <a:normAutofit fontScale="92500" lnSpcReduction="10000"/>
          </a:bodyPr>
          <a:lstStyle/>
          <a:p>
            <a:pPr marL="0" indent="0">
              <a:buNone/>
            </a:pPr>
            <a:r>
              <a:rPr lang="en-US" dirty="0"/>
              <a:t>Findings</a:t>
            </a:r>
          </a:p>
          <a:p>
            <a:pPr marL="0" indent="0">
              <a:buNone/>
            </a:pPr>
            <a:endParaRPr lang="en-US" dirty="0"/>
          </a:p>
          <a:p>
            <a:r>
              <a:rPr lang="en-US" dirty="0" smtClean="0"/>
              <a:t>MySQL is the most popular database</a:t>
            </a:r>
            <a:endParaRPr lang="en-US" dirty="0"/>
          </a:p>
          <a:p>
            <a:r>
              <a:rPr lang="en-US" dirty="0" smtClean="0"/>
              <a:t>There are still many companies using Microsoft SQL Server</a:t>
            </a:r>
            <a:endParaRPr lang="en-US" dirty="0"/>
          </a:p>
          <a:p>
            <a:r>
              <a:rPr lang="en-US" dirty="0" err="1" smtClean="0"/>
              <a:t>MongoDB</a:t>
            </a:r>
            <a:r>
              <a:rPr lang="en-US" dirty="0" smtClean="0"/>
              <a:t> and </a:t>
            </a:r>
            <a:r>
              <a:rPr lang="en-US" dirty="0" err="1" smtClean="0"/>
              <a:t>Redis</a:t>
            </a:r>
            <a:r>
              <a:rPr lang="en-US" dirty="0" smtClean="0"/>
              <a:t> are the most favorable </a:t>
            </a:r>
            <a:r>
              <a:rPr lang="en-US" dirty="0" err="1" smtClean="0"/>
              <a:t>NoSQL</a:t>
            </a:r>
            <a:r>
              <a:rPr lang="en-US" dirty="0" smtClean="0"/>
              <a:t> database</a:t>
            </a:r>
            <a:endParaRPr lang="en-US" dirty="0"/>
          </a:p>
        </p:txBody>
      </p:sp>
      <p:sp>
        <p:nvSpPr>
          <p:cNvPr id="4" name="Content Placeholder 3">
            <a:extLst>
              <a:ext uri="{FF2B5EF4-FFF2-40B4-BE49-F238E27FC236}">
                <a16:creationId xmlns:a16="http://schemas.microsoft.com/office/drawing/2014/main" xmlns="" id="{ACA6A89D-097D-4968-A07A-39A5B4F78A62}"/>
              </a:ext>
            </a:extLst>
          </p:cNvPr>
          <p:cNvSpPr>
            <a:spLocks noGrp="1"/>
          </p:cNvSpPr>
          <p:nvPr>
            <p:ph sz="half" idx="2"/>
          </p:nvPr>
        </p:nvSpPr>
        <p:spPr/>
        <p:txBody>
          <a:bodyPr>
            <a:normAutofit fontScale="92500" lnSpcReduction="10000"/>
          </a:bodyPr>
          <a:lstStyle/>
          <a:p>
            <a:pPr marL="0" indent="0">
              <a:buNone/>
            </a:pPr>
            <a:r>
              <a:rPr lang="en-US" dirty="0"/>
              <a:t>Implications</a:t>
            </a:r>
          </a:p>
          <a:p>
            <a:pPr marL="0" indent="0">
              <a:buNone/>
            </a:pPr>
            <a:endParaRPr lang="en-US" dirty="0"/>
          </a:p>
          <a:p>
            <a:r>
              <a:rPr lang="en-US" dirty="0" smtClean="0"/>
              <a:t>Open-Source Databases like MySQL are still preferable.</a:t>
            </a:r>
            <a:endParaRPr lang="en-US" dirty="0"/>
          </a:p>
          <a:p>
            <a:r>
              <a:rPr lang="en-US" dirty="0" smtClean="0"/>
              <a:t>Software Development and Big Data technology still require SQL</a:t>
            </a:r>
            <a:endParaRPr lang="en-US" dirty="0"/>
          </a:p>
          <a:p>
            <a:r>
              <a:rPr lang="en-US" dirty="0" err="1" smtClean="0"/>
              <a:t>NoSQL</a:t>
            </a:r>
            <a:r>
              <a:rPr lang="en-US" dirty="0" smtClean="0"/>
              <a:t> Databases will make an impact for relational databases</a:t>
            </a:r>
            <a:endParaRPr lang="en-US" dirty="0"/>
          </a:p>
        </p:txBody>
      </p:sp>
    </p:spTree>
    <p:extLst>
      <p:ext uri="{BB962C8B-B14F-4D97-AF65-F5344CB8AC3E}">
        <p14:creationId xmlns:p14="http://schemas.microsoft.com/office/powerpoint/2010/main" val="2659604895"/>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purl.org/dc/dcmitype/"/>
    <ds:schemaRef ds:uri="http://schemas.microsoft.com/office/infopath/2007/PartnerControls"/>
    <ds:schemaRef ds:uri="155be751-a274-42e8-93fb-f39d3b9bccc8"/>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80a141d-92ca-4d3d-9308-f7e7b1d44ce8"/>
    <ds:schemaRef ds:uri="http://www.w3.org/XML/1998/namespace"/>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571</TotalTime>
  <Words>468</Words>
  <Application>Microsoft Office PowerPoint</Application>
  <PresentationFormat>Custom</PresentationFormat>
  <Paragraphs>112</Paragraphs>
  <Slides>19</Slides>
  <Notes>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SLIDE_TEMPLATE_skill_network</vt:lpstr>
      <vt:lpstr>IBM Capstone Project  </vt:lpstr>
      <vt:lpstr>OUTLINE</vt:lpstr>
      <vt:lpstr>EXECUTIVE SUMMARY</vt:lpstr>
      <vt:lpstr>INTRODUCTION</vt:lpstr>
      <vt:lpstr>METHODOLOGY</vt:lpstr>
      <vt:lpstr>PROGRAMMING LANGUAGE TRENDS</vt:lpstr>
      <vt:lpstr>PROGRAMMING LANGUAGE TRENDS - FINDINGS &amp; IMPLICATIONS</vt:lpstr>
      <vt:lpstr>DATABASE TRENDS</vt:lpstr>
      <vt:lpstr>DATABASE TRENDS - FINDINGS &amp; IMPLICATIONS</vt:lpstr>
      <vt:lpstr>DASHBOARD</vt:lpstr>
      <vt:lpstr>Current Technology Usage</vt:lpstr>
      <vt:lpstr>Future Technology Trend</vt:lpstr>
      <vt:lpstr>Demographics</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deekshita</cp:lastModifiedBy>
  <cp:revision>30</cp:revision>
  <dcterms:created xsi:type="dcterms:W3CDTF">2020-10-28T18:29:43Z</dcterms:created>
  <dcterms:modified xsi:type="dcterms:W3CDTF">2024-01-04T11:37:32Z</dcterms:modified>
</cp:coreProperties>
</file>