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35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8" r:id="rId82"/>
    <p:sldId id="339" r:id="rId83"/>
    <p:sldId id="340" r:id="rId84"/>
    <p:sldId id="341" r:id="rId85"/>
    <p:sldId id="342" r:id="rId86"/>
    <p:sldId id="343" r:id="rId87"/>
    <p:sldId id="345" r:id="rId88"/>
    <p:sldId id="346" r:id="rId89"/>
    <p:sldId id="347" r:id="rId90"/>
    <p:sldId id="348" r:id="rId91"/>
    <p:sldId id="350" r:id="rId92"/>
    <p:sldId id="351" r:id="rId93"/>
    <p:sldId id="352" r:id="rId94"/>
    <p:sldId id="353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AAF7-8BBC-4EC0-BF3E-A19D7A525862}" type="datetimeFigureOut">
              <a:rPr lang="en-IN" smtClean="0"/>
              <a:t>22-05-2015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3C82-93BE-4848-8CBD-7484331EE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1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AAF7-8BBC-4EC0-BF3E-A19D7A525862}" type="datetimeFigureOut">
              <a:rPr lang="en-IN" smtClean="0"/>
              <a:t>22-05-2015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3C82-93BE-4848-8CBD-7484331EE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7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AAF7-8BBC-4EC0-BF3E-A19D7A525862}" type="datetimeFigureOut">
              <a:rPr lang="en-IN" smtClean="0"/>
              <a:t>22-05-2015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3C82-93BE-4848-8CBD-7484331EE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19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ct val="140000"/>
              </a:lnSpc>
              <a:spcBef>
                <a:spcPts val="1000"/>
              </a:spcBef>
              <a:buClr>
                <a:schemeClr val="bg2"/>
              </a:buClr>
              <a:buSzPct val="125000"/>
              <a:buFont typeface="Lucida Grande"/>
              <a:buChar char="›"/>
              <a:defRPr sz="1400" b="0" baseline="0">
                <a:solidFill>
                  <a:srgbClr val="555555"/>
                </a:solidFill>
              </a:defRPr>
            </a:lvl1pPr>
            <a:lvl2pPr marL="493776" indent="-274320">
              <a:buClr>
                <a:schemeClr val="bg2"/>
              </a:buClr>
              <a:buSzPct val="125000"/>
              <a:buFont typeface="Lucida Grande"/>
              <a:buChar char="»"/>
              <a:defRPr sz="1400">
                <a:solidFill>
                  <a:schemeClr val="tx1"/>
                </a:solidFill>
              </a:defRPr>
            </a:lvl2pPr>
            <a:lvl3pPr marL="623888" indent="-219075">
              <a:buClr>
                <a:schemeClr val="tx1"/>
              </a:buClr>
              <a:buSzPct val="125000"/>
              <a:buFont typeface="Lucida Grande"/>
              <a:buChar char="›"/>
              <a:defRPr sz="1400">
                <a:solidFill>
                  <a:schemeClr val="tx1"/>
                </a:solidFill>
              </a:defRPr>
            </a:lvl3pPr>
            <a:lvl4pPr marL="854075" indent="-173038">
              <a:buClrTx/>
              <a:buSzPct val="125000"/>
              <a:buFont typeface="Lucida Grande"/>
              <a:buChar char="»"/>
              <a:defRPr sz="1400">
                <a:solidFill>
                  <a:schemeClr val="tx1"/>
                </a:solidFill>
              </a:defRPr>
            </a:lvl4pPr>
            <a:lvl5pPr marL="1027113" indent="-169863">
              <a:buClr>
                <a:schemeClr val="bg1">
                  <a:lumMod val="65000"/>
                </a:schemeClr>
              </a:buClr>
              <a:buSzPct val="125000"/>
              <a:defRPr sz="1400" baseline="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2407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L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8382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7859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39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40000"/>
              </a:lnSpc>
              <a:spcBef>
                <a:spcPts val="1000"/>
              </a:spcBef>
              <a:buClr>
                <a:schemeClr val="bg2"/>
              </a:buClr>
              <a:buSzPct val="125000"/>
              <a:buFont typeface="Lucida Grande"/>
              <a:buNone/>
              <a:defRPr sz="1800" b="0" baseline="0">
                <a:solidFill>
                  <a:srgbClr val="555555"/>
                </a:solidFill>
              </a:defRPr>
            </a:lvl1pPr>
            <a:lvl2pPr marL="493776" indent="-274320">
              <a:buClr>
                <a:schemeClr val="bg2"/>
              </a:buClr>
              <a:buSzPct val="125000"/>
              <a:buFont typeface="Lucida Grande"/>
              <a:buChar char="»"/>
              <a:defRPr sz="1400">
                <a:solidFill>
                  <a:schemeClr val="tx1"/>
                </a:solidFill>
              </a:defRPr>
            </a:lvl2pPr>
            <a:lvl3pPr marL="623888" indent="-219075">
              <a:buClr>
                <a:schemeClr val="tx1"/>
              </a:buClr>
              <a:buSzPct val="125000"/>
              <a:buFont typeface="Lucida Grande"/>
              <a:buChar char="›"/>
              <a:defRPr sz="1400">
                <a:solidFill>
                  <a:schemeClr val="tx1"/>
                </a:solidFill>
              </a:defRPr>
            </a:lvl3pPr>
            <a:lvl4pPr marL="854075" indent="-173038">
              <a:buClrTx/>
              <a:buSzPct val="125000"/>
              <a:buFont typeface="Lucida Grande"/>
              <a:buChar char="»"/>
              <a:defRPr sz="1400">
                <a:solidFill>
                  <a:schemeClr val="tx1"/>
                </a:solidFill>
              </a:defRPr>
            </a:lvl4pPr>
            <a:lvl5pPr marL="1027113" indent="-169863">
              <a:defRPr sz="1400" baseline="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4579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ct val="140000"/>
              </a:lnSpc>
              <a:spcBef>
                <a:spcPts val="1000"/>
              </a:spcBef>
              <a:buClr>
                <a:schemeClr val="bg2"/>
              </a:buClr>
              <a:buSzPct val="125000"/>
              <a:buFont typeface="Lucida Grande"/>
              <a:buChar char="›"/>
              <a:defRPr sz="1400" b="0" baseline="0">
                <a:solidFill>
                  <a:srgbClr val="555555"/>
                </a:solidFill>
              </a:defRPr>
            </a:lvl1pPr>
            <a:lvl2pPr marL="493776" indent="-274320">
              <a:buClr>
                <a:schemeClr val="bg2"/>
              </a:buClr>
              <a:buSzPct val="125000"/>
              <a:buFont typeface="Lucida Grande"/>
              <a:buChar char="»"/>
              <a:defRPr sz="1400">
                <a:solidFill>
                  <a:schemeClr val="tx1"/>
                </a:solidFill>
              </a:defRPr>
            </a:lvl2pPr>
            <a:lvl3pPr marL="623888" indent="-219075">
              <a:buClr>
                <a:schemeClr val="tx1"/>
              </a:buClr>
              <a:buSzPct val="125000"/>
              <a:buFont typeface="Lucida Grande"/>
              <a:buChar char="›"/>
              <a:defRPr sz="1400">
                <a:solidFill>
                  <a:schemeClr val="tx1"/>
                </a:solidFill>
              </a:defRPr>
            </a:lvl3pPr>
            <a:lvl4pPr marL="854075" indent="-173038">
              <a:buClrTx/>
              <a:buSzPct val="125000"/>
              <a:buFont typeface="Lucida Grande"/>
              <a:buChar char="»"/>
              <a:defRPr sz="1400">
                <a:solidFill>
                  <a:schemeClr val="tx1"/>
                </a:solidFill>
              </a:defRPr>
            </a:lvl4pPr>
            <a:lvl5pPr marL="1027113" indent="-169863">
              <a:buClr>
                <a:schemeClr val="bg1">
                  <a:lumMod val="65000"/>
                </a:schemeClr>
              </a:buClr>
              <a:buSzPct val="125000"/>
              <a:defRPr sz="1400" baseline="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536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_Jersey 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971800"/>
            <a:ext cx="5791200" cy="970430"/>
          </a:xfrm>
        </p:spPr>
        <p:txBody>
          <a:bodyPr anchor="ctr">
            <a:norm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2400"/>
            <a:ext cx="5791337" cy="6721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i="0">
                <a:solidFill>
                  <a:srgbClr val="55555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Rectangle 2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6248400"/>
            <a:ext cx="5943599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0" rIns="91440" bIns="0"/>
          <a:lstStyle/>
          <a:p>
            <a:pPr defTabSz="457200" eaLnBrk="0" hangingPunct="0"/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NOTICE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: Proprietary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and Confidential</a:t>
            </a:r>
          </a:p>
          <a:p>
            <a:pPr defTabSz="457200" eaLnBrk="0" hangingPunct="0"/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This material is proprietary to Opera Solutions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. It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contains trade secrets and confidential information which is 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sole property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of Opera Solutions. This material is solely for the Client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latin typeface="Verdana" pitchFamily="34" charset="0"/>
                <a:cs typeface="SimSun"/>
              </a:rPr>
              <a:t>’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s internal use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. This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material shall not be used, reproduced, copied, disclosed, transmitted, in whole or in part, without the express 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written consent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of Opera Solutions.</a:t>
            </a:r>
          </a:p>
          <a:p>
            <a:pPr defTabSz="457200" eaLnBrk="0" hangingPunct="0"/>
            <a:r>
              <a:rPr lang="en-IN" altLang="zh-CN" sz="600" smtClean="0">
                <a:solidFill>
                  <a:prstClr val="white">
                    <a:lumMod val="65000"/>
                  </a:prstClr>
                </a:solidFill>
                <a:latin typeface="Verdana" pitchFamily="34" charset="0"/>
                <a:cs typeface="SimSun"/>
              </a:rPr>
              <a:t>© 2015 Opera Solutions, LLC. All rights reserved.</a:t>
            </a:r>
            <a:endParaRPr lang="en-GB" altLang="zh-CN" sz="600" dirty="0">
              <a:solidFill>
                <a:prstClr val="white">
                  <a:lumMod val="65000"/>
                </a:prstClr>
              </a:solidFill>
              <a:cs typeface="SimSun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" r="4404"/>
          <a:stretch/>
        </p:blipFill>
        <p:spPr>
          <a:xfrm>
            <a:off x="188452" y="188458"/>
            <a:ext cx="2794000" cy="1607760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05600" y="382644"/>
            <a:ext cx="19431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defTabSz="457200"/>
            <a:r>
              <a:rPr lang="en-US" sz="1000" b="1" dirty="0" smtClean="0">
                <a:solidFill>
                  <a:prstClr val="white">
                    <a:lumMod val="65000"/>
                  </a:prstClr>
                </a:solidFill>
                <a:cs typeface="Arial" charset="0"/>
              </a:rPr>
              <a:t>Opera Solutions, LLC</a:t>
            </a:r>
            <a:r>
              <a:rPr lang="en-US" sz="1000" dirty="0" smtClean="0">
                <a:solidFill>
                  <a:prstClr val="white">
                    <a:lumMod val="65000"/>
                  </a:prstClr>
                </a:solidFill>
                <a:cs typeface="Arial" charset="0"/>
              </a:rPr>
              <a:t/>
            </a:r>
            <a:br>
              <a:rPr lang="en-US" sz="1000" dirty="0" smtClean="0">
                <a:solidFill>
                  <a:prstClr val="white">
                    <a:lumMod val="65000"/>
                  </a:prstClr>
                </a:solidFill>
                <a:cs typeface="Arial" charset="0"/>
              </a:rPr>
            </a:br>
            <a:r>
              <a:rPr lang="en-US" sz="1000" dirty="0" smtClean="0">
                <a:solidFill>
                  <a:prstClr val="white">
                    <a:lumMod val="65000"/>
                  </a:prstClr>
                </a:solidFill>
                <a:cs typeface="Arial" charset="0"/>
              </a:rPr>
              <a:t>10 Exchange Place</a:t>
            </a:r>
          </a:p>
          <a:p>
            <a:pPr algn="r" defTabSz="457200"/>
            <a:r>
              <a:rPr lang="en-US" sz="1000" dirty="0" smtClean="0">
                <a:solidFill>
                  <a:prstClr val="white">
                    <a:lumMod val="65000"/>
                  </a:prstClr>
                </a:solidFill>
                <a:cs typeface="Arial" charset="0"/>
              </a:rPr>
              <a:t>11</a:t>
            </a:r>
            <a:r>
              <a:rPr lang="en-US" sz="1000" baseline="30000" dirty="0" smtClean="0">
                <a:solidFill>
                  <a:prstClr val="white">
                    <a:lumMod val="65000"/>
                  </a:prstClr>
                </a:solidFill>
                <a:cs typeface="Arial" charset="0"/>
              </a:rPr>
              <a:t>th</a:t>
            </a:r>
            <a:r>
              <a:rPr lang="en-US" sz="1000" dirty="0" smtClean="0">
                <a:solidFill>
                  <a:prstClr val="white">
                    <a:lumMod val="65000"/>
                  </a:prstClr>
                </a:solidFill>
                <a:cs typeface="Arial" charset="0"/>
              </a:rPr>
              <a:t> Floor</a:t>
            </a:r>
          </a:p>
          <a:p>
            <a:pPr algn="r" defTabSz="457200"/>
            <a:r>
              <a:rPr lang="en-US" sz="1000" dirty="0" smtClean="0">
                <a:solidFill>
                  <a:prstClr val="white">
                    <a:lumMod val="65000"/>
                  </a:prstClr>
                </a:solidFill>
                <a:cs typeface="Arial" charset="0"/>
              </a:rPr>
              <a:t>Jersey City, NJ 07302</a:t>
            </a:r>
          </a:p>
          <a:p>
            <a:pPr algn="r" defTabSz="457200"/>
            <a:r>
              <a:rPr lang="en-US" sz="1000" dirty="0">
                <a:solidFill>
                  <a:prstClr val="white">
                    <a:lumMod val="65000"/>
                  </a:prstClr>
                </a:solidFill>
                <a:cs typeface="Arial" charset="0"/>
              </a:rPr>
              <a:t>+1 (646) 520 4320 telephone</a:t>
            </a:r>
          </a:p>
          <a:p>
            <a:pPr algn="r" defTabSz="457200"/>
            <a:r>
              <a:rPr lang="en-US" sz="1000" dirty="0">
                <a:solidFill>
                  <a:prstClr val="white">
                    <a:lumMod val="65000"/>
                  </a:prstClr>
                </a:solidFill>
                <a:cs typeface="Arial" charset="0"/>
              </a:rPr>
              <a:t>+1 (646) 520 4501 facsimile</a:t>
            </a:r>
          </a:p>
          <a:p>
            <a:pPr algn="r" defTabSz="457200">
              <a:defRPr/>
            </a:pPr>
            <a:r>
              <a:rPr lang="en-US" sz="1000" dirty="0" smtClean="0">
                <a:solidFill>
                  <a:prstClr val="white">
                    <a:lumMod val="65000"/>
                  </a:prstClr>
                </a:solidFill>
                <a:cs typeface="Arial" charset="0"/>
              </a:rPr>
              <a:t>www.operasolutions.com</a:t>
            </a:r>
            <a:br>
              <a:rPr lang="en-US" sz="1000" dirty="0" smtClean="0">
                <a:solidFill>
                  <a:prstClr val="white">
                    <a:lumMod val="65000"/>
                  </a:prstClr>
                </a:solidFill>
                <a:cs typeface="Arial" charset="0"/>
              </a:rPr>
            </a:br>
            <a:endParaRPr lang="en-US" sz="1000" dirty="0">
              <a:solidFill>
                <a:prstClr val="white">
                  <a:lumMod val="65000"/>
                </a:prstClr>
              </a:solidFill>
              <a:cs typeface="Arial" charset="0"/>
            </a:endParaRPr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6400799" y="2971800"/>
            <a:ext cx="2278063" cy="1662113"/>
          </a:xfrm>
          <a:prstGeom prst="rect">
            <a:avLst/>
          </a:prstGeom>
        </p:spPr>
        <p:txBody>
          <a:bodyPr/>
          <a:lstStyle>
            <a:lvl1pPr marL="0" indent="0" algn="ctr">
              <a:defRPr sz="1400"/>
            </a:lvl1pPr>
          </a:lstStyle>
          <a:p>
            <a:r>
              <a:rPr lang="en-US" dirty="0" smtClean="0"/>
              <a:t>Double click to insert client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56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_Bost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971800"/>
            <a:ext cx="5791200" cy="970430"/>
          </a:xfrm>
        </p:spPr>
        <p:txBody>
          <a:bodyPr anchor="ctr">
            <a:norm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2400"/>
            <a:ext cx="5791337" cy="6721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i="0">
                <a:solidFill>
                  <a:srgbClr val="55555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05600" y="382644"/>
            <a:ext cx="19431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defTabSz="457200"/>
            <a:r>
              <a:rPr lang="en-US" sz="1000" b="1" dirty="0" smtClean="0">
                <a:solidFill>
                  <a:srgbClr val="A6A6A6"/>
                </a:solidFill>
                <a:cs typeface="Arial" charset="0"/>
              </a:rPr>
              <a:t>Opera Solutions, LLC</a:t>
            </a:r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/>
            </a:r>
            <a:br>
              <a:rPr lang="en-US" sz="1000" dirty="0" smtClean="0">
                <a:solidFill>
                  <a:srgbClr val="A6A6A6"/>
                </a:solidFill>
                <a:cs typeface="Arial" charset="0"/>
              </a:rPr>
            </a:br>
            <a:r>
              <a:rPr lang="en-US" sz="1000" dirty="0" smtClean="0">
                <a:solidFill>
                  <a:srgbClr val="A6A6A6"/>
                </a:solidFill>
              </a:rPr>
              <a:t>300 Washington Street</a:t>
            </a:r>
          </a:p>
          <a:p>
            <a:pPr algn="r" defTabSz="457200"/>
            <a:r>
              <a:rPr lang="fr-FR" sz="1000" dirty="0" smtClean="0">
                <a:solidFill>
                  <a:srgbClr val="A6A6A6"/>
                </a:solidFill>
              </a:rPr>
              <a:t>Suite 450</a:t>
            </a:r>
          </a:p>
          <a:p>
            <a:pPr algn="r" defTabSz="457200"/>
            <a:r>
              <a:rPr lang="pl-PL" sz="1000" dirty="0" smtClean="0">
                <a:solidFill>
                  <a:srgbClr val="A6A6A6"/>
                </a:solidFill>
              </a:rPr>
              <a:t>Newton, MA 02458</a:t>
            </a:r>
            <a:r>
              <a:rPr lang="en-US" sz="1000" dirty="0" smtClean="0">
                <a:solidFill>
                  <a:srgbClr val="A6A6A6"/>
                </a:solidFill>
              </a:rPr>
              <a:t/>
            </a:r>
            <a:br>
              <a:rPr lang="en-US" sz="1000" dirty="0" smtClean="0">
                <a:solidFill>
                  <a:srgbClr val="A6A6A6"/>
                </a:solidFill>
              </a:rPr>
            </a:br>
            <a:r>
              <a:rPr lang="en-US" sz="1000" dirty="0" smtClean="0">
                <a:solidFill>
                  <a:srgbClr val="A6A6A6"/>
                </a:solidFill>
              </a:rPr>
              <a:t>+1 (857) 404 0431 telephone</a:t>
            </a:r>
          </a:p>
          <a:p>
            <a:pPr algn="r" defTabSz="457200">
              <a:defRPr/>
            </a:pPr>
            <a:r>
              <a:rPr lang="en-US" sz="1000" dirty="0" err="1" smtClean="0">
                <a:solidFill>
                  <a:srgbClr val="A6A6A6"/>
                </a:solidFill>
                <a:cs typeface="Arial" charset="0"/>
              </a:rPr>
              <a:t>www.operasolutions.com</a:t>
            </a:r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/>
            </a:r>
            <a:br>
              <a:rPr lang="en-US" sz="1000" dirty="0" smtClean="0">
                <a:solidFill>
                  <a:srgbClr val="A6A6A6"/>
                </a:solidFill>
                <a:cs typeface="Arial" charset="0"/>
              </a:rPr>
            </a:br>
            <a:endParaRPr lang="en-US" sz="1000" dirty="0">
              <a:solidFill>
                <a:srgbClr val="A6A6A6"/>
              </a:solidFill>
              <a:cs typeface="Arial" charset="0"/>
            </a:endParaRPr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6400799" y="2971800"/>
            <a:ext cx="2278063" cy="1662113"/>
          </a:xfrm>
          <a:prstGeom prst="rect">
            <a:avLst/>
          </a:prstGeom>
        </p:spPr>
        <p:txBody>
          <a:bodyPr/>
          <a:lstStyle>
            <a:lvl1pPr marL="0" indent="0" algn="ctr">
              <a:defRPr sz="1400"/>
            </a:lvl1pPr>
          </a:lstStyle>
          <a:p>
            <a:r>
              <a:rPr lang="en-US" dirty="0" smtClean="0"/>
              <a:t>Double click to insert client logo here</a:t>
            </a:r>
            <a:endParaRPr lang="en-US" dirty="0"/>
          </a:p>
        </p:txBody>
      </p:sp>
      <p:sp>
        <p:nvSpPr>
          <p:cNvPr id="9" name="Rectangle 2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6248400"/>
            <a:ext cx="5943599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0" rIns="91440" bIns="0"/>
          <a:lstStyle/>
          <a:p>
            <a:pPr defTabSz="457200" eaLnBrk="0" hangingPunct="0"/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NOTICE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: Proprietary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and Confidential</a:t>
            </a:r>
          </a:p>
          <a:p>
            <a:pPr defTabSz="457200" eaLnBrk="0" hangingPunct="0"/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This material is proprietary to Opera Solutions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. It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contains trade secrets and confidential information which is 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sole property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of Opera Solutions. This material is solely for the Client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latin typeface="Verdana" pitchFamily="34" charset="0"/>
                <a:cs typeface="SimSun"/>
              </a:rPr>
              <a:t>’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s internal use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. This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material shall not be used, reproduced, copied, disclosed, transmitted, in whole or in part, without the express 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written consent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of Opera Solutions.</a:t>
            </a:r>
          </a:p>
          <a:p>
            <a:pPr defTabSz="457200" eaLnBrk="0" hangingPunct="0"/>
            <a:r>
              <a:rPr lang="en-IN" altLang="zh-CN" sz="600" smtClean="0">
                <a:solidFill>
                  <a:prstClr val="white">
                    <a:lumMod val="65000"/>
                  </a:prstClr>
                </a:solidFill>
                <a:latin typeface="Verdana" pitchFamily="34" charset="0"/>
                <a:cs typeface="SimSun"/>
              </a:rPr>
              <a:t>© 2015 Opera Solutions, LLC. All rights reserved.</a:t>
            </a:r>
            <a:endParaRPr lang="en-GB" altLang="zh-CN" sz="600" dirty="0">
              <a:solidFill>
                <a:prstClr val="white">
                  <a:lumMod val="65000"/>
                </a:prstClr>
              </a:solidFill>
              <a:cs typeface="SimSun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" r="4404"/>
          <a:stretch/>
        </p:blipFill>
        <p:spPr>
          <a:xfrm>
            <a:off x="188452" y="188458"/>
            <a:ext cx="2794000" cy="160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60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_San Die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971800"/>
            <a:ext cx="5791200" cy="970430"/>
          </a:xfrm>
        </p:spPr>
        <p:txBody>
          <a:bodyPr anchor="ctr">
            <a:norm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2400"/>
            <a:ext cx="5791337" cy="6721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i="0">
                <a:solidFill>
                  <a:srgbClr val="55555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537" y="382644"/>
            <a:ext cx="240016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defTabSz="457200">
              <a:defRPr/>
            </a:pPr>
            <a:r>
              <a:rPr lang="en-US" sz="1000" b="1" dirty="0" smtClean="0">
                <a:solidFill>
                  <a:srgbClr val="A6A6A6"/>
                </a:solidFill>
                <a:cs typeface="Arial" charset="0"/>
              </a:rPr>
              <a:t>Opera Solutions, LLC</a:t>
            </a:r>
          </a:p>
          <a:p>
            <a:pPr algn="r" defTabSz="457200"/>
            <a:r>
              <a:rPr lang="en-US" sz="1000" dirty="0">
                <a:solidFill>
                  <a:srgbClr val="A6A6A6"/>
                </a:solidFill>
                <a:cs typeface="Arial" charset="0"/>
              </a:rPr>
              <a:t>12230 El Camino Real</a:t>
            </a:r>
          </a:p>
          <a:p>
            <a:pPr algn="r" defTabSz="457200"/>
            <a:r>
              <a:rPr lang="en-US" sz="1000" dirty="0">
                <a:solidFill>
                  <a:srgbClr val="A6A6A6"/>
                </a:solidFill>
                <a:cs typeface="Arial" charset="0"/>
              </a:rPr>
              <a:t>Suite </a:t>
            </a:r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>330</a:t>
            </a:r>
          </a:p>
          <a:p>
            <a:pPr algn="r" defTabSz="457200"/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>San </a:t>
            </a:r>
            <a:r>
              <a:rPr lang="en-US" sz="1000" dirty="0">
                <a:solidFill>
                  <a:srgbClr val="A6A6A6"/>
                </a:solidFill>
                <a:cs typeface="Arial" charset="0"/>
              </a:rPr>
              <a:t>Diego, California </a:t>
            </a:r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>92130</a:t>
            </a:r>
          </a:p>
          <a:p>
            <a:pPr algn="r" defTabSz="457200"/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>+</a:t>
            </a:r>
            <a:r>
              <a:rPr lang="en-US" sz="1000" dirty="0">
                <a:solidFill>
                  <a:srgbClr val="A6A6A6"/>
                </a:solidFill>
                <a:cs typeface="Arial" charset="0"/>
              </a:rPr>
              <a:t>1 (858) 480 3750 </a:t>
            </a:r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>telephone</a:t>
            </a:r>
            <a:br>
              <a:rPr lang="en-US" sz="1000" dirty="0" smtClean="0">
                <a:solidFill>
                  <a:srgbClr val="A6A6A6"/>
                </a:solidFill>
                <a:cs typeface="Arial" charset="0"/>
              </a:rPr>
            </a:br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>+</a:t>
            </a:r>
            <a:r>
              <a:rPr lang="en-US" sz="1000" dirty="0">
                <a:solidFill>
                  <a:srgbClr val="A6A6A6"/>
                </a:solidFill>
                <a:cs typeface="Arial" charset="0"/>
              </a:rPr>
              <a:t>1 (858) 480 3727 facsimile </a:t>
            </a:r>
          </a:p>
          <a:p>
            <a:pPr algn="r" defTabSz="457200">
              <a:defRPr/>
            </a:pPr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>www.operasolutions.com</a:t>
            </a:r>
            <a:endParaRPr lang="en-US" sz="1000" dirty="0">
              <a:solidFill>
                <a:srgbClr val="A6A6A6"/>
              </a:solidFill>
              <a:cs typeface="Arial" charset="0"/>
            </a:endParaRPr>
          </a:p>
          <a:p>
            <a:pPr algn="r" defTabSz="457200">
              <a:defRPr/>
            </a:pPr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/>
            </a:r>
            <a:br>
              <a:rPr lang="en-US" sz="1000" dirty="0" smtClean="0">
                <a:solidFill>
                  <a:srgbClr val="A6A6A6"/>
                </a:solidFill>
                <a:cs typeface="Arial" charset="0"/>
              </a:rPr>
            </a:br>
            <a:endParaRPr lang="en-US" sz="1000" dirty="0">
              <a:solidFill>
                <a:srgbClr val="A6A6A6"/>
              </a:solidFill>
              <a:cs typeface="Arial" charset="0"/>
            </a:endParaRP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6400799" y="2971800"/>
            <a:ext cx="2278063" cy="1662113"/>
          </a:xfrm>
          <a:prstGeom prst="rect">
            <a:avLst/>
          </a:prstGeom>
        </p:spPr>
        <p:txBody>
          <a:bodyPr/>
          <a:lstStyle>
            <a:lvl1pPr marL="0" indent="0" algn="ctr">
              <a:defRPr sz="1400"/>
            </a:lvl1pPr>
          </a:lstStyle>
          <a:p>
            <a:r>
              <a:rPr lang="en-US" dirty="0" smtClean="0"/>
              <a:t>Double click to insert client logo here</a:t>
            </a:r>
            <a:endParaRPr lang="en-US" dirty="0"/>
          </a:p>
        </p:txBody>
      </p:sp>
      <p:sp>
        <p:nvSpPr>
          <p:cNvPr id="8" name="Rectangle 2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6248400"/>
            <a:ext cx="5943599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0" rIns="91440" bIns="0"/>
          <a:lstStyle/>
          <a:p>
            <a:pPr defTabSz="457200" eaLnBrk="0" hangingPunct="0"/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NOTICE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: Proprietary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and Confidential</a:t>
            </a:r>
          </a:p>
          <a:p>
            <a:pPr defTabSz="457200" eaLnBrk="0" hangingPunct="0"/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This material is proprietary to Opera Solutions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. It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contains trade secrets and confidential information which is 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sole property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of Opera Solutions. This material is solely for the Client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latin typeface="Verdana" pitchFamily="34" charset="0"/>
                <a:cs typeface="SimSun"/>
              </a:rPr>
              <a:t>’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s internal use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. This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material shall not be used, reproduced, copied, disclosed, transmitted, in whole or in part, without the express 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written consent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of Opera Solutions.</a:t>
            </a:r>
          </a:p>
          <a:p>
            <a:pPr defTabSz="457200" eaLnBrk="0" hangingPunct="0"/>
            <a:r>
              <a:rPr lang="en-IN" altLang="zh-CN" sz="600" smtClean="0">
                <a:solidFill>
                  <a:prstClr val="white">
                    <a:lumMod val="65000"/>
                  </a:prstClr>
                </a:solidFill>
                <a:latin typeface="Verdana" pitchFamily="34" charset="0"/>
                <a:cs typeface="SimSun"/>
              </a:rPr>
              <a:t>© 2015 Opera Solutions, LLC. All rights reserved.</a:t>
            </a:r>
            <a:endParaRPr lang="en-GB" altLang="zh-CN" sz="600" dirty="0">
              <a:solidFill>
                <a:prstClr val="white">
                  <a:lumMod val="65000"/>
                </a:prstClr>
              </a:solidFill>
              <a:cs typeface="SimSun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" r="4404"/>
          <a:stretch/>
        </p:blipFill>
        <p:spPr>
          <a:xfrm>
            <a:off x="188452" y="188458"/>
            <a:ext cx="2794000" cy="160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00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AAF7-8BBC-4EC0-BF3E-A19D7A525862}" type="datetimeFigureOut">
              <a:rPr lang="en-IN" smtClean="0"/>
              <a:t>22-05-2015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3C82-93BE-4848-8CBD-7484331EE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290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_New Del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971800"/>
            <a:ext cx="5791200" cy="970430"/>
          </a:xfrm>
        </p:spPr>
        <p:txBody>
          <a:bodyPr anchor="ctr">
            <a:normAutofit/>
          </a:bodyPr>
          <a:lstStyle>
            <a:lvl1pPr algn="l">
              <a:defRPr sz="3200" b="1">
                <a:solidFill>
                  <a:srgbClr val="009EDB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2400"/>
            <a:ext cx="5791337" cy="6721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i="0">
                <a:solidFill>
                  <a:srgbClr val="55555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05600" y="382644"/>
            <a:ext cx="19431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defTabSz="457200"/>
            <a:r>
              <a:rPr lang="en-US" sz="1000" b="1" dirty="0" smtClean="0">
                <a:solidFill>
                  <a:srgbClr val="A6A6A6"/>
                </a:solidFill>
                <a:cs typeface="Arial" charset="0"/>
              </a:rPr>
              <a:t>Opera Solutions, LLC</a:t>
            </a:r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/>
            </a:r>
            <a:br>
              <a:rPr lang="en-US" sz="1000" dirty="0" smtClean="0">
                <a:solidFill>
                  <a:srgbClr val="A6A6A6"/>
                </a:solidFill>
                <a:cs typeface="Arial" charset="0"/>
              </a:rPr>
            </a:br>
            <a:r>
              <a:rPr lang="en-US" sz="1000" dirty="0" smtClean="0">
                <a:solidFill>
                  <a:srgbClr val="A6A6A6"/>
                </a:solidFill>
              </a:rPr>
              <a:t>Floor 6</a:t>
            </a:r>
            <a:br>
              <a:rPr lang="en-US" sz="1000" dirty="0" smtClean="0">
                <a:solidFill>
                  <a:srgbClr val="A6A6A6"/>
                </a:solidFill>
              </a:rPr>
            </a:br>
            <a:r>
              <a:rPr lang="en-US" sz="1000" dirty="0" smtClean="0">
                <a:solidFill>
                  <a:srgbClr val="A6A6A6"/>
                </a:solidFill>
              </a:rPr>
              <a:t>Express Trade Tower – 1</a:t>
            </a:r>
            <a:br>
              <a:rPr lang="en-US" sz="1000" dirty="0" smtClean="0">
                <a:solidFill>
                  <a:srgbClr val="A6A6A6"/>
                </a:solidFill>
              </a:rPr>
            </a:br>
            <a:r>
              <a:rPr lang="en-US" sz="1000" dirty="0" smtClean="0">
                <a:solidFill>
                  <a:srgbClr val="A6A6A6"/>
                </a:solidFill>
              </a:rPr>
              <a:t>Plot No. 15-16</a:t>
            </a:r>
            <a:br>
              <a:rPr lang="en-US" sz="1000" dirty="0" smtClean="0">
                <a:solidFill>
                  <a:srgbClr val="A6A6A6"/>
                </a:solidFill>
              </a:rPr>
            </a:br>
            <a:r>
              <a:rPr lang="en-US" sz="1000" dirty="0" smtClean="0">
                <a:solidFill>
                  <a:srgbClr val="A6A6A6"/>
                </a:solidFill>
              </a:rPr>
              <a:t>Sector 16A</a:t>
            </a:r>
            <a:br>
              <a:rPr lang="en-US" sz="1000" dirty="0" smtClean="0">
                <a:solidFill>
                  <a:srgbClr val="A6A6A6"/>
                </a:solidFill>
              </a:rPr>
            </a:br>
            <a:r>
              <a:rPr lang="en-US" sz="1000" dirty="0" err="1" smtClean="0">
                <a:solidFill>
                  <a:srgbClr val="A6A6A6"/>
                </a:solidFill>
              </a:rPr>
              <a:t>Noida</a:t>
            </a:r>
            <a:r>
              <a:rPr lang="en-US" sz="1000" dirty="0" smtClean="0">
                <a:solidFill>
                  <a:srgbClr val="A6A6A6"/>
                </a:solidFill>
              </a:rPr>
              <a:t> 201 301</a:t>
            </a:r>
          </a:p>
          <a:p>
            <a:pPr algn="r" defTabSz="457200"/>
            <a:r>
              <a:rPr lang="en-US" sz="1000" dirty="0" smtClean="0">
                <a:solidFill>
                  <a:srgbClr val="A6A6A6"/>
                </a:solidFill>
              </a:rPr>
              <a:t>+91 (120) 4642400 telephone</a:t>
            </a:r>
          </a:p>
          <a:p>
            <a:pPr algn="r" defTabSz="457200"/>
            <a:r>
              <a:rPr lang="en-US" sz="1000" dirty="0" smtClean="0">
                <a:solidFill>
                  <a:srgbClr val="A6A6A6"/>
                </a:solidFill>
              </a:rPr>
              <a:t>+91 (120) 4642424 facsimile</a:t>
            </a:r>
          </a:p>
          <a:p>
            <a:pPr algn="r" defTabSz="457200"/>
            <a:r>
              <a:rPr lang="en-US" sz="1000" dirty="0" smtClean="0">
                <a:solidFill>
                  <a:srgbClr val="A6A6A6"/>
                </a:solidFill>
              </a:rPr>
              <a:t>www.operasolutions.com</a:t>
            </a:r>
            <a:endParaRPr lang="en-US" sz="1000" dirty="0">
              <a:solidFill>
                <a:srgbClr val="A6A6A6"/>
              </a:solidFill>
            </a:endParaRP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6400799" y="2971800"/>
            <a:ext cx="2278063" cy="1662113"/>
          </a:xfrm>
          <a:prstGeom prst="rect">
            <a:avLst/>
          </a:prstGeom>
        </p:spPr>
        <p:txBody>
          <a:bodyPr/>
          <a:lstStyle>
            <a:lvl1pPr marL="0" indent="0" algn="ctr">
              <a:defRPr sz="1400"/>
            </a:lvl1pPr>
          </a:lstStyle>
          <a:p>
            <a:r>
              <a:rPr lang="en-US" dirty="0" smtClean="0"/>
              <a:t>Double click to insert client logo here</a:t>
            </a:r>
            <a:endParaRPr lang="en-US" dirty="0"/>
          </a:p>
        </p:txBody>
      </p:sp>
      <p:sp>
        <p:nvSpPr>
          <p:cNvPr id="8" name="Rectangle 2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6248400"/>
            <a:ext cx="5943599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0" rIns="91440" bIns="0"/>
          <a:lstStyle/>
          <a:p>
            <a:pPr defTabSz="457200" eaLnBrk="0" hangingPunct="0"/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NOTICE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: Proprietary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and Confidential</a:t>
            </a:r>
          </a:p>
          <a:p>
            <a:pPr defTabSz="457200" eaLnBrk="0" hangingPunct="0"/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This material is proprietary to Opera Solutions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. It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contains trade secrets and confidential information which is 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sole property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of Opera Solutions. This material is solely for the Client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latin typeface="Verdana" pitchFamily="34" charset="0"/>
                <a:cs typeface="SimSun"/>
              </a:rPr>
              <a:t>’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s internal use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. This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material shall not be used, reproduced, copied, disclosed, transmitted, in whole or in part, without the express 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written consent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of Opera Solutions.</a:t>
            </a:r>
          </a:p>
          <a:p>
            <a:pPr defTabSz="457200" eaLnBrk="0" hangingPunct="0"/>
            <a:r>
              <a:rPr lang="en-IN" altLang="zh-CN" sz="600" smtClean="0">
                <a:solidFill>
                  <a:prstClr val="white">
                    <a:lumMod val="65000"/>
                  </a:prstClr>
                </a:solidFill>
                <a:latin typeface="Verdana" pitchFamily="34" charset="0"/>
                <a:cs typeface="SimSun"/>
              </a:rPr>
              <a:t>© 2015 Opera Solutions, LLC. All rights reserved.</a:t>
            </a:r>
            <a:endParaRPr lang="en-GB" altLang="zh-CN" sz="600" dirty="0">
              <a:solidFill>
                <a:prstClr val="white">
                  <a:lumMod val="65000"/>
                </a:prstClr>
              </a:solidFill>
              <a:cs typeface="SimSun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" r="4404"/>
          <a:stretch/>
        </p:blipFill>
        <p:spPr>
          <a:xfrm>
            <a:off x="188452" y="188458"/>
            <a:ext cx="2794000" cy="160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28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_Shangh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971800"/>
            <a:ext cx="5791200" cy="970430"/>
          </a:xfrm>
        </p:spPr>
        <p:txBody>
          <a:bodyPr anchor="ctr">
            <a:norm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2400"/>
            <a:ext cx="5791337" cy="6721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i="0">
                <a:solidFill>
                  <a:srgbClr val="55555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40110" y="382644"/>
            <a:ext cx="270859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defTabSz="457200"/>
            <a:r>
              <a:rPr lang="en-US" sz="1000" b="1" dirty="0">
                <a:solidFill>
                  <a:srgbClr val="A6A6A6"/>
                </a:solidFill>
                <a:cs typeface="Arial" charset="0"/>
              </a:rPr>
              <a:t>Opera Solutions, LLC</a:t>
            </a:r>
            <a:br>
              <a:rPr lang="en-US" sz="1000" b="1" dirty="0">
                <a:solidFill>
                  <a:srgbClr val="A6A6A6"/>
                </a:solidFill>
                <a:cs typeface="Arial" charset="0"/>
              </a:rPr>
            </a:br>
            <a:r>
              <a:rPr lang="en-US" sz="1000" dirty="0">
                <a:solidFill>
                  <a:srgbClr val="A6A6A6"/>
                </a:solidFill>
                <a:cs typeface="Arial" charset="0"/>
              </a:rPr>
              <a:t>Yongda International </a:t>
            </a:r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>Tower</a:t>
            </a:r>
          </a:p>
          <a:p>
            <a:pPr algn="r" defTabSz="457200"/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>18</a:t>
            </a:r>
            <a:r>
              <a:rPr lang="en-US" sz="1000" baseline="30000" dirty="0" smtClean="0">
                <a:solidFill>
                  <a:srgbClr val="A6A6A6"/>
                </a:solidFill>
                <a:cs typeface="Arial" charset="0"/>
              </a:rPr>
              <a:t>th</a:t>
            </a:r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> Floor</a:t>
            </a:r>
          </a:p>
          <a:p>
            <a:pPr algn="r" defTabSz="457200"/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>2277 </a:t>
            </a:r>
            <a:r>
              <a:rPr lang="en-US" sz="1000" dirty="0">
                <a:solidFill>
                  <a:srgbClr val="A6A6A6"/>
                </a:solidFill>
                <a:cs typeface="Arial" charset="0"/>
              </a:rPr>
              <a:t>Longyang Rd. Pudong</a:t>
            </a:r>
          </a:p>
          <a:p>
            <a:pPr algn="r" defTabSz="457200"/>
            <a:r>
              <a:rPr lang="en-US" sz="1000" dirty="0">
                <a:solidFill>
                  <a:srgbClr val="A6A6A6"/>
                </a:solidFill>
                <a:cs typeface="Arial" charset="0"/>
              </a:rPr>
              <a:t>New Area Shanghai PRC </a:t>
            </a:r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>201204</a:t>
            </a:r>
          </a:p>
          <a:p>
            <a:pPr algn="r" defTabSz="457200"/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>+</a:t>
            </a:r>
            <a:r>
              <a:rPr lang="en-US" sz="1000" dirty="0">
                <a:solidFill>
                  <a:srgbClr val="A6A6A6"/>
                </a:solidFill>
                <a:cs typeface="Arial" charset="0"/>
              </a:rPr>
              <a:t>86 (0) 21 6859 9001 </a:t>
            </a:r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>telephone</a:t>
            </a:r>
          </a:p>
          <a:p>
            <a:pPr algn="r" defTabSz="457200"/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>+</a:t>
            </a:r>
            <a:r>
              <a:rPr lang="en-US" sz="1000" dirty="0">
                <a:solidFill>
                  <a:srgbClr val="A6A6A6"/>
                </a:solidFill>
                <a:cs typeface="Arial" charset="0"/>
              </a:rPr>
              <a:t>86 (0) 21 6859 9002 facsimile</a:t>
            </a:r>
          </a:p>
          <a:p>
            <a:pPr algn="r" defTabSz="457200">
              <a:defRPr/>
            </a:pPr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> www.operasolutions.com</a:t>
            </a:r>
            <a:r>
              <a:rPr lang="en-US" sz="1000" dirty="0">
                <a:solidFill>
                  <a:srgbClr val="A6A6A6"/>
                </a:solidFill>
                <a:cs typeface="Arial" charset="0"/>
              </a:rPr>
              <a:t/>
            </a:r>
            <a:br>
              <a:rPr lang="en-US" sz="1000" dirty="0">
                <a:solidFill>
                  <a:srgbClr val="A6A6A6"/>
                </a:solidFill>
                <a:cs typeface="Arial" charset="0"/>
              </a:rPr>
            </a:br>
            <a:endParaRPr lang="en-US" sz="1000" dirty="0">
              <a:solidFill>
                <a:srgbClr val="A6A6A6"/>
              </a:solidFill>
              <a:cs typeface="Arial" charset="0"/>
            </a:endParaRP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6400799" y="2971800"/>
            <a:ext cx="2278063" cy="1662113"/>
          </a:xfrm>
          <a:prstGeom prst="rect">
            <a:avLst/>
          </a:prstGeom>
        </p:spPr>
        <p:txBody>
          <a:bodyPr/>
          <a:lstStyle>
            <a:lvl1pPr marL="0" indent="0" algn="ctr">
              <a:defRPr sz="1400"/>
            </a:lvl1pPr>
          </a:lstStyle>
          <a:p>
            <a:r>
              <a:rPr lang="en-US" dirty="0" smtClean="0"/>
              <a:t>Double click to insert client logo here</a:t>
            </a:r>
            <a:endParaRPr lang="en-US" dirty="0"/>
          </a:p>
        </p:txBody>
      </p:sp>
      <p:sp>
        <p:nvSpPr>
          <p:cNvPr id="10" name="Rectangle 2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6248400"/>
            <a:ext cx="5943599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0" rIns="91440" bIns="0"/>
          <a:lstStyle/>
          <a:p>
            <a:pPr defTabSz="457200" eaLnBrk="0" hangingPunct="0"/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NOTICE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: Proprietary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and Confidential</a:t>
            </a:r>
          </a:p>
          <a:p>
            <a:pPr defTabSz="457200" eaLnBrk="0" hangingPunct="0"/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This material is proprietary to Opera Solutions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. It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contains trade secrets and confidential information which is 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sole property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of Opera Solutions. This material is solely for the Client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latin typeface="Verdana" pitchFamily="34" charset="0"/>
                <a:cs typeface="SimSun"/>
              </a:rPr>
              <a:t>’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s internal use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. This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material shall not be used, reproduced, copied, disclosed, transmitted, in whole or in part, without the express 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written consent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of Opera Solutions.</a:t>
            </a:r>
          </a:p>
          <a:p>
            <a:pPr defTabSz="457200" eaLnBrk="0" hangingPunct="0"/>
            <a:r>
              <a:rPr lang="en-IN" altLang="zh-CN" sz="600" smtClean="0">
                <a:solidFill>
                  <a:prstClr val="white">
                    <a:lumMod val="65000"/>
                  </a:prstClr>
                </a:solidFill>
                <a:latin typeface="Verdana" pitchFamily="34" charset="0"/>
                <a:cs typeface="SimSun"/>
              </a:rPr>
              <a:t>© 2015 Opera Solutions, LLC. All rights reserved.</a:t>
            </a:r>
            <a:endParaRPr lang="en-GB" altLang="zh-CN" sz="600" dirty="0">
              <a:solidFill>
                <a:prstClr val="white">
                  <a:lumMod val="65000"/>
                </a:prstClr>
              </a:solidFill>
              <a:cs typeface="SimSun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" r="4404"/>
          <a:stretch/>
        </p:blipFill>
        <p:spPr>
          <a:xfrm>
            <a:off x="188452" y="188458"/>
            <a:ext cx="2794000" cy="160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80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_Lond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971800"/>
            <a:ext cx="5791200" cy="970430"/>
          </a:xfrm>
        </p:spPr>
        <p:txBody>
          <a:bodyPr anchor="ctr">
            <a:normAutofit/>
          </a:bodyPr>
          <a:lstStyle>
            <a:lvl1pPr algn="l">
              <a:defRPr sz="3200" b="1">
                <a:solidFill>
                  <a:srgbClr val="009EDB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2400"/>
            <a:ext cx="5791337" cy="6721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i="0">
                <a:solidFill>
                  <a:srgbClr val="55555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537" y="382644"/>
            <a:ext cx="24303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defTabSz="457200">
              <a:defRPr/>
            </a:pPr>
            <a:r>
              <a:rPr lang="en-US" sz="1000" b="1" dirty="0" smtClean="0">
                <a:solidFill>
                  <a:srgbClr val="A6A6A6"/>
                </a:solidFill>
                <a:cs typeface="Arial" charset="0"/>
              </a:rPr>
              <a:t>Opera Solutions</a:t>
            </a:r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/>
            </a:r>
            <a:br>
              <a:rPr lang="en-US" sz="1000" dirty="0" smtClean="0">
                <a:solidFill>
                  <a:srgbClr val="A6A6A6"/>
                </a:solidFill>
                <a:cs typeface="Arial" charset="0"/>
              </a:rPr>
            </a:br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>53 </a:t>
            </a:r>
            <a:r>
              <a:rPr lang="en-US" sz="1000" dirty="0" err="1" smtClean="0">
                <a:solidFill>
                  <a:srgbClr val="A6A6A6"/>
                </a:solidFill>
                <a:cs typeface="Arial" charset="0"/>
              </a:rPr>
              <a:t>Chandos</a:t>
            </a:r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> Place</a:t>
            </a:r>
          </a:p>
          <a:p>
            <a:pPr algn="r" defTabSz="457200">
              <a:defRPr/>
            </a:pPr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>Covent Garden</a:t>
            </a:r>
            <a:endParaRPr lang="en-US" sz="1000" dirty="0">
              <a:solidFill>
                <a:srgbClr val="A6A6A6"/>
              </a:solidFill>
              <a:cs typeface="Arial" charset="0"/>
            </a:endParaRPr>
          </a:p>
          <a:p>
            <a:pPr algn="r" defTabSz="457200">
              <a:defRPr/>
            </a:pPr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>London, WC2N 4HS</a:t>
            </a:r>
          </a:p>
          <a:p>
            <a:pPr algn="r" defTabSz="457200">
              <a:defRPr/>
            </a:pPr>
            <a:r>
              <a:rPr lang="en-US" sz="1000" dirty="0" smtClean="0">
                <a:solidFill>
                  <a:srgbClr val="A6A6A6"/>
                </a:solidFill>
              </a:rPr>
              <a:t>+44 (0) 20 7420 3820 </a:t>
            </a:r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>telephone </a:t>
            </a:r>
          </a:p>
          <a:p>
            <a:pPr algn="r" defTabSz="457200">
              <a:defRPr/>
            </a:pPr>
            <a:r>
              <a:rPr lang="en-US" sz="1000" dirty="0" smtClean="0">
                <a:solidFill>
                  <a:srgbClr val="A6A6A6"/>
                </a:solidFill>
                <a:cs typeface="Arial" charset="0"/>
              </a:rPr>
              <a:t>www.operasolutions.com</a:t>
            </a:r>
            <a:endParaRPr lang="en-US" sz="1000" dirty="0">
              <a:solidFill>
                <a:srgbClr val="A6A6A6"/>
              </a:solidFill>
              <a:cs typeface="Arial" charset="0"/>
            </a:endParaRPr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6400799" y="2971800"/>
            <a:ext cx="2278063" cy="1662113"/>
          </a:xfrm>
          <a:prstGeom prst="rect">
            <a:avLst/>
          </a:prstGeom>
        </p:spPr>
        <p:txBody>
          <a:bodyPr/>
          <a:lstStyle>
            <a:lvl1pPr marL="0" indent="0" algn="ctr">
              <a:defRPr sz="1400"/>
            </a:lvl1pPr>
          </a:lstStyle>
          <a:p>
            <a:r>
              <a:rPr lang="en-US" dirty="0" smtClean="0"/>
              <a:t>Double click to insert client logo here</a:t>
            </a:r>
            <a:endParaRPr lang="en-US" dirty="0"/>
          </a:p>
        </p:txBody>
      </p:sp>
      <p:sp>
        <p:nvSpPr>
          <p:cNvPr id="11" name="Rectangle 2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6248400"/>
            <a:ext cx="5943599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0" rIns="91440" bIns="0"/>
          <a:lstStyle/>
          <a:p>
            <a:pPr defTabSz="457200" eaLnBrk="0" hangingPunct="0"/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NOTICE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: Proprietary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and Confidential</a:t>
            </a:r>
          </a:p>
          <a:p>
            <a:pPr defTabSz="457200" eaLnBrk="0" hangingPunct="0"/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This material is proprietary to Opera Solutions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. It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contains trade secrets and confidential information which is 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sole property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of Opera Solutions. This material is solely for the Client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latin typeface="Verdana" pitchFamily="34" charset="0"/>
                <a:cs typeface="SimSun"/>
              </a:rPr>
              <a:t>’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s internal use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. This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material shall not be used, reproduced, copied, disclosed, transmitted, in whole or in part, without the express </a:t>
            </a:r>
            <a:r>
              <a:rPr lang="en-GB" altLang="zh-CN" sz="600" dirty="0" smtClean="0">
                <a:solidFill>
                  <a:prstClr val="white">
                    <a:lumMod val="65000"/>
                  </a:prstClr>
                </a:solidFill>
                <a:cs typeface="SimSun"/>
              </a:rPr>
              <a:t>written consent </a:t>
            </a:r>
            <a:r>
              <a:rPr lang="en-GB" altLang="zh-CN" sz="600" dirty="0">
                <a:solidFill>
                  <a:prstClr val="white">
                    <a:lumMod val="65000"/>
                  </a:prstClr>
                </a:solidFill>
                <a:cs typeface="SimSun"/>
              </a:rPr>
              <a:t>of Opera Solutions.</a:t>
            </a:r>
          </a:p>
          <a:p>
            <a:pPr defTabSz="457200" eaLnBrk="0" hangingPunct="0"/>
            <a:r>
              <a:rPr lang="en-IN" altLang="zh-CN" sz="600" smtClean="0">
                <a:solidFill>
                  <a:prstClr val="white">
                    <a:lumMod val="65000"/>
                  </a:prstClr>
                </a:solidFill>
                <a:latin typeface="Verdana" pitchFamily="34" charset="0"/>
                <a:cs typeface="SimSun"/>
              </a:rPr>
              <a:t>© 2015 Opera Solutions, LLC. All rights reserved.</a:t>
            </a:r>
            <a:endParaRPr lang="en-GB" altLang="zh-CN" sz="600" dirty="0">
              <a:solidFill>
                <a:prstClr val="white">
                  <a:lumMod val="65000"/>
                </a:prstClr>
              </a:solidFill>
              <a:cs typeface="SimSun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" r="4404"/>
          <a:stretch/>
        </p:blipFill>
        <p:spPr>
          <a:xfrm>
            <a:off x="188452" y="188458"/>
            <a:ext cx="2794000" cy="160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25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8788" y="2747963"/>
            <a:ext cx="8226426" cy="1362075"/>
          </a:xfr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400" b="0" kern="1200" dirty="0">
                <a:solidFill>
                  <a:schemeClr val="bg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024" y="320040"/>
            <a:ext cx="1720357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82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ue">
    <p:bg>
      <p:bgPr>
        <a:solidFill>
          <a:srgbClr val="009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8788" y="2747963"/>
            <a:ext cx="8226426" cy="1362075"/>
          </a:xfr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400" kern="1200" dirty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69" y="321199"/>
            <a:ext cx="1718076" cy="9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82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_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398009"/>
            <a:ext cx="6591869" cy="563562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8150" y="1578429"/>
            <a:ext cx="4995636" cy="589642"/>
          </a:xfrm>
          <a:prstGeom prst="roundRect">
            <a:avLst>
              <a:gd name="adj" fmla="val 27436"/>
            </a:avLst>
          </a:prstGeom>
          <a:solidFill>
            <a:srgbClr val="FFFFFF"/>
          </a:solidFill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2367643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3156857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38150" y="3946072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8150" y="4735287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69" y="321199"/>
            <a:ext cx="1718076" cy="9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51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Navy">
    <p:bg>
      <p:bgPr>
        <a:solidFill>
          <a:srgbClr val="0054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8788" y="2747963"/>
            <a:ext cx="8226426" cy="1362075"/>
          </a:xfr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400" kern="1200" dirty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69" y="321199"/>
            <a:ext cx="1718076" cy="9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8150" y="1578429"/>
            <a:ext cx="4995636" cy="589642"/>
          </a:xfrm>
          <a:prstGeom prst="roundRect">
            <a:avLst>
              <a:gd name="adj" fmla="val 27436"/>
            </a:avLst>
          </a:prstGeom>
          <a:solidFill>
            <a:srgbClr val="FFFFFF"/>
          </a:solidFill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2367643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3156857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38150" y="3946072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8150" y="4735287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8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398009"/>
            <a:ext cx="6591869" cy="563562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69" y="321199"/>
            <a:ext cx="1718076" cy="9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56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een">
    <p:bg>
      <p:bgPr>
        <a:solidFill>
          <a:srgbClr val="BEC5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8788" y="2747963"/>
            <a:ext cx="8226426" cy="1362075"/>
          </a:xfr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400" kern="1200" dirty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69" y="321199"/>
            <a:ext cx="1718076" cy="9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88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_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8150" y="1578429"/>
            <a:ext cx="4995636" cy="589642"/>
          </a:xfrm>
          <a:prstGeom prst="roundRect">
            <a:avLst>
              <a:gd name="adj" fmla="val 27436"/>
            </a:avLst>
          </a:prstGeom>
          <a:solidFill>
            <a:srgbClr val="FFFFFF"/>
          </a:solidFill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2367643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3156857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38150" y="3946072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8150" y="4735287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8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398009"/>
            <a:ext cx="6591869" cy="563562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69" y="321199"/>
            <a:ext cx="1718076" cy="9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41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AAF7-8BBC-4EC0-BF3E-A19D7A525862}" type="datetimeFigureOut">
              <a:rPr lang="en-IN" smtClean="0"/>
              <a:t>22-05-2015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3C82-93BE-4848-8CBD-7484331EE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040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Pink">
    <p:bg>
      <p:bgPr>
        <a:solidFill>
          <a:srgbClr val="E21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8788" y="2747963"/>
            <a:ext cx="8226426" cy="1362075"/>
          </a:xfr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400" kern="1200" dirty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69" y="321199"/>
            <a:ext cx="1718076" cy="9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08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_Pi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8150" y="1578429"/>
            <a:ext cx="4995636" cy="589642"/>
          </a:xfrm>
          <a:prstGeom prst="roundRect">
            <a:avLst>
              <a:gd name="adj" fmla="val 27436"/>
            </a:avLst>
          </a:prstGeom>
          <a:solidFill>
            <a:srgbClr val="FFFFFF"/>
          </a:solidFill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2367643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3156857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38150" y="3946072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8150" y="4735287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8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398009"/>
            <a:ext cx="6591869" cy="563562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69" y="321199"/>
            <a:ext cx="1718076" cy="9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42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_Orange">
    <p:bg>
      <p:bgPr>
        <a:solidFill>
          <a:srgbClr val="F99D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8788" y="2747963"/>
            <a:ext cx="8226426" cy="1362075"/>
          </a:xfr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400" kern="1200" dirty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69" y="321199"/>
            <a:ext cx="1718076" cy="9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34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_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8150" y="1578429"/>
            <a:ext cx="4995636" cy="589642"/>
          </a:xfrm>
          <a:prstGeom prst="roundRect">
            <a:avLst>
              <a:gd name="adj" fmla="val 27436"/>
            </a:avLst>
          </a:prstGeom>
          <a:solidFill>
            <a:srgbClr val="FFFFFF"/>
          </a:solidFill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2367643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3156857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38150" y="3946072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8150" y="4735287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8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398009"/>
            <a:ext cx="6591869" cy="563562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69" y="321199"/>
            <a:ext cx="1718076" cy="9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69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rown">
    <p:bg>
      <p:bgPr>
        <a:solidFill>
          <a:srgbClr val="9E4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8788" y="2747963"/>
            <a:ext cx="8226426" cy="1362075"/>
          </a:xfr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400" kern="1200" dirty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69" y="321199"/>
            <a:ext cx="1718076" cy="9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63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_Brow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8150" y="1578429"/>
            <a:ext cx="4995636" cy="589642"/>
          </a:xfrm>
          <a:prstGeom prst="roundRect">
            <a:avLst>
              <a:gd name="adj" fmla="val 27436"/>
            </a:avLst>
          </a:prstGeom>
          <a:solidFill>
            <a:srgbClr val="FFFFFF"/>
          </a:solidFill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2367643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3156857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38150" y="3946072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8150" y="4735287"/>
            <a:ext cx="4995636" cy="589642"/>
          </a:xfrm>
          <a:prstGeom prst="roundRect">
            <a:avLst>
              <a:gd name="adj" fmla="val 27436"/>
            </a:avLst>
          </a:prstGeom>
          <a:noFill/>
          <a:ln>
            <a:noFill/>
          </a:ln>
        </p:spPr>
        <p:txBody>
          <a:bodyPr vert="horz" anchor="ctr" anchorCtr="0"/>
          <a:lstStyle>
            <a:lvl1pPr marL="342900" indent="-342900">
              <a:buFont typeface="Lucida Grande"/>
              <a:buChar char="›"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Name</a:t>
            </a:r>
            <a:endParaRPr lang="en-US" dirty="0"/>
          </a:p>
        </p:txBody>
      </p:sp>
      <p:sp>
        <p:nvSpPr>
          <p:cNvPr id="8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398009"/>
            <a:ext cx="6591869" cy="563562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69" y="321199"/>
            <a:ext cx="1718076" cy="9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99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0636" y="2586038"/>
            <a:ext cx="3824577" cy="1685924"/>
          </a:xfr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400" b="0" kern="1200" dirty="0">
                <a:solidFill>
                  <a:srgbClr val="009EDB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648200" cy="6858000"/>
          </a:xfrm>
          <a:prstGeom prst="rect">
            <a:avLst/>
          </a:prstGeom>
        </p:spPr>
        <p:txBody>
          <a:bodyPr vert="horz"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024" y="320040"/>
            <a:ext cx="1720357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70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457199" y="1347065"/>
            <a:ext cx="3228975" cy="457748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/>
            <a:r>
              <a:rPr lang="en-US" dirty="0" smtClean="0"/>
              <a:t>Insert picture here</a:t>
            </a:r>
          </a:p>
          <a:p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198438"/>
            <a:ext cx="716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Box 17"/>
          <p:cNvSpPr txBox="1">
            <a:spLocks noChangeArrowheads="1"/>
          </p:cNvSpPr>
          <p:nvPr/>
        </p:nvSpPr>
        <p:spPr bwMode="auto">
          <a:xfrm>
            <a:off x="4161117" y="2589761"/>
            <a:ext cx="3893141" cy="35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058" tIns="41029" rIns="82058" bIns="410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/>
            <a:r>
              <a:rPr lang="en-US" sz="1800" dirty="0" smtClean="0">
                <a:solidFill>
                  <a:srgbClr val="666666"/>
                </a:solidFill>
                <a:latin typeface="Calibri"/>
                <a:cs typeface="Calibri"/>
              </a:rPr>
              <a:t>Click to add text</a:t>
            </a:r>
            <a:endParaRPr lang="en-US" sz="1800" b="1" dirty="0">
              <a:solidFill>
                <a:srgbClr val="666666"/>
              </a:solidFill>
              <a:latin typeface="Calibri"/>
              <a:cs typeface="Calibri"/>
            </a:endParaRPr>
          </a:p>
        </p:txBody>
      </p:sp>
      <p:sp>
        <p:nvSpPr>
          <p:cNvPr id="6" name="TextBox 17"/>
          <p:cNvSpPr txBox="1">
            <a:spLocks noChangeArrowheads="1"/>
          </p:cNvSpPr>
          <p:nvPr userDrawn="1"/>
        </p:nvSpPr>
        <p:spPr bwMode="auto">
          <a:xfrm>
            <a:off x="4161117" y="2589761"/>
            <a:ext cx="3893141" cy="35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058" tIns="41029" rIns="82058" bIns="410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/>
            <a:r>
              <a:rPr lang="en-US" sz="1800" dirty="0" smtClean="0">
                <a:solidFill>
                  <a:srgbClr val="666666"/>
                </a:solidFill>
                <a:latin typeface="Calibri"/>
                <a:cs typeface="Calibri"/>
              </a:rPr>
              <a:t>Click to add text</a:t>
            </a:r>
            <a:endParaRPr lang="en-US" sz="1800" b="1" dirty="0">
              <a:solidFill>
                <a:srgbClr val="666666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797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1166091"/>
            <a:ext cx="1600200" cy="1981200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/>
            <a:r>
              <a:rPr lang="en-US" dirty="0" smtClean="0"/>
              <a:t>Insert picture here</a:t>
            </a:r>
          </a:p>
          <a:p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" y="3810000"/>
            <a:ext cx="1600200" cy="1981200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/>
            <a:r>
              <a:rPr lang="en-US" dirty="0" smtClean="0"/>
              <a:t>Insert picture here</a:t>
            </a:r>
          </a:p>
          <a:p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198438"/>
            <a:ext cx="716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81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1144320"/>
            <a:ext cx="1371600" cy="1698171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/>
            <a:r>
              <a:rPr lang="en-US" dirty="0" smtClean="0"/>
              <a:t>Insert picture here</a:t>
            </a:r>
          </a:p>
          <a:p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" y="2961574"/>
            <a:ext cx="1371600" cy="1698171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/>
            <a:r>
              <a:rPr lang="en-US" dirty="0" smtClean="0"/>
              <a:t>Insert picture here</a:t>
            </a:r>
          </a:p>
          <a:p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57200" y="4778829"/>
            <a:ext cx="1371600" cy="1698171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/>
            <a:r>
              <a:rPr lang="en-US" dirty="0" smtClean="0"/>
              <a:t>Insert picture here</a:t>
            </a:r>
          </a:p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198438"/>
            <a:ext cx="716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876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AAF7-8BBC-4EC0-BF3E-A19D7A525862}" type="datetimeFigureOut">
              <a:rPr lang="en-IN" smtClean="0"/>
              <a:t>22-05-2015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3C82-93BE-4848-8CBD-7484331EE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8972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1144320"/>
            <a:ext cx="1371600" cy="1698171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/>
            <a:r>
              <a:rPr lang="en-US" dirty="0" smtClean="0"/>
              <a:t>Insert picture here</a:t>
            </a:r>
          </a:p>
          <a:p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" y="2961574"/>
            <a:ext cx="1371600" cy="1698171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/>
            <a:r>
              <a:rPr lang="en-US" dirty="0" smtClean="0"/>
              <a:t>Insert picture here</a:t>
            </a:r>
          </a:p>
          <a:p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57200" y="4778829"/>
            <a:ext cx="1371600" cy="1698171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/>
            <a:r>
              <a:rPr lang="en-US" dirty="0" smtClean="0"/>
              <a:t>Insert picture here</a:t>
            </a:r>
          </a:p>
          <a:p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419600" y="1144320"/>
            <a:ext cx="1371600" cy="1698171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/>
            <a:r>
              <a:rPr lang="en-US" dirty="0" smtClean="0"/>
              <a:t>Insert picture here</a:t>
            </a:r>
          </a:p>
          <a:p>
            <a:endParaRPr lang="en-US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419600" y="2961574"/>
            <a:ext cx="1371600" cy="1698171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/>
            <a:r>
              <a:rPr lang="en-US" dirty="0" smtClean="0"/>
              <a:t>Insert picture here</a:t>
            </a:r>
          </a:p>
          <a:p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419600" y="4778829"/>
            <a:ext cx="1371600" cy="1698171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/>
            <a:r>
              <a:rPr lang="en-US" dirty="0" smtClean="0"/>
              <a:t>Insert picture here</a:t>
            </a:r>
          </a:p>
          <a:p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198438"/>
            <a:ext cx="716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35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3" name="Picture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1611882"/>
            <a:ext cx="4800600" cy="42921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6177350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90" y="4267200"/>
            <a:ext cx="7973621" cy="1143000"/>
          </a:xfr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200" kern="1200" dirty="0">
                <a:solidFill>
                  <a:srgbClr val="009EDB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36" y="1974646"/>
            <a:ext cx="3736929" cy="20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51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-4" y="5721220"/>
            <a:ext cx="9144008" cy="303230"/>
            <a:chOff x="7572088" y="1676006"/>
            <a:chExt cx="921015" cy="232206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7572088" y="1676006"/>
              <a:ext cx="921015" cy="0"/>
            </a:xfrm>
            <a:prstGeom prst="line">
              <a:avLst/>
            </a:prstGeom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auto">
            <a:xfrm>
              <a:off x="7572088" y="1908212"/>
              <a:ext cx="921015" cy="0"/>
            </a:xfrm>
            <a:prstGeom prst="line">
              <a:avLst/>
            </a:prstGeom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Picture 8" descr="Follow u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732" y="4596049"/>
            <a:ext cx="2768537" cy="261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750889"/>
            <a:ext cx="9144000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 defTabSz="457200">
              <a:defRPr/>
            </a:pPr>
            <a:r>
              <a:rPr lang="pl-PL" sz="1400" dirty="0" smtClean="0">
                <a:solidFill>
                  <a:prstClr val="white">
                    <a:lumMod val="65000"/>
                  </a:prstClr>
                </a:solidFill>
              </a:rPr>
              <a:t>Jersey City                Boston                San Diego                Shanghai                New Delhi                London</a:t>
            </a:r>
            <a:endParaRPr lang="en-US" sz="14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197" y="4857406"/>
            <a:ext cx="4419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400" dirty="0" smtClean="0">
                <a:solidFill>
                  <a:prstClr val="white">
                    <a:lumMod val="65000"/>
                  </a:prstClr>
                </a:solidFill>
              </a:rPr>
              <a:t>www.operasolutions.com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36" y="2550213"/>
            <a:ext cx="3736929" cy="20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26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961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AAF7-8BBC-4EC0-BF3E-A19D7A525862}" type="datetimeFigureOut">
              <a:rPr lang="en-IN" smtClean="0"/>
              <a:t>22-05-2015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3C82-93BE-4848-8CBD-7484331EE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38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AAF7-8BBC-4EC0-BF3E-A19D7A525862}" type="datetimeFigureOut">
              <a:rPr lang="en-IN" smtClean="0"/>
              <a:t>22-05-2015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3C82-93BE-4848-8CBD-7484331EE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1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AAF7-8BBC-4EC0-BF3E-A19D7A525862}" type="datetimeFigureOut">
              <a:rPr lang="en-IN" smtClean="0"/>
              <a:t>22-05-2015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3C82-93BE-4848-8CBD-7484331EE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56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AAF7-8BBC-4EC0-BF3E-A19D7A525862}" type="datetimeFigureOut">
              <a:rPr lang="en-IN" smtClean="0"/>
              <a:t>22-05-2015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3C82-93BE-4848-8CBD-7484331EE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8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AAF7-8BBC-4EC0-BF3E-A19D7A525862}" type="datetimeFigureOut">
              <a:rPr lang="en-IN" smtClean="0"/>
              <a:t>22-05-2015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3C82-93BE-4848-8CBD-7484331EE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58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3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theme" Target="../theme/theme2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oleObject" Target="../embeddings/oleObject1.bin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tags" Target="../tags/tag1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3AAF7-8BBC-4EC0-BF3E-A19D7A525862}" type="datetimeFigureOut">
              <a:rPr lang="en-IN" smtClean="0"/>
              <a:t>22-05-2015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63C82-93BE-4848-8CBD-7484331EE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11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36" imgW="360" imgH="360" progId="TCLayout.ActiveDocument.1">
                  <p:embed/>
                </p:oleObj>
              </mc:Choice>
              <mc:Fallback>
                <p:oleObj name="think-cell Slide" r:id="rId3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716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45538" y="6589713"/>
            <a:ext cx="398462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>
              <a:defRPr/>
            </a:pPr>
            <a:fld id="{821A7F31-15BD-4285-8FB1-8CBE439DCAFD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defTabSz="457200">
                <a:defRPr/>
              </a:pPr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6589713"/>
            <a:ext cx="22108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0" hangingPunct="0">
              <a:defRPr/>
            </a:pPr>
            <a:r>
              <a:rPr lang="en-IN" altLang="zh-CN" sz="800" smtClean="0">
                <a:solidFill>
                  <a:prstClr val="white">
                    <a:lumMod val="75000"/>
                  </a:prstClr>
                </a:solidFill>
                <a:cs typeface="SimSun"/>
              </a:rPr>
              <a:t>© 2015 Opera Solutions, LLC. All rights reserved.</a:t>
            </a:r>
            <a:endParaRPr lang="en-GB" altLang="zh-CN" sz="800" dirty="0">
              <a:solidFill>
                <a:prstClr val="white">
                  <a:lumMod val="75000"/>
                </a:prstClr>
              </a:solidFill>
              <a:cs typeface="SimSun"/>
            </a:endParaRPr>
          </a:p>
        </p:txBody>
      </p:sp>
      <p:pic>
        <p:nvPicPr>
          <p:cNvPr id="8" name="Picture 7" descr="opera_logo [Converted].png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651" y="329401"/>
            <a:ext cx="1010349" cy="301637"/>
          </a:xfrm>
          <a:prstGeom prst="rect">
            <a:avLst/>
          </a:prstGeom>
        </p:spPr>
      </p:pic>
      <p:pic>
        <p:nvPicPr>
          <p:cNvPr id="7" name="Picture 6" descr="opera_logo [Converted].png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651" y="329401"/>
            <a:ext cx="1010349" cy="30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4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2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600" b="0" kern="1200">
          <a:solidFill>
            <a:schemeClr val="tx1">
              <a:lumMod val="50000"/>
              <a:lumOff val="50000"/>
            </a:schemeClr>
          </a:solidFill>
          <a:latin typeface="Calibri"/>
          <a:ea typeface="+mn-ea"/>
          <a:cs typeface="Calibri"/>
        </a:defRPr>
      </a:lvl1pPr>
      <a:lvl2pPr marL="227013" indent="-227013" algn="l" defTabSz="457200" rtl="0" eaLnBrk="1" latinLnBrk="0" hangingPunct="1">
        <a:spcBef>
          <a:spcPct val="20000"/>
        </a:spcBef>
        <a:buClr>
          <a:srgbClr val="004080"/>
        </a:buClr>
        <a:buFont typeface="Arial"/>
        <a:buChar char="•"/>
        <a:defRPr sz="1400" kern="12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2pPr>
      <a:lvl3pPr marL="452438" indent="-225425" algn="l" defTabSz="457200" rtl="0" eaLnBrk="1" latinLnBrk="0" hangingPunct="1">
        <a:spcBef>
          <a:spcPct val="20000"/>
        </a:spcBef>
        <a:buClr>
          <a:srgbClr val="004080"/>
        </a:buClr>
        <a:buFont typeface="Lucida Grande"/>
        <a:buChar char="−"/>
        <a:defRPr sz="1200" kern="12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3pPr>
      <a:lvl4pPr marL="684213" indent="-231775" algn="l" defTabSz="45720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4pPr>
      <a:lvl5pPr marL="915988" indent="-231775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IN" smtClean="0"/>
              <a:t>Hadoop</a:t>
            </a:r>
            <a:endParaRPr lang="en-IN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IN" dirty="0" smtClean="0"/>
              <a:t>Advanced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084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>
            <a:normAutofit/>
          </a:bodyPr>
          <a:lstStyle/>
          <a:p>
            <a:r>
              <a:rPr lang="en-IN" dirty="0" smtClean="0"/>
              <a:t>Secondary </a:t>
            </a:r>
            <a:r>
              <a:rPr lang="en-IN" dirty="0" err="1" smtClean="0"/>
              <a:t>NameNode</a:t>
            </a:r>
            <a:r>
              <a:rPr lang="en-IN" dirty="0" smtClean="0"/>
              <a:t>&lt;Advanced</a:t>
            </a:r>
            <a:r>
              <a:rPr lang="en-IN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 bwMode="gray">
          <a:xfrm>
            <a:off x="563530" y="1981200"/>
            <a:ext cx="8275670" cy="2749471"/>
          </a:xfrm>
        </p:spPr>
        <p:txBody>
          <a:bodyPr wrap="square" lIns="0" tIns="0" rIns="0" bIns="0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2000" dirty="0" smtClean="0">
                <a:solidFill>
                  <a:schemeClr val="tx1"/>
                </a:solidFill>
              </a:rPr>
              <a:t>NameNode </a:t>
            </a:r>
            <a:r>
              <a:rPr lang="en-IN" sz="2000" dirty="0" err="1" smtClean="0">
                <a:solidFill>
                  <a:schemeClr val="tx1"/>
                </a:solidFill>
              </a:rPr>
              <a:t>startup</a:t>
            </a:r>
            <a:r>
              <a:rPr lang="en-IN" sz="2000" dirty="0" smtClean="0">
                <a:solidFill>
                  <a:schemeClr val="tx1"/>
                </a:solidFill>
              </a:rPr>
              <a:t> process</a:t>
            </a:r>
          </a:p>
          <a:p>
            <a:pPr marL="457200" lvl="1" indent="-236538">
              <a:spcBef>
                <a:spcPts val="800"/>
              </a:spcBef>
            </a:pPr>
            <a:r>
              <a:rPr lang="en-IN" sz="1800" dirty="0" smtClean="0"/>
              <a:t>Read </a:t>
            </a:r>
            <a:r>
              <a:rPr lang="en-IN" sz="1800" dirty="0" err="1" smtClean="0"/>
              <a:t>fsImage</a:t>
            </a:r>
            <a:r>
              <a:rPr lang="en-IN" sz="1800" dirty="0" smtClean="0"/>
              <a:t> in memory</a:t>
            </a:r>
          </a:p>
          <a:p>
            <a:pPr marL="457200" lvl="1" indent="-236538">
              <a:spcBef>
                <a:spcPts val="800"/>
              </a:spcBef>
            </a:pPr>
            <a:r>
              <a:rPr lang="en-IN" sz="1800" dirty="0" smtClean="0"/>
              <a:t>Replay edit logs to create fresh </a:t>
            </a:r>
            <a:r>
              <a:rPr lang="en-IN" sz="1800" dirty="0" err="1" smtClean="0"/>
              <a:t>fsImage</a:t>
            </a:r>
            <a:endParaRPr lang="en-IN" sz="1800" dirty="0" smtClean="0"/>
          </a:p>
          <a:p>
            <a:pPr marL="457200" lvl="1" indent="-236538">
              <a:spcBef>
                <a:spcPts val="800"/>
              </a:spcBef>
            </a:pPr>
            <a:r>
              <a:rPr lang="en-IN" sz="1800" dirty="0" smtClean="0"/>
              <a:t>Connect to Data Nodes</a:t>
            </a:r>
          </a:p>
          <a:p>
            <a:pPr marL="457200" lvl="1" indent="-236538">
              <a:spcBef>
                <a:spcPts val="800"/>
              </a:spcBef>
            </a:pPr>
            <a:r>
              <a:rPr lang="en-IN" sz="1800" dirty="0" smtClean="0"/>
              <a:t>Exit safe mode</a:t>
            </a:r>
          </a:p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2000" dirty="0" smtClean="0">
                <a:solidFill>
                  <a:schemeClr val="tx1"/>
                </a:solidFill>
              </a:rPr>
              <a:t>Replaying edit logs is time consuming, if large</a:t>
            </a:r>
          </a:p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2000" dirty="0" smtClean="0">
                <a:solidFill>
                  <a:schemeClr val="tx1"/>
                </a:solidFill>
              </a:rPr>
              <a:t>Secondary NameNode takes care of the housekeeping periodically</a:t>
            </a:r>
          </a:p>
        </p:txBody>
      </p:sp>
    </p:spTree>
    <p:extLst>
      <p:ext uri="{BB962C8B-B14F-4D97-AF65-F5344CB8AC3E}">
        <p14:creationId xmlns:p14="http://schemas.microsoft.com/office/powerpoint/2010/main" val="4045765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>
            <a:normAutofit/>
          </a:bodyPr>
          <a:lstStyle/>
          <a:p>
            <a:r>
              <a:rPr lang="en-IN" dirty="0"/>
              <a:t>NameNode Concepts And </a:t>
            </a:r>
            <a:r>
              <a:rPr lang="en-IN" dirty="0" err="1"/>
              <a:t>Checkpointing</a:t>
            </a:r>
            <a:r>
              <a:rPr lang="en-IN" dirty="0"/>
              <a:t> &lt;Advanced&gt;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 bwMode="gray">
          <a:xfrm>
            <a:off x="563531" y="1981200"/>
            <a:ext cx="8275669" cy="2462213"/>
          </a:xfrm>
        </p:spPr>
        <p:txBody>
          <a:bodyPr wrap="square" lIns="0" tIns="0" rIns="0" bIns="0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2000" dirty="0" err="1">
                <a:solidFill>
                  <a:schemeClr val="tx1"/>
                </a:solidFill>
              </a:rPr>
              <a:t>checkpointing</a:t>
            </a:r>
            <a:r>
              <a:rPr lang="en-IN" sz="2000" dirty="0">
                <a:solidFill>
                  <a:schemeClr val="tx1"/>
                </a:solidFill>
              </a:rPr>
              <a:t> is triggered by one of two </a:t>
            </a:r>
            <a:r>
              <a:rPr lang="en-IN" sz="2000" dirty="0" smtClean="0">
                <a:solidFill>
                  <a:schemeClr val="tx1"/>
                </a:solidFill>
              </a:rPr>
              <a:t>conditions</a:t>
            </a:r>
          </a:p>
          <a:p>
            <a:pPr marL="457200" lvl="1" indent="-236538">
              <a:spcBef>
                <a:spcPts val="800"/>
              </a:spcBef>
            </a:pPr>
            <a:r>
              <a:rPr lang="en-IN" sz="1800" dirty="0"/>
              <a:t>if enough time has elapsed since the last checkpoint (</a:t>
            </a:r>
            <a:r>
              <a:rPr lang="en-IN" sz="1800" dirty="0" err="1"/>
              <a:t>dfs.namenode.checkpoint.period</a:t>
            </a:r>
            <a:r>
              <a:rPr lang="en-IN" sz="1800" dirty="0" smtClean="0"/>
              <a:t>)</a:t>
            </a:r>
          </a:p>
          <a:p>
            <a:pPr marL="457200" lvl="1" indent="-236538">
              <a:spcBef>
                <a:spcPts val="800"/>
              </a:spcBef>
            </a:pPr>
            <a:r>
              <a:rPr lang="en-IN" sz="1800" dirty="0"/>
              <a:t>if enough new edit log transactions have </a:t>
            </a:r>
            <a:r>
              <a:rPr lang="en-IN" sz="1800" dirty="0" smtClean="0"/>
              <a:t>accumulated </a:t>
            </a:r>
            <a:r>
              <a:rPr lang="en-IN" sz="1800" dirty="0"/>
              <a:t>(</a:t>
            </a:r>
            <a:r>
              <a:rPr lang="en-IN" sz="1800" dirty="0" err="1"/>
              <a:t>dfs.namenode.checkpoint.txns</a:t>
            </a:r>
            <a:r>
              <a:rPr lang="en-IN" sz="1800" dirty="0" smtClean="0"/>
              <a:t>)</a:t>
            </a:r>
          </a:p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2000" dirty="0" err="1">
                <a:solidFill>
                  <a:schemeClr val="tx1"/>
                </a:solidFill>
              </a:rPr>
              <a:t>checkpointing</a:t>
            </a:r>
            <a:r>
              <a:rPr lang="en-IN" sz="2000" dirty="0">
                <a:solidFill>
                  <a:schemeClr val="tx1"/>
                </a:solidFill>
              </a:rPr>
              <a:t> node periodically checks if either of these conditions are </a:t>
            </a:r>
            <a:r>
              <a:rPr lang="en-IN" sz="2000" dirty="0" smtClean="0">
                <a:solidFill>
                  <a:schemeClr val="tx1"/>
                </a:solidFill>
              </a:rPr>
              <a:t>met</a:t>
            </a:r>
          </a:p>
          <a:p>
            <a:pPr marL="457200" lvl="1" indent="-236538">
              <a:spcBef>
                <a:spcPts val="800"/>
              </a:spcBef>
            </a:pPr>
            <a:r>
              <a:rPr lang="en-IN" sz="1800" dirty="0"/>
              <a:t>kicks off the </a:t>
            </a:r>
            <a:r>
              <a:rPr lang="en-IN" sz="1800" dirty="0" err="1"/>
              <a:t>checkpointing</a:t>
            </a:r>
            <a:r>
              <a:rPr lang="en-IN" sz="1800" dirty="0"/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406161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>
            <a:normAutofit/>
          </a:bodyPr>
          <a:lstStyle/>
          <a:p>
            <a:r>
              <a:rPr lang="en-IN" dirty="0"/>
              <a:t>NameNode Concepts And </a:t>
            </a:r>
            <a:r>
              <a:rPr lang="en-IN" dirty="0" err="1"/>
              <a:t>Checkpointing</a:t>
            </a:r>
            <a:r>
              <a:rPr lang="en-IN" dirty="0"/>
              <a:t> &lt;Advanced&gt;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 bwMode="gray">
          <a:xfrm>
            <a:off x="563530" y="1396385"/>
            <a:ext cx="8275670" cy="5016758"/>
          </a:xfrm>
        </p:spPr>
        <p:txBody>
          <a:bodyPr wrap="square" lIns="0" tIns="0" rIns="0" bIns="0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1600" dirty="0">
                <a:solidFill>
                  <a:schemeClr val="tx1"/>
                </a:solidFill>
              </a:rPr>
              <a:t>2NN checks whether either of the two preconditions are met: elapsed time since the last checkpoint or number of accumulated edits.</a:t>
            </a:r>
          </a:p>
          <a:p>
            <a:pPr marL="457200" lvl="1" indent="-236538">
              <a:spcBef>
                <a:spcPts val="800"/>
              </a:spcBef>
            </a:pPr>
            <a:r>
              <a:rPr lang="en-IN" dirty="0"/>
              <a:t>In the absence of a shared edit directory, the most recent edit log transaction ID needs to be queried via an explicit RPC to the NameNode (</a:t>
            </a:r>
            <a:r>
              <a:rPr lang="en-IN" dirty="0" err="1"/>
              <a:t>NamenodeProtocol#getTransactionId</a:t>
            </a:r>
            <a:r>
              <a:rPr lang="en-IN" dirty="0"/>
              <a:t>).</a:t>
            </a:r>
          </a:p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1600" dirty="0">
                <a:solidFill>
                  <a:schemeClr val="tx1"/>
                </a:solidFill>
              </a:rPr>
              <a:t>2NN triggers an edit log roll, which ends the current edit log segment and starts a new one. The NN can keep writing edits to the new segment while the SNN compacts all the previous ones. This also returns the transaction IDs of the current </a:t>
            </a:r>
            <a:r>
              <a:rPr lang="en-IN" sz="1600" dirty="0" err="1">
                <a:solidFill>
                  <a:schemeClr val="tx1"/>
                </a:solidFill>
              </a:rPr>
              <a:t>fsimage</a:t>
            </a:r>
            <a:r>
              <a:rPr lang="en-IN" sz="1600" dirty="0">
                <a:solidFill>
                  <a:schemeClr val="tx1"/>
                </a:solidFill>
              </a:rPr>
              <a:t> and the edit log segment that was just </a:t>
            </a:r>
            <a:r>
              <a:rPr lang="en-IN" sz="1600" dirty="0" smtClean="0">
                <a:solidFill>
                  <a:schemeClr val="tx1"/>
                </a:solidFill>
              </a:rPr>
              <a:t>rolled.</a:t>
            </a:r>
            <a:endParaRPr lang="en-IN" sz="1600" dirty="0">
              <a:solidFill>
                <a:schemeClr val="tx1"/>
              </a:solidFill>
            </a:endParaRPr>
          </a:p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1600" dirty="0">
                <a:solidFill>
                  <a:schemeClr val="tx1"/>
                </a:solidFill>
              </a:rPr>
              <a:t>Given these two transaction IDs, the 2NN fetches new </a:t>
            </a:r>
            <a:r>
              <a:rPr lang="en-IN" sz="1600" dirty="0" err="1">
                <a:solidFill>
                  <a:schemeClr val="tx1"/>
                </a:solidFill>
              </a:rPr>
              <a:t>fsimage</a:t>
            </a:r>
            <a:r>
              <a:rPr lang="en-IN" sz="1600" dirty="0">
                <a:solidFill>
                  <a:schemeClr val="tx1"/>
                </a:solidFill>
              </a:rPr>
              <a:t> and edit files as needed via GET to the </a:t>
            </a:r>
            <a:r>
              <a:rPr lang="en-IN" sz="1600" dirty="0" smtClean="0">
                <a:solidFill>
                  <a:schemeClr val="tx1"/>
                </a:solidFill>
              </a:rPr>
              <a:t>NN’s </a:t>
            </a:r>
            <a:r>
              <a:rPr lang="en-IN" sz="1600" dirty="0" err="1" smtClean="0">
                <a:solidFill>
                  <a:schemeClr val="tx1"/>
                </a:solidFill>
              </a:rPr>
              <a:t>GetImageServlet</a:t>
            </a:r>
            <a:r>
              <a:rPr lang="en-IN" sz="1600" dirty="0">
                <a:solidFill>
                  <a:schemeClr val="tx1"/>
                </a:solidFill>
              </a:rPr>
              <a:t>. The 2NN might already have some of these files from a previous checkpoint (such as the current </a:t>
            </a:r>
            <a:r>
              <a:rPr lang="en-IN" sz="1600" dirty="0" err="1">
                <a:solidFill>
                  <a:schemeClr val="tx1"/>
                </a:solidFill>
              </a:rPr>
              <a:t>fsimage</a:t>
            </a:r>
            <a:r>
              <a:rPr lang="en-IN" sz="1600" dirty="0">
                <a:solidFill>
                  <a:schemeClr val="tx1"/>
                </a:solidFill>
              </a:rPr>
              <a:t>).</a:t>
            </a:r>
          </a:p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1600" dirty="0">
                <a:solidFill>
                  <a:schemeClr val="tx1"/>
                </a:solidFill>
              </a:rPr>
              <a:t>If necessary, the 2NN reloads its namespace from a newly downloaded </a:t>
            </a:r>
            <a:r>
              <a:rPr lang="en-IN" sz="1600" dirty="0" err="1">
                <a:solidFill>
                  <a:schemeClr val="tx1"/>
                </a:solidFill>
              </a:rPr>
              <a:t>fsimage</a:t>
            </a:r>
            <a:r>
              <a:rPr lang="en-IN" sz="1600" dirty="0">
                <a:solidFill>
                  <a:schemeClr val="tx1"/>
                </a:solidFill>
              </a:rPr>
              <a:t>.</a:t>
            </a:r>
          </a:p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1600" dirty="0">
                <a:solidFill>
                  <a:schemeClr val="tx1"/>
                </a:solidFill>
              </a:rPr>
              <a:t>The 2NN replays the new edit log segments to catch up to the current </a:t>
            </a:r>
            <a:r>
              <a:rPr lang="en-IN" sz="1600" dirty="0" smtClean="0">
                <a:solidFill>
                  <a:schemeClr val="tx1"/>
                </a:solidFill>
              </a:rPr>
              <a:t>transaction</a:t>
            </a:r>
            <a:endParaRPr lang="en-IN" sz="1600" dirty="0">
              <a:solidFill>
                <a:schemeClr val="tx1"/>
              </a:solidFill>
            </a:endParaRPr>
          </a:p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1600" dirty="0">
                <a:solidFill>
                  <a:schemeClr val="tx1"/>
                </a:solidFill>
              </a:rPr>
              <a:t>2NN writes out its namespace to a new </a:t>
            </a:r>
            <a:r>
              <a:rPr lang="en-IN" sz="1600" dirty="0" err="1">
                <a:solidFill>
                  <a:schemeClr val="tx1"/>
                </a:solidFill>
              </a:rPr>
              <a:t>fsimage</a:t>
            </a:r>
            <a:r>
              <a:rPr lang="en-IN" sz="1600" dirty="0">
                <a:solidFill>
                  <a:schemeClr val="tx1"/>
                </a:solidFill>
              </a:rPr>
              <a:t>.</a:t>
            </a:r>
          </a:p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1600" dirty="0">
                <a:solidFill>
                  <a:schemeClr val="tx1"/>
                </a:solidFill>
              </a:rPr>
              <a:t>The 2NN contacts the NN via HTTP GET at /</a:t>
            </a:r>
            <a:r>
              <a:rPr lang="en-IN" sz="1600" dirty="0" err="1">
                <a:solidFill>
                  <a:schemeClr val="tx1"/>
                </a:solidFill>
              </a:rPr>
              <a:t>getimage?putimage</a:t>
            </a:r>
            <a:r>
              <a:rPr lang="en-IN" sz="1600" dirty="0">
                <a:solidFill>
                  <a:schemeClr val="tx1"/>
                </a:solidFill>
              </a:rPr>
              <a:t>=1, causing the NN’s servlet to do its own </a:t>
            </a:r>
            <a:r>
              <a:rPr lang="en-IN" sz="1600" dirty="0" smtClean="0">
                <a:solidFill>
                  <a:schemeClr val="tx1"/>
                </a:solidFill>
              </a:rPr>
              <a:t>GET to </a:t>
            </a:r>
            <a:r>
              <a:rPr lang="en-IN" sz="1600" dirty="0">
                <a:solidFill>
                  <a:schemeClr val="tx1"/>
                </a:solidFill>
              </a:rPr>
              <a:t>the 2NN to download the new </a:t>
            </a:r>
            <a:r>
              <a:rPr lang="en-IN" sz="1600" dirty="0" err="1">
                <a:solidFill>
                  <a:schemeClr val="tx1"/>
                </a:solidFill>
              </a:rPr>
              <a:t>fsimage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26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Common MapReduce Algorithms</a:t>
            </a:r>
            <a:endParaRPr lang="en-IN"/>
          </a:p>
        </p:txBody>
      </p:sp>
      <p:sp>
        <p:nvSpPr>
          <p:cNvPr id="4" name="Rectangle 3"/>
          <p:cNvSpPr/>
          <p:nvPr/>
        </p:nvSpPr>
        <p:spPr bwMode="gray">
          <a:xfrm>
            <a:off x="563563" y="1859340"/>
            <a:ext cx="8016874" cy="1692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dirty="0" smtClean="0">
                <a:solidFill>
                  <a:srgbClr val="666666"/>
                </a:solidFill>
              </a:rPr>
              <a:t>Some </a:t>
            </a:r>
            <a:r>
              <a:rPr lang="en-IN" dirty="0">
                <a:solidFill>
                  <a:srgbClr val="666666"/>
                </a:solidFill>
              </a:rPr>
              <a:t>typical </a:t>
            </a:r>
            <a:r>
              <a:rPr lang="en-IN" dirty="0" err="1">
                <a:solidFill>
                  <a:srgbClr val="666666"/>
                </a:solidFill>
              </a:rPr>
              <a:t>MapReduce</a:t>
            </a:r>
            <a:r>
              <a:rPr lang="en-IN" dirty="0">
                <a:solidFill>
                  <a:srgbClr val="666666"/>
                </a:solidFill>
              </a:rPr>
              <a:t> algorithms, including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dirty="0" smtClean="0">
                <a:solidFill>
                  <a:srgbClr val="666666"/>
                </a:solidFill>
              </a:rPr>
              <a:t>Sorting</a:t>
            </a:r>
            <a:endParaRPr lang="en-IN" dirty="0">
              <a:solidFill>
                <a:srgbClr val="666666"/>
              </a:solidFill>
            </a:endParaRP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dirty="0" smtClean="0">
                <a:solidFill>
                  <a:srgbClr val="666666"/>
                </a:solidFill>
              </a:rPr>
              <a:t>Searching</a:t>
            </a:r>
            <a:endParaRPr lang="en-IN" dirty="0">
              <a:solidFill>
                <a:srgbClr val="666666"/>
              </a:solidFill>
            </a:endParaRP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dirty="0" smtClean="0">
                <a:solidFill>
                  <a:srgbClr val="666666"/>
                </a:solidFill>
              </a:rPr>
              <a:t>Indexing</a:t>
            </a:r>
            <a:endParaRPr lang="en-IN" dirty="0">
              <a:solidFill>
                <a:srgbClr val="666666"/>
              </a:solidFill>
            </a:endParaRP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dirty="0" smtClean="0">
                <a:solidFill>
                  <a:srgbClr val="666666"/>
                </a:solidFill>
              </a:rPr>
              <a:t>Term </a:t>
            </a:r>
            <a:r>
              <a:rPr lang="en-IN" dirty="0">
                <a:solidFill>
                  <a:srgbClr val="666666"/>
                </a:solidFill>
              </a:rPr>
              <a:t>Frequency – Inverse Document </a:t>
            </a:r>
            <a:r>
              <a:rPr lang="en-IN" dirty="0" smtClean="0">
                <a:solidFill>
                  <a:srgbClr val="666666"/>
                </a:solidFill>
              </a:rPr>
              <a:t>Frequency</a:t>
            </a:r>
            <a:endParaRPr lang="en-IN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9469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Introduction</a:t>
            </a:r>
            <a:endParaRPr lang="en-IN"/>
          </a:p>
        </p:txBody>
      </p:sp>
      <p:sp>
        <p:nvSpPr>
          <p:cNvPr id="5" name="Rectangle 4"/>
          <p:cNvSpPr/>
          <p:nvPr/>
        </p:nvSpPr>
        <p:spPr bwMode="gray">
          <a:xfrm>
            <a:off x="554038" y="1595825"/>
            <a:ext cx="8285162" cy="30623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</a:pPr>
            <a:r>
              <a:rPr lang="en-IN" sz="2400" b="1">
                <a:solidFill>
                  <a:srgbClr val="666666"/>
                </a:solidFill>
              </a:rPr>
              <a:t>MapReduce jobs tend to be relatively short in terms of lines </a:t>
            </a:r>
            <a:r>
              <a:rPr lang="en-IN" sz="2400" b="1" smtClean="0">
                <a:solidFill>
                  <a:srgbClr val="666666"/>
                </a:solidFill>
              </a:rPr>
              <a:t>of code</a:t>
            </a:r>
            <a:endParaRPr lang="en-IN" sz="2400" b="1">
              <a:solidFill>
                <a:srgbClr val="666666"/>
              </a:solidFill>
            </a:endParaRP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It is typical to combine multiple small MapReduce jobs together in a single workflow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Often using Oozie (see later)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You are likely to find that many of your MapReduce jobs use very similar code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 In this chapter we present some very common MapReduce algorithms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These algorithms are frequently the basis for more complex MapReduce jobs</a:t>
            </a:r>
          </a:p>
        </p:txBody>
      </p:sp>
    </p:spTree>
    <p:extLst>
      <p:ext uri="{BB962C8B-B14F-4D97-AF65-F5344CB8AC3E}">
        <p14:creationId xmlns:p14="http://schemas.microsoft.com/office/powerpoint/2010/main" val="4264171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Sorting</a:t>
            </a:r>
            <a:endParaRPr lang="en-IN"/>
          </a:p>
        </p:txBody>
      </p:sp>
      <p:sp>
        <p:nvSpPr>
          <p:cNvPr id="5" name="Rectangle 4"/>
          <p:cNvSpPr/>
          <p:nvPr/>
        </p:nvSpPr>
        <p:spPr bwMode="gray">
          <a:xfrm>
            <a:off x="554037" y="1859340"/>
            <a:ext cx="8285163" cy="29854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</a:pPr>
            <a:r>
              <a:rPr lang="en-IN" sz="2400" b="1">
                <a:solidFill>
                  <a:srgbClr val="666666"/>
                </a:solidFill>
              </a:rPr>
              <a:t>MapReduce is very well suited to sorting large data sets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Recall: keys are passed to the reducer in sorted order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Assuming the file to be sorted contains lines with a single value: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Mapper is merely the identity function for the value</a:t>
            </a:r>
          </a:p>
          <a:p>
            <a:pPr marL="519113">
              <a:spcBef>
                <a:spcPts val="1200"/>
              </a:spcBef>
            </a:pPr>
            <a:r>
              <a:rPr lang="en-IN" sz="160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(k, v) -&gt; (v, _)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Reducer is the identity function</a:t>
            </a:r>
          </a:p>
          <a:p>
            <a:pPr marL="519113">
              <a:spcBef>
                <a:spcPts val="1200"/>
              </a:spcBef>
            </a:pPr>
            <a:r>
              <a:rPr lang="en-IN" sz="160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(k, _) -&gt; (k, '')</a:t>
            </a:r>
          </a:p>
        </p:txBody>
      </p:sp>
    </p:spTree>
    <p:extLst>
      <p:ext uri="{BB962C8B-B14F-4D97-AF65-F5344CB8AC3E}">
        <p14:creationId xmlns:p14="http://schemas.microsoft.com/office/powerpoint/2010/main" val="12580522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Sorting (cont’d)</a:t>
            </a:r>
            <a:endParaRPr lang="en-IN"/>
          </a:p>
        </p:txBody>
      </p:sp>
      <p:sp>
        <p:nvSpPr>
          <p:cNvPr id="2" name="Rectangle 1"/>
          <p:cNvSpPr/>
          <p:nvPr/>
        </p:nvSpPr>
        <p:spPr bwMode="gray">
          <a:xfrm>
            <a:off x="554038" y="2013003"/>
            <a:ext cx="6303962" cy="1184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Trivial with a single reducer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For multiple reducers, need to choose a partitioning function</a:t>
            </a:r>
          </a:p>
          <a:p>
            <a:pPr marL="519113">
              <a:spcBef>
                <a:spcPts val="1200"/>
              </a:spcBef>
            </a:pPr>
            <a:r>
              <a:rPr lang="en-IN" sz="160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that if k1 &lt; k2, partition(k1) &lt;= partition(k2)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587449" y="3742796"/>
            <a:ext cx="37433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47448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Sorting as a Speed Test of Hadoop</a:t>
            </a:r>
            <a:endParaRPr lang="en-IN"/>
          </a:p>
        </p:txBody>
      </p:sp>
      <p:sp>
        <p:nvSpPr>
          <p:cNvPr id="2" name="Rectangle 1"/>
          <p:cNvSpPr/>
          <p:nvPr/>
        </p:nvSpPr>
        <p:spPr bwMode="gray">
          <a:xfrm>
            <a:off x="554037" y="1793797"/>
            <a:ext cx="8285163" cy="30008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Sorting is frequently used as a speed test for a Hadoop cluster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Mapper and Reducer are trivial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Therefore sorting is effectively testing the Hadoop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framework’s I/O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Good way to measure the increase in performance if you enlarge your cluster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Run and time a sort job before and after you add more nodes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terasort is one of the sample jobs provided with Hadoop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Creates and sorts very large files</a:t>
            </a:r>
          </a:p>
        </p:txBody>
      </p:sp>
    </p:spTree>
    <p:extLst>
      <p:ext uri="{BB962C8B-B14F-4D97-AF65-F5344CB8AC3E}">
        <p14:creationId xmlns:p14="http://schemas.microsoft.com/office/powerpoint/2010/main" val="187271983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Searching</a:t>
            </a:r>
            <a:endParaRPr lang="en-IN"/>
          </a:p>
        </p:txBody>
      </p:sp>
      <p:sp>
        <p:nvSpPr>
          <p:cNvPr id="2" name="Rectangle 1"/>
          <p:cNvSpPr/>
          <p:nvPr/>
        </p:nvSpPr>
        <p:spPr bwMode="gray">
          <a:xfrm>
            <a:off x="554038" y="1567178"/>
            <a:ext cx="8285162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IN" sz="2400" b="1">
                <a:solidFill>
                  <a:srgbClr val="666666"/>
                </a:solidFill>
              </a:rPr>
              <a:t>Assume the input is a set of files containing lines of text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Assume the Mapper has been passed the pattern for which to search as a special parameter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We saw how to pass parameters to your Mapper in the previous chapter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Algorithm: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Mapper compares the line against the pattern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If the pattern matches, Mapper outputs (line, _)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Or (filename+line, _), or …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If the pattern does not match, Mapper outputs nothing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Reducer is the Identity Reducer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Just outputs each intermediate key</a:t>
            </a:r>
          </a:p>
        </p:txBody>
      </p:sp>
    </p:spTree>
    <p:extLst>
      <p:ext uri="{BB962C8B-B14F-4D97-AF65-F5344CB8AC3E}">
        <p14:creationId xmlns:p14="http://schemas.microsoft.com/office/powerpoint/2010/main" val="274164228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Indexing</a:t>
            </a:r>
            <a:endParaRPr lang="en-IN"/>
          </a:p>
        </p:txBody>
      </p:sp>
      <p:sp>
        <p:nvSpPr>
          <p:cNvPr id="2" name="Rectangle 1"/>
          <p:cNvSpPr/>
          <p:nvPr/>
        </p:nvSpPr>
        <p:spPr bwMode="gray">
          <a:xfrm>
            <a:off x="554038" y="2266583"/>
            <a:ext cx="6986940" cy="784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dirty="0">
                <a:solidFill>
                  <a:srgbClr val="666666"/>
                </a:solidFill>
              </a:rPr>
              <a:t>Assume the input is a set of files containing lines of text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dirty="0">
                <a:solidFill>
                  <a:srgbClr val="666666"/>
                </a:solidFill>
              </a:rPr>
              <a:t>Key is the byte offset of the line, value is the line </a:t>
            </a:r>
            <a:r>
              <a:rPr lang="en-IN" dirty="0" smtClean="0">
                <a:solidFill>
                  <a:srgbClr val="666666"/>
                </a:solidFill>
              </a:rPr>
              <a:t>itself</a:t>
            </a:r>
            <a:endParaRPr lang="en-IN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415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>
            <a:normAutofit/>
          </a:bodyPr>
          <a:lstStyle/>
          <a:p>
            <a:r>
              <a:rPr lang="en-IN" dirty="0" smtClean="0"/>
              <a:t>Hadoop Components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6" t="8398" r="14333"/>
          <a:stretch/>
        </p:blipFill>
        <p:spPr bwMode="gray">
          <a:xfrm>
            <a:off x="457198" y="1212090"/>
            <a:ext cx="8463517" cy="487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10388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Inverted Index Algorithm</a:t>
            </a:r>
            <a:endParaRPr lang="en-IN"/>
          </a:p>
        </p:txBody>
      </p:sp>
      <p:sp>
        <p:nvSpPr>
          <p:cNvPr id="2" name="Rectangle 1"/>
          <p:cNvSpPr/>
          <p:nvPr/>
        </p:nvSpPr>
        <p:spPr bwMode="gray">
          <a:xfrm>
            <a:off x="554037" y="2136339"/>
            <a:ext cx="7540096" cy="2569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Mapper: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For each word in the line, emit (word, filename)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Reducer: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Identity function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Collect together all values for a given key (i.e., all filenames for a particular word)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Emit (word, filename_list)</a:t>
            </a:r>
          </a:p>
        </p:txBody>
      </p:sp>
    </p:spTree>
    <p:extLst>
      <p:ext uri="{BB962C8B-B14F-4D97-AF65-F5344CB8AC3E}">
        <p14:creationId xmlns:p14="http://schemas.microsoft.com/office/powerpoint/2010/main" val="407099307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Inverted Index: Dataflow</a:t>
            </a:r>
            <a:endParaRPr lang="en-IN"/>
          </a:p>
        </p:txBody>
      </p:sp>
      <p:sp>
        <p:nvSpPr>
          <p:cNvPr id="2" name="Rounded Rectangle 1"/>
          <p:cNvSpPr/>
          <p:nvPr/>
        </p:nvSpPr>
        <p:spPr bwMode="gray">
          <a:xfrm>
            <a:off x="903997" y="1746027"/>
            <a:ext cx="2119714" cy="13693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>
                <a:solidFill>
                  <a:srgbClr val="666666"/>
                </a:solidFill>
              </a:rPr>
              <a:t>This page contains so much text</a:t>
            </a:r>
            <a:endParaRPr lang="en-IN">
              <a:solidFill>
                <a:srgbClr val="666666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903997" y="4211435"/>
            <a:ext cx="2119714" cy="13693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>
                <a:solidFill>
                  <a:srgbClr val="666666"/>
                </a:solidFill>
              </a:rPr>
              <a:t>My page contains text too</a:t>
            </a:r>
            <a:endParaRPr lang="en-IN">
              <a:solidFill>
                <a:srgbClr val="666666"/>
              </a:solidFill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903997" y="1299787"/>
            <a:ext cx="831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smtClean="0">
                <a:solidFill>
                  <a:srgbClr val="009EDB"/>
                </a:solidFill>
              </a:rPr>
              <a:t>Page A</a:t>
            </a:r>
            <a:endParaRPr lang="en-IN" b="1">
              <a:solidFill>
                <a:srgbClr val="009EDB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903997" y="3750795"/>
            <a:ext cx="817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smtClean="0">
                <a:solidFill>
                  <a:srgbClr val="009EDB"/>
                </a:solidFill>
              </a:rPr>
              <a:t>Page B</a:t>
            </a:r>
            <a:endParaRPr lang="en-IN" b="1">
              <a:solidFill>
                <a:srgbClr val="009EDB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3751369" y="1299787"/>
            <a:ext cx="1669251" cy="2188488"/>
          </a:xfrm>
          <a:prstGeom prst="roundRect">
            <a:avLst>
              <a:gd name="adj" fmla="val 10297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IN" b="1" smtClean="0">
                <a:solidFill>
                  <a:srgbClr val="009EDB"/>
                </a:solidFill>
              </a:rPr>
              <a:t>A map output</a:t>
            </a:r>
          </a:p>
          <a:p>
            <a:r>
              <a:rPr lang="en-IN" smtClean="0">
                <a:solidFill>
                  <a:srgbClr val="666666"/>
                </a:solidFill>
              </a:rPr>
              <a:t>This: A</a:t>
            </a:r>
          </a:p>
          <a:p>
            <a:r>
              <a:rPr lang="en-IN" smtClean="0">
                <a:solidFill>
                  <a:srgbClr val="666666"/>
                </a:solidFill>
              </a:rPr>
              <a:t>page : A</a:t>
            </a:r>
          </a:p>
          <a:p>
            <a:r>
              <a:rPr lang="en-IN" smtClean="0">
                <a:solidFill>
                  <a:srgbClr val="666666"/>
                </a:solidFill>
              </a:rPr>
              <a:t>contains : A</a:t>
            </a:r>
          </a:p>
          <a:p>
            <a:r>
              <a:rPr lang="en-IN" smtClean="0">
                <a:solidFill>
                  <a:srgbClr val="666666"/>
                </a:solidFill>
              </a:rPr>
              <a:t>so : A</a:t>
            </a:r>
          </a:p>
          <a:p>
            <a:r>
              <a:rPr lang="en-IN" smtClean="0">
                <a:solidFill>
                  <a:srgbClr val="666666"/>
                </a:solidFill>
              </a:rPr>
              <a:t>much : A</a:t>
            </a:r>
          </a:p>
          <a:p>
            <a:r>
              <a:rPr lang="en-IN" smtClean="0">
                <a:solidFill>
                  <a:srgbClr val="666666"/>
                </a:solidFill>
              </a:rPr>
              <a:t>text : A</a:t>
            </a:r>
            <a:endParaRPr lang="en-IN">
              <a:solidFill>
                <a:srgbClr val="666666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3751369" y="3799918"/>
            <a:ext cx="1658610" cy="1907024"/>
          </a:xfrm>
          <a:prstGeom prst="roundRect">
            <a:avLst>
              <a:gd name="adj" fmla="val 10256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IN" b="1" smtClean="0">
                <a:solidFill>
                  <a:srgbClr val="009EDB"/>
                </a:solidFill>
              </a:rPr>
              <a:t>B map output</a:t>
            </a:r>
          </a:p>
          <a:p>
            <a:r>
              <a:rPr lang="en-IN" smtClean="0">
                <a:solidFill>
                  <a:srgbClr val="666666"/>
                </a:solidFill>
              </a:rPr>
              <a:t>My : B</a:t>
            </a:r>
          </a:p>
          <a:p>
            <a:r>
              <a:rPr lang="en-IN" smtClean="0">
                <a:solidFill>
                  <a:srgbClr val="666666"/>
                </a:solidFill>
              </a:rPr>
              <a:t>page : B</a:t>
            </a:r>
          </a:p>
          <a:p>
            <a:r>
              <a:rPr lang="en-IN" smtClean="0">
                <a:solidFill>
                  <a:srgbClr val="666666"/>
                </a:solidFill>
              </a:rPr>
              <a:t>contains : B</a:t>
            </a:r>
          </a:p>
          <a:p>
            <a:r>
              <a:rPr lang="en-IN" smtClean="0">
                <a:solidFill>
                  <a:srgbClr val="666666"/>
                </a:solidFill>
              </a:rPr>
              <a:t>text : B</a:t>
            </a:r>
          </a:p>
          <a:p>
            <a:r>
              <a:rPr lang="en-IN" smtClean="0">
                <a:solidFill>
                  <a:srgbClr val="666666"/>
                </a:solidFill>
              </a:rPr>
              <a:t>Too : B</a:t>
            </a:r>
            <a:endParaRPr lang="en-IN">
              <a:solidFill>
                <a:srgbClr val="666666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gray">
          <a:xfrm>
            <a:off x="6656614" y="2260493"/>
            <a:ext cx="1897825" cy="2760345"/>
          </a:xfrm>
          <a:prstGeom prst="roundRect">
            <a:avLst>
              <a:gd name="adj" fmla="val 12745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IN" b="1" smtClean="0">
                <a:solidFill>
                  <a:srgbClr val="009EDB"/>
                </a:solidFill>
              </a:rPr>
              <a:t>Reduced output</a:t>
            </a:r>
          </a:p>
          <a:p>
            <a:r>
              <a:rPr lang="en-IN" smtClean="0">
                <a:solidFill>
                  <a:srgbClr val="666666"/>
                </a:solidFill>
              </a:rPr>
              <a:t>contains : A,B</a:t>
            </a:r>
          </a:p>
          <a:p>
            <a:r>
              <a:rPr lang="en-IN" smtClean="0">
                <a:solidFill>
                  <a:srgbClr val="666666"/>
                </a:solidFill>
              </a:rPr>
              <a:t>much : A</a:t>
            </a:r>
          </a:p>
          <a:p>
            <a:r>
              <a:rPr lang="en-IN" smtClean="0">
                <a:solidFill>
                  <a:srgbClr val="666666"/>
                </a:solidFill>
              </a:rPr>
              <a:t>My : B</a:t>
            </a:r>
          </a:p>
          <a:p>
            <a:r>
              <a:rPr lang="en-IN" smtClean="0">
                <a:solidFill>
                  <a:srgbClr val="666666"/>
                </a:solidFill>
              </a:rPr>
              <a:t>page : A,B</a:t>
            </a:r>
          </a:p>
          <a:p>
            <a:r>
              <a:rPr lang="en-IN" smtClean="0">
                <a:solidFill>
                  <a:srgbClr val="666666"/>
                </a:solidFill>
              </a:rPr>
              <a:t>so : A</a:t>
            </a:r>
          </a:p>
          <a:p>
            <a:r>
              <a:rPr lang="en-IN" smtClean="0">
                <a:solidFill>
                  <a:srgbClr val="666666"/>
                </a:solidFill>
              </a:rPr>
              <a:t>text : A,B</a:t>
            </a:r>
          </a:p>
          <a:p>
            <a:r>
              <a:rPr lang="en-IN" smtClean="0">
                <a:solidFill>
                  <a:srgbClr val="666666"/>
                </a:solidFill>
              </a:rPr>
              <a:t>This : A</a:t>
            </a:r>
          </a:p>
          <a:p>
            <a:r>
              <a:rPr lang="en-IN" smtClean="0">
                <a:solidFill>
                  <a:srgbClr val="666666"/>
                </a:solidFill>
              </a:rPr>
              <a:t>too : B</a:t>
            </a:r>
          </a:p>
        </p:txBody>
      </p:sp>
      <p:cxnSp>
        <p:nvCxnSpPr>
          <p:cNvPr id="12" name="Straight Arrow Connector 11"/>
          <p:cNvCxnSpPr/>
          <p:nvPr/>
        </p:nvCxnSpPr>
        <p:spPr bwMode="gray">
          <a:xfrm flipV="1">
            <a:off x="3023711" y="2404533"/>
            <a:ext cx="667759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gray">
          <a:xfrm flipV="1">
            <a:off x="3023711" y="4944533"/>
            <a:ext cx="667759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gray">
          <a:xfrm flipV="1">
            <a:off x="5518556" y="2878667"/>
            <a:ext cx="1029003" cy="181751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gray">
          <a:xfrm>
            <a:off x="5508981" y="2889956"/>
            <a:ext cx="1083734" cy="169333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563563" y="3561909"/>
            <a:ext cx="5209916" cy="0"/>
          </a:xfrm>
          <a:prstGeom prst="line">
            <a:avLst/>
          </a:prstGeom>
          <a:ln w="9525" cap="rnd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30782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Aside: Word Count</a:t>
            </a:r>
            <a:endParaRPr lang="en-IN"/>
          </a:p>
        </p:txBody>
      </p:sp>
      <p:sp>
        <p:nvSpPr>
          <p:cNvPr id="2" name="Rectangle 1"/>
          <p:cNvSpPr/>
          <p:nvPr/>
        </p:nvSpPr>
        <p:spPr bwMode="gray">
          <a:xfrm>
            <a:off x="554038" y="2381439"/>
            <a:ext cx="7720718" cy="14927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Recall the WordCount example we used earlier in the course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For each word, Mapper emitted (word, 1)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Very similar to the inverted index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This is a common theme: reuse of existing Mappers, with minor modifications</a:t>
            </a:r>
          </a:p>
        </p:txBody>
      </p:sp>
    </p:spTree>
    <p:extLst>
      <p:ext uri="{BB962C8B-B14F-4D97-AF65-F5344CB8AC3E}">
        <p14:creationId xmlns:p14="http://schemas.microsoft.com/office/powerpoint/2010/main" val="250834081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Joining Data Sets in MapReduce Jobs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7" y="1988864"/>
            <a:ext cx="8270875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dirty="0" smtClean="0">
                <a:solidFill>
                  <a:srgbClr val="666666"/>
                </a:solidFill>
              </a:rPr>
              <a:t>How </a:t>
            </a:r>
            <a:r>
              <a:rPr lang="en-IN" dirty="0">
                <a:solidFill>
                  <a:srgbClr val="666666"/>
                </a:solidFill>
              </a:rPr>
              <a:t>to write a Map-side join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dirty="0">
                <a:solidFill>
                  <a:srgbClr val="666666"/>
                </a:solidFill>
              </a:rPr>
              <a:t>How to implement the secondary sort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dirty="0">
                <a:solidFill>
                  <a:srgbClr val="666666"/>
                </a:solidFill>
              </a:rPr>
              <a:t>How to write a Reduce-side join</a:t>
            </a:r>
          </a:p>
        </p:txBody>
      </p:sp>
    </p:spTree>
    <p:extLst>
      <p:ext uri="{BB962C8B-B14F-4D97-AF65-F5344CB8AC3E}">
        <p14:creationId xmlns:p14="http://schemas.microsoft.com/office/powerpoint/2010/main" val="333730104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Joining Data Sets in MapReduce Jobs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8" y="1680243"/>
            <a:ext cx="31567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solidFill>
                  <a:srgbClr val="009EDB"/>
                </a:solidFill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666666"/>
                </a:solidFill>
              </a:rPr>
              <a:t>Map-Side Joins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666666"/>
                </a:solidFill>
              </a:rPr>
              <a:t>The Secondary Sort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666666"/>
                </a:solidFill>
              </a:rPr>
              <a:t>Reduce-Side </a:t>
            </a:r>
            <a:r>
              <a:rPr lang="en-IN" dirty="0" smtClean="0">
                <a:solidFill>
                  <a:srgbClr val="666666"/>
                </a:solidFill>
              </a:rPr>
              <a:t>Joins</a:t>
            </a:r>
            <a:endParaRPr lang="en-IN" dirty="0">
              <a:solidFill>
                <a:srgbClr val="66666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gray">
          <a:xfrm>
            <a:off x="563563" y="2317898"/>
            <a:ext cx="4412474" cy="0"/>
          </a:xfrm>
          <a:prstGeom prst="line">
            <a:avLst/>
          </a:prstGeom>
          <a:ln w="9525" cap="rnd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gray">
          <a:xfrm>
            <a:off x="563563" y="2902688"/>
            <a:ext cx="4412474" cy="0"/>
          </a:xfrm>
          <a:prstGeom prst="line">
            <a:avLst/>
          </a:prstGeom>
          <a:ln w="9525" cap="rnd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gray">
          <a:xfrm>
            <a:off x="563563" y="3413051"/>
            <a:ext cx="4412474" cy="0"/>
          </a:xfrm>
          <a:prstGeom prst="line">
            <a:avLst/>
          </a:prstGeom>
          <a:ln w="9525" cap="rnd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gray">
          <a:xfrm>
            <a:off x="563563" y="4008475"/>
            <a:ext cx="4412474" cy="0"/>
          </a:xfrm>
          <a:prstGeom prst="line">
            <a:avLst/>
          </a:prstGeom>
          <a:ln w="9525" cap="rnd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4752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Introduction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7" y="1997045"/>
            <a:ext cx="8270875" cy="28777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dirty="0">
                <a:solidFill>
                  <a:srgbClr val="666666"/>
                </a:solidFill>
              </a:rPr>
              <a:t>We frequently need to join data together from two sources as part of a </a:t>
            </a:r>
            <a:r>
              <a:rPr lang="en-IN" dirty="0" err="1">
                <a:solidFill>
                  <a:srgbClr val="666666"/>
                </a:solidFill>
              </a:rPr>
              <a:t>MapReduce</a:t>
            </a:r>
            <a:r>
              <a:rPr lang="en-IN" dirty="0">
                <a:solidFill>
                  <a:srgbClr val="666666"/>
                </a:solidFill>
              </a:rPr>
              <a:t> </a:t>
            </a:r>
            <a:r>
              <a:rPr lang="en-IN" dirty="0" smtClean="0">
                <a:solidFill>
                  <a:srgbClr val="666666"/>
                </a:solidFill>
              </a:rPr>
              <a:t>job, such </a:t>
            </a:r>
            <a:r>
              <a:rPr lang="en-IN" dirty="0">
                <a:solidFill>
                  <a:srgbClr val="666666"/>
                </a:solidFill>
              </a:rPr>
              <a:t>as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dirty="0">
                <a:solidFill>
                  <a:srgbClr val="666666"/>
                </a:solidFill>
              </a:rPr>
              <a:t>Lookup tables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dirty="0">
                <a:solidFill>
                  <a:srgbClr val="666666"/>
                </a:solidFill>
              </a:rPr>
              <a:t>Data from database tables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dirty="0">
                <a:solidFill>
                  <a:srgbClr val="666666"/>
                </a:solidFill>
              </a:rPr>
              <a:t>There are two fundamental approaches: Map-side joins and Reduce-side joins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dirty="0">
                <a:solidFill>
                  <a:srgbClr val="666666"/>
                </a:solidFill>
              </a:rPr>
              <a:t>Map-side joins are easier to write, but have potential scaling issues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dirty="0">
                <a:solidFill>
                  <a:srgbClr val="666666"/>
                </a:solidFill>
              </a:rPr>
              <a:t>We will investigate both types of </a:t>
            </a:r>
            <a:r>
              <a:rPr lang="en-IN" dirty="0" smtClean="0">
                <a:solidFill>
                  <a:srgbClr val="666666"/>
                </a:solidFill>
              </a:rPr>
              <a:t>joins</a:t>
            </a:r>
            <a:endParaRPr lang="en-IN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4702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But First…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8" y="1838624"/>
            <a:ext cx="8285162" cy="2185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2000" b="1" dirty="0">
                <a:solidFill>
                  <a:srgbClr val="666666"/>
                </a:solidFill>
              </a:rPr>
              <a:t>But first…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dirty="0">
                <a:solidFill>
                  <a:srgbClr val="666666"/>
                </a:solidFill>
              </a:rPr>
              <a:t>Avoid writing joins in Java </a:t>
            </a:r>
            <a:r>
              <a:rPr lang="en-IN" dirty="0" err="1">
                <a:solidFill>
                  <a:srgbClr val="666666"/>
                </a:solidFill>
              </a:rPr>
              <a:t>MapReduce</a:t>
            </a:r>
            <a:r>
              <a:rPr lang="en-IN" dirty="0">
                <a:solidFill>
                  <a:srgbClr val="666666"/>
                </a:solidFill>
              </a:rPr>
              <a:t> if you can!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dirty="0">
                <a:solidFill>
                  <a:srgbClr val="666666"/>
                </a:solidFill>
              </a:rPr>
              <a:t>Abstractions such as Pig and Hive are much easier to use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dirty="0">
                <a:solidFill>
                  <a:srgbClr val="666666"/>
                </a:solidFill>
              </a:rPr>
              <a:t>Save hours of programming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dirty="0">
                <a:solidFill>
                  <a:srgbClr val="666666"/>
                </a:solidFill>
              </a:rPr>
              <a:t>If you are dealing with text-based data, there really is no </a:t>
            </a:r>
            <a:r>
              <a:rPr lang="en-IN" dirty="0" smtClean="0">
                <a:solidFill>
                  <a:srgbClr val="666666"/>
                </a:solidFill>
              </a:rPr>
              <a:t>reason not </a:t>
            </a:r>
            <a:r>
              <a:rPr lang="en-IN" dirty="0">
                <a:solidFill>
                  <a:srgbClr val="666666"/>
                </a:solidFill>
              </a:rPr>
              <a:t>to use Pig or Hive</a:t>
            </a:r>
          </a:p>
        </p:txBody>
      </p:sp>
    </p:spTree>
    <p:extLst>
      <p:ext uri="{BB962C8B-B14F-4D97-AF65-F5344CB8AC3E}">
        <p14:creationId xmlns:p14="http://schemas.microsoft.com/office/powerpoint/2010/main" val="299662308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Joining Data Sets in MapReduce Jobs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8" y="1680243"/>
            <a:ext cx="31567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>
                <a:solidFill>
                  <a:srgbClr val="666666"/>
                </a:solidFill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IN" b="1">
                <a:solidFill>
                  <a:srgbClr val="009EDB"/>
                </a:solidFill>
              </a:rPr>
              <a:t>Map-Side Joins</a:t>
            </a:r>
          </a:p>
          <a:p>
            <a:pPr>
              <a:lnSpc>
                <a:spcPct val="200000"/>
              </a:lnSpc>
            </a:pPr>
            <a:r>
              <a:rPr lang="en-IN">
                <a:solidFill>
                  <a:srgbClr val="666666"/>
                </a:solidFill>
              </a:rPr>
              <a:t>The Secondary Sort</a:t>
            </a:r>
          </a:p>
          <a:p>
            <a:pPr>
              <a:lnSpc>
                <a:spcPct val="200000"/>
              </a:lnSpc>
            </a:pPr>
            <a:r>
              <a:rPr lang="en-IN">
                <a:solidFill>
                  <a:srgbClr val="666666"/>
                </a:solidFill>
              </a:rPr>
              <a:t>Reduce-Side Joins</a:t>
            </a:r>
          </a:p>
          <a:p>
            <a:pPr>
              <a:lnSpc>
                <a:spcPct val="200000"/>
              </a:lnSpc>
            </a:pPr>
            <a:r>
              <a:rPr lang="en-IN">
                <a:solidFill>
                  <a:srgbClr val="666666"/>
                </a:solidFill>
              </a:rPr>
              <a:t>Conclusion</a:t>
            </a:r>
          </a:p>
        </p:txBody>
      </p:sp>
      <p:cxnSp>
        <p:nvCxnSpPr>
          <p:cNvPr id="6" name="Straight Connector 5"/>
          <p:cNvCxnSpPr/>
          <p:nvPr/>
        </p:nvCxnSpPr>
        <p:spPr bwMode="gray">
          <a:xfrm>
            <a:off x="563563" y="2317898"/>
            <a:ext cx="4412474" cy="0"/>
          </a:xfrm>
          <a:prstGeom prst="line">
            <a:avLst/>
          </a:prstGeom>
          <a:ln w="9525" cap="rnd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gray">
          <a:xfrm>
            <a:off x="563563" y="2902688"/>
            <a:ext cx="4412474" cy="0"/>
          </a:xfrm>
          <a:prstGeom prst="line">
            <a:avLst/>
          </a:prstGeom>
          <a:ln w="9525" cap="rnd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gray">
          <a:xfrm>
            <a:off x="563563" y="3413051"/>
            <a:ext cx="4412474" cy="0"/>
          </a:xfrm>
          <a:prstGeom prst="line">
            <a:avLst/>
          </a:prstGeom>
          <a:ln w="9525" cap="rnd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gray">
          <a:xfrm>
            <a:off x="563563" y="4008475"/>
            <a:ext cx="4412474" cy="0"/>
          </a:xfrm>
          <a:prstGeom prst="line">
            <a:avLst/>
          </a:prstGeom>
          <a:ln w="9525" cap="rnd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88109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Map-Side Joins: The Algorithm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8" y="1997839"/>
            <a:ext cx="8285162" cy="2908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</a:pPr>
            <a:r>
              <a:rPr lang="en-IN" sz="2000" b="1">
                <a:solidFill>
                  <a:srgbClr val="666666"/>
                </a:solidFill>
              </a:rPr>
              <a:t>Basic idea for Map-side joins: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Load one set of data into memory, stored in an associative array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Key of the associative array is the join key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Map over the other set of data, and perform a lookup on the associative array using the join key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If the join key is found, you have a successful join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mtClean="0">
                <a:solidFill>
                  <a:srgbClr val="666666"/>
                </a:solidFill>
              </a:rPr>
              <a:t>Otherwise</a:t>
            </a:r>
            <a:r>
              <a:rPr lang="en-IN">
                <a:solidFill>
                  <a:srgbClr val="666666"/>
                </a:solidFill>
              </a:rPr>
              <a:t>, do nothing</a:t>
            </a:r>
          </a:p>
        </p:txBody>
      </p:sp>
    </p:spTree>
    <p:extLst>
      <p:ext uri="{BB962C8B-B14F-4D97-AF65-F5344CB8AC3E}">
        <p14:creationId xmlns:p14="http://schemas.microsoft.com/office/powerpoint/2010/main" val="260267282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Map-Side Joins: Problems, Possible Solutions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7" y="2136339"/>
            <a:ext cx="8270876" cy="2123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Map-side joins have scalability issues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The associative array may become too large to fit in memory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Possible solution: break one data set into smaller pieces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Load each piece into memory individually, mapping over the second data set each time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Then combine the result sets together</a:t>
            </a:r>
          </a:p>
        </p:txBody>
      </p:sp>
    </p:spTree>
    <p:extLst>
      <p:ext uri="{BB962C8B-B14F-4D97-AF65-F5344CB8AC3E}">
        <p14:creationId xmlns:p14="http://schemas.microsoft.com/office/powerpoint/2010/main" val="3070744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>
            <a:normAutofit/>
          </a:bodyPr>
          <a:lstStyle/>
          <a:p>
            <a:r>
              <a:rPr lang="en-IN" dirty="0" smtClean="0"/>
              <a:t>HDFS – Rack Awareness &lt;Advanced&gt;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 bwMode="gray">
          <a:xfrm>
            <a:off x="563530" y="1981200"/>
            <a:ext cx="8275670" cy="3703578"/>
          </a:xfrm>
        </p:spPr>
        <p:txBody>
          <a:bodyPr wrap="square" lIns="0" tIns="0" rIns="0" bIns="0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ts val="1600"/>
              </a:spcBef>
            </a:pPr>
            <a:r>
              <a:rPr lang="en-IN" sz="2000" dirty="0" smtClean="0">
                <a:solidFill>
                  <a:schemeClr val="tx1"/>
                </a:solidFill>
              </a:rPr>
              <a:t>Each block is replicated on three different nodes as follows:</a:t>
            </a:r>
          </a:p>
          <a:p>
            <a:pPr marL="457200" lvl="1" indent="-236538">
              <a:spcBef>
                <a:spcPts val="1600"/>
              </a:spcBef>
            </a:pPr>
            <a:r>
              <a:rPr lang="en-IN" sz="1800" dirty="0" smtClean="0"/>
              <a:t>First copy is kept on a node X on Rack A suppose.</a:t>
            </a:r>
          </a:p>
          <a:p>
            <a:pPr marL="457200" lvl="1" indent="-236538">
              <a:spcBef>
                <a:spcPts val="1600"/>
              </a:spcBef>
            </a:pPr>
            <a:r>
              <a:rPr lang="en-IN" sz="1800" dirty="0" smtClean="0"/>
              <a:t>Second copy is kept on a node Y on Rack B.</a:t>
            </a:r>
          </a:p>
          <a:p>
            <a:pPr marL="457200" lvl="1" indent="-236538">
              <a:spcBef>
                <a:spcPts val="1600"/>
              </a:spcBef>
            </a:pPr>
            <a:r>
              <a:rPr lang="en-IN" sz="1800" dirty="0" smtClean="0"/>
              <a:t>Third copy is kept on a node Z on Rack B.</a:t>
            </a:r>
          </a:p>
          <a:p>
            <a:pPr marL="233363" indent="-233363">
              <a:lnSpc>
                <a:spcPct val="100000"/>
              </a:lnSpc>
              <a:spcBef>
                <a:spcPts val="1600"/>
              </a:spcBef>
            </a:pPr>
            <a:r>
              <a:rPr lang="en-IN" sz="2000" dirty="0" smtClean="0">
                <a:solidFill>
                  <a:schemeClr val="tx1"/>
                </a:solidFill>
              </a:rPr>
              <a:t>This is followed because if Rack A fails then it does not happen so that all the replicas of the block are lost since all copies were on same rack.</a:t>
            </a:r>
          </a:p>
          <a:p>
            <a:pPr marL="233363" indent="-233363">
              <a:lnSpc>
                <a:spcPct val="100000"/>
              </a:lnSpc>
              <a:spcBef>
                <a:spcPts val="1600"/>
              </a:spcBef>
            </a:pPr>
            <a:r>
              <a:rPr lang="en-IN" sz="2000" dirty="0" smtClean="0">
                <a:solidFill>
                  <a:schemeClr val="tx1"/>
                </a:solidFill>
              </a:rPr>
              <a:t>Also, in order to reduce latency while re-replicating blocks between nodes Y and Z (in case one fails), there is not much latency involved of crossing rack-boundary.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210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Joining Data Sets in MapReduce Jobs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8" y="1680243"/>
            <a:ext cx="31567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>
                <a:solidFill>
                  <a:srgbClr val="666666"/>
                </a:solidFill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IN">
                <a:solidFill>
                  <a:srgbClr val="666666"/>
                </a:solidFill>
              </a:rPr>
              <a:t>Map-Side Joins</a:t>
            </a:r>
          </a:p>
          <a:p>
            <a:pPr>
              <a:lnSpc>
                <a:spcPct val="200000"/>
              </a:lnSpc>
            </a:pPr>
            <a:r>
              <a:rPr lang="en-IN" b="1">
                <a:solidFill>
                  <a:srgbClr val="009EDB"/>
                </a:solidFill>
              </a:rPr>
              <a:t>The Secondary Sort</a:t>
            </a:r>
          </a:p>
          <a:p>
            <a:pPr>
              <a:lnSpc>
                <a:spcPct val="200000"/>
              </a:lnSpc>
            </a:pPr>
            <a:r>
              <a:rPr lang="en-IN">
                <a:solidFill>
                  <a:srgbClr val="666666"/>
                </a:solidFill>
              </a:rPr>
              <a:t>Reduce-Side Joins</a:t>
            </a:r>
          </a:p>
          <a:p>
            <a:pPr>
              <a:lnSpc>
                <a:spcPct val="200000"/>
              </a:lnSpc>
            </a:pPr>
            <a:r>
              <a:rPr lang="en-IN">
                <a:solidFill>
                  <a:srgbClr val="666666"/>
                </a:solidFill>
              </a:rPr>
              <a:t>Conclusion</a:t>
            </a:r>
          </a:p>
        </p:txBody>
      </p:sp>
      <p:cxnSp>
        <p:nvCxnSpPr>
          <p:cNvPr id="6" name="Straight Connector 5"/>
          <p:cNvCxnSpPr/>
          <p:nvPr/>
        </p:nvCxnSpPr>
        <p:spPr bwMode="gray">
          <a:xfrm>
            <a:off x="563563" y="2317898"/>
            <a:ext cx="4412474" cy="0"/>
          </a:xfrm>
          <a:prstGeom prst="line">
            <a:avLst/>
          </a:prstGeom>
          <a:ln w="9525" cap="rnd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gray">
          <a:xfrm>
            <a:off x="563563" y="2902688"/>
            <a:ext cx="4412474" cy="0"/>
          </a:xfrm>
          <a:prstGeom prst="line">
            <a:avLst/>
          </a:prstGeom>
          <a:ln w="9525" cap="rnd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gray">
          <a:xfrm>
            <a:off x="563563" y="3413051"/>
            <a:ext cx="4412474" cy="0"/>
          </a:xfrm>
          <a:prstGeom prst="line">
            <a:avLst/>
          </a:prstGeom>
          <a:ln w="9525" cap="rnd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gray">
          <a:xfrm>
            <a:off x="563563" y="4008475"/>
            <a:ext cx="4412474" cy="0"/>
          </a:xfrm>
          <a:prstGeom prst="line">
            <a:avLst/>
          </a:prstGeom>
          <a:ln w="9525" cap="rnd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1822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Secondary Sort: Motivation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64670" y="1859340"/>
            <a:ext cx="8285163" cy="20005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Recall that keys are passed to the Reducer in sorted order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The list of values for a particular key is not sorted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Order may well change between different runs of the MapReduce job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Sometimes a job needs to receive the values for a particular key in a sorted order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This is known as a secondary sort</a:t>
            </a:r>
          </a:p>
        </p:txBody>
      </p:sp>
    </p:spTree>
    <p:extLst>
      <p:ext uri="{BB962C8B-B14F-4D97-AF65-F5344CB8AC3E}">
        <p14:creationId xmlns:p14="http://schemas.microsoft.com/office/powerpoint/2010/main" val="112978558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Implementing the Secondary Sort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64671" y="1368870"/>
            <a:ext cx="8285162" cy="2723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To implement a secondary sort, the intermediate key should be a composite of the ‘actual’ (natural) key and the value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Define a Partitioner which partitions just on the natural key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Define a Comparator class which sorts on the entire composite key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Orders by natural key and, for the same natural key, on the value portion of the key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Ensures that the keys are passed to the Reducer in the desired order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Specified in the driver code by</a:t>
            </a:r>
          </a:p>
        </p:txBody>
      </p:sp>
      <p:sp>
        <p:nvSpPr>
          <p:cNvPr id="4" name="Rounded Rectangle 3"/>
          <p:cNvSpPr/>
          <p:nvPr/>
        </p:nvSpPr>
        <p:spPr bwMode="gray">
          <a:xfrm>
            <a:off x="566737" y="4816550"/>
            <a:ext cx="8154987" cy="6077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conf.setOutputKeyComparatorClass(MyOKCC.class);</a:t>
            </a:r>
          </a:p>
        </p:txBody>
      </p:sp>
    </p:spTree>
    <p:extLst>
      <p:ext uri="{BB962C8B-B14F-4D97-AF65-F5344CB8AC3E}">
        <p14:creationId xmlns:p14="http://schemas.microsoft.com/office/powerpoint/2010/main" val="200986786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Implementing the Secondary Sort (cont’d)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64671" y="1368870"/>
            <a:ext cx="8285162" cy="30008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Now we know that all values for the same natural key will go to the same Reducer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And they will be in the order we desire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We must now ensure that all the values for the same natural key are passed in one call to the Reducer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Achieved by defining a Grouping Comparator class which partitions just on the natural key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Determines which keys and values are passed in a single call to the Reducer.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Specified in the driver code by</a:t>
            </a:r>
          </a:p>
        </p:txBody>
      </p:sp>
      <p:sp>
        <p:nvSpPr>
          <p:cNvPr id="4" name="Rounded Rectangle 3"/>
          <p:cNvSpPr/>
          <p:nvPr/>
        </p:nvSpPr>
        <p:spPr bwMode="gray">
          <a:xfrm>
            <a:off x="566737" y="4784653"/>
            <a:ext cx="8154987" cy="6077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conf.setOutputValueGroupingComparator(MyOVGC.class);</a:t>
            </a:r>
          </a:p>
        </p:txBody>
      </p:sp>
    </p:spTree>
    <p:extLst>
      <p:ext uri="{BB962C8B-B14F-4D97-AF65-F5344CB8AC3E}">
        <p14:creationId xmlns:p14="http://schemas.microsoft.com/office/powerpoint/2010/main" val="360485697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Secondary Sort: Example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63530" y="1702060"/>
            <a:ext cx="57841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Assume we have input with (key, value) pairs like this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564670" y="4498423"/>
            <a:ext cx="828516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We want the Reducer to receive the intermediate data for each key in descending numerical order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566737" y="2339162"/>
            <a:ext cx="8154987" cy="1958078"/>
          </a:xfrm>
          <a:prstGeom prst="roundRect">
            <a:avLst>
              <a:gd name="adj" fmla="val 1123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foo 98</a:t>
            </a:r>
          </a:p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foo 101</a:t>
            </a:r>
          </a:p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bar 12</a:t>
            </a:r>
          </a:p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baz 18</a:t>
            </a:r>
          </a:p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foo 22</a:t>
            </a:r>
          </a:p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bar 55</a:t>
            </a:r>
          </a:p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baz 123</a:t>
            </a:r>
          </a:p>
        </p:txBody>
      </p:sp>
    </p:spTree>
    <p:extLst>
      <p:ext uri="{BB962C8B-B14F-4D97-AF65-F5344CB8AC3E}">
        <p14:creationId xmlns:p14="http://schemas.microsoft.com/office/powerpoint/2010/main" val="281383796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b="1"/>
              <a:t>Secondary Sort: Example (cont’d)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7" y="1861006"/>
            <a:ext cx="8270876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Write the Mapper such that they key is a composite of the natural key and value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For example, intermediate output may look like this:</a:t>
            </a:r>
          </a:p>
        </p:txBody>
      </p:sp>
      <p:sp>
        <p:nvSpPr>
          <p:cNvPr id="4" name="Rounded Rectangle 3"/>
          <p:cNvSpPr/>
          <p:nvPr/>
        </p:nvSpPr>
        <p:spPr bwMode="gray">
          <a:xfrm>
            <a:off x="566737" y="3157870"/>
            <a:ext cx="8154987" cy="1958078"/>
          </a:xfrm>
          <a:prstGeom prst="roundRect">
            <a:avLst>
              <a:gd name="adj" fmla="val 1123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('foo#98', 98)</a:t>
            </a:r>
          </a:p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('foo#101', 101)</a:t>
            </a:r>
          </a:p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('bar#12',12)</a:t>
            </a:r>
          </a:p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('baz#18', 18)</a:t>
            </a:r>
          </a:p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('foo#22', 22)</a:t>
            </a:r>
          </a:p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('bar#55', 55)</a:t>
            </a:r>
          </a:p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('baz#123', 123)</a:t>
            </a:r>
          </a:p>
        </p:txBody>
      </p:sp>
    </p:spTree>
    <p:extLst>
      <p:ext uri="{BB962C8B-B14F-4D97-AF65-F5344CB8AC3E}">
        <p14:creationId xmlns:p14="http://schemas.microsoft.com/office/powerpoint/2010/main" val="419701406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Secondary Sort: Example (cont’d)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8" y="1454760"/>
            <a:ext cx="8285162" cy="1815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Write a class that extends WritableComparator and sorts </a:t>
            </a:r>
            <a:r>
              <a:rPr lang="en-IN" smtClean="0">
                <a:solidFill>
                  <a:srgbClr val="666666"/>
                </a:solidFill>
              </a:rPr>
              <a:t>on natural </a:t>
            </a:r>
            <a:r>
              <a:rPr lang="en-IN">
                <a:solidFill>
                  <a:srgbClr val="666666"/>
                </a:solidFill>
              </a:rPr>
              <a:t>key, and for identical natural keys, sorts on the </a:t>
            </a:r>
            <a:r>
              <a:rPr lang="en-IN" smtClean="0">
                <a:solidFill>
                  <a:srgbClr val="666666"/>
                </a:solidFill>
              </a:rPr>
              <a:t>value portion </a:t>
            </a:r>
            <a:r>
              <a:rPr lang="en-IN">
                <a:solidFill>
                  <a:srgbClr val="666666"/>
                </a:solidFill>
              </a:rPr>
              <a:t>in descending order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Just override compare(WritableComparable, WritableComparable)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Supply a reference to this class in your driver using the JobConf.setOutputKeyComparatorClass method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Will result in keys being passed to the Reducer in this order:</a:t>
            </a:r>
          </a:p>
        </p:txBody>
      </p:sp>
      <p:sp>
        <p:nvSpPr>
          <p:cNvPr id="4" name="Rounded Rectangle 3"/>
          <p:cNvSpPr/>
          <p:nvPr/>
        </p:nvSpPr>
        <p:spPr bwMode="gray">
          <a:xfrm>
            <a:off x="566737" y="4029739"/>
            <a:ext cx="8154987" cy="1669312"/>
          </a:xfrm>
          <a:prstGeom prst="roundRect">
            <a:avLst>
              <a:gd name="adj" fmla="val 1157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('bar#55', 55)</a:t>
            </a:r>
          </a:p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('bar#12', 12)</a:t>
            </a:r>
          </a:p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('baz#123', 123)</a:t>
            </a:r>
          </a:p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('baz#18', 18)</a:t>
            </a:r>
          </a:p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('foo#101', 101)</a:t>
            </a:r>
          </a:p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('foo#98', 98)</a:t>
            </a:r>
          </a:p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('foo#22', 22)</a:t>
            </a:r>
          </a:p>
        </p:txBody>
      </p:sp>
    </p:spTree>
    <p:extLst>
      <p:ext uri="{BB962C8B-B14F-4D97-AF65-F5344CB8AC3E}">
        <p14:creationId xmlns:p14="http://schemas.microsoft.com/office/powerpoint/2010/main" val="169893375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Secondary Sort: Example (cont’d)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7" y="2017724"/>
            <a:ext cx="8270875" cy="275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2000">
                <a:solidFill>
                  <a:srgbClr val="666666"/>
                </a:solidFill>
              </a:rPr>
              <a:t>Finally, write another WritableComparator subclass which just examines the first </a:t>
            </a:r>
            <a:r>
              <a:rPr lang="en-IN" sz="2000" smtClean="0">
                <a:solidFill>
                  <a:srgbClr val="666666"/>
                </a:solidFill>
              </a:rPr>
              <a:t>portion of </a:t>
            </a:r>
            <a:r>
              <a:rPr lang="en-IN" sz="2000">
                <a:solidFill>
                  <a:srgbClr val="666666"/>
                </a:solidFill>
              </a:rPr>
              <a:t>the key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Again, just override compare(WritableComparable, WritableComparable)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Supply a reference to this class in your driver using </a:t>
            </a:r>
            <a:r>
              <a:rPr lang="en-IN" smtClean="0">
                <a:solidFill>
                  <a:srgbClr val="666666"/>
                </a:solidFill>
              </a:rPr>
              <a:t>the</a:t>
            </a:r>
          </a:p>
          <a:p>
            <a:pPr marL="233362">
              <a:spcBef>
                <a:spcPts val="600"/>
              </a:spcBef>
              <a:buClr>
                <a:srgbClr val="009EDB"/>
              </a:buClr>
              <a:buSzPct val="125000"/>
            </a:pPr>
            <a:r>
              <a:rPr lang="en-IN">
                <a:solidFill>
                  <a:srgbClr val="666666"/>
                </a:solidFill>
              </a:rPr>
              <a:t>	</a:t>
            </a:r>
            <a:r>
              <a:rPr lang="en-IN" smtClean="0">
                <a:solidFill>
                  <a:srgbClr val="666666"/>
                </a:solidFill>
              </a:rPr>
              <a:t>JobConf.setOutputValueGroupingComparator </a:t>
            </a:r>
            <a:r>
              <a:rPr lang="en-IN">
                <a:solidFill>
                  <a:srgbClr val="666666"/>
                </a:solidFill>
              </a:rPr>
              <a:t>method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This will ensure that values associated with the same natural key will be sent to the same pass of the Reducer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But they’re sorted in descending order, as we required</a:t>
            </a:r>
          </a:p>
        </p:txBody>
      </p:sp>
    </p:spTree>
    <p:extLst>
      <p:ext uri="{BB962C8B-B14F-4D97-AF65-F5344CB8AC3E}">
        <p14:creationId xmlns:p14="http://schemas.microsoft.com/office/powerpoint/2010/main" val="358435806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Joining Data Sets in MapReduce Jobs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8" y="1680243"/>
            <a:ext cx="31567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>
                <a:solidFill>
                  <a:srgbClr val="666666"/>
                </a:solidFill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IN">
                <a:solidFill>
                  <a:srgbClr val="666666"/>
                </a:solidFill>
              </a:rPr>
              <a:t>Map-Side Joins</a:t>
            </a:r>
          </a:p>
          <a:p>
            <a:pPr>
              <a:lnSpc>
                <a:spcPct val="200000"/>
              </a:lnSpc>
            </a:pPr>
            <a:r>
              <a:rPr lang="en-IN">
                <a:solidFill>
                  <a:srgbClr val="666666"/>
                </a:solidFill>
              </a:rPr>
              <a:t>The Secondary Sort</a:t>
            </a:r>
          </a:p>
          <a:p>
            <a:pPr>
              <a:lnSpc>
                <a:spcPct val="200000"/>
              </a:lnSpc>
            </a:pPr>
            <a:r>
              <a:rPr lang="en-IN" b="1">
                <a:solidFill>
                  <a:srgbClr val="009EDB"/>
                </a:solidFill>
              </a:rPr>
              <a:t>Reduce-Side Joins</a:t>
            </a:r>
          </a:p>
          <a:p>
            <a:pPr>
              <a:lnSpc>
                <a:spcPct val="200000"/>
              </a:lnSpc>
            </a:pPr>
            <a:r>
              <a:rPr lang="en-IN">
                <a:solidFill>
                  <a:srgbClr val="666666"/>
                </a:solidFill>
              </a:rPr>
              <a:t>Conclusion</a:t>
            </a:r>
          </a:p>
        </p:txBody>
      </p:sp>
      <p:cxnSp>
        <p:nvCxnSpPr>
          <p:cNvPr id="6" name="Straight Connector 5"/>
          <p:cNvCxnSpPr/>
          <p:nvPr/>
        </p:nvCxnSpPr>
        <p:spPr bwMode="gray">
          <a:xfrm>
            <a:off x="563563" y="2317898"/>
            <a:ext cx="4412474" cy="0"/>
          </a:xfrm>
          <a:prstGeom prst="line">
            <a:avLst/>
          </a:prstGeom>
          <a:ln w="9525" cap="rnd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gray">
          <a:xfrm>
            <a:off x="563563" y="2902688"/>
            <a:ext cx="4412474" cy="0"/>
          </a:xfrm>
          <a:prstGeom prst="line">
            <a:avLst/>
          </a:prstGeom>
          <a:ln w="9525" cap="rnd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gray">
          <a:xfrm>
            <a:off x="563563" y="3413051"/>
            <a:ext cx="4412474" cy="0"/>
          </a:xfrm>
          <a:prstGeom prst="line">
            <a:avLst/>
          </a:prstGeom>
          <a:ln w="9525" cap="rnd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gray">
          <a:xfrm>
            <a:off x="563563" y="4008475"/>
            <a:ext cx="4412474" cy="0"/>
          </a:xfrm>
          <a:prstGeom prst="line">
            <a:avLst/>
          </a:prstGeom>
          <a:ln w="9525" cap="rnd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17864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Reduce-Side Joins: The Basic Concept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8" y="2232337"/>
            <a:ext cx="8035924" cy="21390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For a Reduce-side join, the basic concept is: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Map over both data sets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Emit a (key, value) pair for each record</a:t>
            </a:r>
          </a:p>
          <a:p>
            <a:pPr marL="690563" indent="-233363">
              <a:spcBef>
                <a:spcPts val="1200"/>
              </a:spcBef>
              <a:buClr>
                <a:srgbClr val="666666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600">
                <a:solidFill>
                  <a:srgbClr val="666666"/>
                </a:solidFill>
              </a:rPr>
              <a:t>Key is the join key, value is the entire record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>
                <a:solidFill>
                  <a:srgbClr val="666666"/>
                </a:solidFill>
              </a:rPr>
              <a:t>In the Reducer, do the actual join</a:t>
            </a:r>
          </a:p>
          <a:p>
            <a:pPr marL="690563" indent="-233363">
              <a:spcBef>
                <a:spcPts val="1200"/>
              </a:spcBef>
              <a:buClr>
                <a:srgbClr val="666666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600">
                <a:solidFill>
                  <a:srgbClr val="666666"/>
                </a:solidFill>
              </a:rPr>
              <a:t>Because of the Shuffle and Sort, values with the same key are brought together</a:t>
            </a:r>
          </a:p>
        </p:txBody>
      </p:sp>
    </p:spTree>
    <p:extLst>
      <p:ext uri="{BB962C8B-B14F-4D97-AF65-F5344CB8AC3E}">
        <p14:creationId xmlns:p14="http://schemas.microsoft.com/office/powerpoint/2010/main" val="296465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>
            <a:normAutofit/>
          </a:bodyPr>
          <a:lstStyle/>
          <a:p>
            <a:r>
              <a:rPr lang="en-IN" dirty="0" smtClean="0"/>
              <a:t>NameNode Concepts And </a:t>
            </a:r>
            <a:r>
              <a:rPr lang="en-IN" dirty="0" err="1" smtClean="0"/>
              <a:t>Checkpointing</a:t>
            </a:r>
            <a:r>
              <a:rPr lang="en-IN" dirty="0" smtClean="0"/>
              <a:t> &lt;Advanced&gt;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 bwMode="gray">
          <a:xfrm>
            <a:off x="563530" y="1981200"/>
            <a:ext cx="8275670" cy="2667397"/>
          </a:xfrm>
        </p:spPr>
        <p:txBody>
          <a:bodyPr wrap="square" lIns="0" tIns="0" rIns="0" bIns="0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2000" dirty="0" err="1" smtClean="0">
                <a:solidFill>
                  <a:schemeClr val="tx1"/>
                </a:solidFill>
              </a:rPr>
              <a:t>Namenode</a:t>
            </a:r>
            <a:r>
              <a:rPr lang="en-IN" sz="2000" dirty="0" smtClean="0">
                <a:solidFill>
                  <a:schemeClr val="tx1"/>
                </a:solidFill>
              </a:rPr>
              <a:t> keeps metadata</a:t>
            </a:r>
          </a:p>
          <a:p>
            <a:pPr marL="457200" lvl="1" indent="-236538">
              <a:spcBef>
                <a:spcPts val="800"/>
              </a:spcBef>
            </a:pPr>
            <a:r>
              <a:rPr lang="en-IN" sz="1800" dirty="0"/>
              <a:t>directory </a:t>
            </a:r>
            <a:r>
              <a:rPr lang="en-IN" sz="1800" dirty="0" smtClean="0"/>
              <a:t>tree</a:t>
            </a:r>
          </a:p>
          <a:p>
            <a:pPr marL="457200" lvl="1" indent="-236538">
              <a:spcBef>
                <a:spcPts val="800"/>
              </a:spcBef>
            </a:pPr>
            <a:r>
              <a:rPr lang="en-IN" sz="1800" dirty="0" smtClean="0"/>
              <a:t>file permissions</a:t>
            </a:r>
          </a:p>
          <a:p>
            <a:pPr marL="457200" lvl="1" indent="-236538">
              <a:spcBef>
                <a:spcPts val="800"/>
              </a:spcBef>
            </a:pPr>
            <a:r>
              <a:rPr lang="en-IN" sz="1800" dirty="0" smtClean="0"/>
              <a:t>mapping </a:t>
            </a:r>
            <a:r>
              <a:rPr lang="en-IN" sz="1800" dirty="0"/>
              <a:t>of files to block </a:t>
            </a:r>
            <a:r>
              <a:rPr lang="en-IN" sz="1800" dirty="0" smtClean="0"/>
              <a:t>IDs</a:t>
            </a:r>
          </a:p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2000" dirty="0" smtClean="0">
                <a:solidFill>
                  <a:schemeClr val="tx1"/>
                </a:solidFill>
              </a:rPr>
              <a:t>Two constructs are used</a:t>
            </a:r>
          </a:p>
          <a:p>
            <a:pPr marL="457200" lvl="1" indent="-236538">
              <a:spcBef>
                <a:spcPts val="800"/>
              </a:spcBef>
            </a:pPr>
            <a:r>
              <a:rPr lang="en-IN" sz="1800" dirty="0" err="1" smtClean="0"/>
              <a:t>fsImage</a:t>
            </a:r>
            <a:endParaRPr lang="en-IN" sz="1800" dirty="0" smtClean="0"/>
          </a:p>
          <a:p>
            <a:pPr marL="457200" lvl="1" indent="-236538">
              <a:spcBef>
                <a:spcPts val="800"/>
              </a:spcBef>
            </a:pPr>
            <a:r>
              <a:rPr lang="en-IN" sz="1800" dirty="0" smtClean="0"/>
              <a:t>Edit logs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07577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Reduce-Side Joins: Example</a:t>
            </a:r>
            <a:endParaRPr lang="en-IN"/>
          </a:p>
        </p:txBody>
      </p:sp>
      <p:sp>
        <p:nvSpPr>
          <p:cNvPr id="3" name="Rounded Rectangle 2"/>
          <p:cNvSpPr/>
          <p:nvPr/>
        </p:nvSpPr>
        <p:spPr bwMode="gray">
          <a:xfrm>
            <a:off x="554037" y="2147789"/>
            <a:ext cx="8167687" cy="818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EMP: 42, Aaron, loc(13)</a:t>
            </a:r>
          </a:p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LOC: 13, New York City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554038" y="1766431"/>
            <a:ext cx="21223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600" b="1">
                <a:solidFill>
                  <a:srgbClr val="009EDB"/>
                </a:solidFill>
              </a:rPr>
              <a:t>Example input data:</a:t>
            </a:r>
          </a:p>
        </p:txBody>
      </p:sp>
      <p:sp>
        <p:nvSpPr>
          <p:cNvPr id="5" name="Rectangle 4"/>
          <p:cNvSpPr/>
          <p:nvPr/>
        </p:nvSpPr>
        <p:spPr bwMode="gray">
          <a:xfrm>
            <a:off x="554038" y="3903567"/>
            <a:ext cx="1877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600" b="1">
                <a:solidFill>
                  <a:srgbClr val="009EDB"/>
                </a:solidFill>
              </a:rPr>
              <a:t>Required output:</a:t>
            </a:r>
          </a:p>
        </p:txBody>
      </p:sp>
      <p:sp>
        <p:nvSpPr>
          <p:cNvPr id="6" name="Rounded Rectangle 5"/>
          <p:cNvSpPr/>
          <p:nvPr/>
        </p:nvSpPr>
        <p:spPr bwMode="gray">
          <a:xfrm>
            <a:off x="554037" y="4316817"/>
            <a:ext cx="8167687" cy="6077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EMP: 42, Aaron, loc(13), New York City</a:t>
            </a:r>
          </a:p>
        </p:txBody>
      </p:sp>
      <p:cxnSp>
        <p:nvCxnSpPr>
          <p:cNvPr id="8" name="Straight Connector 7"/>
          <p:cNvCxnSpPr/>
          <p:nvPr/>
        </p:nvCxnSpPr>
        <p:spPr bwMode="gray">
          <a:xfrm>
            <a:off x="563563" y="3530021"/>
            <a:ext cx="8261350" cy="0"/>
          </a:xfrm>
          <a:prstGeom prst="line">
            <a:avLst/>
          </a:prstGeom>
          <a:ln w="9525" cap="rnd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58597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Example Record Data Structure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8" y="1883115"/>
            <a:ext cx="6464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009EDB"/>
                </a:solidFill>
              </a:rPr>
              <a:t>A data structure to hold a record could look like this:</a:t>
            </a:r>
            <a:endParaRPr lang="en-IN">
              <a:solidFill>
                <a:srgbClr val="009EDB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gray">
          <a:xfrm>
            <a:off x="554037" y="2456146"/>
            <a:ext cx="8167687" cy="2009552"/>
          </a:xfrm>
          <a:prstGeom prst="roundRect">
            <a:avLst>
              <a:gd name="adj" fmla="val 661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233363"/>
            <a:r>
              <a:rPr lang="en-IN" sz="1400" dirty="0">
                <a:solidFill>
                  <a:srgbClr val="666666"/>
                </a:solidFill>
                <a:cs typeface="Arial" panose="020B0604020202020204" pitchFamily="34" charset="0"/>
              </a:rPr>
              <a:t>class Record {</a:t>
            </a:r>
          </a:p>
          <a:p>
            <a:pPr marL="233363"/>
            <a:r>
              <a:rPr lang="en-IN" sz="1400" dirty="0" err="1">
                <a:solidFill>
                  <a:srgbClr val="666666"/>
                </a:solidFill>
                <a:cs typeface="Arial" panose="020B0604020202020204" pitchFamily="34" charset="0"/>
              </a:rPr>
              <a:t>enum</a:t>
            </a:r>
            <a:r>
              <a:rPr lang="en-IN" sz="1400" dirty="0">
                <a:solidFill>
                  <a:srgbClr val="666666"/>
                </a:solidFill>
                <a:cs typeface="Arial" panose="020B0604020202020204" pitchFamily="34" charset="0"/>
              </a:rPr>
              <a:t> </a:t>
            </a:r>
            <a:r>
              <a:rPr lang="en-IN" sz="1400" dirty="0" err="1">
                <a:solidFill>
                  <a:srgbClr val="666666"/>
                </a:solidFill>
                <a:cs typeface="Arial" panose="020B0604020202020204" pitchFamily="34" charset="0"/>
              </a:rPr>
              <a:t>Typ</a:t>
            </a:r>
            <a:r>
              <a:rPr lang="en-IN" sz="1400" dirty="0">
                <a:solidFill>
                  <a:srgbClr val="666666"/>
                </a:solidFill>
                <a:cs typeface="Arial" panose="020B0604020202020204" pitchFamily="34" charset="0"/>
              </a:rPr>
              <a:t> { </a:t>
            </a:r>
            <a:r>
              <a:rPr lang="en-IN" sz="1400" dirty="0" err="1">
                <a:solidFill>
                  <a:srgbClr val="666666"/>
                </a:solidFill>
                <a:cs typeface="Arial" panose="020B0604020202020204" pitchFamily="34" charset="0"/>
              </a:rPr>
              <a:t>emp</a:t>
            </a:r>
            <a:r>
              <a:rPr lang="en-IN" sz="1400" dirty="0">
                <a:solidFill>
                  <a:srgbClr val="666666"/>
                </a:solidFill>
                <a:cs typeface="Arial" panose="020B0604020202020204" pitchFamily="34" charset="0"/>
              </a:rPr>
              <a:t>, </a:t>
            </a:r>
            <a:r>
              <a:rPr lang="en-IN" sz="1400" dirty="0" err="1">
                <a:solidFill>
                  <a:srgbClr val="666666"/>
                </a:solidFill>
                <a:cs typeface="Arial" panose="020B0604020202020204" pitchFamily="34" charset="0"/>
              </a:rPr>
              <a:t>loc</a:t>
            </a:r>
            <a:r>
              <a:rPr lang="en-IN" sz="1400" dirty="0">
                <a:solidFill>
                  <a:srgbClr val="666666"/>
                </a:solidFill>
                <a:cs typeface="Arial" panose="020B0604020202020204" pitchFamily="34" charset="0"/>
              </a:rPr>
              <a:t> };</a:t>
            </a:r>
          </a:p>
          <a:p>
            <a:pPr marL="233363"/>
            <a:r>
              <a:rPr lang="en-IN" sz="1400" dirty="0" err="1">
                <a:solidFill>
                  <a:srgbClr val="666666"/>
                </a:solidFill>
                <a:cs typeface="Arial" panose="020B0604020202020204" pitchFamily="34" charset="0"/>
              </a:rPr>
              <a:t>Typ</a:t>
            </a:r>
            <a:r>
              <a:rPr lang="en-IN" sz="1400" dirty="0">
                <a:solidFill>
                  <a:srgbClr val="666666"/>
                </a:solidFill>
                <a:cs typeface="Arial" panose="020B0604020202020204" pitchFamily="34" charset="0"/>
              </a:rPr>
              <a:t> type;</a:t>
            </a:r>
          </a:p>
          <a:p>
            <a:pPr marL="233363"/>
            <a:r>
              <a:rPr lang="en-IN" sz="1400" dirty="0">
                <a:solidFill>
                  <a:srgbClr val="666666"/>
                </a:solidFill>
                <a:cs typeface="Arial" panose="020B0604020202020204" pitchFamily="34" charset="0"/>
              </a:rPr>
              <a:t>String </a:t>
            </a:r>
            <a:r>
              <a:rPr lang="en-IN" sz="1400" dirty="0" err="1">
                <a:solidFill>
                  <a:srgbClr val="666666"/>
                </a:solidFill>
                <a:cs typeface="Arial" panose="020B0604020202020204" pitchFamily="34" charset="0"/>
              </a:rPr>
              <a:t>empName</a:t>
            </a:r>
            <a:r>
              <a:rPr lang="en-IN" sz="1400" dirty="0">
                <a:solidFill>
                  <a:srgbClr val="666666"/>
                </a:solidFill>
                <a:cs typeface="Arial" panose="020B0604020202020204" pitchFamily="34" charset="0"/>
              </a:rPr>
              <a:t>;</a:t>
            </a:r>
          </a:p>
          <a:p>
            <a:pPr marL="233363"/>
            <a:r>
              <a:rPr lang="en-IN" sz="1400" dirty="0" err="1">
                <a:solidFill>
                  <a:srgbClr val="666666"/>
                </a:solidFill>
                <a:cs typeface="Arial" panose="020B0604020202020204" pitchFamily="34" charset="0"/>
              </a:rPr>
              <a:t>int</a:t>
            </a:r>
            <a:r>
              <a:rPr lang="en-IN" sz="1400" dirty="0">
                <a:solidFill>
                  <a:srgbClr val="666666"/>
                </a:solidFill>
                <a:cs typeface="Arial" panose="020B0604020202020204" pitchFamily="34" charset="0"/>
              </a:rPr>
              <a:t> </a:t>
            </a:r>
            <a:r>
              <a:rPr lang="en-IN" sz="1400" dirty="0" err="1">
                <a:solidFill>
                  <a:srgbClr val="666666"/>
                </a:solidFill>
                <a:cs typeface="Arial" panose="020B0604020202020204" pitchFamily="34" charset="0"/>
              </a:rPr>
              <a:t>empId</a:t>
            </a:r>
            <a:r>
              <a:rPr lang="en-IN" sz="1400" dirty="0">
                <a:solidFill>
                  <a:srgbClr val="666666"/>
                </a:solidFill>
                <a:cs typeface="Arial" panose="020B0604020202020204" pitchFamily="34" charset="0"/>
              </a:rPr>
              <a:t>;</a:t>
            </a:r>
          </a:p>
          <a:p>
            <a:pPr marL="233363"/>
            <a:r>
              <a:rPr lang="en-IN" sz="1400" dirty="0" err="1">
                <a:solidFill>
                  <a:srgbClr val="666666"/>
                </a:solidFill>
                <a:cs typeface="Arial" panose="020B0604020202020204" pitchFamily="34" charset="0"/>
              </a:rPr>
              <a:t>int</a:t>
            </a:r>
            <a:r>
              <a:rPr lang="en-IN" sz="1400" dirty="0">
                <a:solidFill>
                  <a:srgbClr val="666666"/>
                </a:solidFill>
                <a:cs typeface="Arial" panose="020B0604020202020204" pitchFamily="34" charset="0"/>
              </a:rPr>
              <a:t> </a:t>
            </a:r>
            <a:r>
              <a:rPr lang="en-IN" sz="1400" dirty="0" err="1">
                <a:solidFill>
                  <a:srgbClr val="666666"/>
                </a:solidFill>
                <a:cs typeface="Arial" panose="020B0604020202020204" pitchFamily="34" charset="0"/>
              </a:rPr>
              <a:t>locId</a:t>
            </a:r>
            <a:r>
              <a:rPr lang="en-IN" sz="1400" dirty="0">
                <a:solidFill>
                  <a:srgbClr val="666666"/>
                </a:solidFill>
                <a:cs typeface="Arial" panose="020B0604020202020204" pitchFamily="34" charset="0"/>
              </a:rPr>
              <a:t>;</a:t>
            </a:r>
          </a:p>
          <a:p>
            <a:pPr marL="233363"/>
            <a:r>
              <a:rPr lang="en-IN" sz="1400" dirty="0">
                <a:solidFill>
                  <a:srgbClr val="666666"/>
                </a:solidFill>
                <a:cs typeface="Arial" panose="020B0604020202020204" pitchFamily="34" charset="0"/>
              </a:rPr>
              <a:t>String </a:t>
            </a:r>
            <a:r>
              <a:rPr lang="en-IN" sz="1400" dirty="0" err="1">
                <a:solidFill>
                  <a:srgbClr val="666666"/>
                </a:solidFill>
                <a:cs typeface="Arial" panose="020B0604020202020204" pitchFamily="34" charset="0"/>
              </a:rPr>
              <a:t>locationName</a:t>
            </a:r>
            <a:r>
              <a:rPr lang="en-IN" sz="1400" dirty="0">
                <a:solidFill>
                  <a:srgbClr val="666666"/>
                </a:solidFill>
                <a:cs typeface="Arial" panose="020B0604020202020204" pitchFamily="34" charset="0"/>
              </a:rPr>
              <a:t>;</a:t>
            </a:r>
          </a:p>
          <a:p>
            <a:pPr marL="233363"/>
            <a:r>
              <a:rPr lang="en-IN" sz="1400" dirty="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683633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Reduce-Side Join: Mapper</a:t>
            </a:r>
            <a:endParaRPr lang="en-IN"/>
          </a:p>
        </p:txBody>
      </p:sp>
      <p:sp>
        <p:nvSpPr>
          <p:cNvPr id="3" name="Rounded Rectangle 2"/>
          <p:cNvSpPr/>
          <p:nvPr/>
        </p:nvSpPr>
        <p:spPr bwMode="gray">
          <a:xfrm>
            <a:off x="554037" y="2371061"/>
            <a:ext cx="8167687" cy="1371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void map(k, v) {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Record r = parse(v);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emit (r.locId, r);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  <a:endParaRPr lang="en-IN" sz="1400">
              <a:solidFill>
                <a:srgbClr val="66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2951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Reduce-Side Join: Reducer</a:t>
            </a:r>
            <a:endParaRPr lang="en-IN"/>
          </a:p>
        </p:txBody>
      </p:sp>
      <p:sp>
        <p:nvSpPr>
          <p:cNvPr id="3" name="Rounded Rectangle 2"/>
          <p:cNvSpPr/>
          <p:nvPr/>
        </p:nvSpPr>
        <p:spPr bwMode="gray">
          <a:xfrm>
            <a:off x="554037" y="1775636"/>
            <a:ext cx="8270875" cy="3657601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void reduce(k, values) {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Record thisLocation;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List&lt;Record&gt; employees;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for (Record v in values) {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if (v.type == Typ.loc) {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thisLocation = v;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} else {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employees.add(v);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for (Record e in employees) {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e.locationName = thisLocation.locationName;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emit(e);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  <a:endParaRPr lang="en-IN" sz="1400">
              <a:solidFill>
                <a:srgbClr val="66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50157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Scalability Problems With Our Reducer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8" y="2136339"/>
            <a:ext cx="8035924" cy="14157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600">
                <a:solidFill>
                  <a:srgbClr val="666666"/>
                </a:solidFill>
              </a:rPr>
              <a:t>All employees for a given location must potentially be buffered in the Reducer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Could result in out-of-memory errors for large data sets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600" b="1">
                <a:solidFill>
                  <a:srgbClr val="666666"/>
                </a:solidFill>
              </a:rPr>
              <a:t>Solution: </a:t>
            </a:r>
            <a:r>
              <a:rPr lang="en-IN" sz="1600">
                <a:solidFill>
                  <a:srgbClr val="666666"/>
                </a:solidFill>
              </a:rPr>
              <a:t>Ensure the location record is the first one to arrive at the Reducer</a:t>
            </a:r>
          </a:p>
          <a:p>
            <a:pPr marL="457200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Using a Secondary Sort</a:t>
            </a:r>
          </a:p>
        </p:txBody>
      </p:sp>
      <p:cxnSp>
        <p:nvCxnSpPr>
          <p:cNvPr id="5" name="Straight Connector 4"/>
          <p:cNvCxnSpPr/>
          <p:nvPr/>
        </p:nvCxnSpPr>
        <p:spPr bwMode="gray">
          <a:xfrm>
            <a:off x="563563" y="2892067"/>
            <a:ext cx="8261350" cy="0"/>
          </a:xfrm>
          <a:prstGeom prst="line">
            <a:avLst/>
          </a:prstGeom>
          <a:ln w="9525" cap="rnd" cmpd="sng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238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A Better Intermediate Key</a:t>
            </a:r>
            <a:endParaRPr lang="en-IN"/>
          </a:p>
        </p:txBody>
      </p:sp>
      <p:sp>
        <p:nvSpPr>
          <p:cNvPr id="3" name="Rounded Rectangle 2"/>
          <p:cNvSpPr/>
          <p:nvPr/>
        </p:nvSpPr>
        <p:spPr bwMode="gray">
          <a:xfrm>
            <a:off x="554037" y="2109788"/>
            <a:ext cx="8143395" cy="3370520"/>
          </a:xfrm>
          <a:prstGeom prst="roundRect">
            <a:avLst>
              <a:gd name="adj" fmla="val 638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233363"/>
            <a:r>
              <a:rPr lang="pt-BR" sz="1400" dirty="0">
                <a:solidFill>
                  <a:srgbClr val="666666"/>
                </a:solidFill>
                <a:cs typeface="Arial" panose="020B0604020202020204" pitchFamily="34" charset="0"/>
              </a:rPr>
              <a:t>class LocKey {</a:t>
            </a:r>
          </a:p>
          <a:p>
            <a:pPr marL="233363"/>
            <a:r>
              <a:rPr lang="pt-BR" sz="1400" dirty="0">
                <a:solidFill>
                  <a:srgbClr val="666666"/>
                </a:solidFill>
                <a:cs typeface="Arial" panose="020B0604020202020204" pitchFamily="34" charset="0"/>
              </a:rPr>
              <a:t>boolean isPrimary;</a:t>
            </a:r>
          </a:p>
          <a:p>
            <a:pPr marL="233363"/>
            <a:r>
              <a:rPr lang="pt-BR" sz="1400" dirty="0">
                <a:solidFill>
                  <a:srgbClr val="666666"/>
                </a:solidFill>
                <a:cs typeface="Arial" panose="020B0604020202020204" pitchFamily="34" charset="0"/>
              </a:rPr>
              <a:t>int locId;</a:t>
            </a:r>
          </a:p>
          <a:p>
            <a:pPr marL="233363"/>
            <a:r>
              <a:rPr lang="pt-BR" sz="1400" dirty="0">
                <a:solidFill>
                  <a:srgbClr val="666666"/>
                </a:solidFill>
                <a:cs typeface="Arial" panose="020B0604020202020204" pitchFamily="34" charset="0"/>
              </a:rPr>
              <a:t>public int compareTo(LocKey k) {</a:t>
            </a:r>
          </a:p>
          <a:p>
            <a:pPr marL="233363"/>
            <a:r>
              <a:rPr lang="pt-BR" sz="1400" dirty="0">
                <a:solidFill>
                  <a:srgbClr val="666666"/>
                </a:solidFill>
                <a:cs typeface="Arial" panose="020B0604020202020204" pitchFamily="34" charset="0"/>
              </a:rPr>
              <a:t>if (locId == k.locId) {</a:t>
            </a:r>
          </a:p>
          <a:p>
            <a:pPr marL="233363"/>
            <a:r>
              <a:rPr lang="pt-BR" sz="1400" dirty="0">
                <a:solidFill>
                  <a:srgbClr val="666666"/>
                </a:solidFill>
                <a:cs typeface="Arial" panose="020B0604020202020204" pitchFamily="34" charset="0"/>
              </a:rPr>
              <a:t>return Boolean.compare(k.isPrimary, isPrimary);</a:t>
            </a:r>
          </a:p>
          <a:p>
            <a:pPr marL="233363"/>
            <a:r>
              <a:rPr lang="pt-BR" sz="1400" dirty="0">
                <a:solidFill>
                  <a:srgbClr val="666666"/>
                </a:solidFill>
                <a:cs typeface="Arial" panose="020B0604020202020204" pitchFamily="34" charset="0"/>
              </a:rPr>
              <a:t>} else {</a:t>
            </a:r>
          </a:p>
          <a:p>
            <a:pPr marL="233363"/>
            <a:r>
              <a:rPr lang="pt-BR" sz="1400" dirty="0">
                <a:solidFill>
                  <a:srgbClr val="666666"/>
                </a:solidFill>
                <a:cs typeface="Arial" panose="020B0604020202020204" pitchFamily="34" charset="0"/>
              </a:rPr>
              <a:t>return Integer.compare(locId, k.locId);</a:t>
            </a:r>
          </a:p>
          <a:p>
            <a:pPr marL="233363"/>
            <a:r>
              <a:rPr lang="pt-BR" sz="1400" dirty="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pt-BR" sz="1400" dirty="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pt-BR" sz="1400" dirty="0">
                <a:solidFill>
                  <a:srgbClr val="666666"/>
                </a:solidFill>
                <a:cs typeface="Arial" panose="020B0604020202020204" pitchFamily="34" charset="0"/>
              </a:rPr>
              <a:t>public int hashCode() {</a:t>
            </a:r>
          </a:p>
          <a:p>
            <a:pPr marL="233363"/>
            <a:r>
              <a:rPr lang="pt-BR" sz="1400" dirty="0">
                <a:solidFill>
                  <a:srgbClr val="666666"/>
                </a:solidFill>
                <a:cs typeface="Arial" panose="020B0604020202020204" pitchFamily="34" charset="0"/>
              </a:rPr>
              <a:t>return locId;</a:t>
            </a:r>
          </a:p>
          <a:p>
            <a:pPr marL="233363"/>
            <a:r>
              <a:rPr lang="pt-BR" sz="1400" dirty="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pt-BR" sz="1400" dirty="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  <a:endParaRPr lang="en-IN" sz="1400" dirty="0">
              <a:solidFill>
                <a:srgbClr val="66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48390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gray">
          <a:xfrm>
            <a:off x="554037" y="2109788"/>
            <a:ext cx="8143395" cy="3370520"/>
          </a:xfrm>
          <a:prstGeom prst="roundRect">
            <a:avLst>
              <a:gd name="adj" fmla="val 638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class LocKey {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boolean isPrimary;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int locId;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public int compareTo(LocKey k) {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if (locId == k.locId) {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return Boolean.compare(k.isPrimary, isPrimary);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} else {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return Integer.compare(locId, k.locId);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public int hashCode() {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return locId;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  <a:endParaRPr lang="en-IN" sz="1400">
              <a:solidFill>
                <a:srgbClr val="666666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A Better Intermediate Key (cont’d)</a:t>
            </a:r>
            <a:endParaRPr lang="en-IN"/>
          </a:p>
        </p:txBody>
      </p:sp>
      <p:sp>
        <p:nvSpPr>
          <p:cNvPr id="5" name="Rounded Rectangle 4"/>
          <p:cNvSpPr/>
          <p:nvPr/>
        </p:nvSpPr>
        <p:spPr bwMode="gray">
          <a:xfrm>
            <a:off x="660363" y="3795844"/>
            <a:ext cx="6124354" cy="5954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IN" sz="1400">
                <a:solidFill>
                  <a:srgbClr val="666666"/>
                </a:solidFill>
              </a:rPr>
              <a:t>The hashCode means that all records with the same</a:t>
            </a:r>
          </a:p>
          <a:p>
            <a:r>
              <a:rPr lang="en-IN" sz="1400">
                <a:solidFill>
                  <a:srgbClr val="666666"/>
                </a:solidFill>
              </a:rPr>
              <a:t>key will go to the same Reducer</a:t>
            </a:r>
            <a:endParaRPr lang="en-IN" sz="1400">
              <a:solidFill>
                <a:srgbClr val="66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19739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gray">
          <a:xfrm>
            <a:off x="554037" y="2109788"/>
            <a:ext cx="8143395" cy="3370520"/>
          </a:xfrm>
          <a:prstGeom prst="roundRect">
            <a:avLst>
              <a:gd name="adj" fmla="val 638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class LocKey {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boolean isPrimary;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int locId;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public int compareTo(LocKey k) {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if (locId == k.locId) {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return Boolean.compare(k.isPrimary, isPrimary);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} else {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return Integer.compare(locId, k.locId);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public int hashCode() {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return locId;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  <a:endParaRPr lang="en-IN" sz="1400">
              <a:solidFill>
                <a:srgbClr val="666666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A Better Intermediate Key (cont’d)</a:t>
            </a:r>
            <a:endParaRPr lang="en-IN"/>
          </a:p>
        </p:txBody>
      </p:sp>
      <p:sp>
        <p:nvSpPr>
          <p:cNvPr id="5" name="Rounded Rectangle 4"/>
          <p:cNvSpPr/>
          <p:nvPr/>
        </p:nvSpPr>
        <p:spPr bwMode="gray">
          <a:xfrm>
            <a:off x="660363" y="3827741"/>
            <a:ext cx="6124354" cy="5954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IN" sz="1400">
                <a:solidFill>
                  <a:srgbClr val="666666"/>
                </a:solidFill>
              </a:rPr>
              <a:t>The compareTo method ensures that primary keys will</a:t>
            </a:r>
          </a:p>
          <a:p>
            <a:r>
              <a:rPr lang="en-IN" sz="1400">
                <a:solidFill>
                  <a:srgbClr val="666666"/>
                </a:solidFill>
              </a:rPr>
              <a:t>sort earlier than non-primary keys for the same location</a:t>
            </a:r>
            <a:endParaRPr lang="en-IN" sz="140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32756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A Better Mapper</a:t>
            </a:r>
            <a:endParaRPr lang="en-IN"/>
          </a:p>
        </p:txBody>
      </p:sp>
      <p:sp>
        <p:nvSpPr>
          <p:cNvPr id="3" name="Rounded Rectangle 2"/>
          <p:cNvSpPr/>
          <p:nvPr/>
        </p:nvSpPr>
        <p:spPr bwMode="gray">
          <a:xfrm>
            <a:off x="554037" y="1956391"/>
            <a:ext cx="8270875" cy="2679404"/>
          </a:xfrm>
          <a:prstGeom prst="roundRect">
            <a:avLst>
              <a:gd name="adj" fmla="val 595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void map(k, v) {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Record r = parse(v);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if (r.type == Typ.emp) {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emit (FK(r.locId), r);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} else {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emit (PK(r.locId), r);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  <a:endParaRPr lang="en-IN" sz="1400">
              <a:solidFill>
                <a:srgbClr val="66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79244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gray">
          <a:xfrm>
            <a:off x="554037" y="1956391"/>
            <a:ext cx="8270875" cy="2679404"/>
          </a:xfrm>
          <a:prstGeom prst="roundRect">
            <a:avLst>
              <a:gd name="adj" fmla="val 595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Record thisLoc;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void reduce(k, values) {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for (Record v in values) {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if (v.type == Typ.loc) {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thisLoc = v;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} else {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v.locationName = thisLoc.locationName;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emit(v);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  <a:endParaRPr lang="en-IN" sz="1400">
              <a:solidFill>
                <a:srgbClr val="666666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A Better Reducer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3920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>
            <a:normAutofit/>
          </a:bodyPr>
          <a:lstStyle/>
          <a:p>
            <a:r>
              <a:rPr lang="en-IN" dirty="0"/>
              <a:t>NameNode Concepts And </a:t>
            </a:r>
            <a:r>
              <a:rPr lang="en-IN" dirty="0" err="1"/>
              <a:t>Checkpointing</a:t>
            </a:r>
            <a:r>
              <a:rPr lang="en-IN" dirty="0"/>
              <a:t> &lt;Advanced&gt;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 bwMode="gray">
          <a:xfrm>
            <a:off x="563531" y="1981200"/>
            <a:ext cx="8275670" cy="1938992"/>
          </a:xfrm>
        </p:spPr>
        <p:txBody>
          <a:bodyPr wrap="square" lIns="0" tIns="0" rIns="0" bIns="0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2000" dirty="0" err="1" smtClean="0">
                <a:solidFill>
                  <a:schemeClr val="tx1"/>
                </a:solidFill>
              </a:rPr>
              <a:t>fsImage</a:t>
            </a:r>
            <a:r>
              <a:rPr lang="en-IN" sz="2000" dirty="0" smtClean="0">
                <a:solidFill>
                  <a:schemeClr val="tx1"/>
                </a:solidFill>
              </a:rPr>
              <a:t> : </a:t>
            </a:r>
            <a:r>
              <a:rPr lang="en-IN" sz="2000" dirty="0">
                <a:solidFill>
                  <a:schemeClr val="tx1"/>
                </a:solidFill>
              </a:rPr>
              <a:t>The </a:t>
            </a:r>
            <a:r>
              <a:rPr lang="en-IN" sz="2000" dirty="0" err="1">
                <a:solidFill>
                  <a:schemeClr val="tx1"/>
                </a:solidFill>
              </a:rPr>
              <a:t>fsimage</a:t>
            </a:r>
            <a:r>
              <a:rPr lang="en-IN" sz="2000" dirty="0">
                <a:solidFill>
                  <a:schemeClr val="tx1"/>
                </a:solidFill>
              </a:rPr>
              <a:t> is a file that represents a point-in-time snapshot of the </a:t>
            </a:r>
            <a:r>
              <a:rPr lang="en-IN" sz="2000" dirty="0" err="1">
                <a:solidFill>
                  <a:schemeClr val="tx1"/>
                </a:solidFill>
              </a:rPr>
              <a:t>filesystem’s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metadata</a:t>
            </a:r>
          </a:p>
          <a:p>
            <a:pPr marL="457200" lvl="1" indent="-236538">
              <a:spcBef>
                <a:spcPts val="1200"/>
              </a:spcBef>
            </a:pPr>
            <a:r>
              <a:rPr lang="en-IN" sz="1800" dirty="0" smtClean="0"/>
              <a:t>Very </a:t>
            </a:r>
            <a:r>
              <a:rPr lang="en-IN" sz="1800" dirty="0"/>
              <a:t>efficient to </a:t>
            </a:r>
            <a:r>
              <a:rPr lang="en-IN" sz="1800" dirty="0" smtClean="0"/>
              <a:t>read</a:t>
            </a:r>
          </a:p>
          <a:p>
            <a:pPr marL="457200" lvl="1" indent="-236538">
              <a:spcBef>
                <a:spcPts val="1200"/>
              </a:spcBef>
            </a:pPr>
            <a:r>
              <a:rPr lang="en-IN" sz="1800" dirty="0" smtClean="0"/>
              <a:t>Unsuitable </a:t>
            </a:r>
            <a:r>
              <a:rPr lang="en-IN" sz="1800" dirty="0"/>
              <a:t>for making small incremental updates like renaming a single </a:t>
            </a:r>
            <a:r>
              <a:rPr lang="en-IN" sz="1800" dirty="0" smtClean="0"/>
              <a:t>file</a:t>
            </a:r>
          </a:p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2000" dirty="0" smtClean="0">
                <a:solidFill>
                  <a:schemeClr val="tx1"/>
                </a:solidFill>
              </a:rPr>
              <a:t>The </a:t>
            </a:r>
            <a:r>
              <a:rPr lang="en-IN" sz="2000" dirty="0">
                <a:solidFill>
                  <a:schemeClr val="tx1"/>
                </a:solidFill>
              </a:rPr>
              <a:t>NameNode </a:t>
            </a:r>
            <a:r>
              <a:rPr lang="en-IN" sz="2000" dirty="0" smtClean="0">
                <a:solidFill>
                  <a:schemeClr val="tx1"/>
                </a:solidFill>
              </a:rPr>
              <a:t>records </a:t>
            </a:r>
            <a:r>
              <a:rPr lang="en-IN" sz="2000" dirty="0">
                <a:solidFill>
                  <a:schemeClr val="tx1"/>
                </a:solidFill>
              </a:rPr>
              <a:t>the modifying operation in the edit log for durability</a:t>
            </a:r>
          </a:p>
        </p:txBody>
      </p:sp>
    </p:spTree>
    <p:extLst>
      <p:ext uri="{BB962C8B-B14F-4D97-AF65-F5344CB8AC3E}">
        <p14:creationId xmlns:p14="http://schemas.microsoft.com/office/powerpoint/2010/main" val="3275467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What Are Counters?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 bwMode="gray">
          <a:xfrm>
            <a:off x="563564" y="1371600"/>
            <a:ext cx="8275636" cy="41998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Counters provide a way for Mappers or Reducers to pass aggregate values back to the driver after the job has completed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Their values are also visible from the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JobTracker’s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 Web UI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800" smtClean="0">
                <a:solidFill>
                  <a:schemeClr val="tx1"/>
                </a:solidFill>
                <a:latin typeface="+mn-lt"/>
                <a:cs typeface="+mn-cs"/>
              </a:rPr>
              <a:t>And 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are reported on the console when the job ends</a:t>
            </a: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Very basic: just have a name and a value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800" smtClean="0">
                <a:solidFill>
                  <a:schemeClr val="tx1"/>
                </a:solidFill>
                <a:latin typeface="+mn-lt"/>
                <a:cs typeface="+mn-cs"/>
              </a:rPr>
              <a:t>Value 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can be incremented within the code</a:t>
            </a: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Counters are collected into Groups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800" smtClean="0">
                <a:solidFill>
                  <a:schemeClr val="tx1"/>
                </a:solidFill>
                <a:latin typeface="+mn-lt"/>
                <a:cs typeface="+mn-cs"/>
              </a:rPr>
              <a:t>Within 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the group, each Counter has a name</a:t>
            </a: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Example: A group of Counters called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RecordType</a:t>
            </a:r>
            <a:endParaRPr lang="en-IN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800" smtClean="0">
                <a:solidFill>
                  <a:schemeClr val="tx1"/>
                </a:solidFill>
                <a:latin typeface="+mn-lt"/>
                <a:cs typeface="+mn-cs"/>
              </a:rPr>
              <a:t>Names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: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TypeA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TypeB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TypeC</a:t>
            </a:r>
            <a:endParaRPr lang="en-IN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800" smtClean="0">
                <a:solidFill>
                  <a:schemeClr val="tx1"/>
                </a:solidFill>
                <a:latin typeface="+mn-lt"/>
                <a:cs typeface="+mn-cs"/>
              </a:rPr>
              <a:t>Appropriate 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Counter will be incremented as each record is read in the Mapper</a:t>
            </a:r>
          </a:p>
        </p:txBody>
      </p:sp>
    </p:spTree>
    <p:extLst>
      <p:ext uri="{BB962C8B-B14F-4D97-AF65-F5344CB8AC3E}">
        <p14:creationId xmlns:p14="http://schemas.microsoft.com/office/powerpoint/2010/main" val="4098480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What Are Counters? (cont’d)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gray">
          <a:xfrm>
            <a:off x="574047" y="1759679"/>
            <a:ext cx="8229600" cy="1600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Counters provide a way for Mappers or Reducers to pass aggregate values back to the driver after the job has completed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 Their values are also visible from the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JobTracker’s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 Web UI</a:t>
            </a: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smtClean="0">
                <a:solidFill>
                  <a:schemeClr val="tx1"/>
                </a:solidFill>
                <a:latin typeface="+mn-lt"/>
                <a:cs typeface="+mn-cs"/>
              </a:rPr>
              <a:t>Counters 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can be set and incremented via the method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574047" y="4433781"/>
            <a:ext cx="457200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mtClean="0">
                <a:solidFill>
                  <a:srgbClr val="666666"/>
                </a:solidFill>
              </a:rPr>
              <a:t>Example</a:t>
            </a:r>
            <a:endParaRPr lang="en-IN" dirty="0">
              <a:solidFill>
                <a:srgbClr val="666666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681628" y="3393256"/>
            <a:ext cx="8143285" cy="552892"/>
          </a:xfrm>
          <a:prstGeom prst="roundRect">
            <a:avLst>
              <a:gd name="adj" fmla="val 595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Reporter.incrCounter(group, name, amount);</a:t>
            </a:r>
            <a:endParaRPr lang="en-IN" sz="1400">
              <a:solidFill>
                <a:srgbClr val="666666"/>
              </a:solidFill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681628" y="4848451"/>
            <a:ext cx="8143285" cy="552892"/>
          </a:xfrm>
          <a:prstGeom prst="roundRect">
            <a:avLst>
              <a:gd name="adj" fmla="val 595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r.incrCounter("RecordType", "TypeA", 1);</a:t>
            </a:r>
            <a:endParaRPr lang="en-IN" sz="1400">
              <a:solidFill>
                <a:srgbClr val="66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3865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Retrieving Counters in the Driver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gray">
          <a:xfrm>
            <a:off x="563549" y="2504024"/>
            <a:ext cx="7982826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To retrieve Counters in the Driver code after the job is complete, use code like this: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681628" y="3370521"/>
            <a:ext cx="8143285" cy="1371600"/>
          </a:xfrm>
          <a:prstGeom prst="roundRect">
            <a:avLst>
              <a:gd name="adj" fmla="val 595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RunningJob job = JobClient.runJob(conf);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long typeARecords =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job.getCounters().findCounter("RecordType", "TypeA").getValue();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long typeBRecords =</a:t>
            </a:r>
          </a:p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job.getCounters().findCounter("RecordType", "TypeB").getValue();</a:t>
            </a:r>
            <a:endParaRPr lang="en-IN" sz="1400">
              <a:solidFill>
                <a:srgbClr val="66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827897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Counters: Caution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gray">
          <a:xfrm>
            <a:off x="563564" y="2248303"/>
            <a:ext cx="8261350" cy="14157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Do not rely on a counter’s value from the Web UI while a job is running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Due 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to possible speculative execution, a counter’s value could appear larger than the actual final value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Modifications 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to counters from subsequently killed/failed tasks will be removed from the final count</a:t>
            </a:r>
          </a:p>
        </p:txBody>
      </p:sp>
    </p:spTree>
    <p:extLst>
      <p:ext uri="{BB962C8B-B14F-4D97-AF65-F5344CB8AC3E}">
        <p14:creationId xmlns:p14="http://schemas.microsoft.com/office/powerpoint/2010/main" val="2079750296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Map-Only MapReduce Jobs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gray">
          <a:xfrm>
            <a:off x="563563" y="1982972"/>
            <a:ext cx="8229600" cy="207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There are many types of job where only a Mapper is needed</a:t>
            </a: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Examples: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 Image processing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 File format conversion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 Input data sampling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  ETL</a:t>
            </a:r>
          </a:p>
        </p:txBody>
      </p:sp>
    </p:spTree>
    <p:extLst>
      <p:ext uri="{BB962C8B-B14F-4D97-AF65-F5344CB8AC3E}">
        <p14:creationId xmlns:p14="http://schemas.microsoft.com/office/powerpoint/2010/main" val="1943281112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Creating Map-Only Jobs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gray">
          <a:xfrm>
            <a:off x="563563" y="2229317"/>
            <a:ext cx="8229600" cy="2446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To create a Map-only job, set the number of Reducers to 0 in your Driver code</a:t>
            </a: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endParaRPr lang="en-IN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endParaRPr lang="en-IN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Anything written using the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OutputCollector.collect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 method will be written to HDFS 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Rather 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than written as intermediate data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One 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file per Mapper will be written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681628" y="2832780"/>
            <a:ext cx="8143285" cy="574158"/>
          </a:xfrm>
          <a:prstGeom prst="roundRect">
            <a:avLst>
              <a:gd name="adj" fmla="val 595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233363"/>
            <a:r>
              <a:rPr lang="pt-BR" sz="1400">
                <a:solidFill>
                  <a:srgbClr val="666666"/>
                </a:solidFill>
                <a:cs typeface="Arial" panose="020B0604020202020204" pitchFamily="34" charset="0"/>
              </a:rPr>
              <a:t>conf.setNumReduceTasks(0);</a:t>
            </a:r>
            <a:endParaRPr lang="en-IN" sz="1400">
              <a:solidFill>
                <a:srgbClr val="66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27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More Advanced MapReduce Programming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 bwMode="gray">
          <a:xfrm>
            <a:off x="566738" y="2590800"/>
            <a:ext cx="5863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2400" b="1">
                <a:solidFill>
                  <a:srgbClr val="009EDB"/>
                </a:solidFill>
              </a:rPr>
              <a:t>Creating InputFormats and OutputFormats</a:t>
            </a:r>
          </a:p>
        </p:txBody>
      </p:sp>
    </p:spTree>
    <p:extLst>
      <p:ext uri="{BB962C8B-B14F-4D97-AF65-F5344CB8AC3E}">
        <p14:creationId xmlns:p14="http://schemas.microsoft.com/office/powerpoint/2010/main" val="1121517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Recap: Inputs to Mappers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3563" y="1524111"/>
            <a:ext cx="78486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995923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dirty="0" smtClean="0"/>
              <a:t>Recap: Sort and Shuffle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67544" y="1340768"/>
            <a:ext cx="80295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16912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Recap: Reducers to Outputs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7846" y="1447800"/>
            <a:ext cx="80295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5961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>
            <a:normAutofit/>
          </a:bodyPr>
          <a:lstStyle/>
          <a:p>
            <a:r>
              <a:rPr lang="en-IN" dirty="0"/>
              <a:t>NameNode Concepts And </a:t>
            </a:r>
            <a:r>
              <a:rPr lang="en-IN" dirty="0" err="1"/>
              <a:t>Checkpointing</a:t>
            </a:r>
            <a:r>
              <a:rPr lang="en-IN" dirty="0"/>
              <a:t> &lt;Advanced&gt;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 bwMode="gray">
          <a:xfrm>
            <a:off x="563531" y="2555382"/>
            <a:ext cx="8275670" cy="1918474"/>
          </a:xfrm>
        </p:spPr>
        <p:txBody>
          <a:bodyPr wrap="square" lIns="0" tIns="0" rIns="0" bIns="0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tx1"/>
                </a:solidFill>
              </a:rPr>
              <a:t>A typical edit ranges from 10s to 100s of bytes, but over time enough edits can accumulate to </a:t>
            </a:r>
            <a:r>
              <a:rPr lang="en-IN" sz="2000" dirty="0" smtClean="0">
                <a:solidFill>
                  <a:schemeClr val="tx1"/>
                </a:solidFill>
              </a:rPr>
              <a:t>become unwieldy</a:t>
            </a:r>
          </a:p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tx1"/>
                </a:solidFill>
              </a:rPr>
              <a:t> it can fill up all the available disk capacity on a </a:t>
            </a:r>
            <a:r>
              <a:rPr lang="en-IN" sz="2000" dirty="0" smtClean="0">
                <a:solidFill>
                  <a:schemeClr val="tx1"/>
                </a:solidFill>
              </a:rPr>
              <a:t>node</a:t>
            </a:r>
          </a:p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tx1"/>
                </a:solidFill>
              </a:rPr>
              <a:t>a large edit log can substantially delay NameNode </a:t>
            </a:r>
            <a:r>
              <a:rPr lang="en-IN" sz="2000" dirty="0" err="1" smtClean="0">
                <a:solidFill>
                  <a:schemeClr val="tx1"/>
                </a:solidFill>
              </a:rPr>
              <a:t>startup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457200" lvl="1" indent="-236538">
              <a:spcBef>
                <a:spcPts val="800"/>
              </a:spcBef>
            </a:pPr>
            <a:r>
              <a:rPr lang="en-IN" sz="1800" dirty="0"/>
              <a:t>NameNode reapplies all the edits</a:t>
            </a:r>
          </a:p>
        </p:txBody>
      </p:sp>
    </p:spTree>
    <p:extLst>
      <p:ext uri="{BB962C8B-B14F-4D97-AF65-F5344CB8AC3E}">
        <p14:creationId xmlns:p14="http://schemas.microsoft.com/office/powerpoint/2010/main" val="1960261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Data Types in Hadoop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7068" y="1524000"/>
            <a:ext cx="74676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560862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‘Box’ Classes in Hadoop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gray">
          <a:xfrm>
            <a:off x="563563" y="2291320"/>
            <a:ext cx="8229600" cy="24006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>
                <a:solidFill>
                  <a:schemeClr val="tx1"/>
                </a:solidFill>
                <a:latin typeface="+mn-lt"/>
                <a:cs typeface="+mn-cs"/>
              </a:rPr>
              <a:t>Hadoop data types are ‘box’ classes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chemeClr val="tx1"/>
                </a:solidFill>
                <a:latin typeface="+mn-lt"/>
                <a:cs typeface="+mn-cs"/>
              </a:rPr>
              <a:t>Text: string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chemeClr val="tx1"/>
                </a:solidFill>
                <a:latin typeface="+mn-lt"/>
                <a:cs typeface="+mn-cs"/>
              </a:rPr>
              <a:t>IntWritable: int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chemeClr val="tx1"/>
                </a:solidFill>
                <a:latin typeface="+mn-lt"/>
                <a:cs typeface="+mn-cs"/>
              </a:rPr>
              <a:t>LongWritable: long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chemeClr val="tx1"/>
                </a:solidFill>
                <a:latin typeface="+mn-lt"/>
                <a:cs typeface="+mn-cs"/>
              </a:rPr>
              <a:t>FloatWritable: float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chemeClr val="tx1"/>
                </a:solidFill>
                <a:latin typeface="+mn-lt"/>
                <a:cs typeface="+mn-cs"/>
              </a:rPr>
              <a:t>…</a:t>
            </a: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>
                <a:solidFill>
                  <a:schemeClr val="tx1"/>
                </a:solidFill>
                <a:latin typeface="+mn-lt"/>
                <a:cs typeface="+mn-cs"/>
              </a:rPr>
              <a:t>Writable defines wire transfer format</a:t>
            </a:r>
            <a:endParaRPr lang="en-IN" sz="180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592726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Creating a Complex Writable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gray">
          <a:xfrm>
            <a:off x="563563" y="1749056"/>
            <a:ext cx="8229600" cy="42934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Example: say we want a tuple (a, b)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 We could artificially construct it by, for example, saying</a:t>
            </a: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endParaRPr lang="en-IN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endParaRPr lang="en-IN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endParaRPr lang="en-IN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Inelegant</a:t>
            </a: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Problematic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 If a or b contained commas</a:t>
            </a: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Not always practical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 Doesn’t easily work for binary objects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681628" y="2705190"/>
            <a:ext cx="8143285" cy="1016211"/>
          </a:xfrm>
          <a:prstGeom prst="roundRect">
            <a:avLst>
              <a:gd name="adj" fmla="val 595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Text t = new Text(a + "," + b);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...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String[] arr = t.toString().split(",");</a:t>
            </a:r>
          </a:p>
        </p:txBody>
      </p:sp>
    </p:spTree>
    <p:extLst>
      <p:ext uri="{BB962C8B-B14F-4D97-AF65-F5344CB8AC3E}">
        <p14:creationId xmlns:p14="http://schemas.microsoft.com/office/powerpoint/2010/main" val="709995089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The Writable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gray">
          <a:xfrm>
            <a:off x="563414" y="3051544"/>
            <a:ext cx="8229600" cy="25391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smtClean="0">
                <a:solidFill>
                  <a:schemeClr val="tx1"/>
                </a:solidFill>
                <a:latin typeface="+mn-lt"/>
                <a:cs typeface="+mn-cs"/>
              </a:rPr>
              <a:t>DataInput/DataOutput 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supports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+mn-lt"/>
                <a:cs typeface="+mn-cs"/>
              </a:rPr>
              <a:t>boolean</a:t>
            </a:r>
            <a:endParaRPr lang="en-IN" sz="16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+mn-lt"/>
                <a:cs typeface="+mn-cs"/>
              </a:rPr>
              <a:t>byte, char (Unicode: 2 bytes)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fr-FR" sz="16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double, float, </a:t>
            </a:r>
            <a:r>
              <a:rPr lang="en-IN" sz="1600" dirty="0" err="1">
                <a:solidFill>
                  <a:schemeClr val="tx1"/>
                </a:solidFill>
                <a:latin typeface="+mn-lt"/>
                <a:cs typeface="+mn-cs"/>
              </a:rPr>
              <a:t>int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, long,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 String (Unicode or UTF-8)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 Line until line terminator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 unsigned byte, short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 byte array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681628" y="1833314"/>
            <a:ext cx="8143285" cy="1069374"/>
          </a:xfrm>
          <a:prstGeom prst="roundRect">
            <a:avLst>
              <a:gd name="adj" fmla="val 595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public interface Writable {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void readFields(DataInput in);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void write(DataOutput out);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6159153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Example: 3D Point Class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 bwMode="gray">
          <a:xfrm>
            <a:off x="681628" y="2088495"/>
            <a:ext cx="8143285" cy="3376640"/>
          </a:xfrm>
          <a:prstGeom prst="roundRect">
            <a:avLst>
              <a:gd name="adj" fmla="val 513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class Point3d implements Writable {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float x, y, z;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void readFields(DataInput in) {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x = in.readFloat();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y = in.readFloat();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z = in.readFloat();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void write(DataOutput out) {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out.writeFloat(x);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out.writeFloat(y);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out.writeFloat(z);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291605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What About Binary Objects?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gray">
          <a:xfrm>
            <a:off x="574047" y="2109788"/>
            <a:ext cx="8229600" cy="35548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Solution: use byte arrays</a:t>
            </a: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 Write idiom: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Serialize 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object to byte array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Write 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byte count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Write 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byte array</a:t>
            </a: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Read idiom: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Read 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byte count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Create 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byte array of proper size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Read 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byte array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Deserialize 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193276343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WritableComparable</a:t>
            </a:r>
            <a:br>
              <a:rPr lang="en-IN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gray">
          <a:xfrm>
            <a:off x="563563" y="2460625"/>
            <a:ext cx="82296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WritableComparable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 is a sub-interface of Writable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Must 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implement </a:t>
            </a:r>
            <a:r>
              <a:rPr lang="en-IN" sz="1600" dirty="0" err="1">
                <a:solidFill>
                  <a:schemeClr val="tx1"/>
                </a:solidFill>
                <a:latin typeface="+mn-lt"/>
                <a:cs typeface="+mn-cs"/>
              </a:rPr>
              <a:t>compareTo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en-IN" sz="1600" dirty="0" err="1">
                <a:solidFill>
                  <a:schemeClr val="tx1"/>
                </a:solidFill>
                <a:latin typeface="+mn-lt"/>
                <a:cs typeface="+mn-cs"/>
              </a:rPr>
              <a:t>hashCode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, equals methods</a:t>
            </a: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smtClean="0">
                <a:solidFill>
                  <a:schemeClr val="tx1"/>
                </a:solidFill>
                <a:latin typeface="+mn-lt"/>
                <a:cs typeface="+mn-cs"/>
              </a:rPr>
              <a:t>All 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keys in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MapReduce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 must be 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WritableComparable</a:t>
            </a:r>
            <a:endParaRPr lang="en-IN" sz="180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034777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Example: 3D Point Class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 bwMode="gray">
          <a:xfrm>
            <a:off x="681628" y="1322950"/>
            <a:ext cx="8143285" cy="5152277"/>
          </a:xfrm>
          <a:prstGeom prst="roundRect">
            <a:avLst>
              <a:gd name="adj" fmla="val 513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class Point3d implements </a:t>
            </a:r>
            <a:r>
              <a:rPr lang="en-IN" sz="1400">
                <a:solidFill>
                  <a:srgbClr val="FF0000"/>
                </a:solidFill>
                <a:cs typeface="Arial" panose="020B0604020202020204" pitchFamily="34" charset="0"/>
              </a:rPr>
              <a:t>WritableComparable </a:t>
            </a:r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{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float x, y, z;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void readFields(DataInput in) {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x = in.readFloat();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y = in.readFloat();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z = in.readFloat();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void write(DataOutput out) {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out.writeFloat(x);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out.writeFloat(y);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out.writeFloat(z);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en-IN" sz="1400">
                <a:solidFill>
                  <a:srgbClr val="FF0000"/>
                </a:solidFill>
                <a:cs typeface="Arial" panose="020B0604020202020204" pitchFamily="34" charset="0"/>
              </a:rPr>
              <a:t>public int compareTo(Point3d p) {</a:t>
            </a:r>
          </a:p>
          <a:p>
            <a:pPr marL="233363"/>
            <a:r>
              <a:rPr lang="en-IN" sz="1400">
                <a:solidFill>
                  <a:srgbClr val="FF0000"/>
                </a:solidFill>
                <a:cs typeface="Arial" panose="020B0604020202020204" pitchFamily="34" charset="0"/>
              </a:rPr>
              <a:t>// whatever ordering makes sense ... (e.g., closest to origin)</a:t>
            </a:r>
          </a:p>
          <a:p>
            <a:pPr marL="233363"/>
            <a:r>
              <a:rPr lang="en-IN" sz="1400">
                <a:solidFill>
                  <a:srgbClr val="FF0000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en-IN" sz="1400">
                <a:solidFill>
                  <a:srgbClr val="FF0000"/>
                </a:solidFill>
                <a:cs typeface="Arial" panose="020B0604020202020204" pitchFamily="34" charset="0"/>
              </a:rPr>
              <a:t>public boolean equals(Object o) {</a:t>
            </a:r>
          </a:p>
          <a:p>
            <a:pPr marL="233363"/>
            <a:r>
              <a:rPr lang="en-IN" sz="1400">
                <a:solidFill>
                  <a:srgbClr val="FF0000"/>
                </a:solidFill>
                <a:cs typeface="Arial" panose="020B0604020202020204" pitchFamily="34" charset="0"/>
              </a:rPr>
              <a:t>Point3d p = (Point3d) o;</a:t>
            </a:r>
          </a:p>
          <a:p>
            <a:pPr marL="233363"/>
            <a:r>
              <a:rPr lang="en-IN" sz="1400">
                <a:solidFill>
                  <a:srgbClr val="FF0000"/>
                </a:solidFill>
                <a:cs typeface="Arial" panose="020B0604020202020204" pitchFamily="34" charset="0"/>
              </a:rPr>
              <a:t>return this.x == p.x &amp;&amp; this.y == p.y &amp;&amp; this.z == p.z;</a:t>
            </a:r>
          </a:p>
          <a:p>
            <a:pPr marL="233363"/>
            <a:r>
              <a:rPr lang="en-IN" sz="1400">
                <a:solidFill>
                  <a:srgbClr val="FF0000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en-IN" sz="1400">
                <a:solidFill>
                  <a:srgbClr val="FF0000"/>
                </a:solidFill>
                <a:cs typeface="Arial" panose="020B0604020202020204" pitchFamily="34" charset="0"/>
              </a:rPr>
              <a:t>public int hashCode() {</a:t>
            </a:r>
          </a:p>
          <a:p>
            <a:pPr marL="233363"/>
            <a:r>
              <a:rPr lang="en-IN" sz="1400">
                <a:solidFill>
                  <a:srgbClr val="FF0000"/>
                </a:solidFill>
                <a:cs typeface="Arial" panose="020B0604020202020204" pitchFamily="34" charset="0"/>
              </a:rPr>
              <a:t>// whatever makes sense ...</a:t>
            </a:r>
          </a:p>
          <a:p>
            <a:pPr marL="233363"/>
            <a:r>
              <a:rPr lang="en-IN" sz="1400">
                <a:solidFill>
                  <a:srgbClr val="FF0000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9166329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Comparators to Speed Up Sort and Shuffle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gray">
          <a:xfrm>
            <a:off x="563563" y="1961713"/>
            <a:ext cx="8229600" cy="315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Recall that after each Map task, Hadoop must sort the keys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 Keys are passed to a Reducer in sorted order</a:t>
            </a: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Naïve approach: use the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WritableComparable’s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compareTo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  method for each key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 This requires </a:t>
            </a:r>
            <a:r>
              <a:rPr lang="en-IN" sz="1600" dirty="0" err="1">
                <a:solidFill>
                  <a:schemeClr val="tx1"/>
                </a:solidFill>
                <a:latin typeface="+mn-lt"/>
                <a:cs typeface="+mn-cs"/>
              </a:rPr>
              <a:t>deserializing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 each key, which could be time consuming</a:t>
            </a: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smtClean="0">
                <a:solidFill>
                  <a:schemeClr val="tx1"/>
                </a:solidFill>
                <a:latin typeface="+mn-lt"/>
                <a:cs typeface="+mn-cs"/>
              </a:rPr>
              <a:t>Better 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approach: use a Comparator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 A class which can compare two </a:t>
            </a:r>
            <a:r>
              <a:rPr lang="en-IN" sz="1600" dirty="0" err="1">
                <a:solidFill>
                  <a:schemeClr val="tx1"/>
                </a:solidFill>
                <a:latin typeface="+mn-lt"/>
                <a:cs typeface="+mn-cs"/>
              </a:rPr>
              <a:t>WritableComparables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, ideally just by looking at the two byte streams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 Avoids the need for deserialization, if possible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 Not always possible; depends on the actual key definition</a:t>
            </a:r>
          </a:p>
        </p:txBody>
      </p:sp>
    </p:spTree>
    <p:extLst>
      <p:ext uri="{BB962C8B-B14F-4D97-AF65-F5344CB8AC3E}">
        <p14:creationId xmlns:p14="http://schemas.microsoft.com/office/powerpoint/2010/main" val="3944985004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Example Comparator for the Text Class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 bwMode="gray">
          <a:xfrm>
            <a:off x="681628" y="1503703"/>
            <a:ext cx="8143285" cy="4790772"/>
          </a:xfrm>
          <a:prstGeom prst="roundRect">
            <a:avLst>
              <a:gd name="adj" fmla="val 513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public class Text implements WritableComparable {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...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public static class Comparator extends WritableComparator {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public Comparator() {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super(Text.class);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en-IN" sz="1400">
                <a:solidFill>
                  <a:srgbClr val="FF0000"/>
                </a:solidFill>
                <a:cs typeface="Arial" panose="020B0604020202020204" pitchFamily="34" charset="0"/>
              </a:rPr>
              <a:t>public int compare(byte[] b1, int s1, int l1, byte[] b2, int s2, int l2)</a:t>
            </a:r>
          </a:p>
          <a:p>
            <a:pPr marL="233363"/>
            <a:r>
              <a:rPr lang="en-IN" sz="1400">
                <a:solidFill>
                  <a:srgbClr val="FF0000"/>
                </a:solidFill>
                <a:cs typeface="Arial" panose="020B0604020202020204" pitchFamily="34" charset="0"/>
              </a:rPr>
              <a:t>{</a:t>
            </a:r>
          </a:p>
          <a:p>
            <a:pPr marL="233363"/>
            <a:r>
              <a:rPr lang="en-IN" sz="1400">
                <a:solidFill>
                  <a:srgbClr val="FF0000"/>
                </a:solidFill>
                <a:cs typeface="Arial" panose="020B0604020202020204" pitchFamily="34" charset="0"/>
              </a:rPr>
              <a:t>int n1 = WritableUtils.decodeVIntSize(b1[s1]);</a:t>
            </a:r>
          </a:p>
          <a:p>
            <a:pPr marL="233363"/>
            <a:r>
              <a:rPr lang="en-IN" sz="1400">
                <a:solidFill>
                  <a:srgbClr val="FF0000"/>
                </a:solidFill>
                <a:cs typeface="Arial" panose="020B0604020202020204" pitchFamily="34" charset="0"/>
              </a:rPr>
              <a:t>int n2 = WritableUtils.decodeVIntSize(b2[s2]);</a:t>
            </a:r>
          </a:p>
          <a:p>
            <a:pPr marL="233363"/>
            <a:r>
              <a:rPr lang="en-IN" sz="1400">
                <a:solidFill>
                  <a:srgbClr val="FF0000"/>
                </a:solidFill>
                <a:cs typeface="Arial" panose="020B0604020202020204" pitchFamily="34" charset="0"/>
              </a:rPr>
              <a:t>return compareBytes(b1, s1+n1, l1-n1, b2, s2+n2, l2-n2);</a:t>
            </a:r>
          </a:p>
          <a:p>
            <a:pPr marL="233363"/>
            <a:r>
              <a:rPr lang="en-IN" sz="1400">
                <a:solidFill>
                  <a:srgbClr val="FF0000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...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static {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// register this comparator</a:t>
            </a:r>
          </a:p>
          <a:p>
            <a:pPr marL="233363"/>
            <a:r>
              <a:rPr lang="en-IN" sz="1400">
                <a:solidFill>
                  <a:srgbClr val="FF0000"/>
                </a:solidFill>
                <a:cs typeface="Arial" panose="020B0604020202020204" pitchFamily="34" charset="0"/>
              </a:rPr>
              <a:t>WritableComparator.define(Text.class, new Comparator());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4470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>
            <a:normAutofit/>
          </a:bodyPr>
          <a:lstStyle/>
          <a:p>
            <a:r>
              <a:rPr lang="en-IN" dirty="0"/>
              <a:t>NameNode Concepts And </a:t>
            </a:r>
            <a:r>
              <a:rPr lang="en-IN" dirty="0" err="1"/>
              <a:t>Checkpointing</a:t>
            </a:r>
            <a:r>
              <a:rPr lang="en-IN" dirty="0"/>
              <a:t> &lt;Advanced&gt;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 bwMode="gray">
          <a:xfrm>
            <a:off x="563531" y="1981200"/>
            <a:ext cx="8275670" cy="1384995"/>
          </a:xfrm>
        </p:spPr>
        <p:txBody>
          <a:bodyPr wrap="square" lIns="0" tIns="0" rIns="0" bIns="0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2000" dirty="0" err="1">
                <a:solidFill>
                  <a:schemeClr val="tx1"/>
                </a:solidFill>
              </a:rPr>
              <a:t>Checkpointing</a:t>
            </a:r>
            <a:r>
              <a:rPr lang="en-IN" sz="2000" dirty="0">
                <a:solidFill>
                  <a:schemeClr val="tx1"/>
                </a:solidFill>
              </a:rPr>
              <a:t> is a process that takes an </a:t>
            </a:r>
            <a:r>
              <a:rPr lang="en-IN" sz="2000" dirty="0" err="1">
                <a:solidFill>
                  <a:schemeClr val="tx1"/>
                </a:solidFill>
              </a:rPr>
              <a:t>fsimage</a:t>
            </a:r>
            <a:r>
              <a:rPr lang="en-IN" sz="2000" dirty="0">
                <a:solidFill>
                  <a:schemeClr val="tx1"/>
                </a:solidFill>
              </a:rPr>
              <a:t> and edit log and compacts them into a new </a:t>
            </a:r>
            <a:r>
              <a:rPr lang="en-IN" sz="2000" dirty="0" err="1" smtClean="0">
                <a:solidFill>
                  <a:schemeClr val="tx1"/>
                </a:solidFill>
              </a:rPr>
              <a:t>fsimage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tx1"/>
                </a:solidFill>
              </a:rPr>
              <a:t>instead of replaying a potentially unbounded edit log, the NameNode can load the final in-memory state directly from the </a:t>
            </a:r>
            <a:r>
              <a:rPr lang="en-IN" sz="2000" dirty="0" err="1">
                <a:solidFill>
                  <a:schemeClr val="tx1"/>
                </a:solidFill>
              </a:rPr>
              <a:t>fsimage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3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Using Custom Types in MapReduce Jobs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gray">
          <a:xfrm>
            <a:off x="563563" y="1674627"/>
            <a:ext cx="8229600" cy="41242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Use methods in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JobConf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 to specify your custom key/value types</a:t>
            </a: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smtClean="0">
                <a:solidFill>
                  <a:schemeClr val="tx1"/>
                </a:solidFill>
                <a:latin typeface="+mn-lt"/>
                <a:cs typeface="+mn-cs"/>
              </a:rPr>
              <a:t>For 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output of Mappers:</a:t>
            </a: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endParaRPr lang="en-IN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endParaRPr lang="en-IN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smtClean="0">
                <a:solidFill>
                  <a:schemeClr val="tx1"/>
                </a:solidFill>
                <a:latin typeface="+mn-lt"/>
                <a:cs typeface="+mn-cs"/>
              </a:rPr>
              <a:t>For 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output of Reducers:</a:t>
            </a: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endParaRPr lang="en-IN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endParaRPr lang="en-IN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smtClean="0">
                <a:solidFill>
                  <a:schemeClr val="tx1"/>
                </a:solidFill>
                <a:latin typeface="+mn-lt"/>
                <a:cs typeface="+mn-cs"/>
              </a:rPr>
              <a:t>Input 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types are defined by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InputFormat</a:t>
            </a:r>
            <a:endParaRPr lang="en-IN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See 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later</a:t>
            </a:r>
          </a:p>
        </p:txBody>
      </p:sp>
      <p:sp>
        <p:nvSpPr>
          <p:cNvPr id="6" name="Rounded Rectangle 5"/>
          <p:cNvSpPr/>
          <p:nvPr/>
        </p:nvSpPr>
        <p:spPr bwMode="gray">
          <a:xfrm>
            <a:off x="681628" y="2492524"/>
            <a:ext cx="8143285" cy="814193"/>
          </a:xfrm>
          <a:prstGeom prst="roundRect">
            <a:avLst>
              <a:gd name="adj" fmla="val 595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conf.setMapOutputKeyClass()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conf.setMapOutputValueClass()</a:t>
            </a:r>
          </a:p>
        </p:txBody>
      </p:sp>
      <p:sp>
        <p:nvSpPr>
          <p:cNvPr id="7" name="Rounded Rectangle 6"/>
          <p:cNvSpPr/>
          <p:nvPr/>
        </p:nvSpPr>
        <p:spPr bwMode="gray">
          <a:xfrm>
            <a:off x="681628" y="4012983"/>
            <a:ext cx="8143285" cy="814193"/>
          </a:xfrm>
          <a:prstGeom prst="roundRect">
            <a:avLst>
              <a:gd name="adj" fmla="val 595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conf.setOutputKeyClass()</a:t>
            </a:r>
          </a:p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conf.setOutputValueClass()</a:t>
            </a:r>
          </a:p>
        </p:txBody>
      </p:sp>
    </p:spTree>
    <p:extLst>
      <p:ext uri="{BB962C8B-B14F-4D97-AF65-F5344CB8AC3E}">
        <p14:creationId xmlns:p14="http://schemas.microsoft.com/office/powerpoint/2010/main" val="2750766081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Reprise: The Role of the InputFormat</a:t>
            </a:r>
            <a:endParaRPr lang="en-IN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3563" y="1452563"/>
            <a:ext cx="719137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919718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Most Common InputFormats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gray">
          <a:xfrm>
            <a:off x="563563" y="1458433"/>
            <a:ext cx="8229600" cy="4493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smtClean="0">
                <a:solidFill>
                  <a:schemeClr val="tx1"/>
                </a:solidFill>
                <a:latin typeface="+mn-lt"/>
                <a:cs typeface="+mn-cs"/>
              </a:rPr>
              <a:t>Most 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common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InputFormats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: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TextInputFormat</a:t>
            </a:r>
            <a:endParaRPr lang="en-IN" sz="16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KeyValueTextInputFormat</a:t>
            </a:r>
            <a:endParaRPr lang="en-IN" sz="16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SequenceFileInputFormat</a:t>
            </a:r>
            <a:endParaRPr lang="en-IN" sz="16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smtClean="0">
                <a:solidFill>
                  <a:schemeClr val="tx1"/>
                </a:solidFill>
                <a:latin typeface="+mn-lt"/>
                <a:cs typeface="+mn-cs"/>
              </a:rPr>
              <a:t>Others 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are available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NLineInputFormat</a:t>
            </a:r>
            <a:endParaRPr lang="en-IN" sz="16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690563" lvl="2" indent="-233363" defTabSz="914400">
              <a:spcBef>
                <a:spcPts val="1200"/>
              </a:spcBef>
              <a:buClr>
                <a:schemeClr val="tx1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400">
                <a:solidFill>
                  <a:schemeClr val="tx1"/>
                </a:solidFill>
                <a:latin typeface="+mn-lt"/>
                <a:cs typeface="+mn-cs"/>
              </a:rPr>
              <a:t>Every </a:t>
            </a:r>
            <a:r>
              <a:rPr lang="en-IN" sz="1400" dirty="0">
                <a:solidFill>
                  <a:schemeClr val="tx1"/>
                </a:solidFill>
                <a:latin typeface="+mn-lt"/>
                <a:cs typeface="+mn-cs"/>
              </a:rPr>
              <a:t>n lines of an input file is treated as a separate </a:t>
            </a:r>
            <a:r>
              <a:rPr lang="en-IN" sz="1400" dirty="0" err="1">
                <a:solidFill>
                  <a:schemeClr val="tx1"/>
                </a:solidFill>
                <a:latin typeface="+mn-lt"/>
                <a:cs typeface="+mn-cs"/>
              </a:rPr>
              <a:t>InputSplit</a:t>
            </a:r>
            <a:endParaRPr lang="en-IN" sz="14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690563" lvl="2" indent="-233363" defTabSz="914400">
              <a:spcBef>
                <a:spcPts val="1200"/>
              </a:spcBef>
              <a:buClr>
                <a:schemeClr val="tx1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400">
                <a:solidFill>
                  <a:schemeClr val="tx1"/>
                </a:solidFill>
                <a:latin typeface="+mn-lt"/>
                <a:cs typeface="+mn-cs"/>
              </a:rPr>
              <a:t>Configure </a:t>
            </a:r>
            <a:r>
              <a:rPr lang="en-IN" sz="1400" dirty="0">
                <a:solidFill>
                  <a:schemeClr val="tx1"/>
                </a:solidFill>
                <a:latin typeface="+mn-lt"/>
                <a:cs typeface="+mn-cs"/>
              </a:rPr>
              <a:t>in the driver code with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endParaRPr lang="en-IN" sz="16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endParaRPr lang="en-IN" sz="16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MultiFileInputFormat</a:t>
            </a:r>
            <a:endParaRPr lang="en-IN" sz="16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690563" lvl="2" indent="-233363" defTabSz="914400">
              <a:spcBef>
                <a:spcPts val="1200"/>
              </a:spcBef>
              <a:buClr>
                <a:schemeClr val="tx1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400">
                <a:solidFill>
                  <a:schemeClr val="tx1"/>
                </a:solidFill>
                <a:latin typeface="+mn-lt"/>
                <a:cs typeface="+mn-cs"/>
              </a:rPr>
              <a:t>Abstract </a:t>
            </a:r>
            <a:r>
              <a:rPr lang="en-IN" sz="1400" dirty="0">
                <a:solidFill>
                  <a:schemeClr val="tx1"/>
                </a:solidFill>
                <a:latin typeface="+mn-lt"/>
                <a:cs typeface="+mn-cs"/>
              </a:rPr>
              <a:t>class which manages the use of multiple files in a single task</a:t>
            </a:r>
          </a:p>
          <a:p>
            <a:pPr marL="690563" lvl="2" indent="-233363" defTabSz="914400">
              <a:spcBef>
                <a:spcPts val="1200"/>
              </a:spcBef>
              <a:buClr>
                <a:schemeClr val="tx1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400">
                <a:solidFill>
                  <a:schemeClr val="tx1"/>
                </a:solidFill>
                <a:latin typeface="+mn-lt"/>
                <a:cs typeface="+mn-cs"/>
              </a:rPr>
              <a:t>You </a:t>
            </a:r>
            <a:r>
              <a:rPr lang="en-IN" sz="1400" dirty="0">
                <a:solidFill>
                  <a:schemeClr val="tx1"/>
                </a:solidFill>
                <a:latin typeface="+mn-lt"/>
                <a:cs typeface="+mn-cs"/>
              </a:rPr>
              <a:t>must supply a </a:t>
            </a:r>
            <a:r>
              <a:rPr lang="en-IN" sz="1400" dirty="0" err="1">
                <a:solidFill>
                  <a:schemeClr val="tx1"/>
                </a:solidFill>
                <a:latin typeface="+mn-lt"/>
                <a:cs typeface="+mn-cs"/>
              </a:rPr>
              <a:t>getRecordReader</a:t>
            </a:r>
            <a:r>
              <a:rPr lang="en-IN" sz="1400" dirty="0">
                <a:solidFill>
                  <a:schemeClr val="tx1"/>
                </a:solidFill>
                <a:latin typeface="+mn-lt"/>
                <a:cs typeface="+mn-cs"/>
              </a:rPr>
              <a:t>() implementation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681628" y="4316824"/>
            <a:ext cx="8143285" cy="489098"/>
          </a:xfrm>
          <a:prstGeom prst="roundRect">
            <a:avLst>
              <a:gd name="adj" fmla="val 595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233363"/>
            <a:r>
              <a:rPr lang="en-IN" sz="1400">
                <a:solidFill>
                  <a:srgbClr val="666666"/>
                </a:solidFill>
                <a:cs typeface="Arial" panose="020B0604020202020204" pitchFamily="34" charset="0"/>
              </a:rPr>
              <a:t>mapred.line.input.format.linespermap</a:t>
            </a:r>
          </a:p>
        </p:txBody>
      </p:sp>
    </p:spTree>
    <p:extLst>
      <p:ext uri="{BB962C8B-B14F-4D97-AF65-F5344CB8AC3E}">
        <p14:creationId xmlns:p14="http://schemas.microsoft.com/office/powerpoint/2010/main" val="2373030717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How FileInputFormat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gray">
          <a:xfrm>
            <a:off x="563563" y="2195623"/>
            <a:ext cx="8229600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All file-based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InputFormats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 inherit from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FileInputFormat</a:t>
            </a:r>
            <a:endParaRPr lang="en-IN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smtClean="0">
                <a:solidFill>
                  <a:schemeClr val="tx1"/>
                </a:solidFill>
                <a:latin typeface="+mn-lt"/>
                <a:cs typeface="+mn-cs"/>
              </a:rPr>
              <a:t>FileInputFormat 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computes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InputSplits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 based on the size of each file, in bytes 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HDFS 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block size is used as upper bound for </a:t>
            </a:r>
            <a:r>
              <a:rPr lang="en-IN" sz="1600" dirty="0" err="1">
                <a:solidFill>
                  <a:schemeClr val="tx1"/>
                </a:solidFill>
                <a:latin typeface="+mn-lt"/>
                <a:cs typeface="+mn-cs"/>
              </a:rPr>
              <a:t>InputSplit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 size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Lower 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bound can be specified in your driver code</a:t>
            </a: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smtClean="0">
                <a:solidFill>
                  <a:schemeClr val="tx1"/>
                </a:solidFill>
                <a:latin typeface="+mn-lt"/>
                <a:cs typeface="+mn-cs"/>
              </a:rPr>
              <a:t>Important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: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InputSplits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 do not respect record boundaries!</a:t>
            </a:r>
          </a:p>
        </p:txBody>
      </p:sp>
    </p:spTree>
    <p:extLst>
      <p:ext uri="{BB962C8B-B14F-4D97-AF65-F5344CB8AC3E}">
        <p14:creationId xmlns:p14="http://schemas.microsoft.com/office/powerpoint/2010/main" val="2674494233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What RecordReaders Do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gray">
          <a:xfrm>
            <a:off x="563563" y="2460625"/>
            <a:ext cx="8229600" cy="207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InputSplits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 are handed to the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RecordReaders</a:t>
            </a:r>
            <a:endParaRPr lang="en-IN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Specified 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by the path, starting position offset, length</a:t>
            </a: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smtClean="0">
                <a:solidFill>
                  <a:schemeClr val="tx1"/>
                </a:solidFill>
                <a:latin typeface="+mn-lt"/>
                <a:cs typeface="+mn-cs"/>
              </a:rPr>
              <a:t>RecordReaders 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must: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Ensure 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each (key, value) pair is processed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Ensure 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no (key, value) pair is processed more than once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Handle 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(key, value) pairs which are split across </a:t>
            </a:r>
            <a:r>
              <a:rPr lang="en-IN" sz="1600" dirty="0" err="1">
                <a:solidFill>
                  <a:schemeClr val="tx1"/>
                </a:solidFill>
                <a:latin typeface="+mn-lt"/>
                <a:cs typeface="+mn-cs"/>
              </a:rPr>
              <a:t>InputSplits</a:t>
            </a:r>
            <a:endParaRPr lang="en-IN" sz="160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264394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Sample InputSplit</a:t>
            </a:r>
            <a:endParaRPr lang="en-IN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3563" y="1902452"/>
            <a:ext cx="8229600" cy="396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123824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From InputSplits to RecordReaders</a:t>
            </a:r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3563" y="1534886"/>
            <a:ext cx="81629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898458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Writing Custom InputFormats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gray">
          <a:xfrm>
            <a:off x="563563" y="2460677"/>
            <a:ext cx="8229600" cy="2123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Use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FileInputFormat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 as a starting point</a:t>
            </a:r>
          </a:p>
          <a:p>
            <a:pPr marL="457200" lvl="1" indent="-223838" defTabSz="914400">
              <a:spcBef>
                <a:spcPts val="6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chemeClr val="tx1"/>
                </a:solidFill>
                <a:latin typeface="+mn-lt"/>
                <a:cs typeface="+mn-cs"/>
              </a:rPr>
              <a:t>Extend </a:t>
            </a:r>
            <a:r>
              <a:rPr lang="en-IN" sz="1600" dirty="0">
                <a:solidFill>
                  <a:schemeClr val="tx1"/>
                </a:solidFill>
                <a:latin typeface="+mn-lt"/>
                <a:cs typeface="+mn-cs"/>
              </a:rPr>
              <a:t>it</a:t>
            </a: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Write your own custom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RecordReader</a:t>
            </a:r>
            <a:endParaRPr lang="en-IN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smtClean="0">
                <a:solidFill>
                  <a:schemeClr val="tx1"/>
                </a:solidFill>
                <a:latin typeface="+mn-lt"/>
                <a:cs typeface="+mn-cs"/>
              </a:rPr>
              <a:t>Override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getRecordReader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 method in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FileInputFormat</a:t>
            </a:r>
            <a:endParaRPr lang="en-IN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smtClean="0">
                <a:solidFill>
                  <a:schemeClr val="tx1"/>
                </a:solidFill>
                <a:latin typeface="+mn-lt"/>
                <a:cs typeface="+mn-cs"/>
              </a:rPr>
              <a:t>Override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isSplittable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 if you don’t want input files to be split</a:t>
            </a:r>
          </a:p>
        </p:txBody>
      </p:sp>
    </p:spTree>
    <p:extLst>
      <p:ext uri="{BB962C8B-B14F-4D97-AF65-F5344CB8AC3E}">
        <p14:creationId xmlns:p14="http://schemas.microsoft.com/office/powerpoint/2010/main" val="900808448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Reprise: Role of the OutputFormat</a:t>
            </a: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19793" y="1295400"/>
            <a:ext cx="80391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125253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OutputFormat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gray">
          <a:xfrm>
            <a:off x="563563" y="2865474"/>
            <a:ext cx="8229600" cy="784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OutputFormats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 work much like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InputFormat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 classes</a:t>
            </a:r>
          </a:p>
          <a:p>
            <a:pPr marL="233363" indent="-233363" defTabSz="914400">
              <a:spcBef>
                <a:spcPts val="1800"/>
              </a:spcBef>
              <a:buClr>
                <a:schemeClr val="bg2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Custom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OutputFormats</a:t>
            </a:r>
            <a:r>
              <a:rPr lang="en-IN" sz="1800" dirty="0">
                <a:solidFill>
                  <a:schemeClr val="tx1"/>
                </a:solidFill>
                <a:latin typeface="+mn-lt"/>
                <a:cs typeface="+mn-cs"/>
              </a:rPr>
              <a:t> must provide a  </a:t>
            </a:r>
            <a:r>
              <a:rPr lang="en-IN" sz="1800" dirty="0" err="1">
                <a:solidFill>
                  <a:schemeClr val="tx1"/>
                </a:solidFill>
                <a:latin typeface="+mn-lt"/>
                <a:cs typeface="+mn-cs"/>
              </a:rPr>
              <a:t>RecordWriter</a:t>
            </a:r>
            <a:r>
              <a:rPr lang="en-IN" sz="1800">
                <a:solidFill>
                  <a:schemeClr val="tx1"/>
                </a:solidFill>
                <a:latin typeface="+mn-lt"/>
                <a:cs typeface="+mn-cs"/>
              </a:rPr>
              <a:t> implementation</a:t>
            </a:r>
            <a:endParaRPr lang="en-IN" sz="180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4584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>
            <a:normAutofit/>
          </a:bodyPr>
          <a:lstStyle/>
          <a:p>
            <a:r>
              <a:rPr lang="en-IN" dirty="0"/>
              <a:t>NameNode Concepts And </a:t>
            </a:r>
            <a:r>
              <a:rPr lang="en-IN" dirty="0" err="1"/>
              <a:t>Checkpointing</a:t>
            </a:r>
            <a:r>
              <a:rPr lang="en-IN" dirty="0"/>
              <a:t> &lt;Advanced&gt;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33425" y="2438400"/>
            <a:ext cx="84105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9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The Combiner</a:t>
            </a:r>
            <a:endParaRPr lang="en-IN"/>
          </a:p>
        </p:txBody>
      </p:sp>
      <p:sp>
        <p:nvSpPr>
          <p:cNvPr id="5" name="Rectangle 4"/>
          <p:cNvSpPr/>
          <p:nvPr/>
        </p:nvSpPr>
        <p:spPr bwMode="gray">
          <a:xfrm>
            <a:off x="554038" y="1931586"/>
            <a:ext cx="8035924" cy="36471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mtClean="0">
                <a:solidFill>
                  <a:srgbClr val="666666"/>
                </a:solidFill>
              </a:rPr>
              <a:t>Often</a:t>
            </a:r>
            <a:r>
              <a:rPr lang="en-IN">
                <a:solidFill>
                  <a:srgbClr val="666666"/>
                </a:solidFill>
              </a:rPr>
              <a:t>, Mappers produce large amounts of intermediate data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rgbClr val="666666"/>
                </a:solidFill>
              </a:rPr>
              <a:t>That </a:t>
            </a:r>
            <a:r>
              <a:rPr lang="en-IN" sz="1600">
                <a:solidFill>
                  <a:srgbClr val="666666"/>
                </a:solidFill>
              </a:rPr>
              <a:t>data must be passed to the Reducers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rgbClr val="666666"/>
                </a:solidFill>
              </a:rPr>
              <a:t>This </a:t>
            </a:r>
            <a:r>
              <a:rPr lang="en-IN" sz="1600">
                <a:solidFill>
                  <a:srgbClr val="666666"/>
                </a:solidFill>
              </a:rPr>
              <a:t>can result in a lot of network traffic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mtClean="0">
                <a:solidFill>
                  <a:srgbClr val="666666"/>
                </a:solidFill>
              </a:rPr>
              <a:t>It </a:t>
            </a:r>
            <a:r>
              <a:rPr lang="en-IN">
                <a:solidFill>
                  <a:srgbClr val="666666"/>
                </a:solidFill>
              </a:rPr>
              <a:t>is often possible to specify a Combiner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rgbClr val="666666"/>
                </a:solidFill>
              </a:rPr>
              <a:t>Like </a:t>
            </a:r>
            <a:r>
              <a:rPr lang="en-IN" sz="1600">
                <a:solidFill>
                  <a:srgbClr val="666666"/>
                </a:solidFill>
              </a:rPr>
              <a:t>a ‘mini-Reducer’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rgbClr val="666666"/>
                </a:solidFill>
              </a:rPr>
              <a:t>Runs </a:t>
            </a:r>
            <a:r>
              <a:rPr lang="en-IN" sz="1600">
                <a:solidFill>
                  <a:srgbClr val="666666"/>
                </a:solidFill>
              </a:rPr>
              <a:t>locally on a single Mapper’s output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rgbClr val="666666"/>
                </a:solidFill>
              </a:rPr>
              <a:t>Output </a:t>
            </a:r>
            <a:r>
              <a:rPr lang="en-IN" sz="1600">
                <a:solidFill>
                  <a:srgbClr val="666666"/>
                </a:solidFill>
              </a:rPr>
              <a:t>from the Combiner is sent to the Reducers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mtClean="0">
                <a:solidFill>
                  <a:srgbClr val="666666"/>
                </a:solidFill>
              </a:rPr>
              <a:t>Combiner </a:t>
            </a:r>
            <a:r>
              <a:rPr lang="en-IN">
                <a:solidFill>
                  <a:srgbClr val="666666"/>
                </a:solidFill>
              </a:rPr>
              <a:t>and Reducer code are often identical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rgbClr val="666666"/>
                </a:solidFill>
              </a:rPr>
              <a:t>Technically</a:t>
            </a:r>
            <a:r>
              <a:rPr lang="en-IN" sz="1600">
                <a:solidFill>
                  <a:srgbClr val="666666"/>
                </a:solidFill>
              </a:rPr>
              <a:t>, this is possible if the operation performed </a:t>
            </a:r>
            <a:r>
              <a:rPr lang="en-IN" sz="1600" smtClean="0">
                <a:solidFill>
                  <a:srgbClr val="666666"/>
                </a:solidFill>
              </a:rPr>
              <a:t>is commutative </a:t>
            </a:r>
            <a:r>
              <a:rPr lang="en-IN" sz="1600">
                <a:solidFill>
                  <a:srgbClr val="666666"/>
                </a:solidFill>
              </a:rPr>
              <a:t>and associative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smtClean="0">
                <a:solidFill>
                  <a:srgbClr val="666666"/>
                </a:solidFill>
              </a:rPr>
              <a:t>In </a:t>
            </a:r>
            <a:r>
              <a:rPr lang="en-IN" sz="1600">
                <a:solidFill>
                  <a:srgbClr val="666666"/>
                </a:solidFill>
              </a:rPr>
              <a:t>this case, input and output data types for the </a:t>
            </a:r>
            <a:r>
              <a:rPr lang="en-IN" sz="1600" smtClean="0">
                <a:solidFill>
                  <a:srgbClr val="666666"/>
                </a:solidFill>
              </a:rPr>
              <a:t>Combiner/ Reducer </a:t>
            </a:r>
            <a:r>
              <a:rPr lang="en-IN" sz="1600">
                <a:solidFill>
                  <a:srgbClr val="666666"/>
                </a:solidFill>
              </a:rPr>
              <a:t>must be identical</a:t>
            </a:r>
          </a:p>
        </p:txBody>
      </p:sp>
    </p:spTree>
    <p:extLst>
      <p:ext uri="{BB962C8B-B14F-4D97-AF65-F5344CB8AC3E}">
        <p14:creationId xmlns:p14="http://schemas.microsoft.com/office/powerpoint/2010/main" val="589964175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MapReduce Example: Word Count</a:t>
            </a:r>
            <a:endParaRPr lang="en-IN"/>
          </a:p>
        </p:txBody>
      </p:sp>
      <p:sp>
        <p:nvSpPr>
          <p:cNvPr id="4" name="Rectangle 3"/>
          <p:cNvSpPr/>
          <p:nvPr/>
        </p:nvSpPr>
        <p:spPr bwMode="gray">
          <a:xfrm>
            <a:off x="554037" y="1648917"/>
            <a:ext cx="6208269" cy="7078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mtClean="0">
                <a:solidFill>
                  <a:srgbClr val="666666"/>
                </a:solidFill>
              </a:rPr>
              <a:t>To </a:t>
            </a:r>
            <a:r>
              <a:rPr lang="en-IN">
                <a:solidFill>
                  <a:srgbClr val="666666"/>
                </a:solidFill>
              </a:rPr>
              <a:t>see how a Combiner works, let’s revisit the WordCount</a:t>
            </a:r>
          </a:p>
          <a:p>
            <a:pPr marL="233363" indent="-233363">
              <a:spcBef>
                <a:spcPts val="12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example we covered earlier</a:t>
            </a:r>
          </a:p>
        </p:txBody>
      </p:sp>
      <p:sp>
        <p:nvSpPr>
          <p:cNvPr id="6" name="Rounded Rectangle 5"/>
          <p:cNvSpPr/>
          <p:nvPr/>
        </p:nvSpPr>
        <p:spPr bwMode="gray">
          <a:xfrm>
            <a:off x="554038" y="2626250"/>
            <a:ext cx="8154027" cy="9462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3"/>
            <a:r>
              <a:rPr lang="en-IN" sz="1400">
                <a:solidFill>
                  <a:srgbClr val="666666"/>
                </a:solidFill>
              </a:rPr>
              <a:t>map(String input_key, String input_value)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foreach word w in input_value: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emit(w, 1)</a:t>
            </a:r>
          </a:p>
        </p:txBody>
      </p:sp>
      <p:sp>
        <p:nvSpPr>
          <p:cNvPr id="7" name="Rounded Rectangle 6"/>
          <p:cNvSpPr/>
          <p:nvPr/>
        </p:nvSpPr>
        <p:spPr bwMode="gray">
          <a:xfrm>
            <a:off x="554038" y="3891516"/>
            <a:ext cx="8154027" cy="1648047"/>
          </a:xfrm>
          <a:prstGeom prst="roundRect">
            <a:avLst>
              <a:gd name="adj" fmla="val 10502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3"/>
            <a:r>
              <a:rPr lang="en-IN" sz="1400">
                <a:solidFill>
                  <a:srgbClr val="666666"/>
                </a:solidFill>
              </a:rPr>
              <a:t>reduce(String output_key,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Iterator&lt;int&gt; intermediate_vals)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set count = 0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foreach v in intermediate_vals: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count += v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emit(output_key, count)</a:t>
            </a:r>
          </a:p>
        </p:txBody>
      </p:sp>
    </p:spTree>
    <p:extLst>
      <p:ext uri="{BB962C8B-B14F-4D97-AF65-F5344CB8AC3E}">
        <p14:creationId xmlns:p14="http://schemas.microsoft.com/office/powerpoint/2010/main" val="475111692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MapReduce Example: Word Count (cont’d)</a:t>
            </a:r>
            <a:endParaRPr lang="en-IN"/>
          </a:p>
        </p:txBody>
      </p:sp>
      <p:sp>
        <p:nvSpPr>
          <p:cNvPr id="4" name="Rectangle 3"/>
          <p:cNvSpPr/>
          <p:nvPr/>
        </p:nvSpPr>
        <p:spPr bwMode="gray">
          <a:xfrm>
            <a:off x="554038" y="1830216"/>
            <a:ext cx="2215030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Input to the Mapper: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554038" y="2371081"/>
            <a:ext cx="8154027" cy="9462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3"/>
            <a:r>
              <a:rPr lang="en-IN" sz="1400">
                <a:solidFill>
                  <a:srgbClr val="666666"/>
                </a:solidFill>
              </a:rPr>
              <a:t>(3414, 'the cat sat on the mat')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(3437, 'the aardvark sat on the sofa')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554038" y="3744055"/>
            <a:ext cx="264315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Output from the Mapper:</a:t>
            </a:r>
          </a:p>
        </p:txBody>
      </p:sp>
      <p:sp>
        <p:nvSpPr>
          <p:cNvPr id="7" name="Rounded Rectangle 6"/>
          <p:cNvSpPr/>
          <p:nvPr/>
        </p:nvSpPr>
        <p:spPr bwMode="gray">
          <a:xfrm>
            <a:off x="554038" y="4274288"/>
            <a:ext cx="8154027" cy="8825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3"/>
            <a:r>
              <a:rPr lang="en-IN" sz="1400">
                <a:solidFill>
                  <a:srgbClr val="666666"/>
                </a:solidFill>
              </a:rPr>
              <a:t>('the', 1), ('cat', 1), ('sat', 1), ('on', 1),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('the', 1), ('mat', 1), ('the', 1), ('aardvark', 1),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('sat', 1), ('on', 1), ('the', 1), ('sofa', 1)</a:t>
            </a:r>
          </a:p>
        </p:txBody>
      </p:sp>
    </p:spTree>
    <p:extLst>
      <p:ext uri="{BB962C8B-B14F-4D97-AF65-F5344CB8AC3E}">
        <p14:creationId xmlns:p14="http://schemas.microsoft.com/office/powerpoint/2010/main" val="850442425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MapReduce Example: Word Count (cont’d)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8" y="1309199"/>
            <a:ext cx="3884268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Intermediate data sent to the Reducer:</a:t>
            </a:r>
          </a:p>
        </p:txBody>
      </p:sp>
      <p:sp>
        <p:nvSpPr>
          <p:cNvPr id="4" name="Rounded Rectangle 3"/>
          <p:cNvSpPr/>
          <p:nvPr/>
        </p:nvSpPr>
        <p:spPr bwMode="gray">
          <a:xfrm>
            <a:off x="554038" y="1669300"/>
            <a:ext cx="8154027" cy="1648047"/>
          </a:xfrm>
          <a:prstGeom prst="roundRect">
            <a:avLst>
              <a:gd name="adj" fmla="val 1215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3"/>
            <a:r>
              <a:rPr lang="en-IN" sz="1400">
                <a:solidFill>
                  <a:srgbClr val="666666"/>
                </a:solidFill>
              </a:rPr>
              <a:t>('aardvark', [1])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('cat', [1])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('mat', [1])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('on', [1, 1])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('sat', [1, 1])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('sofa', [1])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('the', [1, 1, 1, 1])</a:t>
            </a:r>
          </a:p>
        </p:txBody>
      </p:sp>
      <p:sp>
        <p:nvSpPr>
          <p:cNvPr id="5" name="Rectangle 4"/>
          <p:cNvSpPr/>
          <p:nvPr/>
        </p:nvSpPr>
        <p:spPr bwMode="gray">
          <a:xfrm>
            <a:off x="554038" y="3744055"/>
            <a:ext cx="2262927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Final Reducer output:</a:t>
            </a:r>
          </a:p>
        </p:txBody>
      </p:sp>
      <p:sp>
        <p:nvSpPr>
          <p:cNvPr id="6" name="Rounded Rectangle 5"/>
          <p:cNvSpPr/>
          <p:nvPr/>
        </p:nvSpPr>
        <p:spPr bwMode="gray">
          <a:xfrm>
            <a:off x="554038" y="4146691"/>
            <a:ext cx="8154027" cy="1594885"/>
          </a:xfrm>
          <a:prstGeom prst="roundRect">
            <a:avLst>
              <a:gd name="adj" fmla="val 1333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3"/>
            <a:r>
              <a:rPr lang="en-IN" sz="1400">
                <a:solidFill>
                  <a:srgbClr val="666666"/>
                </a:solidFill>
              </a:rPr>
              <a:t>('aardvark', 1)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('cat', 1)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('mat', 1)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('on', 2)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('sat', 2)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('sofa', 1)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('the', 4)</a:t>
            </a:r>
          </a:p>
        </p:txBody>
      </p:sp>
    </p:spTree>
    <p:extLst>
      <p:ext uri="{BB962C8B-B14F-4D97-AF65-F5344CB8AC3E}">
        <p14:creationId xmlns:p14="http://schemas.microsoft.com/office/powerpoint/2010/main" val="2924466867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Word Count With Combiner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7" y="1520489"/>
            <a:ext cx="6931283" cy="8463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A Combiner would reduce the amount of data sent to the Reducer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Intermediate data sent to the Reducer after a Combiner using the same code as the Reducer: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554037" y="4263689"/>
            <a:ext cx="7622399" cy="8771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Combiners decrease the amount of network traffic required during the shuffle and sort phase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Often also decrease the amount of work needed to be done by the Reducer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554038" y="2456130"/>
            <a:ext cx="8154027" cy="1690578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3"/>
            <a:r>
              <a:rPr lang="en-IN" sz="1400">
                <a:solidFill>
                  <a:srgbClr val="666666"/>
                </a:solidFill>
              </a:rPr>
              <a:t>('aardvark', [1])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('cat', [1])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('mat', [1])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('on', [2])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('sat', [2])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('sofa', [1])</a:t>
            </a:r>
          </a:p>
          <a:p>
            <a:pPr marL="233363"/>
            <a:r>
              <a:rPr lang="en-IN" sz="1400">
                <a:solidFill>
                  <a:srgbClr val="666666"/>
                </a:solidFill>
              </a:rPr>
              <a:t>('the', [4])</a:t>
            </a:r>
          </a:p>
        </p:txBody>
      </p:sp>
    </p:spTree>
    <p:extLst>
      <p:ext uri="{BB962C8B-B14F-4D97-AF65-F5344CB8AC3E}">
        <p14:creationId xmlns:p14="http://schemas.microsoft.com/office/powerpoint/2010/main" val="2729943034"/>
      </p:ext>
    </p:extLst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Specifying a Combiner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7" y="1574470"/>
            <a:ext cx="704824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To specify the Combiner class to be used in your MapReduce code, put the following line in your Driver:</a:t>
            </a:r>
          </a:p>
        </p:txBody>
      </p:sp>
      <p:sp>
        <p:nvSpPr>
          <p:cNvPr id="4" name="Rounded Rectangle 3"/>
          <p:cNvSpPr/>
          <p:nvPr/>
        </p:nvSpPr>
        <p:spPr bwMode="gray">
          <a:xfrm>
            <a:off x="554038" y="2402960"/>
            <a:ext cx="8154027" cy="5209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3"/>
            <a:r>
              <a:rPr lang="en-IN" sz="1400">
                <a:solidFill>
                  <a:srgbClr val="666666"/>
                </a:solidFill>
              </a:rPr>
              <a:t>conf.setCombinerClass(YourCombinerClass.class);</a:t>
            </a:r>
          </a:p>
        </p:txBody>
      </p:sp>
      <p:sp>
        <p:nvSpPr>
          <p:cNvPr id="5" name="Rectangle 4"/>
          <p:cNvSpPr/>
          <p:nvPr/>
        </p:nvSpPr>
        <p:spPr bwMode="gray">
          <a:xfrm>
            <a:off x="554037" y="3190619"/>
            <a:ext cx="8058335" cy="2446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The Combiner uses the same interface as the Reducer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Takes in a key and a list of values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Outputs zero or more (key, value) pairs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The actual method called is the reduce method in the class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VERY IMPORTANT: Never put code in the Combiner that must be run as part of your MapReduce job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The Combiner many not be run on the output from some or all of the Mappers</a:t>
            </a:r>
          </a:p>
        </p:txBody>
      </p:sp>
    </p:spTree>
    <p:extLst>
      <p:ext uri="{BB962C8B-B14F-4D97-AF65-F5344CB8AC3E}">
        <p14:creationId xmlns:p14="http://schemas.microsoft.com/office/powerpoint/2010/main" val="2668288971"/>
      </p:ext>
    </p:extLst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What Does The Partitioner Do?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7" y="1574470"/>
            <a:ext cx="8285163" cy="1431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The Partitioner divides up the keyspace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Controls which Reducer each intermediate key and its associated values goes to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Often, the default behavior is fine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Default is the HashPartitioner</a:t>
            </a:r>
          </a:p>
        </p:txBody>
      </p:sp>
      <p:sp>
        <p:nvSpPr>
          <p:cNvPr id="4" name="Rounded Rectangle 3"/>
          <p:cNvSpPr/>
          <p:nvPr/>
        </p:nvSpPr>
        <p:spPr bwMode="gray">
          <a:xfrm>
            <a:off x="554038" y="3540642"/>
            <a:ext cx="8154027" cy="1850066"/>
          </a:xfrm>
          <a:prstGeom prst="roundRect">
            <a:avLst>
              <a:gd name="adj" fmla="val 1264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>
                <a:solidFill>
                  <a:srgbClr val="666666">
                    <a:lumMod val="65000"/>
                    <a:lumOff val="35000"/>
                  </a:srgbClr>
                </a:solidFill>
              </a:rPr>
              <a:t>public class HashPartitioner&lt;K2, V2&gt; implements Partitioner&lt;K2, V2&gt; {</a:t>
            </a:r>
          </a:p>
          <a:p>
            <a:r>
              <a:rPr lang="en-IN" sz="1400">
                <a:solidFill>
                  <a:srgbClr val="666666">
                    <a:lumMod val="65000"/>
                    <a:lumOff val="35000"/>
                  </a:srgbClr>
                </a:solidFill>
              </a:rPr>
              <a:t>public void configure(JobConf job) {}</a:t>
            </a:r>
          </a:p>
          <a:p>
            <a:r>
              <a:rPr lang="en-IN" sz="1400">
                <a:solidFill>
                  <a:srgbClr val="C00000"/>
                </a:solidFill>
              </a:rPr>
              <a:t>public int getPartition(K2 key, V2 value,</a:t>
            </a:r>
          </a:p>
          <a:p>
            <a:r>
              <a:rPr lang="en-IN" sz="1400">
                <a:solidFill>
                  <a:srgbClr val="C00000"/>
                </a:solidFill>
              </a:rPr>
              <a:t>int numReduceTasks) {</a:t>
            </a:r>
          </a:p>
          <a:p>
            <a:r>
              <a:rPr lang="en-IN" sz="1400">
                <a:solidFill>
                  <a:srgbClr val="C00000"/>
                </a:solidFill>
              </a:rPr>
              <a:t>return (key.hashCode() &amp; Integer.MAX_VALUE) % numReduceTasks;</a:t>
            </a:r>
          </a:p>
          <a:p>
            <a:r>
              <a:rPr lang="en-IN" sz="1400">
                <a:solidFill>
                  <a:srgbClr val="C00000"/>
                </a:solidFill>
              </a:rPr>
              <a:t>}</a:t>
            </a:r>
          </a:p>
          <a:p>
            <a:r>
              <a:rPr lang="en-IN" sz="140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8858841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Custom Partitioners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8" y="1997839"/>
            <a:ext cx="8035924" cy="170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Sometimes you will need to write your own Partitioner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Example: your key is a custom WritableComparable which contains a pair of values (a, b)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You may decide that all keys with the same value for a need to go to the same Reducer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The default Partitioner is not sufficient in this case</a:t>
            </a:r>
          </a:p>
        </p:txBody>
      </p:sp>
    </p:spTree>
    <p:extLst>
      <p:ext uri="{BB962C8B-B14F-4D97-AF65-F5344CB8AC3E}">
        <p14:creationId xmlns:p14="http://schemas.microsoft.com/office/powerpoint/2010/main" val="1171513311"/>
      </p:ext>
    </p:extLst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Custom Partitioners (cont’d)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8" y="1997839"/>
            <a:ext cx="8035924" cy="1677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dirty="0">
                <a:solidFill>
                  <a:srgbClr val="666666"/>
                </a:solidFill>
              </a:rPr>
              <a:t>Custom </a:t>
            </a:r>
            <a:r>
              <a:rPr lang="en-IN" dirty="0" err="1">
                <a:solidFill>
                  <a:srgbClr val="666666"/>
                </a:solidFill>
              </a:rPr>
              <a:t>Partitioners</a:t>
            </a:r>
            <a:r>
              <a:rPr lang="en-IN" dirty="0">
                <a:solidFill>
                  <a:srgbClr val="666666"/>
                </a:solidFill>
              </a:rPr>
              <a:t> are needed when performing a secondary </a:t>
            </a:r>
            <a:r>
              <a:rPr lang="en-IN" dirty="0" smtClean="0">
                <a:solidFill>
                  <a:srgbClr val="666666"/>
                </a:solidFill>
              </a:rPr>
              <a:t>sort</a:t>
            </a:r>
            <a:endParaRPr lang="en-IN" dirty="0">
              <a:solidFill>
                <a:srgbClr val="666666"/>
              </a:solidFill>
            </a:endParaRP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dirty="0">
                <a:solidFill>
                  <a:srgbClr val="666666"/>
                </a:solidFill>
              </a:rPr>
              <a:t>Custom </a:t>
            </a:r>
            <a:r>
              <a:rPr lang="en-IN" dirty="0" err="1">
                <a:solidFill>
                  <a:srgbClr val="666666"/>
                </a:solidFill>
              </a:rPr>
              <a:t>Partitioners</a:t>
            </a:r>
            <a:r>
              <a:rPr lang="en-IN" dirty="0">
                <a:solidFill>
                  <a:srgbClr val="666666"/>
                </a:solidFill>
              </a:rPr>
              <a:t> are also useful to avoid potential performance issues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dirty="0">
                <a:solidFill>
                  <a:srgbClr val="666666"/>
                </a:solidFill>
              </a:rPr>
              <a:t>To avoid one Reducer having to deal with many very large lists of values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 dirty="0">
                <a:solidFill>
                  <a:srgbClr val="666666"/>
                </a:solidFill>
              </a:rPr>
              <a:t>Example: in our word count job, we wouldn't want a single reduce dealing with all the three- and four-letter words, while another only had to handle 10- and 11-letter words</a:t>
            </a:r>
          </a:p>
        </p:txBody>
      </p:sp>
    </p:spTree>
    <p:extLst>
      <p:ext uri="{BB962C8B-B14F-4D97-AF65-F5344CB8AC3E}">
        <p14:creationId xmlns:p14="http://schemas.microsoft.com/office/powerpoint/2010/main" val="2946841251"/>
      </p:ext>
    </p:extLst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Creating a Custom Partitioner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64671" y="1571167"/>
            <a:ext cx="8035924" cy="28007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To create a custom partitioner:</a:t>
            </a:r>
          </a:p>
          <a:p>
            <a:pPr marL="457200" indent="-233363">
              <a:spcBef>
                <a:spcPts val="600"/>
              </a:spcBef>
              <a:buClr>
                <a:srgbClr val="009EDB"/>
              </a:buClr>
              <a:buFont typeface="+mj-lt"/>
              <a:buAutoNum type="arabicPeriod"/>
            </a:pPr>
            <a:r>
              <a:rPr lang="en-IN" smtClean="0">
                <a:solidFill>
                  <a:srgbClr val="666666"/>
                </a:solidFill>
              </a:rPr>
              <a:t>Create </a:t>
            </a:r>
            <a:r>
              <a:rPr lang="en-IN">
                <a:solidFill>
                  <a:srgbClr val="666666"/>
                </a:solidFill>
              </a:rPr>
              <a:t>a class for the partitioner</a:t>
            </a:r>
          </a:p>
          <a:p>
            <a:pPr marL="690563"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Should implement the Partitioner interface</a:t>
            </a:r>
          </a:p>
          <a:p>
            <a:pPr marL="566737" indent="-342900">
              <a:spcBef>
                <a:spcPts val="600"/>
              </a:spcBef>
              <a:buClr>
                <a:srgbClr val="009EDB"/>
              </a:buClr>
              <a:buFont typeface="+mj-lt"/>
              <a:buAutoNum type="arabicPeriod" startAt="2"/>
            </a:pPr>
            <a:r>
              <a:rPr lang="en-IN">
                <a:solidFill>
                  <a:srgbClr val="666666"/>
                </a:solidFill>
              </a:rPr>
              <a:t>Create a method in the class called getPartition</a:t>
            </a:r>
          </a:p>
          <a:p>
            <a:pPr marL="690563"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Receives the key, the value, and the number of Reducers</a:t>
            </a:r>
          </a:p>
          <a:p>
            <a:pPr marL="690563"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Should return an int between 0 and one less than the number of Reducers</a:t>
            </a:r>
          </a:p>
          <a:p>
            <a:pPr lvl="2" indent="-233363">
              <a:spcBef>
                <a:spcPts val="1200"/>
              </a:spcBef>
              <a:buClr>
                <a:srgbClr val="666666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 sz="1600" smtClean="0">
                <a:solidFill>
                  <a:srgbClr val="666666"/>
                </a:solidFill>
              </a:rPr>
              <a:t>e.g</a:t>
            </a:r>
            <a:r>
              <a:rPr lang="en-IN" sz="1600">
                <a:solidFill>
                  <a:srgbClr val="666666"/>
                </a:solidFill>
              </a:rPr>
              <a:t>., if it is told there are 10 Reducers, it should return an int </a:t>
            </a:r>
            <a:r>
              <a:rPr lang="en-IN" sz="1600" smtClean="0">
                <a:solidFill>
                  <a:srgbClr val="666666"/>
                </a:solidFill>
              </a:rPr>
              <a:t>between 0 </a:t>
            </a:r>
            <a:r>
              <a:rPr lang="en-IN" sz="1600">
                <a:solidFill>
                  <a:srgbClr val="666666"/>
                </a:solidFill>
              </a:rPr>
              <a:t>and 9</a:t>
            </a:r>
          </a:p>
          <a:p>
            <a:pPr marL="566737" indent="-342900">
              <a:spcBef>
                <a:spcPts val="600"/>
              </a:spcBef>
              <a:buClr>
                <a:srgbClr val="009EDB"/>
              </a:buClr>
              <a:buFont typeface="+mj-lt"/>
              <a:buAutoNum type="arabicPeriod" startAt="3"/>
            </a:pPr>
            <a:r>
              <a:rPr lang="en-IN">
                <a:solidFill>
                  <a:srgbClr val="666666"/>
                </a:solidFill>
              </a:rPr>
              <a:t>Specify the custom partitioner in your driver code</a:t>
            </a:r>
          </a:p>
        </p:txBody>
      </p:sp>
      <p:sp>
        <p:nvSpPr>
          <p:cNvPr id="4" name="Rounded Rectangle 3"/>
          <p:cNvSpPr/>
          <p:nvPr/>
        </p:nvSpPr>
        <p:spPr bwMode="gray">
          <a:xfrm>
            <a:off x="554038" y="4657053"/>
            <a:ext cx="8154027" cy="6698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3"/>
            <a:r>
              <a:rPr lang="en-IN" sz="1400">
                <a:solidFill>
                  <a:srgbClr val="666666"/>
                </a:solidFill>
              </a:rPr>
              <a:t>conf.setPartitionerClass(MyPartitioner.class);</a:t>
            </a:r>
          </a:p>
        </p:txBody>
      </p:sp>
    </p:spTree>
    <p:extLst>
      <p:ext uri="{BB962C8B-B14F-4D97-AF65-F5344CB8AC3E}">
        <p14:creationId xmlns:p14="http://schemas.microsoft.com/office/powerpoint/2010/main" val="12210651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>
            <a:normAutofit/>
          </a:bodyPr>
          <a:lstStyle/>
          <a:p>
            <a:r>
              <a:rPr lang="en-IN" dirty="0"/>
              <a:t>NameNode Concepts And </a:t>
            </a:r>
            <a:r>
              <a:rPr lang="en-IN" dirty="0" err="1"/>
              <a:t>Checkpointing</a:t>
            </a:r>
            <a:r>
              <a:rPr lang="en-IN" dirty="0"/>
              <a:t> &lt;Advanced&gt;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 bwMode="gray">
          <a:xfrm>
            <a:off x="566738" y="1981200"/>
            <a:ext cx="8272462" cy="2226250"/>
          </a:xfrm>
        </p:spPr>
        <p:txBody>
          <a:bodyPr wrap="square" lIns="0" tIns="0" rIns="0" bIns="0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tx1"/>
                </a:solidFill>
              </a:rPr>
              <a:t>C</a:t>
            </a:r>
            <a:r>
              <a:rPr lang="en-IN" sz="2000" dirty="0" smtClean="0">
                <a:solidFill>
                  <a:schemeClr val="tx1"/>
                </a:solidFill>
              </a:rPr>
              <a:t>reating </a:t>
            </a:r>
            <a:r>
              <a:rPr lang="en-IN" sz="2000" dirty="0">
                <a:solidFill>
                  <a:schemeClr val="tx1"/>
                </a:solidFill>
              </a:rPr>
              <a:t>a new </a:t>
            </a:r>
            <a:r>
              <a:rPr lang="en-IN" sz="2000" dirty="0" err="1">
                <a:solidFill>
                  <a:schemeClr val="tx1"/>
                </a:solidFill>
              </a:rPr>
              <a:t>fsimage</a:t>
            </a:r>
            <a:r>
              <a:rPr lang="en-IN" sz="2000" dirty="0">
                <a:solidFill>
                  <a:schemeClr val="tx1"/>
                </a:solidFill>
              </a:rPr>
              <a:t> is an I/O- and CPU-intensive </a:t>
            </a:r>
            <a:r>
              <a:rPr lang="en-IN" sz="2000" dirty="0" smtClean="0">
                <a:solidFill>
                  <a:schemeClr val="tx1"/>
                </a:solidFill>
              </a:rPr>
              <a:t>operation</a:t>
            </a:r>
          </a:p>
          <a:p>
            <a:pPr marL="457200" lvl="1" indent="-236538">
              <a:spcBef>
                <a:spcPts val="800"/>
              </a:spcBef>
            </a:pPr>
            <a:r>
              <a:rPr lang="en-IN" sz="1800" dirty="0"/>
              <a:t>sometimes taking minutes to </a:t>
            </a:r>
            <a:r>
              <a:rPr lang="en-IN" sz="1800" dirty="0" smtClean="0"/>
              <a:t>perform</a:t>
            </a:r>
          </a:p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tx1"/>
                </a:solidFill>
              </a:rPr>
              <a:t>During a checkpoint, the </a:t>
            </a:r>
            <a:r>
              <a:rPr lang="en-IN" sz="2000" dirty="0" err="1" smtClean="0">
                <a:solidFill>
                  <a:schemeClr val="tx1"/>
                </a:solidFill>
              </a:rPr>
              <a:t>namesystem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needs to restrict concurrent access from other </a:t>
            </a:r>
            <a:r>
              <a:rPr lang="en-IN" sz="2000" dirty="0" smtClean="0">
                <a:solidFill>
                  <a:schemeClr val="tx1"/>
                </a:solidFill>
              </a:rPr>
              <a:t>users</a:t>
            </a:r>
          </a:p>
          <a:p>
            <a:pPr marL="233363" indent="-233363">
              <a:lnSpc>
                <a:spcPct val="10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tx1"/>
                </a:solidFill>
              </a:rPr>
              <a:t>R</a:t>
            </a:r>
            <a:r>
              <a:rPr lang="en-IN" sz="2000" dirty="0" smtClean="0">
                <a:solidFill>
                  <a:schemeClr val="tx1"/>
                </a:solidFill>
              </a:rPr>
              <a:t>ather </a:t>
            </a:r>
            <a:r>
              <a:rPr lang="en-IN" sz="2000" dirty="0">
                <a:solidFill>
                  <a:schemeClr val="tx1"/>
                </a:solidFill>
              </a:rPr>
              <a:t>than pausing the active NameNode to perform a checkpoint, HDFS defers it to either the </a:t>
            </a:r>
            <a:r>
              <a:rPr lang="en-IN" sz="2000" dirty="0" err="1">
                <a:solidFill>
                  <a:schemeClr val="tx1"/>
                </a:solidFill>
              </a:rPr>
              <a:t>SecondaryNameNode</a:t>
            </a:r>
            <a:r>
              <a:rPr lang="en-IN" sz="2000" dirty="0">
                <a:solidFill>
                  <a:schemeClr val="tx1"/>
                </a:solidFill>
              </a:rPr>
              <a:t> or Standby NameNode</a:t>
            </a:r>
          </a:p>
        </p:txBody>
      </p:sp>
    </p:spTree>
    <p:extLst>
      <p:ext uri="{BB962C8B-B14F-4D97-AF65-F5344CB8AC3E}">
        <p14:creationId xmlns:p14="http://schemas.microsoft.com/office/powerpoint/2010/main" val="1483179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The Distributed Cache: Motivation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63526" y="1527838"/>
            <a:ext cx="8261388" cy="36471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A common requirement is for a Mapper or Reducer to need access to some ‘side data’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Lookup tables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Dictionaries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Standard configuration values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One option: read directly from HDFS in the configure method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Works, but is not scalable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The DistributedCache provides an API to push data to all slave nodes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Transfer happens behind the scenes before any task is executed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Note: DistributedCache is read-only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Files in the DistributedCache are automatically deleted from slave nodes when the job finishes</a:t>
            </a:r>
          </a:p>
        </p:txBody>
      </p:sp>
    </p:spTree>
    <p:extLst>
      <p:ext uri="{BB962C8B-B14F-4D97-AF65-F5344CB8AC3E}">
        <p14:creationId xmlns:p14="http://schemas.microsoft.com/office/powerpoint/2010/main" val="826536850"/>
      </p:ext>
    </p:extLst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Using the DistributedCache: The Difficult Way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8" y="1436237"/>
            <a:ext cx="6846222" cy="784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Place the files into HDFS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Configure the DistributedCache in your driver code</a:t>
            </a:r>
          </a:p>
        </p:txBody>
      </p:sp>
      <p:sp>
        <p:nvSpPr>
          <p:cNvPr id="4" name="Rounded Rectangle 3"/>
          <p:cNvSpPr/>
          <p:nvPr/>
        </p:nvSpPr>
        <p:spPr bwMode="gray">
          <a:xfrm>
            <a:off x="554038" y="2296623"/>
            <a:ext cx="8154027" cy="2073357"/>
          </a:xfrm>
          <a:prstGeom prst="roundRect">
            <a:avLst>
              <a:gd name="adj" fmla="val 948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3">
              <a:spcBef>
                <a:spcPts val="400"/>
              </a:spcBef>
            </a:pPr>
            <a:r>
              <a:rPr lang="en-IN" sz="1400">
                <a:solidFill>
                  <a:srgbClr val="666666"/>
                </a:solidFill>
              </a:rPr>
              <a:t>JobConf job = new JobConf();</a:t>
            </a:r>
          </a:p>
          <a:p>
            <a:pPr marL="233363">
              <a:spcBef>
                <a:spcPts val="400"/>
              </a:spcBef>
            </a:pPr>
            <a:r>
              <a:rPr lang="en-IN" sz="1400">
                <a:solidFill>
                  <a:srgbClr val="666666"/>
                </a:solidFill>
              </a:rPr>
              <a:t>DistributedCache.addCacheFile(new URI("/myapp/lookup.dat"), job);</a:t>
            </a:r>
          </a:p>
          <a:p>
            <a:pPr marL="233363">
              <a:spcBef>
                <a:spcPts val="400"/>
              </a:spcBef>
            </a:pPr>
            <a:r>
              <a:rPr lang="en-IN" sz="1400">
                <a:solidFill>
                  <a:srgbClr val="666666"/>
                </a:solidFill>
              </a:rPr>
              <a:t>DistributedCache.addFileToClassPath(new Path("/myapp/mylib.jar"), job);</a:t>
            </a:r>
          </a:p>
          <a:p>
            <a:pPr marL="233363">
              <a:spcBef>
                <a:spcPts val="400"/>
              </a:spcBef>
            </a:pPr>
            <a:r>
              <a:rPr lang="en-IN" sz="1400">
                <a:solidFill>
                  <a:srgbClr val="666666"/>
                </a:solidFill>
              </a:rPr>
              <a:t>DistributedCache.addCacheArchive(new URI("/myapp/map.zip", job);</a:t>
            </a:r>
          </a:p>
          <a:p>
            <a:pPr marL="233363">
              <a:spcBef>
                <a:spcPts val="400"/>
              </a:spcBef>
            </a:pPr>
            <a:r>
              <a:rPr lang="en-IN" sz="1400">
                <a:solidFill>
                  <a:srgbClr val="666666"/>
                </a:solidFill>
              </a:rPr>
              <a:t>DistributedCache.addCacheArchive(new URI("/myapp/mytar.tar", job);</a:t>
            </a:r>
          </a:p>
          <a:p>
            <a:pPr marL="233363">
              <a:spcBef>
                <a:spcPts val="400"/>
              </a:spcBef>
            </a:pPr>
            <a:r>
              <a:rPr lang="en-IN" sz="1400">
                <a:solidFill>
                  <a:srgbClr val="666666"/>
                </a:solidFill>
              </a:rPr>
              <a:t>DistributedCache.addCacheArchive(new URI("/myapp/mytgz.tgz", job);</a:t>
            </a:r>
          </a:p>
          <a:p>
            <a:pPr marL="233363">
              <a:spcBef>
                <a:spcPts val="400"/>
              </a:spcBef>
            </a:pPr>
            <a:r>
              <a:rPr lang="en-IN" sz="1400">
                <a:solidFill>
                  <a:srgbClr val="666666"/>
                </a:solidFill>
              </a:rPr>
              <a:t>DistributedCache.addCacheArchive(new URI("/myapp/mytargz.tar.gz", job);</a:t>
            </a:r>
          </a:p>
        </p:txBody>
      </p:sp>
      <p:sp>
        <p:nvSpPr>
          <p:cNvPr id="5" name="Rectangle 4"/>
          <p:cNvSpPr/>
          <p:nvPr/>
        </p:nvSpPr>
        <p:spPr bwMode="gray">
          <a:xfrm>
            <a:off x="554038" y="4519688"/>
            <a:ext cx="6846222" cy="1061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.jar files added with addFileToClassPath will be added to your Mapper or Reducer’s classpath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Files added with addCacheArchive will automatically be dearchived/decompressed</a:t>
            </a:r>
          </a:p>
        </p:txBody>
      </p:sp>
    </p:spTree>
    <p:extLst>
      <p:ext uri="{BB962C8B-B14F-4D97-AF65-F5344CB8AC3E}">
        <p14:creationId xmlns:p14="http://schemas.microsoft.com/office/powerpoint/2010/main" val="1466398190"/>
      </p:ext>
    </p:extLst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Using the DistributedCache: The Easy Way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8" y="1669085"/>
            <a:ext cx="8035924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If you are using ToolRunner, you can add files to the DistributedPath directly from the command line when you run the job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No need to copy the files to HDFS first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Use the -files option to add files</a:t>
            </a:r>
          </a:p>
        </p:txBody>
      </p:sp>
      <p:sp>
        <p:nvSpPr>
          <p:cNvPr id="4" name="Rounded Rectangle 3"/>
          <p:cNvSpPr/>
          <p:nvPr/>
        </p:nvSpPr>
        <p:spPr bwMode="gray">
          <a:xfrm>
            <a:off x="554038" y="3189786"/>
            <a:ext cx="8154027" cy="58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3">
              <a:spcBef>
                <a:spcPts val="400"/>
              </a:spcBef>
            </a:pPr>
            <a:r>
              <a:rPr lang="nn-NO" sz="1400">
                <a:solidFill>
                  <a:srgbClr val="666666"/>
                </a:solidFill>
              </a:rPr>
              <a:t>hadoop jar myjar.jar MyDriver -files file1, file2, file3, ...</a:t>
            </a:r>
            <a:endParaRPr lang="en-IN" sz="1400">
              <a:solidFill>
                <a:srgbClr val="666666"/>
              </a:solidFill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554038" y="4146471"/>
            <a:ext cx="8035924" cy="1061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The -archives flag adds archived files, and automatically unarchives them on the destination machines</a:t>
            </a:r>
          </a:p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The -libjars flag adds jar files to the classpath</a:t>
            </a:r>
          </a:p>
        </p:txBody>
      </p:sp>
    </p:spTree>
    <p:extLst>
      <p:ext uri="{BB962C8B-B14F-4D97-AF65-F5344CB8AC3E}">
        <p14:creationId xmlns:p14="http://schemas.microsoft.com/office/powerpoint/2010/main" val="1347526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IN" smtClean="0"/>
              <a:t>Accessing Files in the DistributedCache</a:t>
            </a:r>
            <a:endParaRPr lang="en-IN"/>
          </a:p>
        </p:txBody>
      </p:sp>
      <p:sp>
        <p:nvSpPr>
          <p:cNvPr id="3" name="Rectangle 2"/>
          <p:cNvSpPr/>
          <p:nvPr/>
        </p:nvSpPr>
        <p:spPr bwMode="gray">
          <a:xfrm>
            <a:off x="554038" y="2317936"/>
            <a:ext cx="8035924" cy="8771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33363" indent="-233363">
              <a:spcBef>
                <a:spcPts val="18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›"/>
            </a:pPr>
            <a:r>
              <a:rPr lang="en-IN">
                <a:solidFill>
                  <a:srgbClr val="666666"/>
                </a:solidFill>
              </a:rPr>
              <a:t>Files added to the DistributedCache are made available in your task’s local working directory</a:t>
            </a:r>
          </a:p>
          <a:p>
            <a:pPr lvl="1" indent="-223838">
              <a:spcBef>
                <a:spcPts val="600"/>
              </a:spcBef>
              <a:buClr>
                <a:srgbClr val="009EDB"/>
              </a:buClr>
              <a:buSzPct val="125000"/>
              <a:buFont typeface="Calibri" panose="020F0502020204030204" pitchFamily="34" charset="0"/>
              <a:buChar char="»"/>
            </a:pPr>
            <a:r>
              <a:rPr lang="en-IN" sz="1600">
                <a:solidFill>
                  <a:srgbClr val="666666"/>
                </a:solidFill>
              </a:rPr>
              <a:t>Access them from your Mapper or Reducer the way you would read any ordinary local file</a:t>
            </a:r>
          </a:p>
        </p:txBody>
      </p:sp>
      <p:sp>
        <p:nvSpPr>
          <p:cNvPr id="4" name="Rounded Rectangle 3"/>
          <p:cNvSpPr/>
          <p:nvPr/>
        </p:nvSpPr>
        <p:spPr bwMode="gray">
          <a:xfrm>
            <a:off x="554038" y="3476839"/>
            <a:ext cx="8270875" cy="58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3">
              <a:spcBef>
                <a:spcPts val="400"/>
              </a:spcBef>
            </a:pPr>
            <a:r>
              <a:rPr lang="en-IN" sz="1400">
                <a:solidFill>
                  <a:srgbClr val="666666"/>
                </a:solidFill>
              </a:rPr>
              <a:t>File f = new File("file_name_here");</a:t>
            </a:r>
          </a:p>
        </p:txBody>
      </p:sp>
    </p:spTree>
    <p:extLst>
      <p:ext uri="{BB962C8B-B14F-4D97-AF65-F5344CB8AC3E}">
        <p14:creationId xmlns:p14="http://schemas.microsoft.com/office/powerpoint/2010/main" val="3746466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JUmE4QJkGExcvb.sAmr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JUmE4QJkGExcvb.sAmr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JUmE4QJkGExcvb.sAmr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JUmE4QJkGExcvb.sAm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JUmE4QJkGExcvb.sAmr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JUmE4QJkGExcvb.sAmr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era Solutions Template_2014_V2">
  <a:themeElements>
    <a:clrScheme name="OS 2014">
      <a:dk1>
        <a:srgbClr val="666666"/>
      </a:dk1>
      <a:lt1>
        <a:sysClr val="window" lastClr="FFFFFF"/>
      </a:lt1>
      <a:dk2>
        <a:srgbClr val="0054A6"/>
      </a:dk2>
      <a:lt2>
        <a:srgbClr val="009EDB"/>
      </a:lt2>
      <a:accent1>
        <a:srgbClr val="009EDB"/>
      </a:accent1>
      <a:accent2>
        <a:srgbClr val="BEC531"/>
      </a:accent2>
      <a:accent3>
        <a:srgbClr val="F99D1C"/>
      </a:accent3>
      <a:accent4>
        <a:srgbClr val="E2195B"/>
      </a:accent4>
      <a:accent5>
        <a:srgbClr val="9E4C43"/>
      </a:accent5>
      <a:accent6>
        <a:srgbClr val="0055A6"/>
      </a:accent6>
      <a:hlink>
        <a:srgbClr val="005FA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bg1">
              <a:lumMod val="65000"/>
            </a:schemeClr>
          </a:solidFill>
        </a:ln>
        <a:effectLst/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rnd" cmpd="sng">
          <a:solidFill>
            <a:schemeClr val="bg1">
              <a:lumMod val="50000"/>
            </a:schemeClr>
          </a:solidFill>
          <a:prstDash val="solid"/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/>
      <a:lstStyle>
        <a:defPPr>
          <a:defRPr sz="1400" dirty="0" smtClean="0"/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OS 2014">
    <a:dk1>
      <a:srgbClr val="666666"/>
    </a:dk1>
    <a:lt1>
      <a:sysClr val="window" lastClr="FFFFFF"/>
    </a:lt1>
    <a:dk2>
      <a:srgbClr val="0054A6"/>
    </a:dk2>
    <a:lt2>
      <a:srgbClr val="009EDB"/>
    </a:lt2>
    <a:accent1>
      <a:srgbClr val="009EDB"/>
    </a:accent1>
    <a:accent2>
      <a:srgbClr val="BEC531"/>
    </a:accent2>
    <a:accent3>
      <a:srgbClr val="F99D1C"/>
    </a:accent3>
    <a:accent4>
      <a:srgbClr val="E2195B"/>
    </a:accent4>
    <a:accent5>
      <a:srgbClr val="9E4C43"/>
    </a:accent5>
    <a:accent6>
      <a:srgbClr val="0055A6"/>
    </a:accent6>
    <a:hlink>
      <a:srgbClr val="005FA0"/>
    </a:hlink>
    <a:folHlink>
      <a:srgbClr val="7F7F7F"/>
    </a:folHlink>
  </a:clrScheme>
</a:themeOverride>
</file>

<file path=ppt/theme/themeOverride10.xml><?xml version="1.0" encoding="utf-8"?>
<a:themeOverride xmlns:a="http://schemas.openxmlformats.org/drawingml/2006/main">
  <a:clrScheme name="OS 2014">
    <a:dk1>
      <a:srgbClr val="666666"/>
    </a:dk1>
    <a:lt1>
      <a:sysClr val="window" lastClr="FFFFFF"/>
    </a:lt1>
    <a:dk2>
      <a:srgbClr val="0054A6"/>
    </a:dk2>
    <a:lt2>
      <a:srgbClr val="009EDB"/>
    </a:lt2>
    <a:accent1>
      <a:srgbClr val="009EDB"/>
    </a:accent1>
    <a:accent2>
      <a:srgbClr val="BEC531"/>
    </a:accent2>
    <a:accent3>
      <a:srgbClr val="F99D1C"/>
    </a:accent3>
    <a:accent4>
      <a:srgbClr val="E2195B"/>
    </a:accent4>
    <a:accent5>
      <a:srgbClr val="9E4C43"/>
    </a:accent5>
    <a:accent6>
      <a:srgbClr val="0055A6"/>
    </a:accent6>
    <a:hlink>
      <a:srgbClr val="005FA0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OS 2014">
    <a:dk1>
      <a:srgbClr val="666666"/>
    </a:dk1>
    <a:lt1>
      <a:sysClr val="window" lastClr="FFFFFF"/>
    </a:lt1>
    <a:dk2>
      <a:srgbClr val="0054A6"/>
    </a:dk2>
    <a:lt2>
      <a:srgbClr val="009EDB"/>
    </a:lt2>
    <a:accent1>
      <a:srgbClr val="009EDB"/>
    </a:accent1>
    <a:accent2>
      <a:srgbClr val="BEC531"/>
    </a:accent2>
    <a:accent3>
      <a:srgbClr val="F99D1C"/>
    </a:accent3>
    <a:accent4>
      <a:srgbClr val="E2195B"/>
    </a:accent4>
    <a:accent5>
      <a:srgbClr val="9E4C43"/>
    </a:accent5>
    <a:accent6>
      <a:srgbClr val="0055A6"/>
    </a:accent6>
    <a:hlink>
      <a:srgbClr val="005FA0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OS 2014">
    <a:dk1>
      <a:srgbClr val="666666"/>
    </a:dk1>
    <a:lt1>
      <a:sysClr val="window" lastClr="FFFFFF"/>
    </a:lt1>
    <a:dk2>
      <a:srgbClr val="0054A6"/>
    </a:dk2>
    <a:lt2>
      <a:srgbClr val="009EDB"/>
    </a:lt2>
    <a:accent1>
      <a:srgbClr val="009EDB"/>
    </a:accent1>
    <a:accent2>
      <a:srgbClr val="BEC531"/>
    </a:accent2>
    <a:accent3>
      <a:srgbClr val="F99D1C"/>
    </a:accent3>
    <a:accent4>
      <a:srgbClr val="E2195B"/>
    </a:accent4>
    <a:accent5>
      <a:srgbClr val="9E4C43"/>
    </a:accent5>
    <a:accent6>
      <a:srgbClr val="0055A6"/>
    </a:accent6>
    <a:hlink>
      <a:srgbClr val="005FA0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OS 2014">
    <a:dk1>
      <a:srgbClr val="666666"/>
    </a:dk1>
    <a:lt1>
      <a:sysClr val="window" lastClr="FFFFFF"/>
    </a:lt1>
    <a:dk2>
      <a:srgbClr val="0054A6"/>
    </a:dk2>
    <a:lt2>
      <a:srgbClr val="009EDB"/>
    </a:lt2>
    <a:accent1>
      <a:srgbClr val="009EDB"/>
    </a:accent1>
    <a:accent2>
      <a:srgbClr val="BEC531"/>
    </a:accent2>
    <a:accent3>
      <a:srgbClr val="F99D1C"/>
    </a:accent3>
    <a:accent4>
      <a:srgbClr val="E2195B"/>
    </a:accent4>
    <a:accent5>
      <a:srgbClr val="9E4C43"/>
    </a:accent5>
    <a:accent6>
      <a:srgbClr val="0055A6"/>
    </a:accent6>
    <a:hlink>
      <a:srgbClr val="005FA0"/>
    </a:hlink>
    <a:folHlink>
      <a:srgbClr val="7F7F7F"/>
    </a:folHlink>
  </a:clrScheme>
</a:themeOverride>
</file>

<file path=ppt/theme/themeOverride5.xml><?xml version="1.0" encoding="utf-8"?>
<a:themeOverride xmlns:a="http://schemas.openxmlformats.org/drawingml/2006/main">
  <a:clrScheme name="OS 2014">
    <a:dk1>
      <a:srgbClr val="666666"/>
    </a:dk1>
    <a:lt1>
      <a:sysClr val="window" lastClr="FFFFFF"/>
    </a:lt1>
    <a:dk2>
      <a:srgbClr val="0054A6"/>
    </a:dk2>
    <a:lt2>
      <a:srgbClr val="009EDB"/>
    </a:lt2>
    <a:accent1>
      <a:srgbClr val="009EDB"/>
    </a:accent1>
    <a:accent2>
      <a:srgbClr val="BEC531"/>
    </a:accent2>
    <a:accent3>
      <a:srgbClr val="F99D1C"/>
    </a:accent3>
    <a:accent4>
      <a:srgbClr val="E2195B"/>
    </a:accent4>
    <a:accent5>
      <a:srgbClr val="9E4C43"/>
    </a:accent5>
    <a:accent6>
      <a:srgbClr val="0055A6"/>
    </a:accent6>
    <a:hlink>
      <a:srgbClr val="005FA0"/>
    </a:hlink>
    <a:folHlink>
      <a:srgbClr val="7F7F7F"/>
    </a:folHlink>
  </a:clrScheme>
</a:themeOverride>
</file>

<file path=ppt/theme/themeOverride6.xml><?xml version="1.0" encoding="utf-8"?>
<a:themeOverride xmlns:a="http://schemas.openxmlformats.org/drawingml/2006/main">
  <a:clrScheme name="OS 2014">
    <a:dk1>
      <a:srgbClr val="666666"/>
    </a:dk1>
    <a:lt1>
      <a:sysClr val="window" lastClr="FFFFFF"/>
    </a:lt1>
    <a:dk2>
      <a:srgbClr val="0054A6"/>
    </a:dk2>
    <a:lt2>
      <a:srgbClr val="009EDB"/>
    </a:lt2>
    <a:accent1>
      <a:srgbClr val="009EDB"/>
    </a:accent1>
    <a:accent2>
      <a:srgbClr val="BEC531"/>
    </a:accent2>
    <a:accent3>
      <a:srgbClr val="F99D1C"/>
    </a:accent3>
    <a:accent4>
      <a:srgbClr val="E2195B"/>
    </a:accent4>
    <a:accent5>
      <a:srgbClr val="9E4C43"/>
    </a:accent5>
    <a:accent6>
      <a:srgbClr val="0055A6"/>
    </a:accent6>
    <a:hlink>
      <a:srgbClr val="005FA0"/>
    </a:hlink>
    <a:folHlink>
      <a:srgbClr val="7F7F7F"/>
    </a:folHlink>
  </a:clrScheme>
</a:themeOverride>
</file>

<file path=ppt/theme/themeOverride7.xml><?xml version="1.0" encoding="utf-8"?>
<a:themeOverride xmlns:a="http://schemas.openxmlformats.org/drawingml/2006/main">
  <a:clrScheme name="OS 2014">
    <a:dk1>
      <a:srgbClr val="666666"/>
    </a:dk1>
    <a:lt1>
      <a:sysClr val="window" lastClr="FFFFFF"/>
    </a:lt1>
    <a:dk2>
      <a:srgbClr val="0054A6"/>
    </a:dk2>
    <a:lt2>
      <a:srgbClr val="009EDB"/>
    </a:lt2>
    <a:accent1>
      <a:srgbClr val="009EDB"/>
    </a:accent1>
    <a:accent2>
      <a:srgbClr val="BEC531"/>
    </a:accent2>
    <a:accent3>
      <a:srgbClr val="F99D1C"/>
    </a:accent3>
    <a:accent4>
      <a:srgbClr val="E2195B"/>
    </a:accent4>
    <a:accent5>
      <a:srgbClr val="9E4C43"/>
    </a:accent5>
    <a:accent6>
      <a:srgbClr val="0055A6"/>
    </a:accent6>
    <a:hlink>
      <a:srgbClr val="005FA0"/>
    </a:hlink>
    <a:folHlink>
      <a:srgbClr val="7F7F7F"/>
    </a:folHlink>
  </a:clrScheme>
</a:themeOverride>
</file>

<file path=ppt/theme/themeOverride8.xml><?xml version="1.0" encoding="utf-8"?>
<a:themeOverride xmlns:a="http://schemas.openxmlformats.org/drawingml/2006/main">
  <a:clrScheme name="OS 2014">
    <a:dk1>
      <a:srgbClr val="666666"/>
    </a:dk1>
    <a:lt1>
      <a:sysClr val="window" lastClr="FFFFFF"/>
    </a:lt1>
    <a:dk2>
      <a:srgbClr val="0054A6"/>
    </a:dk2>
    <a:lt2>
      <a:srgbClr val="009EDB"/>
    </a:lt2>
    <a:accent1>
      <a:srgbClr val="009EDB"/>
    </a:accent1>
    <a:accent2>
      <a:srgbClr val="BEC531"/>
    </a:accent2>
    <a:accent3>
      <a:srgbClr val="F99D1C"/>
    </a:accent3>
    <a:accent4>
      <a:srgbClr val="E2195B"/>
    </a:accent4>
    <a:accent5>
      <a:srgbClr val="9E4C43"/>
    </a:accent5>
    <a:accent6>
      <a:srgbClr val="0055A6"/>
    </a:accent6>
    <a:hlink>
      <a:srgbClr val="005FA0"/>
    </a:hlink>
    <a:folHlink>
      <a:srgbClr val="7F7F7F"/>
    </a:folHlink>
  </a:clrScheme>
</a:themeOverride>
</file>

<file path=ppt/theme/themeOverride9.xml><?xml version="1.0" encoding="utf-8"?>
<a:themeOverride xmlns:a="http://schemas.openxmlformats.org/drawingml/2006/main">
  <a:clrScheme name="OS 2014">
    <a:dk1>
      <a:srgbClr val="666666"/>
    </a:dk1>
    <a:lt1>
      <a:sysClr val="window" lastClr="FFFFFF"/>
    </a:lt1>
    <a:dk2>
      <a:srgbClr val="0054A6"/>
    </a:dk2>
    <a:lt2>
      <a:srgbClr val="009EDB"/>
    </a:lt2>
    <a:accent1>
      <a:srgbClr val="009EDB"/>
    </a:accent1>
    <a:accent2>
      <a:srgbClr val="BEC531"/>
    </a:accent2>
    <a:accent3>
      <a:srgbClr val="F99D1C"/>
    </a:accent3>
    <a:accent4>
      <a:srgbClr val="E2195B"/>
    </a:accent4>
    <a:accent5>
      <a:srgbClr val="9E4C43"/>
    </a:accent5>
    <a:accent6>
      <a:srgbClr val="0055A6"/>
    </a:accent6>
    <a:hlink>
      <a:srgbClr val="005FA0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4844</Words>
  <Application>Microsoft Office PowerPoint</Application>
  <PresentationFormat>On-screen Show (4:3)</PresentationFormat>
  <Paragraphs>737</Paragraphs>
  <Slides>93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6" baseType="lpstr">
      <vt:lpstr>Office Theme</vt:lpstr>
      <vt:lpstr>Opera Solutions Template_2014_V2</vt:lpstr>
      <vt:lpstr>think-cell Slide</vt:lpstr>
      <vt:lpstr>Hadoop</vt:lpstr>
      <vt:lpstr>Hadoop Components</vt:lpstr>
      <vt:lpstr>HDFS – Rack Awareness &lt;Advanced&gt;</vt:lpstr>
      <vt:lpstr>NameNode Concepts And Checkpointing &lt;Advanced&gt;</vt:lpstr>
      <vt:lpstr>NameNode Concepts And Checkpointing &lt;Advanced&gt;</vt:lpstr>
      <vt:lpstr>NameNode Concepts And Checkpointing &lt;Advanced&gt;</vt:lpstr>
      <vt:lpstr>NameNode Concepts And Checkpointing &lt;Advanced&gt;</vt:lpstr>
      <vt:lpstr>NameNode Concepts And Checkpointing &lt;Advanced&gt;</vt:lpstr>
      <vt:lpstr>NameNode Concepts And Checkpointing &lt;Advanced&gt;</vt:lpstr>
      <vt:lpstr>Secondary NameNode&lt;Advanced&gt;</vt:lpstr>
      <vt:lpstr>NameNode Concepts And Checkpointing &lt;Advanced&gt;</vt:lpstr>
      <vt:lpstr>NameNode Concepts And Checkpointing &lt;Advanced&gt;</vt:lpstr>
      <vt:lpstr>Common MapReduce Algorithms</vt:lpstr>
      <vt:lpstr>Introduction</vt:lpstr>
      <vt:lpstr>Sorting</vt:lpstr>
      <vt:lpstr>Sorting (cont’d)</vt:lpstr>
      <vt:lpstr>Sorting as a Speed Test of Hadoop</vt:lpstr>
      <vt:lpstr>Searching</vt:lpstr>
      <vt:lpstr>Indexing</vt:lpstr>
      <vt:lpstr>Inverted Index Algorithm</vt:lpstr>
      <vt:lpstr>Inverted Index: Dataflow</vt:lpstr>
      <vt:lpstr>Aside: Word Count</vt:lpstr>
      <vt:lpstr>Joining Data Sets in MapReduce Jobs</vt:lpstr>
      <vt:lpstr>Joining Data Sets in MapReduce Jobs</vt:lpstr>
      <vt:lpstr>Introduction</vt:lpstr>
      <vt:lpstr>But First…</vt:lpstr>
      <vt:lpstr>Joining Data Sets in MapReduce Jobs</vt:lpstr>
      <vt:lpstr>Map-Side Joins: The Algorithm</vt:lpstr>
      <vt:lpstr>Map-Side Joins: Problems, Possible Solutions</vt:lpstr>
      <vt:lpstr>Joining Data Sets in MapReduce Jobs</vt:lpstr>
      <vt:lpstr>Secondary Sort: Motivation</vt:lpstr>
      <vt:lpstr>Implementing the Secondary Sort</vt:lpstr>
      <vt:lpstr>Implementing the Secondary Sort (cont’d)</vt:lpstr>
      <vt:lpstr>Secondary Sort: Example</vt:lpstr>
      <vt:lpstr>Secondary Sort: Example (cont’d)</vt:lpstr>
      <vt:lpstr>Secondary Sort: Example (cont’d)</vt:lpstr>
      <vt:lpstr>Secondary Sort: Example (cont’d)</vt:lpstr>
      <vt:lpstr>Joining Data Sets in MapReduce Jobs</vt:lpstr>
      <vt:lpstr>Reduce-Side Joins: The Basic Concept</vt:lpstr>
      <vt:lpstr>Reduce-Side Joins: Example</vt:lpstr>
      <vt:lpstr>Example Record Data Structure</vt:lpstr>
      <vt:lpstr>Reduce-Side Join: Mapper</vt:lpstr>
      <vt:lpstr>Reduce-Side Join: Reducer</vt:lpstr>
      <vt:lpstr>Scalability Problems With Our Reducer</vt:lpstr>
      <vt:lpstr>A Better Intermediate Key</vt:lpstr>
      <vt:lpstr>A Better Intermediate Key (cont’d)</vt:lpstr>
      <vt:lpstr>A Better Intermediate Key (cont’d)</vt:lpstr>
      <vt:lpstr>A Better Mapper</vt:lpstr>
      <vt:lpstr>A Better Reducer</vt:lpstr>
      <vt:lpstr>What Are Counters?</vt:lpstr>
      <vt:lpstr>What Are Counters? (cont’d)</vt:lpstr>
      <vt:lpstr>Retrieving Counters in the Driver Code</vt:lpstr>
      <vt:lpstr>Counters: Caution</vt:lpstr>
      <vt:lpstr>Map-Only MapReduce Jobs</vt:lpstr>
      <vt:lpstr>Creating Map-Only Jobs</vt:lpstr>
      <vt:lpstr>More Advanced MapReduce Programming</vt:lpstr>
      <vt:lpstr>Recap: Inputs to Mappers</vt:lpstr>
      <vt:lpstr>Recap: Sort and Shuffle</vt:lpstr>
      <vt:lpstr>Recap: Reducers to Outputs</vt:lpstr>
      <vt:lpstr>Data Types in Hadoop</vt:lpstr>
      <vt:lpstr>‘Box’ Classes in Hadoop</vt:lpstr>
      <vt:lpstr>Creating a Complex Writable</vt:lpstr>
      <vt:lpstr>The Writable Interface</vt:lpstr>
      <vt:lpstr>Example: 3D Point Class</vt:lpstr>
      <vt:lpstr>What About Binary Objects?</vt:lpstr>
      <vt:lpstr>WritableComparable </vt:lpstr>
      <vt:lpstr>Example: 3D Point Class</vt:lpstr>
      <vt:lpstr>Comparators to Speed Up Sort and Shuffle</vt:lpstr>
      <vt:lpstr>Example Comparator for the Text Class</vt:lpstr>
      <vt:lpstr>Using Custom Types in MapReduce Jobs</vt:lpstr>
      <vt:lpstr>Reprise: The Role of the InputFormat</vt:lpstr>
      <vt:lpstr>Most Common InputFormats</vt:lpstr>
      <vt:lpstr>How FileInputFormat Works</vt:lpstr>
      <vt:lpstr>What RecordReaders Do</vt:lpstr>
      <vt:lpstr>Sample InputSplit</vt:lpstr>
      <vt:lpstr>From InputSplits to RecordReaders</vt:lpstr>
      <vt:lpstr>Writing Custom InputFormats</vt:lpstr>
      <vt:lpstr>Reprise: Role of the OutputFormat</vt:lpstr>
      <vt:lpstr>OutputFormat</vt:lpstr>
      <vt:lpstr>The Combiner</vt:lpstr>
      <vt:lpstr>MapReduce Example: Word Count</vt:lpstr>
      <vt:lpstr>MapReduce Example: Word Count (cont’d)</vt:lpstr>
      <vt:lpstr>MapReduce Example: Word Count (cont’d)</vt:lpstr>
      <vt:lpstr>Word Count With Combiner</vt:lpstr>
      <vt:lpstr>Specifying a Combiner</vt:lpstr>
      <vt:lpstr>What Does The Partitioner Do?</vt:lpstr>
      <vt:lpstr>Custom Partitioners</vt:lpstr>
      <vt:lpstr>Custom Partitioners (cont’d)</vt:lpstr>
      <vt:lpstr>Creating a Custom Partitioner</vt:lpstr>
      <vt:lpstr>The Distributed Cache: Motivation</vt:lpstr>
      <vt:lpstr>Using the DistributedCache: The Difficult Way</vt:lpstr>
      <vt:lpstr>Using the DistributedCache: The Easy Way</vt:lpstr>
      <vt:lpstr>Accessing Files in the DistributedCache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Components</dc:title>
  <dc:creator>Alpesh Rathore</dc:creator>
  <cp:lastModifiedBy>Alpesh Rathore</cp:lastModifiedBy>
  <cp:revision>12</cp:revision>
  <dcterms:created xsi:type="dcterms:W3CDTF">2015-05-19T09:56:08Z</dcterms:created>
  <dcterms:modified xsi:type="dcterms:W3CDTF">2015-05-22T10:03:08Z</dcterms:modified>
</cp:coreProperties>
</file>