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IdLst>
    <p:sldId id="256" r:id="rId2"/>
    <p:sldId id="257" r:id="rId3"/>
    <p:sldId id="258" r:id="rId4"/>
    <p:sldId id="259" r:id="rId5"/>
    <p:sldId id="261" r:id="rId6"/>
    <p:sldId id="262" r:id="rId7"/>
    <p:sldId id="263" r:id="rId8"/>
    <p:sldId id="264" r:id="rId9"/>
    <p:sldId id="266" r:id="rId10"/>
    <p:sldId id="267" r:id="rId11"/>
    <p:sldId id="269"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8" r:id="rId29"/>
    <p:sldId id="290" r:id="rId30"/>
    <p:sldId id="291" r:id="rId31"/>
    <p:sldId id="292" r:id="rId32"/>
    <p:sldId id="293"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79" r:id="rId116"/>
    <p:sldId id="380" r:id="rId117"/>
    <p:sldId id="381" r:id="rId118"/>
    <p:sldId id="382" r:id="rId119"/>
    <p:sldId id="383" r:id="rId120"/>
    <p:sldId id="384" r:id="rId121"/>
    <p:sldId id="385"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L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vl1pPr>
          </a:lstStyle>
          <a:p>
            <a:r>
              <a:rPr lang="en-US" dirty="0" smtClean="0"/>
              <a:t>Click to Edit Master Title</a:t>
            </a:r>
            <a:endParaRPr lang="en-US" dirty="0"/>
          </a:p>
        </p:txBody>
      </p:sp>
      <p:sp>
        <p:nvSpPr>
          <p:cNvPr id="7" name="Text Placeholder 6"/>
          <p:cNvSpPr>
            <a:spLocks noGrp="1"/>
          </p:cNvSpPr>
          <p:nvPr>
            <p:ph type="body" sz="quarter" idx="10"/>
          </p:nvPr>
        </p:nvSpPr>
        <p:spPr>
          <a:xfrm>
            <a:off x="457200" y="838200"/>
            <a:ext cx="8229600" cy="609600"/>
          </a:xfrm>
          <a:prstGeom prst="rect">
            <a:avLst/>
          </a:prstGeom>
        </p:spPr>
        <p:txBody>
          <a:bodyPr vert="horz"/>
          <a:lstStyle>
            <a:lvl1pPr marL="0" indent="0">
              <a:defRPr>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98837520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ver_Lond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971800"/>
            <a:ext cx="5791200" cy="970430"/>
          </a:xfrm>
        </p:spPr>
        <p:txBody>
          <a:bodyPr anchor="ctr">
            <a:normAutofit/>
          </a:bodyPr>
          <a:lstStyle>
            <a:lvl1pPr algn="l">
              <a:defRPr sz="3200" b="1">
                <a:solidFill>
                  <a:srgbClr val="009EDB"/>
                </a:solidFill>
              </a:defRPr>
            </a:lvl1pPr>
          </a:lstStyle>
          <a:p>
            <a:r>
              <a:rPr lang="en-US" dirty="0" smtClean="0"/>
              <a:t>Click to Edit Master Title</a:t>
            </a:r>
            <a:endParaRPr lang="en-US" dirty="0"/>
          </a:p>
        </p:txBody>
      </p:sp>
      <p:sp>
        <p:nvSpPr>
          <p:cNvPr id="3" name="Subtitle 2"/>
          <p:cNvSpPr>
            <a:spLocks noGrp="1"/>
          </p:cNvSpPr>
          <p:nvPr>
            <p:ph type="subTitle" idx="1"/>
          </p:nvPr>
        </p:nvSpPr>
        <p:spPr>
          <a:xfrm>
            <a:off x="457200" y="3962400"/>
            <a:ext cx="5791337" cy="672164"/>
          </a:xfrm>
          <a:prstGeom prst="rect">
            <a:avLst/>
          </a:prstGeom>
        </p:spPr>
        <p:txBody>
          <a:bodyPr>
            <a:normAutofit/>
          </a:bodyPr>
          <a:lstStyle>
            <a:lvl1pPr marL="0" indent="0" algn="l">
              <a:buNone/>
              <a:defRPr sz="1800" i="0">
                <a:solidFill>
                  <a:srgbClr val="55555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Rectangle 7"/>
          <p:cNvSpPr>
            <a:spLocks noChangeArrowheads="1"/>
          </p:cNvSpPr>
          <p:nvPr/>
        </p:nvSpPr>
        <p:spPr bwMode="auto">
          <a:xfrm>
            <a:off x="6248537" y="382644"/>
            <a:ext cx="2430325" cy="1015663"/>
          </a:xfrm>
          <a:prstGeom prst="rect">
            <a:avLst/>
          </a:prstGeom>
          <a:noFill/>
          <a:ln w="9525">
            <a:noFill/>
            <a:miter lim="800000"/>
            <a:headEnd/>
            <a:tailEnd/>
          </a:ln>
          <a:effectLst/>
        </p:spPr>
        <p:txBody>
          <a:bodyPr wrap="square">
            <a:spAutoFit/>
          </a:bodyPr>
          <a:lstStyle/>
          <a:p>
            <a:pPr algn="r" defTabSz="457200">
              <a:defRPr/>
            </a:pPr>
            <a:r>
              <a:rPr lang="en-US" sz="1000" b="1" dirty="0">
                <a:solidFill>
                  <a:srgbClr val="A6A6A6"/>
                </a:solidFill>
                <a:cs typeface="Arial" charset="0"/>
              </a:rPr>
              <a:t>Opera Solutions</a:t>
            </a:r>
            <a:r>
              <a:rPr lang="en-US" sz="1000" dirty="0">
                <a:solidFill>
                  <a:srgbClr val="A6A6A6"/>
                </a:solidFill>
                <a:cs typeface="Arial" charset="0"/>
              </a:rPr>
              <a:t/>
            </a:r>
            <a:br>
              <a:rPr lang="en-US" sz="1000" dirty="0">
                <a:solidFill>
                  <a:srgbClr val="A6A6A6"/>
                </a:solidFill>
                <a:cs typeface="Arial" charset="0"/>
              </a:rPr>
            </a:br>
            <a:r>
              <a:rPr lang="en-US" sz="1000" dirty="0">
                <a:solidFill>
                  <a:srgbClr val="A6A6A6"/>
                </a:solidFill>
                <a:cs typeface="Arial" charset="0"/>
              </a:rPr>
              <a:t>53 </a:t>
            </a:r>
            <a:r>
              <a:rPr lang="en-US" sz="1000" dirty="0" err="1">
                <a:solidFill>
                  <a:srgbClr val="A6A6A6"/>
                </a:solidFill>
                <a:cs typeface="Arial" charset="0"/>
              </a:rPr>
              <a:t>Chandos</a:t>
            </a:r>
            <a:r>
              <a:rPr lang="en-US" sz="1000" dirty="0">
                <a:solidFill>
                  <a:srgbClr val="A6A6A6"/>
                </a:solidFill>
                <a:cs typeface="Arial" charset="0"/>
              </a:rPr>
              <a:t> Place</a:t>
            </a:r>
          </a:p>
          <a:p>
            <a:pPr algn="r" defTabSz="457200">
              <a:defRPr/>
            </a:pPr>
            <a:r>
              <a:rPr lang="en-US" sz="1000" dirty="0">
                <a:solidFill>
                  <a:srgbClr val="A6A6A6"/>
                </a:solidFill>
                <a:cs typeface="Arial" charset="0"/>
              </a:rPr>
              <a:t>Covent Garden</a:t>
            </a:r>
          </a:p>
          <a:p>
            <a:pPr algn="r" defTabSz="457200">
              <a:defRPr/>
            </a:pPr>
            <a:r>
              <a:rPr lang="en-US" sz="1000" dirty="0">
                <a:solidFill>
                  <a:srgbClr val="A6A6A6"/>
                </a:solidFill>
                <a:cs typeface="Arial" charset="0"/>
              </a:rPr>
              <a:t>London, WC2N 4HS</a:t>
            </a:r>
          </a:p>
          <a:p>
            <a:pPr algn="r" defTabSz="457200">
              <a:defRPr/>
            </a:pPr>
            <a:r>
              <a:rPr lang="en-US" sz="1000" dirty="0">
                <a:solidFill>
                  <a:srgbClr val="A6A6A6"/>
                </a:solidFill>
              </a:rPr>
              <a:t>+44 (0) 20 7420 3820 </a:t>
            </a:r>
            <a:r>
              <a:rPr lang="en-US" sz="1000" dirty="0">
                <a:solidFill>
                  <a:srgbClr val="A6A6A6"/>
                </a:solidFill>
                <a:cs typeface="Arial" charset="0"/>
              </a:rPr>
              <a:t>telephone </a:t>
            </a:r>
          </a:p>
          <a:p>
            <a:pPr algn="r" defTabSz="457200">
              <a:defRPr/>
            </a:pPr>
            <a:r>
              <a:rPr lang="en-US" sz="1000" dirty="0">
                <a:solidFill>
                  <a:srgbClr val="A6A6A6"/>
                </a:solidFill>
                <a:cs typeface="Arial" charset="0"/>
              </a:rPr>
              <a:t>www.operasolutions.com</a:t>
            </a:r>
          </a:p>
        </p:txBody>
      </p:sp>
      <p:sp>
        <p:nvSpPr>
          <p:cNvPr id="10" name="Picture Placeholder 12"/>
          <p:cNvSpPr>
            <a:spLocks noGrp="1"/>
          </p:cNvSpPr>
          <p:nvPr>
            <p:ph type="pic" sz="quarter" idx="10" hasCustomPrompt="1"/>
          </p:nvPr>
        </p:nvSpPr>
        <p:spPr>
          <a:xfrm>
            <a:off x="6400799" y="2971800"/>
            <a:ext cx="2278063"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11" name="Rectangle 27"/>
          <p:cNvSpPr>
            <a:spLocks noChangeArrowheads="1"/>
          </p:cNvSpPr>
          <p:nvPr>
            <p:custDataLst>
              <p:tags r:id="rId1"/>
            </p:custDataLst>
          </p:nvPr>
        </p:nvSpPr>
        <p:spPr bwMode="auto">
          <a:xfrm>
            <a:off x="457200" y="6248400"/>
            <a:ext cx="5943599" cy="469900"/>
          </a:xfrm>
          <a:prstGeom prst="rect">
            <a:avLst/>
          </a:prstGeom>
          <a:noFill/>
          <a:ln w="9525">
            <a:noFill/>
            <a:miter lim="800000"/>
            <a:headEnd/>
            <a:tailEnd/>
          </a:ln>
        </p:spPr>
        <p:txBody>
          <a:bodyPr lIns="91440" tIns="0" rIns="91440" bIns="0"/>
          <a:lstStyle/>
          <a:p>
            <a:pPr defTabSz="457200" eaLnBrk="0" hangingPunct="0"/>
            <a:r>
              <a:rPr lang="en-GB" altLang="zh-CN" sz="600" dirty="0">
                <a:solidFill>
                  <a:prstClr val="white">
                    <a:lumMod val="65000"/>
                  </a:prstClr>
                </a:solidFill>
                <a:cs typeface="SimSun"/>
              </a:rPr>
              <a:t>NOTICE: Proprietary and Confidential</a:t>
            </a:r>
          </a:p>
          <a:p>
            <a:pPr defTabSz="457200" eaLnBrk="0" hangingPunct="0"/>
            <a:r>
              <a:rPr lang="en-GB" altLang="zh-CN" sz="600" dirty="0">
                <a:solidFill>
                  <a:prstClr val="white">
                    <a:lumMod val="65000"/>
                  </a:prstClr>
                </a:solidFill>
                <a:cs typeface="SimSun"/>
              </a:rPr>
              <a:t>This material is proprietary to Opera Solutions. It contains trade secrets and confidential information which is sole property of Opera Solutions. This material is solely for the Client</a:t>
            </a:r>
            <a:r>
              <a:rPr lang="en-GB" altLang="zh-CN" sz="600" dirty="0">
                <a:solidFill>
                  <a:prstClr val="white">
                    <a:lumMod val="65000"/>
                  </a:prstClr>
                </a:solidFill>
                <a:latin typeface="Verdana" pitchFamily="34" charset="0"/>
                <a:cs typeface="SimSun"/>
              </a:rPr>
              <a:t>’</a:t>
            </a:r>
            <a:r>
              <a:rPr lang="en-GB" altLang="zh-CN" sz="600" dirty="0">
                <a:solidFill>
                  <a:prstClr val="white">
                    <a:lumMod val="65000"/>
                  </a:prstClr>
                </a:solidFill>
                <a:cs typeface="SimSun"/>
              </a:rPr>
              <a:t>s internal use. This material shall not be used, reproduced, copied, disclosed, transmitted, in whole or in part, without the express written consent of Opera Solutions.</a:t>
            </a:r>
          </a:p>
          <a:p>
            <a:pPr defTabSz="457200" eaLnBrk="0" hangingPunct="0"/>
            <a:r>
              <a:rPr lang="en-IN" altLang="zh-CN" sz="600">
                <a:solidFill>
                  <a:prstClr val="white">
                    <a:lumMod val="65000"/>
                  </a:prstClr>
                </a:solidFill>
                <a:latin typeface="Verdana" pitchFamily="34" charset="0"/>
                <a:cs typeface="SimSun"/>
              </a:rPr>
              <a:t>© 2015 Opera Solutions, LLC. All rights reserved.</a:t>
            </a:r>
            <a:endParaRPr lang="en-GB" altLang="zh-CN" sz="600" dirty="0">
              <a:solidFill>
                <a:prstClr val="white">
                  <a:lumMod val="65000"/>
                </a:prstClr>
              </a:solidFill>
              <a:cs typeface="SimSun"/>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6039" r="4404"/>
          <a:stretch/>
        </p:blipFill>
        <p:spPr>
          <a:xfrm>
            <a:off x="188452" y="188458"/>
            <a:ext cx="2794000" cy="1607760"/>
          </a:xfrm>
          <a:prstGeom prst="rect">
            <a:avLst/>
          </a:prstGeom>
        </p:spPr>
      </p:pic>
    </p:spTree>
    <p:extLst>
      <p:ext uri="{BB962C8B-B14F-4D97-AF65-F5344CB8AC3E}">
        <p14:creationId xmlns:p14="http://schemas.microsoft.com/office/powerpoint/2010/main" val="348837205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 Slide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88" y="2747963"/>
            <a:ext cx="8226426" cy="1362075"/>
          </a:xfrm>
        </p:spPr>
        <p:txBody>
          <a:bodyPr anchor="ctr">
            <a:normAutofit/>
          </a:bodyPr>
          <a:lstStyle>
            <a:lvl1pPr algn="ctr" defTabSz="457200" rtl="0" eaLnBrk="1" latinLnBrk="0" hangingPunct="1">
              <a:spcBef>
                <a:spcPct val="0"/>
              </a:spcBef>
              <a:buNone/>
              <a:defRPr lang="en-US" sz="3400" b="0" kern="1200" dirty="0">
                <a:solidFill>
                  <a:schemeClr val="bg2"/>
                </a:solidFill>
                <a:latin typeface="Calibri"/>
                <a:ea typeface="+mj-ea"/>
                <a:cs typeface="Calibri"/>
              </a:defRPr>
            </a:lvl1pPr>
          </a:lstStyle>
          <a:p>
            <a:r>
              <a:rPr lang="en-US" dirty="0" smtClean="0"/>
              <a:t>Click to Edit Master Title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0024" y="320040"/>
            <a:ext cx="1720357" cy="941832"/>
          </a:xfrm>
          <a:prstGeom prst="rect">
            <a:avLst/>
          </a:prstGeom>
        </p:spPr>
      </p:pic>
    </p:spTree>
    <p:extLst>
      <p:ext uri="{BB962C8B-B14F-4D97-AF65-F5344CB8AC3E}">
        <p14:creationId xmlns:p14="http://schemas.microsoft.com/office/powerpoint/2010/main" val="321060728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_Blue">
    <p:bg>
      <p:bgPr>
        <a:solidFill>
          <a:srgbClr val="009ED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88" y="2747963"/>
            <a:ext cx="8226426" cy="1362075"/>
          </a:xfrm>
        </p:spPr>
        <p:txBody>
          <a:bodyPr anchor="ctr">
            <a:normAutofit/>
          </a:bodyPr>
          <a:lstStyle>
            <a:lvl1pPr algn="ctr" defTabSz="457200" rtl="0" eaLnBrk="1" latinLnBrk="0" hangingPunct="1">
              <a:spcBef>
                <a:spcPct val="0"/>
              </a:spcBef>
              <a:buNone/>
              <a:defRPr lang="en-US" sz="3400" kern="1200" dirty="0">
                <a:solidFill>
                  <a:schemeClr val="bg1"/>
                </a:solidFill>
                <a:latin typeface="Calibri"/>
                <a:ea typeface="+mj-ea"/>
                <a:cs typeface="Calibri"/>
              </a:defRPr>
            </a:lvl1pPr>
          </a:lstStyle>
          <a:p>
            <a:r>
              <a:rPr lang="en-US" dirty="0" smtClean="0"/>
              <a:t>Click to Edit Master Title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3154868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s_Blue">
    <p:bg>
      <p:bgPr>
        <a:solidFill>
          <a:schemeClr val="bg2"/>
        </a:solidFill>
        <a:effectLst/>
      </p:bgPr>
    </p:bg>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398009"/>
            <a:ext cx="6591869" cy="563562"/>
          </a:xfrm>
        </p:spPr>
        <p:txBody>
          <a:bodyPr/>
          <a:lstStyle>
            <a:lvl1pPr>
              <a:defRPr sz="4400">
                <a:solidFill>
                  <a:schemeClr val="bg1"/>
                </a:solidFill>
              </a:defRPr>
            </a:lvl1pPr>
          </a:lstStyle>
          <a:p>
            <a:r>
              <a:rPr lang="en-US" dirty="0" smtClean="0"/>
              <a:t>Click to Edit Master Title</a:t>
            </a:r>
            <a:endParaRPr lang="en-US" dirty="0"/>
          </a:p>
        </p:txBody>
      </p:sp>
      <p:sp>
        <p:nvSpPr>
          <p:cNvPr id="7" name="Text Placeholder 6"/>
          <p:cNvSpPr>
            <a:spLocks noGrp="1"/>
          </p:cNvSpPr>
          <p:nvPr>
            <p:ph type="body" sz="quarter" idx="11" hasCustomPrompt="1"/>
          </p:nvPr>
        </p:nvSpPr>
        <p:spPr>
          <a:xfrm>
            <a:off x="438150" y="1578429"/>
            <a:ext cx="4995636" cy="589642"/>
          </a:xfrm>
          <a:prstGeom prst="roundRect">
            <a:avLst>
              <a:gd name="adj" fmla="val 27436"/>
            </a:avLst>
          </a:prstGeom>
          <a:solidFill>
            <a:srgbClr val="FFFFFF"/>
          </a:solidFill>
          <a:ln>
            <a:noFill/>
          </a:ln>
        </p:spPr>
        <p:txBody>
          <a:bodyPr vert="horz" anchor="ctr" anchorCtr="0"/>
          <a:lstStyle>
            <a:lvl1pPr marL="342900" indent="-342900">
              <a:buFont typeface="Lucida Grande"/>
              <a:buChar char="›"/>
              <a:defRPr sz="2000" b="1">
                <a:solidFill>
                  <a:schemeClr val="accent6"/>
                </a:solidFill>
              </a:defRPr>
            </a:lvl1pPr>
          </a:lstStyle>
          <a:p>
            <a:pPr lvl="0"/>
            <a:r>
              <a:rPr lang="en-US" dirty="0" smtClean="0"/>
              <a:t>Click to Add Section Name</a:t>
            </a:r>
            <a:endParaRPr lang="en-US" dirty="0"/>
          </a:p>
        </p:txBody>
      </p:sp>
      <p:sp>
        <p:nvSpPr>
          <p:cNvPr id="11" name="Text Placeholder 6"/>
          <p:cNvSpPr>
            <a:spLocks noGrp="1"/>
          </p:cNvSpPr>
          <p:nvPr>
            <p:ph type="body" sz="quarter" idx="12" hasCustomPrompt="1"/>
          </p:nvPr>
        </p:nvSpPr>
        <p:spPr>
          <a:xfrm>
            <a:off x="438150" y="2367643"/>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2" name="Text Placeholder 6"/>
          <p:cNvSpPr>
            <a:spLocks noGrp="1"/>
          </p:cNvSpPr>
          <p:nvPr>
            <p:ph type="body" sz="quarter" idx="13" hasCustomPrompt="1"/>
          </p:nvPr>
        </p:nvSpPr>
        <p:spPr>
          <a:xfrm>
            <a:off x="438150" y="315685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3" name="Text Placeholder 6"/>
          <p:cNvSpPr>
            <a:spLocks noGrp="1"/>
          </p:cNvSpPr>
          <p:nvPr>
            <p:ph type="body" sz="quarter" idx="14" hasCustomPrompt="1"/>
          </p:nvPr>
        </p:nvSpPr>
        <p:spPr>
          <a:xfrm>
            <a:off x="438150" y="3946072"/>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4" name="Text Placeholder 6"/>
          <p:cNvSpPr>
            <a:spLocks noGrp="1"/>
          </p:cNvSpPr>
          <p:nvPr>
            <p:ph type="body" sz="quarter" idx="15" hasCustomPrompt="1"/>
          </p:nvPr>
        </p:nvSpPr>
        <p:spPr>
          <a:xfrm>
            <a:off x="438150" y="473528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138344803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_Navy">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88" y="2747963"/>
            <a:ext cx="8226426" cy="1362075"/>
          </a:xfrm>
        </p:spPr>
        <p:txBody>
          <a:bodyPr anchor="ctr">
            <a:normAutofit/>
          </a:bodyPr>
          <a:lstStyle>
            <a:lvl1pPr algn="ctr" defTabSz="457200" rtl="0" eaLnBrk="1" latinLnBrk="0" hangingPunct="1">
              <a:spcBef>
                <a:spcPct val="0"/>
              </a:spcBef>
              <a:buNone/>
              <a:defRPr lang="en-US" sz="3400" kern="1200" dirty="0">
                <a:solidFill>
                  <a:schemeClr val="bg1"/>
                </a:solidFill>
                <a:latin typeface="Calibri"/>
                <a:ea typeface="+mj-ea"/>
                <a:cs typeface="Calibri"/>
              </a:defRPr>
            </a:lvl1pPr>
          </a:lstStyle>
          <a:p>
            <a:r>
              <a:rPr lang="en-US" dirty="0" smtClean="0"/>
              <a:t>Click to Edit Master Title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79542156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s_Navy">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38150" y="1578429"/>
            <a:ext cx="4995636" cy="589642"/>
          </a:xfrm>
          <a:prstGeom prst="roundRect">
            <a:avLst>
              <a:gd name="adj" fmla="val 27436"/>
            </a:avLst>
          </a:prstGeom>
          <a:solidFill>
            <a:srgbClr val="FFFFFF"/>
          </a:solidFill>
          <a:ln>
            <a:noFill/>
          </a:ln>
        </p:spPr>
        <p:txBody>
          <a:bodyPr vert="horz" anchor="ctr" anchorCtr="0"/>
          <a:lstStyle>
            <a:lvl1pPr marL="342900" indent="-342900">
              <a:buFont typeface="Lucida Grande"/>
              <a:buChar char="›"/>
              <a:defRPr sz="2000" b="1">
                <a:solidFill>
                  <a:schemeClr val="tx2"/>
                </a:solidFill>
              </a:defRPr>
            </a:lvl1pPr>
          </a:lstStyle>
          <a:p>
            <a:pPr lvl="0"/>
            <a:r>
              <a:rPr lang="en-US" dirty="0" smtClean="0"/>
              <a:t>Click to Add Section Name</a:t>
            </a:r>
            <a:endParaRPr lang="en-US" dirty="0"/>
          </a:p>
        </p:txBody>
      </p:sp>
      <p:sp>
        <p:nvSpPr>
          <p:cNvPr id="11" name="Text Placeholder 6"/>
          <p:cNvSpPr>
            <a:spLocks noGrp="1"/>
          </p:cNvSpPr>
          <p:nvPr>
            <p:ph type="body" sz="quarter" idx="12" hasCustomPrompt="1"/>
          </p:nvPr>
        </p:nvSpPr>
        <p:spPr>
          <a:xfrm>
            <a:off x="438150" y="2367643"/>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2" name="Text Placeholder 6"/>
          <p:cNvSpPr>
            <a:spLocks noGrp="1"/>
          </p:cNvSpPr>
          <p:nvPr>
            <p:ph type="body" sz="quarter" idx="13" hasCustomPrompt="1"/>
          </p:nvPr>
        </p:nvSpPr>
        <p:spPr>
          <a:xfrm>
            <a:off x="438150" y="315685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3" name="Text Placeholder 6"/>
          <p:cNvSpPr>
            <a:spLocks noGrp="1"/>
          </p:cNvSpPr>
          <p:nvPr>
            <p:ph type="body" sz="quarter" idx="14" hasCustomPrompt="1"/>
          </p:nvPr>
        </p:nvSpPr>
        <p:spPr>
          <a:xfrm>
            <a:off x="438150" y="3946072"/>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4" name="Text Placeholder 6"/>
          <p:cNvSpPr>
            <a:spLocks noGrp="1"/>
          </p:cNvSpPr>
          <p:nvPr>
            <p:ph type="body" sz="quarter" idx="15" hasCustomPrompt="1"/>
          </p:nvPr>
        </p:nvSpPr>
        <p:spPr>
          <a:xfrm>
            <a:off x="438150" y="473528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8" name="Title 9"/>
          <p:cNvSpPr>
            <a:spLocks noGrp="1"/>
          </p:cNvSpPr>
          <p:nvPr>
            <p:ph type="title" hasCustomPrompt="1"/>
          </p:nvPr>
        </p:nvSpPr>
        <p:spPr>
          <a:xfrm>
            <a:off x="457200" y="398009"/>
            <a:ext cx="6591869" cy="563562"/>
          </a:xfrm>
        </p:spPr>
        <p:txBody>
          <a:bodyPr/>
          <a:lstStyle>
            <a:lvl1pPr>
              <a:defRPr sz="4400">
                <a:solidFill>
                  <a:schemeClr val="bg1"/>
                </a:solidFill>
              </a:defRPr>
            </a:lvl1pPr>
          </a:lstStyle>
          <a:p>
            <a:r>
              <a:rPr lang="en-US" dirty="0" smtClean="0"/>
              <a:t>Click to Edit Master Title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295903164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_Green">
    <p:bg>
      <p:bgPr>
        <a:solidFill>
          <a:srgbClr val="BEC53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88" y="2747963"/>
            <a:ext cx="8226426" cy="1362075"/>
          </a:xfrm>
        </p:spPr>
        <p:txBody>
          <a:bodyPr anchor="ctr">
            <a:normAutofit/>
          </a:bodyPr>
          <a:lstStyle>
            <a:lvl1pPr algn="ctr" defTabSz="457200" rtl="0" eaLnBrk="1" latinLnBrk="0" hangingPunct="1">
              <a:spcBef>
                <a:spcPct val="0"/>
              </a:spcBef>
              <a:buNone/>
              <a:defRPr lang="en-US" sz="3400" kern="1200" dirty="0">
                <a:solidFill>
                  <a:schemeClr val="bg1"/>
                </a:solidFill>
                <a:latin typeface="Calibri"/>
                <a:ea typeface="+mj-ea"/>
                <a:cs typeface="Calibri"/>
              </a:defRPr>
            </a:lvl1pPr>
          </a:lstStyle>
          <a:p>
            <a:r>
              <a:rPr lang="en-US" dirty="0" smtClean="0"/>
              <a:t>Click to Edit Master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344624641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s_Green">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38150" y="1578429"/>
            <a:ext cx="4995636" cy="589642"/>
          </a:xfrm>
          <a:prstGeom prst="roundRect">
            <a:avLst>
              <a:gd name="adj" fmla="val 27436"/>
            </a:avLst>
          </a:prstGeom>
          <a:solidFill>
            <a:srgbClr val="FFFFFF"/>
          </a:solidFill>
          <a:ln>
            <a:noFill/>
          </a:ln>
        </p:spPr>
        <p:txBody>
          <a:bodyPr vert="horz" anchor="ctr" anchorCtr="0"/>
          <a:lstStyle>
            <a:lvl1pPr marL="342900" indent="-342900">
              <a:buFont typeface="Lucida Grande"/>
              <a:buChar char="›"/>
              <a:defRPr sz="2000" b="1">
                <a:solidFill>
                  <a:schemeClr val="accent2"/>
                </a:solidFill>
              </a:defRPr>
            </a:lvl1pPr>
          </a:lstStyle>
          <a:p>
            <a:pPr lvl="0"/>
            <a:r>
              <a:rPr lang="en-US" dirty="0" smtClean="0"/>
              <a:t>Click to Add Section Name</a:t>
            </a:r>
            <a:endParaRPr lang="en-US" dirty="0"/>
          </a:p>
        </p:txBody>
      </p:sp>
      <p:sp>
        <p:nvSpPr>
          <p:cNvPr id="11" name="Text Placeholder 6"/>
          <p:cNvSpPr>
            <a:spLocks noGrp="1"/>
          </p:cNvSpPr>
          <p:nvPr>
            <p:ph type="body" sz="quarter" idx="12" hasCustomPrompt="1"/>
          </p:nvPr>
        </p:nvSpPr>
        <p:spPr>
          <a:xfrm>
            <a:off x="438150" y="2367643"/>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2" name="Text Placeholder 6"/>
          <p:cNvSpPr>
            <a:spLocks noGrp="1"/>
          </p:cNvSpPr>
          <p:nvPr>
            <p:ph type="body" sz="quarter" idx="13" hasCustomPrompt="1"/>
          </p:nvPr>
        </p:nvSpPr>
        <p:spPr>
          <a:xfrm>
            <a:off x="438150" y="315685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3" name="Text Placeholder 6"/>
          <p:cNvSpPr>
            <a:spLocks noGrp="1"/>
          </p:cNvSpPr>
          <p:nvPr>
            <p:ph type="body" sz="quarter" idx="14" hasCustomPrompt="1"/>
          </p:nvPr>
        </p:nvSpPr>
        <p:spPr>
          <a:xfrm>
            <a:off x="438150" y="3946072"/>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4" name="Text Placeholder 6"/>
          <p:cNvSpPr>
            <a:spLocks noGrp="1"/>
          </p:cNvSpPr>
          <p:nvPr>
            <p:ph type="body" sz="quarter" idx="15" hasCustomPrompt="1"/>
          </p:nvPr>
        </p:nvSpPr>
        <p:spPr>
          <a:xfrm>
            <a:off x="438150" y="473528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8" name="Title 9"/>
          <p:cNvSpPr>
            <a:spLocks noGrp="1"/>
          </p:cNvSpPr>
          <p:nvPr>
            <p:ph type="title" hasCustomPrompt="1"/>
          </p:nvPr>
        </p:nvSpPr>
        <p:spPr>
          <a:xfrm>
            <a:off x="457200" y="398009"/>
            <a:ext cx="6591869" cy="563562"/>
          </a:xfrm>
        </p:spPr>
        <p:txBody>
          <a:bodyPr/>
          <a:lstStyle>
            <a:lvl1pPr>
              <a:defRPr sz="4400">
                <a:solidFill>
                  <a:schemeClr val="bg1"/>
                </a:solidFill>
              </a:defRPr>
            </a:lvl1pPr>
          </a:lstStyle>
          <a:p>
            <a:r>
              <a:rPr lang="en-US" dirty="0" smtClean="0"/>
              <a:t>Click to Edit Master Title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334372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_Pink">
    <p:bg>
      <p:bgPr>
        <a:solidFill>
          <a:srgbClr val="E2195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88" y="2747963"/>
            <a:ext cx="8226426" cy="1362075"/>
          </a:xfrm>
        </p:spPr>
        <p:txBody>
          <a:bodyPr anchor="ctr">
            <a:normAutofit/>
          </a:bodyPr>
          <a:lstStyle>
            <a:lvl1pPr algn="ctr" defTabSz="457200" rtl="0" eaLnBrk="1" latinLnBrk="0" hangingPunct="1">
              <a:spcBef>
                <a:spcPct val="0"/>
              </a:spcBef>
              <a:buNone/>
              <a:defRPr lang="en-US" sz="3400" kern="1200" dirty="0">
                <a:solidFill>
                  <a:schemeClr val="bg1"/>
                </a:solidFill>
                <a:latin typeface="Calibri"/>
                <a:ea typeface="+mj-ea"/>
                <a:cs typeface="Calibri"/>
              </a:defRPr>
            </a:lvl1pPr>
          </a:lstStyle>
          <a:p>
            <a:r>
              <a:rPr lang="en-US" dirty="0" smtClean="0"/>
              <a:t>Click to Edit Master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209895616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ents_Pink">
    <p:bg>
      <p:bgPr>
        <a:solidFill>
          <a:schemeClr val="accent3"/>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38150" y="1578429"/>
            <a:ext cx="4995636" cy="589642"/>
          </a:xfrm>
          <a:prstGeom prst="roundRect">
            <a:avLst>
              <a:gd name="adj" fmla="val 27436"/>
            </a:avLst>
          </a:prstGeom>
          <a:solidFill>
            <a:srgbClr val="FFFFFF"/>
          </a:solidFill>
          <a:ln>
            <a:noFill/>
          </a:ln>
        </p:spPr>
        <p:txBody>
          <a:bodyPr vert="horz" anchor="ctr" anchorCtr="0"/>
          <a:lstStyle>
            <a:lvl1pPr marL="342900" indent="-342900">
              <a:buFont typeface="Lucida Grande"/>
              <a:buChar char="›"/>
              <a:defRPr sz="2000" b="1">
                <a:solidFill>
                  <a:schemeClr val="accent3"/>
                </a:solidFill>
              </a:defRPr>
            </a:lvl1pPr>
          </a:lstStyle>
          <a:p>
            <a:pPr lvl="0"/>
            <a:r>
              <a:rPr lang="en-US" dirty="0" smtClean="0"/>
              <a:t>Click to Add Section Name</a:t>
            </a:r>
            <a:endParaRPr lang="en-US" dirty="0"/>
          </a:p>
        </p:txBody>
      </p:sp>
      <p:sp>
        <p:nvSpPr>
          <p:cNvPr id="11" name="Text Placeholder 6"/>
          <p:cNvSpPr>
            <a:spLocks noGrp="1"/>
          </p:cNvSpPr>
          <p:nvPr>
            <p:ph type="body" sz="quarter" idx="12" hasCustomPrompt="1"/>
          </p:nvPr>
        </p:nvSpPr>
        <p:spPr>
          <a:xfrm>
            <a:off x="438150" y="2367643"/>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2" name="Text Placeholder 6"/>
          <p:cNvSpPr>
            <a:spLocks noGrp="1"/>
          </p:cNvSpPr>
          <p:nvPr>
            <p:ph type="body" sz="quarter" idx="13" hasCustomPrompt="1"/>
          </p:nvPr>
        </p:nvSpPr>
        <p:spPr>
          <a:xfrm>
            <a:off x="438150" y="315685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3" name="Text Placeholder 6"/>
          <p:cNvSpPr>
            <a:spLocks noGrp="1"/>
          </p:cNvSpPr>
          <p:nvPr>
            <p:ph type="body" sz="quarter" idx="14" hasCustomPrompt="1"/>
          </p:nvPr>
        </p:nvSpPr>
        <p:spPr>
          <a:xfrm>
            <a:off x="438150" y="3946072"/>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4" name="Text Placeholder 6"/>
          <p:cNvSpPr>
            <a:spLocks noGrp="1"/>
          </p:cNvSpPr>
          <p:nvPr>
            <p:ph type="body" sz="quarter" idx="15" hasCustomPrompt="1"/>
          </p:nvPr>
        </p:nvSpPr>
        <p:spPr>
          <a:xfrm>
            <a:off x="438150" y="473528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8" name="Title 9"/>
          <p:cNvSpPr>
            <a:spLocks noGrp="1"/>
          </p:cNvSpPr>
          <p:nvPr>
            <p:ph type="title" hasCustomPrompt="1"/>
          </p:nvPr>
        </p:nvSpPr>
        <p:spPr>
          <a:xfrm>
            <a:off x="457200" y="398009"/>
            <a:ext cx="6591869" cy="563562"/>
          </a:xfrm>
        </p:spPr>
        <p:txBody>
          <a:bodyPr/>
          <a:lstStyle>
            <a:lvl1pPr>
              <a:defRPr sz="4400">
                <a:solidFill>
                  <a:schemeClr val="bg1"/>
                </a:solidFill>
              </a:defRPr>
            </a:lvl1pPr>
          </a:lstStyle>
          <a:p>
            <a:r>
              <a:rPr lang="en-US" dirty="0" smtClean="0"/>
              <a:t>Click to Edit Master Title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260753133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a:t>
            </a:r>
            <a:endParaRPr lang="en-US" dirty="0"/>
          </a:p>
        </p:txBody>
      </p:sp>
    </p:spTree>
    <p:extLst>
      <p:ext uri="{BB962C8B-B14F-4D97-AF65-F5344CB8AC3E}">
        <p14:creationId xmlns:p14="http://schemas.microsoft.com/office/powerpoint/2010/main" val="74736340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_Orange">
    <p:bg>
      <p:bgPr>
        <a:solidFill>
          <a:srgbClr val="F99D1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88" y="2747963"/>
            <a:ext cx="8226426" cy="1362075"/>
          </a:xfrm>
        </p:spPr>
        <p:txBody>
          <a:bodyPr anchor="ctr">
            <a:normAutofit/>
          </a:bodyPr>
          <a:lstStyle>
            <a:lvl1pPr algn="ctr" defTabSz="457200" rtl="0" eaLnBrk="1" latinLnBrk="0" hangingPunct="1">
              <a:spcBef>
                <a:spcPct val="0"/>
              </a:spcBef>
              <a:buNone/>
              <a:defRPr lang="en-US" sz="3400" kern="1200" dirty="0">
                <a:solidFill>
                  <a:schemeClr val="bg1"/>
                </a:solidFill>
                <a:latin typeface="Calibri"/>
                <a:ea typeface="+mj-ea"/>
                <a:cs typeface="Calibri"/>
              </a:defRPr>
            </a:lvl1pPr>
          </a:lstStyle>
          <a:p>
            <a:r>
              <a:rPr lang="en-US" dirty="0" smtClean="0"/>
              <a:t>Click to Edit Master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282797517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s_Orange">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38150" y="1578429"/>
            <a:ext cx="4995636" cy="589642"/>
          </a:xfrm>
          <a:prstGeom prst="roundRect">
            <a:avLst>
              <a:gd name="adj" fmla="val 27436"/>
            </a:avLst>
          </a:prstGeom>
          <a:solidFill>
            <a:srgbClr val="FFFFFF"/>
          </a:solidFill>
          <a:ln>
            <a:noFill/>
          </a:ln>
        </p:spPr>
        <p:txBody>
          <a:bodyPr vert="horz" anchor="ctr" anchorCtr="0"/>
          <a:lstStyle>
            <a:lvl1pPr marL="342900" indent="-342900">
              <a:buFont typeface="Lucida Grande"/>
              <a:buChar char="›"/>
              <a:defRPr sz="2000" b="1">
                <a:solidFill>
                  <a:schemeClr val="accent4"/>
                </a:solidFill>
              </a:defRPr>
            </a:lvl1pPr>
          </a:lstStyle>
          <a:p>
            <a:pPr lvl="0"/>
            <a:r>
              <a:rPr lang="en-US" dirty="0" smtClean="0"/>
              <a:t>Click to Add Section Name</a:t>
            </a:r>
            <a:endParaRPr lang="en-US" dirty="0"/>
          </a:p>
        </p:txBody>
      </p:sp>
      <p:sp>
        <p:nvSpPr>
          <p:cNvPr id="11" name="Text Placeholder 6"/>
          <p:cNvSpPr>
            <a:spLocks noGrp="1"/>
          </p:cNvSpPr>
          <p:nvPr>
            <p:ph type="body" sz="quarter" idx="12" hasCustomPrompt="1"/>
          </p:nvPr>
        </p:nvSpPr>
        <p:spPr>
          <a:xfrm>
            <a:off x="438150" y="2367643"/>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2" name="Text Placeholder 6"/>
          <p:cNvSpPr>
            <a:spLocks noGrp="1"/>
          </p:cNvSpPr>
          <p:nvPr>
            <p:ph type="body" sz="quarter" idx="13" hasCustomPrompt="1"/>
          </p:nvPr>
        </p:nvSpPr>
        <p:spPr>
          <a:xfrm>
            <a:off x="438150" y="315685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3" name="Text Placeholder 6"/>
          <p:cNvSpPr>
            <a:spLocks noGrp="1"/>
          </p:cNvSpPr>
          <p:nvPr>
            <p:ph type="body" sz="quarter" idx="14" hasCustomPrompt="1"/>
          </p:nvPr>
        </p:nvSpPr>
        <p:spPr>
          <a:xfrm>
            <a:off x="438150" y="3946072"/>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4" name="Text Placeholder 6"/>
          <p:cNvSpPr>
            <a:spLocks noGrp="1"/>
          </p:cNvSpPr>
          <p:nvPr>
            <p:ph type="body" sz="quarter" idx="15" hasCustomPrompt="1"/>
          </p:nvPr>
        </p:nvSpPr>
        <p:spPr>
          <a:xfrm>
            <a:off x="438150" y="473528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8" name="Title 9"/>
          <p:cNvSpPr>
            <a:spLocks noGrp="1"/>
          </p:cNvSpPr>
          <p:nvPr>
            <p:ph type="title" hasCustomPrompt="1"/>
          </p:nvPr>
        </p:nvSpPr>
        <p:spPr>
          <a:xfrm>
            <a:off x="457200" y="398009"/>
            <a:ext cx="6591869" cy="563562"/>
          </a:xfrm>
        </p:spPr>
        <p:txBody>
          <a:bodyPr/>
          <a:lstStyle>
            <a:lvl1pPr>
              <a:defRPr sz="4400">
                <a:solidFill>
                  <a:schemeClr val="bg1"/>
                </a:solidFill>
              </a:defRPr>
            </a:lvl1pPr>
          </a:lstStyle>
          <a:p>
            <a:r>
              <a:rPr lang="en-US" dirty="0" smtClean="0"/>
              <a:t>Click to Edit Master Title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406356945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_Brown">
    <p:bg>
      <p:bgPr>
        <a:solidFill>
          <a:srgbClr val="9E4C4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88" y="2747963"/>
            <a:ext cx="8226426" cy="1362075"/>
          </a:xfrm>
        </p:spPr>
        <p:txBody>
          <a:bodyPr anchor="ctr">
            <a:normAutofit/>
          </a:bodyPr>
          <a:lstStyle>
            <a:lvl1pPr algn="ctr" defTabSz="457200" rtl="0" eaLnBrk="1" latinLnBrk="0" hangingPunct="1">
              <a:spcBef>
                <a:spcPct val="0"/>
              </a:spcBef>
              <a:buNone/>
              <a:defRPr lang="en-US" sz="3400" kern="1200" dirty="0">
                <a:solidFill>
                  <a:schemeClr val="bg1"/>
                </a:solidFill>
                <a:latin typeface="Calibri"/>
                <a:ea typeface="+mj-ea"/>
                <a:cs typeface="Calibri"/>
              </a:defRPr>
            </a:lvl1pPr>
          </a:lstStyle>
          <a:p>
            <a:r>
              <a:rPr lang="en-US" dirty="0" smtClean="0"/>
              <a:t>Click to Edit Master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200730113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s_Brown">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38150" y="1578429"/>
            <a:ext cx="4995636" cy="589642"/>
          </a:xfrm>
          <a:prstGeom prst="roundRect">
            <a:avLst>
              <a:gd name="adj" fmla="val 27436"/>
            </a:avLst>
          </a:prstGeom>
          <a:solidFill>
            <a:srgbClr val="FFFFFF"/>
          </a:solidFill>
          <a:ln>
            <a:noFill/>
          </a:ln>
        </p:spPr>
        <p:txBody>
          <a:bodyPr vert="horz" anchor="ctr" anchorCtr="0"/>
          <a:lstStyle>
            <a:lvl1pPr marL="342900" indent="-342900">
              <a:buFont typeface="Lucida Grande"/>
              <a:buChar char="›"/>
              <a:defRPr sz="2000" b="1">
                <a:solidFill>
                  <a:schemeClr val="accent5"/>
                </a:solidFill>
              </a:defRPr>
            </a:lvl1pPr>
          </a:lstStyle>
          <a:p>
            <a:pPr lvl="0"/>
            <a:r>
              <a:rPr lang="en-US" dirty="0" smtClean="0"/>
              <a:t>Click to Add Section Name</a:t>
            </a:r>
            <a:endParaRPr lang="en-US" dirty="0"/>
          </a:p>
        </p:txBody>
      </p:sp>
      <p:sp>
        <p:nvSpPr>
          <p:cNvPr id="11" name="Text Placeholder 6"/>
          <p:cNvSpPr>
            <a:spLocks noGrp="1"/>
          </p:cNvSpPr>
          <p:nvPr>
            <p:ph type="body" sz="quarter" idx="12" hasCustomPrompt="1"/>
          </p:nvPr>
        </p:nvSpPr>
        <p:spPr>
          <a:xfrm>
            <a:off x="438150" y="2367643"/>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2" name="Text Placeholder 6"/>
          <p:cNvSpPr>
            <a:spLocks noGrp="1"/>
          </p:cNvSpPr>
          <p:nvPr>
            <p:ph type="body" sz="quarter" idx="13" hasCustomPrompt="1"/>
          </p:nvPr>
        </p:nvSpPr>
        <p:spPr>
          <a:xfrm>
            <a:off x="438150" y="315685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3" name="Text Placeholder 6"/>
          <p:cNvSpPr>
            <a:spLocks noGrp="1"/>
          </p:cNvSpPr>
          <p:nvPr>
            <p:ph type="body" sz="quarter" idx="14" hasCustomPrompt="1"/>
          </p:nvPr>
        </p:nvSpPr>
        <p:spPr>
          <a:xfrm>
            <a:off x="438150" y="3946072"/>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14" name="Text Placeholder 6"/>
          <p:cNvSpPr>
            <a:spLocks noGrp="1"/>
          </p:cNvSpPr>
          <p:nvPr>
            <p:ph type="body" sz="quarter" idx="15" hasCustomPrompt="1"/>
          </p:nvPr>
        </p:nvSpPr>
        <p:spPr>
          <a:xfrm>
            <a:off x="438150" y="4735287"/>
            <a:ext cx="4995636" cy="589642"/>
          </a:xfrm>
          <a:prstGeom prst="roundRect">
            <a:avLst>
              <a:gd name="adj" fmla="val 27436"/>
            </a:avLst>
          </a:prstGeom>
          <a:noFill/>
          <a:ln>
            <a:noFill/>
          </a:ln>
        </p:spPr>
        <p:txBody>
          <a:bodyPr vert="horz" anchor="ctr" anchorCtr="0"/>
          <a:lstStyle>
            <a:lvl1pPr marL="342900" indent="-342900">
              <a:buFont typeface="Lucida Grande"/>
              <a:buChar char="›"/>
              <a:defRPr sz="2000" b="1">
                <a:solidFill>
                  <a:schemeClr val="bg1"/>
                </a:solidFill>
              </a:defRPr>
            </a:lvl1pPr>
          </a:lstStyle>
          <a:p>
            <a:pPr lvl="0"/>
            <a:r>
              <a:rPr lang="en-US" dirty="0" smtClean="0"/>
              <a:t>Click to Add Section Name</a:t>
            </a:r>
            <a:endParaRPr lang="en-US" dirty="0"/>
          </a:p>
        </p:txBody>
      </p:sp>
      <p:sp>
        <p:nvSpPr>
          <p:cNvPr id="8" name="Title 9"/>
          <p:cNvSpPr>
            <a:spLocks noGrp="1"/>
          </p:cNvSpPr>
          <p:nvPr>
            <p:ph type="title" hasCustomPrompt="1"/>
          </p:nvPr>
        </p:nvSpPr>
        <p:spPr>
          <a:xfrm>
            <a:off x="457200" y="398009"/>
            <a:ext cx="6591869" cy="563562"/>
          </a:xfrm>
        </p:spPr>
        <p:txBody>
          <a:bodyPr/>
          <a:lstStyle>
            <a:lvl1pPr>
              <a:defRPr sz="4400">
                <a:solidFill>
                  <a:schemeClr val="bg1"/>
                </a:solidFill>
              </a:defRPr>
            </a:lvl1pPr>
          </a:lstStyle>
          <a:p>
            <a:r>
              <a:rPr lang="en-US" dirty="0" smtClean="0"/>
              <a:t>Click to Edit Master Title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9069" y="321199"/>
            <a:ext cx="1718076" cy="940586"/>
          </a:xfrm>
          <a:prstGeom prst="rect">
            <a:avLst/>
          </a:prstGeom>
        </p:spPr>
      </p:pic>
    </p:spTree>
    <p:extLst>
      <p:ext uri="{BB962C8B-B14F-4D97-AF65-F5344CB8AC3E}">
        <p14:creationId xmlns:p14="http://schemas.microsoft.com/office/powerpoint/2010/main" val="126857529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60636" y="2586038"/>
            <a:ext cx="3824577" cy="1685924"/>
          </a:xfrm>
        </p:spPr>
        <p:txBody>
          <a:bodyPr anchor="ctr">
            <a:normAutofit/>
          </a:bodyPr>
          <a:lstStyle>
            <a:lvl1pPr algn="l" defTabSz="457200" rtl="0" eaLnBrk="1" latinLnBrk="0" hangingPunct="1">
              <a:spcBef>
                <a:spcPct val="0"/>
              </a:spcBef>
              <a:buNone/>
              <a:defRPr lang="en-US" sz="3400" b="0" kern="1200" dirty="0">
                <a:solidFill>
                  <a:srgbClr val="009EDB"/>
                </a:solidFill>
                <a:latin typeface="Calibri"/>
                <a:ea typeface="+mj-ea"/>
                <a:cs typeface="Calibri"/>
              </a:defRPr>
            </a:lvl1pPr>
          </a:lstStyle>
          <a:p>
            <a:r>
              <a:rPr lang="en-US" dirty="0" smtClean="0"/>
              <a:t>Click to Edit </a:t>
            </a:r>
            <a:br>
              <a:rPr lang="en-US" dirty="0" smtClean="0"/>
            </a:br>
            <a:r>
              <a:rPr lang="en-US" dirty="0" smtClean="0"/>
              <a:t>Master Title</a:t>
            </a:r>
            <a:endParaRPr lang="en-US" dirty="0"/>
          </a:p>
        </p:txBody>
      </p:sp>
      <p:sp>
        <p:nvSpPr>
          <p:cNvPr id="5" name="Picture Placeholder 4"/>
          <p:cNvSpPr>
            <a:spLocks noGrp="1"/>
          </p:cNvSpPr>
          <p:nvPr>
            <p:ph type="pic" sz="quarter" idx="10"/>
          </p:nvPr>
        </p:nvSpPr>
        <p:spPr>
          <a:xfrm>
            <a:off x="0" y="0"/>
            <a:ext cx="4648200" cy="6858000"/>
          </a:xfrm>
          <a:prstGeom prst="rect">
            <a:avLst/>
          </a:prstGeom>
        </p:spPr>
        <p:txBody>
          <a:bodyPr vert="horz" anchor="ctr"/>
          <a:lstStyle>
            <a:lvl1pPr algn="ctr">
              <a:defRPr/>
            </a:lvl1pPr>
          </a:lstStyle>
          <a:p>
            <a:r>
              <a:rPr lang="en-US" smtClean="0"/>
              <a:t>Click icon to add picture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0024" y="320040"/>
            <a:ext cx="1720357" cy="941832"/>
          </a:xfrm>
          <a:prstGeom prst="rect">
            <a:avLst/>
          </a:prstGeom>
        </p:spPr>
      </p:pic>
    </p:spTree>
    <p:extLst>
      <p:ext uri="{BB962C8B-B14F-4D97-AF65-F5344CB8AC3E}">
        <p14:creationId xmlns:p14="http://schemas.microsoft.com/office/powerpoint/2010/main" val="207595884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1 Image">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457199" y="1347065"/>
            <a:ext cx="3228975" cy="4577485"/>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4" name="Title Placeholder 1"/>
          <p:cNvSpPr>
            <a:spLocks noGrp="1"/>
          </p:cNvSpPr>
          <p:nvPr>
            <p:ph type="title" hasCustomPrompt="1"/>
          </p:nvPr>
        </p:nvSpPr>
        <p:spPr>
          <a:xfrm>
            <a:off x="457200" y="198438"/>
            <a:ext cx="7162800" cy="563562"/>
          </a:xfrm>
          <a:prstGeom prst="rect">
            <a:avLst/>
          </a:prstGeom>
        </p:spPr>
        <p:txBody>
          <a:bodyPr vert="horz" lIns="91440" tIns="45720" rIns="91440" bIns="45720" rtlCol="0" anchor="ctr">
            <a:normAutofit/>
          </a:bodyPr>
          <a:lstStyle/>
          <a:p>
            <a:r>
              <a:rPr lang="en-US" dirty="0" smtClean="0"/>
              <a:t>Click to Edit Master Title</a:t>
            </a:r>
            <a:endParaRPr lang="en-US" dirty="0"/>
          </a:p>
        </p:txBody>
      </p:sp>
      <p:sp>
        <p:nvSpPr>
          <p:cNvPr id="5" name="TextBox 17"/>
          <p:cNvSpPr txBox="1">
            <a:spLocks noChangeArrowheads="1"/>
          </p:cNvSpPr>
          <p:nvPr/>
        </p:nvSpPr>
        <p:spPr bwMode="auto">
          <a:xfrm>
            <a:off x="4161117" y="2589761"/>
            <a:ext cx="3893141" cy="35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58" tIns="41029" rIns="82058" bIns="41029">
            <a:spAutoFit/>
          </a:bodyPr>
          <a:lstStyle>
            <a:lvl1pPr eaLnBrk="0" hangingPunct="0">
              <a:defRPr sz="2000">
                <a:solidFill>
                  <a:schemeClr val="tx1"/>
                </a:solidFill>
                <a:latin typeface="Arial" charset="0"/>
                <a:ea typeface="ＭＳ Ｐゴシック" charset="0"/>
                <a:cs typeface="ＭＳ Ｐゴシック" charset="0"/>
              </a:defRPr>
            </a:lvl1pPr>
            <a:lvl2pPr marL="37931725" indent="-37474525" eaLnBrk="0" hangingPunct="0">
              <a:defRPr sz="2000">
                <a:solidFill>
                  <a:schemeClr val="tx1"/>
                </a:solidFill>
                <a:latin typeface="Arial" charset="0"/>
                <a:ea typeface="ＭＳ Ｐゴシック" charset="0"/>
              </a:defRPr>
            </a:lvl2pPr>
            <a:lvl3pPr eaLnBrk="0" hangingPunct="0">
              <a:defRPr sz="2000">
                <a:solidFill>
                  <a:schemeClr val="tx1"/>
                </a:solidFill>
                <a:latin typeface="Arial" charset="0"/>
                <a:ea typeface="ＭＳ Ｐゴシック" charset="0"/>
              </a:defRPr>
            </a:lvl3pPr>
            <a:lvl4pPr eaLnBrk="0" hangingPunct="0">
              <a:defRPr sz="2000">
                <a:solidFill>
                  <a:schemeClr val="tx1"/>
                </a:solidFill>
                <a:latin typeface="Arial" charset="0"/>
                <a:ea typeface="ＭＳ Ｐゴシック" charset="0"/>
              </a:defRPr>
            </a:lvl4pPr>
            <a:lvl5pPr eaLnBrk="0" hangingPunct="0">
              <a:defRPr sz="2000">
                <a:solidFill>
                  <a:schemeClr val="tx1"/>
                </a:solidFill>
                <a:latin typeface="Arial" charset="0"/>
                <a:ea typeface="ＭＳ Ｐゴシック" charset="0"/>
              </a:defRPr>
            </a:lvl5pPr>
            <a:lvl6pPr marL="457200" eaLnBrk="0" fontAlgn="base" hangingPunct="0">
              <a:spcBef>
                <a:spcPct val="0"/>
              </a:spcBef>
              <a:spcAft>
                <a:spcPct val="0"/>
              </a:spcAft>
              <a:defRPr sz="2000">
                <a:solidFill>
                  <a:schemeClr val="tx1"/>
                </a:solidFill>
                <a:latin typeface="Arial" charset="0"/>
                <a:ea typeface="ＭＳ Ｐゴシック" charset="0"/>
              </a:defRPr>
            </a:lvl6pPr>
            <a:lvl7pPr marL="914400" eaLnBrk="0" fontAlgn="base" hangingPunct="0">
              <a:spcBef>
                <a:spcPct val="0"/>
              </a:spcBef>
              <a:spcAft>
                <a:spcPct val="0"/>
              </a:spcAft>
              <a:defRPr sz="2000">
                <a:solidFill>
                  <a:schemeClr val="tx1"/>
                </a:solidFill>
                <a:latin typeface="Arial" charset="0"/>
                <a:ea typeface="ＭＳ Ｐゴシック" charset="0"/>
              </a:defRPr>
            </a:lvl7pPr>
            <a:lvl8pPr marL="1371600" eaLnBrk="0" fontAlgn="base" hangingPunct="0">
              <a:spcBef>
                <a:spcPct val="0"/>
              </a:spcBef>
              <a:spcAft>
                <a:spcPct val="0"/>
              </a:spcAft>
              <a:defRPr sz="2000">
                <a:solidFill>
                  <a:schemeClr val="tx1"/>
                </a:solidFill>
                <a:latin typeface="Arial" charset="0"/>
                <a:ea typeface="ＭＳ Ｐゴシック" charset="0"/>
              </a:defRPr>
            </a:lvl8pPr>
            <a:lvl9pPr marL="1828800" eaLnBrk="0" fontAlgn="base" hangingPunct="0">
              <a:spcBef>
                <a:spcPct val="0"/>
              </a:spcBef>
              <a:spcAft>
                <a:spcPct val="0"/>
              </a:spcAft>
              <a:defRPr sz="2000">
                <a:solidFill>
                  <a:schemeClr val="tx1"/>
                </a:solidFill>
                <a:latin typeface="Arial" charset="0"/>
                <a:ea typeface="ＭＳ Ｐゴシック" charset="0"/>
              </a:defRPr>
            </a:lvl9pPr>
          </a:lstStyle>
          <a:p>
            <a:pPr defTabSz="457200"/>
            <a:r>
              <a:rPr lang="en-US" sz="1800" dirty="0" smtClean="0">
                <a:solidFill>
                  <a:srgbClr val="666666"/>
                </a:solidFill>
                <a:latin typeface="Calibri"/>
                <a:cs typeface="Calibri"/>
              </a:rPr>
              <a:t>Click to add text</a:t>
            </a:r>
            <a:endParaRPr lang="en-US" sz="1800" b="1" dirty="0">
              <a:solidFill>
                <a:srgbClr val="666666"/>
              </a:solidFill>
              <a:latin typeface="Calibri"/>
              <a:cs typeface="Calibri"/>
            </a:endParaRPr>
          </a:p>
        </p:txBody>
      </p:sp>
      <p:sp>
        <p:nvSpPr>
          <p:cNvPr id="6" name="TextBox 17"/>
          <p:cNvSpPr txBox="1">
            <a:spLocks noChangeArrowheads="1"/>
          </p:cNvSpPr>
          <p:nvPr userDrawn="1"/>
        </p:nvSpPr>
        <p:spPr bwMode="auto">
          <a:xfrm>
            <a:off x="4161117" y="2589761"/>
            <a:ext cx="3893141" cy="35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58" tIns="41029" rIns="82058" bIns="41029">
            <a:spAutoFit/>
          </a:bodyPr>
          <a:lstStyle>
            <a:lvl1pPr eaLnBrk="0" hangingPunct="0">
              <a:defRPr sz="2000">
                <a:solidFill>
                  <a:schemeClr val="tx1"/>
                </a:solidFill>
                <a:latin typeface="Arial" charset="0"/>
                <a:ea typeface="ＭＳ Ｐゴシック" charset="0"/>
                <a:cs typeface="ＭＳ Ｐゴシック" charset="0"/>
              </a:defRPr>
            </a:lvl1pPr>
            <a:lvl2pPr marL="37931725" indent="-37474525" eaLnBrk="0" hangingPunct="0">
              <a:defRPr sz="2000">
                <a:solidFill>
                  <a:schemeClr val="tx1"/>
                </a:solidFill>
                <a:latin typeface="Arial" charset="0"/>
                <a:ea typeface="ＭＳ Ｐゴシック" charset="0"/>
              </a:defRPr>
            </a:lvl2pPr>
            <a:lvl3pPr eaLnBrk="0" hangingPunct="0">
              <a:defRPr sz="2000">
                <a:solidFill>
                  <a:schemeClr val="tx1"/>
                </a:solidFill>
                <a:latin typeface="Arial" charset="0"/>
                <a:ea typeface="ＭＳ Ｐゴシック" charset="0"/>
              </a:defRPr>
            </a:lvl3pPr>
            <a:lvl4pPr eaLnBrk="0" hangingPunct="0">
              <a:defRPr sz="2000">
                <a:solidFill>
                  <a:schemeClr val="tx1"/>
                </a:solidFill>
                <a:latin typeface="Arial" charset="0"/>
                <a:ea typeface="ＭＳ Ｐゴシック" charset="0"/>
              </a:defRPr>
            </a:lvl4pPr>
            <a:lvl5pPr eaLnBrk="0" hangingPunct="0">
              <a:defRPr sz="2000">
                <a:solidFill>
                  <a:schemeClr val="tx1"/>
                </a:solidFill>
                <a:latin typeface="Arial" charset="0"/>
                <a:ea typeface="ＭＳ Ｐゴシック" charset="0"/>
              </a:defRPr>
            </a:lvl5pPr>
            <a:lvl6pPr marL="457200" eaLnBrk="0" fontAlgn="base" hangingPunct="0">
              <a:spcBef>
                <a:spcPct val="0"/>
              </a:spcBef>
              <a:spcAft>
                <a:spcPct val="0"/>
              </a:spcAft>
              <a:defRPr sz="2000">
                <a:solidFill>
                  <a:schemeClr val="tx1"/>
                </a:solidFill>
                <a:latin typeface="Arial" charset="0"/>
                <a:ea typeface="ＭＳ Ｐゴシック" charset="0"/>
              </a:defRPr>
            </a:lvl6pPr>
            <a:lvl7pPr marL="914400" eaLnBrk="0" fontAlgn="base" hangingPunct="0">
              <a:spcBef>
                <a:spcPct val="0"/>
              </a:spcBef>
              <a:spcAft>
                <a:spcPct val="0"/>
              </a:spcAft>
              <a:defRPr sz="2000">
                <a:solidFill>
                  <a:schemeClr val="tx1"/>
                </a:solidFill>
                <a:latin typeface="Arial" charset="0"/>
                <a:ea typeface="ＭＳ Ｐゴシック" charset="0"/>
              </a:defRPr>
            </a:lvl7pPr>
            <a:lvl8pPr marL="1371600" eaLnBrk="0" fontAlgn="base" hangingPunct="0">
              <a:spcBef>
                <a:spcPct val="0"/>
              </a:spcBef>
              <a:spcAft>
                <a:spcPct val="0"/>
              </a:spcAft>
              <a:defRPr sz="2000">
                <a:solidFill>
                  <a:schemeClr val="tx1"/>
                </a:solidFill>
                <a:latin typeface="Arial" charset="0"/>
                <a:ea typeface="ＭＳ Ｐゴシック" charset="0"/>
              </a:defRPr>
            </a:lvl8pPr>
            <a:lvl9pPr marL="1828800" eaLnBrk="0" fontAlgn="base" hangingPunct="0">
              <a:spcBef>
                <a:spcPct val="0"/>
              </a:spcBef>
              <a:spcAft>
                <a:spcPct val="0"/>
              </a:spcAft>
              <a:defRPr sz="2000">
                <a:solidFill>
                  <a:schemeClr val="tx1"/>
                </a:solidFill>
                <a:latin typeface="Arial" charset="0"/>
                <a:ea typeface="ＭＳ Ｐゴシック" charset="0"/>
              </a:defRPr>
            </a:lvl9pPr>
          </a:lstStyle>
          <a:p>
            <a:pPr defTabSz="457200"/>
            <a:r>
              <a:rPr lang="en-US" sz="1800" dirty="0" smtClean="0">
                <a:solidFill>
                  <a:srgbClr val="666666"/>
                </a:solidFill>
                <a:latin typeface="Calibri"/>
                <a:cs typeface="Calibri"/>
              </a:rPr>
              <a:t>Click to add text</a:t>
            </a:r>
            <a:endParaRPr lang="en-US" sz="1800" b="1" dirty="0">
              <a:solidFill>
                <a:srgbClr val="666666"/>
              </a:solidFill>
              <a:latin typeface="Calibri"/>
              <a:cs typeface="Calibri"/>
            </a:endParaRPr>
          </a:p>
        </p:txBody>
      </p:sp>
    </p:spTree>
    <p:extLst>
      <p:ext uri="{BB962C8B-B14F-4D97-AF65-F5344CB8AC3E}">
        <p14:creationId xmlns:p14="http://schemas.microsoft.com/office/powerpoint/2010/main" val="205495635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 2 Images">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457200" y="1166091"/>
            <a:ext cx="1600200" cy="1981200"/>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4" name="Picture Placeholder 9"/>
          <p:cNvSpPr>
            <a:spLocks noGrp="1"/>
          </p:cNvSpPr>
          <p:nvPr>
            <p:ph type="pic" sz="quarter" idx="11" hasCustomPrompt="1"/>
          </p:nvPr>
        </p:nvSpPr>
        <p:spPr>
          <a:xfrm>
            <a:off x="457200" y="3810000"/>
            <a:ext cx="1600200" cy="1981200"/>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5" name="Title Placeholder 1"/>
          <p:cNvSpPr>
            <a:spLocks noGrp="1"/>
          </p:cNvSpPr>
          <p:nvPr>
            <p:ph type="title" hasCustomPrompt="1"/>
          </p:nvPr>
        </p:nvSpPr>
        <p:spPr>
          <a:xfrm>
            <a:off x="457200" y="198438"/>
            <a:ext cx="7162800" cy="563562"/>
          </a:xfrm>
          <a:prstGeom prst="rect">
            <a:avLst/>
          </a:prstGeom>
        </p:spPr>
        <p:txBody>
          <a:bodyPr vert="horz" lIns="91440" tIns="45720" rIns="91440" bIns="45720" rtlCol="0" anchor="ctr">
            <a:normAutofit/>
          </a:bodyPr>
          <a:lstStyle/>
          <a:p>
            <a:r>
              <a:rPr lang="en-US" dirty="0" smtClean="0"/>
              <a:t>Click to Edit Master Title</a:t>
            </a:r>
            <a:endParaRPr lang="en-US" dirty="0"/>
          </a:p>
        </p:txBody>
      </p:sp>
    </p:spTree>
    <p:extLst>
      <p:ext uri="{BB962C8B-B14F-4D97-AF65-F5344CB8AC3E}">
        <p14:creationId xmlns:p14="http://schemas.microsoft.com/office/powerpoint/2010/main" val="181304880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 3 Images">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457200" y="1144320"/>
            <a:ext cx="13716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4" name="Picture Placeholder 9"/>
          <p:cNvSpPr>
            <a:spLocks noGrp="1"/>
          </p:cNvSpPr>
          <p:nvPr>
            <p:ph type="pic" sz="quarter" idx="11" hasCustomPrompt="1"/>
          </p:nvPr>
        </p:nvSpPr>
        <p:spPr>
          <a:xfrm>
            <a:off x="457200" y="2961574"/>
            <a:ext cx="13716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5" name="Picture Placeholder 9"/>
          <p:cNvSpPr>
            <a:spLocks noGrp="1"/>
          </p:cNvSpPr>
          <p:nvPr>
            <p:ph type="pic" sz="quarter" idx="12" hasCustomPrompt="1"/>
          </p:nvPr>
        </p:nvSpPr>
        <p:spPr>
          <a:xfrm>
            <a:off x="457200" y="4778829"/>
            <a:ext cx="13716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6" name="Title Placeholder 1"/>
          <p:cNvSpPr>
            <a:spLocks noGrp="1"/>
          </p:cNvSpPr>
          <p:nvPr>
            <p:ph type="title" hasCustomPrompt="1"/>
          </p:nvPr>
        </p:nvSpPr>
        <p:spPr>
          <a:xfrm>
            <a:off x="457200" y="198438"/>
            <a:ext cx="7162800" cy="563562"/>
          </a:xfrm>
          <a:prstGeom prst="rect">
            <a:avLst/>
          </a:prstGeom>
        </p:spPr>
        <p:txBody>
          <a:bodyPr vert="horz" lIns="91440" tIns="45720" rIns="91440" bIns="45720" rtlCol="0" anchor="ctr">
            <a:normAutofit/>
          </a:bodyPr>
          <a:lstStyle/>
          <a:p>
            <a:r>
              <a:rPr lang="en-US" dirty="0" smtClean="0"/>
              <a:t>Click to Edit Master Title</a:t>
            </a:r>
            <a:endParaRPr lang="en-US" dirty="0"/>
          </a:p>
        </p:txBody>
      </p:sp>
    </p:spTree>
    <p:extLst>
      <p:ext uri="{BB962C8B-B14F-4D97-AF65-F5344CB8AC3E}">
        <p14:creationId xmlns:p14="http://schemas.microsoft.com/office/powerpoint/2010/main" val="20371876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6 Images">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457200" y="1144320"/>
            <a:ext cx="13716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4" name="Picture Placeholder 9"/>
          <p:cNvSpPr>
            <a:spLocks noGrp="1"/>
          </p:cNvSpPr>
          <p:nvPr>
            <p:ph type="pic" sz="quarter" idx="11" hasCustomPrompt="1"/>
          </p:nvPr>
        </p:nvSpPr>
        <p:spPr>
          <a:xfrm>
            <a:off x="457200" y="2961574"/>
            <a:ext cx="13716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5" name="Picture Placeholder 9"/>
          <p:cNvSpPr>
            <a:spLocks noGrp="1"/>
          </p:cNvSpPr>
          <p:nvPr>
            <p:ph type="pic" sz="quarter" idx="12" hasCustomPrompt="1"/>
          </p:nvPr>
        </p:nvSpPr>
        <p:spPr>
          <a:xfrm>
            <a:off x="457200" y="4778829"/>
            <a:ext cx="13716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6" name="Picture Placeholder 9"/>
          <p:cNvSpPr>
            <a:spLocks noGrp="1"/>
          </p:cNvSpPr>
          <p:nvPr>
            <p:ph type="pic" sz="quarter" idx="13" hasCustomPrompt="1"/>
          </p:nvPr>
        </p:nvSpPr>
        <p:spPr>
          <a:xfrm>
            <a:off x="4419600" y="1144320"/>
            <a:ext cx="13716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7" name="Picture Placeholder 9"/>
          <p:cNvSpPr>
            <a:spLocks noGrp="1"/>
          </p:cNvSpPr>
          <p:nvPr>
            <p:ph type="pic" sz="quarter" idx="14" hasCustomPrompt="1"/>
          </p:nvPr>
        </p:nvSpPr>
        <p:spPr>
          <a:xfrm>
            <a:off x="4419600" y="2961574"/>
            <a:ext cx="13716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9" name="Picture Placeholder 9"/>
          <p:cNvSpPr>
            <a:spLocks noGrp="1"/>
          </p:cNvSpPr>
          <p:nvPr>
            <p:ph type="pic" sz="quarter" idx="15" hasCustomPrompt="1"/>
          </p:nvPr>
        </p:nvSpPr>
        <p:spPr>
          <a:xfrm>
            <a:off x="4419600" y="4778829"/>
            <a:ext cx="13716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11" name="Title Placeholder 1"/>
          <p:cNvSpPr>
            <a:spLocks noGrp="1"/>
          </p:cNvSpPr>
          <p:nvPr>
            <p:ph type="title" hasCustomPrompt="1"/>
          </p:nvPr>
        </p:nvSpPr>
        <p:spPr>
          <a:xfrm>
            <a:off x="457200" y="198438"/>
            <a:ext cx="7162800" cy="563562"/>
          </a:xfrm>
          <a:prstGeom prst="rect">
            <a:avLst/>
          </a:prstGeom>
        </p:spPr>
        <p:txBody>
          <a:bodyPr vert="horz" lIns="91440" tIns="45720" rIns="91440" bIns="45720" rtlCol="0" anchor="ctr">
            <a:normAutofit/>
          </a:bodyPr>
          <a:lstStyle/>
          <a:p>
            <a:r>
              <a:rPr lang="en-US" dirty="0" smtClean="0"/>
              <a:t>Click to Edit Master Title</a:t>
            </a:r>
            <a:endParaRPr lang="en-US" dirty="0"/>
          </a:p>
        </p:txBody>
      </p:sp>
    </p:spTree>
    <p:extLst>
      <p:ext uri="{BB962C8B-B14F-4D97-AF65-F5344CB8AC3E}">
        <p14:creationId xmlns:p14="http://schemas.microsoft.com/office/powerpoint/2010/main" val="324968091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Q&amp;A</a:t>
            </a:r>
            <a:endParaRPr lang="en-US" dirty="0"/>
          </a:p>
        </p:txBody>
      </p:sp>
      <p:pic>
        <p:nvPicPr>
          <p:cNvPr id="3" name="Picture Placeholder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19200" y="1611882"/>
            <a:ext cx="4800600" cy="4292100"/>
          </a:xfrm>
          <a:prstGeom prst="rect">
            <a:avLst/>
          </a:prstGeom>
          <a:effectLst/>
        </p:spPr>
      </p:pic>
    </p:spTree>
    <p:extLst>
      <p:ext uri="{BB962C8B-B14F-4D97-AF65-F5344CB8AC3E}">
        <p14:creationId xmlns:p14="http://schemas.microsoft.com/office/powerpoint/2010/main" val="2784269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a:t>
            </a:r>
            <a:endParaRPr lang="en-US" dirty="0"/>
          </a:p>
        </p:txBody>
      </p:sp>
      <p:sp>
        <p:nvSpPr>
          <p:cNvPr id="5" name="Text Placeholder 3"/>
          <p:cNvSpPr>
            <a:spLocks noGrp="1"/>
          </p:cNvSpPr>
          <p:nvPr>
            <p:ph type="body" sz="quarter" idx="10"/>
          </p:nvPr>
        </p:nvSpPr>
        <p:spPr>
          <a:xfrm>
            <a:off x="457200" y="1981200"/>
            <a:ext cx="8229600" cy="3886200"/>
          </a:xfrm>
          <a:prstGeom prst="rect">
            <a:avLst/>
          </a:prstGeom>
        </p:spPr>
        <p:txBody>
          <a:bodyPr vert="horz"/>
          <a:lstStyle>
            <a:lvl1pPr marL="0" indent="0">
              <a:lnSpc>
                <a:spcPct val="140000"/>
              </a:lnSpc>
              <a:spcBef>
                <a:spcPts val="1000"/>
              </a:spcBef>
              <a:buClr>
                <a:schemeClr val="bg2"/>
              </a:buClr>
              <a:buSzPct val="125000"/>
              <a:buFont typeface="Lucida Grande"/>
              <a:buNone/>
              <a:defRPr sz="1800" b="0" baseline="0">
                <a:solidFill>
                  <a:srgbClr val="555555"/>
                </a:solidFill>
              </a:defRPr>
            </a:lvl1pPr>
            <a:lvl2pPr marL="493776" indent="-274320">
              <a:buClr>
                <a:schemeClr val="bg2"/>
              </a:buClr>
              <a:buSzPct val="125000"/>
              <a:buFont typeface="Lucida Grande"/>
              <a:buChar char="»"/>
              <a:defRPr sz="1400">
                <a:solidFill>
                  <a:schemeClr val="tx1"/>
                </a:solidFill>
              </a:defRPr>
            </a:lvl2pPr>
            <a:lvl3pPr marL="623888" indent="-219075">
              <a:buClr>
                <a:schemeClr val="tx1"/>
              </a:buClr>
              <a:buSzPct val="125000"/>
              <a:buFont typeface="Lucida Grande"/>
              <a:buChar char="›"/>
              <a:defRPr sz="1400">
                <a:solidFill>
                  <a:schemeClr val="tx1"/>
                </a:solidFill>
              </a:defRPr>
            </a:lvl3pPr>
            <a:lvl4pPr marL="854075" indent="-173038">
              <a:buClrTx/>
              <a:buSzPct val="125000"/>
              <a:buFont typeface="Lucida Grande"/>
              <a:buChar char="»"/>
              <a:defRPr sz="1400">
                <a:solidFill>
                  <a:schemeClr val="tx1"/>
                </a:solidFill>
              </a:defRPr>
            </a:lvl4pPr>
            <a:lvl5pPr marL="1027113" indent="-169863">
              <a:defRPr sz="1400" baseline="0">
                <a:solidFill>
                  <a:schemeClr val="tx1"/>
                </a:solidFill>
              </a:defRPr>
            </a:lvl5pPr>
            <a:lvl6pPr>
              <a:buNone/>
              <a:defRPr/>
            </a:lvl6pPr>
          </a:lstStyle>
          <a:p>
            <a:pPr lvl="0"/>
            <a:r>
              <a:rPr lang="en-US" smtClean="0"/>
              <a:t>Click to edit Master text styles</a:t>
            </a:r>
          </a:p>
        </p:txBody>
      </p:sp>
    </p:spTree>
    <p:extLst>
      <p:ext uri="{BB962C8B-B14F-4D97-AF65-F5344CB8AC3E}">
        <p14:creationId xmlns:p14="http://schemas.microsoft.com/office/powerpoint/2010/main" val="85064194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190" y="4267200"/>
            <a:ext cx="7973621" cy="1143000"/>
          </a:xfrm>
        </p:spPr>
        <p:txBody>
          <a:bodyPr anchor="ctr">
            <a:normAutofit/>
          </a:bodyPr>
          <a:lstStyle>
            <a:lvl1pPr algn="ctr" defTabSz="457200" rtl="0" eaLnBrk="1" latinLnBrk="0" hangingPunct="1">
              <a:spcBef>
                <a:spcPct val="0"/>
              </a:spcBef>
              <a:buNone/>
              <a:defRPr lang="en-US" sz="3200" kern="1200" dirty="0">
                <a:solidFill>
                  <a:srgbClr val="009EDB"/>
                </a:solidFill>
                <a:latin typeface="Calibri"/>
                <a:ea typeface="+mj-ea"/>
                <a:cs typeface="Calibri"/>
              </a:defRPr>
            </a:lvl1pPr>
          </a:lstStyle>
          <a:p>
            <a:r>
              <a:rPr lang="en-US" dirty="0" smtClean="0"/>
              <a:t>Click to Edit Master Title</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3536" y="1974646"/>
            <a:ext cx="3736929" cy="2045836"/>
          </a:xfrm>
          <a:prstGeom prst="rect">
            <a:avLst/>
          </a:prstGeom>
        </p:spPr>
      </p:pic>
    </p:spTree>
    <p:extLst>
      <p:ext uri="{BB962C8B-B14F-4D97-AF65-F5344CB8AC3E}">
        <p14:creationId xmlns:p14="http://schemas.microsoft.com/office/powerpoint/2010/main" val="98994373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Back Cover">
    <p:spTree>
      <p:nvGrpSpPr>
        <p:cNvPr id="1" name=""/>
        <p:cNvGrpSpPr/>
        <p:nvPr/>
      </p:nvGrpSpPr>
      <p:grpSpPr>
        <a:xfrm>
          <a:off x="0" y="0"/>
          <a:ext cx="0" cy="0"/>
          <a:chOff x="0" y="0"/>
          <a:chExt cx="0" cy="0"/>
        </a:xfrm>
      </p:grpSpPr>
      <p:grpSp>
        <p:nvGrpSpPr>
          <p:cNvPr id="4" name="Group 30"/>
          <p:cNvGrpSpPr>
            <a:grpSpLocks/>
          </p:cNvGrpSpPr>
          <p:nvPr/>
        </p:nvGrpSpPr>
        <p:grpSpPr bwMode="auto">
          <a:xfrm>
            <a:off x="-4" y="5721220"/>
            <a:ext cx="9144008" cy="303230"/>
            <a:chOff x="7572088" y="1676006"/>
            <a:chExt cx="921015" cy="232206"/>
          </a:xfrm>
        </p:grpSpPr>
        <p:cxnSp>
          <p:nvCxnSpPr>
            <p:cNvPr id="6" name="Straight Connector 5"/>
            <p:cNvCxnSpPr/>
            <p:nvPr/>
          </p:nvCxnSpPr>
          <p:spPr bwMode="auto">
            <a:xfrm>
              <a:off x="7572088" y="1676006"/>
              <a:ext cx="921015" cy="0"/>
            </a:xfrm>
            <a:prstGeom prst="line">
              <a:avLst/>
            </a:prstGeom>
            <a:ln w="9525" cap="flat" cmpd="sng" algn="ctr">
              <a:solidFill>
                <a:schemeClr val="bg1">
                  <a:lumMod val="75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bwMode="auto">
            <a:xfrm>
              <a:off x="7572088" y="1908212"/>
              <a:ext cx="921015" cy="0"/>
            </a:xfrm>
            <a:prstGeom prst="line">
              <a:avLst/>
            </a:prstGeom>
            <a:ln w="9525" cap="flat" cmpd="sng" algn="ctr">
              <a:solidFill>
                <a:schemeClr val="bg1">
                  <a:lumMod val="75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9" name="Picture 8" descr="Follow u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7732" y="4596049"/>
            <a:ext cx="2768537" cy="261357"/>
          </a:xfrm>
          <a:prstGeom prst="rect">
            <a:avLst/>
          </a:prstGeom>
        </p:spPr>
      </p:pic>
      <p:sp>
        <p:nvSpPr>
          <p:cNvPr id="5" name="TextBox 4"/>
          <p:cNvSpPr txBox="1"/>
          <p:nvPr/>
        </p:nvSpPr>
        <p:spPr>
          <a:xfrm>
            <a:off x="0" y="5750889"/>
            <a:ext cx="9144000" cy="215444"/>
          </a:xfrm>
          <a:prstGeom prst="rect">
            <a:avLst/>
          </a:prstGeom>
          <a:noFill/>
        </p:spPr>
        <p:txBody>
          <a:bodyPr wrap="square" tIns="0" bIns="0" rtlCol="0" anchor="ctr">
            <a:spAutoFit/>
          </a:bodyPr>
          <a:lstStyle/>
          <a:p>
            <a:pPr algn="ctr" defTabSz="457200">
              <a:defRPr/>
            </a:pPr>
            <a:r>
              <a:rPr lang="pl-PL" sz="1400" dirty="0">
                <a:solidFill>
                  <a:prstClr val="white">
                    <a:lumMod val="65000"/>
                  </a:prstClr>
                </a:solidFill>
              </a:rPr>
              <a:t>Jersey City                Boston                San Diego                Shanghai                New Delhi                London</a:t>
            </a:r>
            <a:endParaRPr lang="en-US" sz="1400" dirty="0">
              <a:solidFill>
                <a:prstClr val="white">
                  <a:lumMod val="65000"/>
                </a:prstClr>
              </a:solidFill>
            </a:endParaRPr>
          </a:p>
        </p:txBody>
      </p:sp>
      <p:sp>
        <p:nvSpPr>
          <p:cNvPr id="8" name="TextBox 7"/>
          <p:cNvSpPr txBox="1"/>
          <p:nvPr/>
        </p:nvSpPr>
        <p:spPr>
          <a:xfrm>
            <a:off x="2362197" y="4857406"/>
            <a:ext cx="4419606" cy="307777"/>
          </a:xfrm>
          <a:prstGeom prst="rect">
            <a:avLst/>
          </a:prstGeom>
          <a:noFill/>
        </p:spPr>
        <p:txBody>
          <a:bodyPr wrap="square" rtlCol="0">
            <a:spAutoFit/>
          </a:bodyPr>
          <a:lstStyle/>
          <a:p>
            <a:pPr algn="ctr" defTabSz="457200"/>
            <a:r>
              <a:rPr lang="en-US" sz="1400" dirty="0">
                <a:solidFill>
                  <a:prstClr val="white">
                    <a:lumMod val="65000"/>
                  </a:prstClr>
                </a:solidFill>
              </a:rPr>
              <a:t>www.operasolutions.com</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3536" y="2550213"/>
            <a:ext cx="3736929" cy="2045836"/>
          </a:xfrm>
          <a:prstGeom prst="rect">
            <a:avLst/>
          </a:prstGeom>
        </p:spPr>
      </p:pic>
    </p:spTree>
    <p:extLst>
      <p:ext uri="{BB962C8B-B14F-4D97-AF65-F5344CB8AC3E}">
        <p14:creationId xmlns:p14="http://schemas.microsoft.com/office/powerpoint/2010/main" val="386106817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13842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ist">
    <p:spTree>
      <p:nvGrpSpPr>
        <p:cNvPr id="1" name=""/>
        <p:cNvGrpSpPr/>
        <p:nvPr/>
      </p:nvGrpSpPr>
      <p:grpSpPr>
        <a:xfrm>
          <a:off x="0" y="0"/>
          <a:ext cx="0" cy="0"/>
          <a:chOff x="0" y="0"/>
          <a:chExt cx="0" cy="0"/>
        </a:xfrm>
      </p:grpSpPr>
      <p:sp>
        <p:nvSpPr>
          <p:cNvPr id="15" name="Title 14"/>
          <p:cNvSpPr>
            <a:spLocks noGrp="1"/>
          </p:cNvSpPr>
          <p:nvPr>
            <p:ph type="title" hasCustomPrompt="1"/>
          </p:nvPr>
        </p:nvSpPr>
        <p:spPr/>
        <p:txBody>
          <a:bodyPr/>
          <a:lstStyle/>
          <a:p>
            <a:r>
              <a:rPr lang="en-US" dirty="0" smtClean="0"/>
              <a:t>Click to Edit Master Title</a:t>
            </a:r>
            <a:endParaRPr lang="en-US" dirty="0"/>
          </a:p>
        </p:txBody>
      </p:sp>
      <p:sp>
        <p:nvSpPr>
          <p:cNvPr id="4" name="Text Placeholder 3"/>
          <p:cNvSpPr>
            <a:spLocks noGrp="1"/>
          </p:cNvSpPr>
          <p:nvPr>
            <p:ph type="body" sz="quarter" idx="10"/>
          </p:nvPr>
        </p:nvSpPr>
        <p:spPr>
          <a:xfrm>
            <a:off x="457200" y="1981200"/>
            <a:ext cx="8229600" cy="3886200"/>
          </a:xfrm>
          <a:prstGeom prst="rect">
            <a:avLst/>
          </a:prstGeom>
        </p:spPr>
        <p:txBody>
          <a:bodyPr vert="horz"/>
          <a:lstStyle>
            <a:lvl1pPr marL="285750" indent="-285750">
              <a:lnSpc>
                <a:spcPct val="140000"/>
              </a:lnSpc>
              <a:spcBef>
                <a:spcPts val="1000"/>
              </a:spcBef>
              <a:buClr>
                <a:schemeClr val="bg2"/>
              </a:buClr>
              <a:buSzPct val="125000"/>
              <a:buFont typeface="Lucida Grande"/>
              <a:buChar char="›"/>
              <a:defRPr sz="1400" b="0" baseline="0">
                <a:solidFill>
                  <a:srgbClr val="555555"/>
                </a:solidFill>
              </a:defRPr>
            </a:lvl1pPr>
            <a:lvl2pPr marL="493776" indent="-274320">
              <a:buClr>
                <a:schemeClr val="bg2"/>
              </a:buClr>
              <a:buSzPct val="125000"/>
              <a:buFont typeface="Lucida Grande"/>
              <a:buChar char="»"/>
              <a:defRPr sz="1400">
                <a:solidFill>
                  <a:schemeClr val="tx1"/>
                </a:solidFill>
              </a:defRPr>
            </a:lvl2pPr>
            <a:lvl3pPr marL="623888" indent="-219075">
              <a:buClr>
                <a:schemeClr val="tx1"/>
              </a:buClr>
              <a:buSzPct val="125000"/>
              <a:buFont typeface="Lucida Grande"/>
              <a:buChar char="›"/>
              <a:defRPr sz="1400">
                <a:solidFill>
                  <a:schemeClr val="tx1"/>
                </a:solidFill>
              </a:defRPr>
            </a:lvl3pPr>
            <a:lvl4pPr marL="854075" indent="-173038">
              <a:buClrTx/>
              <a:buSzPct val="125000"/>
              <a:buFont typeface="Lucida Grande"/>
              <a:buChar char="»"/>
              <a:defRPr sz="1400">
                <a:solidFill>
                  <a:schemeClr val="tx1"/>
                </a:solidFill>
              </a:defRPr>
            </a:lvl4pPr>
            <a:lvl5pPr marL="1027113" indent="-169863">
              <a:buClr>
                <a:schemeClr val="bg1">
                  <a:lumMod val="65000"/>
                </a:schemeClr>
              </a:buClr>
              <a:buSzPct val="125000"/>
              <a:defRPr sz="1400" baseline="0">
                <a:solidFill>
                  <a:schemeClr val="tx1"/>
                </a:solidFill>
              </a:defRPr>
            </a:lvl5pPr>
            <a:lvl6pPr>
              <a:buNone/>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3519388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_Jersey Cit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971800"/>
            <a:ext cx="5791200" cy="970430"/>
          </a:xfrm>
        </p:spPr>
        <p:txBody>
          <a:bodyPr anchor="ctr">
            <a:normAutofit/>
          </a:bodyPr>
          <a:lstStyle>
            <a:lvl1pPr algn="l">
              <a:defRPr sz="3200" b="1"/>
            </a:lvl1pPr>
          </a:lstStyle>
          <a:p>
            <a:r>
              <a:rPr lang="en-US" dirty="0" smtClean="0"/>
              <a:t>Click to Edit Master Title</a:t>
            </a:r>
            <a:endParaRPr lang="en-US" dirty="0"/>
          </a:p>
        </p:txBody>
      </p:sp>
      <p:sp>
        <p:nvSpPr>
          <p:cNvPr id="3" name="Subtitle 2"/>
          <p:cNvSpPr>
            <a:spLocks noGrp="1"/>
          </p:cNvSpPr>
          <p:nvPr>
            <p:ph type="subTitle" idx="1"/>
          </p:nvPr>
        </p:nvSpPr>
        <p:spPr>
          <a:xfrm>
            <a:off x="457200" y="3962400"/>
            <a:ext cx="5791337" cy="672164"/>
          </a:xfrm>
          <a:prstGeom prst="rect">
            <a:avLst/>
          </a:prstGeom>
        </p:spPr>
        <p:txBody>
          <a:bodyPr>
            <a:normAutofit/>
          </a:bodyPr>
          <a:lstStyle>
            <a:lvl1pPr marL="0" indent="0" algn="l">
              <a:buNone/>
              <a:defRPr sz="1800" i="0">
                <a:solidFill>
                  <a:srgbClr val="55555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Rectangle 27"/>
          <p:cNvSpPr>
            <a:spLocks noChangeArrowheads="1"/>
          </p:cNvSpPr>
          <p:nvPr>
            <p:custDataLst>
              <p:tags r:id="rId1"/>
            </p:custDataLst>
          </p:nvPr>
        </p:nvSpPr>
        <p:spPr bwMode="auto">
          <a:xfrm>
            <a:off x="457200" y="6248400"/>
            <a:ext cx="5943599" cy="469900"/>
          </a:xfrm>
          <a:prstGeom prst="rect">
            <a:avLst/>
          </a:prstGeom>
          <a:noFill/>
          <a:ln w="9525">
            <a:noFill/>
            <a:miter lim="800000"/>
            <a:headEnd/>
            <a:tailEnd/>
          </a:ln>
        </p:spPr>
        <p:txBody>
          <a:bodyPr lIns="91440" tIns="0" rIns="91440" bIns="0"/>
          <a:lstStyle/>
          <a:p>
            <a:pPr defTabSz="457200" eaLnBrk="0" hangingPunct="0"/>
            <a:r>
              <a:rPr lang="en-GB" altLang="zh-CN" sz="600" dirty="0">
                <a:solidFill>
                  <a:prstClr val="white">
                    <a:lumMod val="65000"/>
                  </a:prstClr>
                </a:solidFill>
                <a:cs typeface="SimSun"/>
              </a:rPr>
              <a:t>NOTICE: Proprietary and Confidential</a:t>
            </a:r>
          </a:p>
          <a:p>
            <a:pPr defTabSz="457200" eaLnBrk="0" hangingPunct="0"/>
            <a:r>
              <a:rPr lang="en-GB" altLang="zh-CN" sz="600" dirty="0">
                <a:solidFill>
                  <a:prstClr val="white">
                    <a:lumMod val="65000"/>
                  </a:prstClr>
                </a:solidFill>
                <a:cs typeface="SimSun"/>
              </a:rPr>
              <a:t>This material is proprietary to Opera Solutions. It contains trade secrets and confidential information which is sole property of Opera Solutions. This material is solely for the Client</a:t>
            </a:r>
            <a:r>
              <a:rPr lang="en-GB" altLang="zh-CN" sz="600" dirty="0">
                <a:solidFill>
                  <a:prstClr val="white">
                    <a:lumMod val="65000"/>
                  </a:prstClr>
                </a:solidFill>
                <a:latin typeface="Verdana" pitchFamily="34" charset="0"/>
                <a:cs typeface="SimSun"/>
              </a:rPr>
              <a:t>’</a:t>
            </a:r>
            <a:r>
              <a:rPr lang="en-GB" altLang="zh-CN" sz="600" dirty="0">
                <a:solidFill>
                  <a:prstClr val="white">
                    <a:lumMod val="65000"/>
                  </a:prstClr>
                </a:solidFill>
                <a:cs typeface="SimSun"/>
              </a:rPr>
              <a:t>s internal use. This material shall not be used, reproduced, copied, disclosed, transmitted, in whole or in part, without the express written consent of Opera Solutions.</a:t>
            </a:r>
          </a:p>
          <a:p>
            <a:pPr defTabSz="457200" eaLnBrk="0" hangingPunct="0"/>
            <a:r>
              <a:rPr lang="en-IN" altLang="zh-CN" sz="600">
                <a:solidFill>
                  <a:prstClr val="white">
                    <a:lumMod val="65000"/>
                  </a:prstClr>
                </a:solidFill>
                <a:latin typeface="Verdana" pitchFamily="34" charset="0"/>
                <a:cs typeface="SimSun"/>
              </a:rPr>
              <a:t>© 2015 Opera Solutions, LLC. All rights reserved.</a:t>
            </a:r>
            <a:endParaRPr lang="en-GB" altLang="zh-CN" sz="600" dirty="0">
              <a:solidFill>
                <a:prstClr val="white">
                  <a:lumMod val="65000"/>
                </a:prstClr>
              </a:solidFill>
              <a:cs typeface="SimSun"/>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6039" r="4404"/>
          <a:stretch/>
        </p:blipFill>
        <p:spPr>
          <a:xfrm>
            <a:off x="188452" y="188458"/>
            <a:ext cx="2794000" cy="1607760"/>
          </a:xfrm>
          <a:prstGeom prst="rect">
            <a:avLst/>
          </a:prstGeom>
        </p:spPr>
      </p:pic>
      <p:sp>
        <p:nvSpPr>
          <p:cNvPr id="8" name="Rectangle 7"/>
          <p:cNvSpPr>
            <a:spLocks noChangeArrowheads="1"/>
          </p:cNvSpPr>
          <p:nvPr/>
        </p:nvSpPr>
        <p:spPr bwMode="auto">
          <a:xfrm>
            <a:off x="6705600" y="382644"/>
            <a:ext cx="1943100" cy="1323439"/>
          </a:xfrm>
          <a:prstGeom prst="rect">
            <a:avLst/>
          </a:prstGeom>
          <a:noFill/>
          <a:ln w="9525">
            <a:noFill/>
            <a:miter lim="800000"/>
            <a:headEnd/>
            <a:tailEnd/>
          </a:ln>
          <a:effectLst/>
        </p:spPr>
        <p:txBody>
          <a:bodyPr wrap="square">
            <a:spAutoFit/>
          </a:bodyPr>
          <a:lstStyle/>
          <a:p>
            <a:pPr algn="r" defTabSz="457200"/>
            <a:r>
              <a:rPr lang="en-US" sz="1000" b="1" dirty="0">
                <a:solidFill>
                  <a:prstClr val="white">
                    <a:lumMod val="65000"/>
                  </a:prstClr>
                </a:solidFill>
                <a:cs typeface="Arial" charset="0"/>
              </a:rPr>
              <a:t>Opera Solutions, LLC</a:t>
            </a:r>
            <a:r>
              <a:rPr lang="en-US" sz="1000" dirty="0">
                <a:solidFill>
                  <a:prstClr val="white">
                    <a:lumMod val="65000"/>
                  </a:prstClr>
                </a:solidFill>
                <a:cs typeface="Arial" charset="0"/>
              </a:rPr>
              <a:t/>
            </a:r>
            <a:br>
              <a:rPr lang="en-US" sz="1000" dirty="0">
                <a:solidFill>
                  <a:prstClr val="white">
                    <a:lumMod val="65000"/>
                  </a:prstClr>
                </a:solidFill>
                <a:cs typeface="Arial" charset="0"/>
              </a:rPr>
            </a:br>
            <a:r>
              <a:rPr lang="en-US" sz="1000" dirty="0">
                <a:solidFill>
                  <a:prstClr val="white">
                    <a:lumMod val="65000"/>
                  </a:prstClr>
                </a:solidFill>
                <a:cs typeface="Arial" charset="0"/>
              </a:rPr>
              <a:t>10 Exchange Place</a:t>
            </a:r>
          </a:p>
          <a:p>
            <a:pPr algn="r" defTabSz="457200"/>
            <a:r>
              <a:rPr lang="en-US" sz="1000" dirty="0">
                <a:solidFill>
                  <a:prstClr val="white">
                    <a:lumMod val="65000"/>
                  </a:prstClr>
                </a:solidFill>
                <a:cs typeface="Arial" charset="0"/>
              </a:rPr>
              <a:t>11</a:t>
            </a:r>
            <a:r>
              <a:rPr lang="en-US" sz="1000" baseline="30000" dirty="0">
                <a:solidFill>
                  <a:prstClr val="white">
                    <a:lumMod val="65000"/>
                  </a:prstClr>
                </a:solidFill>
                <a:cs typeface="Arial" charset="0"/>
              </a:rPr>
              <a:t>th</a:t>
            </a:r>
            <a:r>
              <a:rPr lang="en-US" sz="1000" dirty="0">
                <a:solidFill>
                  <a:prstClr val="white">
                    <a:lumMod val="65000"/>
                  </a:prstClr>
                </a:solidFill>
                <a:cs typeface="Arial" charset="0"/>
              </a:rPr>
              <a:t> Floor</a:t>
            </a:r>
          </a:p>
          <a:p>
            <a:pPr algn="r" defTabSz="457200"/>
            <a:r>
              <a:rPr lang="en-US" sz="1000" dirty="0">
                <a:solidFill>
                  <a:prstClr val="white">
                    <a:lumMod val="65000"/>
                  </a:prstClr>
                </a:solidFill>
                <a:cs typeface="Arial" charset="0"/>
              </a:rPr>
              <a:t>Jersey City, NJ 07302</a:t>
            </a:r>
          </a:p>
          <a:p>
            <a:pPr algn="r" defTabSz="457200"/>
            <a:r>
              <a:rPr lang="en-US" sz="1000" dirty="0">
                <a:solidFill>
                  <a:prstClr val="white">
                    <a:lumMod val="65000"/>
                  </a:prstClr>
                </a:solidFill>
                <a:cs typeface="Arial" charset="0"/>
              </a:rPr>
              <a:t>+1 (646) 520 4320 telephone</a:t>
            </a:r>
          </a:p>
          <a:p>
            <a:pPr algn="r" defTabSz="457200"/>
            <a:r>
              <a:rPr lang="en-US" sz="1000" dirty="0">
                <a:solidFill>
                  <a:prstClr val="white">
                    <a:lumMod val="65000"/>
                  </a:prstClr>
                </a:solidFill>
                <a:cs typeface="Arial" charset="0"/>
              </a:rPr>
              <a:t>+1 (646) 520 4501 facsimile</a:t>
            </a:r>
          </a:p>
          <a:p>
            <a:pPr algn="r" defTabSz="457200">
              <a:defRPr/>
            </a:pPr>
            <a:r>
              <a:rPr lang="en-US" sz="1000" dirty="0">
                <a:solidFill>
                  <a:prstClr val="white">
                    <a:lumMod val="65000"/>
                  </a:prstClr>
                </a:solidFill>
                <a:cs typeface="Arial" charset="0"/>
              </a:rPr>
              <a:t>www.operasolutions.com</a:t>
            </a:r>
            <a:br>
              <a:rPr lang="en-US" sz="1000" dirty="0">
                <a:solidFill>
                  <a:prstClr val="white">
                    <a:lumMod val="65000"/>
                  </a:prstClr>
                </a:solidFill>
                <a:cs typeface="Arial" charset="0"/>
              </a:rPr>
            </a:br>
            <a:endParaRPr lang="en-US" sz="1000" dirty="0">
              <a:solidFill>
                <a:prstClr val="white">
                  <a:lumMod val="65000"/>
                </a:prstClr>
              </a:solidFill>
              <a:cs typeface="Arial" charset="0"/>
            </a:endParaRPr>
          </a:p>
        </p:txBody>
      </p:sp>
      <p:sp>
        <p:nvSpPr>
          <p:cNvPr id="10" name="Picture Placeholder 12"/>
          <p:cNvSpPr>
            <a:spLocks noGrp="1"/>
          </p:cNvSpPr>
          <p:nvPr>
            <p:ph type="pic" sz="quarter" idx="10" hasCustomPrompt="1"/>
          </p:nvPr>
        </p:nvSpPr>
        <p:spPr>
          <a:xfrm>
            <a:off x="6400799" y="2971800"/>
            <a:ext cx="2278063"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Tree>
    <p:extLst>
      <p:ext uri="{BB962C8B-B14F-4D97-AF65-F5344CB8AC3E}">
        <p14:creationId xmlns:p14="http://schemas.microsoft.com/office/powerpoint/2010/main" val="14550246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_Bost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971800"/>
            <a:ext cx="5791200" cy="970430"/>
          </a:xfrm>
        </p:spPr>
        <p:txBody>
          <a:bodyPr anchor="ctr">
            <a:normAutofit/>
          </a:bodyPr>
          <a:lstStyle>
            <a:lvl1pPr algn="l">
              <a:defRPr sz="3200" b="1"/>
            </a:lvl1pPr>
          </a:lstStyle>
          <a:p>
            <a:r>
              <a:rPr lang="en-US" dirty="0" smtClean="0"/>
              <a:t>Click to Edit Master Title</a:t>
            </a:r>
            <a:endParaRPr lang="en-US" dirty="0"/>
          </a:p>
        </p:txBody>
      </p:sp>
      <p:sp>
        <p:nvSpPr>
          <p:cNvPr id="3" name="Subtitle 2"/>
          <p:cNvSpPr>
            <a:spLocks noGrp="1"/>
          </p:cNvSpPr>
          <p:nvPr>
            <p:ph type="subTitle" idx="1"/>
          </p:nvPr>
        </p:nvSpPr>
        <p:spPr>
          <a:xfrm>
            <a:off x="457200" y="3962400"/>
            <a:ext cx="5791337" cy="672164"/>
          </a:xfrm>
          <a:prstGeom prst="rect">
            <a:avLst/>
          </a:prstGeom>
        </p:spPr>
        <p:txBody>
          <a:bodyPr>
            <a:normAutofit/>
          </a:bodyPr>
          <a:lstStyle>
            <a:lvl1pPr marL="0" indent="0" algn="l">
              <a:buNone/>
              <a:defRPr sz="1800" i="0">
                <a:solidFill>
                  <a:srgbClr val="55555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Rectangle 7"/>
          <p:cNvSpPr>
            <a:spLocks noChangeArrowheads="1"/>
          </p:cNvSpPr>
          <p:nvPr/>
        </p:nvSpPr>
        <p:spPr bwMode="auto">
          <a:xfrm>
            <a:off x="6705600" y="382644"/>
            <a:ext cx="1943100" cy="1169551"/>
          </a:xfrm>
          <a:prstGeom prst="rect">
            <a:avLst/>
          </a:prstGeom>
          <a:noFill/>
          <a:ln w="9525">
            <a:noFill/>
            <a:miter lim="800000"/>
            <a:headEnd/>
            <a:tailEnd/>
          </a:ln>
          <a:effectLst/>
        </p:spPr>
        <p:txBody>
          <a:bodyPr wrap="square">
            <a:spAutoFit/>
          </a:bodyPr>
          <a:lstStyle/>
          <a:p>
            <a:pPr algn="r" defTabSz="457200"/>
            <a:r>
              <a:rPr lang="en-US" sz="1000" b="1" dirty="0">
                <a:solidFill>
                  <a:srgbClr val="A6A6A6"/>
                </a:solidFill>
                <a:cs typeface="Arial" charset="0"/>
              </a:rPr>
              <a:t>Opera Solutions, LLC</a:t>
            </a:r>
            <a:r>
              <a:rPr lang="en-US" sz="1000" dirty="0">
                <a:solidFill>
                  <a:srgbClr val="A6A6A6"/>
                </a:solidFill>
                <a:cs typeface="Arial" charset="0"/>
              </a:rPr>
              <a:t/>
            </a:r>
            <a:br>
              <a:rPr lang="en-US" sz="1000" dirty="0">
                <a:solidFill>
                  <a:srgbClr val="A6A6A6"/>
                </a:solidFill>
                <a:cs typeface="Arial" charset="0"/>
              </a:rPr>
            </a:br>
            <a:r>
              <a:rPr lang="en-US" sz="1000" dirty="0">
                <a:solidFill>
                  <a:srgbClr val="A6A6A6"/>
                </a:solidFill>
              </a:rPr>
              <a:t>300 Washington Street</a:t>
            </a:r>
          </a:p>
          <a:p>
            <a:pPr algn="r" defTabSz="457200"/>
            <a:r>
              <a:rPr lang="fr-FR" sz="1000" dirty="0">
                <a:solidFill>
                  <a:srgbClr val="A6A6A6"/>
                </a:solidFill>
              </a:rPr>
              <a:t>Suite 450</a:t>
            </a:r>
          </a:p>
          <a:p>
            <a:pPr algn="r" defTabSz="457200"/>
            <a:r>
              <a:rPr lang="pl-PL" sz="1000" dirty="0">
                <a:solidFill>
                  <a:srgbClr val="A6A6A6"/>
                </a:solidFill>
              </a:rPr>
              <a:t>Newton, MA 02458</a:t>
            </a:r>
            <a:r>
              <a:rPr lang="en-US" sz="1000" dirty="0">
                <a:solidFill>
                  <a:srgbClr val="A6A6A6"/>
                </a:solidFill>
              </a:rPr>
              <a:t/>
            </a:r>
            <a:br>
              <a:rPr lang="en-US" sz="1000" dirty="0">
                <a:solidFill>
                  <a:srgbClr val="A6A6A6"/>
                </a:solidFill>
              </a:rPr>
            </a:br>
            <a:r>
              <a:rPr lang="en-US" sz="1000" dirty="0">
                <a:solidFill>
                  <a:srgbClr val="A6A6A6"/>
                </a:solidFill>
              </a:rPr>
              <a:t>+1 (857) 404 0431 telephone</a:t>
            </a:r>
          </a:p>
          <a:p>
            <a:pPr algn="r" defTabSz="457200">
              <a:defRPr/>
            </a:pPr>
            <a:r>
              <a:rPr lang="en-US" sz="1000" dirty="0" err="1">
                <a:solidFill>
                  <a:srgbClr val="A6A6A6"/>
                </a:solidFill>
                <a:cs typeface="Arial" charset="0"/>
              </a:rPr>
              <a:t>www.operasolutions.com</a:t>
            </a:r>
            <a:r>
              <a:rPr lang="en-US" sz="1000" dirty="0">
                <a:solidFill>
                  <a:srgbClr val="A6A6A6"/>
                </a:solidFill>
                <a:cs typeface="Arial" charset="0"/>
              </a:rPr>
              <a:t/>
            </a:r>
            <a:br>
              <a:rPr lang="en-US" sz="1000" dirty="0">
                <a:solidFill>
                  <a:srgbClr val="A6A6A6"/>
                </a:solidFill>
                <a:cs typeface="Arial" charset="0"/>
              </a:rPr>
            </a:br>
            <a:endParaRPr lang="en-US" sz="1000" dirty="0">
              <a:solidFill>
                <a:srgbClr val="A6A6A6"/>
              </a:solidFill>
              <a:cs typeface="Arial" charset="0"/>
            </a:endParaRPr>
          </a:p>
        </p:txBody>
      </p:sp>
      <p:sp>
        <p:nvSpPr>
          <p:cNvPr id="10" name="Picture Placeholder 12"/>
          <p:cNvSpPr>
            <a:spLocks noGrp="1"/>
          </p:cNvSpPr>
          <p:nvPr>
            <p:ph type="pic" sz="quarter" idx="10" hasCustomPrompt="1"/>
          </p:nvPr>
        </p:nvSpPr>
        <p:spPr>
          <a:xfrm>
            <a:off x="6400799" y="2971800"/>
            <a:ext cx="2278063"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9" name="Rectangle 27"/>
          <p:cNvSpPr>
            <a:spLocks noChangeArrowheads="1"/>
          </p:cNvSpPr>
          <p:nvPr>
            <p:custDataLst>
              <p:tags r:id="rId1"/>
            </p:custDataLst>
          </p:nvPr>
        </p:nvSpPr>
        <p:spPr bwMode="auto">
          <a:xfrm>
            <a:off x="457200" y="6248400"/>
            <a:ext cx="5943599" cy="469900"/>
          </a:xfrm>
          <a:prstGeom prst="rect">
            <a:avLst/>
          </a:prstGeom>
          <a:noFill/>
          <a:ln w="9525">
            <a:noFill/>
            <a:miter lim="800000"/>
            <a:headEnd/>
            <a:tailEnd/>
          </a:ln>
        </p:spPr>
        <p:txBody>
          <a:bodyPr lIns="91440" tIns="0" rIns="91440" bIns="0"/>
          <a:lstStyle/>
          <a:p>
            <a:pPr defTabSz="457200" eaLnBrk="0" hangingPunct="0"/>
            <a:r>
              <a:rPr lang="en-GB" altLang="zh-CN" sz="600" dirty="0">
                <a:solidFill>
                  <a:prstClr val="white">
                    <a:lumMod val="65000"/>
                  </a:prstClr>
                </a:solidFill>
                <a:cs typeface="SimSun"/>
              </a:rPr>
              <a:t>NOTICE: Proprietary and Confidential</a:t>
            </a:r>
          </a:p>
          <a:p>
            <a:pPr defTabSz="457200" eaLnBrk="0" hangingPunct="0"/>
            <a:r>
              <a:rPr lang="en-GB" altLang="zh-CN" sz="600" dirty="0">
                <a:solidFill>
                  <a:prstClr val="white">
                    <a:lumMod val="65000"/>
                  </a:prstClr>
                </a:solidFill>
                <a:cs typeface="SimSun"/>
              </a:rPr>
              <a:t>This material is proprietary to Opera Solutions. It contains trade secrets and confidential information which is sole property of Opera Solutions. This material is solely for the Client</a:t>
            </a:r>
            <a:r>
              <a:rPr lang="en-GB" altLang="zh-CN" sz="600" dirty="0">
                <a:solidFill>
                  <a:prstClr val="white">
                    <a:lumMod val="65000"/>
                  </a:prstClr>
                </a:solidFill>
                <a:latin typeface="Verdana" pitchFamily="34" charset="0"/>
                <a:cs typeface="SimSun"/>
              </a:rPr>
              <a:t>’</a:t>
            </a:r>
            <a:r>
              <a:rPr lang="en-GB" altLang="zh-CN" sz="600" dirty="0">
                <a:solidFill>
                  <a:prstClr val="white">
                    <a:lumMod val="65000"/>
                  </a:prstClr>
                </a:solidFill>
                <a:cs typeface="SimSun"/>
              </a:rPr>
              <a:t>s internal use. This material shall not be used, reproduced, copied, disclosed, transmitted, in whole or in part, without the express written consent of Opera Solutions.</a:t>
            </a:r>
          </a:p>
          <a:p>
            <a:pPr defTabSz="457200" eaLnBrk="0" hangingPunct="0"/>
            <a:r>
              <a:rPr lang="en-IN" altLang="zh-CN" sz="600">
                <a:solidFill>
                  <a:prstClr val="white">
                    <a:lumMod val="65000"/>
                  </a:prstClr>
                </a:solidFill>
                <a:latin typeface="Verdana" pitchFamily="34" charset="0"/>
                <a:cs typeface="SimSun"/>
              </a:rPr>
              <a:t>© 2015 Opera Solutions, LLC. All rights reserved.</a:t>
            </a:r>
            <a:endParaRPr lang="en-GB" altLang="zh-CN" sz="600" dirty="0">
              <a:solidFill>
                <a:prstClr val="white">
                  <a:lumMod val="65000"/>
                </a:prstClr>
              </a:solidFill>
              <a:cs typeface="SimSun"/>
            </a:endParaRPr>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6039" r="4404"/>
          <a:stretch/>
        </p:blipFill>
        <p:spPr>
          <a:xfrm>
            <a:off x="188452" y="188458"/>
            <a:ext cx="2794000" cy="1607760"/>
          </a:xfrm>
          <a:prstGeom prst="rect">
            <a:avLst/>
          </a:prstGeom>
        </p:spPr>
      </p:pic>
    </p:spTree>
    <p:extLst>
      <p:ext uri="{BB962C8B-B14F-4D97-AF65-F5344CB8AC3E}">
        <p14:creationId xmlns:p14="http://schemas.microsoft.com/office/powerpoint/2010/main" val="3800215976"/>
      </p:ext>
    </p:extLst>
  </p:cSld>
  <p:clrMapOvr>
    <a:masterClrMapping/>
  </p:clrMapOvr>
  <p:transition>
    <p:fade/>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_San Die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971800"/>
            <a:ext cx="5791200" cy="970430"/>
          </a:xfrm>
        </p:spPr>
        <p:txBody>
          <a:bodyPr anchor="ctr">
            <a:normAutofit/>
          </a:bodyPr>
          <a:lstStyle>
            <a:lvl1pPr algn="l">
              <a:defRPr sz="3200" b="1"/>
            </a:lvl1pPr>
          </a:lstStyle>
          <a:p>
            <a:r>
              <a:rPr lang="en-US" dirty="0" smtClean="0"/>
              <a:t>Click to Edit Master Title</a:t>
            </a:r>
            <a:endParaRPr lang="en-US" dirty="0"/>
          </a:p>
        </p:txBody>
      </p:sp>
      <p:sp>
        <p:nvSpPr>
          <p:cNvPr id="3" name="Subtitle 2"/>
          <p:cNvSpPr>
            <a:spLocks noGrp="1"/>
          </p:cNvSpPr>
          <p:nvPr>
            <p:ph type="subTitle" idx="1"/>
          </p:nvPr>
        </p:nvSpPr>
        <p:spPr>
          <a:xfrm>
            <a:off x="457200" y="3962400"/>
            <a:ext cx="5791337" cy="672164"/>
          </a:xfrm>
          <a:prstGeom prst="rect">
            <a:avLst/>
          </a:prstGeom>
        </p:spPr>
        <p:txBody>
          <a:bodyPr>
            <a:normAutofit/>
          </a:bodyPr>
          <a:lstStyle>
            <a:lvl1pPr marL="0" indent="0" algn="l">
              <a:buNone/>
              <a:defRPr sz="1800" i="0">
                <a:solidFill>
                  <a:srgbClr val="55555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Rectangle 8"/>
          <p:cNvSpPr>
            <a:spLocks noChangeArrowheads="1"/>
          </p:cNvSpPr>
          <p:nvPr/>
        </p:nvSpPr>
        <p:spPr bwMode="auto">
          <a:xfrm>
            <a:off x="6248537" y="382644"/>
            <a:ext cx="2400163" cy="1477328"/>
          </a:xfrm>
          <a:prstGeom prst="rect">
            <a:avLst/>
          </a:prstGeom>
          <a:noFill/>
          <a:ln w="9525">
            <a:noFill/>
            <a:miter lim="800000"/>
            <a:headEnd/>
            <a:tailEnd/>
          </a:ln>
          <a:effectLst/>
        </p:spPr>
        <p:txBody>
          <a:bodyPr wrap="square">
            <a:spAutoFit/>
          </a:bodyPr>
          <a:lstStyle/>
          <a:p>
            <a:pPr algn="r" defTabSz="457200">
              <a:defRPr/>
            </a:pPr>
            <a:r>
              <a:rPr lang="en-US" sz="1000" b="1" dirty="0">
                <a:solidFill>
                  <a:srgbClr val="A6A6A6"/>
                </a:solidFill>
                <a:cs typeface="Arial" charset="0"/>
              </a:rPr>
              <a:t>Opera Solutions, LLC</a:t>
            </a:r>
          </a:p>
          <a:p>
            <a:pPr algn="r" defTabSz="457200"/>
            <a:r>
              <a:rPr lang="en-US" sz="1000" dirty="0">
                <a:solidFill>
                  <a:srgbClr val="A6A6A6"/>
                </a:solidFill>
                <a:cs typeface="Arial" charset="0"/>
              </a:rPr>
              <a:t>12230 El Camino Real</a:t>
            </a:r>
          </a:p>
          <a:p>
            <a:pPr algn="r" defTabSz="457200"/>
            <a:r>
              <a:rPr lang="en-US" sz="1000" dirty="0">
                <a:solidFill>
                  <a:srgbClr val="A6A6A6"/>
                </a:solidFill>
                <a:cs typeface="Arial" charset="0"/>
              </a:rPr>
              <a:t>Suite 330</a:t>
            </a:r>
          </a:p>
          <a:p>
            <a:pPr algn="r" defTabSz="457200"/>
            <a:r>
              <a:rPr lang="en-US" sz="1000" dirty="0">
                <a:solidFill>
                  <a:srgbClr val="A6A6A6"/>
                </a:solidFill>
                <a:cs typeface="Arial" charset="0"/>
              </a:rPr>
              <a:t>San Diego, California 92130</a:t>
            </a:r>
          </a:p>
          <a:p>
            <a:pPr algn="r" defTabSz="457200"/>
            <a:r>
              <a:rPr lang="en-US" sz="1000" dirty="0">
                <a:solidFill>
                  <a:srgbClr val="A6A6A6"/>
                </a:solidFill>
                <a:cs typeface="Arial" charset="0"/>
              </a:rPr>
              <a:t>+1 (858) 480 3750 telephone</a:t>
            </a:r>
            <a:br>
              <a:rPr lang="en-US" sz="1000" dirty="0">
                <a:solidFill>
                  <a:srgbClr val="A6A6A6"/>
                </a:solidFill>
                <a:cs typeface="Arial" charset="0"/>
              </a:rPr>
            </a:br>
            <a:r>
              <a:rPr lang="en-US" sz="1000" dirty="0">
                <a:solidFill>
                  <a:srgbClr val="A6A6A6"/>
                </a:solidFill>
                <a:cs typeface="Arial" charset="0"/>
              </a:rPr>
              <a:t>+1 (858) 480 3727 facsimile </a:t>
            </a:r>
          </a:p>
          <a:p>
            <a:pPr algn="r" defTabSz="457200">
              <a:defRPr/>
            </a:pPr>
            <a:r>
              <a:rPr lang="en-US" sz="1000" dirty="0">
                <a:solidFill>
                  <a:srgbClr val="A6A6A6"/>
                </a:solidFill>
                <a:cs typeface="Arial" charset="0"/>
              </a:rPr>
              <a:t>www.operasolutions.com</a:t>
            </a:r>
          </a:p>
          <a:p>
            <a:pPr algn="r" defTabSz="457200">
              <a:defRPr/>
            </a:pPr>
            <a:r>
              <a:rPr lang="en-US" sz="1000" dirty="0">
                <a:solidFill>
                  <a:srgbClr val="A6A6A6"/>
                </a:solidFill>
                <a:cs typeface="Arial" charset="0"/>
              </a:rPr>
              <a:t/>
            </a:r>
            <a:br>
              <a:rPr lang="en-US" sz="1000" dirty="0">
                <a:solidFill>
                  <a:srgbClr val="A6A6A6"/>
                </a:solidFill>
                <a:cs typeface="Arial" charset="0"/>
              </a:rPr>
            </a:br>
            <a:endParaRPr lang="en-US" sz="1000" dirty="0">
              <a:solidFill>
                <a:srgbClr val="A6A6A6"/>
              </a:solidFill>
              <a:cs typeface="Arial" charset="0"/>
            </a:endParaRPr>
          </a:p>
        </p:txBody>
      </p:sp>
      <p:sp>
        <p:nvSpPr>
          <p:cNvPr id="12" name="Picture Placeholder 12"/>
          <p:cNvSpPr>
            <a:spLocks noGrp="1"/>
          </p:cNvSpPr>
          <p:nvPr>
            <p:ph type="pic" sz="quarter" idx="10" hasCustomPrompt="1"/>
          </p:nvPr>
        </p:nvSpPr>
        <p:spPr>
          <a:xfrm>
            <a:off x="6400799" y="2971800"/>
            <a:ext cx="2278063"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8" name="Rectangle 27"/>
          <p:cNvSpPr>
            <a:spLocks noChangeArrowheads="1"/>
          </p:cNvSpPr>
          <p:nvPr>
            <p:custDataLst>
              <p:tags r:id="rId1"/>
            </p:custDataLst>
          </p:nvPr>
        </p:nvSpPr>
        <p:spPr bwMode="auto">
          <a:xfrm>
            <a:off x="457200" y="6248400"/>
            <a:ext cx="5943599" cy="469900"/>
          </a:xfrm>
          <a:prstGeom prst="rect">
            <a:avLst/>
          </a:prstGeom>
          <a:noFill/>
          <a:ln w="9525">
            <a:noFill/>
            <a:miter lim="800000"/>
            <a:headEnd/>
            <a:tailEnd/>
          </a:ln>
        </p:spPr>
        <p:txBody>
          <a:bodyPr lIns="91440" tIns="0" rIns="91440" bIns="0"/>
          <a:lstStyle/>
          <a:p>
            <a:pPr defTabSz="457200" eaLnBrk="0" hangingPunct="0"/>
            <a:r>
              <a:rPr lang="en-GB" altLang="zh-CN" sz="600" dirty="0">
                <a:solidFill>
                  <a:prstClr val="white">
                    <a:lumMod val="65000"/>
                  </a:prstClr>
                </a:solidFill>
                <a:cs typeface="SimSun"/>
              </a:rPr>
              <a:t>NOTICE: Proprietary and Confidential</a:t>
            </a:r>
          </a:p>
          <a:p>
            <a:pPr defTabSz="457200" eaLnBrk="0" hangingPunct="0"/>
            <a:r>
              <a:rPr lang="en-GB" altLang="zh-CN" sz="600" dirty="0">
                <a:solidFill>
                  <a:prstClr val="white">
                    <a:lumMod val="65000"/>
                  </a:prstClr>
                </a:solidFill>
                <a:cs typeface="SimSun"/>
              </a:rPr>
              <a:t>This material is proprietary to Opera Solutions. It contains trade secrets and confidential information which is sole property of Opera Solutions. This material is solely for the Client</a:t>
            </a:r>
            <a:r>
              <a:rPr lang="en-GB" altLang="zh-CN" sz="600" dirty="0">
                <a:solidFill>
                  <a:prstClr val="white">
                    <a:lumMod val="65000"/>
                  </a:prstClr>
                </a:solidFill>
                <a:latin typeface="Verdana" pitchFamily="34" charset="0"/>
                <a:cs typeface="SimSun"/>
              </a:rPr>
              <a:t>’</a:t>
            </a:r>
            <a:r>
              <a:rPr lang="en-GB" altLang="zh-CN" sz="600" dirty="0">
                <a:solidFill>
                  <a:prstClr val="white">
                    <a:lumMod val="65000"/>
                  </a:prstClr>
                </a:solidFill>
                <a:cs typeface="SimSun"/>
              </a:rPr>
              <a:t>s internal use. This material shall not be used, reproduced, copied, disclosed, transmitted, in whole or in part, without the express written consent of Opera Solutions.</a:t>
            </a:r>
          </a:p>
          <a:p>
            <a:pPr defTabSz="457200" eaLnBrk="0" hangingPunct="0"/>
            <a:r>
              <a:rPr lang="en-IN" altLang="zh-CN" sz="600">
                <a:solidFill>
                  <a:prstClr val="white">
                    <a:lumMod val="65000"/>
                  </a:prstClr>
                </a:solidFill>
                <a:latin typeface="Verdana" pitchFamily="34" charset="0"/>
                <a:cs typeface="SimSun"/>
              </a:rPr>
              <a:t>© 2015 Opera Solutions, LLC. All rights reserved.</a:t>
            </a:r>
            <a:endParaRPr lang="en-GB" altLang="zh-CN" sz="600" dirty="0">
              <a:solidFill>
                <a:prstClr val="white">
                  <a:lumMod val="65000"/>
                </a:prstClr>
              </a:solidFill>
              <a:cs typeface="SimSun"/>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6039" r="4404"/>
          <a:stretch/>
        </p:blipFill>
        <p:spPr>
          <a:xfrm>
            <a:off x="188452" y="188458"/>
            <a:ext cx="2794000" cy="1607760"/>
          </a:xfrm>
          <a:prstGeom prst="rect">
            <a:avLst/>
          </a:prstGeom>
        </p:spPr>
      </p:pic>
    </p:spTree>
    <p:extLst>
      <p:ext uri="{BB962C8B-B14F-4D97-AF65-F5344CB8AC3E}">
        <p14:creationId xmlns:p14="http://schemas.microsoft.com/office/powerpoint/2010/main" val="333583599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ver_New Delhi">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971800"/>
            <a:ext cx="5791200" cy="970430"/>
          </a:xfrm>
        </p:spPr>
        <p:txBody>
          <a:bodyPr anchor="ctr">
            <a:normAutofit/>
          </a:bodyPr>
          <a:lstStyle>
            <a:lvl1pPr algn="l">
              <a:defRPr sz="3200" b="1">
                <a:solidFill>
                  <a:srgbClr val="009EDB"/>
                </a:solidFill>
              </a:defRPr>
            </a:lvl1pPr>
          </a:lstStyle>
          <a:p>
            <a:r>
              <a:rPr lang="en-US" dirty="0" smtClean="0"/>
              <a:t>Click to Edit Master Title</a:t>
            </a:r>
            <a:endParaRPr lang="en-US" dirty="0"/>
          </a:p>
        </p:txBody>
      </p:sp>
      <p:sp>
        <p:nvSpPr>
          <p:cNvPr id="3" name="Subtitle 2"/>
          <p:cNvSpPr>
            <a:spLocks noGrp="1"/>
          </p:cNvSpPr>
          <p:nvPr>
            <p:ph type="subTitle" idx="1"/>
          </p:nvPr>
        </p:nvSpPr>
        <p:spPr>
          <a:xfrm>
            <a:off x="457200" y="3962400"/>
            <a:ext cx="5791337" cy="672164"/>
          </a:xfrm>
          <a:prstGeom prst="rect">
            <a:avLst/>
          </a:prstGeom>
        </p:spPr>
        <p:txBody>
          <a:bodyPr>
            <a:normAutofit/>
          </a:bodyPr>
          <a:lstStyle>
            <a:lvl1pPr marL="0" indent="0" algn="l">
              <a:buNone/>
              <a:defRPr sz="1800" i="0">
                <a:solidFill>
                  <a:srgbClr val="55555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Rectangle 8"/>
          <p:cNvSpPr>
            <a:spLocks noChangeArrowheads="1"/>
          </p:cNvSpPr>
          <p:nvPr/>
        </p:nvSpPr>
        <p:spPr bwMode="auto">
          <a:xfrm>
            <a:off x="6705600" y="382644"/>
            <a:ext cx="1943100" cy="1477328"/>
          </a:xfrm>
          <a:prstGeom prst="rect">
            <a:avLst/>
          </a:prstGeom>
          <a:noFill/>
          <a:ln w="9525">
            <a:noFill/>
            <a:miter lim="800000"/>
            <a:headEnd/>
            <a:tailEnd/>
          </a:ln>
          <a:effectLst/>
        </p:spPr>
        <p:txBody>
          <a:bodyPr wrap="square">
            <a:spAutoFit/>
          </a:bodyPr>
          <a:lstStyle/>
          <a:p>
            <a:pPr algn="r" defTabSz="457200"/>
            <a:r>
              <a:rPr lang="en-US" sz="1000" b="1" dirty="0">
                <a:solidFill>
                  <a:srgbClr val="A6A6A6"/>
                </a:solidFill>
                <a:cs typeface="Arial" charset="0"/>
              </a:rPr>
              <a:t>Opera Solutions, LLC</a:t>
            </a:r>
            <a:r>
              <a:rPr lang="en-US" sz="1000" dirty="0">
                <a:solidFill>
                  <a:srgbClr val="A6A6A6"/>
                </a:solidFill>
                <a:cs typeface="Arial" charset="0"/>
              </a:rPr>
              <a:t/>
            </a:r>
            <a:br>
              <a:rPr lang="en-US" sz="1000" dirty="0">
                <a:solidFill>
                  <a:srgbClr val="A6A6A6"/>
                </a:solidFill>
                <a:cs typeface="Arial" charset="0"/>
              </a:rPr>
            </a:br>
            <a:r>
              <a:rPr lang="en-US" sz="1000" dirty="0">
                <a:solidFill>
                  <a:srgbClr val="A6A6A6"/>
                </a:solidFill>
              </a:rPr>
              <a:t>Floor 6</a:t>
            </a:r>
            <a:br>
              <a:rPr lang="en-US" sz="1000" dirty="0">
                <a:solidFill>
                  <a:srgbClr val="A6A6A6"/>
                </a:solidFill>
              </a:rPr>
            </a:br>
            <a:r>
              <a:rPr lang="en-US" sz="1000" dirty="0">
                <a:solidFill>
                  <a:srgbClr val="A6A6A6"/>
                </a:solidFill>
              </a:rPr>
              <a:t>Express Trade Tower – 1</a:t>
            </a:r>
            <a:br>
              <a:rPr lang="en-US" sz="1000" dirty="0">
                <a:solidFill>
                  <a:srgbClr val="A6A6A6"/>
                </a:solidFill>
              </a:rPr>
            </a:br>
            <a:r>
              <a:rPr lang="en-US" sz="1000" dirty="0">
                <a:solidFill>
                  <a:srgbClr val="A6A6A6"/>
                </a:solidFill>
              </a:rPr>
              <a:t>Plot No. 15-16</a:t>
            </a:r>
            <a:br>
              <a:rPr lang="en-US" sz="1000" dirty="0">
                <a:solidFill>
                  <a:srgbClr val="A6A6A6"/>
                </a:solidFill>
              </a:rPr>
            </a:br>
            <a:r>
              <a:rPr lang="en-US" sz="1000" dirty="0">
                <a:solidFill>
                  <a:srgbClr val="A6A6A6"/>
                </a:solidFill>
              </a:rPr>
              <a:t>Sector 16A</a:t>
            </a:r>
            <a:br>
              <a:rPr lang="en-US" sz="1000" dirty="0">
                <a:solidFill>
                  <a:srgbClr val="A6A6A6"/>
                </a:solidFill>
              </a:rPr>
            </a:br>
            <a:r>
              <a:rPr lang="en-US" sz="1000" dirty="0" err="1">
                <a:solidFill>
                  <a:srgbClr val="A6A6A6"/>
                </a:solidFill>
              </a:rPr>
              <a:t>Noida</a:t>
            </a:r>
            <a:r>
              <a:rPr lang="en-US" sz="1000" dirty="0">
                <a:solidFill>
                  <a:srgbClr val="A6A6A6"/>
                </a:solidFill>
              </a:rPr>
              <a:t> 201 301</a:t>
            </a:r>
          </a:p>
          <a:p>
            <a:pPr algn="r" defTabSz="457200"/>
            <a:r>
              <a:rPr lang="en-US" sz="1000" dirty="0">
                <a:solidFill>
                  <a:srgbClr val="A6A6A6"/>
                </a:solidFill>
              </a:rPr>
              <a:t>+91 (120) 4642400 telephone</a:t>
            </a:r>
          </a:p>
          <a:p>
            <a:pPr algn="r" defTabSz="457200"/>
            <a:r>
              <a:rPr lang="en-US" sz="1000" dirty="0">
                <a:solidFill>
                  <a:srgbClr val="A6A6A6"/>
                </a:solidFill>
              </a:rPr>
              <a:t>+91 (120) 4642424 facsimile</a:t>
            </a:r>
          </a:p>
          <a:p>
            <a:pPr algn="r" defTabSz="457200"/>
            <a:r>
              <a:rPr lang="en-US" sz="1000" dirty="0">
                <a:solidFill>
                  <a:srgbClr val="A6A6A6"/>
                </a:solidFill>
              </a:rPr>
              <a:t>www.operasolutions.com</a:t>
            </a:r>
          </a:p>
        </p:txBody>
      </p:sp>
      <p:sp>
        <p:nvSpPr>
          <p:cNvPr id="12" name="Picture Placeholder 12"/>
          <p:cNvSpPr>
            <a:spLocks noGrp="1"/>
          </p:cNvSpPr>
          <p:nvPr>
            <p:ph type="pic" sz="quarter" idx="10" hasCustomPrompt="1"/>
          </p:nvPr>
        </p:nvSpPr>
        <p:spPr>
          <a:xfrm>
            <a:off x="6400799" y="2971800"/>
            <a:ext cx="2278063"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8" name="Rectangle 27"/>
          <p:cNvSpPr>
            <a:spLocks noChangeArrowheads="1"/>
          </p:cNvSpPr>
          <p:nvPr>
            <p:custDataLst>
              <p:tags r:id="rId1"/>
            </p:custDataLst>
          </p:nvPr>
        </p:nvSpPr>
        <p:spPr bwMode="auto">
          <a:xfrm>
            <a:off x="457200" y="6248400"/>
            <a:ext cx="5943599" cy="469900"/>
          </a:xfrm>
          <a:prstGeom prst="rect">
            <a:avLst/>
          </a:prstGeom>
          <a:noFill/>
          <a:ln w="9525">
            <a:noFill/>
            <a:miter lim="800000"/>
            <a:headEnd/>
            <a:tailEnd/>
          </a:ln>
        </p:spPr>
        <p:txBody>
          <a:bodyPr lIns="91440" tIns="0" rIns="91440" bIns="0"/>
          <a:lstStyle/>
          <a:p>
            <a:pPr defTabSz="457200" eaLnBrk="0" hangingPunct="0"/>
            <a:r>
              <a:rPr lang="en-GB" altLang="zh-CN" sz="600" dirty="0">
                <a:solidFill>
                  <a:prstClr val="white">
                    <a:lumMod val="65000"/>
                  </a:prstClr>
                </a:solidFill>
                <a:cs typeface="SimSun"/>
              </a:rPr>
              <a:t>NOTICE: Proprietary and Confidential</a:t>
            </a:r>
          </a:p>
          <a:p>
            <a:pPr defTabSz="457200" eaLnBrk="0" hangingPunct="0"/>
            <a:r>
              <a:rPr lang="en-GB" altLang="zh-CN" sz="600" dirty="0">
                <a:solidFill>
                  <a:prstClr val="white">
                    <a:lumMod val="65000"/>
                  </a:prstClr>
                </a:solidFill>
                <a:cs typeface="SimSun"/>
              </a:rPr>
              <a:t>This material is proprietary to Opera Solutions. It contains trade secrets and confidential information which is sole property of Opera Solutions. This material is solely for the Client</a:t>
            </a:r>
            <a:r>
              <a:rPr lang="en-GB" altLang="zh-CN" sz="600" dirty="0">
                <a:solidFill>
                  <a:prstClr val="white">
                    <a:lumMod val="65000"/>
                  </a:prstClr>
                </a:solidFill>
                <a:latin typeface="Verdana" pitchFamily="34" charset="0"/>
                <a:cs typeface="SimSun"/>
              </a:rPr>
              <a:t>’</a:t>
            </a:r>
            <a:r>
              <a:rPr lang="en-GB" altLang="zh-CN" sz="600" dirty="0">
                <a:solidFill>
                  <a:prstClr val="white">
                    <a:lumMod val="65000"/>
                  </a:prstClr>
                </a:solidFill>
                <a:cs typeface="SimSun"/>
              </a:rPr>
              <a:t>s internal use. This material shall not be used, reproduced, copied, disclosed, transmitted, in whole or in part, without the express written consent of Opera Solutions.</a:t>
            </a:r>
          </a:p>
          <a:p>
            <a:pPr defTabSz="457200" eaLnBrk="0" hangingPunct="0"/>
            <a:r>
              <a:rPr lang="en-IN" altLang="zh-CN" sz="600">
                <a:solidFill>
                  <a:prstClr val="white">
                    <a:lumMod val="65000"/>
                  </a:prstClr>
                </a:solidFill>
                <a:latin typeface="Verdana" pitchFamily="34" charset="0"/>
                <a:cs typeface="SimSun"/>
              </a:rPr>
              <a:t>© 2015 Opera Solutions, LLC. All rights reserved.</a:t>
            </a:r>
            <a:endParaRPr lang="en-GB" altLang="zh-CN" sz="600" dirty="0">
              <a:solidFill>
                <a:prstClr val="white">
                  <a:lumMod val="65000"/>
                </a:prstClr>
              </a:solidFill>
              <a:cs typeface="SimSun"/>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6039" r="4404"/>
          <a:stretch/>
        </p:blipFill>
        <p:spPr>
          <a:xfrm>
            <a:off x="188452" y="188458"/>
            <a:ext cx="2794000" cy="1607760"/>
          </a:xfrm>
          <a:prstGeom prst="rect">
            <a:avLst/>
          </a:prstGeom>
        </p:spPr>
      </p:pic>
    </p:spTree>
    <p:extLst>
      <p:ext uri="{BB962C8B-B14F-4D97-AF65-F5344CB8AC3E}">
        <p14:creationId xmlns:p14="http://schemas.microsoft.com/office/powerpoint/2010/main" val="5745479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ver_Shanghai">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971800"/>
            <a:ext cx="5791200" cy="970430"/>
          </a:xfrm>
        </p:spPr>
        <p:txBody>
          <a:bodyPr anchor="ctr">
            <a:normAutofit/>
          </a:bodyPr>
          <a:lstStyle>
            <a:lvl1pPr algn="l">
              <a:defRPr sz="3200" b="1"/>
            </a:lvl1pPr>
          </a:lstStyle>
          <a:p>
            <a:r>
              <a:rPr lang="en-US" dirty="0" smtClean="0"/>
              <a:t>Click to Edit Master Title</a:t>
            </a:r>
            <a:endParaRPr lang="en-US" dirty="0"/>
          </a:p>
        </p:txBody>
      </p:sp>
      <p:sp>
        <p:nvSpPr>
          <p:cNvPr id="3" name="Subtitle 2"/>
          <p:cNvSpPr>
            <a:spLocks noGrp="1"/>
          </p:cNvSpPr>
          <p:nvPr>
            <p:ph type="subTitle" idx="1"/>
          </p:nvPr>
        </p:nvSpPr>
        <p:spPr>
          <a:xfrm>
            <a:off x="457200" y="3962400"/>
            <a:ext cx="5791337" cy="672164"/>
          </a:xfrm>
          <a:prstGeom prst="rect">
            <a:avLst/>
          </a:prstGeom>
        </p:spPr>
        <p:txBody>
          <a:bodyPr>
            <a:normAutofit/>
          </a:bodyPr>
          <a:lstStyle>
            <a:lvl1pPr marL="0" indent="0" algn="l">
              <a:buNone/>
              <a:defRPr sz="1800" i="0">
                <a:solidFill>
                  <a:srgbClr val="55555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Rectangle 7"/>
          <p:cNvSpPr>
            <a:spLocks noChangeArrowheads="1"/>
          </p:cNvSpPr>
          <p:nvPr/>
        </p:nvSpPr>
        <p:spPr bwMode="auto">
          <a:xfrm>
            <a:off x="5940110" y="382644"/>
            <a:ext cx="2708590" cy="1477328"/>
          </a:xfrm>
          <a:prstGeom prst="rect">
            <a:avLst/>
          </a:prstGeom>
          <a:noFill/>
          <a:ln w="9525">
            <a:noFill/>
            <a:miter lim="800000"/>
            <a:headEnd/>
            <a:tailEnd/>
          </a:ln>
          <a:effectLst/>
        </p:spPr>
        <p:txBody>
          <a:bodyPr wrap="square">
            <a:spAutoFit/>
          </a:bodyPr>
          <a:lstStyle/>
          <a:p>
            <a:pPr algn="r" defTabSz="457200"/>
            <a:r>
              <a:rPr lang="en-US" sz="1000" b="1" dirty="0">
                <a:solidFill>
                  <a:srgbClr val="A6A6A6"/>
                </a:solidFill>
                <a:cs typeface="Arial" charset="0"/>
              </a:rPr>
              <a:t>Opera Solutions, LLC</a:t>
            </a:r>
            <a:br>
              <a:rPr lang="en-US" sz="1000" b="1" dirty="0">
                <a:solidFill>
                  <a:srgbClr val="A6A6A6"/>
                </a:solidFill>
                <a:cs typeface="Arial" charset="0"/>
              </a:rPr>
            </a:br>
            <a:r>
              <a:rPr lang="en-US" sz="1000" dirty="0">
                <a:solidFill>
                  <a:srgbClr val="A6A6A6"/>
                </a:solidFill>
                <a:cs typeface="Arial" charset="0"/>
              </a:rPr>
              <a:t>Yongda International Tower</a:t>
            </a:r>
          </a:p>
          <a:p>
            <a:pPr algn="r" defTabSz="457200"/>
            <a:r>
              <a:rPr lang="en-US" sz="1000" dirty="0">
                <a:solidFill>
                  <a:srgbClr val="A6A6A6"/>
                </a:solidFill>
                <a:cs typeface="Arial" charset="0"/>
              </a:rPr>
              <a:t>18</a:t>
            </a:r>
            <a:r>
              <a:rPr lang="en-US" sz="1000" baseline="30000" dirty="0">
                <a:solidFill>
                  <a:srgbClr val="A6A6A6"/>
                </a:solidFill>
                <a:cs typeface="Arial" charset="0"/>
              </a:rPr>
              <a:t>th</a:t>
            </a:r>
            <a:r>
              <a:rPr lang="en-US" sz="1000" dirty="0">
                <a:solidFill>
                  <a:srgbClr val="A6A6A6"/>
                </a:solidFill>
                <a:cs typeface="Arial" charset="0"/>
              </a:rPr>
              <a:t> Floor</a:t>
            </a:r>
          </a:p>
          <a:p>
            <a:pPr algn="r" defTabSz="457200"/>
            <a:r>
              <a:rPr lang="en-US" sz="1000" dirty="0">
                <a:solidFill>
                  <a:srgbClr val="A6A6A6"/>
                </a:solidFill>
                <a:cs typeface="Arial" charset="0"/>
              </a:rPr>
              <a:t>2277 Longyang Rd. Pudong</a:t>
            </a:r>
          </a:p>
          <a:p>
            <a:pPr algn="r" defTabSz="457200"/>
            <a:r>
              <a:rPr lang="en-US" sz="1000" dirty="0">
                <a:solidFill>
                  <a:srgbClr val="A6A6A6"/>
                </a:solidFill>
                <a:cs typeface="Arial" charset="0"/>
              </a:rPr>
              <a:t>New Area Shanghai PRC 201204</a:t>
            </a:r>
          </a:p>
          <a:p>
            <a:pPr algn="r" defTabSz="457200"/>
            <a:r>
              <a:rPr lang="en-US" sz="1000" dirty="0">
                <a:solidFill>
                  <a:srgbClr val="A6A6A6"/>
                </a:solidFill>
                <a:cs typeface="Arial" charset="0"/>
              </a:rPr>
              <a:t>+86 (0) 21 6859 9001 telephone</a:t>
            </a:r>
          </a:p>
          <a:p>
            <a:pPr algn="r" defTabSz="457200"/>
            <a:r>
              <a:rPr lang="en-US" sz="1000" dirty="0">
                <a:solidFill>
                  <a:srgbClr val="A6A6A6"/>
                </a:solidFill>
                <a:cs typeface="Arial" charset="0"/>
              </a:rPr>
              <a:t>+86 (0) 21 6859 9002 facsimile</a:t>
            </a:r>
          </a:p>
          <a:p>
            <a:pPr algn="r" defTabSz="457200">
              <a:defRPr/>
            </a:pPr>
            <a:r>
              <a:rPr lang="en-US" sz="1000" dirty="0">
                <a:solidFill>
                  <a:srgbClr val="A6A6A6"/>
                </a:solidFill>
                <a:cs typeface="Arial" charset="0"/>
              </a:rPr>
              <a:t> www.operasolutions.com</a:t>
            </a:r>
            <a:br>
              <a:rPr lang="en-US" sz="1000" dirty="0">
                <a:solidFill>
                  <a:srgbClr val="A6A6A6"/>
                </a:solidFill>
                <a:cs typeface="Arial" charset="0"/>
              </a:rPr>
            </a:br>
            <a:endParaRPr lang="en-US" sz="1000" dirty="0">
              <a:solidFill>
                <a:srgbClr val="A6A6A6"/>
              </a:solidFill>
              <a:cs typeface="Arial" charset="0"/>
            </a:endParaRPr>
          </a:p>
        </p:txBody>
      </p:sp>
      <p:sp>
        <p:nvSpPr>
          <p:cNvPr id="12" name="Picture Placeholder 12"/>
          <p:cNvSpPr>
            <a:spLocks noGrp="1"/>
          </p:cNvSpPr>
          <p:nvPr>
            <p:ph type="pic" sz="quarter" idx="10" hasCustomPrompt="1"/>
          </p:nvPr>
        </p:nvSpPr>
        <p:spPr>
          <a:xfrm>
            <a:off x="6400799" y="2971800"/>
            <a:ext cx="2278063"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10" name="Rectangle 27"/>
          <p:cNvSpPr>
            <a:spLocks noChangeArrowheads="1"/>
          </p:cNvSpPr>
          <p:nvPr>
            <p:custDataLst>
              <p:tags r:id="rId1"/>
            </p:custDataLst>
          </p:nvPr>
        </p:nvSpPr>
        <p:spPr bwMode="auto">
          <a:xfrm>
            <a:off x="457200" y="6248400"/>
            <a:ext cx="5943599" cy="469900"/>
          </a:xfrm>
          <a:prstGeom prst="rect">
            <a:avLst/>
          </a:prstGeom>
          <a:noFill/>
          <a:ln w="9525">
            <a:noFill/>
            <a:miter lim="800000"/>
            <a:headEnd/>
            <a:tailEnd/>
          </a:ln>
        </p:spPr>
        <p:txBody>
          <a:bodyPr lIns="91440" tIns="0" rIns="91440" bIns="0"/>
          <a:lstStyle/>
          <a:p>
            <a:pPr defTabSz="457200" eaLnBrk="0" hangingPunct="0"/>
            <a:r>
              <a:rPr lang="en-GB" altLang="zh-CN" sz="600" dirty="0">
                <a:solidFill>
                  <a:prstClr val="white">
                    <a:lumMod val="65000"/>
                  </a:prstClr>
                </a:solidFill>
                <a:cs typeface="SimSun"/>
              </a:rPr>
              <a:t>NOTICE: Proprietary and Confidential</a:t>
            </a:r>
          </a:p>
          <a:p>
            <a:pPr defTabSz="457200" eaLnBrk="0" hangingPunct="0"/>
            <a:r>
              <a:rPr lang="en-GB" altLang="zh-CN" sz="600" dirty="0">
                <a:solidFill>
                  <a:prstClr val="white">
                    <a:lumMod val="65000"/>
                  </a:prstClr>
                </a:solidFill>
                <a:cs typeface="SimSun"/>
              </a:rPr>
              <a:t>This material is proprietary to Opera Solutions. It contains trade secrets and confidential information which is sole property of Opera Solutions. This material is solely for the Client</a:t>
            </a:r>
            <a:r>
              <a:rPr lang="en-GB" altLang="zh-CN" sz="600" dirty="0">
                <a:solidFill>
                  <a:prstClr val="white">
                    <a:lumMod val="65000"/>
                  </a:prstClr>
                </a:solidFill>
                <a:latin typeface="Verdana" pitchFamily="34" charset="0"/>
                <a:cs typeface="SimSun"/>
              </a:rPr>
              <a:t>’</a:t>
            </a:r>
            <a:r>
              <a:rPr lang="en-GB" altLang="zh-CN" sz="600" dirty="0">
                <a:solidFill>
                  <a:prstClr val="white">
                    <a:lumMod val="65000"/>
                  </a:prstClr>
                </a:solidFill>
                <a:cs typeface="SimSun"/>
              </a:rPr>
              <a:t>s internal use. This material shall not be used, reproduced, copied, disclosed, transmitted, in whole or in part, without the express written consent of Opera Solutions.</a:t>
            </a:r>
          </a:p>
          <a:p>
            <a:pPr defTabSz="457200" eaLnBrk="0" hangingPunct="0"/>
            <a:r>
              <a:rPr lang="en-IN" altLang="zh-CN" sz="600">
                <a:solidFill>
                  <a:prstClr val="white">
                    <a:lumMod val="65000"/>
                  </a:prstClr>
                </a:solidFill>
                <a:latin typeface="Verdana" pitchFamily="34" charset="0"/>
                <a:cs typeface="SimSun"/>
              </a:rPr>
              <a:t>© 2015 Opera Solutions, LLC. All rights reserved.</a:t>
            </a:r>
            <a:endParaRPr lang="en-GB" altLang="zh-CN" sz="600" dirty="0">
              <a:solidFill>
                <a:prstClr val="white">
                  <a:lumMod val="65000"/>
                </a:prstClr>
              </a:solidFill>
              <a:cs typeface="SimSun"/>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6039" r="4404"/>
          <a:stretch/>
        </p:blipFill>
        <p:spPr>
          <a:xfrm>
            <a:off x="188452" y="188458"/>
            <a:ext cx="2794000" cy="1607760"/>
          </a:xfrm>
          <a:prstGeom prst="rect">
            <a:avLst/>
          </a:prstGeom>
        </p:spPr>
      </p:pic>
    </p:spTree>
    <p:extLst>
      <p:ext uri="{BB962C8B-B14F-4D97-AF65-F5344CB8AC3E}">
        <p14:creationId xmlns:p14="http://schemas.microsoft.com/office/powerpoint/2010/main" val="46766614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3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4" name="think-cell Slide" r:id="rId36" imgW="360" imgH="360" progId="TCLayout.ActiveDocument.1">
                  <p:embed/>
                </p:oleObj>
              </mc:Choice>
              <mc:Fallback>
                <p:oleObj name="think-cell Slide" r:id="rId36" imgW="360" imgH="360" progId="TCLayout.ActiveDocument.1">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57200" y="198438"/>
            <a:ext cx="7162800" cy="563562"/>
          </a:xfrm>
          <a:prstGeom prst="rect">
            <a:avLst/>
          </a:prstGeom>
        </p:spPr>
        <p:txBody>
          <a:bodyPr vert="horz" lIns="91440" tIns="45720" rIns="91440" bIns="45720" rtlCol="0" anchor="ctr">
            <a:noAutofit/>
          </a:bodyPr>
          <a:lstStyle/>
          <a:p>
            <a:r>
              <a:rPr lang="en-US" dirty="0" smtClean="0"/>
              <a:t>Click to Edit Master Title</a:t>
            </a:r>
            <a:endParaRPr lang="en-US" dirty="0"/>
          </a:p>
        </p:txBody>
      </p:sp>
      <p:sp>
        <p:nvSpPr>
          <p:cNvPr id="10" name="TextBox 9"/>
          <p:cNvSpPr txBox="1"/>
          <p:nvPr/>
        </p:nvSpPr>
        <p:spPr>
          <a:xfrm>
            <a:off x="8745538" y="6589713"/>
            <a:ext cx="398462" cy="246062"/>
          </a:xfrm>
          <a:prstGeom prst="rect">
            <a:avLst/>
          </a:prstGeom>
          <a:noFill/>
        </p:spPr>
        <p:txBody>
          <a:bodyPr>
            <a:spAutoFit/>
          </a:bodyPr>
          <a:lstStyle/>
          <a:p>
            <a:pPr defTabSz="457200">
              <a:defRPr/>
            </a:pPr>
            <a:fld id="{821A7F31-15BD-4285-8FB1-8CBE439DCAFD}" type="slidenum">
              <a:rPr lang="en-US" sz="1000">
                <a:solidFill>
                  <a:prstClr val="white">
                    <a:lumMod val="50000"/>
                  </a:prstClr>
                </a:solidFill>
              </a:rPr>
              <a:pPr defTabSz="457200">
                <a:defRPr/>
              </a:pPr>
              <a:t>‹#›</a:t>
            </a:fld>
            <a:endParaRPr lang="en-US" sz="1000" dirty="0">
              <a:solidFill>
                <a:prstClr val="white">
                  <a:lumMod val="50000"/>
                </a:prstClr>
              </a:solidFill>
            </a:endParaRPr>
          </a:p>
        </p:txBody>
      </p:sp>
      <p:sp>
        <p:nvSpPr>
          <p:cNvPr id="13" name="Rectangle 12"/>
          <p:cNvSpPr/>
          <p:nvPr/>
        </p:nvSpPr>
        <p:spPr>
          <a:xfrm>
            <a:off x="457200" y="6589713"/>
            <a:ext cx="2210862" cy="215444"/>
          </a:xfrm>
          <a:prstGeom prst="rect">
            <a:avLst/>
          </a:prstGeom>
        </p:spPr>
        <p:txBody>
          <a:bodyPr wrap="none">
            <a:spAutoFit/>
          </a:bodyPr>
          <a:lstStyle/>
          <a:p>
            <a:pPr defTabSz="457200" eaLnBrk="0" hangingPunct="0">
              <a:defRPr/>
            </a:pPr>
            <a:r>
              <a:rPr lang="en-IN" altLang="zh-CN" sz="800">
                <a:solidFill>
                  <a:prstClr val="white">
                    <a:lumMod val="75000"/>
                  </a:prstClr>
                </a:solidFill>
                <a:cs typeface="SimSun"/>
              </a:rPr>
              <a:t>© 2015 Opera Solutions, LLC. All rights reserved.</a:t>
            </a:r>
            <a:endParaRPr lang="en-GB" altLang="zh-CN" sz="800" dirty="0">
              <a:solidFill>
                <a:prstClr val="white">
                  <a:lumMod val="75000"/>
                </a:prstClr>
              </a:solidFill>
              <a:cs typeface="SimSun"/>
            </a:endParaRPr>
          </a:p>
        </p:txBody>
      </p:sp>
      <p:pic>
        <p:nvPicPr>
          <p:cNvPr id="8" name="Picture 7" descr="opera_logo [Converted].png"/>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7752651" y="329401"/>
            <a:ext cx="1010349" cy="301637"/>
          </a:xfrm>
          <a:prstGeom prst="rect">
            <a:avLst/>
          </a:prstGeom>
        </p:spPr>
      </p:pic>
      <p:pic>
        <p:nvPicPr>
          <p:cNvPr id="7" name="Picture 6" descr="opera_logo [Converted].png"/>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7752651" y="329401"/>
            <a:ext cx="1010349" cy="301637"/>
          </a:xfrm>
          <a:prstGeom prst="rect">
            <a:avLst/>
          </a:prstGeom>
        </p:spPr>
      </p:pic>
    </p:spTree>
    <p:extLst>
      <p:ext uri="{BB962C8B-B14F-4D97-AF65-F5344CB8AC3E}">
        <p14:creationId xmlns:p14="http://schemas.microsoft.com/office/powerpoint/2010/main" val="264760466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2400" kern="1200">
          <a:solidFill>
            <a:schemeClr val="bg2"/>
          </a:solidFill>
          <a:latin typeface="Calibri"/>
          <a:ea typeface="+mj-ea"/>
          <a:cs typeface="Calibri"/>
        </a:defRPr>
      </a:lvl1pPr>
    </p:titleStyle>
    <p:bodyStyle>
      <a:lvl1pPr marL="342900" indent="-342900" algn="l" defTabSz="457200" rtl="0" eaLnBrk="1" latinLnBrk="0" hangingPunct="1">
        <a:spcBef>
          <a:spcPct val="20000"/>
        </a:spcBef>
        <a:buFont typeface="Arial"/>
        <a:buNone/>
        <a:defRPr sz="1600" b="0" kern="1200">
          <a:solidFill>
            <a:schemeClr val="tx1">
              <a:lumMod val="50000"/>
              <a:lumOff val="50000"/>
            </a:schemeClr>
          </a:solidFill>
          <a:latin typeface="Calibri"/>
          <a:ea typeface="+mn-ea"/>
          <a:cs typeface="Calibri"/>
        </a:defRPr>
      </a:lvl1pPr>
      <a:lvl2pPr marL="227013" indent="-227013" algn="l" defTabSz="457200" rtl="0" eaLnBrk="1" latinLnBrk="0" hangingPunct="1">
        <a:spcBef>
          <a:spcPct val="20000"/>
        </a:spcBef>
        <a:buClr>
          <a:srgbClr val="004080"/>
        </a:buClr>
        <a:buFont typeface="Arial"/>
        <a:buChar char="•"/>
        <a:defRPr sz="1400" kern="1200">
          <a:solidFill>
            <a:schemeClr val="bg1">
              <a:lumMod val="50000"/>
            </a:schemeClr>
          </a:solidFill>
          <a:latin typeface="Calibri"/>
          <a:ea typeface="+mn-ea"/>
          <a:cs typeface="Calibri"/>
        </a:defRPr>
      </a:lvl2pPr>
      <a:lvl3pPr marL="452438" indent="-225425" algn="l" defTabSz="457200" rtl="0" eaLnBrk="1" latinLnBrk="0" hangingPunct="1">
        <a:spcBef>
          <a:spcPct val="20000"/>
        </a:spcBef>
        <a:buClr>
          <a:srgbClr val="004080"/>
        </a:buClr>
        <a:buFont typeface="Lucida Grande"/>
        <a:buChar char="−"/>
        <a:defRPr sz="1200" kern="1200">
          <a:solidFill>
            <a:schemeClr val="bg1">
              <a:lumMod val="50000"/>
            </a:schemeClr>
          </a:solidFill>
          <a:latin typeface="Calibri"/>
          <a:ea typeface="+mn-ea"/>
          <a:cs typeface="Calibri"/>
        </a:defRPr>
      </a:lvl3pPr>
      <a:lvl4pPr marL="684213" indent="-231775" algn="l" defTabSz="457200" rtl="0" eaLnBrk="1" latinLnBrk="0" hangingPunct="1">
        <a:spcBef>
          <a:spcPct val="20000"/>
        </a:spcBef>
        <a:buFont typeface="Arial"/>
        <a:buChar char="–"/>
        <a:defRPr sz="1100" kern="1200">
          <a:solidFill>
            <a:schemeClr val="bg1">
              <a:lumMod val="50000"/>
            </a:schemeClr>
          </a:solidFill>
          <a:latin typeface="Calibri"/>
          <a:ea typeface="+mn-ea"/>
          <a:cs typeface="Calibri"/>
        </a:defRPr>
      </a:lvl4pPr>
      <a:lvl5pPr marL="915988" indent="-231775" algn="l" defTabSz="457200" rtl="0" eaLnBrk="1" latinLnBrk="0" hangingPunct="1">
        <a:spcBef>
          <a:spcPct val="20000"/>
        </a:spcBef>
        <a:buFont typeface="Arial"/>
        <a:buChar char="»"/>
        <a:defRPr sz="1100" kern="1200">
          <a:solidFill>
            <a:schemeClr val="bg1">
              <a:lumMod val="50000"/>
            </a:schemeClr>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slideLayout" Target="../slideLayouts/slideLayout2.xml"/><Relationship Id="rId4" Type="http://schemas.openxmlformats.org/officeDocument/2006/relationships/tags" Target="../tags/tag23.xml"/><Relationship Id="rId9" Type="http://schemas.openxmlformats.org/officeDocument/2006/relationships/tags" Target="../tags/tag2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4.emf"/><Relationship Id="rId2" Type="http://schemas.openxmlformats.org/officeDocument/2006/relationships/tags" Target="../tags/tag2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4.xml"/><Relationship Id="rId4" Type="http://schemas.openxmlformats.org/officeDocument/2006/relationships/tags" Target="../tags/tag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4.emf"/><Relationship Id="rId2" Type="http://schemas.openxmlformats.org/officeDocument/2006/relationships/tags" Target="../tags/tag3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2.xml"/><Relationship Id="rId4" Type="http://schemas.openxmlformats.org/officeDocument/2006/relationships/tags" Target="../tags/tag34.xml"/></Relationships>
</file>

<file path=ppt/slides/_rels/slide57.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media/image14.emf"/><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oleObject" Target="../embeddings/oleObject4.bin"/><Relationship Id="rId2" Type="http://schemas.openxmlformats.org/officeDocument/2006/relationships/tags" Target="../tags/tag35.xml"/><Relationship Id="rId1" Type="http://schemas.openxmlformats.org/officeDocument/2006/relationships/vmlDrawing" Target="../drawings/vmlDrawing4.vml"/><Relationship Id="rId6" Type="http://schemas.openxmlformats.org/officeDocument/2006/relationships/tags" Target="../tags/tag39.xml"/><Relationship Id="rId11" Type="http://schemas.openxmlformats.org/officeDocument/2006/relationships/slideLayout" Target="../slideLayouts/slideLayout2.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58.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oleObject" Target="../embeddings/oleObject5.bin"/><Relationship Id="rId3" Type="http://schemas.openxmlformats.org/officeDocument/2006/relationships/tags" Target="../tags/tag45.xml"/><Relationship Id="rId21" Type="http://schemas.openxmlformats.org/officeDocument/2006/relationships/tags" Target="../tags/tag63.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slideLayout" Target="../slideLayouts/slideLayout2.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1" Type="http://schemas.openxmlformats.org/officeDocument/2006/relationships/vmlDrawing" Target="../drawings/vmlDrawing5.v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image" Target="../media/image14.emf"/></Relationships>
</file>

<file path=ppt/slides/_rels/slide59.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tags" Target="../tags/tag83.xml"/><Relationship Id="rId3" Type="http://schemas.openxmlformats.org/officeDocument/2006/relationships/tags" Target="../tags/tag68.xml"/><Relationship Id="rId21" Type="http://schemas.openxmlformats.org/officeDocument/2006/relationships/tags" Target="../tags/tag86.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tags" Target="../tags/tag82.xml"/><Relationship Id="rId2" Type="http://schemas.openxmlformats.org/officeDocument/2006/relationships/tags" Target="../tags/tag67.xml"/><Relationship Id="rId16" Type="http://schemas.openxmlformats.org/officeDocument/2006/relationships/tags" Target="../tags/tag81.xml"/><Relationship Id="rId20" Type="http://schemas.openxmlformats.org/officeDocument/2006/relationships/tags" Target="../tags/tag85.xml"/><Relationship Id="rId1" Type="http://schemas.openxmlformats.org/officeDocument/2006/relationships/vmlDrawing" Target="../drawings/vmlDrawing6.v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image" Target="../media/image14.emf"/><Relationship Id="rId5" Type="http://schemas.openxmlformats.org/officeDocument/2006/relationships/tags" Target="../tags/tag70.xml"/><Relationship Id="rId15" Type="http://schemas.openxmlformats.org/officeDocument/2006/relationships/tags" Target="../tags/tag80.xml"/><Relationship Id="rId23" Type="http://schemas.openxmlformats.org/officeDocument/2006/relationships/oleObject" Target="../embeddings/oleObject6.bin"/><Relationship Id="rId10" Type="http://schemas.openxmlformats.org/officeDocument/2006/relationships/tags" Target="../tags/tag75.xml"/><Relationship Id="rId19" Type="http://schemas.openxmlformats.org/officeDocument/2006/relationships/tags" Target="../tags/tag84.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10" Type="http://schemas.openxmlformats.org/officeDocument/2006/relationships/slideLayout" Target="../slideLayouts/slideLayout3.xml"/><Relationship Id="rId4" Type="http://schemas.openxmlformats.org/officeDocument/2006/relationships/tags" Target="../tags/tag11.xml"/><Relationship Id="rId9"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4.emf"/><Relationship Id="rId2" Type="http://schemas.openxmlformats.org/officeDocument/2006/relationships/tags" Target="../tags/tag8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2.xml"/><Relationship Id="rId4" Type="http://schemas.openxmlformats.org/officeDocument/2006/relationships/tags" Target="../tags/tag89.xml"/></Relationships>
</file>

<file path=ppt/slides/_rels/slide61.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3" Type="http://schemas.openxmlformats.org/officeDocument/2006/relationships/tags" Target="../tags/tag104.xml"/><Relationship Id="rId18" Type="http://schemas.openxmlformats.org/officeDocument/2006/relationships/tags" Target="../tags/tag109.xml"/><Relationship Id="rId26" Type="http://schemas.openxmlformats.org/officeDocument/2006/relationships/tags" Target="../tags/tag117.xml"/><Relationship Id="rId39" Type="http://schemas.openxmlformats.org/officeDocument/2006/relationships/slideLayout" Target="../slideLayouts/slideLayout2.xml"/><Relationship Id="rId21" Type="http://schemas.openxmlformats.org/officeDocument/2006/relationships/tags" Target="../tags/tag112.xml"/><Relationship Id="rId34" Type="http://schemas.openxmlformats.org/officeDocument/2006/relationships/tags" Target="../tags/tag125.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5" Type="http://schemas.openxmlformats.org/officeDocument/2006/relationships/tags" Target="../tags/tag116.xml"/><Relationship Id="rId33" Type="http://schemas.openxmlformats.org/officeDocument/2006/relationships/tags" Target="../tags/tag124.xml"/><Relationship Id="rId38" Type="http://schemas.openxmlformats.org/officeDocument/2006/relationships/tags" Target="../tags/tag129.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tags" Target="../tags/tag111.xml"/><Relationship Id="rId29" Type="http://schemas.openxmlformats.org/officeDocument/2006/relationships/tags" Target="../tags/tag120.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24" Type="http://schemas.openxmlformats.org/officeDocument/2006/relationships/tags" Target="../tags/tag115.xml"/><Relationship Id="rId32" Type="http://schemas.openxmlformats.org/officeDocument/2006/relationships/tags" Target="../tags/tag123.xml"/><Relationship Id="rId37" Type="http://schemas.openxmlformats.org/officeDocument/2006/relationships/tags" Target="../tags/tag128.xml"/><Relationship Id="rId5" Type="http://schemas.openxmlformats.org/officeDocument/2006/relationships/tags" Target="../tags/tag96.xml"/><Relationship Id="rId15" Type="http://schemas.openxmlformats.org/officeDocument/2006/relationships/tags" Target="../tags/tag106.xml"/><Relationship Id="rId23" Type="http://schemas.openxmlformats.org/officeDocument/2006/relationships/tags" Target="../tags/tag114.xml"/><Relationship Id="rId28" Type="http://schemas.openxmlformats.org/officeDocument/2006/relationships/tags" Target="../tags/tag119.xml"/><Relationship Id="rId36" Type="http://schemas.openxmlformats.org/officeDocument/2006/relationships/tags" Target="../tags/tag127.xml"/><Relationship Id="rId10" Type="http://schemas.openxmlformats.org/officeDocument/2006/relationships/tags" Target="../tags/tag101.xml"/><Relationship Id="rId19" Type="http://schemas.openxmlformats.org/officeDocument/2006/relationships/tags" Target="../tags/tag110.xml"/><Relationship Id="rId31" Type="http://schemas.openxmlformats.org/officeDocument/2006/relationships/tags" Target="../tags/tag122.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tags" Target="../tags/tag113.xml"/><Relationship Id="rId27" Type="http://schemas.openxmlformats.org/officeDocument/2006/relationships/tags" Target="../tags/tag118.xml"/><Relationship Id="rId30" Type="http://schemas.openxmlformats.org/officeDocument/2006/relationships/tags" Target="../tags/tag121.xml"/><Relationship Id="rId35" Type="http://schemas.openxmlformats.org/officeDocument/2006/relationships/tags" Target="../tags/tag126.xml"/><Relationship Id="rId8" Type="http://schemas.openxmlformats.org/officeDocument/2006/relationships/tags" Target="../tags/tag99.xml"/><Relationship Id="rId3" Type="http://schemas.openxmlformats.org/officeDocument/2006/relationships/tags" Target="../tags/tag94.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6" Type="http://schemas.openxmlformats.org/officeDocument/2006/relationships/slideLayout" Target="../slideLayouts/slideLayout2.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bwMode="gray"/>
        <p:txBody>
          <a:bodyPr/>
          <a:lstStyle/>
          <a:p>
            <a:r>
              <a:rPr lang="en-IN" smtClean="0"/>
              <a:t>Hadoop</a:t>
            </a:r>
            <a:endParaRPr lang="en-IN"/>
          </a:p>
        </p:txBody>
      </p:sp>
      <p:sp>
        <p:nvSpPr>
          <p:cNvPr id="5" name="Subtitle 4"/>
          <p:cNvSpPr>
            <a:spLocks noGrp="1"/>
          </p:cNvSpPr>
          <p:nvPr>
            <p:ph type="subTitle" idx="1"/>
          </p:nvPr>
        </p:nvSpPr>
        <p:spPr bwMode="gray"/>
        <p:txBody>
          <a:bodyPr/>
          <a:lstStyle/>
          <a:p>
            <a:r>
              <a:rPr lang="en-IN" smtClean="0"/>
              <a:t>Basic Concepts and Working</a:t>
            </a:r>
            <a:endParaRPr lang="en-IN"/>
          </a:p>
        </p:txBody>
      </p:sp>
    </p:spTree>
    <p:extLst>
      <p:ext uri="{BB962C8B-B14F-4D97-AF65-F5344CB8AC3E}">
        <p14:creationId xmlns:p14="http://schemas.microsoft.com/office/powerpoint/2010/main" val="294934335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Traditional vs Distributed</a:t>
            </a:r>
            <a:endParaRPr lang="en-IN" dirty="0"/>
          </a:p>
        </p:txBody>
      </p:sp>
      <p:sp>
        <p:nvSpPr>
          <p:cNvPr id="3" name="Content Placeholder 2"/>
          <p:cNvSpPr>
            <a:spLocks noGrp="1"/>
          </p:cNvSpPr>
          <p:nvPr>
            <p:ph type="body" sz="quarter" idx="10"/>
          </p:nvPr>
        </p:nvSpPr>
        <p:spPr bwMode="gray">
          <a:xfrm>
            <a:off x="563530" y="1640944"/>
            <a:ext cx="8275670" cy="3677930"/>
          </a:xfrm>
        </p:spPr>
        <p:txBody>
          <a:bodyPr wrap="square" lIns="0" tIns="0" rIns="0" bIns="0">
            <a:spAutoFit/>
          </a:bodyPr>
          <a:lstStyle/>
          <a:p>
            <a:pPr marL="233363" indent="-233363">
              <a:spcBef>
                <a:spcPts val="1800"/>
              </a:spcBef>
              <a:buFont typeface="Arial" panose="020B0604020202020204" pitchFamily="34" charset="0"/>
              <a:buChar char="›"/>
            </a:pPr>
            <a:r>
              <a:rPr lang="en-IN" sz="2000" dirty="0" smtClean="0">
                <a:solidFill>
                  <a:schemeClr val="tx1"/>
                </a:solidFill>
              </a:rPr>
              <a:t>Scale Vertically</a:t>
            </a:r>
          </a:p>
          <a:p>
            <a:pPr marL="457200" lvl="1" indent="-223838">
              <a:spcBef>
                <a:spcPts val="1200"/>
              </a:spcBef>
            </a:pPr>
            <a:r>
              <a:rPr lang="en-IN" sz="1800" dirty="0" smtClean="0"/>
              <a:t>Increase the server capacity</a:t>
            </a:r>
          </a:p>
          <a:p>
            <a:pPr marL="457200" lvl="1" indent="-223838">
              <a:spcBef>
                <a:spcPts val="1200"/>
              </a:spcBef>
            </a:pPr>
            <a:r>
              <a:rPr lang="en-IN" sz="1800" dirty="0" smtClean="0"/>
              <a:t>Increase memory and processing power</a:t>
            </a:r>
          </a:p>
          <a:p>
            <a:pPr marL="457200" lvl="1" indent="-223838">
              <a:spcBef>
                <a:spcPts val="1200"/>
              </a:spcBef>
            </a:pPr>
            <a:r>
              <a:rPr lang="en-IN" sz="1800" dirty="0" smtClean="0"/>
              <a:t>Very costly (</a:t>
            </a:r>
            <a:r>
              <a:rPr lang="en-IN" sz="1800" dirty="0" err="1" smtClean="0"/>
              <a:t>Eg</a:t>
            </a:r>
            <a:r>
              <a:rPr lang="en-IN" sz="1800" dirty="0" smtClean="0"/>
              <a:t>. Terabyte server)</a:t>
            </a:r>
          </a:p>
          <a:p>
            <a:pPr marL="233363" indent="-233363">
              <a:spcBef>
                <a:spcPts val="1800"/>
              </a:spcBef>
              <a:buFont typeface="Arial" panose="020B0604020202020204" pitchFamily="34" charset="0"/>
              <a:buChar char="›"/>
            </a:pPr>
            <a:r>
              <a:rPr lang="en-IN" sz="2000" dirty="0" smtClean="0">
                <a:solidFill>
                  <a:schemeClr val="tx1"/>
                </a:solidFill>
              </a:rPr>
              <a:t>Scale Horizontally</a:t>
            </a:r>
          </a:p>
          <a:p>
            <a:pPr marL="457200" lvl="1" indent="-223838">
              <a:spcBef>
                <a:spcPts val="1200"/>
              </a:spcBef>
            </a:pPr>
            <a:r>
              <a:rPr lang="en-IN" sz="1800" dirty="0" smtClean="0"/>
              <a:t>Increase number of nodes that process the data</a:t>
            </a:r>
          </a:p>
          <a:p>
            <a:pPr marL="457200" lvl="1" indent="-223838">
              <a:spcBef>
                <a:spcPts val="1200"/>
              </a:spcBef>
            </a:pPr>
            <a:r>
              <a:rPr lang="en-IN" sz="1800" dirty="0" smtClean="0"/>
              <a:t>Cheap commodity hardware</a:t>
            </a:r>
          </a:p>
          <a:p>
            <a:pPr marL="457200" lvl="1" indent="-223838">
              <a:spcBef>
                <a:spcPts val="1200"/>
              </a:spcBef>
            </a:pPr>
            <a:r>
              <a:rPr lang="en-IN" sz="1800" dirty="0" smtClean="0"/>
              <a:t>Map-Reduce allows parallel processing</a:t>
            </a:r>
          </a:p>
        </p:txBody>
      </p:sp>
    </p:spTree>
    <p:extLst>
      <p:ext uri="{BB962C8B-B14F-4D97-AF65-F5344CB8AC3E}">
        <p14:creationId xmlns:p14="http://schemas.microsoft.com/office/powerpoint/2010/main" val="3594239929"/>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Specify The Final Output Data Types</a:t>
            </a:r>
            <a:endParaRPr lang="en-IN"/>
          </a:p>
        </p:txBody>
      </p:sp>
      <p:sp>
        <p:nvSpPr>
          <p:cNvPr id="3" name="Rounded Rectangle 2"/>
          <p:cNvSpPr/>
          <p:nvPr/>
        </p:nvSpPr>
        <p:spPr bwMode="gray">
          <a:xfrm>
            <a:off x="554038" y="1307804"/>
            <a:ext cx="8154027" cy="4901609"/>
          </a:xfrm>
          <a:prstGeom prst="roundRect">
            <a:avLst>
              <a:gd name="adj" fmla="val 4303"/>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75000"/>
                  </a:prstClr>
                </a:solidFill>
              </a:rPr>
              <a:t>public class WordCount extends Configured implements Tool {</a:t>
            </a:r>
          </a:p>
          <a:p>
            <a:pPr marL="233363"/>
            <a:r>
              <a:rPr lang="en-IN" sz="1100">
                <a:solidFill>
                  <a:prstClr val="white">
                    <a:lumMod val="75000"/>
                  </a:prstClr>
                </a:solidFill>
              </a:rPr>
              <a:t>public int run(String[] args) throws Exception {</a:t>
            </a:r>
          </a:p>
          <a:p>
            <a:pPr marL="233363"/>
            <a:r>
              <a:rPr lang="en-IN" sz="1100">
                <a:solidFill>
                  <a:prstClr val="white">
                    <a:lumMod val="75000"/>
                  </a:prstClr>
                </a:solidFill>
              </a:rPr>
              <a:t>if (args.length != 2) {</a:t>
            </a:r>
          </a:p>
          <a:p>
            <a:pPr marL="233363"/>
            <a:r>
              <a:rPr lang="en-IN" sz="1100">
                <a:solidFill>
                  <a:prstClr val="white">
                    <a:lumMod val="75000"/>
                  </a:prstClr>
                </a:solidFill>
              </a:rPr>
              <a:t>System.out.printf(</a:t>
            </a:r>
          </a:p>
          <a:p>
            <a:pPr marL="233363"/>
            <a:r>
              <a:rPr lang="en-IN" sz="1100">
                <a:solidFill>
                  <a:prstClr val="white">
                    <a:lumMod val="75000"/>
                  </a:prstClr>
                </a:solidFill>
              </a:rPr>
              <a:t>"Usage: %s [generic options] &lt;input dir&gt; &lt;output dir&gt;\n", getClass().getSimpleName());</a:t>
            </a:r>
          </a:p>
          <a:p>
            <a:pPr marL="233363"/>
            <a:r>
              <a:rPr lang="en-IN" sz="1100">
                <a:solidFill>
                  <a:prstClr val="white">
                    <a:lumMod val="75000"/>
                  </a:prstClr>
                </a:solidFill>
              </a:rPr>
              <a:t>ToolRunner.printGenericCommandUsage(System.out);</a:t>
            </a:r>
          </a:p>
          <a:p>
            <a:pPr marL="233363"/>
            <a:r>
              <a:rPr lang="en-IN" sz="1100">
                <a:solidFill>
                  <a:prstClr val="white">
                    <a:lumMod val="75000"/>
                  </a:prstClr>
                </a:solidFill>
              </a:rPr>
              <a:t>return -1;</a:t>
            </a:r>
          </a:p>
          <a:p>
            <a:pPr marL="233363"/>
            <a:r>
              <a:rPr lang="en-IN" sz="1100">
                <a:solidFill>
                  <a:prstClr val="white">
                    <a:lumMod val="75000"/>
                  </a:prstClr>
                </a:solidFill>
              </a:rPr>
              <a:t>}</a:t>
            </a:r>
          </a:p>
          <a:p>
            <a:pPr marL="233363"/>
            <a:r>
              <a:rPr lang="en-IN" sz="1100">
                <a:solidFill>
                  <a:prstClr val="white">
                    <a:lumMod val="75000"/>
                  </a:prstClr>
                </a:solidFill>
              </a:rPr>
              <a:t>JobConf conf = new JobConf(getConf(), WordCount.class);</a:t>
            </a:r>
          </a:p>
          <a:p>
            <a:pPr marL="233363"/>
            <a:r>
              <a:rPr lang="en-IN" sz="1100">
                <a:solidFill>
                  <a:prstClr val="white">
                    <a:lumMod val="75000"/>
                  </a:prstClr>
                </a:solidFill>
              </a:rPr>
              <a:t>conf.setJobName(this.getClass().getName());</a:t>
            </a:r>
          </a:p>
          <a:p>
            <a:pPr marL="233363"/>
            <a:r>
              <a:rPr lang="en-IN" sz="1100">
                <a:solidFill>
                  <a:prstClr val="white">
                    <a:lumMod val="75000"/>
                  </a:prstClr>
                </a:solidFill>
              </a:rPr>
              <a:t>FileInputFormat.setInputPaths(conf, new Path(args[0]));</a:t>
            </a:r>
          </a:p>
          <a:p>
            <a:pPr marL="233363"/>
            <a:r>
              <a:rPr lang="en-IN" sz="1100">
                <a:solidFill>
                  <a:prstClr val="white">
                    <a:lumMod val="75000"/>
                  </a:prstClr>
                </a:solidFill>
              </a:rPr>
              <a:t>FileOutputFormat.setOutputPath(conf, new Path(args[1]));</a:t>
            </a:r>
          </a:p>
          <a:p>
            <a:pPr marL="233363"/>
            <a:r>
              <a:rPr lang="en-IN" sz="1100">
                <a:solidFill>
                  <a:prstClr val="white">
                    <a:lumMod val="75000"/>
                  </a:prstClr>
                </a:solidFill>
              </a:rPr>
              <a:t>conf.setMapperClass(WordMapper.class);</a:t>
            </a:r>
          </a:p>
          <a:p>
            <a:pPr marL="233363"/>
            <a:r>
              <a:rPr lang="en-IN" sz="1100">
                <a:solidFill>
                  <a:prstClr val="white">
                    <a:lumMod val="75000"/>
                  </a:prstClr>
                </a:solidFill>
              </a:rPr>
              <a:t>conf.setReducerClass(SumReducer.class);</a:t>
            </a:r>
          </a:p>
          <a:p>
            <a:pPr marL="233363"/>
            <a:r>
              <a:rPr lang="en-IN" sz="1100">
                <a:solidFill>
                  <a:prstClr val="white">
                    <a:lumMod val="75000"/>
                  </a:prstClr>
                </a:solidFill>
              </a:rPr>
              <a:t>conf.setMapOutputKeyClass(Text.class);</a:t>
            </a:r>
          </a:p>
          <a:p>
            <a:pPr marL="233363"/>
            <a:r>
              <a:rPr lang="en-IN" sz="1100">
                <a:solidFill>
                  <a:prstClr val="white">
                    <a:lumMod val="75000"/>
                  </a:prstClr>
                </a:solidFill>
              </a:rPr>
              <a:t>conf.setMapOutputValueClass(IntWritable.class);</a:t>
            </a:r>
          </a:p>
          <a:p>
            <a:pPr marL="233363"/>
            <a:r>
              <a:rPr lang="en-IN" sz="1100">
                <a:solidFill>
                  <a:srgbClr val="000000"/>
                </a:solidFill>
              </a:rPr>
              <a:t>conf.setOutputKeyClass(Text.class);</a:t>
            </a:r>
          </a:p>
          <a:p>
            <a:pPr marL="233363"/>
            <a:r>
              <a:rPr lang="en-IN" sz="1100">
                <a:solidFill>
                  <a:srgbClr val="000000"/>
                </a:solidFill>
              </a:rPr>
              <a:t>conf.setOutputValueClass(IntWritable.class);</a:t>
            </a:r>
          </a:p>
          <a:p>
            <a:pPr marL="233363"/>
            <a:r>
              <a:rPr lang="en-IN" sz="1100">
                <a:solidFill>
                  <a:prstClr val="white">
                    <a:lumMod val="75000"/>
                  </a:prstClr>
                </a:solidFill>
              </a:rPr>
              <a:t>JobClient.runJob(conf);</a:t>
            </a:r>
          </a:p>
          <a:p>
            <a:pPr marL="233363"/>
            <a:r>
              <a:rPr lang="en-IN" sz="1100">
                <a:solidFill>
                  <a:prstClr val="white">
                    <a:lumMod val="75000"/>
                  </a:prstClr>
                </a:solidFill>
              </a:rPr>
              <a:t>return 0;</a:t>
            </a:r>
          </a:p>
          <a:p>
            <a:pPr marL="233363"/>
            <a:r>
              <a:rPr lang="en-IN" sz="1100">
                <a:solidFill>
                  <a:prstClr val="white">
                    <a:lumMod val="75000"/>
                  </a:prstClr>
                </a:solidFill>
              </a:rPr>
              <a:t>}</a:t>
            </a:r>
          </a:p>
          <a:p>
            <a:pPr marL="233363"/>
            <a:r>
              <a:rPr lang="en-IN" sz="1100">
                <a:solidFill>
                  <a:prstClr val="white">
                    <a:lumMod val="75000"/>
                  </a:prstClr>
                </a:solidFill>
              </a:rPr>
              <a:t>public static void main(String[] args) throws Exception {</a:t>
            </a:r>
          </a:p>
          <a:p>
            <a:pPr marL="233363"/>
            <a:r>
              <a:rPr lang="en-IN" sz="1100">
                <a:solidFill>
                  <a:prstClr val="white">
                    <a:lumMod val="75000"/>
                  </a:prstClr>
                </a:solidFill>
              </a:rPr>
              <a:t>int exitCode = ToolRunner.run(new WordCount(), args);</a:t>
            </a:r>
          </a:p>
          <a:p>
            <a:pPr marL="233363"/>
            <a:r>
              <a:rPr lang="en-IN" sz="1100">
                <a:solidFill>
                  <a:prstClr val="white">
                    <a:lumMod val="75000"/>
                  </a:prstClr>
                </a:solidFill>
              </a:rPr>
              <a:t>System.exit(exitCode);</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414130" y="4636124"/>
            <a:ext cx="5932968" cy="476726"/>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t>Specify the types of the Reducer’s output key and value.</a:t>
            </a:r>
          </a:p>
        </p:txBody>
      </p:sp>
    </p:spTree>
    <p:extLst>
      <p:ext uri="{BB962C8B-B14F-4D97-AF65-F5344CB8AC3E}">
        <p14:creationId xmlns:p14="http://schemas.microsoft.com/office/powerpoint/2010/main" val="4170683898"/>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Running The Job</a:t>
            </a:r>
            <a:endParaRPr lang="en-IN"/>
          </a:p>
        </p:txBody>
      </p:sp>
      <p:sp>
        <p:nvSpPr>
          <p:cNvPr id="3" name="Rounded Rectangle 2"/>
          <p:cNvSpPr/>
          <p:nvPr/>
        </p:nvSpPr>
        <p:spPr bwMode="gray">
          <a:xfrm>
            <a:off x="554038" y="1307804"/>
            <a:ext cx="8154027" cy="4901609"/>
          </a:xfrm>
          <a:prstGeom prst="roundRect">
            <a:avLst>
              <a:gd name="adj" fmla="val 3869"/>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a:r>
              <a:rPr lang="en-IN" sz="1100">
                <a:solidFill>
                  <a:srgbClr val="666666"/>
                </a:solidFill>
              </a:rPr>
              <a:t>public class WordCount extends Configured implements Tool {</a:t>
            </a:r>
          </a:p>
          <a:p>
            <a:pPr marL="169863"/>
            <a:r>
              <a:rPr lang="en-IN" sz="1100">
                <a:solidFill>
                  <a:srgbClr val="666666"/>
                </a:solidFill>
              </a:rPr>
              <a:t>public int run(String[] args) throws Exception {</a:t>
            </a:r>
          </a:p>
          <a:p>
            <a:pPr marL="169863"/>
            <a:r>
              <a:rPr lang="en-IN" sz="1100">
                <a:solidFill>
                  <a:srgbClr val="666666"/>
                </a:solidFill>
              </a:rPr>
              <a:t>if (args.length != 2) {</a:t>
            </a:r>
          </a:p>
          <a:p>
            <a:pPr marL="169863"/>
            <a:r>
              <a:rPr lang="en-IN" sz="1100">
                <a:solidFill>
                  <a:srgbClr val="666666"/>
                </a:solidFill>
              </a:rPr>
              <a:t>System.out.printf(</a:t>
            </a:r>
          </a:p>
          <a:p>
            <a:pPr marL="169863"/>
            <a:r>
              <a:rPr lang="en-IN" sz="1100">
                <a:solidFill>
                  <a:srgbClr val="666666"/>
                </a:solidFill>
              </a:rPr>
              <a:t>"Usage: %s [generic options] &lt;input dir&gt; &lt;output dir&gt;\n", getClass().getSimpleName());</a:t>
            </a:r>
          </a:p>
          <a:p>
            <a:pPr marL="169863"/>
            <a:r>
              <a:rPr lang="en-IN" sz="1100">
                <a:solidFill>
                  <a:srgbClr val="666666"/>
                </a:solidFill>
              </a:rPr>
              <a:t>ToolRunner.printGenericCommandUsage(System.out);</a:t>
            </a:r>
          </a:p>
          <a:p>
            <a:pPr marL="169863"/>
            <a:r>
              <a:rPr lang="en-IN" sz="1100">
                <a:solidFill>
                  <a:srgbClr val="666666"/>
                </a:solidFill>
              </a:rPr>
              <a:t>return -1;</a:t>
            </a:r>
          </a:p>
          <a:p>
            <a:pPr marL="169863"/>
            <a:r>
              <a:rPr lang="en-IN" sz="1100">
                <a:solidFill>
                  <a:srgbClr val="666666"/>
                </a:solidFill>
              </a:rPr>
              <a:t>}</a:t>
            </a:r>
          </a:p>
          <a:p>
            <a:pPr marL="169863"/>
            <a:r>
              <a:rPr lang="en-IN" sz="1100">
                <a:solidFill>
                  <a:srgbClr val="666666"/>
                </a:solidFill>
              </a:rPr>
              <a:t>JobConf conf = new JobConf(getConf(), WordCount.class);</a:t>
            </a:r>
          </a:p>
          <a:p>
            <a:pPr marL="169863"/>
            <a:r>
              <a:rPr lang="en-IN" sz="1100">
                <a:solidFill>
                  <a:srgbClr val="666666"/>
                </a:solidFill>
              </a:rPr>
              <a:t>conf.setJobName(this.getClass().getName());</a:t>
            </a:r>
          </a:p>
          <a:p>
            <a:pPr marL="169863"/>
            <a:r>
              <a:rPr lang="en-IN" sz="1100">
                <a:solidFill>
                  <a:srgbClr val="666666"/>
                </a:solidFill>
              </a:rPr>
              <a:t>FileInputFormat.setInputPaths(conf, new Path(args[0]));</a:t>
            </a:r>
          </a:p>
          <a:p>
            <a:pPr marL="169863"/>
            <a:r>
              <a:rPr lang="en-IN" sz="1100">
                <a:solidFill>
                  <a:srgbClr val="666666"/>
                </a:solidFill>
              </a:rPr>
              <a:t>FileOutputFormat.setOutputPath(conf, new Path(args[1]));</a:t>
            </a:r>
          </a:p>
          <a:p>
            <a:pPr marL="169863"/>
            <a:r>
              <a:rPr lang="en-IN" sz="1100">
                <a:solidFill>
                  <a:srgbClr val="666666"/>
                </a:solidFill>
              </a:rPr>
              <a:t>conf.setMapperClass(WordMapper.class);</a:t>
            </a:r>
          </a:p>
          <a:p>
            <a:pPr marL="169863"/>
            <a:r>
              <a:rPr lang="en-IN" sz="1100">
                <a:solidFill>
                  <a:srgbClr val="666666"/>
                </a:solidFill>
              </a:rPr>
              <a:t>conf.setReducerClass(SumReducer.class);</a:t>
            </a:r>
          </a:p>
          <a:p>
            <a:pPr marL="169863"/>
            <a:r>
              <a:rPr lang="en-IN" sz="1100">
                <a:solidFill>
                  <a:srgbClr val="666666"/>
                </a:solidFill>
              </a:rPr>
              <a:t>conf.setMapOutputKeyClass(Text.class);</a:t>
            </a:r>
          </a:p>
          <a:p>
            <a:pPr marL="169863"/>
            <a:r>
              <a:rPr lang="en-IN" sz="1100">
                <a:solidFill>
                  <a:srgbClr val="666666"/>
                </a:solidFill>
              </a:rPr>
              <a:t>conf.setMapOutputValueClass(IntWritable.class);</a:t>
            </a:r>
          </a:p>
          <a:p>
            <a:pPr marL="169863"/>
            <a:r>
              <a:rPr lang="en-IN" sz="1100">
                <a:solidFill>
                  <a:srgbClr val="666666"/>
                </a:solidFill>
              </a:rPr>
              <a:t>conf.setOutputKeyClass(Text.class);</a:t>
            </a:r>
          </a:p>
          <a:p>
            <a:pPr marL="169863"/>
            <a:r>
              <a:rPr lang="en-IN" sz="1100">
                <a:solidFill>
                  <a:srgbClr val="666666"/>
                </a:solidFill>
              </a:rPr>
              <a:t>conf.setOutputValueClass(IntWritable.class);</a:t>
            </a:r>
          </a:p>
          <a:p>
            <a:pPr marL="169863"/>
            <a:r>
              <a:rPr lang="en-IN" sz="1100">
                <a:solidFill>
                  <a:srgbClr val="000000"/>
                </a:solidFill>
              </a:rPr>
              <a:t>JobClient.runJob(conf);</a:t>
            </a:r>
          </a:p>
          <a:p>
            <a:pPr marL="169863"/>
            <a:r>
              <a:rPr lang="en-IN" sz="1100">
                <a:solidFill>
                  <a:srgbClr val="666666"/>
                </a:solidFill>
              </a:rPr>
              <a:t>return 0;</a:t>
            </a:r>
          </a:p>
          <a:p>
            <a:pPr marL="169863"/>
            <a:r>
              <a:rPr lang="en-IN" sz="1100">
                <a:solidFill>
                  <a:srgbClr val="666666"/>
                </a:solidFill>
              </a:rPr>
              <a:t>}</a:t>
            </a:r>
          </a:p>
          <a:p>
            <a:pPr marL="169863"/>
            <a:r>
              <a:rPr lang="en-IN" sz="1100">
                <a:solidFill>
                  <a:srgbClr val="666666"/>
                </a:solidFill>
              </a:rPr>
              <a:t>public static void main(String[] args) throws Exception {</a:t>
            </a:r>
          </a:p>
          <a:p>
            <a:pPr marL="169863"/>
            <a:r>
              <a:rPr lang="en-IN" sz="1100">
                <a:solidFill>
                  <a:srgbClr val="666666"/>
                </a:solidFill>
              </a:rPr>
              <a:t>int exitCode = ToolRunner.run(new WordCount(), args);</a:t>
            </a:r>
          </a:p>
          <a:p>
            <a:pPr marL="169863"/>
            <a:r>
              <a:rPr lang="en-IN" sz="1100">
                <a:solidFill>
                  <a:srgbClr val="666666"/>
                </a:solidFill>
              </a:rPr>
              <a:t>System.exit(exitCode);</a:t>
            </a:r>
          </a:p>
          <a:p>
            <a:pPr marL="169863"/>
            <a:r>
              <a:rPr lang="en-IN" sz="1100">
                <a:solidFill>
                  <a:srgbClr val="666666"/>
                </a:solidFill>
              </a:rPr>
              <a:t>}</a:t>
            </a:r>
          </a:p>
          <a:p>
            <a:pPr marL="169863"/>
            <a:r>
              <a:rPr lang="en-IN" sz="1100">
                <a:solidFill>
                  <a:srgbClr val="666666"/>
                </a:solidFill>
              </a:rPr>
              <a:t>}</a:t>
            </a:r>
          </a:p>
        </p:txBody>
      </p:sp>
      <p:sp>
        <p:nvSpPr>
          <p:cNvPr id="4" name="Rounded Rectangle 3"/>
          <p:cNvSpPr/>
          <p:nvPr/>
        </p:nvSpPr>
        <p:spPr bwMode="gray">
          <a:xfrm>
            <a:off x="1414130" y="3455910"/>
            <a:ext cx="5932968" cy="476726"/>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Specify the types of the Reducer’s output key and value.</a:t>
            </a:r>
          </a:p>
        </p:txBody>
      </p:sp>
    </p:spTree>
    <p:extLst>
      <p:ext uri="{BB962C8B-B14F-4D97-AF65-F5344CB8AC3E}">
        <p14:creationId xmlns:p14="http://schemas.microsoft.com/office/powerpoint/2010/main" val="1136588732"/>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Running The Job (cont’d)</a:t>
            </a:r>
            <a:endParaRPr lang="en-IN"/>
          </a:p>
        </p:txBody>
      </p:sp>
      <p:sp>
        <p:nvSpPr>
          <p:cNvPr id="3" name="Rectangle 2"/>
          <p:cNvSpPr/>
          <p:nvPr/>
        </p:nvSpPr>
        <p:spPr bwMode="gray">
          <a:xfrm>
            <a:off x="554038" y="1858528"/>
            <a:ext cx="8035924" cy="2893100"/>
          </a:xfrm>
          <a:prstGeom prst="rect">
            <a:avLst/>
          </a:prstGeom>
        </p:spPr>
        <p:txBody>
          <a:bodyPr wrap="square" lIns="0" tIns="0" rIns="0" bIns="0">
            <a:spAutoFit/>
          </a:bodyPr>
          <a:lstStyle/>
          <a:p>
            <a:pPr marL="233363" indent="-233363">
              <a:spcBef>
                <a:spcPts val="1800"/>
              </a:spcBef>
              <a:buClr>
                <a:srgbClr val="009EDB"/>
              </a:buClr>
              <a:buSzPct val="125000"/>
              <a:buFont typeface="Calibri" panose="020F0502020204030204" pitchFamily="34" charset="0"/>
              <a:buChar char="›"/>
            </a:pPr>
            <a:r>
              <a:rPr lang="en-IN"/>
              <a:t>There are two ways to run your MapReduce job:</a:t>
            </a:r>
          </a:p>
          <a:p>
            <a:pPr marL="457200" indent="-223838">
              <a:spcBef>
                <a:spcPts val="600"/>
              </a:spcBef>
              <a:buClr>
                <a:srgbClr val="009EDB"/>
              </a:buClr>
              <a:buSzPct val="125000"/>
              <a:buFont typeface="Calibri" panose="020F0502020204030204" pitchFamily="34" charset="0"/>
              <a:buChar char="»"/>
            </a:pPr>
            <a:r>
              <a:rPr lang="en-IN"/>
              <a:t>JobClient.runJob(conf)</a:t>
            </a:r>
          </a:p>
          <a:p>
            <a:pPr marL="690563" indent="-233363">
              <a:spcBef>
                <a:spcPts val="1200"/>
              </a:spcBef>
              <a:buClr>
                <a:srgbClr val="666666"/>
              </a:buClr>
              <a:buSzPct val="125000"/>
              <a:buFont typeface="Calibri" panose="020F0502020204030204" pitchFamily="34" charset="0"/>
              <a:buChar char="›"/>
            </a:pPr>
            <a:r>
              <a:rPr lang="en-IN" sz="1600"/>
              <a:t>Blocks (waits for the job to complete before continuing)</a:t>
            </a:r>
          </a:p>
          <a:p>
            <a:pPr marL="457200" indent="-223838">
              <a:spcBef>
                <a:spcPts val="600"/>
              </a:spcBef>
              <a:buClr>
                <a:srgbClr val="009EDB"/>
              </a:buClr>
              <a:buSzPct val="125000"/>
              <a:buFont typeface="Calibri" panose="020F0502020204030204" pitchFamily="34" charset="0"/>
              <a:buChar char="»"/>
            </a:pPr>
            <a:r>
              <a:rPr lang="en-IN"/>
              <a:t>JobClient.submitJob(conf)</a:t>
            </a:r>
          </a:p>
          <a:p>
            <a:pPr marL="690563" indent="-233363">
              <a:spcBef>
                <a:spcPts val="1200"/>
              </a:spcBef>
              <a:buClr>
                <a:srgbClr val="666666"/>
              </a:buClr>
              <a:buSzPct val="125000"/>
              <a:buFont typeface="Calibri" panose="020F0502020204030204" pitchFamily="34" charset="0"/>
              <a:buChar char="›"/>
            </a:pPr>
            <a:r>
              <a:rPr lang="en-IN" sz="1600"/>
              <a:t>Does not block (driver code continues as the job is running)</a:t>
            </a:r>
          </a:p>
          <a:p>
            <a:pPr marL="233363" indent="-233363">
              <a:spcBef>
                <a:spcPts val="1800"/>
              </a:spcBef>
              <a:buClr>
                <a:srgbClr val="009EDB"/>
              </a:buClr>
              <a:buSzPct val="125000"/>
              <a:buFont typeface="Calibri" panose="020F0502020204030204" pitchFamily="34" charset="0"/>
              <a:buChar char="›"/>
            </a:pPr>
            <a:r>
              <a:rPr lang="en-IN"/>
              <a:t>JobClient determines the proper division of input data into InputSplits</a:t>
            </a:r>
          </a:p>
          <a:p>
            <a:pPr marL="233363" indent="-233363">
              <a:spcBef>
                <a:spcPts val="1800"/>
              </a:spcBef>
              <a:buClr>
                <a:srgbClr val="009EDB"/>
              </a:buClr>
              <a:buSzPct val="125000"/>
              <a:buFont typeface="Calibri" panose="020F0502020204030204" pitchFamily="34" charset="0"/>
              <a:buChar char="›"/>
            </a:pPr>
            <a:r>
              <a:rPr lang="en-IN"/>
              <a:t>JobClient then sends the job information to the JobTracker daemon on the cluster</a:t>
            </a:r>
          </a:p>
        </p:txBody>
      </p:sp>
    </p:spTree>
    <p:extLst>
      <p:ext uri="{BB962C8B-B14F-4D97-AF65-F5344CB8AC3E}">
        <p14:creationId xmlns:p14="http://schemas.microsoft.com/office/powerpoint/2010/main" val="4171949572"/>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Reprise: Driver Code</a:t>
            </a:r>
            <a:endParaRPr lang="en-IN"/>
          </a:p>
        </p:txBody>
      </p:sp>
      <p:sp>
        <p:nvSpPr>
          <p:cNvPr id="3" name="Rounded Rectangle 2"/>
          <p:cNvSpPr/>
          <p:nvPr/>
        </p:nvSpPr>
        <p:spPr bwMode="gray">
          <a:xfrm>
            <a:off x="554038" y="1307804"/>
            <a:ext cx="8154027" cy="4901609"/>
          </a:xfrm>
          <a:prstGeom prst="roundRect">
            <a:avLst>
              <a:gd name="adj" fmla="val 4736"/>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public class WordCount extends Configured implements Tool {</a:t>
            </a:r>
          </a:p>
          <a:p>
            <a:pPr marL="233363"/>
            <a:r>
              <a:rPr lang="en-IN" sz="1100">
                <a:solidFill>
                  <a:srgbClr val="666666"/>
                </a:solidFill>
              </a:rPr>
              <a:t>public int run(String[] args) throws Exception {</a:t>
            </a:r>
          </a:p>
          <a:p>
            <a:pPr marL="233363"/>
            <a:r>
              <a:rPr lang="en-IN" sz="1100">
                <a:solidFill>
                  <a:srgbClr val="666666"/>
                </a:solidFill>
              </a:rPr>
              <a:t>if (args.length != 2) {</a:t>
            </a:r>
          </a:p>
          <a:p>
            <a:pPr marL="233363"/>
            <a:r>
              <a:rPr lang="en-IN" sz="1100">
                <a:solidFill>
                  <a:srgbClr val="666666"/>
                </a:solidFill>
              </a:rPr>
              <a:t>System.out.printf(</a:t>
            </a:r>
          </a:p>
          <a:p>
            <a:pPr marL="233363"/>
            <a:r>
              <a:rPr lang="en-IN" sz="1100">
                <a:solidFill>
                  <a:srgbClr val="666666"/>
                </a:solidFill>
              </a:rPr>
              <a:t>"Usage: %s [generic options] &lt;input dir&gt; &lt;output dir&gt;\n", getClass().getSimpleName());</a:t>
            </a:r>
          </a:p>
          <a:p>
            <a:pPr marL="233363"/>
            <a:r>
              <a:rPr lang="en-IN" sz="1100">
                <a:solidFill>
                  <a:srgbClr val="666666"/>
                </a:solidFill>
              </a:rPr>
              <a:t>ToolRunner.printGenericCommandUsage(System.out);</a:t>
            </a:r>
          </a:p>
          <a:p>
            <a:pPr marL="233363"/>
            <a:r>
              <a:rPr lang="en-IN" sz="1100">
                <a:solidFill>
                  <a:srgbClr val="666666"/>
                </a:solidFill>
              </a:rPr>
              <a:t>return -1;</a:t>
            </a:r>
          </a:p>
          <a:p>
            <a:pPr marL="233363"/>
            <a:r>
              <a:rPr lang="en-IN" sz="1100">
                <a:solidFill>
                  <a:srgbClr val="666666"/>
                </a:solidFill>
              </a:rPr>
              <a:t>}</a:t>
            </a:r>
          </a:p>
          <a:p>
            <a:pPr marL="233363"/>
            <a:r>
              <a:rPr lang="en-IN" sz="1100">
                <a:solidFill>
                  <a:srgbClr val="666666"/>
                </a:solidFill>
              </a:rPr>
              <a:t>JobConf conf = new JobConf(getConf(), WordCount.class);</a:t>
            </a:r>
          </a:p>
          <a:p>
            <a:pPr marL="233363"/>
            <a:r>
              <a:rPr lang="en-IN" sz="1100">
                <a:solidFill>
                  <a:srgbClr val="666666"/>
                </a:solidFill>
              </a:rPr>
              <a:t>conf.setJobName(this.getClass().getName());</a:t>
            </a:r>
          </a:p>
          <a:p>
            <a:pPr marL="233363"/>
            <a:r>
              <a:rPr lang="en-IN" sz="1100">
                <a:solidFill>
                  <a:srgbClr val="666666"/>
                </a:solidFill>
              </a:rPr>
              <a:t>FileInputFormat.setInputPaths(conf, new Path(args[0]));</a:t>
            </a:r>
          </a:p>
          <a:p>
            <a:pPr marL="233363"/>
            <a:r>
              <a:rPr lang="en-IN" sz="1100">
                <a:solidFill>
                  <a:srgbClr val="666666"/>
                </a:solidFill>
              </a:rPr>
              <a:t>FileOutputFormat.setOutputPath(conf, new Path(args[1]));</a:t>
            </a:r>
          </a:p>
          <a:p>
            <a:pPr marL="233363"/>
            <a:r>
              <a:rPr lang="en-IN" sz="1100">
                <a:solidFill>
                  <a:srgbClr val="666666"/>
                </a:solidFill>
              </a:rPr>
              <a:t>conf.setMapperClass(WordMapper.class);</a:t>
            </a:r>
          </a:p>
          <a:p>
            <a:pPr marL="233363"/>
            <a:r>
              <a:rPr lang="en-IN" sz="1100">
                <a:solidFill>
                  <a:srgbClr val="666666"/>
                </a:solidFill>
              </a:rPr>
              <a:t>conf.setReducerClass(SumReducer.class);</a:t>
            </a:r>
          </a:p>
          <a:p>
            <a:pPr marL="233363"/>
            <a:r>
              <a:rPr lang="en-IN" sz="1100">
                <a:solidFill>
                  <a:srgbClr val="666666"/>
                </a:solidFill>
              </a:rPr>
              <a:t>conf.setMapOutputKeyClass(Text.class);</a:t>
            </a:r>
          </a:p>
          <a:p>
            <a:pPr marL="233363"/>
            <a:r>
              <a:rPr lang="en-IN" sz="1100">
                <a:solidFill>
                  <a:srgbClr val="666666"/>
                </a:solidFill>
              </a:rPr>
              <a:t>conf.setMapOutputValueClass(IntWritable.class);</a:t>
            </a:r>
          </a:p>
          <a:p>
            <a:pPr marL="233363"/>
            <a:r>
              <a:rPr lang="en-IN" sz="1100">
                <a:solidFill>
                  <a:srgbClr val="666666"/>
                </a:solidFill>
              </a:rPr>
              <a:t>conf.setOutputKeyClass(Text.class);</a:t>
            </a:r>
          </a:p>
          <a:p>
            <a:pPr marL="233363"/>
            <a:r>
              <a:rPr lang="en-IN" sz="1100">
                <a:solidFill>
                  <a:srgbClr val="666666"/>
                </a:solidFill>
              </a:rPr>
              <a:t>conf.setOutputValueClass(IntWritable.class);</a:t>
            </a:r>
          </a:p>
          <a:p>
            <a:pPr marL="233363"/>
            <a:r>
              <a:rPr lang="en-IN" sz="1100">
                <a:solidFill>
                  <a:srgbClr val="666666"/>
                </a:solidFill>
              </a:rPr>
              <a:t>JobClient.runJob(conf);</a:t>
            </a:r>
          </a:p>
          <a:p>
            <a:pPr marL="233363"/>
            <a:r>
              <a:rPr lang="en-IN" sz="1100">
                <a:solidFill>
                  <a:srgbClr val="666666"/>
                </a:solidFill>
              </a:rPr>
              <a:t>return 0;</a:t>
            </a:r>
          </a:p>
          <a:p>
            <a:pPr marL="233363"/>
            <a:r>
              <a:rPr lang="en-IN" sz="1100">
                <a:solidFill>
                  <a:srgbClr val="666666"/>
                </a:solidFill>
              </a:rPr>
              <a:t>}</a:t>
            </a:r>
          </a:p>
          <a:p>
            <a:pPr marL="233363"/>
            <a:r>
              <a:rPr lang="en-IN" sz="1100">
                <a:solidFill>
                  <a:srgbClr val="666666"/>
                </a:solidFill>
              </a:rPr>
              <a:t>public static void main(String[] args) throws Exception {</a:t>
            </a:r>
          </a:p>
          <a:p>
            <a:pPr marL="233363"/>
            <a:r>
              <a:rPr lang="en-IN" sz="1100">
                <a:solidFill>
                  <a:srgbClr val="666666"/>
                </a:solidFill>
              </a:rPr>
              <a:t>int exitCode = ToolRunner.run(new WordCount(), args);</a:t>
            </a:r>
          </a:p>
          <a:p>
            <a:pPr marL="233363"/>
            <a:r>
              <a:rPr lang="en-IN" sz="1100">
                <a:solidFill>
                  <a:srgbClr val="666666"/>
                </a:solidFill>
              </a:rPr>
              <a:t>System.exit(exitCode);</a:t>
            </a:r>
          </a:p>
          <a:p>
            <a:pPr marL="233363"/>
            <a:r>
              <a:rPr lang="en-IN" sz="1100">
                <a:solidFill>
                  <a:srgbClr val="666666"/>
                </a:solidFill>
              </a:rPr>
              <a:t>}</a:t>
            </a:r>
          </a:p>
          <a:p>
            <a:pPr marL="233363"/>
            <a:r>
              <a:rPr lang="en-IN" sz="1100">
                <a:solidFill>
                  <a:srgbClr val="666666"/>
                </a:solidFill>
              </a:rPr>
              <a:t>}</a:t>
            </a:r>
          </a:p>
        </p:txBody>
      </p:sp>
    </p:spTree>
    <p:extLst>
      <p:ext uri="{BB962C8B-B14F-4D97-AF65-F5344CB8AC3E}">
        <p14:creationId xmlns:p14="http://schemas.microsoft.com/office/powerpoint/2010/main" val="4229321324"/>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Mapper: Complete Code</a:t>
            </a:r>
            <a:endParaRPr lang="en-IN"/>
          </a:p>
        </p:txBody>
      </p:sp>
      <p:sp>
        <p:nvSpPr>
          <p:cNvPr id="3" name="Rounded Rectangle 2"/>
          <p:cNvSpPr/>
          <p:nvPr/>
        </p:nvSpPr>
        <p:spPr bwMode="gray">
          <a:xfrm>
            <a:off x="554038" y="1648045"/>
            <a:ext cx="8154027" cy="4221128"/>
          </a:xfrm>
          <a:prstGeom prst="roundRect">
            <a:avLst>
              <a:gd name="adj" fmla="val 4576"/>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import java.io.IOException;</a:t>
            </a:r>
          </a:p>
          <a:p>
            <a:pPr marL="233363"/>
            <a:r>
              <a:rPr lang="en-IN" sz="1100">
                <a:solidFill>
                  <a:srgbClr val="666666"/>
                </a:solidFill>
              </a:rPr>
              <a:t>import org.apache.hadoop.io.IntWritable;</a:t>
            </a:r>
          </a:p>
          <a:p>
            <a:pPr marL="233363"/>
            <a:r>
              <a:rPr lang="en-IN" sz="1100">
                <a:solidFill>
                  <a:srgbClr val="666666"/>
                </a:solidFill>
              </a:rPr>
              <a:t>import org.apache.hadoop.io.LongWritable;</a:t>
            </a:r>
          </a:p>
          <a:p>
            <a:pPr marL="233363"/>
            <a:r>
              <a:rPr lang="en-IN" sz="1100">
                <a:solidFill>
                  <a:srgbClr val="666666"/>
                </a:solidFill>
              </a:rPr>
              <a:t>import org.apache.hadoop.io.Text;</a:t>
            </a:r>
          </a:p>
          <a:p>
            <a:pPr marL="233363"/>
            <a:r>
              <a:rPr lang="en-IN" sz="1100">
                <a:solidFill>
                  <a:srgbClr val="666666"/>
                </a:solidFill>
              </a:rPr>
              <a:t>import org.apache.hadoop.mapred.MapReduceBase;</a:t>
            </a:r>
          </a:p>
          <a:p>
            <a:pPr marL="233363"/>
            <a:r>
              <a:rPr lang="en-IN" sz="1100">
                <a:solidFill>
                  <a:srgbClr val="666666"/>
                </a:solidFill>
              </a:rPr>
              <a:t>import org.apache.hadoop.mapred.Mapper;</a:t>
            </a:r>
          </a:p>
          <a:p>
            <a:pPr marL="233363"/>
            <a:r>
              <a:rPr lang="en-IN" sz="1100">
                <a:solidFill>
                  <a:srgbClr val="666666"/>
                </a:solidFill>
              </a:rPr>
              <a:t>import org.apache.hadoop.mapred.OutputCollector;</a:t>
            </a:r>
          </a:p>
          <a:p>
            <a:pPr marL="233363"/>
            <a:r>
              <a:rPr lang="en-IN" sz="1100">
                <a:solidFill>
                  <a:srgbClr val="666666"/>
                </a:solidFill>
              </a:rPr>
              <a:t>import org.apache.hadoop.mapred.Reporter;</a:t>
            </a:r>
          </a:p>
          <a:p>
            <a:pPr marL="233363"/>
            <a:r>
              <a:rPr lang="en-IN" sz="1100">
                <a:solidFill>
                  <a:srgbClr val="666666"/>
                </a:solidFill>
              </a:rPr>
              <a:t>public class WordMapper extends MapReduceBase implements</a:t>
            </a:r>
          </a:p>
          <a:p>
            <a:pPr marL="233363"/>
            <a:r>
              <a:rPr lang="en-IN" sz="1100">
                <a:solidFill>
                  <a:srgbClr val="666666"/>
                </a:solidFill>
              </a:rPr>
              <a:t>Mapper&lt;LongWritable, Text, Text, IntWritable&gt; {</a:t>
            </a:r>
          </a:p>
          <a:p>
            <a:pPr marL="233363"/>
            <a:r>
              <a:rPr lang="en-IN" sz="1100">
                <a:solidFill>
                  <a:srgbClr val="666666"/>
                </a:solidFill>
              </a:rPr>
              <a:t>public void map(LongWritable key, Text value,</a:t>
            </a:r>
          </a:p>
          <a:p>
            <a:pPr marL="233363"/>
            <a:r>
              <a:rPr lang="en-IN" sz="1100">
                <a:solidFill>
                  <a:srgbClr val="666666"/>
                </a:solidFill>
              </a:rPr>
              <a:t>OutputCollector&lt;Text, IntWritable&gt; output, Reporter reporter)</a:t>
            </a:r>
          </a:p>
          <a:p>
            <a:pPr marL="233363"/>
            <a:r>
              <a:rPr lang="en-IN" sz="1100">
                <a:solidFill>
                  <a:srgbClr val="666666"/>
                </a:solidFill>
              </a:rPr>
              <a:t>throws IOException {</a:t>
            </a:r>
          </a:p>
          <a:p>
            <a:pPr marL="233363"/>
            <a:r>
              <a:rPr lang="en-IN" sz="1100">
                <a:solidFill>
                  <a:srgbClr val="666666"/>
                </a:solidFill>
              </a:rPr>
              <a:t>String s = value.toString();</a:t>
            </a:r>
          </a:p>
          <a:p>
            <a:pPr marL="233363"/>
            <a:r>
              <a:rPr lang="en-IN" sz="1100">
                <a:solidFill>
                  <a:srgbClr val="666666"/>
                </a:solidFill>
              </a:rPr>
              <a:t>for (String word : s.split("\\W+")) {</a:t>
            </a:r>
          </a:p>
          <a:p>
            <a:pPr marL="233363"/>
            <a:r>
              <a:rPr lang="en-IN" sz="1100">
                <a:solidFill>
                  <a:srgbClr val="666666"/>
                </a:solidFill>
              </a:rPr>
              <a:t>if (word.length() &gt; 0) {</a:t>
            </a:r>
          </a:p>
          <a:p>
            <a:pPr marL="233363"/>
            <a:r>
              <a:rPr lang="en-IN" sz="1100">
                <a:solidFill>
                  <a:srgbClr val="666666"/>
                </a:solidFill>
              </a:rPr>
              <a:t>output.collect(new Text(word), new IntWritable(1));</a:t>
            </a:r>
          </a:p>
          <a:p>
            <a:pPr marL="233363"/>
            <a:r>
              <a:rPr lang="en-IN" sz="1100">
                <a:solidFill>
                  <a:srgbClr val="666666"/>
                </a:solidFill>
              </a:rPr>
              <a:t>}</a:t>
            </a:r>
          </a:p>
          <a:p>
            <a:pPr marL="233363"/>
            <a:r>
              <a:rPr lang="en-IN" sz="1100">
                <a:solidFill>
                  <a:srgbClr val="666666"/>
                </a:solidFill>
              </a:rPr>
              <a:t>}</a:t>
            </a:r>
          </a:p>
          <a:p>
            <a:pPr marL="233363"/>
            <a:r>
              <a:rPr lang="en-IN" sz="1100">
                <a:solidFill>
                  <a:srgbClr val="666666"/>
                </a:solidFill>
              </a:rPr>
              <a:t>}</a:t>
            </a:r>
          </a:p>
          <a:p>
            <a:pPr marL="233363"/>
            <a:r>
              <a:rPr lang="en-IN" sz="1100">
                <a:solidFill>
                  <a:srgbClr val="666666"/>
                </a:solidFill>
              </a:rPr>
              <a:t>}</a:t>
            </a:r>
          </a:p>
        </p:txBody>
      </p:sp>
    </p:spTree>
    <p:extLst>
      <p:ext uri="{BB962C8B-B14F-4D97-AF65-F5344CB8AC3E}">
        <p14:creationId xmlns:p14="http://schemas.microsoft.com/office/powerpoint/2010/main" val="2807396464"/>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Mapper: import Statements</a:t>
            </a:r>
            <a:endParaRPr lang="en-IN"/>
          </a:p>
        </p:txBody>
      </p:sp>
      <p:sp>
        <p:nvSpPr>
          <p:cNvPr id="3" name="Rounded Rectangle 2"/>
          <p:cNvSpPr/>
          <p:nvPr/>
        </p:nvSpPr>
        <p:spPr bwMode="gray">
          <a:xfrm>
            <a:off x="554038" y="1648045"/>
            <a:ext cx="8154027" cy="4221128"/>
          </a:xfrm>
          <a:prstGeom prst="roundRect">
            <a:avLst>
              <a:gd name="adj" fmla="val 5080"/>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import java.io.IOException;</a:t>
            </a:r>
          </a:p>
          <a:p>
            <a:pPr marL="233363"/>
            <a:r>
              <a:rPr lang="en-IN" sz="1100">
                <a:solidFill>
                  <a:srgbClr val="666666"/>
                </a:solidFill>
              </a:rPr>
              <a:t>import org.apache.hadoop.io.IntWritable;</a:t>
            </a:r>
          </a:p>
          <a:p>
            <a:pPr marL="233363"/>
            <a:r>
              <a:rPr lang="en-IN" sz="1100">
                <a:solidFill>
                  <a:srgbClr val="666666"/>
                </a:solidFill>
              </a:rPr>
              <a:t>import org.apache.hadoop.io.LongWritable;</a:t>
            </a:r>
          </a:p>
          <a:p>
            <a:pPr marL="233363"/>
            <a:r>
              <a:rPr lang="en-IN" sz="1100">
                <a:solidFill>
                  <a:srgbClr val="666666"/>
                </a:solidFill>
              </a:rPr>
              <a:t>import org.apache.hadoop.io.Text;</a:t>
            </a:r>
          </a:p>
          <a:p>
            <a:pPr marL="233363"/>
            <a:r>
              <a:rPr lang="en-IN" sz="1100">
                <a:solidFill>
                  <a:srgbClr val="666666"/>
                </a:solidFill>
              </a:rPr>
              <a:t>import org.apache.hadoop.mapred.MapReduceBase;</a:t>
            </a:r>
          </a:p>
          <a:p>
            <a:pPr marL="233363"/>
            <a:r>
              <a:rPr lang="en-IN" sz="1100">
                <a:solidFill>
                  <a:srgbClr val="666666"/>
                </a:solidFill>
              </a:rPr>
              <a:t>import org.apache.hadoop.mapred.Mapper;</a:t>
            </a:r>
          </a:p>
          <a:p>
            <a:pPr marL="233363"/>
            <a:r>
              <a:rPr lang="en-IN" sz="1100">
                <a:solidFill>
                  <a:srgbClr val="666666"/>
                </a:solidFill>
              </a:rPr>
              <a:t>import org.apache.hadoop.mapred.OutputCollector;</a:t>
            </a:r>
          </a:p>
          <a:p>
            <a:pPr marL="233363"/>
            <a:r>
              <a:rPr lang="en-IN" sz="1100">
                <a:solidFill>
                  <a:srgbClr val="666666"/>
                </a:solidFill>
              </a:rPr>
              <a:t>import org.apache.hadoop.mapred.Reporter;</a:t>
            </a:r>
          </a:p>
          <a:p>
            <a:pPr marL="233363"/>
            <a:r>
              <a:rPr lang="en-IN" sz="1100">
                <a:solidFill>
                  <a:prstClr val="white">
                    <a:lumMod val="75000"/>
                  </a:prstClr>
                </a:solidFill>
              </a:rPr>
              <a:t>public class WordMapper extends MapReduceBase implements</a:t>
            </a:r>
          </a:p>
          <a:p>
            <a:pPr marL="233363"/>
            <a:r>
              <a:rPr lang="en-IN" sz="1100">
                <a:solidFill>
                  <a:prstClr val="white">
                    <a:lumMod val="75000"/>
                  </a:prstClr>
                </a:solidFill>
              </a:rPr>
              <a:t>Mapper&lt;LongWritable, Text, Text, IntWritable&gt; {</a:t>
            </a:r>
          </a:p>
          <a:p>
            <a:pPr marL="233363"/>
            <a:r>
              <a:rPr lang="en-IN" sz="1100">
                <a:solidFill>
                  <a:prstClr val="white">
                    <a:lumMod val="75000"/>
                  </a:prstClr>
                </a:solidFill>
              </a:rPr>
              <a:t>public void map(LongWritable key, Text value,</a:t>
            </a:r>
          </a:p>
          <a:p>
            <a:pPr marL="233363"/>
            <a:r>
              <a:rPr lang="en-IN" sz="1100">
                <a:solidFill>
                  <a:prstClr val="white">
                    <a:lumMod val="75000"/>
                  </a:prstClr>
                </a:solidFill>
              </a:rPr>
              <a:t>OutputCollector&lt;Text, IntWritable&gt; output, Reporter reporter)</a:t>
            </a:r>
          </a:p>
          <a:p>
            <a:pPr marL="233363"/>
            <a:r>
              <a:rPr lang="en-IN" sz="1100">
                <a:solidFill>
                  <a:prstClr val="white">
                    <a:lumMod val="75000"/>
                  </a:prstClr>
                </a:solidFill>
              </a:rPr>
              <a:t>throws IOException {</a:t>
            </a:r>
          </a:p>
          <a:p>
            <a:pPr marL="233363"/>
            <a:r>
              <a:rPr lang="en-IN" sz="1100">
                <a:solidFill>
                  <a:prstClr val="white">
                    <a:lumMod val="75000"/>
                  </a:prstClr>
                </a:solidFill>
              </a:rPr>
              <a:t>String s = value.toString();</a:t>
            </a:r>
          </a:p>
          <a:p>
            <a:pPr marL="233363"/>
            <a:r>
              <a:rPr lang="en-IN" sz="1100">
                <a:solidFill>
                  <a:prstClr val="white">
                    <a:lumMod val="75000"/>
                  </a:prstClr>
                </a:solidFill>
              </a:rPr>
              <a:t>for (String word : s.split("\\W+")) {</a:t>
            </a:r>
          </a:p>
          <a:p>
            <a:pPr marL="233363"/>
            <a:r>
              <a:rPr lang="en-IN" sz="1100">
                <a:solidFill>
                  <a:prstClr val="white">
                    <a:lumMod val="75000"/>
                  </a:prstClr>
                </a:solidFill>
              </a:rPr>
              <a:t>if (word.length() &gt; 0) {</a:t>
            </a:r>
          </a:p>
          <a:p>
            <a:pPr marL="233363"/>
            <a:r>
              <a:rPr lang="en-IN" sz="1100">
                <a:solidFill>
                  <a:prstClr val="white">
                    <a:lumMod val="75000"/>
                  </a:prstClr>
                </a:solidFill>
              </a:rPr>
              <a:t>output.collect(new Text(word), new IntWritable(1));</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414130" y="3849282"/>
            <a:ext cx="5932968" cy="1055608"/>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You will typically import java.io.IOException, and the org.apache.hadoop classes shown, in every Mapper you write. We will omit the import statements in future slides for brevity.</a:t>
            </a:r>
          </a:p>
        </p:txBody>
      </p:sp>
    </p:spTree>
    <p:extLst>
      <p:ext uri="{BB962C8B-B14F-4D97-AF65-F5344CB8AC3E}">
        <p14:creationId xmlns:p14="http://schemas.microsoft.com/office/powerpoint/2010/main" val="2689537178"/>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Mapper: Main Code</a:t>
            </a:r>
            <a:endParaRPr lang="en-IN"/>
          </a:p>
        </p:txBody>
      </p:sp>
      <p:sp>
        <p:nvSpPr>
          <p:cNvPr id="3" name="Rounded Rectangle 2"/>
          <p:cNvSpPr/>
          <p:nvPr/>
        </p:nvSpPr>
        <p:spPr bwMode="gray">
          <a:xfrm>
            <a:off x="554038" y="2349795"/>
            <a:ext cx="8154027" cy="2817628"/>
          </a:xfrm>
          <a:prstGeom prst="roundRect">
            <a:avLst>
              <a:gd name="adj" fmla="val 6478"/>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public class WordMapper extends MapReduceBase</a:t>
            </a:r>
          </a:p>
          <a:p>
            <a:pPr marL="233363"/>
            <a:r>
              <a:rPr lang="en-IN" sz="1100">
                <a:solidFill>
                  <a:srgbClr val="666666"/>
                </a:solidFill>
              </a:rPr>
              <a:t>implements Mapper&lt;LongWritable, Text, Text, IntWritable&gt; {</a:t>
            </a:r>
          </a:p>
          <a:p>
            <a:pPr marL="233363"/>
            <a:r>
              <a:rPr lang="en-IN" sz="1100">
                <a:solidFill>
                  <a:srgbClr val="666666"/>
                </a:solidFill>
              </a:rPr>
              <a:t>public void map(LongWritable key, Text value,</a:t>
            </a:r>
          </a:p>
          <a:p>
            <a:pPr marL="233363"/>
            <a:r>
              <a:rPr lang="en-IN" sz="1100">
                <a:solidFill>
                  <a:srgbClr val="666666"/>
                </a:solidFill>
              </a:rPr>
              <a:t>OutputCollector&lt;Text, IntWritable&gt; output, Reporter reporter)</a:t>
            </a:r>
          </a:p>
          <a:p>
            <a:pPr marL="233363"/>
            <a:r>
              <a:rPr lang="en-IN" sz="1100">
                <a:solidFill>
                  <a:srgbClr val="666666"/>
                </a:solidFill>
              </a:rPr>
              <a:t>throws IOException {</a:t>
            </a:r>
          </a:p>
          <a:p>
            <a:pPr marL="233363"/>
            <a:r>
              <a:rPr lang="en-IN" sz="1100">
                <a:solidFill>
                  <a:srgbClr val="666666"/>
                </a:solidFill>
              </a:rPr>
              <a:t>String s = value.toString();</a:t>
            </a:r>
          </a:p>
          <a:p>
            <a:pPr marL="233363"/>
            <a:r>
              <a:rPr lang="en-IN" sz="1100">
                <a:solidFill>
                  <a:srgbClr val="666666"/>
                </a:solidFill>
              </a:rPr>
              <a:t>for (String word : s.split("\\W+")) {</a:t>
            </a:r>
          </a:p>
          <a:p>
            <a:pPr marL="233363"/>
            <a:r>
              <a:rPr lang="en-IN" sz="1100">
                <a:solidFill>
                  <a:srgbClr val="666666"/>
                </a:solidFill>
              </a:rPr>
              <a:t>if (word.length() &gt; 0) {</a:t>
            </a:r>
          </a:p>
          <a:p>
            <a:pPr marL="233363"/>
            <a:r>
              <a:rPr lang="en-IN" sz="1100">
                <a:solidFill>
                  <a:srgbClr val="666666"/>
                </a:solidFill>
              </a:rPr>
              <a:t>output.collect(new Text(word), new IntWritable(1));</a:t>
            </a:r>
          </a:p>
          <a:p>
            <a:pPr marL="233363"/>
            <a:r>
              <a:rPr lang="en-IN" sz="1100">
                <a:solidFill>
                  <a:srgbClr val="666666"/>
                </a:solidFill>
              </a:rPr>
              <a:t>}</a:t>
            </a:r>
          </a:p>
          <a:p>
            <a:pPr marL="233363"/>
            <a:r>
              <a:rPr lang="en-IN" sz="1100">
                <a:solidFill>
                  <a:srgbClr val="666666"/>
                </a:solidFill>
              </a:rPr>
              <a:t>}</a:t>
            </a:r>
          </a:p>
          <a:p>
            <a:pPr marL="233363"/>
            <a:r>
              <a:rPr lang="en-IN" sz="1100">
                <a:solidFill>
                  <a:srgbClr val="666666"/>
                </a:solidFill>
              </a:rPr>
              <a:t>}</a:t>
            </a:r>
          </a:p>
          <a:p>
            <a:pPr marL="233363"/>
            <a:r>
              <a:rPr lang="en-IN" sz="1100">
                <a:solidFill>
                  <a:srgbClr val="666666"/>
                </a:solidFill>
              </a:rPr>
              <a:t>}</a:t>
            </a:r>
            <a:endParaRPr lang="en-IN" sz="1100">
              <a:solidFill>
                <a:prstClr val="white">
                  <a:lumMod val="75000"/>
                </a:prstClr>
              </a:solidFill>
            </a:endParaRPr>
          </a:p>
        </p:txBody>
      </p:sp>
    </p:spTree>
    <p:extLst>
      <p:ext uri="{BB962C8B-B14F-4D97-AF65-F5344CB8AC3E}">
        <p14:creationId xmlns:p14="http://schemas.microsoft.com/office/powerpoint/2010/main" val="367197516"/>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Mapper: Main Code (cont’d)</a:t>
            </a:r>
            <a:endParaRPr lang="en-IN"/>
          </a:p>
        </p:txBody>
      </p:sp>
      <p:sp>
        <p:nvSpPr>
          <p:cNvPr id="3" name="Rounded Rectangle 2"/>
          <p:cNvSpPr/>
          <p:nvPr/>
        </p:nvSpPr>
        <p:spPr bwMode="gray">
          <a:xfrm>
            <a:off x="554038" y="2349795"/>
            <a:ext cx="8154027" cy="2817628"/>
          </a:xfrm>
          <a:prstGeom prst="roundRect">
            <a:avLst>
              <a:gd name="adj" fmla="val 5346"/>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public class WordMapper extends MapReduceBase</a:t>
            </a:r>
          </a:p>
          <a:p>
            <a:pPr marL="233363"/>
            <a:r>
              <a:rPr lang="en-IN" sz="1100">
                <a:solidFill>
                  <a:srgbClr val="666666"/>
                </a:solidFill>
              </a:rPr>
              <a:t>implements Mapper&lt;LongWritable, Text, Text, IntWritable&gt; {</a:t>
            </a:r>
          </a:p>
          <a:p>
            <a:pPr marL="233363"/>
            <a:r>
              <a:rPr lang="en-IN" sz="1100">
                <a:solidFill>
                  <a:prstClr val="white">
                    <a:lumMod val="75000"/>
                  </a:prstClr>
                </a:solidFill>
              </a:rPr>
              <a:t>public void map(LongWritable key, Text value,</a:t>
            </a:r>
          </a:p>
          <a:p>
            <a:pPr marL="233363"/>
            <a:r>
              <a:rPr lang="en-IN" sz="1100">
                <a:solidFill>
                  <a:prstClr val="white">
                    <a:lumMod val="75000"/>
                  </a:prstClr>
                </a:solidFill>
              </a:rPr>
              <a:t>OutputCollector&lt;Text, IntWritable&gt; output, Reporter reporter)</a:t>
            </a:r>
          </a:p>
          <a:p>
            <a:pPr marL="233363"/>
            <a:r>
              <a:rPr lang="en-IN" sz="1100">
                <a:solidFill>
                  <a:prstClr val="white">
                    <a:lumMod val="75000"/>
                  </a:prstClr>
                </a:solidFill>
              </a:rPr>
              <a:t>throws IOException {</a:t>
            </a:r>
          </a:p>
          <a:p>
            <a:pPr marL="233363"/>
            <a:r>
              <a:rPr lang="en-IN" sz="1100">
                <a:solidFill>
                  <a:prstClr val="white">
                    <a:lumMod val="75000"/>
                  </a:prstClr>
                </a:solidFill>
              </a:rPr>
              <a:t>String s = value.toString();</a:t>
            </a:r>
          </a:p>
          <a:p>
            <a:pPr marL="233363"/>
            <a:r>
              <a:rPr lang="en-IN" sz="1100">
                <a:solidFill>
                  <a:prstClr val="white">
                    <a:lumMod val="75000"/>
                  </a:prstClr>
                </a:solidFill>
              </a:rPr>
              <a:t>for (String word : s.split("\\W+")) {</a:t>
            </a:r>
          </a:p>
          <a:p>
            <a:pPr marL="233363"/>
            <a:r>
              <a:rPr lang="en-IN" sz="1100">
                <a:solidFill>
                  <a:prstClr val="white">
                    <a:lumMod val="75000"/>
                  </a:prstClr>
                </a:solidFill>
              </a:rPr>
              <a:t>if (word.length() &gt; 0) {</a:t>
            </a:r>
          </a:p>
          <a:p>
            <a:pPr marL="233363"/>
            <a:r>
              <a:rPr lang="en-IN" sz="1100">
                <a:solidFill>
                  <a:prstClr val="white">
                    <a:lumMod val="75000"/>
                  </a:prstClr>
                </a:solidFill>
              </a:rPr>
              <a:t>output.collect(new Text(word), new IntWritable(1));</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414129" y="3317654"/>
            <a:ext cx="6719777" cy="1566386"/>
          </a:xfrm>
          <a:prstGeom prst="roundRect">
            <a:avLst>
              <a:gd name="adj" fmla="val 12594"/>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Your Mapper class should extend MapReduceBase, and implement the Mapper interface. The Mapper interface expects four generics, which define the types of the input and output key/value pairs. The first two parameters define the input key and value types, the second two define the output key and value types.</a:t>
            </a:r>
          </a:p>
        </p:txBody>
      </p:sp>
    </p:spTree>
    <p:extLst>
      <p:ext uri="{BB962C8B-B14F-4D97-AF65-F5344CB8AC3E}">
        <p14:creationId xmlns:p14="http://schemas.microsoft.com/office/powerpoint/2010/main" val="1688473415"/>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 Method</a:t>
            </a:r>
            <a:endParaRPr lang="en-IN"/>
          </a:p>
        </p:txBody>
      </p:sp>
      <p:sp>
        <p:nvSpPr>
          <p:cNvPr id="3" name="Rounded Rectangle 2"/>
          <p:cNvSpPr/>
          <p:nvPr/>
        </p:nvSpPr>
        <p:spPr bwMode="gray">
          <a:xfrm>
            <a:off x="554038" y="2349795"/>
            <a:ext cx="8154027" cy="2817628"/>
          </a:xfrm>
          <a:prstGeom prst="roundRect">
            <a:avLst>
              <a:gd name="adj" fmla="val 5724"/>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75000"/>
                  </a:prstClr>
                </a:solidFill>
              </a:rPr>
              <a:t>public class WordMapper extends MapReduceBase</a:t>
            </a:r>
          </a:p>
          <a:p>
            <a:pPr marL="233363"/>
            <a:r>
              <a:rPr lang="en-IN" sz="1100">
                <a:solidFill>
                  <a:prstClr val="white">
                    <a:lumMod val="75000"/>
                  </a:prstClr>
                </a:solidFill>
              </a:rPr>
              <a:t>implements Mapper&lt;LongWritable, Text, Text, IntWritable&gt; {</a:t>
            </a:r>
          </a:p>
          <a:p>
            <a:pPr marL="233363"/>
            <a:r>
              <a:rPr lang="en-IN" sz="1100">
                <a:solidFill>
                  <a:srgbClr val="666666"/>
                </a:solidFill>
              </a:rPr>
              <a:t>public void map(LongWritable key, Text value,</a:t>
            </a:r>
          </a:p>
          <a:p>
            <a:pPr marL="233363"/>
            <a:r>
              <a:rPr lang="en-IN" sz="1100">
                <a:solidFill>
                  <a:srgbClr val="666666"/>
                </a:solidFill>
              </a:rPr>
              <a:t>OutputCollector&lt;Text, IntWritable&gt; output, Reporter reporter)</a:t>
            </a:r>
          </a:p>
          <a:p>
            <a:pPr marL="233363"/>
            <a:r>
              <a:rPr lang="en-IN" sz="1100">
                <a:solidFill>
                  <a:srgbClr val="666666"/>
                </a:solidFill>
              </a:rPr>
              <a:t>throws IOException {</a:t>
            </a:r>
          </a:p>
          <a:p>
            <a:pPr marL="233363"/>
            <a:r>
              <a:rPr lang="en-IN" sz="1100">
                <a:solidFill>
                  <a:prstClr val="white">
                    <a:lumMod val="75000"/>
                  </a:prstClr>
                </a:solidFill>
              </a:rPr>
              <a:t>String s = value.toString();</a:t>
            </a:r>
          </a:p>
          <a:p>
            <a:pPr marL="233363"/>
            <a:r>
              <a:rPr lang="en-IN" sz="1100">
                <a:solidFill>
                  <a:prstClr val="white">
                    <a:lumMod val="75000"/>
                  </a:prstClr>
                </a:solidFill>
              </a:rPr>
              <a:t>for (String word : s.split("\\W+")) {</a:t>
            </a:r>
          </a:p>
          <a:p>
            <a:pPr marL="233363"/>
            <a:r>
              <a:rPr lang="en-IN" sz="1100">
                <a:solidFill>
                  <a:prstClr val="white">
                    <a:lumMod val="75000"/>
                  </a:prstClr>
                </a:solidFill>
              </a:rPr>
              <a:t>if (word.length() &gt; 0) {</a:t>
            </a:r>
          </a:p>
          <a:p>
            <a:pPr marL="233363"/>
            <a:r>
              <a:rPr lang="en-IN" sz="1100">
                <a:solidFill>
                  <a:prstClr val="white">
                    <a:lumMod val="75000"/>
                  </a:prstClr>
                </a:solidFill>
              </a:rPr>
              <a:t>output.collect(new Text(word), new IntWritable(1));</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414129" y="3806752"/>
            <a:ext cx="6719777" cy="1293971"/>
          </a:xfrm>
          <a:prstGeom prst="roundRect">
            <a:avLst>
              <a:gd name="adj" fmla="val 14202"/>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The map method’s signature looks like this. It will be passed a key, a value, an OutputCollector object and a Reporter object. The OutputCollector is used to write the intermediate data; you must specify the data types that it will write.</a:t>
            </a:r>
          </a:p>
        </p:txBody>
      </p:sp>
    </p:spTree>
    <p:extLst>
      <p:ext uri="{BB962C8B-B14F-4D97-AF65-F5344CB8AC3E}">
        <p14:creationId xmlns:p14="http://schemas.microsoft.com/office/powerpoint/2010/main" val="11589264"/>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 Method: Processing The Line</a:t>
            </a:r>
            <a:endParaRPr lang="en-IN"/>
          </a:p>
        </p:txBody>
      </p:sp>
      <p:sp>
        <p:nvSpPr>
          <p:cNvPr id="4" name="Rounded Rectangle 3"/>
          <p:cNvSpPr/>
          <p:nvPr/>
        </p:nvSpPr>
        <p:spPr bwMode="gray">
          <a:xfrm>
            <a:off x="554038" y="2349795"/>
            <a:ext cx="8154027" cy="2817628"/>
          </a:xfrm>
          <a:prstGeom prst="roundRect">
            <a:avLst>
              <a:gd name="adj" fmla="val 7233"/>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75000"/>
                  </a:prstClr>
                </a:solidFill>
              </a:rPr>
              <a:t>public class WordMapper extends MapReduceBase</a:t>
            </a:r>
          </a:p>
          <a:p>
            <a:pPr marL="233363"/>
            <a:r>
              <a:rPr lang="en-IN" sz="1100">
                <a:solidFill>
                  <a:prstClr val="white">
                    <a:lumMod val="75000"/>
                  </a:prstClr>
                </a:solidFill>
              </a:rPr>
              <a:t>implements Mapper&lt;LongWritable, Text, Text, IntWritable&gt; {</a:t>
            </a:r>
          </a:p>
          <a:p>
            <a:pPr marL="233363"/>
            <a:r>
              <a:rPr lang="en-IN" sz="1100">
                <a:solidFill>
                  <a:prstClr val="white">
                    <a:lumMod val="75000"/>
                  </a:prstClr>
                </a:solidFill>
              </a:rPr>
              <a:t>public void map(LongWritable key, Text value,</a:t>
            </a:r>
          </a:p>
          <a:p>
            <a:pPr marL="233363"/>
            <a:r>
              <a:rPr lang="en-IN" sz="1100">
                <a:solidFill>
                  <a:prstClr val="white">
                    <a:lumMod val="75000"/>
                  </a:prstClr>
                </a:solidFill>
              </a:rPr>
              <a:t>OutputCollector&lt;Text, IntWritable&gt; output, Reporter reporter)</a:t>
            </a:r>
          </a:p>
          <a:p>
            <a:pPr marL="233363"/>
            <a:r>
              <a:rPr lang="en-IN" sz="1100">
                <a:solidFill>
                  <a:prstClr val="white">
                    <a:lumMod val="75000"/>
                  </a:prstClr>
                </a:solidFill>
              </a:rPr>
              <a:t>throws IOException {</a:t>
            </a:r>
          </a:p>
          <a:p>
            <a:pPr marL="233363"/>
            <a:r>
              <a:rPr lang="en-IN" sz="1100">
                <a:solidFill>
                  <a:srgbClr val="666666"/>
                </a:solidFill>
              </a:rPr>
              <a:t>String s = value.toString();</a:t>
            </a:r>
          </a:p>
          <a:p>
            <a:pPr marL="233363"/>
            <a:r>
              <a:rPr lang="en-IN" sz="1100">
                <a:solidFill>
                  <a:prstClr val="white">
                    <a:lumMod val="75000"/>
                  </a:prstClr>
                </a:solidFill>
              </a:rPr>
              <a:t>for (String word : s.split("\\W+")) {</a:t>
            </a:r>
          </a:p>
          <a:p>
            <a:pPr marL="233363"/>
            <a:r>
              <a:rPr lang="en-IN" sz="1100">
                <a:solidFill>
                  <a:prstClr val="white">
                    <a:lumMod val="75000"/>
                  </a:prstClr>
                </a:solidFill>
              </a:rPr>
              <a:t>if (word.length() &gt; 0) {</a:t>
            </a:r>
          </a:p>
          <a:p>
            <a:pPr marL="233363"/>
            <a:r>
              <a:rPr lang="en-IN" sz="1100">
                <a:solidFill>
                  <a:prstClr val="white">
                    <a:lumMod val="75000"/>
                  </a:prstClr>
                </a:solidFill>
              </a:rPr>
              <a:t>output.collect(new Text(word), new IntWritable(1));</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5" name="Rounded Rectangle 4"/>
          <p:cNvSpPr/>
          <p:nvPr/>
        </p:nvSpPr>
        <p:spPr bwMode="gray">
          <a:xfrm>
            <a:off x="1414129" y="3806752"/>
            <a:ext cx="6719777" cy="476726"/>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value is a Text object, so we retrieve the string it contains.</a:t>
            </a:r>
          </a:p>
        </p:txBody>
      </p:sp>
    </p:spTree>
    <p:extLst>
      <p:ext uri="{BB962C8B-B14F-4D97-AF65-F5344CB8AC3E}">
        <p14:creationId xmlns:p14="http://schemas.microsoft.com/office/powerpoint/2010/main" val="40685764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WHY ALL THIS </a:t>
            </a:r>
            <a:r>
              <a:rPr lang="en-US" smtClean="0"/>
              <a:t>?</a:t>
            </a:r>
            <a:endParaRPr lang="en-IN"/>
          </a:p>
        </p:txBody>
      </p:sp>
      <p:sp>
        <p:nvSpPr>
          <p:cNvPr id="3" name="Right Arrow 2"/>
          <p:cNvSpPr/>
          <p:nvPr>
            <p:custDataLst>
              <p:tags r:id="rId1"/>
            </p:custDataLst>
          </p:nvPr>
        </p:nvSpPr>
        <p:spPr bwMode="gray">
          <a:xfrm>
            <a:off x="850606" y="1637416"/>
            <a:ext cx="7506586" cy="3157870"/>
          </a:xfrm>
          <a:prstGeom prst="rightArrow">
            <a:avLst>
              <a:gd name="adj1" fmla="val 61261"/>
              <a:gd name="adj2"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reeform 2"/>
          <p:cNvSpPr>
            <a:spLocks/>
          </p:cNvSpPr>
          <p:nvPr>
            <p:custDataLst>
              <p:tags r:id="rId2"/>
            </p:custDataLst>
          </p:nvPr>
        </p:nvSpPr>
        <p:spPr bwMode="gray">
          <a:xfrm>
            <a:off x="584200"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Limitation of existing IT infrastructure and resources</a:t>
            </a:r>
          </a:p>
        </p:txBody>
      </p:sp>
      <p:sp>
        <p:nvSpPr>
          <p:cNvPr id="5" name="Freeform 2"/>
          <p:cNvSpPr>
            <a:spLocks/>
          </p:cNvSpPr>
          <p:nvPr>
            <p:custDataLst>
              <p:tags r:id="rId3"/>
            </p:custDataLst>
          </p:nvPr>
        </p:nvSpPr>
        <p:spPr bwMode="gray">
          <a:xfrm>
            <a:off x="1555904"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dirty="0"/>
              <a:t>Vertical scalability is not always the solution: upgrading server and storage</a:t>
            </a:r>
          </a:p>
        </p:txBody>
      </p:sp>
      <p:sp>
        <p:nvSpPr>
          <p:cNvPr id="6" name="Freeform 2"/>
          <p:cNvSpPr>
            <a:spLocks/>
          </p:cNvSpPr>
          <p:nvPr>
            <p:custDataLst>
              <p:tags r:id="rId4"/>
            </p:custDataLst>
          </p:nvPr>
        </p:nvSpPr>
        <p:spPr bwMode="gray">
          <a:xfrm>
            <a:off x="2527608"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RDBMS is not designed to scale out</a:t>
            </a:r>
          </a:p>
        </p:txBody>
      </p:sp>
      <p:sp>
        <p:nvSpPr>
          <p:cNvPr id="7" name="Freeform 2"/>
          <p:cNvSpPr>
            <a:spLocks/>
          </p:cNvSpPr>
          <p:nvPr>
            <p:custDataLst>
              <p:tags r:id="rId5"/>
            </p:custDataLst>
          </p:nvPr>
        </p:nvSpPr>
        <p:spPr bwMode="gray">
          <a:xfrm>
            <a:off x="4471016"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A new approach to the problem is required</a:t>
            </a:r>
          </a:p>
        </p:txBody>
      </p:sp>
      <p:sp>
        <p:nvSpPr>
          <p:cNvPr id="8" name="Freeform 2"/>
          <p:cNvSpPr>
            <a:spLocks/>
          </p:cNvSpPr>
          <p:nvPr>
            <p:custDataLst>
              <p:tags r:id="rId6"/>
            </p:custDataLst>
          </p:nvPr>
        </p:nvSpPr>
        <p:spPr bwMode="gray">
          <a:xfrm>
            <a:off x="6414424"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Analyze huge data sets running into several tera bytes or peta bytes</a:t>
            </a:r>
          </a:p>
        </p:txBody>
      </p:sp>
      <p:sp>
        <p:nvSpPr>
          <p:cNvPr id="9" name="Freeform 2"/>
          <p:cNvSpPr>
            <a:spLocks/>
          </p:cNvSpPr>
          <p:nvPr>
            <p:custDataLst>
              <p:tags r:id="rId7"/>
            </p:custDataLst>
          </p:nvPr>
        </p:nvSpPr>
        <p:spPr bwMode="gray">
          <a:xfrm>
            <a:off x="3499312"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Can not handle unstructured data</a:t>
            </a:r>
          </a:p>
        </p:txBody>
      </p:sp>
      <p:sp>
        <p:nvSpPr>
          <p:cNvPr id="10" name="Freeform 2"/>
          <p:cNvSpPr>
            <a:spLocks/>
          </p:cNvSpPr>
          <p:nvPr>
            <p:custDataLst>
              <p:tags r:id="rId8"/>
            </p:custDataLst>
          </p:nvPr>
        </p:nvSpPr>
        <p:spPr bwMode="gray">
          <a:xfrm>
            <a:off x="5442720"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Process structured and unstructured data</a:t>
            </a:r>
          </a:p>
        </p:txBody>
      </p:sp>
      <p:sp>
        <p:nvSpPr>
          <p:cNvPr id="11" name="Freeform 2"/>
          <p:cNvSpPr>
            <a:spLocks/>
          </p:cNvSpPr>
          <p:nvPr>
            <p:custDataLst>
              <p:tags r:id="rId9"/>
            </p:custDataLst>
          </p:nvPr>
        </p:nvSpPr>
        <p:spPr bwMode="gray">
          <a:xfrm>
            <a:off x="7386128"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Process and manage data economically</a:t>
            </a:r>
          </a:p>
        </p:txBody>
      </p:sp>
    </p:spTree>
    <p:extLst>
      <p:ext uri="{BB962C8B-B14F-4D97-AF65-F5344CB8AC3E}">
        <p14:creationId xmlns:p14="http://schemas.microsoft.com/office/powerpoint/2010/main" val="4189755255"/>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 Method: Processing The Line (cont’d)</a:t>
            </a:r>
            <a:endParaRPr lang="en-IN"/>
          </a:p>
        </p:txBody>
      </p:sp>
      <p:sp>
        <p:nvSpPr>
          <p:cNvPr id="3" name="Rounded Rectangle 2"/>
          <p:cNvSpPr/>
          <p:nvPr/>
        </p:nvSpPr>
        <p:spPr bwMode="gray">
          <a:xfrm>
            <a:off x="554038" y="2349795"/>
            <a:ext cx="8154027" cy="2817628"/>
          </a:xfrm>
          <a:prstGeom prst="roundRect">
            <a:avLst>
              <a:gd name="adj" fmla="val 7610"/>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75000"/>
                  </a:prstClr>
                </a:solidFill>
              </a:rPr>
              <a:t>public class WordMapper extends MapReduceBase</a:t>
            </a:r>
          </a:p>
          <a:p>
            <a:pPr marL="233363"/>
            <a:r>
              <a:rPr lang="en-IN" sz="1100">
                <a:solidFill>
                  <a:prstClr val="white">
                    <a:lumMod val="75000"/>
                  </a:prstClr>
                </a:solidFill>
              </a:rPr>
              <a:t>implements Mapper&lt;LongWritable, Text, Text, IntWritable&gt; {</a:t>
            </a:r>
          </a:p>
          <a:p>
            <a:pPr marL="233363"/>
            <a:r>
              <a:rPr lang="en-IN" sz="1100">
                <a:solidFill>
                  <a:prstClr val="white">
                    <a:lumMod val="75000"/>
                  </a:prstClr>
                </a:solidFill>
              </a:rPr>
              <a:t>public void map(LongWritable key, Text value,</a:t>
            </a:r>
          </a:p>
          <a:p>
            <a:pPr marL="233363"/>
            <a:r>
              <a:rPr lang="en-IN" sz="1100">
                <a:solidFill>
                  <a:prstClr val="white">
                    <a:lumMod val="75000"/>
                  </a:prstClr>
                </a:solidFill>
              </a:rPr>
              <a:t>OutputCollector&lt;Text, IntWritable&gt; output, Reporter reporter)</a:t>
            </a:r>
          </a:p>
          <a:p>
            <a:pPr marL="233363"/>
            <a:r>
              <a:rPr lang="en-IN" sz="1100">
                <a:solidFill>
                  <a:prstClr val="white">
                    <a:lumMod val="75000"/>
                  </a:prstClr>
                </a:solidFill>
              </a:rPr>
              <a:t>throws IOException {</a:t>
            </a:r>
          </a:p>
          <a:p>
            <a:pPr marL="233363"/>
            <a:r>
              <a:rPr lang="en-IN" sz="1100">
                <a:solidFill>
                  <a:prstClr val="white">
                    <a:lumMod val="75000"/>
                  </a:prstClr>
                </a:solidFill>
              </a:rPr>
              <a:t>String s = value.toString();</a:t>
            </a:r>
          </a:p>
          <a:p>
            <a:pPr marL="233363"/>
            <a:r>
              <a:rPr lang="en-IN" sz="1100">
                <a:solidFill>
                  <a:srgbClr val="666666"/>
                </a:solidFill>
              </a:rPr>
              <a:t>for (String word : s.split("\\W+")) {</a:t>
            </a:r>
          </a:p>
          <a:p>
            <a:pPr marL="233363"/>
            <a:r>
              <a:rPr lang="en-IN" sz="1100">
                <a:solidFill>
                  <a:srgbClr val="666666"/>
                </a:solidFill>
              </a:rPr>
              <a:t>if (word.length() &gt; 0) {</a:t>
            </a:r>
          </a:p>
          <a:p>
            <a:pPr marL="233363"/>
            <a:r>
              <a:rPr lang="en-IN" sz="1100">
                <a:solidFill>
                  <a:prstClr val="white">
                    <a:lumMod val="75000"/>
                  </a:prstClr>
                </a:solidFill>
              </a:rPr>
              <a:t>output.collect(new Text(word), new IntWritable(1));</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414129" y="4104476"/>
            <a:ext cx="6719777" cy="749141"/>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We then split the string up into words using any nonalphanumeric characters as the word delimiter, and loop through those words.</a:t>
            </a:r>
          </a:p>
        </p:txBody>
      </p:sp>
    </p:spTree>
    <p:extLst>
      <p:ext uri="{BB962C8B-B14F-4D97-AF65-F5344CB8AC3E}">
        <p14:creationId xmlns:p14="http://schemas.microsoft.com/office/powerpoint/2010/main" val="1113287590"/>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Outputting Intermediate Data</a:t>
            </a:r>
            <a:endParaRPr lang="en-IN"/>
          </a:p>
        </p:txBody>
      </p:sp>
      <p:sp>
        <p:nvSpPr>
          <p:cNvPr id="3" name="Rounded Rectangle 2"/>
          <p:cNvSpPr/>
          <p:nvPr/>
        </p:nvSpPr>
        <p:spPr bwMode="gray">
          <a:xfrm>
            <a:off x="554038" y="2349795"/>
            <a:ext cx="8154027" cy="2817628"/>
          </a:xfrm>
          <a:prstGeom prst="roundRect">
            <a:avLst>
              <a:gd name="adj" fmla="val 8365"/>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75000"/>
                  </a:prstClr>
                </a:solidFill>
              </a:rPr>
              <a:t>public class WordMapper extends MapReduceBase</a:t>
            </a:r>
          </a:p>
          <a:p>
            <a:pPr marL="233363"/>
            <a:r>
              <a:rPr lang="en-IN" sz="1100">
                <a:solidFill>
                  <a:prstClr val="white">
                    <a:lumMod val="75000"/>
                  </a:prstClr>
                </a:solidFill>
              </a:rPr>
              <a:t>implements Mapper&lt;LongWritable, Text, Text, IntWritable&gt; {</a:t>
            </a:r>
          </a:p>
          <a:p>
            <a:pPr marL="233363"/>
            <a:r>
              <a:rPr lang="en-IN" sz="1100">
                <a:solidFill>
                  <a:prstClr val="white">
                    <a:lumMod val="75000"/>
                  </a:prstClr>
                </a:solidFill>
              </a:rPr>
              <a:t>public void map(LongWritable key, Text value,</a:t>
            </a:r>
          </a:p>
          <a:p>
            <a:pPr marL="233363"/>
            <a:r>
              <a:rPr lang="en-IN" sz="1100">
                <a:solidFill>
                  <a:prstClr val="white">
                    <a:lumMod val="75000"/>
                  </a:prstClr>
                </a:solidFill>
              </a:rPr>
              <a:t>OutputCollector&lt;Text, IntWritable&gt; output, Reporter reporter)</a:t>
            </a:r>
          </a:p>
          <a:p>
            <a:pPr marL="233363"/>
            <a:r>
              <a:rPr lang="en-IN" sz="1100">
                <a:solidFill>
                  <a:prstClr val="white">
                    <a:lumMod val="75000"/>
                  </a:prstClr>
                </a:solidFill>
              </a:rPr>
              <a:t>throws IOException {</a:t>
            </a:r>
          </a:p>
          <a:p>
            <a:pPr marL="233363"/>
            <a:r>
              <a:rPr lang="en-IN" sz="1100">
                <a:solidFill>
                  <a:prstClr val="white">
                    <a:lumMod val="75000"/>
                  </a:prstClr>
                </a:solidFill>
              </a:rPr>
              <a:t>String s = value.toString();</a:t>
            </a:r>
          </a:p>
          <a:p>
            <a:pPr marL="233363"/>
            <a:r>
              <a:rPr lang="en-IN" sz="1100">
                <a:solidFill>
                  <a:prstClr val="white">
                    <a:lumMod val="75000"/>
                  </a:prstClr>
                </a:solidFill>
              </a:rPr>
              <a:t>for (String word : s.split("\\W+")) {</a:t>
            </a:r>
          </a:p>
          <a:p>
            <a:pPr marL="233363"/>
            <a:r>
              <a:rPr lang="en-IN" sz="1100">
                <a:solidFill>
                  <a:prstClr val="white">
                    <a:lumMod val="75000"/>
                  </a:prstClr>
                </a:solidFill>
              </a:rPr>
              <a:t>if (word.length() &gt; 0) {</a:t>
            </a:r>
          </a:p>
          <a:p>
            <a:pPr marL="233363"/>
            <a:r>
              <a:rPr lang="en-IN" sz="1100">
                <a:solidFill>
                  <a:srgbClr val="666666"/>
                </a:solidFill>
              </a:rPr>
              <a:t>output.collect(new Text(word), new IntWritable(1));</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414129" y="4359652"/>
            <a:ext cx="6719777" cy="1248728"/>
          </a:xfrm>
          <a:prstGeom prst="roundRect">
            <a:avLst>
              <a:gd name="adj" fmla="val 11463"/>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To emit a (key, value) pair, we call the collect method of </a:t>
            </a:r>
            <a:r>
              <a:rPr lang="en-IN" sz="1600" smtClean="0">
                <a:solidFill>
                  <a:srgbClr val="666666"/>
                </a:solidFill>
              </a:rPr>
              <a:t>our OutputCollector </a:t>
            </a:r>
            <a:r>
              <a:rPr lang="en-IN" sz="1600">
                <a:solidFill>
                  <a:srgbClr val="666666"/>
                </a:solidFill>
              </a:rPr>
              <a:t>object. The key will be the word itself, </a:t>
            </a:r>
            <a:r>
              <a:rPr lang="en-IN" sz="1600" smtClean="0">
                <a:solidFill>
                  <a:srgbClr val="666666"/>
                </a:solidFill>
              </a:rPr>
              <a:t>the value </a:t>
            </a:r>
            <a:r>
              <a:rPr lang="en-IN" sz="1600">
                <a:solidFill>
                  <a:srgbClr val="666666"/>
                </a:solidFill>
              </a:rPr>
              <a:t>will be the number 1. Recall that the output key must be </a:t>
            </a:r>
            <a:r>
              <a:rPr lang="en-IN" sz="1600" smtClean="0">
                <a:solidFill>
                  <a:srgbClr val="666666"/>
                </a:solidFill>
              </a:rPr>
              <a:t>of type </a:t>
            </a:r>
            <a:r>
              <a:rPr lang="en-IN" sz="1600">
                <a:solidFill>
                  <a:srgbClr val="666666"/>
                </a:solidFill>
              </a:rPr>
              <a:t>WritableComparable, and the value must be a Writable.</a:t>
            </a:r>
          </a:p>
        </p:txBody>
      </p:sp>
    </p:spTree>
    <p:extLst>
      <p:ext uri="{BB962C8B-B14F-4D97-AF65-F5344CB8AC3E}">
        <p14:creationId xmlns:p14="http://schemas.microsoft.com/office/powerpoint/2010/main" val="3355538622"/>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Reprise: The Map Method</a:t>
            </a:r>
            <a:endParaRPr lang="en-IN"/>
          </a:p>
        </p:txBody>
      </p:sp>
      <p:sp>
        <p:nvSpPr>
          <p:cNvPr id="3" name="Rounded Rectangle 2"/>
          <p:cNvSpPr/>
          <p:nvPr/>
        </p:nvSpPr>
        <p:spPr bwMode="gray">
          <a:xfrm>
            <a:off x="554038" y="2349795"/>
            <a:ext cx="8154027" cy="2817628"/>
          </a:xfrm>
          <a:prstGeom prst="roundRect">
            <a:avLst>
              <a:gd name="adj" fmla="val 7233"/>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public class WordMapper extends MapReduceBase</a:t>
            </a:r>
          </a:p>
          <a:p>
            <a:pPr marL="233363"/>
            <a:r>
              <a:rPr lang="en-IN" sz="1100">
                <a:solidFill>
                  <a:srgbClr val="666666"/>
                </a:solidFill>
              </a:rPr>
              <a:t>implements Mapper&lt;LongWritable, Text, Text, IntWritable&gt; {</a:t>
            </a:r>
          </a:p>
          <a:p>
            <a:pPr marL="233363"/>
            <a:r>
              <a:rPr lang="en-IN" sz="1100">
                <a:solidFill>
                  <a:srgbClr val="666666"/>
                </a:solidFill>
              </a:rPr>
              <a:t>public void map(LongWritable key, Text value,</a:t>
            </a:r>
          </a:p>
          <a:p>
            <a:pPr marL="233363"/>
            <a:r>
              <a:rPr lang="en-IN" sz="1100">
                <a:solidFill>
                  <a:srgbClr val="666666"/>
                </a:solidFill>
              </a:rPr>
              <a:t>OutputCollector&lt;Text, IntWritable&gt; output, Reporter reporter)</a:t>
            </a:r>
          </a:p>
          <a:p>
            <a:pPr marL="233363"/>
            <a:r>
              <a:rPr lang="en-IN" sz="1100">
                <a:solidFill>
                  <a:srgbClr val="666666"/>
                </a:solidFill>
              </a:rPr>
              <a:t>throws IOException {</a:t>
            </a:r>
          </a:p>
          <a:p>
            <a:pPr marL="233363"/>
            <a:r>
              <a:rPr lang="en-IN" sz="1100">
                <a:solidFill>
                  <a:srgbClr val="666666"/>
                </a:solidFill>
              </a:rPr>
              <a:t>String s = value.toString();</a:t>
            </a:r>
          </a:p>
          <a:p>
            <a:pPr marL="233363"/>
            <a:r>
              <a:rPr lang="en-IN" sz="1100">
                <a:solidFill>
                  <a:srgbClr val="666666"/>
                </a:solidFill>
              </a:rPr>
              <a:t>for (String word : s.split("\\W+")) {</a:t>
            </a:r>
          </a:p>
          <a:p>
            <a:pPr marL="233363"/>
            <a:r>
              <a:rPr lang="en-IN" sz="1100">
                <a:solidFill>
                  <a:srgbClr val="666666"/>
                </a:solidFill>
              </a:rPr>
              <a:t>if (word.length() &gt; 0) {</a:t>
            </a:r>
          </a:p>
          <a:p>
            <a:pPr marL="233363"/>
            <a:r>
              <a:rPr lang="en-IN" sz="1100">
                <a:solidFill>
                  <a:srgbClr val="666666"/>
                </a:solidFill>
              </a:rPr>
              <a:t>output.collect(new Text(word), new IntWritable(1));</a:t>
            </a:r>
          </a:p>
          <a:p>
            <a:pPr marL="233363"/>
            <a:r>
              <a:rPr lang="en-IN" sz="1100">
                <a:solidFill>
                  <a:srgbClr val="666666"/>
                </a:solidFill>
              </a:rPr>
              <a:t>}</a:t>
            </a:r>
          </a:p>
          <a:p>
            <a:pPr marL="233363"/>
            <a:r>
              <a:rPr lang="en-IN" sz="1100">
                <a:solidFill>
                  <a:srgbClr val="666666"/>
                </a:solidFill>
              </a:rPr>
              <a:t>}</a:t>
            </a:r>
          </a:p>
          <a:p>
            <a:pPr marL="233363"/>
            <a:r>
              <a:rPr lang="en-IN" sz="1100">
                <a:solidFill>
                  <a:srgbClr val="666666"/>
                </a:solidFill>
              </a:rPr>
              <a:t>}</a:t>
            </a:r>
          </a:p>
          <a:p>
            <a:pPr marL="233363"/>
            <a:r>
              <a:rPr lang="en-IN" sz="1100">
                <a:solidFill>
                  <a:srgbClr val="666666"/>
                </a:solidFill>
              </a:rPr>
              <a:t>}</a:t>
            </a:r>
          </a:p>
        </p:txBody>
      </p:sp>
    </p:spTree>
    <p:extLst>
      <p:ext uri="{BB962C8B-B14F-4D97-AF65-F5344CB8AC3E}">
        <p14:creationId xmlns:p14="http://schemas.microsoft.com/office/powerpoint/2010/main" val="1355905589"/>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Reporter Object</a:t>
            </a:r>
            <a:endParaRPr lang="en-IN"/>
          </a:p>
        </p:txBody>
      </p:sp>
      <p:sp>
        <p:nvSpPr>
          <p:cNvPr id="3" name="Rectangle 2"/>
          <p:cNvSpPr/>
          <p:nvPr/>
        </p:nvSpPr>
        <p:spPr bwMode="gray">
          <a:xfrm>
            <a:off x="554037" y="2274838"/>
            <a:ext cx="8270875" cy="1569660"/>
          </a:xfrm>
          <a:prstGeom prst="rect">
            <a:avLst/>
          </a:prstGeom>
        </p:spPr>
        <p:txBody>
          <a:bodyPr wrap="square" lIns="0" tIns="0" rIns="0" bIns="0">
            <a:spAutoFit/>
          </a:bodyPr>
          <a:lstStyle/>
          <a:p>
            <a:pPr marL="233363" indent="-233363">
              <a:spcBef>
                <a:spcPts val="1800"/>
              </a:spcBef>
              <a:buClr>
                <a:srgbClr val="009EDB"/>
              </a:buClr>
              <a:buSzPct val="125000"/>
              <a:buFont typeface="Calibri" panose="020F0502020204030204" pitchFamily="34" charset="0"/>
              <a:buChar char="›"/>
            </a:pPr>
            <a:r>
              <a:rPr lang="en-IN"/>
              <a:t>Notice that in this example we have not used the Reporter object which was passed to the Mapper</a:t>
            </a:r>
          </a:p>
          <a:p>
            <a:pPr marL="233363" indent="-233363">
              <a:spcBef>
                <a:spcPts val="1800"/>
              </a:spcBef>
              <a:buClr>
                <a:srgbClr val="009EDB"/>
              </a:buClr>
              <a:buSzPct val="125000"/>
              <a:buFont typeface="Calibri" panose="020F0502020204030204" pitchFamily="34" charset="0"/>
              <a:buChar char="›"/>
            </a:pPr>
            <a:r>
              <a:rPr lang="en-IN"/>
              <a:t>The Reporter object can be used to pass some information back to the driver code</a:t>
            </a:r>
          </a:p>
          <a:p>
            <a:pPr marL="233363" indent="-233363">
              <a:spcBef>
                <a:spcPts val="1800"/>
              </a:spcBef>
              <a:buClr>
                <a:srgbClr val="009EDB"/>
              </a:buClr>
              <a:buSzPct val="125000"/>
              <a:buFont typeface="Calibri" panose="020F0502020204030204" pitchFamily="34" charset="0"/>
              <a:buChar char="›"/>
            </a:pPr>
            <a:r>
              <a:rPr lang="en-IN"/>
              <a:t>We will investigate the Reporter later in the course</a:t>
            </a:r>
          </a:p>
        </p:txBody>
      </p:sp>
    </p:spTree>
    <p:extLst>
      <p:ext uri="{BB962C8B-B14F-4D97-AF65-F5344CB8AC3E}">
        <p14:creationId xmlns:p14="http://schemas.microsoft.com/office/powerpoint/2010/main" val="1293230272"/>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Reducer: Complete Code</a:t>
            </a:r>
            <a:endParaRPr lang="en-IN"/>
          </a:p>
        </p:txBody>
      </p:sp>
      <p:sp>
        <p:nvSpPr>
          <p:cNvPr id="3" name="Rounded Rectangle 2"/>
          <p:cNvSpPr/>
          <p:nvPr/>
        </p:nvSpPr>
        <p:spPr bwMode="gray">
          <a:xfrm>
            <a:off x="554038" y="1679944"/>
            <a:ext cx="8154027" cy="4157330"/>
          </a:xfrm>
          <a:prstGeom prst="roundRect">
            <a:avLst>
              <a:gd name="adj" fmla="val 5414"/>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a:r>
              <a:rPr lang="en-IN" sz="1100">
                <a:solidFill>
                  <a:srgbClr val="666666"/>
                </a:solidFill>
              </a:rPr>
              <a:t>import java.io.IOException;</a:t>
            </a:r>
          </a:p>
          <a:p>
            <a:pPr marL="169863"/>
            <a:r>
              <a:rPr lang="en-IN" sz="1100">
                <a:solidFill>
                  <a:srgbClr val="666666"/>
                </a:solidFill>
              </a:rPr>
              <a:t>import java.util.Iterator;</a:t>
            </a:r>
          </a:p>
          <a:p>
            <a:pPr marL="169863"/>
            <a:r>
              <a:rPr lang="en-IN" sz="1100">
                <a:solidFill>
                  <a:srgbClr val="666666"/>
                </a:solidFill>
              </a:rPr>
              <a:t>import org.apache.hadoop.io.IntWritable;</a:t>
            </a:r>
          </a:p>
          <a:p>
            <a:pPr marL="169863"/>
            <a:r>
              <a:rPr lang="en-IN" sz="1100">
                <a:solidFill>
                  <a:srgbClr val="666666"/>
                </a:solidFill>
              </a:rPr>
              <a:t>import org.apache.hadoop.io.Text;</a:t>
            </a:r>
          </a:p>
          <a:p>
            <a:pPr marL="169863"/>
            <a:r>
              <a:rPr lang="en-IN" sz="1100">
                <a:solidFill>
                  <a:srgbClr val="666666"/>
                </a:solidFill>
              </a:rPr>
              <a:t>import org.apache.hadoop.mapred.OutputCollector;</a:t>
            </a:r>
          </a:p>
          <a:p>
            <a:pPr marL="169863"/>
            <a:r>
              <a:rPr lang="en-IN" sz="1100">
                <a:solidFill>
                  <a:srgbClr val="666666"/>
                </a:solidFill>
              </a:rPr>
              <a:t>import org.apache.hadoop.mapred.MapReduceBase;</a:t>
            </a:r>
          </a:p>
          <a:p>
            <a:pPr marL="169863"/>
            <a:r>
              <a:rPr lang="en-IN" sz="1100">
                <a:solidFill>
                  <a:srgbClr val="666666"/>
                </a:solidFill>
              </a:rPr>
              <a:t>import org.apache.hadoop.mapred.Reducer;</a:t>
            </a:r>
          </a:p>
          <a:p>
            <a:pPr marL="169863"/>
            <a:r>
              <a:rPr lang="en-IN" sz="1100">
                <a:solidFill>
                  <a:srgbClr val="666666"/>
                </a:solidFill>
              </a:rPr>
              <a:t>import org.apache.hadoop.mapred.Reporter;</a:t>
            </a:r>
          </a:p>
          <a:p>
            <a:pPr marL="169863"/>
            <a:r>
              <a:rPr lang="en-IN" sz="1100">
                <a:solidFill>
                  <a:srgbClr val="666666"/>
                </a:solidFill>
              </a:rPr>
              <a:t>public class SumReducer extends MapReduceBase implements</a:t>
            </a:r>
          </a:p>
          <a:p>
            <a:pPr marL="169863"/>
            <a:r>
              <a:rPr lang="en-IN" sz="1100">
                <a:solidFill>
                  <a:srgbClr val="666666"/>
                </a:solidFill>
              </a:rPr>
              <a:t>Reducer&lt;Text, IntWritable, Text, IntWritable&gt; {</a:t>
            </a:r>
          </a:p>
          <a:p>
            <a:pPr marL="169863"/>
            <a:r>
              <a:rPr lang="en-IN" sz="1100">
                <a:solidFill>
                  <a:srgbClr val="666666"/>
                </a:solidFill>
              </a:rPr>
              <a:t>public void reduce(Text key, Iterator&lt;IntWritable&gt; values,</a:t>
            </a:r>
          </a:p>
          <a:p>
            <a:pPr marL="169863"/>
            <a:r>
              <a:rPr lang="en-IN" sz="1100">
                <a:solidFill>
                  <a:srgbClr val="666666"/>
                </a:solidFill>
              </a:rPr>
              <a:t>OutputCollector&lt;Text, IntWritable&gt; output, Reporter reporter)</a:t>
            </a:r>
          </a:p>
          <a:p>
            <a:pPr marL="169863"/>
            <a:r>
              <a:rPr lang="en-IN" sz="1100">
                <a:solidFill>
                  <a:srgbClr val="666666"/>
                </a:solidFill>
              </a:rPr>
              <a:t>throws IOException {</a:t>
            </a:r>
          </a:p>
          <a:p>
            <a:pPr marL="169863"/>
            <a:r>
              <a:rPr lang="en-IN" sz="1100">
                <a:solidFill>
                  <a:srgbClr val="666666"/>
                </a:solidFill>
              </a:rPr>
              <a:t>int wordCount = 0;</a:t>
            </a:r>
          </a:p>
          <a:p>
            <a:pPr marL="169863"/>
            <a:r>
              <a:rPr lang="en-IN" sz="1100">
                <a:solidFill>
                  <a:srgbClr val="666666"/>
                </a:solidFill>
              </a:rPr>
              <a:t>while (values.hasNext()) {</a:t>
            </a:r>
          </a:p>
          <a:p>
            <a:pPr marL="169863"/>
            <a:r>
              <a:rPr lang="en-IN" sz="1100">
                <a:solidFill>
                  <a:srgbClr val="666666"/>
                </a:solidFill>
              </a:rPr>
              <a:t>IntWritable value = values.next();</a:t>
            </a:r>
          </a:p>
          <a:p>
            <a:pPr marL="169863"/>
            <a:r>
              <a:rPr lang="en-IN" sz="1100">
                <a:solidFill>
                  <a:srgbClr val="666666"/>
                </a:solidFill>
              </a:rPr>
              <a:t>wordCount += value.get();</a:t>
            </a:r>
          </a:p>
          <a:p>
            <a:pPr marL="169863"/>
            <a:r>
              <a:rPr lang="en-IN" sz="1100">
                <a:solidFill>
                  <a:srgbClr val="666666"/>
                </a:solidFill>
              </a:rPr>
              <a:t>}</a:t>
            </a:r>
          </a:p>
          <a:p>
            <a:pPr marL="169863"/>
            <a:r>
              <a:rPr lang="en-IN" sz="1100">
                <a:solidFill>
                  <a:srgbClr val="666666"/>
                </a:solidFill>
              </a:rPr>
              <a:t>output.collect(key, new IntWritable(wordCount));</a:t>
            </a:r>
          </a:p>
          <a:p>
            <a:pPr marL="169863"/>
            <a:r>
              <a:rPr lang="en-IN" sz="1100">
                <a:solidFill>
                  <a:srgbClr val="666666"/>
                </a:solidFill>
              </a:rPr>
              <a:t>}</a:t>
            </a:r>
          </a:p>
          <a:p>
            <a:pPr marL="169863"/>
            <a:r>
              <a:rPr lang="en-IN" sz="1100">
                <a:solidFill>
                  <a:srgbClr val="666666"/>
                </a:solidFill>
              </a:rPr>
              <a:t>}</a:t>
            </a:r>
          </a:p>
        </p:txBody>
      </p:sp>
    </p:spTree>
    <p:extLst>
      <p:ext uri="{BB962C8B-B14F-4D97-AF65-F5344CB8AC3E}">
        <p14:creationId xmlns:p14="http://schemas.microsoft.com/office/powerpoint/2010/main" val="1816581083"/>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Reducer: Import Statements</a:t>
            </a:r>
            <a:endParaRPr lang="en-IN"/>
          </a:p>
        </p:txBody>
      </p:sp>
      <p:sp>
        <p:nvSpPr>
          <p:cNvPr id="3" name="Rounded Rectangle 2"/>
          <p:cNvSpPr/>
          <p:nvPr/>
        </p:nvSpPr>
        <p:spPr bwMode="gray">
          <a:xfrm>
            <a:off x="554038" y="1679944"/>
            <a:ext cx="8154027" cy="4157330"/>
          </a:xfrm>
          <a:prstGeom prst="roundRect">
            <a:avLst>
              <a:gd name="adj" fmla="val 49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a:r>
              <a:rPr lang="en-IN" sz="1100">
                <a:solidFill>
                  <a:srgbClr val="666666"/>
                </a:solidFill>
              </a:rPr>
              <a:t>import java.io.IOException;</a:t>
            </a:r>
          </a:p>
          <a:p>
            <a:pPr marL="169863"/>
            <a:r>
              <a:rPr lang="en-IN" sz="1100">
                <a:solidFill>
                  <a:srgbClr val="666666"/>
                </a:solidFill>
              </a:rPr>
              <a:t>import java.util.Iterator;</a:t>
            </a:r>
          </a:p>
          <a:p>
            <a:pPr marL="169863"/>
            <a:r>
              <a:rPr lang="en-IN" sz="1100">
                <a:solidFill>
                  <a:srgbClr val="666666"/>
                </a:solidFill>
              </a:rPr>
              <a:t>import org.apache.hadoop.io.IntWritable;</a:t>
            </a:r>
          </a:p>
          <a:p>
            <a:pPr marL="169863"/>
            <a:r>
              <a:rPr lang="en-IN" sz="1100">
                <a:solidFill>
                  <a:srgbClr val="666666"/>
                </a:solidFill>
              </a:rPr>
              <a:t>import org.apache.hadoop.io.Text;</a:t>
            </a:r>
          </a:p>
          <a:p>
            <a:pPr marL="169863"/>
            <a:r>
              <a:rPr lang="en-IN" sz="1100">
                <a:solidFill>
                  <a:srgbClr val="666666"/>
                </a:solidFill>
              </a:rPr>
              <a:t>import org.apache.hadoop.mapred.OutputCollector;</a:t>
            </a:r>
          </a:p>
          <a:p>
            <a:pPr marL="169863"/>
            <a:r>
              <a:rPr lang="en-IN" sz="1100">
                <a:solidFill>
                  <a:srgbClr val="666666"/>
                </a:solidFill>
              </a:rPr>
              <a:t>import org.apache.hadoop.mapred.MapReduceBase;</a:t>
            </a:r>
          </a:p>
          <a:p>
            <a:pPr marL="169863"/>
            <a:r>
              <a:rPr lang="en-IN" sz="1100">
                <a:solidFill>
                  <a:srgbClr val="666666"/>
                </a:solidFill>
              </a:rPr>
              <a:t>import org.apache.hadoop.mapred.Reducer;</a:t>
            </a:r>
          </a:p>
          <a:p>
            <a:pPr marL="169863"/>
            <a:r>
              <a:rPr lang="en-IN" sz="1100">
                <a:solidFill>
                  <a:srgbClr val="666666"/>
                </a:solidFill>
              </a:rPr>
              <a:t>import org.apache.hadoop.mapred.Reporter;</a:t>
            </a:r>
          </a:p>
          <a:p>
            <a:pPr marL="169863"/>
            <a:r>
              <a:rPr lang="en-IN" sz="1100">
                <a:solidFill>
                  <a:prstClr val="white">
                    <a:lumMod val="75000"/>
                  </a:prstClr>
                </a:solidFill>
              </a:rPr>
              <a:t>public class SumReducer extends MapReduceBase implements</a:t>
            </a:r>
          </a:p>
          <a:p>
            <a:pPr marL="169863"/>
            <a:r>
              <a:rPr lang="en-IN" sz="1100">
                <a:solidFill>
                  <a:prstClr val="white">
                    <a:lumMod val="75000"/>
                  </a:prstClr>
                </a:solidFill>
              </a:rPr>
              <a:t>Reducer&lt;Text, IntWritable, Text, IntWritable&gt; {</a:t>
            </a:r>
          </a:p>
          <a:p>
            <a:pPr marL="169863"/>
            <a:r>
              <a:rPr lang="en-IN" sz="1100">
                <a:solidFill>
                  <a:prstClr val="white">
                    <a:lumMod val="75000"/>
                  </a:prstClr>
                </a:solidFill>
              </a:rPr>
              <a:t>public void reduce(Text key, Iterator&lt;IntWritable&gt; values,</a:t>
            </a:r>
          </a:p>
          <a:p>
            <a:pPr marL="169863"/>
            <a:r>
              <a:rPr lang="en-IN" sz="1100">
                <a:solidFill>
                  <a:prstClr val="white">
                    <a:lumMod val="75000"/>
                  </a:prstClr>
                </a:solidFill>
              </a:rPr>
              <a:t>OutputCollector&lt;Text, IntWritable&gt; output, Reporter reporter)</a:t>
            </a:r>
          </a:p>
          <a:p>
            <a:pPr marL="169863"/>
            <a:r>
              <a:rPr lang="en-IN" sz="1100">
                <a:solidFill>
                  <a:prstClr val="white">
                    <a:lumMod val="75000"/>
                  </a:prstClr>
                </a:solidFill>
              </a:rPr>
              <a:t>throws IOException {</a:t>
            </a:r>
          </a:p>
          <a:p>
            <a:pPr marL="169863"/>
            <a:r>
              <a:rPr lang="en-IN" sz="1100">
                <a:solidFill>
                  <a:prstClr val="white">
                    <a:lumMod val="75000"/>
                  </a:prstClr>
                </a:solidFill>
              </a:rPr>
              <a:t>int wordCount = 0;</a:t>
            </a:r>
          </a:p>
          <a:p>
            <a:pPr marL="169863"/>
            <a:r>
              <a:rPr lang="en-IN" sz="1100">
                <a:solidFill>
                  <a:prstClr val="white">
                    <a:lumMod val="75000"/>
                  </a:prstClr>
                </a:solidFill>
              </a:rPr>
              <a:t>while (values.hasNext()) {</a:t>
            </a:r>
          </a:p>
          <a:p>
            <a:pPr marL="169863"/>
            <a:r>
              <a:rPr lang="en-IN" sz="1100">
                <a:solidFill>
                  <a:prstClr val="white">
                    <a:lumMod val="75000"/>
                  </a:prstClr>
                </a:solidFill>
              </a:rPr>
              <a:t>IntWritable value = values.next();</a:t>
            </a:r>
          </a:p>
          <a:p>
            <a:pPr marL="169863"/>
            <a:r>
              <a:rPr lang="en-IN" sz="1100">
                <a:solidFill>
                  <a:prstClr val="white">
                    <a:lumMod val="75000"/>
                  </a:prstClr>
                </a:solidFill>
              </a:rPr>
              <a:t>wordCount += value.get();</a:t>
            </a:r>
          </a:p>
          <a:p>
            <a:pPr marL="169863"/>
            <a:r>
              <a:rPr lang="en-IN" sz="1100">
                <a:solidFill>
                  <a:prstClr val="white">
                    <a:lumMod val="75000"/>
                  </a:prstClr>
                </a:solidFill>
              </a:rPr>
              <a:t>}</a:t>
            </a:r>
          </a:p>
          <a:p>
            <a:pPr marL="169863"/>
            <a:r>
              <a:rPr lang="en-IN" sz="1100">
                <a:solidFill>
                  <a:prstClr val="white">
                    <a:lumMod val="75000"/>
                  </a:prstClr>
                </a:solidFill>
              </a:rPr>
              <a:t>output.collect(key, new IntWritable(wordCount));</a:t>
            </a:r>
          </a:p>
          <a:p>
            <a:pPr marL="169863"/>
            <a:r>
              <a:rPr lang="en-IN" sz="1100">
                <a:solidFill>
                  <a:prstClr val="white">
                    <a:lumMod val="75000"/>
                  </a:prstClr>
                </a:solidFill>
              </a:rPr>
              <a:t>}</a:t>
            </a:r>
          </a:p>
          <a:p>
            <a:pPr marL="169863"/>
            <a:r>
              <a:rPr lang="en-IN" sz="1100">
                <a:solidFill>
                  <a:prstClr val="white">
                    <a:lumMod val="75000"/>
                  </a:prstClr>
                </a:solidFill>
              </a:rPr>
              <a:t>}</a:t>
            </a:r>
          </a:p>
        </p:txBody>
      </p:sp>
      <p:sp>
        <p:nvSpPr>
          <p:cNvPr id="4" name="Rounded Rectangle 3"/>
          <p:cNvSpPr/>
          <p:nvPr/>
        </p:nvSpPr>
        <p:spPr bwMode="gray">
          <a:xfrm>
            <a:off x="1414129" y="4359652"/>
            <a:ext cx="6879266" cy="1497925"/>
          </a:xfrm>
          <a:prstGeom prst="roundRect">
            <a:avLst>
              <a:gd name="adj" fmla="val 10545"/>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As with the Mapper, you will typically </a:t>
            </a:r>
            <a:r>
              <a:rPr lang="en-IN" sz="1600" smtClean="0">
                <a:solidFill>
                  <a:srgbClr val="666666"/>
                </a:solidFill>
              </a:rPr>
              <a:t>import java.io.IOException</a:t>
            </a:r>
            <a:r>
              <a:rPr lang="en-IN" sz="1600">
                <a:solidFill>
                  <a:srgbClr val="666666"/>
                </a:solidFill>
              </a:rPr>
              <a:t>, and the </a:t>
            </a:r>
            <a:r>
              <a:rPr lang="en-IN" sz="1600" smtClean="0">
                <a:solidFill>
                  <a:srgbClr val="666666"/>
                </a:solidFill>
              </a:rPr>
              <a:t>org.apache.hadoop classes </a:t>
            </a:r>
            <a:r>
              <a:rPr lang="en-IN" sz="1600">
                <a:solidFill>
                  <a:srgbClr val="666666"/>
                </a:solidFill>
              </a:rPr>
              <a:t>shown, in every Reducer you write. You will </a:t>
            </a:r>
            <a:r>
              <a:rPr lang="en-IN" sz="1600" smtClean="0">
                <a:solidFill>
                  <a:srgbClr val="666666"/>
                </a:solidFill>
              </a:rPr>
              <a:t>also import </a:t>
            </a:r>
            <a:r>
              <a:rPr lang="en-IN" sz="1600">
                <a:solidFill>
                  <a:srgbClr val="666666"/>
                </a:solidFill>
              </a:rPr>
              <a:t>java.util.Iterator, which will be used to </a:t>
            </a:r>
            <a:r>
              <a:rPr lang="en-IN" sz="1600" smtClean="0">
                <a:solidFill>
                  <a:srgbClr val="666666"/>
                </a:solidFill>
              </a:rPr>
              <a:t>step through </a:t>
            </a:r>
            <a:r>
              <a:rPr lang="en-IN" sz="1600">
                <a:solidFill>
                  <a:srgbClr val="666666"/>
                </a:solidFill>
              </a:rPr>
              <a:t>the values provided to the Reducer for each </a:t>
            </a:r>
            <a:r>
              <a:rPr lang="en-IN" sz="1600" smtClean="0">
                <a:solidFill>
                  <a:srgbClr val="666666"/>
                </a:solidFill>
              </a:rPr>
              <a:t>key. We </a:t>
            </a:r>
            <a:r>
              <a:rPr lang="en-IN" sz="1600">
                <a:solidFill>
                  <a:srgbClr val="666666"/>
                </a:solidFill>
              </a:rPr>
              <a:t>will omit the import statements in future slides </a:t>
            </a:r>
            <a:r>
              <a:rPr lang="en-IN" sz="1600" smtClean="0">
                <a:solidFill>
                  <a:srgbClr val="666666"/>
                </a:solidFill>
              </a:rPr>
              <a:t>for brevity</a:t>
            </a:r>
            <a:r>
              <a:rPr lang="en-IN" sz="1600">
                <a:solidFill>
                  <a:srgbClr val="666666"/>
                </a:solidFill>
              </a:rPr>
              <a:t>.</a:t>
            </a:r>
          </a:p>
        </p:txBody>
      </p:sp>
    </p:spTree>
    <p:extLst>
      <p:ext uri="{BB962C8B-B14F-4D97-AF65-F5344CB8AC3E}">
        <p14:creationId xmlns:p14="http://schemas.microsoft.com/office/powerpoint/2010/main" val="2020246090"/>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Reducer: Main Code</a:t>
            </a:r>
            <a:endParaRPr lang="en-IN"/>
          </a:p>
        </p:txBody>
      </p:sp>
      <p:sp>
        <p:nvSpPr>
          <p:cNvPr id="3" name="Rounded Rectangle 2"/>
          <p:cNvSpPr/>
          <p:nvPr/>
        </p:nvSpPr>
        <p:spPr bwMode="gray">
          <a:xfrm>
            <a:off x="554038" y="2200939"/>
            <a:ext cx="8154027" cy="3115340"/>
          </a:xfrm>
          <a:prstGeom prst="roundRect">
            <a:avLst>
              <a:gd name="adj" fmla="val 7111"/>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public class SumReducer extends MapReduceBase implements</a:t>
            </a:r>
          </a:p>
          <a:p>
            <a:pPr marL="233363"/>
            <a:r>
              <a:rPr lang="en-IN" sz="1100">
                <a:solidFill>
                  <a:srgbClr val="666666"/>
                </a:solidFill>
              </a:rPr>
              <a:t>Reducer&lt;Text, IntWritable, Text, IntWritable&gt; {</a:t>
            </a:r>
          </a:p>
          <a:p>
            <a:pPr marL="233363"/>
            <a:r>
              <a:rPr lang="en-IN" sz="1100">
                <a:solidFill>
                  <a:srgbClr val="666666"/>
                </a:solidFill>
              </a:rPr>
              <a:t>public void reduce(Text key, Iterator&lt;IntWritable&gt; values,</a:t>
            </a:r>
          </a:p>
          <a:p>
            <a:pPr marL="233363"/>
            <a:r>
              <a:rPr lang="en-IN" sz="1100">
                <a:solidFill>
                  <a:srgbClr val="666666"/>
                </a:solidFill>
              </a:rPr>
              <a:t>OutputCollector&lt;Text, IntWritable&gt; output, Reporter reporter)</a:t>
            </a:r>
          </a:p>
          <a:p>
            <a:pPr marL="233363"/>
            <a:r>
              <a:rPr lang="en-IN" sz="1100">
                <a:solidFill>
                  <a:srgbClr val="666666"/>
                </a:solidFill>
              </a:rPr>
              <a:t>throws IOException {</a:t>
            </a:r>
          </a:p>
          <a:p>
            <a:pPr marL="233363"/>
            <a:r>
              <a:rPr lang="en-IN" sz="1100">
                <a:solidFill>
                  <a:srgbClr val="666666"/>
                </a:solidFill>
              </a:rPr>
              <a:t>int wordCount = 0;</a:t>
            </a:r>
          </a:p>
          <a:p>
            <a:pPr marL="233363"/>
            <a:r>
              <a:rPr lang="en-IN" sz="1100">
                <a:solidFill>
                  <a:srgbClr val="666666"/>
                </a:solidFill>
              </a:rPr>
              <a:t>while (values.hasNext()) {</a:t>
            </a:r>
          </a:p>
          <a:p>
            <a:pPr marL="233363"/>
            <a:r>
              <a:rPr lang="en-IN" sz="1100">
                <a:solidFill>
                  <a:srgbClr val="666666"/>
                </a:solidFill>
              </a:rPr>
              <a:t>IntWritable value = values.next();</a:t>
            </a:r>
          </a:p>
          <a:p>
            <a:pPr marL="233363"/>
            <a:r>
              <a:rPr lang="en-IN" sz="1100">
                <a:solidFill>
                  <a:srgbClr val="666666"/>
                </a:solidFill>
              </a:rPr>
              <a:t>wordCount += value.get();</a:t>
            </a:r>
          </a:p>
          <a:p>
            <a:pPr marL="233363"/>
            <a:r>
              <a:rPr lang="en-IN" sz="1100">
                <a:solidFill>
                  <a:srgbClr val="666666"/>
                </a:solidFill>
              </a:rPr>
              <a:t>}</a:t>
            </a:r>
          </a:p>
          <a:p>
            <a:pPr marL="233363"/>
            <a:r>
              <a:rPr lang="en-IN" sz="1100">
                <a:solidFill>
                  <a:srgbClr val="666666"/>
                </a:solidFill>
              </a:rPr>
              <a:t>output.collect(key, new IntWritable(wordCount));</a:t>
            </a:r>
          </a:p>
          <a:p>
            <a:pPr marL="233363"/>
            <a:r>
              <a:rPr lang="en-IN" sz="1100">
                <a:solidFill>
                  <a:srgbClr val="666666"/>
                </a:solidFill>
              </a:rPr>
              <a:t>}</a:t>
            </a:r>
          </a:p>
          <a:p>
            <a:pPr marL="233363"/>
            <a:r>
              <a:rPr lang="en-IN" sz="1100">
                <a:solidFill>
                  <a:srgbClr val="666666"/>
                </a:solidFill>
              </a:rPr>
              <a:t>}</a:t>
            </a:r>
          </a:p>
        </p:txBody>
      </p:sp>
    </p:spTree>
    <p:extLst>
      <p:ext uri="{BB962C8B-B14F-4D97-AF65-F5344CB8AC3E}">
        <p14:creationId xmlns:p14="http://schemas.microsoft.com/office/powerpoint/2010/main" val="2865004928"/>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Reducer: Main Code (cont’d)</a:t>
            </a:r>
            <a:endParaRPr lang="en-IN"/>
          </a:p>
        </p:txBody>
      </p:sp>
      <p:sp>
        <p:nvSpPr>
          <p:cNvPr id="3" name="Rounded Rectangle 2"/>
          <p:cNvSpPr/>
          <p:nvPr/>
        </p:nvSpPr>
        <p:spPr bwMode="gray">
          <a:xfrm>
            <a:off x="554038" y="2200939"/>
            <a:ext cx="8154027" cy="3115340"/>
          </a:xfrm>
          <a:prstGeom prst="roundRect">
            <a:avLst>
              <a:gd name="adj" fmla="val 6428"/>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public class SumReducer extends MapReduceBase implements</a:t>
            </a:r>
          </a:p>
          <a:p>
            <a:pPr marL="233363"/>
            <a:r>
              <a:rPr lang="en-IN" sz="1100">
                <a:solidFill>
                  <a:srgbClr val="666666"/>
                </a:solidFill>
              </a:rPr>
              <a:t>Reducer&lt;Text, IntWritable, Text, IntWritable&gt; {</a:t>
            </a:r>
          </a:p>
          <a:p>
            <a:pPr marL="233363"/>
            <a:r>
              <a:rPr lang="en-IN" sz="1100">
                <a:solidFill>
                  <a:prstClr val="white">
                    <a:lumMod val="75000"/>
                  </a:prstClr>
                </a:solidFill>
              </a:rPr>
              <a:t>public void reduce(Text key, Iterator&lt;IntWritable&gt; values,</a:t>
            </a:r>
          </a:p>
          <a:p>
            <a:pPr marL="233363"/>
            <a:r>
              <a:rPr lang="en-IN" sz="1100">
                <a:solidFill>
                  <a:prstClr val="white">
                    <a:lumMod val="75000"/>
                  </a:prstClr>
                </a:solidFill>
              </a:rPr>
              <a:t>OutputCollector&lt;Text, IntWritable&gt; output, Reporter reporter)</a:t>
            </a:r>
          </a:p>
          <a:p>
            <a:pPr marL="233363"/>
            <a:r>
              <a:rPr lang="en-IN" sz="1100">
                <a:solidFill>
                  <a:prstClr val="white">
                    <a:lumMod val="75000"/>
                  </a:prstClr>
                </a:solidFill>
              </a:rPr>
              <a:t>throws IOException {</a:t>
            </a:r>
          </a:p>
          <a:p>
            <a:pPr marL="233363"/>
            <a:r>
              <a:rPr lang="en-IN" sz="1100">
                <a:solidFill>
                  <a:prstClr val="white">
                    <a:lumMod val="75000"/>
                  </a:prstClr>
                </a:solidFill>
              </a:rPr>
              <a:t>int wordCount = 0;</a:t>
            </a:r>
          </a:p>
          <a:p>
            <a:pPr marL="233363"/>
            <a:r>
              <a:rPr lang="en-IN" sz="1100">
                <a:solidFill>
                  <a:prstClr val="white">
                    <a:lumMod val="75000"/>
                  </a:prstClr>
                </a:solidFill>
              </a:rPr>
              <a:t>while (values.hasNext()) {</a:t>
            </a:r>
          </a:p>
          <a:p>
            <a:pPr marL="233363"/>
            <a:r>
              <a:rPr lang="en-IN" sz="1100">
                <a:solidFill>
                  <a:prstClr val="white">
                    <a:lumMod val="75000"/>
                  </a:prstClr>
                </a:solidFill>
              </a:rPr>
              <a:t>IntWritable value = values.next();</a:t>
            </a:r>
          </a:p>
          <a:p>
            <a:pPr marL="233363"/>
            <a:r>
              <a:rPr lang="en-IN" sz="1100">
                <a:solidFill>
                  <a:prstClr val="white">
                    <a:lumMod val="75000"/>
                  </a:prstClr>
                </a:solidFill>
              </a:rPr>
              <a:t>wordCount += value.get();</a:t>
            </a:r>
          </a:p>
          <a:p>
            <a:pPr marL="233363"/>
            <a:r>
              <a:rPr lang="en-IN" sz="1100">
                <a:solidFill>
                  <a:prstClr val="white">
                    <a:lumMod val="75000"/>
                  </a:prstClr>
                </a:solidFill>
              </a:rPr>
              <a:t>}</a:t>
            </a:r>
          </a:p>
          <a:p>
            <a:pPr marL="233363"/>
            <a:r>
              <a:rPr lang="en-IN" sz="1100">
                <a:solidFill>
                  <a:prstClr val="white">
                    <a:lumMod val="75000"/>
                  </a:prstClr>
                </a:solidFill>
              </a:rPr>
              <a:t>output.collect(key, new IntWritable(wordCount));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350333" y="4359652"/>
            <a:ext cx="7006858" cy="1484233"/>
          </a:xfrm>
          <a:prstGeom prst="roundRect">
            <a:avLst>
              <a:gd name="adj" fmla="val 9381"/>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Your Reducer class should extend </a:t>
            </a:r>
            <a:r>
              <a:rPr lang="en-IN" sz="1600" smtClean="0">
                <a:solidFill>
                  <a:srgbClr val="666666"/>
                </a:solidFill>
              </a:rPr>
              <a:t>MapReduceBase and </a:t>
            </a:r>
            <a:r>
              <a:rPr lang="en-IN" sz="1600">
                <a:solidFill>
                  <a:srgbClr val="666666"/>
                </a:solidFill>
              </a:rPr>
              <a:t>implement Reducer. The Reducer </a:t>
            </a:r>
            <a:r>
              <a:rPr lang="en-IN" sz="1600" smtClean="0">
                <a:solidFill>
                  <a:srgbClr val="666666"/>
                </a:solidFill>
              </a:rPr>
              <a:t>interface expects </a:t>
            </a:r>
            <a:r>
              <a:rPr lang="en-IN" sz="1600">
                <a:solidFill>
                  <a:srgbClr val="666666"/>
                </a:solidFill>
              </a:rPr>
              <a:t>four generics, which define the types of </a:t>
            </a:r>
            <a:r>
              <a:rPr lang="en-IN" sz="1600" smtClean="0">
                <a:solidFill>
                  <a:srgbClr val="666666"/>
                </a:solidFill>
              </a:rPr>
              <a:t>the input </a:t>
            </a:r>
            <a:r>
              <a:rPr lang="en-IN" sz="1600">
                <a:solidFill>
                  <a:srgbClr val="666666"/>
                </a:solidFill>
              </a:rPr>
              <a:t>and output key/value pairs. The first </a:t>
            </a:r>
            <a:r>
              <a:rPr lang="en-IN" sz="1600" smtClean="0">
                <a:solidFill>
                  <a:srgbClr val="666666"/>
                </a:solidFill>
              </a:rPr>
              <a:t>two parameters </a:t>
            </a:r>
            <a:r>
              <a:rPr lang="en-IN" sz="1600">
                <a:solidFill>
                  <a:srgbClr val="666666"/>
                </a:solidFill>
              </a:rPr>
              <a:t>define the intermediate key and </a:t>
            </a:r>
            <a:r>
              <a:rPr lang="en-IN" sz="1600" smtClean="0">
                <a:solidFill>
                  <a:srgbClr val="666666"/>
                </a:solidFill>
              </a:rPr>
              <a:t>value types</a:t>
            </a:r>
            <a:r>
              <a:rPr lang="en-IN" sz="1600">
                <a:solidFill>
                  <a:srgbClr val="666666"/>
                </a:solidFill>
              </a:rPr>
              <a:t>, the second two define the final output key </a:t>
            </a:r>
            <a:r>
              <a:rPr lang="en-IN" sz="1600" smtClean="0">
                <a:solidFill>
                  <a:srgbClr val="666666"/>
                </a:solidFill>
              </a:rPr>
              <a:t>and value </a:t>
            </a:r>
            <a:r>
              <a:rPr lang="en-IN" sz="1600">
                <a:solidFill>
                  <a:srgbClr val="666666"/>
                </a:solidFill>
              </a:rPr>
              <a:t>types. The keys are </a:t>
            </a:r>
            <a:r>
              <a:rPr lang="en-IN" sz="1600" smtClean="0">
                <a:solidFill>
                  <a:srgbClr val="666666"/>
                </a:solidFill>
              </a:rPr>
              <a:t>WritableComparables, the </a:t>
            </a:r>
            <a:r>
              <a:rPr lang="en-IN" sz="1600">
                <a:solidFill>
                  <a:srgbClr val="666666"/>
                </a:solidFill>
              </a:rPr>
              <a:t>values are Writables.</a:t>
            </a:r>
          </a:p>
        </p:txBody>
      </p:sp>
    </p:spTree>
    <p:extLst>
      <p:ext uri="{BB962C8B-B14F-4D97-AF65-F5344CB8AC3E}">
        <p14:creationId xmlns:p14="http://schemas.microsoft.com/office/powerpoint/2010/main" val="1319401035"/>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reduce Method</a:t>
            </a:r>
            <a:endParaRPr lang="en-IN"/>
          </a:p>
        </p:txBody>
      </p:sp>
      <p:sp>
        <p:nvSpPr>
          <p:cNvPr id="3" name="Rounded Rectangle 2"/>
          <p:cNvSpPr/>
          <p:nvPr/>
        </p:nvSpPr>
        <p:spPr bwMode="gray">
          <a:xfrm>
            <a:off x="554038" y="2200939"/>
            <a:ext cx="8154027" cy="3115340"/>
          </a:xfrm>
          <a:prstGeom prst="roundRect">
            <a:avLst>
              <a:gd name="adj" fmla="val 6428"/>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75000"/>
                  </a:prstClr>
                </a:solidFill>
              </a:rPr>
              <a:t>public class SumReducer extends MapReduceBase implements</a:t>
            </a:r>
          </a:p>
          <a:p>
            <a:pPr marL="233363"/>
            <a:r>
              <a:rPr lang="en-IN" sz="1100">
                <a:solidFill>
                  <a:prstClr val="white">
                    <a:lumMod val="75000"/>
                  </a:prstClr>
                </a:solidFill>
              </a:rPr>
              <a:t>Reducer&lt;Text, IntWritable, Text, IntWritable&gt; {</a:t>
            </a:r>
          </a:p>
          <a:p>
            <a:pPr marL="233363"/>
            <a:r>
              <a:rPr lang="en-IN" sz="1100">
                <a:solidFill>
                  <a:srgbClr val="666666"/>
                </a:solidFill>
              </a:rPr>
              <a:t>public void reduce(Text key, Iterator&lt;IntWritable&gt; values,</a:t>
            </a:r>
          </a:p>
          <a:p>
            <a:pPr marL="233363"/>
            <a:r>
              <a:rPr lang="en-IN" sz="1100">
                <a:solidFill>
                  <a:srgbClr val="666666"/>
                </a:solidFill>
              </a:rPr>
              <a:t>OutputCollector&lt;Text, IntWritable&gt; output, Reporter reporter)</a:t>
            </a:r>
          </a:p>
          <a:p>
            <a:pPr marL="233363"/>
            <a:r>
              <a:rPr lang="en-IN" sz="1100">
                <a:solidFill>
                  <a:srgbClr val="666666"/>
                </a:solidFill>
              </a:rPr>
              <a:t>throws IOException {</a:t>
            </a:r>
          </a:p>
          <a:p>
            <a:pPr marL="233363"/>
            <a:r>
              <a:rPr lang="en-IN" sz="1100">
                <a:solidFill>
                  <a:prstClr val="white">
                    <a:lumMod val="75000"/>
                  </a:prstClr>
                </a:solidFill>
              </a:rPr>
              <a:t>int wordCount = 0;</a:t>
            </a:r>
          </a:p>
          <a:p>
            <a:pPr marL="233363"/>
            <a:r>
              <a:rPr lang="en-IN" sz="1100">
                <a:solidFill>
                  <a:prstClr val="white">
                    <a:lumMod val="75000"/>
                  </a:prstClr>
                </a:solidFill>
              </a:rPr>
              <a:t>while (values.hasNext()) {</a:t>
            </a:r>
          </a:p>
          <a:p>
            <a:pPr marL="233363"/>
            <a:r>
              <a:rPr lang="en-IN" sz="1100">
                <a:solidFill>
                  <a:prstClr val="white">
                    <a:lumMod val="75000"/>
                  </a:prstClr>
                </a:solidFill>
              </a:rPr>
              <a:t>IntWritable value = values.next();</a:t>
            </a:r>
          </a:p>
          <a:p>
            <a:pPr marL="233363"/>
            <a:r>
              <a:rPr lang="en-IN" sz="1100">
                <a:solidFill>
                  <a:prstClr val="white">
                    <a:lumMod val="75000"/>
                  </a:prstClr>
                </a:solidFill>
              </a:rPr>
              <a:t>wordCount += value.get();</a:t>
            </a:r>
          </a:p>
          <a:p>
            <a:pPr marL="233363"/>
            <a:r>
              <a:rPr lang="en-IN" sz="1100">
                <a:solidFill>
                  <a:prstClr val="white">
                    <a:lumMod val="75000"/>
                  </a:prstClr>
                </a:solidFill>
              </a:rPr>
              <a:t>}</a:t>
            </a:r>
          </a:p>
          <a:p>
            <a:pPr marL="233363"/>
            <a:r>
              <a:rPr lang="en-IN" sz="1100">
                <a:solidFill>
                  <a:prstClr val="white">
                    <a:lumMod val="75000"/>
                  </a:prstClr>
                </a:solidFill>
              </a:rPr>
              <a:t>output.collect(key, new IntWritable(wordCount));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350333" y="4359652"/>
            <a:ext cx="6847370" cy="749141"/>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The reduce method receives a key and an Iterator </a:t>
            </a:r>
            <a:r>
              <a:rPr lang="en-IN" sz="1600" smtClean="0">
                <a:solidFill>
                  <a:srgbClr val="666666"/>
                </a:solidFill>
              </a:rPr>
              <a:t>of values</a:t>
            </a:r>
            <a:r>
              <a:rPr lang="en-IN" sz="1600">
                <a:solidFill>
                  <a:srgbClr val="666666"/>
                </a:solidFill>
              </a:rPr>
              <a:t>; it also receives an OutputCollector </a:t>
            </a:r>
            <a:r>
              <a:rPr lang="en-IN" sz="1600" smtClean="0">
                <a:solidFill>
                  <a:srgbClr val="666666"/>
                </a:solidFill>
              </a:rPr>
              <a:t>object and </a:t>
            </a:r>
            <a:r>
              <a:rPr lang="en-IN" sz="1600">
                <a:solidFill>
                  <a:srgbClr val="666666"/>
                </a:solidFill>
              </a:rPr>
              <a:t>a Reporter object.</a:t>
            </a:r>
          </a:p>
        </p:txBody>
      </p:sp>
    </p:spTree>
    <p:extLst>
      <p:ext uri="{BB962C8B-B14F-4D97-AF65-F5344CB8AC3E}">
        <p14:creationId xmlns:p14="http://schemas.microsoft.com/office/powerpoint/2010/main" val="144215737"/>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Processing The Values</a:t>
            </a:r>
            <a:endParaRPr lang="en-IN"/>
          </a:p>
        </p:txBody>
      </p:sp>
      <p:sp>
        <p:nvSpPr>
          <p:cNvPr id="3" name="Rounded Rectangle 2"/>
          <p:cNvSpPr/>
          <p:nvPr/>
        </p:nvSpPr>
        <p:spPr bwMode="gray">
          <a:xfrm>
            <a:off x="554038" y="2200939"/>
            <a:ext cx="8154027" cy="3115340"/>
          </a:xfrm>
          <a:prstGeom prst="roundRect">
            <a:avLst>
              <a:gd name="adj" fmla="val 745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75000"/>
                  </a:prstClr>
                </a:solidFill>
              </a:rPr>
              <a:t>public class SumReducer extends MapReduceBase implements</a:t>
            </a:r>
          </a:p>
          <a:p>
            <a:pPr marL="233363"/>
            <a:r>
              <a:rPr lang="en-IN" sz="1100">
                <a:solidFill>
                  <a:prstClr val="white">
                    <a:lumMod val="75000"/>
                  </a:prstClr>
                </a:solidFill>
              </a:rPr>
              <a:t>Reducer&lt;Text, IntWritable, Text, IntWritable&gt; {</a:t>
            </a:r>
          </a:p>
          <a:p>
            <a:pPr marL="233363"/>
            <a:r>
              <a:rPr lang="en-IN" sz="1100">
                <a:solidFill>
                  <a:prstClr val="white">
                    <a:lumMod val="75000"/>
                  </a:prstClr>
                </a:solidFill>
              </a:rPr>
              <a:t>public void reduce(Text key, Iterator&lt;IntWritable&gt; values,</a:t>
            </a:r>
          </a:p>
          <a:p>
            <a:pPr marL="233363"/>
            <a:r>
              <a:rPr lang="en-IN" sz="1100">
                <a:solidFill>
                  <a:prstClr val="white">
                    <a:lumMod val="75000"/>
                  </a:prstClr>
                </a:solidFill>
              </a:rPr>
              <a:t>OutputCollector&lt;Text, IntWritable&gt; output, Reporter reporter)</a:t>
            </a:r>
          </a:p>
          <a:p>
            <a:pPr marL="233363"/>
            <a:r>
              <a:rPr lang="en-IN" sz="1100">
                <a:solidFill>
                  <a:prstClr val="white">
                    <a:lumMod val="75000"/>
                  </a:prstClr>
                </a:solidFill>
              </a:rPr>
              <a:t>throws IOException {</a:t>
            </a:r>
          </a:p>
          <a:p>
            <a:pPr marL="233363"/>
            <a:r>
              <a:rPr lang="en-IN" sz="1100">
                <a:solidFill>
                  <a:srgbClr val="666666"/>
                </a:solidFill>
              </a:rPr>
              <a:t>int wordCount = 0;</a:t>
            </a:r>
          </a:p>
          <a:p>
            <a:pPr marL="233363"/>
            <a:r>
              <a:rPr lang="en-IN" sz="1100">
                <a:solidFill>
                  <a:srgbClr val="666666"/>
                </a:solidFill>
              </a:rPr>
              <a:t>while (values.hasNext()) {</a:t>
            </a:r>
          </a:p>
          <a:p>
            <a:pPr marL="233363"/>
            <a:r>
              <a:rPr lang="en-IN" sz="1100">
                <a:solidFill>
                  <a:srgbClr val="666666"/>
                </a:solidFill>
              </a:rPr>
              <a:t>IntWritable value = values.next();</a:t>
            </a:r>
          </a:p>
          <a:p>
            <a:pPr marL="233363"/>
            <a:r>
              <a:rPr lang="en-IN" sz="1100">
                <a:solidFill>
                  <a:srgbClr val="666666"/>
                </a:solidFill>
              </a:rPr>
              <a:t>wordCount += value.get();</a:t>
            </a:r>
          </a:p>
          <a:p>
            <a:pPr marL="233363"/>
            <a:r>
              <a:rPr lang="en-IN" sz="1100">
                <a:solidFill>
                  <a:srgbClr val="666666"/>
                </a:solidFill>
              </a:rPr>
              <a:t>}</a:t>
            </a:r>
          </a:p>
          <a:p>
            <a:pPr marL="233363"/>
            <a:r>
              <a:rPr lang="en-IN" sz="1100">
                <a:solidFill>
                  <a:prstClr val="white">
                    <a:lumMod val="75000"/>
                  </a:prstClr>
                </a:solidFill>
              </a:rPr>
              <a:t>output.collect(key, new IntWritable(wordCount));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350333" y="4359652"/>
            <a:ext cx="6847370" cy="985838"/>
          </a:xfrm>
          <a:prstGeom prst="roundRect">
            <a:avLst>
              <a:gd name="adj" fmla="val 11463"/>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We use the hasNext() and next() methods </a:t>
            </a:r>
            <a:r>
              <a:rPr lang="en-IN" sz="1600" smtClean="0">
                <a:solidFill>
                  <a:srgbClr val="666666"/>
                </a:solidFill>
              </a:rPr>
              <a:t>on values </a:t>
            </a:r>
            <a:r>
              <a:rPr lang="en-IN" sz="1600">
                <a:solidFill>
                  <a:srgbClr val="666666"/>
                </a:solidFill>
              </a:rPr>
              <a:t>to step through all the elements in the </a:t>
            </a:r>
            <a:r>
              <a:rPr lang="en-IN" sz="1600" smtClean="0">
                <a:solidFill>
                  <a:srgbClr val="666666"/>
                </a:solidFill>
              </a:rPr>
              <a:t>iterator. In </a:t>
            </a:r>
            <a:r>
              <a:rPr lang="en-IN" sz="1600">
                <a:solidFill>
                  <a:srgbClr val="666666"/>
                </a:solidFill>
              </a:rPr>
              <a:t>our example, we are merely adding all the </a:t>
            </a:r>
            <a:r>
              <a:rPr lang="en-IN" sz="1600" smtClean="0">
                <a:solidFill>
                  <a:srgbClr val="666666"/>
                </a:solidFill>
              </a:rPr>
              <a:t>values together</a:t>
            </a:r>
            <a:r>
              <a:rPr lang="en-IN" sz="1600">
                <a:solidFill>
                  <a:srgbClr val="666666"/>
                </a:solidFill>
              </a:rPr>
              <a:t>. We use value().get() to retrieve </a:t>
            </a:r>
            <a:r>
              <a:rPr lang="en-IN" sz="1600" smtClean="0">
                <a:solidFill>
                  <a:srgbClr val="666666"/>
                </a:solidFill>
              </a:rPr>
              <a:t>the actual </a:t>
            </a:r>
            <a:r>
              <a:rPr lang="en-IN" sz="1600">
                <a:solidFill>
                  <a:srgbClr val="666666"/>
                </a:solidFill>
              </a:rPr>
              <a:t>numeric value.</a:t>
            </a:r>
          </a:p>
        </p:txBody>
      </p:sp>
    </p:spTree>
    <p:extLst>
      <p:ext uri="{BB962C8B-B14F-4D97-AF65-F5344CB8AC3E}">
        <p14:creationId xmlns:p14="http://schemas.microsoft.com/office/powerpoint/2010/main" val="378157394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HADOOP ADVANTAGE</a:t>
            </a:r>
            <a:endParaRPr lang="en-IN"/>
          </a:p>
        </p:txBody>
      </p:sp>
      <p:sp>
        <p:nvSpPr>
          <p:cNvPr id="24" name="Cloud Callout 23"/>
          <p:cNvSpPr/>
          <p:nvPr/>
        </p:nvSpPr>
        <p:spPr bwMode="gray">
          <a:xfrm>
            <a:off x="584200" y="2264070"/>
            <a:ext cx="2129971" cy="1050925"/>
          </a:xfrm>
          <a:prstGeom prst="cloudCallout">
            <a:avLst>
              <a:gd name="adj1" fmla="val 62840"/>
              <a:gd name="adj2" fmla="val 101692"/>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IN" sz="1200">
                <a:solidFill>
                  <a:schemeClr val="bg1"/>
                </a:solidFill>
              </a:rPr>
              <a:t>Entire 2PB Data is available for processing</a:t>
            </a:r>
          </a:p>
        </p:txBody>
      </p:sp>
      <p:sp>
        <p:nvSpPr>
          <p:cNvPr id="25" name="Cloud Callout 24"/>
          <p:cNvSpPr/>
          <p:nvPr/>
        </p:nvSpPr>
        <p:spPr bwMode="gray">
          <a:xfrm>
            <a:off x="686405" y="4983126"/>
            <a:ext cx="1850061" cy="870857"/>
          </a:xfrm>
          <a:prstGeom prst="cloudCallout">
            <a:avLst>
              <a:gd name="adj1" fmla="val 109408"/>
              <a:gd name="adj2" fmla="val -80378"/>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IN" sz="1200">
                <a:solidFill>
                  <a:schemeClr val="bg1"/>
                </a:solidFill>
              </a:rPr>
              <a:t>Both Storage And Processing</a:t>
            </a:r>
          </a:p>
        </p:txBody>
      </p:sp>
      <p:sp>
        <p:nvSpPr>
          <p:cNvPr id="26" name="Cloud Callout 25"/>
          <p:cNvSpPr/>
          <p:nvPr/>
        </p:nvSpPr>
        <p:spPr bwMode="gray">
          <a:xfrm>
            <a:off x="7715326" y="2083282"/>
            <a:ext cx="1428674" cy="949026"/>
          </a:xfrm>
          <a:prstGeom prst="cloudCallout">
            <a:avLst>
              <a:gd name="adj1" fmla="val -78348"/>
              <a:gd name="adj2" fmla="val 33819"/>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IN" sz="1200">
                <a:solidFill>
                  <a:schemeClr val="bg1"/>
                </a:solidFill>
              </a:rPr>
              <a:t>No Data Archiving</a:t>
            </a:r>
          </a:p>
        </p:txBody>
      </p:sp>
      <p:sp>
        <p:nvSpPr>
          <p:cNvPr id="40" name="Rounded Rectangle 39"/>
          <p:cNvSpPr/>
          <p:nvPr/>
        </p:nvSpPr>
        <p:spPr bwMode="gray">
          <a:xfrm>
            <a:off x="3454400" y="1719036"/>
            <a:ext cx="2510972" cy="4372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BI Reports + Interactive Apps</a:t>
            </a:r>
          </a:p>
        </p:txBody>
      </p:sp>
      <p:sp>
        <p:nvSpPr>
          <p:cNvPr id="41" name="Rounded Rectangle 40"/>
          <p:cNvSpPr/>
          <p:nvPr/>
        </p:nvSpPr>
        <p:spPr bwMode="gray">
          <a:xfrm>
            <a:off x="3454400" y="2279857"/>
            <a:ext cx="2510972" cy="4372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RDBMS (Aggregated Data)</a:t>
            </a:r>
          </a:p>
        </p:txBody>
      </p:sp>
      <p:sp>
        <p:nvSpPr>
          <p:cNvPr id="43" name="Rounded Rectangle 42"/>
          <p:cNvSpPr/>
          <p:nvPr/>
        </p:nvSpPr>
        <p:spPr bwMode="gray">
          <a:xfrm>
            <a:off x="3693549" y="3934321"/>
            <a:ext cx="3585028" cy="43724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t>Hadoop: Storage + Compute Grid</a:t>
            </a:r>
          </a:p>
        </p:txBody>
      </p:sp>
      <p:sp>
        <p:nvSpPr>
          <p:cNvPr id="45" name="Rounded Rectangle 44"/>
          <p:cNvSpPr/>
          <p:nvPr/>
        </p:nvSpPr>
        <p:spPr bwMode="gray">
          <a:xfrm>
            <a:off x="2917372" y="4981356"/>
            <a:ext cx="3585028" cy="4372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Collection</a:t>
            </a:r>
            <a:endParaRPr lang="en-IN" sz="1400"/>
          </a:p>
        </p:txBody>
      </p:sp>
      <p:sp>
        <p:nvSpPr>
          <p:cNvPr id="3" name="Rectangle 2"/>
          <p:cNvSpPr/>
          <p:nvPr/>
        </p:nvSpPr>
        <p:spPr bwMode="gray">
          <a:xfrm>
            <a:off x="6070869" y="1585663"/>
            <a:ext cx="1456982" cy="646331"/>
          </a:xfrm>
          <a:prstGeom prst="rect">
            <a:avLst/>
          </a:prstGeom>
        </p:spPr>
        <p:txBody>
          <a:bodyPr wrap="square">
            <a:spAutoFit/>
          </a:bodyPr>
          <a:lstStyle/>
          <a:p>
            <a:r>
              <a:rPr lang="en-IN" sz="1200"/>
              <a:t>1. Data Exploration &amp; Advanced analytics</a:t>
            </a:r>
          </a:p>
        </p:txBody>
      </p:sp>
      <p:sp>
        <p:nvSpPr>
          <p:cNvPr id="13" name="Rectangle 12"/>
          <p:cNvSpPr/>
          <p:nvPr/>
        </p:nvSpPr>
        <p:spPr bwMode="gray">
          <a:xfrm>
            <a:off x="4013279" y="2988858"/>
            <a:ext cx="1966354" cy="461665"/>
          </a:xfrm>
          <a:prstGeom prst="rect">
            <a:avLst/>
          </a:prstGeom>
        </p:spPr>
        <p:txBody>
          <a:bodyPr wrap="square">
            <a:spAutoFit/>
          </a:bodyPr>
          <a:lstStyle/>
          <a:p>
            <a:r>
              <a:rPr lang="en-IN" sz="1200"/>
              <a:t>2. Scalable throughout for ETL &amp; aggregation</a:t>
            </a:r>
          </a:p>
        </p:txBody>
      </p:sp>
      <p:sp>
        <p:nvSpPr>
          <p:cNvPr id="14" name="Rectangle 13"/>
          <p:cNvSpPr/>
          <p:nvPr/>
        </p:nvSpPr>
        <p:spPr bwMode="gray">
          <a:xfrm>
            <a:off x="3688248" y="4547690"/>
            <a:ext cx="1135119" cy="276999"/>
          </a:xfrm>
          <a:prstGeom prst="rect">
            <a:avLst/>
          </a:prstGeom>
        </p:spPr>
        <p:txBody>
          <a:bodyPr wrap="none">
            <a:spAutoFit/>
          </a:bodyPr>
          <a:lstStyle/>
          <a:p>
            <a:r>
              <a:rPr lang="en-US" sz="1200" smtClean="0"/>
              <a:t>Mostly Append</a:t>
            </a:r>
            <a:endParaRPr lang="en-IN" sz="1200"/>
          </a:p>
        </p:txBody>
      </p:sp>
      <p:sp>
        <p:nvSpPr>
          <p:cNvPr id="15" name="Rectangle 14"/>
          <p:cNvSpPr/>
          <p:nvPr/>
        </p:nvSpPr>
        <p:spPr bwMode="gray">
          <a:xfrm>
            <a:off x="7219587" y="4588763"/>
            <a:ext cx="1010013" cy="461665"/>
          </a:xfrm>
          <a:prstGeom prst="rect">
            <a:avLst/>
          </a:prstGeom>
        </p:spPr>
        <p:txBody>
          <a:bodyPr wrap="square">
            <a:spAutoFit/>
          </a:bodyPr>
          <a:lstStyle/>
          <a:p>
            <a:r>
              <a:rPr lang="en-IN" sz="1200"/>
              <a:t>3. Keep Data Alive forever</a:t>
            </a:r>
          </a:p>
        </p:txBody>
      </p:sp>
      <p:sp>
        <p:nvSpPr>
          <p:cNvPr id="44" name="Rounded Rectangle 43"/>
          <p:cNvSpPr/>
          <p:nvPr/>
        </p:nvSpPr>
        <p:spPr bwMode="gray">
          <a:xfrm>
            <a:off x="2917372" y="5651208"/>
            <a:ext cx="3585028" cy="4372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Instrumentation</a:t>
            </a:r>
          </a:p>
        </p:txBody>
      </p:sp>
      <p:sp>
        <p:nvSpPr>
          <p:cNvPr id="60" name="Freeform 4"/>
          <p:cNvSpPr>
            <a:spLocks/>
          </p:cNvSpPr>
          <p:nvPr/>
        </p:nvSpPr>
        <p:spPr bwMode="gray">
          <a:xfrm>
            <a:off x="3779842" y="2870791"/>
            <a:ext cx="104751" cy="1032027"/>
          </a:xfrm>
          <a:custGeom>
            <a:avLst/>
            <a:gdLst>
              <a:gd name="T0" fmla="+- 0 17635 17448"/>
              <a:gd name="T1" fmla="*/ T0 w 187"/>
              <a:gd name="T2" fmla="+- 0 -1871 -1996"/>
              <a:gd name="T3" fmla="*/ -1871 h 2971"/>
              <a:gd name="T4" fmla="+- 0 17510 17448"/>
              <a:gd name="T5" fmla="*/ T4 w 187"/>
              <a:gd name="T6" fmla="+- 0 -1871 -1996"/>
              <a:gd name="T7" fmla="*/ -1871 h 2971"/>
              <a:gd name="T8" fmla="+- 0 17510 17448"/>
              <a:gd name="T9" fmla="*/ T8 w 187"/>
              <a:gd name="T10" fmla="+- 0 975 -1996"/>
              <a:gd name="T11" fmla="*/ 975 h 2971"/>
              <a:gd name="T12" fmla="+- 0 17635 17448"/>
              <a:gd name="T13" fmla="*/ T12 w 187"/>
              <a:gd name="T14" fmla="+- 0 975 -1996"/>
              <a:gd name="T15" fmla="*/ 975 h 2971"/>
              <a:gd name="T16" fmla="+- 0 17635 17448"/>
              <a:gd name="T17" fmla="*/ T16 w 187"/>
              <a:gd name="T18" fmla="+- 0 -1871 -1996"/>
              <a:gd name="T19" fmla="*/ -1871 h 2971"/>
            </a:gdLst>
            <a:ahLst/>
            <a:cxnLst>
              <a:cxn ang="0">
                <a:pos x="T1" y="T3"/>
              </a:cxn>
              <a:cxn ang="0">
                <a:pos x="T5" y="T7"/>
              </a:cxn>
              <a:cxn ang="0">
                <a:pos x="T9" y="T11"/>
              </a:cxn>
              <a:cxn ang="0">
                <a:pos x="T13" y="T15"/>
              </a:cxn>
              <a:cxn ang="0">
                <a:pos x="T17" y="T19"/>
              </a:cxn>
            </a:cxnLst>
            <a:rect l="0" t="0" r="r" b="b"/>
            <a:pathLst>
              <a:path w="187" h="2971">
                <a:moveTo>
                  <a:pt x="187" y="125"/>
                </a:moveTo>
                <a:lnTo>
                  <a:pt x="62" y="125"/>
                </a:lnTo>
                <a:lnTo>
                  <a:pt x="62" y="2971"/>
                </a:lnTo>
                <a:lnTo>
                  <a:pt x="187" y="2971"/>
                </a:lnTo>
                <a:lnTo>
                  <a:pt x="187" y="125"/>
                </a:lnTo>
              </a:path>
            </a:pathLst>
          </a:custGeom>
          <a:solidFill>
            <a:schemeClr val="tx1"/>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61" name="Freeform 5"/>
          <p:cNvSpPr>
            <a:spLocks/>
          </p:cNvSpPr>
          <p:nvPr/>
        </p:nvSpPr>
        <p:spPr bwMode="gray">
          <a:xfrm>
            <a:off x="3779842" y="2865935"/>
            <a:ext cx="104751" cy="1064496"/>
          </a:xfrm>
          <a:custGeom>
            <a:avLst/>
            <a:gdLst>
              <a:gd name="T0" fmla="+- 0 17573 17448"/>
              <a:gd name="T1" fmla="*/ T0 w 187"/>
              <a:gd name="T2" fmla="+- 0 -1996 -1996"/>
              <a:gd name="T3" fmla="*/ -1996 h 2971"/>
              <a:gd name="T4" fmla="+- 0 17448 17448"/>
              <a:gd name="T5" fmla="*/ T4 w 187"/>
              <a:gd name="T6" fmla="+- 0 -1871 -1996"/>
              <a:gd name="T7" fmla="*/ -1871 h 2971"/>
              <a:gd name="T8" fmla="+- 0 17698 17448"/>
              <a:gd name="T9" fmla="*/ T8 w 187"/>
              <a:gd name="T10" fmla="+- 0 -1871 -1996"/>
              <a:gd name="T11" fmla="*/ -1871 h 2971"/>
              <a:gd name="T12" fmla="+- 0 17573 17448"/>
              <a:gd name="T13" fmla="*/ T12 w 187"/>
              <a:gd name="T14" fmla="+- 0 -1996 -1996"/>
              <a:gd name="T15" fmla="*/ -1996 h 2971"/>
            </a:gdLst>
            <a:ahLst/>
            <a:cxnLst>
              <a:cxn ang="0">
                <a:pos x="T1" y="T3"/>
              </a:cxn>
              <a:cxn ang="0">
                <a:pos x="T5" y="T7"/>
              </a:cxn>
              <a:cxn ang="0">
                <a:pos x="T9" y="T11"/>
              </a:cxn>
              <a:cxn ang="0">
                <a:pos x="T13" y="T15"/>
              </a:cxn>
            </a:cxnLst>
            <a:rect l="0" t="0" r="r" b="b"/>
            <a:pathLst>
              <a:path w="187" h="2971">
                <a:moveTo>
                  <a:pt x="125" y="0"/>
                </a:moveTo>
                <a:lnTo>
                  <a:pt x="0" y="125"/>
                </a:lnTo>
                <a:lnTo>
                  <a:pt x="250" y="125"/>
                </a:lnTo>
                <a:lnTo>
                  <a:pt x="125" y="0"/>
                </a:lnTo>
              </a:path>
            </a:pathLst>
          </a:cu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endParaRPr lang="en-IN"/>
          </a:p>
        </p:txBody>
      </p:sp>
      <p:grpSp>
        <p:nvGrpSpPr>
          <p:cNvPr id="62" name="Group 3"/>
          <p:cNvGrpSpPr>
            <a:grpSpLocks/>
          </p:cNvGrpSpPr>
          <p:nvPr/>
        </p:nvGrpSpPr>
        <p:grpSpPr bwMode="gray">
          <a:xfrm>
            <a:off x="5190262" y="4394508"/>
            <a:ext cx="104751" cy="640049"/>
            <a:chOff x="17448" y="-2036"/>
            <a:chExt cx="187" cy="3466"/>
          </a:xfrm>
        </p:grpSpPr>
        <p:sp>
          <p:nvSpPr>
            <p:cNvPr id="65" name="Freeform 4"/>
            <p:cNvSpPr>
              <a:spLocks/>
            </p:cNvSpPr>
            <p:nvPr/>
          </p:nvSpPr>
          <p:spPr bwMode="gray">
            <a:xfrm>
              <a:off x="17448" y="-1996"/>
              <a:ext cx="187" cy="2971"/>
            </a:xfrm>
            <a:custGeom>
              <a:avLst/>
              <a:gdLst>
                <a:gd name="T0" fmla="+- 0 17635 17448"/>
                <a:gd name="T1" fmla="*/ T0 w 187"/>
                <a:gd name="T2" fmla="+- 0 -1871 -1996"/>
                <a:gd name="T3" fmla="*/ -1871 h 2971"/>
                <a:gd name="T4" fmla="+- 0 17510 17448"/>
                <a:gd name="T5" fmla="*/ T4 w 187"/>
                <a:gd name="T6" fmla="+- 0 -1871 -1996"/>
                <a:gd name="T7" fmla="*/ -1871 h 2971"/>
                <a:gd name="T8" fmla="+- 0 17510 17448"/>
                <a:gd name="T9" fmla="*/ T8 w 187"/>
                <a:gd name="T10" fmla="+- 0 975 -1996"/>
                <a:gd name="T11" fmla="*/ 975 h 2971"/>
                <a:gd name="T12" fmla="+- 0 17635 17448"/>
                <a:gd name="T13" fmla="*/ T12 w 187"/>
                <a:gd name="T14" fmla="+- 0 975 -1996"/>
                <a:gd name="T15" fmla="*/ 975 h 2971"/>
                <a:gd name="T16" fmla="+- 0 17635 17448"/>
                <a:gd name="T17" fmla="*/ T16 w 187"/>
                <a:gd name="T18" fmla="+- 0 -1871 -1996"/>
                <a:gd name="T19" fmla="*/ -1871 h 2971"/>
              </a:gdLst>
              <a:ahLst/>
              <a:cxnLst>
                <a:cxn ang="0">
                  <a:pos x="T1" y="T3"/>
                </a:cxn>
                <a:cxn ang="0">
                  <a:pos x="T5" y="T7"/>
                </a:cxn>
                <a:cxn ang="0">
                  <a:pos x="T9" y="T11"/>
                </a:cxn>
                <a:cxn ang="0">
                  <a:pos x="T13" y="T15"/>
                </a:cxn>
                <a:cxn ang="0">
                  <a:pos x="T17" y="T19"/>
                </a:cxn>
              </a:cxnLst>
              <a:rect l="0" t="0" r="r" b="b"/>
              <a:pathLst>
                <a:path w="187" h="2971">
                  <a:moveTo>
                    <a:pt x="187" y="125"/>
                  </a:moveTo>
                  <a:lnTo>
                    <a:pt x="62" y="125"/>
                  </a:lnTo>
                  <a:lnTo>
                    <a:pt x="62" y="2971"/>
                  </a:lnTo>
                  <a:lnTo>
                    <a:pt x="187" y="2971"/>
                  </a:lnTo>
                  <a:lnTo>
                    <a:pt x="187" y="125"/>
                  </a:lnTo>
                </a:path>
              </a:pathLst>
            </a:custGeom>
            <a:solidFill>
              <a:schemeClr val="tx1"/>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66" name="Freeform 5"/>
            <p:cNvSpPr>
              <a:spLocks/>
            </p:cNvSpPr>
            <p:nvPr/>
          </p:nvSpPr>
          <p:spPr bwMode="gray">
            <a:xfrm>
              <a:off x="17448" y="-2036"/>
              <a:ext cx="187" cy="3466"/>
            </a:xfrm>
            <a:custGeom>
              <a:avLst/>
              <a:gdLst>
                <a:gd name="T0" fmla="+- 0 17573 17448"/>
                <a:gd name="T1" fmla="*/ T0 w 187"/>
                <a:gd name="T2" fmla="+- 0 -1996 -1996"/>
                <a:gd name="T3" fmla="*/ -1996 h 2971"/>
                <a:gd name="T4" fmla="+- 0 17448 17448"/>
                <a:gd name="T5" fmla="*/ T4 w 187"/>
                <a:gd name="T6" fmla="+- 0 -1871 -1996"/>
                <a:gd name="T7" fmla="*/ -1871 h 2971"/>
                <a:gd name="T8" fmla="+- 0 17698 17448"/>
                <a:gd name="T9" fmla="*/ T8 w 187"/>
                <a:gd name="T10" fmla="+- 0 -1871 -1996"/>
                <a:gd name="T11" fmla="*/ -1871 h 2971"/>
                <a:gd name="T12" fmla="+- 0 17573 17448"/>
                <a:gd name="T13" fmla="*/ T12 w 187"/>
                <a:gd name="T14" fmla="+- 0 -1996 -1996"/>
                <a:gd name="T15" fmla="*/ -1996 h 2971"/>
              </a:gdLst>
              <a:ahLst/>
              <a:cxnLst>
                <a:cxn ang="0">
                  <a:pos x="T1" y="T3"/>
                </a:cxn>
                <a:cxn ang="0">
                  <a:pos x="T5" y="T7"/>
                </a:cxn>
                <a:cxn ang="0">
                  <a:pos x="T9" y="T11"/>
                </a:cxn>
                <a:cxn ang="0">
                  <a:pos x="T13" y="T15"/>
                </a:cxn>
              </a:cxnLst>
              <a:rect l="0" t="0" r="r" b="b"/>
              <a:pathLst>
                <a:path w="187" h="2971">
                  <a:moveTo>
                    <a:pt x="125" y="0"/>
                  </a:moveTo>
                  <a:lnTo>
                    <a:pt x="0" y="125"/>
                  </a:lnTo>
                  <a:lnTo>
                    <a:pt x="250" y="125"/>
                  </a:lnTo>
                  <a:lnTo>
                    <a:pt x="125" y="0"/>
                  </a:lnTo>
                </a:path>
              </a:pathLst>
            </a:custGeom>
            <a:solidFill>
              <a:schemeClr val="tx1"/>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grpSp>
        <p:nvGrpSpPr>
          <p:cNvPr id="68" name="Group 3"/>
          <p:cNvGrpSpPr>
            <a:grpSpLocks/>
          </p:cNvGrpSpPr>
          <p:nvPr/>
        </p:nvGrpSpPr>
        <p:grpSpPr bwMode="gray">
          <a:xfrm>
            <a:off x="7027395" y="2424219"/>
            <a:ext cx="106991" cy="1554480"/>
            <a:chOff x="17444" y="-1996"/>
            <a:chExt cx="191" cy="2971"/>
          </a:xfrm>
        </p:grpSpPr>
        <p:sp>
          <p:nvSpPr>
            <p:cNvPr id="69" name="Freeform 4"/>
            <p:cNvSpPr>
              <a:spLocks/>
            </p:cNvSpPr>
            <p:nvPr/>
          </p:nvSpPr>
          <p:spPr bwMode="gray">
            <a:xfrm>
              <a:off x="17448" y="-1996"/>
              <a:ext cx="187" cy="2971"/>
            </a:xfrm>
            <a:custGeom>
              <a:avLst/>
              <a:gdLst>
                <a:gd name="T0" fmla="+- 0 17635 17448"/>
                <a:gd name="T1" fmla="*/ T0 w 187"/>
                <a:gd name="T2" fmla="+- 0 -1871 -1996"/>
                <a:gd name="T3" fmla="*/ -1871 h 2971"/>
                <a:gd name="T4" fmla="+- 0 17510 17448"/>
                <a:gd name="T5" fmla="*/ T4 w 187"/>
                <a:gd name="T6" fmla="+- 0 -1871 -1996"/>
                <a:gd name="T7" fmla="*/ -1871 h 2971"/>
                <a:gd name="T8" fmla="+- 0 17510 17448"/>
                <a:gd name="T9" fmla="*/ T8 w 187"/>
                <a:gd name="T10" fmla="+- 0 975 -1996"/>
                <a:gd name="T11" fmla="*/ 975 h 2971"/>
                <a:gd name="T12" fmla="+- 0 17635 17448"/>
                <a:gd name="T13" fmla="*/ T12 w 187"/>
                <a:gd name="T14" fmla="+- 0 975 -1996"/>
                <a:gd name="T15" fmla="*/ 975 h 2971"/>
                <a:gd name="T16" fmla="+- 0 17635 17448"/>
                <a:gd name="T17" fmla="*/ T16 w 187"/>
                <a:gd name="T18" fmla="+- 0 -1871 -1996"/>
                <a:gd name="T19" fmla="*/ -1871 h 2971"/>
              </a:gdLst>
              <a:ahLst/>
              <a:cxnLst>
                <a:cxn ang="0">
                  <a:pos x="T1" y="T3"/>
                </a:cxn>
                <a:cxn ang="0">
                  <a:pos x="T5" y="T7"/>
                </a:cxn>
                <a:cxn ang="0">
                  <a:pos x="T9" y="T11"/>
                </a:cxn>
                <a:cxn ang="0">
                  <a:pos x="T13" y="T15"/>
                </a:cxn>
                <a:cxn ang="0">
                  <a:pos x="T17" y="T19"/>
                </a:cxn>
              </a:cxnLst>
              <a:rect l="0" t="0" r="r" b="b"/>
              <a:pathLst>
                <a:path w="187" h="2971">
                  <a:moveTo>
                    <a:pt x="187" y="125"/>
                  </a:moveTo>
                  <a:lnTo>
                    <a:pt x="62" y="125"/>
                  </a:lnTo>
                  <a:lnTo>
                    <a:pt x="62" y="2971"/>
                  </a:lnTo>
                  <a:lnTo>
                    <a:pt x="187" y="2971"/>
                  </a:lnTo>
                  <a:lnTo>
                    <a:pt x="187" y="125"/>
                  </a:lnTo>
                </a:path>
              </a:pathLst>
            </a:custGeom>
            <a:solidFill>
              <a:schemeClr val="tx1"/>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70" name="Freeform 5"/>
            <p:cNvSpPr>
              <a:spLocks/>
            </p:cNvSpPr>
            <p:nvPr/>
          </p:nvSpPr>
          <p:spPr bwMode="gray">
            <a:xfrm>
              <a:off x="17444" y="-1996"/>
              <a:ext cx="187" cy="2971"/>
            </a:xfrm>
            <a:custGeom>
              <a:avLst/>
              <a:gdLst>
                <a:gd name="T0" fmla="+- 0 17573 17448"/>
                <a:gd name="T1" fmla="*/ T0 w 187"/>
                <a:gd name="T2" fmla="+- 0 -1996 -1996"/>
                <a:gd name="T3" fmla="*/ -1996 h 2971"/>
                <a:gd name="T4" fmla="+- 0 17448 17448"/>
                <a:gd name="T5" fmla="*/ T4 w 187"/>
                <a:gd name="T6" fmla="+- 0 -1871 -1996"/>
                <a:gd name="T7" fmla="*/ -1871 h 2971"/>
                <a:gd name="T8" fmla="+- 0 17698 17448"/>
                <a:gd name="T9" fmla="*/ T8 w 187"/>
                <a:gd name="T10" fmla="+- 0 -1871 -1996"/>
                <a:gd name="T11" fmla="*/ -1871 h 2971"/>
                <a:gd name="T12" fmla="+- 0 17573 17448"/>
                <a:gd name="T13" fmla="*/ T12 w 187"/>
                <a:gd name="T14" fmla="+- 0 -1996 -1996"/>
                <a:gd name="T15" fmla="*/ -1996 h 2971"/>
              </a:gdLst>
              <a:ahLst/>
              <a:cxnLst>
                <a:cxn ang="0">
                  <a:pos x="T1" y="T3"/>
                </a:cxn>
                <a:cxn ang="0">
                  <a:pos x="T5" y="T7"/>
                </a:cxn>
                <a:cxn ang="0">
                  <a:pos x="T9" y="T11"/>
                </a:cxn>
                <a:cxn ang="0">
                  <a:pos x="T13" y="T15"/>
                </a:cxn>
              </a:cxnLst>
              <a:rect l="0" t="0" r="r" b="b"/>
              <a:pathLst>
                <a:path w="187" h="2971">
                  <a:moveTo>
                    <a:pt x="125" y="0"/>
                  </a:moveTo>
                  <a:lnTo>
                    <a:pt x="0" y="125"/>
                  </a:lnTo>
                  <a:lnTo>
                    <a:pt x="250" y="125"/>
                  </a:lnTo>
                  <a:lnTo>
                    <a:pt x="125" y="0"/>
                  </a:lnTo>
                </a:path>
              </a:pathLst>
            </a:custGeom>
            <a:solidFill>
              <a:schemeClr val="tx1"/>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grpSp>
        <p:nvGrpSpPr>
          <p:cNvPr id="71" name="Group 3"/>
          <p:cNvGrpSpPr>
            <a:grpSpLocks/>
          </p:cNvGrpSpPr>
          <p:nvPr/>
        </p:nvGrpSpPr>
        <p:grpSpPr bwMode="gray">
          <a:xfrm rot="16200000">
            <a:off x="6584930" y="2231045"/>
            <a:ext cx="104751" cy="822960"/>
            <a:chOff x="17448" y="-1996"/>
            <a:chExt cx="187" cy="2971"/>
          </a:xfrm>
        </p:grpSpPr>
        <p:sp>
          <p:nvSpPr>
            <p:cNvPr id="72" name="Freeform 4"/>
            <p:cNvSpPr>
              <a:spLocks/>
            </p:cNvSpPr>
            <p:nvPr/>
          </p:nvSpPr>
          <p:spPr bwMode="gray">
            <a:xfrm>
              <a:off x="17448" y="-1996"/>
              <a:ext cx="187" cy="2971"/>
            </a:xfrm>
            <a:custGeom>
              <a:avLst/>
              <a:gdLst>
                <a:gd name="T0" fmla="+- 0 17635 17448"/>
                <a:gd name="T1" fmla="*/ T0 w 187"/>
                <a:gd name="T2" fmla="+- 0 -1871 -1996"/>
                <a:gd name="T3" fmla="*/ -1871 h 2971"/>
                <a:gd name="T4" fmla="+- 0 17510 17448"/>
                <a:gd name="T5" fmla="*/ T4 w 187"/>
                <a:gd name="T6" fmla="+- 0 -1871 -1996"/>
                <a:gd name="T7" fmla="*/ -1871 h 2971"/>
                <a:gd name="T8" fmla="+- 0 17510 17448"/>
                <a:gd name="T9" fmla="*/ T8 w 187"/>
                <a:gd name="T10" fmla="+- 0 975 -1996"/>
                <a:gd name="T11" fmla="*/ 975 h 2971"/>
                <a:gd name="T12" fmla="+- 0 17635 17448"/>
                <a:gd name="T13" fmla="*/ T12 w 187"/>
                <a:gd name="T14" fmla="+- 0 975 -1996"/>
                <a:gd name="T15" fmla="*/ 975 h 2971"/>
                <a:gd name="T16" fmla="+- 0 17635 17448"/>
                <a:gd name="T17" fmla="*/ T16 w 187"/>
                <a:gd name="T18" fmla="+- 0 -1871 -1996"/>
                <a:gd name="T19" fmla="*/ -1871 h 2971"/>
              </a:gdLst>
              <a:ahLst/>
              <a:cxnLst>
                <a:cxn ang="0">
                  <a:pos x="T1" y="T3"/>
                </a:cxn>
                <a:cxn ang="0">
                  <a:pos x="T5" y="T7"/>
                </a:cxn>
                <a:cxn ang="0">
                  <a:pos x="T9" y="T11"/>
                </a:cxn>
                <a:cxn ang="0">
                  <a:pos x="T13" y="T15"/>
                </a:cxn>
                <a:cxn ang="0">
                  <a:pos x="T17" y="T19"/>
                </a:cxn>
              </a:cxnLst>
              <a:rect l="0" t="0" r="r" b="b"/>
              <a:pathLst>
                <a:path w="187" h="2971">
                  <a:moveTo>
                    <a:pt x="187" y="125"/>
                  </a:moveTo>
                  <a:lnTo>
                    <a:pt x="62" y="125"/>
                  </a:lnTo>
                  <a:lnTo>
                    <a:pt x="62" y="2971"/>
                  </a:lnTo>
                  <a:lnTo>
                    <a:pt x="187" y="2971"/>
                  </a:lnTo>
                  <a:lnTo>
                    <a:pt x="187" y="125"/>
                  </a:lnTo>
                </a:path>
              </a:pathLst>
            </a:custGeom>
            <a:solidFill>
              <a:schemeClr val="tx1"/>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73" name="Freeform 5"/>
            <p:cNvSpPr>
              <a:spLocks/>
            </p:cNvSpPr>
            <p:nvPr/>
          </p:nvSpPr>
          <p:spPr bwMode="gray">
            <a:xfrm>
              <a:off x="17448" y="-1996"/>
              <a:ext cx="187" cy="2971"/>
            </a:xfrm>
            <a:custGeom>
              <a:avLst/>
              <a:gdLst>
                <a:gd name="T0" fmla="+- 0 17573 17448"/>
                <a:gd name="T1" fmla="*/ T0 w 187"/>
                <a:gd name="T2" fmla="+- 0 -1996 -1996"/>
                <a:gd name="T3" fmla="*/ -1996 h 2971"/>
                <a:gd name="T4" fmla="+- 0 17448 17448"/>
                <a:gd name="T5" fmla="*/ T4 w 187"/>
                <a:gd name="T6" fmla="+- 0 -1871 -1996"/>
                <a:gd name="T7" fmla="*/ -1871 h 2971"/>
                <a:gd name="T8" fmla="+- 0 17698 17448"/>
                <a:gd name="T9" fmla="*/ T8 w 187"/>
                <a:gd name="T10" fmla="+- 0 -1871 -1996"/>
                <a:gd name="T11" fmla="*/ -1871 h 2971"/>
                <a:gd name="T12" fmla="+- 0 17573 17448"/>
                <a:gd name="T13" fmla="*/ T12 w 187"/>
                <a:gd name="T14" fmla="+- 0 -1996 -1996"/>
                <a:gd name="T15" fmla="*/ -1996 h 2971"/>
              </a:gdLst>
              <a:ahLst/>
              <a:cxnLst>
                <a:cxn ang="0">
                  <a:pos x="T1" y="T3"/>
                </a:cxn>
                <a:cxn ang="0">
                  <a:pos x="T5" y="T7"/>
                </a:cxn>
                <a:cxn ang="0">
                  <a:pos x="T9" y="T11"/>
                </a:cxn>
                <a:cxn ang="0">
                  <a:pos x="T13" y="T15"/>
                </a:cxn>
              </a:cxnLst>
              <a:rect l="0" t="0" r="r" b="b"/>
              <a:pathLst>
                <a:path w="187" h="2971">
                  <a:moveTo>
                    <a:pt x="125" y="0"/>
                  </a:moveTo>
                  <a:lnTo>
                    <a:pt x="0" y="125"/>
                  </a:lnTo>
                  <a:lnTo>
                    <a:pt x="250" y="125"/>
                  </a:lnTo>
                  <a:lnTo>
                    <a:pt x="125" y="0"/>
                  </a:lnTo>
                </a:path>
              </a:pathLst>
            </a:custGeom>
            <a:solidFill>
              <a:schemeClr val="tx1"/>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28775326"/>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Writing The Final Output</a:t>
            </a:r>
            <a:endParaRPr lang="en-IN"/>
          </a:p>
        </p:txBody>
      </p:sp>
      <p:sp>
        <p:nvSpPr>
          <p:cNvPr id="3" name="Rounded Rectangle 2"/>
          <p:cNvSpPr/>
          <p:nvPr/>
        </p:nvSpPr>
        <p:spPr bwMode="gray">
          <a:xfrm>
            <a:off x="554038" y="2200939"/>
            <a:ext cx="8154027" cy="3115340"/>
          </a:xfrm>
          <a:prstGeom prst="roundRect">
            <a:avLst>
              <a:gd name="adj" fmla="val 745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75000"/>
                  </a:prstClr>
                </a:solidFill>
              </a:rPr>
              <a:t>public class SumReducer extends MapReduceBase implements</a:t>
            </a:r>
          </a:p>
          <a:p>
            <a:pPr marL="233363"/>
            <a:r>
              <a:rPr lang="en-IN" sz="1100">
                <a:solidFill>
                  <a:prstClr val="white">
                    <a:lumMod val="75000"/>
                  </a:prstClr>
                </a:solidFill>
              </a:rPr>
              <a:t>Reducer&lt;Text, IntWritable, Text, IntWritable&gt; {</a:t>
            </a:r>
          </a:p>
          <a:p>
            <a:pPr marL="233363"/>
            <a:r>
              <a:rPr lang="en-IN" sz="1100">
                <a:solidFill>
                  <a:prstClr val="white">
                    <a:lumMod val="75000"/>
                  </a:prstClr>
                </a:solidFill>
              </a:rPr>
              <a:t>public void reduce(Text key, Iterator&lt;IntWritable&gt; values,</a:t>
            </a:r>
          </a:p>
          <a:p>
            <a:pPr marL="233363"/>
            <a:r>
              <a:rPr lang="en-IN" sz="1100">
                <a:solidFill>
                  <a:prstClr val="white">
                    <a:lumMod val="75000"/>
                  </a:prstClr>
                </a:solidFill>
              </a:rPr>
              <a:t>OutputCollector&lt;Text, IntWritable&gt; output, Reporter reporter)</a:t>
            </a:r>
          </a:p>
          <a:p>
            <a:pPr marL="233363"/>
            <a:r>
              <a:rPr lang="en-IN" sz="1100">
                <a:solidFill>
                  <a:prstClr val="white">
                    <a:lumMod val="75000"/>
                  </a:prstClr>
                </a:solidFill>
              </a:rPr>
              <a:t>throws IOException {</a:t>
            </a:r>
          </a:p>
          <a:p>
            <a:pPr marL="233363"/>
            <a:r>
              <a:rPr lang="en-IN" sz="1100">
                <a:solidFill>
                  <a:prstClr val="white">
                    <a:lumMod val="75000"/>
                  </a:prstClr>
                </a:solidFill>
              </a:rPr>
              <a:t>int wordCount = 0;</a:t>
            </a:r>
          </a:p>
          <a:p>
            <a:pPr marL="233363"/>
            <a:r>
              <a:rPr lang="en-IN" sz="1100">
                <a:solidFill>
                  <a:prstClr val="white">
                    <a:lumMod val="75000"/>
                  </a:prstClr>
                </a:solidFill>
              </a:rPr>
              <a:t>while (values.hasNext()) {</a:t>
            </a:r>
          </a:p>
          <a:p>
            <a:pPr marL="233363"/>
            <a:r>
              <a:rPr lang="en-IN" sz="1100">
                <a:solidFill>
                  <a:prstClr val="white">
                    <a:lumMod val="75000"/>
                  </a:prstClr>
                </a:solidFill>
              </a:rPr>
              <a:t>IntWritable value = values.next();</a:t>
            </a:r>
          </a:p>
          <a:p>
            <a:pPr marL="233363"/>
            <a:r>
              <a:rPr lang="en-IN" sz="1100">
                <a:solidFill>
                  <a:prstClr val="white">
                    <a:lumMod val="75000"/>
                  </a:prstClr>
                </a:solidFill>
              </a:rPr>
              <a:t>wordCount += value.get();</a:t>
            </a:r>
          </a:p>
          <a:p>
            <a:pPr marL="233363"/>
            <a:r>
              <a:rPr lang="en-IN" sz="1100">
                <a:solidFill>
                  <a:prstClr val="white">
                    <a:lumMod val="75000"/>
                  </a:prstClr>
                </a:solidFill>
              </a:rPr>
              <a:t>}</a:t>
            </a:r>
          </a:p>
          <a:p>
            <a:pPr marL="233363"/>
            <a:r>
              <a:rPr lang="en-IN" sz="1100">
                <a:solidFill>
                  <a:srgbClr val="666666"/>
                </a:solidFill>
              </a:rPr>
              <a:t>output.collect(key, new IntWritable(wordCount));</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350333" y="4572312"/>
            <a:ext cx="6847370" cy="749141"/>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Finally, we write the output (key, value) pair using </a:t>
            </a:r>
            <a:r>
              <a:rPr lang="en-IN" sz="1600" smtClean="0">
                <a:solidFill>
                  <a:srgbClr val="666666"/>
                </a:solidFill>
              </a:rPr>
              <a:t>the collect </a:t>
            </a:r>
            <a:r>
              <a:rPr lang="en-IN" sz="1600">
                <a:solidFill>
                  <a:srgbClr val="666666"/>
                </a:solidFill>
              </a:rPr>
              <a:t>method of our OutputCollector object.</a:t>
            </a:r>
          </a:p>
        </p:txBody>
      </p:sp>
    </p:spTree>
    <p:extLst>
      <p:ext uri="{BB962C8B-B14F-4D97-AF65-F5344CB8AC3E}">
        <p14:creationId xmlns:p14="http://schemas.microsoft.com/office/powerpoint/2010/main" val="2405153499"/>
      </p:ext>
    </p:extLst>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Reprise: The Reduce Method</a:t>
            </a:r>
            <a:endParaRPr lang="en-IN"/>
          </a:p>
        </p:txBody>
      </p:sp>
      <p:sp>
        <p:nvSpPr>
          <p:cNvPr id="3" name="Rounded Rectangle 2"/>
          <p:cNvSpPr/>
          <p:nvPr/>
        </p:nvSpPr>
        <p:spPr bwMode="gray">
          <a:xfrm>
            <a:off x="554038" y="2200939"/>
            <a:ext cx="8154027" cy="3115340"/>
          </a:xfrm>
          <a:prstGeom prst="roundRect">
            <a:avLst>
              <a:gd name="adj" fmla="val 8135"/>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public class SumReducer extends MapReduceBase implements</a:t>
            </a:r>
          </a:p>
          <a:p>
            <a:pPr marL="233363"/>
            <a:r>
              <a:rPr lang="en-IN" sz="1100">
                <a:solidFill>
                  <a:srgbClr val="666666"/>
                </a:solidFill>
              </a:rPr>
              <a:t>Reducer&lt;Text, IntWritable, Text, IntWritable&gt; {</a:t>
            </a:r>
          </a:p>
          <a:p>
            <a:pPr marL="233363"/>
            <a:r>
              <a:rPr lang="en-IN" sz="1100">
                <a:solidFill>
                  <a:srgbClr val="666666"/>
                </a:solidFill>
              </a:rPr>
              <a:t>public void reduce(Text key, Iterator&lt;IntWritable&gt; values,</a:t>
            </a:r>
          </a:p>
          <a:p>
            <a:pPr marL="233363"/>
            <a:r>
              <a:rPr lang="en-IN" sz="1100">
                <a:solidFill>
                  <a:srgbClr val="666666"/>
                </a:solidFill>
              </a:rPr>
              <a:t>OutputCollector&lt;Text, IntWritable&gt; output, Reporter reporter)</a:t>
            </a:r>
          </a:p>
          <a:p>
            <a:pPr marL="233363"/>
            <a:r>
              <a:rPr lang="en-IN" sz="1100">
                <a:solidFill>
                  <a:srgbClr val="666666"/>
                </a:solidFill>
              </a:rPr>
              <a:t>throws IOException {</a:t>
            </a:r>
          </a:p>
          <a:p>
            <a:pPr marL="233363"/>
            <a:r>
              <a:rPr lang="en-IN" sz="1100">
                <a:solidFill>
                  <a:srgbClr val="666666"/>
                </a:solidFill>
              </a:rPr>
              <a:t>int wordCount = 0;</a:t>
            </a:r>
          </a:p>
          <a:p>
            <a:pPr marL="233363"/>
            <a:r>
              <a:rPr lang="en-IN" sz="1100">
                <a:solidFill>
                  <a:srgbClr val="666666"/>
                </a:solidFill>
              </a:rPr>
              <a:t>while (values.hasNext()) {</a:t>
            </a:r>
          </a:p>
          <a:p>
            <a:pPr marL="233363"/>
            <a:r>
              <a:rPr lang="en-IN" sz="1100">
                <a:solidFill>
                  <a:srgbClr val="666666"/>
                </a:solidFill>
              </a:rPr>
              <a:t>IntWritable value = values.next();</a:t>
            </a:r>
          </a:p>
          <a:p>
            <a:pPr marL="233363"/>
            <a:r>
              <a:rPr lang="en-IN" sz="1100">
                <a:solidFill>
                  <a:srgbClr val="666666"/>
                </a:solidFill>
              </a:rPr>
              <a:t>wordCount += value.get();</a:t>
            </a:r>
          </a:p>
          <a:p>
            <a:pPr marL="233363"/>
            <a:r>
              <a:rPr lang="en-IN" sz="1100">
                <a:solidFill>
                  <a:srgbClr val="666666"/>
                </a:solidFill>
              </a:rPr>
              <a:t>}</a:t>
            </a:r>
          </a:p>
          <a:p>
            <a:pPr marL="233363"/>
            <a:r>
              <a:rPr lang="en-IN" sz="1100">
                <a:solidFill>
                  <a:srgbClr val="666666"/>
                </a:solidFill>
              </a:rPr>
              <a:t>output.collect(key, new IntWritable(wordCount));</a:t>
            </a:r>
          </a:p>
          <a:p>
            <a:pPr marL="233363"/>
            <a:r>
              <a:rPr lang="en-IN" sz="1100">
                <a:solidFill>
                  <a:srgbClr val="666666"/>
                </a:solidFill>
              </a:rPr>
              <a:t>}</a:t>
            </a:r>
          </a:p>
          <a:p>
            <a:pPr marL="233363"/>
            <a:r>
              <a:rPr lang="en-IN" sz="1100">
                <a:solidFill>
                  <a:srgbClr val="666666"/>
                </a:solidFill>
              </a:rPr>
              <a:t>}</a:t>
            </a:r>
          </a:p>
        </p:txBody>
      </p:sp>
    </p:spTree>
    <p:extLst>
      <p:ext uri="{BB962C8B-B14F-4D97-AF65-F5344CB8AC3E}">
        <p14:creationId xmlns:p14="http://schemas.microsoft.com/office/powerpoint/2010/main" val="73039943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a:bodyPr>
          <a:lstStyle/>
          <a:p>
            <a:r>
              <a:rPr lang="en-IN" dirty="0" smtClean="0"/>
              <a:t>Distributed Environment Requirements</a:t>
            </a:r>
            <a:endParaRPr lang="en-IN" dirty="0"/>
          </a:p>
        </p:txBody>
      </p:sp>
      <p:sp>
        <p:nvSpPr>
          <p:cNvPr id="3" name="Content Placeholder 2"/>
          <p:cNvSpPr>
            <a:spLocks noGrp="1"/>
          </p:cNvSpPr>
          <p:nvPr>
            <p:ph type="body" sz="quarter" idx="10"/>
          </p:nvPr>
        </p:nvSpPr>
        <p:spPr bwMode="gray">
          <a:xfrm>
            <a:off x="563530" y="1970560"/>
            <a:ext cx="8275670" cy="3370153"/>
          </a:xfrm>
        </p:spPr>
        <p:txBody>
          <a:bodyPr wrap="square" lIns="0" tIns="0" rIns="0" bIns="0">
            <a:spAutoFit/>
          </a:bodyPr>
          <a:lstStyle/>
          <a:p>
            <a:pPr marL="233363" indent="-233363">
              <a:lnSpc>
                <a:spcPct val="100000"/>
              </a:lnSpc>
              <a:spcBef>
                <a:spcPts val="1200"/>
              </a:spcBef>
            </a:pPr>
            <a:r>
              <a:rPr lang="en-IN" sz="2400" dirty="0" smtClean="0">
                <a:solidFill>
                  <a:schemeClr val="tx1"/>
                </a:solidFill>
              </a:rPr>
              <a:t>Partial Error Recovery: The </a:t>
            </a:r>
            <a:r>
              <a:rPr lang="en-IN" sz="2400" dirty="0">
                <a:solidFill>
                  <a:schemeClr val="tx1"/>
                </a:solidFill>
              </a:rPr>
              <a:t>system must support partial </a:t>
            </a:r>
            <a:r>
              <a:rPr lang="en-IN" sz="2400" dirty="0" smtClean="0">
                <a:solidFill>
                  <a:schemeClr val="tx1"/>
                </a:solidFill>
              </a:rPr>
              <a:t>failure</a:t>
            </a:r>
            <a:endParaRPr lang="en-IN" sz="2400" dirty="0">
              <a:solidFill>
                <a:schemeClr val="tx1"/>
              </a:solidFill>
            </a:endParaRPr>
          </a:p>
          <a:p>
            <a:pPr marL="457200" lvl="1" indent="-223838">
              <a:spcBef>
                <a:spcPts val="1200"/>
              </a:spcBef>
            </a:pPr>
            <a:r>
              <a:rPr lang="en-IN" sz="2000" dirty="0" smtClean="0"/>
              <a:t>Failure </a:t>
            </a:r>
            <a:r>
              <a:rPr lang="en-IN" sz="2000" dirty="0"/>
              <a:t>of a component should result in a graceful degradation </a:t>
            </a:r>
            <a:r>
              <a:rPr lang="en-IN" sz="2000" dirty="0" smtClean="0"/>
              <a:t>of application performance</a:t>
            </a:r>
          </a:p>
          <a:p>
            <a:pPr marL="627063" lvl="2" indent="-169863">
              <a:spcBef>
                <a:spcPts val="1200"/>
              </a:spcBef>
              <a:buFont typeface="Calibri" panose="020F0502020204030204" pitchFamily="34" charset="0"/>
              <a:buChar char="›"/>
            </a:pPr>
            <a:r>
              <a:rPr lang="en-IN" sz="1800" dirty="0" smtClean="0"/>
              <a:t>Not </a:t>
            </a:r>
            <a:r>
              <a:rPr lang="en-IN" sz="1800" dirty="0"/>
              <a:t>complete failure </a:t>
            </a:r>
            <a:r>
              <a:rPr lang="en-IN" sz="1800" dirty="0" smtClean="0"/>
              <a:t>of </a:t>
            </a:r>
            <a:r>
              <a:rPr lang="en-IN" sz="1800" dirty="0"/>
              <a:t>the entire </a:t>
            </a:r>
            <a:r>
              <a:rPr lang="en-IN" sz="1800" dirty="0" smtClean="0"/>
              <a:t>system</a:t>
            </a:r>
          </a:p>
          <a:p>
            <a:pPr marL="233363" indent="-233363">
              <a:lnSpc>
                <a:spcPct val="100000"/>
              </a:lnSpc>
              <a:spcBef>
                <a:spcPts val="1800"/>
              </a:spcBef>
            </a:pPr>
            <a:r>
              <a:rPr lang="en-IN" sz="2400" dirty="0" smtClean="0">
                <a:solidFill>
                  <a:schemeClr val="tx1"/>
                </a:solidFill>
              </a:rPr>
              <a:t>Data Recoverability: If </a:t>
            </a:r>
            <a:r>
              <a:rPr lang="en-IN" sz="2400" dirty="0">
                <a:solidFill>
                  <a:schemeClr val="tx1"/>
                </a:solidFill>
              </a:rPr>
              <a:t>a component of the system fails, its workload should </a:t>
            </a:r>
            <a:r>
              <a:rPr lang="en-IN" sz="2400" dirty="0" smtClean="0">
                <a:solidFill>
                  <a:schemeClr val="tx1"/>
                </a:solidFill>
              </a:rPr>
              <a:t>be assumed </a:t>
            </a:r>
            <a:r>
              <a:rPr lang="en-IN" sz="2400" dirty="0">
                <a:solidFill>
                  <a:schemeClr val="tx1"/>
                </a:solidFill>
              </a:rPr>
              <a:t>by still-functioning units in the </a:t>
            </a:r>
            <a:r>
              <a:rPr lang="en-IN" sz="2400" dirty="0" smtClean="0">
                <a:solidFill>
                  <a:schemeClr val="tx1"/>
                </a:solidFill>
              </a:rPr>
              <a:t>system</a:t>
            </a:r>
          </a:p>
          <a:p>
            <a:pPr marL="457200" lvl="1" indent="-223838">
              <a:spcBef>
                <a:spcPts val="1200"/>
              </a:spcBef>
            </a:pPr>
            <a:r>
              <a:rPr lang="en-IN" sz="2000" dirty="0" smtClean="0"/>
              <a:t>Failure </a:t>
            </a:r>
            <a:r>
              <a:rPr lang="en-IN" sz="2000" dirty="0"/>
              <a:t>should not result in the loss of any data</a:t>
            </a:r>
          </a:p>
        </p:txBody>
      </p:sp>
    </p:spTree>
    <p:extLst>
      <p:ext uri="{BB962C8B-B14F-4D97-AF65-F5344CB8AC3E}">
        <p14:creationId xmlns:p14="http://schemas.microsoft.com/office/powerpoint/2010/main" val="280209844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a:bodyPr>
          <a:lstStyle/>
          <a:p>
            <a:r>
              <a:rPr lang="en-IN" dirty="0"/>
              <a:t>Distributed Environment Requirements</a:t>
            </a:r>
          </a:p>
        </p:txBody>
      </p:sp>
      <p:sp>
        <p:nvSpPr>
          <p:cNvPr id="3" name="Content Placeholder 2"/>
          <p:cNvSpPr>
            <a:spLocks noGrp="1"/>
          </p:cNvSpPr>
          <p:nvPr>
            <p:ph type="body" sz="quarter" idx="10"/>
          </p:nvPr>
        </p:nvSpPr>
        <p:spPr bwMode="gray">
          <a:xfrm>
            <a:off x="563531" y="2406520"/>
            <a:ext cx="8158194" cy="1892826"/>
          </a:xfrm>
        </p:spPr>
        <p:txBody>
          <a:bodyPr wrap="square" lIns="0" tIns="0" rIns="0" bIns="0">
            <a:spAutoFit/>
          </a:bodyPr>
          <a:lstStyle/>
          <a:p>
            <a:pPr marL="233363" indent="-233363">
              <a:lnSpc>
                <a:spcPct val="100000"/>
              </a:lnSpc>
              <a:spcBef>
                <a:spcPts val="1200"/>
              </a:spcBef>
            </a:pPr>
            <a:r>
              <a:rPr lang="en-IN" sz="2000" dirty="0">
                <a:solidFill>
                  <a:schemeClr val="tx1"/>
                </a:solidFill>
              </a:rPr>
              <a:t>Component </a:t>
            </a:r>
            <a:r>
              <a:rPr lang="en-IN" sz="2000" dirty="0" smtClean="0">
                <a:solidFill>
                  <a:schemeClr val="tx1"/>
                </a:solidFill>
              </a:rPr>
              <a:t>Recovery: </a:t>
            </a:r>
            <a:r>
              <a:rPr lang="en-IN" sz="2000" dirty="0">
                <a:solidFill>
                  <a:schemeClr val="tx1"/>
                </a:solidFill>
              </a:rPr>
              <a:t>If a component of the system fails and then recovers, it </a:t>
            </a:r>
            <a:r>
              <a:rPr lang="en-IN" sz="2000" dirty="0" smtClean="0">
                <a:solidFill>
                  <a:schemeClr val="tx1"/>
                </a:solidFill>
              </a:rPr>
              <a:t>should be </a:t>
            </a:r>
            <a:r>
              <a:rPr lang="en-IN" sz="2000" dirty="0">
                <a:solidFill>
                  <a:schemeClr val="tx1"/>
                </a:solidFill>
              </a:rPr>
              <a:t>able to </a:t>
            </a:r>
            <a:r>
              <a:rPr lang="en-IN" sz="2000" dirty="0" smtClean="0">
                <a:solidFill>
                  <a:schemeClr val="tx1"/>
                </a:solidFill>
              </a:rPr>
              <a:t>re-join </a:t>
            </a:r>
            <a:r>
              <a:rPr lang="en-IN" sz="2000" dirty="0">
                <a:solidFill>
                  <a:schemeClr val="tx1"/>
                </a:solidFill>
              </a:rPr>
              <a:t>the </a:t>
            </a:r>
            <a:r>
              <a:rPr lang="en-IN" sz="2000" dirty="0" smtClean="0">
                <a:solidFill>
                  <a:schemeClr val="tx1"/>
                </a:solidFill>
              </a:rPr>
              <a:t>system</a:t>
            </a:r>
          </a:p>
          <a:p>
            <a:pPr marL="457200" lvl="1" indent="-223838">
              <a:spcBef>
                <a:spcPts val="1200"/>
              </a:spcBef>
            </a:pPr>
            <a:r>
              <a:rPr lang="en-IN" sz="1800" dirty="0" smtClean="0"/>
              <a:t>Without </a:t>
            </a:r>
            <a:r>
              <a:rPr lang="en-IN" sz="1800" dirty="0"/>
              <a:t>requiring a full restart of the entire </a:t>
            </a:r>
            <a:r>
              <a:rPr lang="en-IN" sz="1800" dirty="0" smtClean="0"/>
              <a:t>system</a:t>
            </a:r>
          </a:p>
          <a:p>
            <a:pPr marL="233363" indent="-233363">
              <a:lnSpc>
                <a:spcPct val="100000"/>
              </a:lnSpc>
              <a:spcBef>
                <a:spcPts val="1800"/>
              </a:spcBef>
            </a:pPr>
            <a:r>
              <a:rPr lang="en-IN" sz="2000" dirty="0" smtClean="0">
                <a:solidFill>
                  <a:schemeClr val="tx1"/>
                </a:solidFill>
              </a:rPr>
              <a:t>Consistency: </a:t>
            </a:r>
            <a:r>
              <a:rPr lang="en-IN" sz="2000" dirty="0">
                <a:solidFill>
                  <a:schemeClr val="tx1"/>
                </a:solidFill>
              </a:rPr>
              <a:t>Component failures during execution of a job should not </a:t>
            </a:r>
            <a:r>
              <a:rPr lang="en-IN" sz="2000" dirty="0" smtClean="0">
                <a:solidFill>
                  <a:schemeClr val="tx1"/>
                </a:solidFill>
              </a:rPr>
              <a:t>affect the </a:t>
            </a:r>
            <a:r>
              <a:rPr lang="en-IN" sz="2000" dirty="0">
                <a:solidFill>
                  <a:schemeClr val="tx1"/>
                </a:solidFill>
              </a:rPr>
              <a:t>outcome of the job</a:t>
            </a:r>
          </a:p>
        </p:txBody>
      </p:sp>
    </p:spTree>
    <p:extLst>
      <p:ext uri="{BB962C8B-B14F-4D97-AF65-F5344CB8AC3E}">
        <p14:creationId xmlns:p14="http://schemas.microsoft.com/office/powerpoint/2010/main" val="297826782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a:bodyPr>
          <a:lstStyle/>
          <a:p>
            <a:r>
              <a:rPr lang="en-IN" dirty="0"/>
              <a:t>Distributed Environment Requirements</a:t>
            </a:r>
          </a:p>
        </p:txBody>
      </p:sp>
      <p:sp>
        <p:nvSpPr>
          <p:cNvPr id="3" name="Content Placeholder 2"/>
          <p:cNvSpPr>
            <a:spLocks noGrp="1"/>
          </p:cNvSpPr>
          <p:nvPr>
            <p:ph type="body" sz="quarter" idx="10"/>
          </p:nvPr>
        </p:nvSpPr>
        <p:spPr bwMode="gray">
          <a:xfrm>
            <a:off x="566739" y="2321442"/>
            <a:ext cx="8272462" cy="1508105"/>
          </a:xfrm>
        </p:spPr>
        <p:txBody>
          <a:bodyPr wrap="square" lIns="0" tIns="0" rIns="0" bIns="0">
            <a:spAutoFit/>
          </a:bodyPr>
          <a:lstStyle/>
          <a:p>
            <a:pPr>
              <a:lnSpc>
                <a:spcPct val="100000"/>
              </a:lnSpc>
              <a:spcBef>
                <a:spcPts val="800"/>
              </a:spcBef>
            </a:pPr>
            <a:r>
              <a:rPr lang="en-IN" sz="2000" dirty="0" smtClean="0">
                <a:solidFill>
                  <a:schemeClr val="tx1"/>
                </a:solidFill>
              </a:rPr>
              <a:t>Scalability: Adding </a:t>
            </a:r>
            <a:r>
              <a:rPr lang="en-IN" sz="2000" dirty="0">
                <a:solidFill>
                  <a:schemeClr val="tx1"/>
                </a:solidFill>
              </a:rPr>
              <a:t>load to the system should result in a graceful decline </a:t>
            </a:r>
            <a:r>
              <a:rPr lang="en-IN" sz="2000" dirty="0" smtClean="0">
                <a:solidFill>
                  <a:schemeClr val="tx1"/>
                </a:solidFill>
              </a:rPr>
              <a:t>in performance </a:t>
            </a:r>
            <a:r>
              <a:rPr lang="en-IN" sz="2000" dirty="0">
                <a:solidFill>
                  <a:schemeClr val="tx1"/>
                </a:solidFill>
              </a:rPr>
              <a:t>of individual </a:t>
            </a:r>
            <a:r>
              <a:rPr lang="en-IN" sz="2000" dirty="0" smtClean="0">
                <a:solidFill>
                  <a:schemeClr val="tx1"/>
                </a:solidFill>
              </a:rPr>
              <a:t>jobs</a:t>
            </a:r>
          </a:p>
          <a:p>
            <a:pPr lvl="1">
              <a:spcBef>
                <a:spcPts val="600"/>
              </a:spcBef>
            </a:pPr>
            <a:r>
              <a:rPr lang="en-IN" sz="1800" dirty="0" smtClean="0"/>
              <a:t>Not </a:t>
            </a:r>
            <a:r>
              <a:rPr lang="en-IN" sz="1800" dirty="0"/>
              <a:t>failure of the system</a:t>
            </a:r>
          </a:p>
          <a:p>
            <a:pPr>
              <a:lnSpc>
                <a:spcPct val="100000"/>
              </a:lnSpc>
              <a:spcBef>
                <a:spcPts val="1800"/>
              </a:spcBef>
            </a:pPr>
            <a:r>
              <a:rPr lang="en-IN" sz="2000" dirty="0" smtClean="0">
                <a:solidFill>
                  <a:schemeClr val="tx1"/>
                </a:solidFill>
              </a:rPr>
              <a:t>Increasing </a:t>
            </a:r>
            <a:r>
              <a:rPr lang="en-IN" sz="2000" dirty="0">
                <a:solidFill>
                  <a:schemeClr val="tx1"/>
                </a:solidFill>
              </a:rPr>
              <a:t>resources should support a proportional increase </a:t>
            </a:r>
            <a:r>
              <a:rPr lang="en-IN" sz="2000" dirty="0" smtClean="0">
                <a:solidFill>
                  <a:schemeClr val="tx1"/>
                </a:solidFill>
              </a:rPr>
              <a:t>in load </a:t>
            </a:r>
            <a:r>
              <a:rPr lang="en-IN" sz="2000" dirty="0">
                <a:solidFill>
                  <a:schemeClr val="tx1"/>
                </a:solidFill>
              </a:rPr>
              <a:t>capacity</a:t>
            </a:r>
          </a:p>
        </p:txBody>
      </p:sp>
    </p:spTree>
    <p:extLst>
      <p:ext uri="{BB962C8B-B14F-4D97-AF65-F5344CB8AC3E}">
        <p14:creationId xmlns:p14="http://schemas.microsoft.com/office/powerpoint/2010/main" val="199779525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Hadoop</a:t>
            </a:r>
            <a:endParaRPr lang="en-IN" dirty="0"/>
          </a:p>
        </p:txBody>
      </p:sp>
      <p:sp>
        <p:nvSpPr>
          <p:cNvPr id="3" name="Content Placeholder 2"/>
          <p:cNvSpPr>
            <a:spLocks noGrp="1"/>
          </p:cNvSpPr>
          <p:nvPr>
            <p:ph type="body" sz="quarter" idx="10"/>
          </p:nvPr>
        </p:nvSpPr>
        <p:spPr bwMode="gray">
          <a:xfrm>
            <a:off x="563530" y="2363976"/>
            <a:ext cx="8275670" cy="2123658"/>
          </a:xfrm>
        </p:spPr>
        <p:txBody>
          <a:bodyPr wrap="square" lIns="0" tIns="0" rIns="0" bIns="0">
            <a:spAutoFit/>
          </a:bodyPr>
          <a:lstStyle/>
          <a:p>
            <a:pPr marL="233363" indent="-233363">
              <a:lnSpc>
                <a:spcPct val="100000"/>
              </a:lnSpc>
              <a:spcBef>
                <a:spcPts val="1600"/>
              </a:spcBef>
            </a:pPr>
            <a:r>
              <a:rPr lang="en-IN" sz="2000" dirty="0" smtClean="0">
                <a:solidFill>
                  <a:schemeClr val="tx1"/>
                </a:solidFill>
              </a:rPr>
              <a:t>Hadoop is an open-source project overseen by the Apache Software Foundation</a:t>
            </a:r>
          </a:p>
          <a:p>
            <a:pPr marL="233363" indent="-233363">
              <a:lnSpc>
                <a:spcPct val="100000"/>
              </a:lnSpc>
              <a:spcBef>
                <a:spcPts val="1600"/>
              </a:spcBef>
            </a:pPr>
            <a:r>
              <a:rPr lang="en-IN" sz="2000" dirty="0" smtClean="0">
                <a:solidFill>
                  <a:schemeClr val="tx1"/>
                </a:solidFill>
              </a:rPr>
              <a:t>Originally based on papers published by Google in 2003 and 2004</a:t>
            </a:r>
          </a:p>
          <a:p>
            <a:pPr marL="233363" indent="-233363">
              <a:lnSpc>
                <a:spcPct val="100000"/>
              </a:lnSpc>
              <a:spcBef>
                <a:spcPts val="1600"/>
              </a:spcBef>
            </a:pPr>
            <a:r>
              <a:rPr lang="en-IN" sz="2000" dirty="0" smtClean="0">
                <a:solidFill>
                  <a:schemeClr val="tx1"/>
                </a:solidFill>
              </a:rPr>
              <a:t>Hadoop committers work at several different organizations</a:t>
            </a:r>
          </a:p>
          <a:p>
            <a:pPr marL="457200" lvl="1" indent="-236538">
              <a:spcBef>
                <a:spcPts val="1600"/>
              </a:spcBef>
            </a:pPr>
            <a:r>
              <a:rPr lang="en-IN" sz="1800" dirty="0" smtClean="0"/>
              <a:t>Including Cloudera, Yahoo!, Facebook</a:t>
            </a:r>
            <a:endParaRPr lang="en-IN" sz="1800" dirty="0"/>
          </a:p>
        </p:txBody>
      </p:sp>
    </p:spTree>
    <p:extLst>
      <p:ext uri="{BB962C8B-B14F-4D97-AF65-F5344CB8AC3E}">
        <p14:creationId xmlns:p14="http://schemas.microsoft.com/office/powerpoint/2010/main" val="337278259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b="0"/>
              <a:t>HADOOP –WHY IS IT DIFFERENT ?</a:t>
            </a:r>
            <a:endParaRPr lang="en-IN"/>
          </a:p>
        </p:txBody>
      </p:sp>
      <p:sp>
        <p:nvSpPr>
          <p:cNvPr id="3" name="Rounded Rectangle 2"/>
          <p:cNvSpPr/>
          <p:nvPr/>
        </p:nvSpPr>
        <p:spPr bwMode="gray">
          <a:xfrm>
            <a:off x="3327605" y="1967072"/>
            <a:ext cx="2552012" cy="733598"/>
          </a:xfrm>
          <a:prstGeom prst="roundRect">
            <a:avLst/>
          </a:prstGeom>
          <a:solidFill>
            <a:schemeClr val="bg1">
              <a:lumMod val="75000"/>
            </a:schemeClr>
          </a:solidFill>
          <a:ln w="9525">
            <a:solidFill>
              <a:schemeClr val="bg1">
                <a:lumMod val="6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smtClean="0">
                <a:solidFill>
                  <a:schemeClr val="tx1">
                    <a:lumMod val="75000"/>
                  </a:schemeClr>
                </a:solidFill>
              </a:rPr>
              <a:t>Accessible</a:t>
            </a:r>
            <a:endParaRPr lang="en-IN" sz="2800" b="1">
              <a:solidFill>
                <a:schemeClr val="tx1">
                  <a:lumMod val="75000"/>
                </a:schemeClr>
              </a:solidFill>
            </a:endParaRPr>
          </a:p>
        </p:txBody>
      </p:sp>
      <p:sp>
        <p:nvSpPr>
          <p:cNvPr id="4" name="Rounded Rectangle 3"/>
          <p:cNvSpPr/>
          <p:nvPr/>
        </p:nvSpPr>
        <p:spPr bwMode="gray">
          <a:xfrm>
            <a:off x="3327605" y="4072318"/>
            <a:ext cx="2552012" cy="733598"/>
          </a:xfrm>
          <a:prstGeom prst="roundRect">
            <a:avLst/>
          </a:prstGeom>
          <a:solidFill>
            <a:schemeClr val="bg1">
              <a:lumMod val="95000"/>
            </a:schemeClr>
          </a:solidFill>
          <a:ln w="9525">
            <a:solidFill>
              <a:schemeClr val="bg1">
                <a:lumMod val="6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smtClean="0">
                <a:solidFill>
                  <a:schemeClr val="tx1"/>
                </a:solidFill>
              </a:rPr>
              <a:t>Scalable</a:t>
            </a:r>
            <a:endParaRPr lang="en-IN" sz="2800" b="1">
              <a:solidFill>
                <a:schemeClr val="tx1"/>
              </a:solidFill>
            </a:endParaRPr>
          </a:p>
        </p:txBody>
      </p:sp>
      <p:sp>
        <p:nvSpPr>
          <p:cNvPr id="7" name="Rounded Rectangle 6"/>
          <p:cNvSpPr/>
          <p:nvPr/>
        </p:nvSpPr>
        <p:spPr bwMode="gray">
          <a:xfrm>
            <a:off x="5879614" y="3051596"/>
            <a:ext cx="2552012" cy="733598"/>
          </a:xfrm>
          <a:prstGeom prst="roundRect">
            <a:avLst/>
          </a:prstGeom>
          <a:solidFill>
            <a:schemeClr val="bg1">
              <a:lumMod val="75000"/>
            </a:schemeClr>
          </a:solidFill>
          <a:ln w="9525">
            <a:solidFill>
              <a:schemeClr val="bg1">
                <a:lumMod val="6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smtClean="0">
                <a:solidFill>
                  <a:schemeClr val="tx1">
                    <a:lumMod val="75000"/>
                  </a:schemeClr>
                </a:solidFill>
              </a:rPr>
              <a:t>Robust</a:t>
            </a:r>
            <a:endParaRPr lang="en-IN" sz="2800" b="1">
              <a:solidFill>
                <a:schemeClr val="tx1">
                  <a:lumMod val="75000"/>
                </a:schemeClr>
              </a:solidFill>
            </a:endParaRPr>
          </a:p>
        </p:txBody>
      </p:sp>
      <p:sp>
        <p:nvSpPr>
          <p:cNvPr id="8" name="Rounded Rectangle 7"/>
          <p:cNvSpPr/>
          <p:nvPr/>
        </p:nvSpPr>
        <p:spPr bwMode="gray">
          <a:xfrm>
            <a:off x="775593" y="3051596"/>
            <a:ext cx="2552012" cy="733598"/>
          </a:xfrm>
          <a:prstGeom prst="roundRect">
            <a:avLst/>
          </a:prstGeom>
          <a:solidFill>
            <a:schemeClr val="bg1">
              <a:lumMod val="75000"/>
            </a:schemeClr>
          </a:solidFill>
          <a:ln w="9525">
            <a:solidFill>
              <a:schemeClr val="bg1">
                <a:lumMod val="6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smtClean="0">
                <a:solidFill>
                  <a:schemeClr val="tx1">
                    <a:lumMod val="75000"/>
                  </a:schemeClr>
                </a:solidFill>
              </a:rPr>
              <a:t>Simple</a:t>
            </a:r>
            <a:endParaRPr lang="en-IN" sz="2800" b="1">
              <a:solidFill>
                <a:schemeClr val="tx1">
                  <a:lumMod val="75000"/>
                </a:schemeClr>
              </a:solidFill>
            </a:endParaRPr>
          </a:p>
        </p:txBody>
      </p:sp>
    </p:spTree>
    <p:extLst>
      <p:ext uri="{BB962C8B-B14F-4D97-AF65-F5344CB8AC3E}">
        <p14:creationId xmlns:p14="http://schemas.microsoft.com/office/powerpoint/2010/main" val="307276403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Hadoop</a:t>
            </a:r>
            <a:endParaRPr lang="en-IN" dirty="0"/>
          </a:p>
        </p:txBody>
      </p:sp>
      <p:sp>
        <p:nvSpPr>
          <p:cNvPr id="3" name="Content Placeholder 2"/>
          <p:cNvSpPr>
            <a:spLocks noGrp="1"/>
          </p:cNvSpPr>
          <p:nvPr>
            <p:ph type="body" sz="quarter" idx="10"/>
          </p:nvPr>
        </p:nvSpPr>
        <p:spPr bwMode="gray">
          <a:xfrm>
            <a:off x="563530" y="1587779"/>
            <a:ext cx="3491469" cy="276999"/>
          </a:xfrm>
        </p:spPr>
        <p:txBody>
          <a:bodyPr wrap="none" lIns="0" tIns="0" rIns="0" bIns="0">
            <a:spAutoFit/>
          </a:bodyPr>
          <a:lstStyle/>
          <a:p>
            <a:pPr marL="233363" indent="-233363">
              <a:lnSpc>
                <a:spcPct val="100000"/>
              </a:lnSpc>
              <a:spcBef>
                <a:spcPts val="1200"/>
              </a:spcBef>
            </a:pPr>
            <a:r>
              <a:rPr lang="en-IN" sz="1800" dirty="0" smtClean="0">
                <a:solidFill>
                  <a:schemeClr val="tx1"/>
                </a:solidFill>
              </a:rPr>
              <a:t>Hadoop has following </a:t>
            </a:r>
            <a:r>
              <a:rPr lang="en-IN" sz="1800" dirty="0" smtClean="0">
                <a:solidFill>
                  <a:schemeClr val="tx1"/>
                </a:solidFill>
              </a:rPr>
              <a:t>components</a:t>
            </a:r>
            <a:endParaRPr lang="en-IN" sz="1800" dirty="0" smtClean="0">
              <a:solidFill>
                <a:schemeClr val="tx1"/>
              </a:solidFill>
            </a:endParaRPr>
          </a:p>
        </p:txBody>
      </p:sp>
      <p:sp>
        <p:nvSpPr>
          <p:cNvPr id="4" name="Rounded Rectangle 3"/>
          <p:cNvSpPr/>
          <p:nvPr/>
        </p:nvSpPr>
        <p:spPr bwMode="gray">
          <a:xfrm>
            <a:off x="574991" y="3147317"/>
            <a:ext cx="3254153" cy="2834640"/>
          </a:xfrm>
          <a:prstGeom prst="roundRect">
            <a:avLst>
              <a:gd name="adj" fmla="val 8333"/>
            </a:avLst>
          </a:prstGeom>
          <a:solidFill>
            <a:schemeClr val="bg1">
              <a:lumMod val="95000"/>
            </a:schemeClr>
          </a:solidFill>
          <a:ln w="9525">
            <a:solidFill>
              <a:schemeClr val="bg1">
                <a:lumMod val="6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33363" indent="-233363">
              <a:spcBef>
                <a:spcPts val="1200"/>
              </a:spcBef>
              <a:buClr>
                <a:schemeClr val="bg2"/>
              </a:buClr>
              <a:buFont typeface="+mj-lt"/>
              <a:buAutoNum type="arabicPeriod"/>
            </a:pPr>
            <a:r>
              <a:rPr lang="en-IN" dirty="0" smtClean="0">
                <a:solidFill>
                  <a:schemeClr val="tx1"/>
                </a:solidFill>
              </a:rPr>
              <a:t>HDFS </a:t>
            </a:r>
            <a:r>
              <a:rPr lang="en-IN" dirty="0">
                <a:solidFill>
                  <a:schemeClr val="tx1"/>
                </a:solidFill>
              </a:rPr>
              <a:t>–Storage </a:t>
            </a:r>
          </a:p>
          <a:p>
            <a:pPr marL="233363" indent="-233363">
              <a:spcBef>
                <a:spcPts val="1200"/>
              </a:spcBef>
              <a:buClr>
                <a:schemeClr val="bg2"/>
              </a:buClr>
              <a:buFont typeface="+mj-lt"/>
              <a:buAutoNum type="arabicPeriod"/>
            </a:pPr>
            <a:r>
              <a:rPr lang="en-IN" dirty="0" smtClean="0">
                <a:solidFill>
                  <a:schemeClr val="tx1"/>
                </a:solidFill>
              </a:rPr>
              <a:t>Map </a:t>
            </a:r>
            <a:r>
              <a:rPr lang="en-IN" dirty="0">
                <a:solidFill>
                  <a:schemeClr val="tx1"/>
                </a:solidFill>
              </a:rPr>
              <a:t>Reduce for processing</a:t>
            </a:r>
          </a:p>
        </p:txBody>
      </p:sp>
      <p:sp>
        <p:nvSpPr>
          <p:cNvPr id="5" name="Rounded Rectangle 4"/>
          <p:cNvSpPr/>
          <p:nvPr/>
        </p:nvSpPr>
        <p:spPr bwMode="gray">
          <a:xfrm>
            <a:off x="5444722" y="3157948"/>
            <a:ext cx="3254153" cy="2834640"/>
          </a:xfrm>
          <a:prstGeom prst="roundRect">
            <a:avLst>
              <a:gd name="adj" fmla="val 8603"/>
            </a:avLst>
          </a:prstGeom>
          <a:solidFill>
            <a:schemeClr val="bg1">
              <a:lumMod val="95000"/>
            </a:schemeClr>
          </a:solidFill>
          <a:ln w="9525">
            <a:solidFill>
              <a:schemeClr val="bg1">
                <a:lumMod val="6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spcBef>
                <a:spcPts val="1200"/>
              </a:spcBef>
            </a:pPr>
            <a:r>
              <a:rPr lang="en-IN" dirty="0">
                <a:solidFill>
                  <a:schemeClr val="tx1"/>
                </a:solidFill>
              </a:rPr>
              <a:t>Name Node</a:t>
            </a:r>
          </a:p>
          <a:p>
            <a:pPr>
              <a:spcBef>
                <a:spcPts val="1200"/>
              </a:spcBef>
            </a:pPr>
            <a:r>
              <a:rPr lang="en-IN" dirty="0">
                <a:solidFill>
                  <a:schemeClr val="tx1"/>
                </a:solidFill>
              </a:rPr>
              <a:t>Secondary Name node</a:t>
            </a:r>
          </a:p>
          <a:p>
            <a:pPr>
              <a:spcBef>
                <a:spcPts val="1200"/>
              </a:spcBef>
            </a:pPr>
            <a:r>
              <a:rPr lang="en-IN" dirty="0">
                <a:solidFill>
                  <a:schemeClr val="tx1"/>
                </a:solidFill>
              </a:rPr>
              <a:t>Data Node</a:t>
            </a:r>
          </a:p>
          <a:p>
            <a:pPr>
              <a:spcBef>
                <a:spcPts val="1200"/>
              </a:spcBef>
            </a:pPr>
            <a:r>
              <a:rPr lang="en-IN" dirty="0">
                <a:solidFill>
                  <a:schemeClr val="tx1"/>
                </a:solidFill>
              </a:rPr>
              <a:t>Job Tracker</a:t>
            </a:r>
          </a:p>
          <a:p>
            <a:pPr>
              <a:spcBef>
                <a:spcPts val="1200"/>
              </a:spcBef>
            </a:pPr>
            <a:r>
              <a:rPr lang="en-IN" dirty="0">
                <a:solidFill>
                  <a:schemeClr val="tx1"/>
                </a:solidFill>
              </a:rPr>
              <a:t>Task Tracker</a:t>
            </a:r>
          </a:p>
        </p:txBody>
      </p:sp>
      <p:sp>
        <p:nvSpPr>
          <p:cNvPr id="6" name="Rectangle 5"/>
          <p:cNvSpPr/>
          <p:nvPr/>
        </p:nvSpPr>
        <p:spPr bwMode="gray">
          <a:xfrm>
            <a:off x="574991" y="2744689"/>
            <a:ext cx="1211357" cy="276999"/>
          </a:xfrm>
          <a:prstGeom prst="rect">
            <a:avLst/>
          </a:prstGeom>
        </p:spPr>
        <p:txBody>
          <a:bodyPr wrap="none" lIns="0" tIns="0" rIns="0" bIns="0">
            <a:spAutoFit/>
          </a:bodyPr>
          <a:lstStyle/>
          <a:p>
            <a:r>
              <a:rPr lang="en-IN" b="1" dirty="0">
                <a:solidFill>
                  <a:schemeClr val="bg2"/>
                </a:solidFill>
              </a:rPr>
              <a:t>Components</a:t>
            </a:r>
          </a:p>
        </p:txBody>
      </p:sp>
      <p:sp>
        <p:nvSpPr>
          <p:cNvPr id="7" name="Rectangle 6"/>
          <p:cNvSpPr/>
          <p:nvPr/>
        </p:nvSpPr>
        <p:spPr bwMode="gray">
          <a:xfrm>
            <a:off x="5412825" y="2744689"/>
            <a:ext cx="900888" cy="276999"/>
          </a:xfrm>
          <a:prstGeom prst="rect">
            <a:avLst/>
          </a:prstGeom>
        </p:spPr>
        <p:txBody>
          <a:bodyPr wrap="none" lIns="0" tIns="0" rIns="0" bIns="0">
            <a:spAutoFit/>
          </a:bodyPr>
          <a:lstStyle/>
          <a:p>
            <a:r>
              <a:rPr lang="en-IN" b="1" dirty="0">
                <a:solidFill>
                  <a:schemeClr val="bg2"/>
                </a:solidFill>
              </a:rPr>
              <a:t>Daemons</a:t>
            </a:r>
          </a:p>
        </p:txBody>
      </p:sp>
    </p:spTree>
    <p:extLst>
      <p:ext uri="{BB962C8B-B14F-4D97-AF65-F5344CB8AC3E}">
        <p14:creationId xmlns:p14="http://schemas.microsoft.com/office/powerpoint/2010/main" val="98726974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HDFS</a:t>
            </a:r>
            <a:endParaRPr lang="en-IN" dirty="0"/>
          </a:p>
        </p:txBody>
      </p:sp>
      <p:sp>
        <p:nvSpPr>
          <p:cNvPr id="3" name="Content Placeholder 2"/>
          <p:cNvSpPr>
            <a:spLocks noGrp="1"/>
          </p:cNvSpPr>
          <p:nvPr>
            <p:ph type="body" sz="quarter" idx="10"/>
          </p:nvPr>
        </p:nvSpPr>
        <p:spPr bwMode="gray">
          <a:xfrm>
            <a:off x="563530" y="2289557"/>
            <a:ext cx="8275670" cy="2462213"/>
          </a:xfrm>
        </p:spPr>
        <p:txBody>
          <a:bodyPr wrap="square" lIns="0" tIns="0" rIns="0" bIns="0">
            <a:spAutoFit/>
          </a:bodyPr>
          <a:lstStyle/>
          <a:p>
            <a:pPr marL="233363" indent="-233363">
              <a:lnSpc>
                <a:spcPct val="100000"/>
              </a:lnSpc>
              <a:spcBef>
                <a:spcPts val="1200"/>
              </a:spcBef>
            </a:pPr>
            <a:r>
              <a:rPr lang="en-IN" sz="2400" dirty="0">
                <a:solidFill>
                  <a:schemeClr val="tx1"/>
                </a:solidFill>
              </a:rPr>
              <a:t>HDFS -Key Design Principles</a:t>
            </a:r>
          </a:p>
          <a:p>
            <a:pPr marL="233363" indent="-233363">
              <a:lnSpc>
                <a:spcPct val="100000"/>
              </a:lnSpc>
              <a:spcBef>
                <a:spcPts val="1200"/>
              </a:spcBef>
            </a:pPr>
            <a:r>
              <a:rPr lang="en-IN" sz="2400" dirty="0">
                <a:solidFill>
                  <a:schemeClr val="tx1"/>
                </a:solidFill>
              </a:rPr>
              <a:t>HDFS -Building Blocks</a:t>
            </a:r>
          </a:p>
          <a:p>
            <a:pPr marL="233363" indent="-233363">
              <a:lnSpc>
                <a:spcPct val="100000"/>
              </a:lnSpc>
              <a:spcBef>
                <a:spcPts val="1200"/>
              </a:spcBef>
            </a:pPr>
            <a:r>
              <a:rPr lang="en-IN" sz="2400" dirty="0">
                <a:solidFill>
                  <a:schemeClr val="tx1"/>
                </a:solidFill>
              </a:rPr>
              <a:t>Name Node &amp; Data Node</a:t>
            </a:r>
          </a:p>
          <a:p>
            <a:pPr marL="233363" indent="-233363">
              <a:lnSpc>
                <a:spcPct val="100000"/>
              </a:lnSpc>
              <a:spcBef>
                <a:spcPts val="1200"/>
              </a:spcBef>
            </a:pPr>
            <a:r>
              <a:rPr lang="en-IN" sz="2400" dirty="0">
                <a:solidFill>
                  <a:schemeClr val="tx1"/>
                </a:solidFill>
              </a:rPr>
              <a:t>Deployment modes</a:t>
            </a:r>
          </a:p>
          <a:p>
            <a:pPr marL="233363" indent="-233363">
              <a:lnSpc>
                <a:spcPct val="100000"/>
              </a:lnSpc>
              <a:spcBef>
                <a:spcPts val="1200"/>
              </a:spcBef>
            </a:pPr>
            <a:r>
              <a:rPr lang="en-IN" sz="2400" dirty="0">
                <a:solidFill>
                  <a:schemeClr val="tx1"/>
                </a:solidFill>
              </a:rPr>
              <a:t>HDFS commands</a:t>
            </a:r>
          </a:p>
        </p:txBody>
      </p:sp>
    </p:spTree>
    <p:extLst>
      <p:ext uri="{BB962C8B-B14F-4D97-AF65-F5344CB8AC3E}">
        <p14:creationId xmlns:p14="http://schemas.microsoft.com/office/powerpoint/2010/main" val="418105700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Prerequisites</a:t>
            </a:r>
            <a:endParaRPr lang="en-IN" dirty="0"/>
          </a:p>
        </p:txBody>
      </p:sp>
      <p:sp>
        <p:nvSpPr>
          <p:cNvPr id="3" name="Content Placeholder 2"/>
          <p:cNvSpPr>
            <a:spLocks noGrp="1"/>
          </p:cNvSpPr>
          <p:nvPr>
            <p:ph idx="4294967295"/>
          </p:nvPr>
        </p:nvSpPr>
        <p:spPr bwMode="gray">
          <a:xfrm>
            <a:off x="566056" y="1600201"/>
            <a:ext cx="8273144" cy="3683060"/>
          </a:xfrm>
          <a:prstGeom prst="rect">
            <a:avLst/>
          </a:prstGeom>
        </p:spPr>
        <p:txBody>
          <a:bodyPr wrap="square" lIns="0" tIns="0" rIns="0" bIns="0">
            <a:spAutoFit/>
          </a:bodyPr>
          <a:lstStyle/>
          <a:p>
            <a:pPr>
              <a:spcBef>
                <a:spcPts val="800"/>
              </a:spcBef>
            </a:pPr>
            <a:r>
              <a:rPr lang="en-IN" dirty="0" smtClean="0">
                <a:solidFill>
                  <a:schemeClr val="tx1"/>
                </a:solidFill>
                <a:latin typeface="+mj-lt"/>
              </a:rPr>
              <a:t>Local Machine having</a:t>
            </a:r>
          </a:p>
          <a:p>
            <a:pPr lvl="1">
              <a:spcBef>
                <a:spcPts val="800"/>
              </a:spcBef>
              <a:buClr>
                <a:schemeClr val="bg2"/>
              </a:buClr>
              <a:buSzPct val="125000"/>
              <a:buFont typeface="Calibri" panose="020F0502020204030204" pitchFamily="34" charset="0"/>
              <a:buChar char="›"/>
            </a:pPr>
            <a:r>
              <a:rPr lang="en-IN" dirty="0">
                <a:solidFill>
                  <a:schemeClr val="tx1"/>
                </a:solidFill>
                <a:latin typeface="+mj-lt"/>
              </a:rPr>
              <a:t>8 GB RAM  64MB in all computers</a:t>
            </a:r>
            <a:r>
              <a:rPr lang="en-IN" dirty="0" smtClean="0">
                <a:solidFill>
                  <a:schemeClr val="tx1"/>
                </a:solidFill>
                <a:latin typeface="+mj-lt"/>
              </a:rPr>
              <a:t>.</a:t>
            </a:r>
          </a:p>
          <a:p>
            <a:pPr>
              <a:spcBef>
                <a:spcPts val="800"/>
              </a:spcBef>
            </a:pPr>
            <a:r>
              <a:rPr lang="en-IN" dirty="0" smtClean="0">
                <a:solidFill>
                  <a:schemeClr val="tx1"/>
                </a:solidFill>
                <a:latin typeface="+mj-lt"/>
              </a:rPr>
              <a:t>Virtual Machine having</a:t>
            </a:r>
            <a:endParaRPr lang="en-IN" dirty="0">
              <a:solidFill>
                <a:schemeClr val="tx1"/>
              </a:solidFill>
              <a:latin typeface="+mj-lt"/>
            </a:endParaRPr>
          </a:p>
          <a:p>
            <a:pPr lvl="1">
              <a:spcBef>
                <a:spcPts val="800"/>
              </a:spcBef>
              <a:buClr>
                <a:schemeClr val="bg2"/>
              </a:buClr>
              <a:buSzPct val="125000"/>
              <a:buFont typeface="Calibri" panose="020F0502020204030204" pitchFamily="34" charset="0"/>
              <a:buChar char="›"/>
            </a:pPr>
            <a:r>
              <a:rPr lang="en-IN" dirty="0">
                <a:solidFill>
                  <a:schemeClr val="tx1"/>
                </a:solidFill>
                <a:latin typeface="+mj-lt"/>
              </a:rPr>
              <a:t>Ubuntu 14.4 installed</a:t>
            </a:r>
          </a:p>
          <a:p>
            <a:pPr lvl="1">
              <a:spcBef>
                <a:spcPts val="800"/>
              </a:spcBef>
              <a:buClr>
                <a:schemeClr val="bg2"/>
              </a:buClr>
              <a:buSzPct val="125000"/>
              <a:buFont typeface="Calibri" panose="020F0502020204030204" pitchFamily="34" charset="0"/>
              <a:buChar char="›"/>
            </a:pPr>
            <a:r>
              <a:rPr lang="en-IN" dirty="0">
                <a:solidFill>
                  <a:schemeClr val="tx1"/>
                </a:solidFill>
                <a:latin typeface="+mj-lt"/>
              </a:rPr>
              <a:t>Root password</a:t>
            </a:r>
          </a:p>
          <a:p>
            <a:pPr lvl="1">
              <a:spcBef>
                <a:spcPts val="800"/>
              </a:spcBef>
              <a:buClr>
                <a:schemeClr val="bg2"/>
              </a:buClr>
              <a:buSzPct val="125000"/>
              <a:buFont typeface="Calibri" panose="020F0502020204030204" pitchFamily="34" charset="0"/>
              <a:buChar char="›"/>
            </a:pPr>
            <a:r>
              <a:rPr lang="en-IN" dirty="0" err="1">
                <a:solidFill>
                  <a:schemeClr val="tx1"/>
                </a:solidFill>
                <a:latin typeface="+mj-lt"/>
              </a:rPr>
              <a:t>ssh</a:t>
            </a:r>
            <a:r>
              <a:rPr lang="en-IN" dirty="0">
                <a:solidFill>
                  <a:schemeClr val="tx1"/>
                </a:solidFill>
                <a:latin typeface="+mj-lt"/>
              </a:rPr>
              <a:t> on port 22 is up and running</a:t>
            </a:r>
          </a:p>
          <a:p>
            <a:pPr lvl="2">
              <a:spcBef>
                <a:spcPts val="600"/>
              </a:spcBef>
              <a:buClr>
                <a:schemeClr val="bg2"/>
              </a:buClr>
              <a:buSzPct val="125000"/>
              <a:buFont typeface="Calibri" panose="020F0502020204030204" pitchFamily="34" charset="0"/>
              <a:buChar char="»"/>
            </a:pPr>
            <a:r>
              <a:rPr lang="en-IN" dirty="0" smtClean="0">
                <a:solidFill>
                  <a:schemeClr val="tx1"/>
                </a:solidFill>
                <a:latin typeface="+mj-lt"/>
              </a:rPr>
              <a:t>This </a:t>
            </a:r>
            <a:r>
              <a:rPr lang="en-IN" dirty="0">
                <a:solidFill>
                  <a:schemeClr val="tx1"/>
                </a:solidFill>
                <a:latin typeface="+mj-lt"/>
              </a:rPr>
              <a:t>can be test with the following </a:t>
            </a:r>
            <a:r>
              <a:rPr lang="en-IN" dirty="0" smtClean="0">
                <a:solidFill>
                  <a:schemeClr val="tx1"/>
                </a:solidFill>
                <a:latin typeface="+mj-lt"/>
              </a:rPr>
              <a:t>command</a:t>
            </a:r>
          </a:p>
          <a:p>
            <a:pPr marL="1085850" lvl="2" indent="-171450">
              <a:spcBef>
                <a:spcPts val="600"/>
              </a:spcBef>
              <a:buClr>
                <a:schemeClr val="tx1"/>
              </a:buClr>
              <a:buSzPct val="125000"/>
              <a:buFont typeface="Calibri" panose="020F0502020204030204" pitchFamily="34" charset="0"/>
              <a:buChar char="»"/>
            </a:pPr>
            <a:r>
              <a:rPr lang="en-IN" sz="1000" dirty="0" err="1" smtClean="0">
                <a:solidFill>
                  <a:schemeClr val="tx1"/>
                </a:solidFill>
                <a:latin typeface="+mj-lt"/>
                <a:cs typeface="Arial" panose="020B0604020202020204" pitchFamily="34" charset="0"/>
              </a:rPr>
              <a:t>ssh</a:t>
            </a:r>
            <a:r>
              <a:rPr lang="en-IN" sz="1000" dirty="0" smtClean="0">
                <a:solidFill>
                  <a:schemeClr val="tx1"/>
                </a:solidFill>
                <a:latin typeface="+mj-lt"/>
                <a:cs typeface="Arial" panose="020B0604020202020204" pitchFamily="34" charset="0"/>
              </a:rPr>
              <a:t> </a:t>
            </a:r>
            <a:r>
              <a:rPr lang="en-IN" sz="1000" dirty="0" err="1">
                <a:solidFill>
                  <a:schemeClr val="tx1"/>
                </a:solidFill>
                <a:latin typeface="+mj-lt"/>
                <a:cs typeface="Arial" panose="020B0604020202020204" pitchFamily="34" charset="0"/>
              </a:rPr>
              <a:t>localhost</a:t>
            </a:r>
            <a:r>
              <a:rPr lang="en-IN" sz="1000" dirty="0">
                <a:solidFill>
                  <a:schemeClr val="tx1"/>
                </a:solidFill>
                <a:latin typeface="+mj-lt"/>
                <a:cs typeface="Arial" panose="020B0604020202020204" pitchFamily="34" charset="0"/>
              </a:rPr>
              <a:t> and enter the password , it should go through.</a:t>
            </a:r>
          </a:p>
          <a:p>
            <a:pPr lvl="1">
              <a:spcBef>
                <a:spcPts val="800"/>
              </a:spcBef>
              <a:buClr>
                <a:schemeClr val="bg2"/>
              </a:buClr>
              <a:buSzPct val="125000"/>
              <a:buFont typeface="Calibri" panose="020F0502020204030204" pitchFamily="34" charset="0"/>
              <a:buChar char="›"/>
            </a:pPr>
            <a:r>
              <a:rPr lang="en-IN" dirty="0">
                <a:solidFill>
                  <a:schemeClr val="tx1"/>
                </a:solidFill>
                <a:latin typeface="+mj-lt"/>
              </a:rPr>
              <a:t>If not please install </a:t>
            </a:r>
            <a:r>
              <a:rPr lang="en-IN" dirty="0" err="1">
                <a:solidFill>
                  <a:schemeClr val="tx1"/>
                </a:solidFill>
                <a:latin typeface="+mj-lt"/>
              </a:rPr>
              <a:t>ssh</a:t>
            </a:r>
            <a:r>
              <a:rPr lang="en-IN" dirty="0">
                <a:solidFill>
                  <a:schemeClr val="tx1"/>
                </a:solidFill>
                <a:latin typeface="+mj-lt"/>
              </a:rPr>
              <a:t> server and client with the following commands</a:t>
            </a:r>
          </a:p>
          <a:p>
            <a:pPr lvl="2">
              <a:spcBef>
                <a:spcPts val="600"/>
              </a:spcBef>
              <a:buClr>
                <a:schemeClr val="bg2"/>
              </a:buClr>
              <a:buSzPct val="125000"/>
              <a:buFont typeface="Calibri" panose="020F0502020204030204" pitchFamily="34" charset="0"/>
              <a:buChar char="»"/>
            </a:pPr>
            <a:r>
              <a:rPr lang="en-IN" dirty="0" err="1">
                <a:solidFill>
                  <a:schemeClr val="tx1"/>
                </a:solidFill>
                <a:latin typeface="+mj-lt"/>
              </a:rPr>
              <a:t>sudo</a:t>
            </a:r>
            <a:r>
              <a:rPr lang="en-IN" dirty="0">
                <a:solidFill>
                  <a:schemeClr val="tx1"/>
                </a:solidFill>
                <a:latin typeface="+mj-lt"/>
              </a:rPr>
              <a:t> apt-get install </a:t>
            </a:r>
            <a:r>
              <a:rPr lang="en-IN" dirty="0" err="1">
                <a:solidFill>
                  <a:schemeClr val="tx1"/>
                </a:solidFill>
                <a:latin typeface="+mj-lt"/>
              </a:rPr>
              <a:t>openssh</a:t>
            </a:r>
            <a:r>
              <a:rPr lang="en-IN" dirty="0">
                <a:solidFill>
                  <a:schemeClr val="tx1"/>
                </a:solidFill>
                <a:latin typeface="+mj-lt"/>
              </a:rPr>
              <a:t>-server</a:t>
            </a:r>
          </a:p>
          <a:p>
            <a:pPr lvl="2">
              <a:spcBef>
                <a:spcPts val="600"/>
              </a:spcBef>
              <a:buClr>
                <a:schemeClr val="bg2"/>
              </a:buClr>
              <a:buSzPct val="125000"/>
              <a:buFont typeface="Calibri" panose="020F0502020204030204" pitchFamily="34" charset="0"/>
              <a:buChar char="»"/>
            </a:pPr>
            <a:r>
              <a:rPr lang="en-IN" dirty="0" err="1">
                <a:solidFill>
                  <a:schemeClr val="tx1"/>
                </a:solidFill>
                <a:latin typeface="+mj-lt"/>
              </a:rPr>
              <a:t>sudo</a:t>
            </a:r>
            <a:r>
              <a:rPr lang="en-IN" dirty="0">
                <a:solidFill>
                  <a:schemeClr val="tx1"/>
                </a:solidFill>
                <a:latin typeface="+mj-lt"/>
              </a:rPr>
              <a:t> apt-get install </a:t>
            </a:r>
            <a:r>
              <a:rPr lang="en-IN" dirty="0" err="1">
                <a:solidFill>
                  <a:schemeClr val="tx1"/>
                </a:solidFill>
                <a:latin typeface="+mj-lt"/>
              </a:rPr>
              <a:t>openssh</a:t>
            </a:r>
            <a:r>
              <a:rPr lang="en-IN" dirty="0">
                <a:solidFill>
                  <a:schemeClr val="tx1"/>
                </a:solidFill>
                <a:latin typeface="+mj-lt"/>
              </a:rPr>
              <a:t>-client</a:t>
            </a:r>
          </a:p>
          <a:p>
            <a:pPr>
              <a:spcBef>
                <a:spcPts val="800"/>
              </a:spcBef>
            </a:pPr>
            <a:r>
              <a:rPr lang="en-IN" dirty="0" smtClean="0">
                <a:solidFill>
                  <a:schemeClr val="tx1"/>
                </a:solidFill>
                <a:latin typeface="+mj-lt"/>
              </a:rPr>
              <a:t>Basic Java and Linux commands</a:t>
            </a:r>
          </a:p>
        </p:txBody>
      </p:sp>
    </p:spTree>
    <p:extLst>
      <p:ext uri="{BB962C8B-B14F-4D97-AF65-F5344CB8AC3E}">
        <p14:creationId xmlns:p14="http://schemas.microsoft.com/office/powerpoint/2010/main" val="381423298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HDFS</a:t>
            </a:r>
            <a:endParaRPr lang="en-IN" dirty="0"/>
          </a:p>
        </p:txBody>
      </p:sp>
      <p:sp>
        <p:nvSpPr>
          <p:cNvPr id="3" name="Content Placeholder 2"/>
          <p:cNvSpPr>
            <a:spLocks noGrp="1"/>
          </p:cNvSpPr>
          <p:nvPr>
            <p:ph type="body" sz="quarter" idx="10"/>
          </p:nvPr>
        </p:nvSpPr>
        <p:spPr bwMode="gray">
          <a:xfrm>
            <a:off x="563530" y="1928035"/>
            <a:ext cx="8275670" cy="3508653"/>
          </a:xfrm>
        </p:spPr>
        <p:txBody>
          <a:bodyPr wrap="square" lIns="0" tIns="0" rIns="0" bIns="0">
            <a:spAutoFit/>
          </a:bodyPr>
          <a:lstStyle/>
          <a:p>
            <a:pPr marL="233363" indent="-233363">
              <a:lnSpc>
                <a:spcPct val="100000"/>
              </a:lnSpc>
              <a:spcBef>
                <a:spcPts val="1600"/>
              </a:spcBef>
            </a:pPr>
            <a:r>
              <a:rPr lang="en-IN" sz="2000" dirty="0">
                <a:solidFill>
                  <a:schemeClr val="tx1"/>
                </a:solidFill>
              </a:rPr>
              <a:t>HDFS, the Hadoop Distributed File System, is responsible </a:t>
            </a:r>
            <a:r>
              <a:rPr lang="en-IN" sz="2000" dirty="0" smtClean="0">
                <a:solidFill>
                  <a:schemeClr val="tx1"/>
                </a:solidFill>
              </a:rPr>
              <a:t>for storing </a:t>
            </a:r>
            <a:r>
              <a:rPr lang="en-IN" sz="2000" dirty="0">
                <a:solidFill>
                  <a:schemeClr val="tx1"/>
                </a:solidFill>
              </a:rPr>
              <a:t>data on the cluster</a:t>
            </a:r>
          </a:p>
          <a:p>
            <a:pPr marL="233363" indent="-233363">
              <a:lnSpc>
                <a:spcPct val="100000"/>
              </a:lnSpc>
              <a:spcBef>
                <a:spcPts val="1600"/>
              </a:spcBef>
            </a:pPr>
            <a:r>
              <a:rPr lang="en-IN" sz="2000" dirty="0" smtClean="0">
                <a:solidFill>
                  <a:schemeClr val="tx1"/>
                </a:solidFill>
              </a:rPr>
              <a:t>Data </a:t>
            </a:r>
            <a:r>
              <a:rPr lang="en-IN" sz="2000" dirty="0">
                <a:solidFill>
                  <a:schemeClr val="tx1"/>
                </a:solidFill>
              </a:rPr>
              <a:t>is split into blocks and distributed across multiple nodes </a:t>
            </a:r>
            <a:r>
              <a:rPr lang="en-IN" sz="2000" dirty="0" smtClean="0">
                <a:solidFill>
                  <a:schemeClr val="tx1"/>
                </a:solidFill>
              </a:rPr>
              <a:t>in the </a:t>
            </a:r>
            <a:r>
              <a:rPr lang="en-IN" sz="2000" dirty="0">
                <a:solidFill>
                  <a:schemeClr val="tx1"/>
                </a:solidFill>
              </a:rPr>
              <a:t>cluster</a:t>
            </a:r>
          </a:p>
          <a:p>
            <a:pPr marL="457200" lvl="1" indent="-223838">
              <a:spcBef>
                <a:spcPts val="1600"/>
              </a:spcBef>
            </a:pPr>
            <a:r>
              <a:rPr lang="en-IN" sz="1800" dirty="0" smtClean="0"/>
              <a:t>Each </a:t>
            </a:r>
            <a:r>
              <a:rPr lang="en-IN" sz="1800" dirty="0"/>
              <a:t>block is typically 64MB or 128MB in </a:t>
            </a:r>
            <a:r>
              <a:rPr lang="en-IN" sz="1800" dirty="0" smtClean="0"/>
              <a:t>size</a:t>
            </a:r>
          </a:p>
          <a:p>
            <a:pPr marL="233363" indent="-233363">
              <a:lnSpc>
                <a:spcPct val="100000"/>
              </a:lnSpc>
              <a:spcBef>
                <a:spcPts val="1600"/>
              </a:spcBef>
            </a:pPr>
            <a:r>
              <a:rPr lang="en-IN" sz="2000" dirty="0" smtClean="0">
                <a:solidFill>
                  <a:schemeClr val="tx1"/>
                </a:solidFill>
              </a:rPr>
              <a:t>Each </a:t>
            </a:r>
            <a:r>
              <a:rPr lang="en-IN" sz="2000" dirty="0">
                <a:solidFill>
                  <a:schemeClr val="tx1"/>
                </a:solidFill>
              </a:rPr>
              <a:t>block is replicated multiple </a:t>
            </a:r>
            <a:r>
              <a:rPr lang="en-IN" sz="2000" dirty="0" smtClean="0">
                <a:solidFill>
                  <a:schemeClr val="tx1"/>
                </a:solidFill>
              </a:rPr>
              <a:t>times</a:t>
            </a:r>
          </a:p>
          <a:p>
            <a:pPr marL="457200" lvl="1" indent="-223838">
              <a:spcBef>
                <a:spcPts val="1600"/>
              </a:spcBef>
            </a:pPr>
            <a:r>
              <a:rPr lang="en-IN" sz="1800" dirty="0" smtClean="0"/>
              <a:t>Default </a:t>
            </a:r>
            <a:r>
              <a:rPr lang="en-IN" sz="1800" dirty="0"/>
              <a:t>is to replicate each block three </a:t>
            </a:r>
            <a:r>
              <a:rPr lang="en-IN" sz="1800" dirty="0" smtClean="0"/>
              <a:t>times</a:t>
            </a:r>
          </a:p>
          <a:p>
            <a:pPr marL="457200" lvl="1" indent="-223838">
              <a:spcBef>
                <a:spcPts val="1600"/>
              </a:spcBef>
            </a:pPr>
            <a:r>
              <a:rPr lang="en-IN" sz="1800" dirty="0" smtClean="0"/>
              <a:t>Replicas </a:t>
            </a:r>
            <a:r>
              <a:rPr lang="en-IN" sz="1800" dirty="0"/>
              <a:t>are stored on different </a:t>
            </a:r>
            <a:r>
              <a:rPr lang="en-IN" sz="1800" dirty="0" smtClean="0"/>
              <a:t>nodes</a:t>
            </a:r>
          </a:p>
          <a:p>
            <a:pPr marL="690563" lvl="2" indent="-233363">
              <a:spcBef>
                <a:spcPts val="1600"/>
              </a:spcBef>
            </a:pPr>
            <a:r>
              <a:rPr lang="en-IN" sz="1600" dirty="0" smtClean="0"/>
              <a:t>This </a:t>
            </a:r>
            <a:r>
              <a:rPr lang="en-IN" sz="1600" dirty="0"/>
              <a:t>ensures both reliability and availability</a:t>
            </a:r>
          </a:p>
        </p:txBody>
      </p:sp>
    </p:spTree>
    <p:extLst>
      <p:ext uri="{BB962C8B-B14F-4D97-AF65-F5344CB8AC3E}">
        <p14:creationId xmlns:p14="http://schemas.microsoft.com/office/powerpoint/2010/main" val="78758687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HDFS Building Blocks</a:t>
            </a:r>
            <a:endParaRPr lang="en-IN" dirty="0"/>
          </a:p>
        </p:txBody>
      </p:sp>
      <p:sp>
        <p:nvSpPr>
          <p:cNvPr id="3" name="Content Placeholder 2"/>
          <p:cNvSpPr>
            <a:spLocks noGrp="1"/>
          </p:cNvSpPr>
          <p:nvPr>
            <p:ph type="body" sz="quarter" idx="10"/>
          </p:nvPr>
        </p:nvSpPr>
        <p:spPr bwMode="gray">
          <a:xfrm>
            <a:off x="563530" y="1640944"/>
            <a:ext cx="8275670" cy="3724096"/>
          </a:xfrm>
        </p:spPr>
        <p:txBody>
          <a:bodyPr wrap="square" lIns="0" tIns="0" rIns="0" bIns="0">
            <a:spAutoFit/>
          </a:bodyPr>
          <a:lstStyle/>
          <a:p>
            <a:pPr marL="233363" indent="-233363">
              <a:lnSpc>
                <a:spcPct val="100000"/>
              </a:lnSpc>
              <a:spcBef>
                <a:spcPts val="1200"/>
              </a:spcBef>
            </a:pPr>
            <a:r>
              <a:rPr lang="en-IN" sz="1800" dirty="0">
                <a:solidFill>
                  <a:schemeClr val="tx1"/>
                </a:solidFill>
              </a:rPr>
              <a:t>File is split into multiple chunks and stored</a:t>
            </a:r>
          </a:p>
          <a:p>
            <a:pPr marL="233363" indent="-233363">
              <a:lnSpc>
                <a:spcPct val="100000"/>
              </a:lnSpc>
              <a:spcBef>
                <a:spcPts val="1200"/>
              </a:spcBef>
            </a:pPr>
            <a:r>
              <a:rPr lang="en-IN" sz="1800" dirty="0">
                <a:solidFill>
                  <a:schemeClr val="tx1"/>
                </a:solidFill>
              </a:rPr>
              <a:t>Each chunk is called BLOCK</a:t>
            </a:r>
          </a:p>
          <a:p>
            <a:pPr marL="233363" indent="-233363">
              <a:lnSpc>
                <a:spcPct val="100000"/>
              </a:lnSpc>
              <a:spcBef>
                <a:spcPts val="1200"/>
              </a:spcBef>
            </a:pPr>
            <a:r>
              <a:rPr lang="en-IN" sz="1800" dirty="0">
                <a:solidFill>
                  <a:schemeClr val="tx1"/>
                </a:solidFill>
              </a:rPr>
              <a:t>HDFS block sizes are large-64 MB</a:t>
            </a:r>
          </a:p>
          <a:p>
            <a:pPr marL="233363" indent="-233363">
              <a:lnSpc>
                <a:spcPct val="100000"/>
              </a:lnSpc>
              <a:spcBef>
                <a:spcPts val="1200"/>
              </a:spcBef>
            </a:pPr>
            <a:r>
              <a:rPr lang="en-IN" sz="1800" dirty="0">
                <a:solidFill>
                  <a:schemeClr val="tx1"/>
                </a:solidFill>
              </a:rPr>
              <a:t>Why large block size?</a:t>
            </a:r>
          </a:p>
          <a:p>
            <a:pPr marL="233363" indent="-233363">
              <a:lnSpc>
                <a:spcPct val="100000"/>
              </a:lnSpc>
              <a:spcBef>
                <a:spcPts val="1200"/>
              </a:spcBef>
            </a:pPr>
            <a:r>
              <a:rPr lang="en-IN" sz="1800" dirty="0">
                <a:solidFill>
                  <a:schemeClr val="tx1"/>
                </a:solidFill>
              </a:rPr>
              <a:t>Hadoop does not access one record at a time, it has to process all data </a:t>
            </a:r>
          </a:p>
          <a:p>
            <a:pPr marL="233363" indent="-233363">
              <a:lnSpc>
                <a:spcPct val="100000"/>
              </a:lnSpc>
              <a:spcBef>
                <a:spcPts val="1200"/>
              </a:spcBef>
            </a:pPr>
            <a:r>
              <a:rPr lang="en-IN" sz="1800" dirty="0">
                <a:solidFill>
                  <a:schemeClr val="tx1"/>
                </a:solidFill>
              </a:rPr>
              <a:t>Keeping block size large keeps number of disk </a:t>
            </a:r>
            <a:r>
              <a:rPr lang="en-IN" sz="1800" dirty="0" smtClean="0">
                <a:solidFill>
                  <a:schemeClr val="tx1"/>
                </a:solidFill>
              </a:rPr>
              <a:t>transfers </a:t>
            </a:r>
            <a:r>
              <a:rPr lang="en-IN" sz="1800" dirty="0">
                <a:solidFill>
                  <a:schemeClr val="tx1"/>
                </a:solidFill>
              </a:rPr>
              <a:t>to low</a:t>
            </a:r>
          </a:p>
          <a:p>
            <a:pPr marL="233363" indent="-233363">
              <a:lnSpc>
                <a:spcPct val="100000"/>
              </a:lnSpc>
              <a:spcBef>
                <a:spcPts val="1200"/>
              </a:spcBef>
            </a:pPr>
            <a:r>
              <a:rPr lang="en-IN" sz="1800" dirty="0">
                <a:solidFill>
                  <a:schemeClr val="tx1"/>
                </a:solidFill>
              </a:rPr>
              <a:t>Map Reduce processes one block at a time</a:t>
            </a:r>
          </a:p>
          <a:p>
            <a:pPr marL="233363" indent="-233363">
              <a:lnSpc>
                <a:spcPct val="100000"/>
              </a:lnSpc>
              <a:spcBef>
                <a:spcPts val="1200"/>
              </a:spcBef>
            </a:pPr>
            <a:r>
              <a:rPr lang="en-IN" sz="1800" dirty="0">
                <a:solidFill>
                  <a:schemeClr val="tx1"/>
                </a:solidFill>
              </a:rPr>
              <a:t>Blocks are replicated across multiple machines</a:t>
            </a:r>
          </a:p>
          <a:p>
            <a:pPr marL="233363" indent="-233363">
              <a:lnSpc>
                <a:spcPct val="100000"/>
              </a:lnSpc>
              <a:spcBef>
                <a:spcPts val="1200"/>
              </a:spcBef>
            </a:pPr>
            <a:r>
              <a:rPr lang="en-IN" sz="1800" dirty="0">
                <a:solidFill>
                  <a:schemeClr val="tx1"/>
                </a:solidFill>
              </a:rPr>
              <a:t>By default it stores 3 copies of each block in separate machines at any point of time</a:t>
            </a:r>
          </a:p>
        </p:txBody>
      </p:sp>
    </p:spTree>
    <p:extLst>
      <p:ext uri="{BB962C8B-B14F-4D97-AF65-F5344CB8AC3E}">
        <p14:creationId xmlns:p14="http://schemas.microsoft.com/office/powerpoint/2010/main" val="15593722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HDFS – Basic Concepts</a:t>
            </a:r>
            <a:endParaRPr lang="en-IN" dirty="0"/>
          </a:p>
        </p:txBody>
      </p:sp>
      <p:sp>
        <p:nvSpPr>
          <p:cNvPr id="3" name="Content Placeholder 2"/>
          <p:cNvSpPr>
            <a:spLocks noGrp="1"/>
          </p:cNvSpPr>
          <p:nvPr>
            <p:ph type="body" sz="quarter" idx="10"/>
          </p:nvPr>
        </p:nvSpPr>
        <p:spPr bwMode="gray">
          <a:xfrm>
            <a:off x="563530" y="1662210"/>
            <a:ext cx="8275670" cy="4226798"/>
          </a:xfrm>
        </p:spPr>
        <p:txBody>
          <a:bodyPr wrap="square" lIns="0" tIns="0" rIns="0" bIns="0">
            <a:spAutoFit/>
          </a:bodyPr>
          <a:lstStyle/>
          <a:p>
            <a:pPr marL="233363" indent="-233363">
              <a:lnSpc>
                <a:spcPct val="100000"/>
              </a:lnSpc>
              <a:spcBef>
                <a:spcPts val="1200"/>
              </a:spcBef>
            </a:pPr>
            <a:r>
              <a:rPr lang="en-IN" sz="1800" dirty="0">
                <a:solidFill>
                  <a:schemeClr val="tx1"/>
                </a:solidFill>
              </a:rPr>
              <a:t>HDFS is a </a:t>
            </a:r>
            <a:r>
              <a:rPr lang="en-IN" sz="1800" dirty="0" smtClean="0">
                <a:solidFill>
                  <a:schemeClr val="tx1"/>
                </a:solidFill>
              </a:rPr>
              <a:t>file system </a:t>
            </a:r>
            <a:r>
              <a:rPr lang="en-IN" sz="1800" dirty="0">
                <a:solidFill>
                  <a:schemeClr val="tx1"/>
                </a:solidFill>
              </a:rPr>
              <a:t>written in </a:t>
            </a:r>
            <a:r>
              <a:rPr lang="en-IN" sz="1800" dirty="0" smtClean="0">
                <a:solidFill>
                  <a:schemeClr val="tx1"/>
                </a:solidFill>
              </a:rPr>
              <a:t>Java</a:t>
            </a:r>
          </a:p>
          <a:p>
            <a:pPr marL="457200" lvl="1" indent="-223838">
              <a:spcBef>
                <a:spcPts val="800"/>
              </a:spcBef>
            </a:pPr>
            <a:r>
              <a:rPr lang="en-IN" sz="1600" dirty="0" smtClean="0"/>
              <a:t>Based </a:t>
            </a:r>
            <a:r>
              <a:rPr lang="en-IN" sz="1600" dirty="0"/>
              <a:t>on Google’s GFS</a:t>
            </a:r>
          </a:p>
          <a:p>
            <a:pPr marL="233363" indent="-233363">
              <a:lnSpc>
                <a:spcPct val="100000"/>
              </a:lnSpc>
              <a:spcBef>
                <a:spcPts val="1200"/>
              </a:spcBef>
            </a:pPr>
            <a:r>
              <a:rPr lang="en-IN" sz="1800" dirty="0" smtClean="0">
                <a:solidFill>
                  <a:schemeClr val="tx1"/>
                </a:solidFill>
              </a:rPr>
              <a:t>Sits </a:t>
            </a:r>
            <a:r>
              <a:rPr lang="en-IN" sz="1800" dirty="0">
                <a:solidFill>
                  <a:schemeClr val="tx1"/>
                </a:solidFill>
              </a:rPr>
              <a:t>on top of a </a:t>
            </a:r>
            <a:r>
              <a:rPr lang="en-IN" sz="1800" dirty="0" smtClean="0">
                <a:solidFill>
                  <a:schemeClr val="tx1"/>
                </a:solidFill>
              </a:rPr>
              <a:t>native </a:t>
            </a:r>
            <a:r>
              <a:rPr lang="en-IN" sz="1800" dirty="0" err="1" smtClean="0">
                <a:solidFill>
                  <a:schemeClr val="tx1"/>
                </a:solidFill>
              </a:rPr>
              <a:t>filesystem</a:t>
            </a:r>
            <a:r>
              <a:rPr lang="en-IN" sz="1800" dirty="0">
                <a:solidFill>
                  <a:schemeClr val="tx1"/>
                </a:solidFill>
              </a:rPr>
              <a:t> </a:t>
            </a:r>
            <a:r>
              <a:rPr lang="en-IN" sz="1800" dirty="0" smtClean="0">
                <a:solidFill>
                  <a:schemeClr val="tx1"/>
                </a:solidFill>
              </a:rPr>
              <a:t>such </a:t>
            </a:r>
            <a:r>
              <a:rPr lang="en-IN" sz="1800" dirty="0">
                <a:solidFill>
                  <a:schemeClr val="tx1"/>
                </a:solidFill>
              </a:rPr>
              <a:t>as ext3, ext4 or </a:t>
            </a:r>
            <a:r>
              <a:rPr lang="en-IN" sz="1800" dirty="0" err="1" smtClean="0">
                <a:solidFill>
                  <a:schemeClr val="tx1"/>
                </a:solidFill>
              </a:rPr>
              <a:t>xfs</a:t>
            </a:r>
            <a:endParaRPr lang="en-IN" sz="1800" dirty="0">
              <a:solidFill>
                <a:schemeClr val="tx1"/>
              </a:solidFill>
            </a:endParaRPr>
          </a:p>
          <a:p>
            <a:pPr marL="233363" indent="-233363">
              <a:lnSpc>
                <a:spcPct val="100000"/>
              </a:lnSpc>
              <a:spcBef>
                <a:spcPts val="1200"/>
              </a:spcBef>
            </a:pPr>
            <a:r>
              <a:rPr lang="en-IN" sz="1800" dirty="0" smtClean="0">
                <a:solidFill>
                  <a:schemeClr val="tx1"/>
                </a:solidFill>
              </a:rPr>
              <a:t>Provides </a:t>
            </a:r>
            <a:r>
              <a:rPr lang="en-IN" sz="1800" dirty="0">
                <a:solidFill>
                  <a:schemeClr val="tx1"/>
                </a:solidFill>
              </a:rPr>
              <a:t>redundant storage for massive amounts of </a:t>
            </a:r>
            <a:r>
              <a:rPr lang="en-IN" sz="1800" dirty="0" smtClean="0">
                <a:solidFill>
                  <a:schemeClr val="tx1"/>
                </a:solidFill>
              </a:rPr>
              <a:t>data</a:t>
            </a:r>
          </a:p>
          <a:p>
            <a:pPr marL="457200" lvl="1" indent="-223838">
              <a:spcBef>
                <a:spcPts val="800"/>
              </a:spcBef>
            </a:pPr>
            <a:r>
              <a:rPr lang="en-IN" sz="1600" dirty="0" smtClean="0"/>
              <a:t>Using </a:t>
            </a:r>
            <a:r>
              <a:rPr lang="en-IN" sz="1600" dirty="0"/>
              <a:t>cheap</a:t>
            </a:r>
            <a:r>
              <a:rPr lang="en-IN" sz="1600" dirty="0" smtClean="0"/>
              <a:t>, </a:t>
            </a:r>
            <a:r>
              <a:rPr lang="en-IN" sz="1600" dirty="0"/>
              <a:t>unreliable </a:t>
            </a:r>
            <a:r>
              <a:rPr lang="en-IN" sz="1600" dirty="0" smtClean="0"/>
              <a:t>computers</a:t>
            </a:r>
          </a:p>
          <a:p>
            <a:pPr marL="233363" indent="-233363">
              <a:lnSpc>
                <a:spcPct val="100000"/>
              </a:lnSpc>
              <a:spcBef>
                <a:spcPts val="1200"/>
              </a:spcBef>
            </a:pPr>
            <a:r>
              <a:rPr lang="en-IN" sz="1800" dirty="0">
                <a:solidFill>
                  <a:schemeClr val="tx1"/>
                </a:solidFill>
              </a:rPr>
              <a:t>HDFS performs best with a ‘modest’ number of large files</a:t>
            </a:r>
          </a:p>
          <a:p>
            <a:pPr marL="457200" lvl="1" indent="-223838">
              <a:spcBef>
                <a:spcPts val="800"/>
              </a:spcBef>
            </a:pPr>
            <a:r>
              <a:rPr lang="en-IN" sz="1600" dirty="0"/>
              <a:t>Millions, rather than billions, of files</a:t>
            </a:r>
          </a:p>
          <a:p>
            <a:pPr marL="457200" lvl="1" indent="-223838">
              <a:spcBef>
                <a:spcPts val="800"/>
              </a:spcBef>
            </a:pPr>
            <a:r>
              <a:rPr lang="en-IN" sz="1600" dirty="0"/>
              <a:t>Each file typically 100MB or more</a:t>
            </a:r>
          </a:p>
          <a:p>
            <a:pPr marL="233363" indent="-233363">
              <a:lnSpc>
                <a:spcPct val="100000"/>
              </a:lnSpc>
              <a:spcBef>
                <a:spcPts val="1200"/>
              </a:spcBef>
            </a:pPr>
            <a:r>
              <a:rPr lang="en-IN" sz="1800" dirty="0">
                <a:solidFill>
                  <a:schemeClr val="tx1"/>
                </a:solidFill>
              </a:rPr>
              <a:t>Files in HDFS are ‘write once’</a:t>
            </a:r>
          </a:p>
          <a:p>
            <a:pPr marL="457200" lvl="1" indent="-223838">
              <a:spcBef>
                <a:spcPts val="800"/>
              </a:spcBef>
            </a:pPr>
            <a:r>
              <a:rPr lang="en-IN" sz="1600" dirty="0"/>
              <a:t>No random writes to files are allowed</a:t>
            </a:r>
          </a:p>
          <a:p>
            <a:pPr marL="233363" indent="-233363">
              <a:lnSpc>
                <a:spcPct val="100000"/>
              </a:lnSpc>
              <a:spcBef>
                <a:spcPts val="1200"/>
              </a:spcBef>
            </a:pPr>
            <a:r>
              <a:rPr lang="en-IN" sz="1800" dirty="0">
                <a:solidFill>
                  <a:schemeClr val="tx1"/>
                </a:solidFill>
              </a:rPr>
              <a:t>HDFS is optimized for large, streaming reads of files Rather than random </a:t>
            </a:r>
            <a:r>
              <a:rPr lang="en-IN" sz="1800" dirty="0" smtClean="0">
                <a:solidFill>
                  <a:schemeClr val="tx1"/>
                </a:solidFill>
              </a:rPr>
              <a:t>reads</a:t>
            </a:r>
            <a:endParaRPr lang="en-IN" sz="1800" dirty="0">
              <a:solidFill>
                <a:schemeClr val="tx1"/>
              </a:solidFill>
            </a:endParaRPr>
          </a:p>
        </p:txBody>
      </p:sp>
    </p:spTree>
    <p:extLst>
      <p:ext uri="{BB962C8B-B14F-4D97-AF65-F5344CB8AC3E}">
        <p14:creationId xmlns:p14="http://schemas.microsoft.com/office/powerpoint/2010/main" val="311894249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a:bodyPr>
          <a:lstStyle/>
          <a:p>
            <a:r>
              <a:rPr lang="en-IN" dirty="0" smtClean="0"/>
              <a:t>Hadoop Components</a:t>
            </a:r>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206" t="8398" r="14333"/>
          <a:stretch/>
        </p:blipFill>
        <p:spPr bwMode="gray">
          <a:xfrm>
            <a:off x="457198" y="1212090"/>
            <a:ext cx="8463517" cy="4870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57022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HDFS – NameNode and </a:t>
            </a:r>
            <a:r>
              <a:rPr lang="en-IN" dirty="0" err="1" smtClean="0"/>
              <a:t>DataNode</a:t>
            </a:r>
            <a:endParaRPr lang="en-IN" dirty="0"/>
          </a:p>
        </p:txBody>
      </p:sp>
      <p:sp>
        <p:nvSpPr>
          <p:cNvPr id="3" name="Content Placeholder 2"/>
          <p:cNvSpPr>
            <a:spLocks noGrp="1"/>
          </p:cNvSpPr>
          <p:nvPr>
            <p:ph type="body" sz="quarter" idx="10"/>
          </p:nvPr>
        </p:nvSpPr>
        <p:spPr bwMode="gray">
          <a:xfrm>
            <a:off x="566738" y="1672856"/>
            <a:ext cx="8272462" cy="3539430"/>
          </a:xfrm>
        </p:spPr>
        <p:txBody>
          <a:bodyPr wrap="square" lIns="0" tIns="0" rIns="0" bIns="0">
            <a:spAutoFit/>
          </a:bodyPr>
          <a:lstStyle/>
          <a:p>
            <a:pPr marL="233363" indent="-233363">
              <a:lnSpc>
                <a:spcPct val="100000"/>
              </a:lnSpc>
              <a:spcBef>
                <a:spcPts val="1200"/>
              </a:spcBef>
            </a:pPr>
            <a:r>
              <a:rPr lang="en-IN" sz="2000" dirty="0">
                <a:solidFill>
                  <a:schemeClr val="tx1"/>
                </a:solidFill>
              </a:rPr>
              <a:t>Name </a:t>
            </a:r>
            <a:r>
              <a:rPr lang="en-IN" sz="2000" dirty="0" smtClean="0">
                <a:solidFill>
                  <a:schemeClr val="tx1"/>
                </a:solidFill>
              </a:rPr>
              <a:t>Node manages </a:t>
            </a:r>
            <a:r>
              <a:rPr lang="en-IN" sz="2000" dirty="0">
                <a:solidFill>
                  <a:schemeClr val="tx1"/>
                </a:solidFill>
              </a:rPr>
              <a:t>the file system namespace</a:t>
            </a:r>
          </a:p>
          <a:p>
            <a:pPr marL="233363" indent="-233363">
              <a:lnSpc>
                <a:spcPct val="100000"/>
              </a:lnSpc>
              <a:spcBef>
                <a:spcPts val="1200"/>
              </a:spcBef>
            </a:pPr>
            <a:r>
              <a:rPr lang="en-IN" sz="2000" dirty="0">
                <a:solidFill>
                  <a:schemeClr val="tx1"/>
                </a:solidFill>
              </a:rPr>
              <a:t>Stores the metadata of all the file and directory details</a:t>
            </a:r>
          </a:p>
          <a:p>
            <a:pPr marL="233363" indent="-233363">
              <a:lnSpc>
                <a:spcPct val="100000"/>
              </a:lnSpc>
              <a:spcBef>
                <a:spcPts val="1200"/>
              </a:spcBef>
            </a:pPr>
            <a:r>
              <a:rPr lang="en-IN" sz="2000" dirty="0">
                <a:solidFill>
                  <a:schemeClr val="tx1"/>
                </a:solidFill>
              </a:rPr>
              <a:t>Knows what data nodes and the blocks of files they store</a:t>
            </a:r>
          </a:p>
          <a:p>
            <a:pPr marL="233363" indent="-233363">
              <a:lnSpc>
                <a:spcPct val="100000"/>
              </a:lnSpc>
              <a:spcBef>
                <a:spcPts val="1200"/>
              </a:spcBef>
            </a:pPr>
            <a:r>
              <a:rPr lang="en-IN" sz="2000" dirty="0">
                <a:solidFill>
                  <a:schemeClr val="tx1"/>
                </a:solidFill>
              </a:rPr>
              <a:t>Without Name Node, HDFS is unusable</a:t>
            </a:r>
          </a:p>
          <a:p>
            <a:pPr marL="233363" indent="-233363">
              <a:lnSpc>
                <a:spcPct val="100000"/>
              </a:lnSpc>
              <a:spcBef>
                <a:spcPts val="1200"/>
              </a:spcBef>
            </a:pPr>
            <a:r>
              <a:rPr lang="en-IN" sz="2000" dirty="0">
                <a:solidFill>
                  <a:schemeClr val="tx1"/>
                </a:solidFill>
              </a:rPr>
              <a:t>To withstand failure write metadata to multiple disks or local disk and NFS</a:t>
            </a:r>
          </a:p>
          <a:p>
            <a:pPr marL="233363" indent="-233363">
              <a:lnSpc>
                <a:spcPct val="100000"/>
              </a:lnSpc>
              <a:spcBef>
                <a:spcPts val="1200"/>
              </a:spcBef>
            </a:pPr>
            <a:r>
              <a:rPr lang="en-IN" sz="2000" dirty="0">
                <a:solidFill>
                  <a:schemeClr val="tx1"/>
                </a:solidFill>
              </a:rPr>
              <a:t>Secondary Name </a:t>
            </a:r>
            <a:r>
              <a:rPr lang="en-IN" sz="2000" dirty="0" smtClean="0">
                <a:solidFill>
                  <a:schemeClr val="tx1"/>
                </a:solidFill>
              </a:rPr>
              <a:t>Node is </a:t>
            </a:r>
            <a:r>
              <a:rPr lang="en-IN" sz="2000" dirty="0">
                <a:solidFill>
                  <a:schemeClr val="tx1"/>
                </a:solidFill>
              </a:rPr>
              <a:t>NOT an automatic failover system</a:t>
            </a:r>
          </a:p>
          <a:p>
            <a:pPr marL="233363" indent="-233363">
              <a:lnSpc>
                <a:spcPct val="100000"/>
              </a:lnSpc>
              <a:spcBef>
                <a:spcPts val="1200"/>
              </a:spcBef>
            </a:pPr>
            <a:r>
              <a:rPr lang="en-IN" sz="2000" dirty="0">
                <a:solidFill>
                  <a:schemeClr val="tx1"/>
                </a:solidFill>
              </a:rPr>
              <a:t>Merges namespace with the edit log</a:t>
            </a:r>
          </a:p>
          <a:p>
            <a:pPr marL="233363" indent="-233363">
              <a:lnSpc>
                <a:spcPct val="100000"/>
              </a:lnSpc>
              <a:spcBef>
                <a:spcPts val="1200"/>
              </a:spcBef>
            </a:pPr>
            <a:r>
              <a:rPr lang="en-IN" sz="2000" dirty="0">
                <a:solidFill>
                  <a:schemeClr val="tx1"/>
                </a:solidFill>
              </a:rPr>
              <a:t>Recover from Name Node </a:t>
            </a:r>
            <a:r>
              <a:rPr lang="en-IN" sz="2000" dirty="0" smtClean="0">
                <a:solidFill>
                  <a:schemeClr val="tx1"/>
                </a:solidFill>
              </a:rPr>
              <a:t>failure</a:t>
            </a:r>
            <a:endParaRPr lang="en-IN" sz="2000" dirty="0">
              <a:solidFill>
                <a:schemeClr val="tx1"/>
              </a:solidFill>
            </a:endParaRPr>
          </a:p>
        </p:txBody>
      </p:sp>
    </p:spTree>
    <p:extLst>
      <p:ext uri="{BB962C8B-B14F-4D97-AF65-F5344CB8AC3E}">
        <p14:creationId xmlns:p14="http://schemas.microsoft.com/office/powerpoint/2010/main" val="138530176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HDFS – NameNode and </a:t>
            </a:r>
            <a:r>
              <a:rPr lang="en-IN" dirty="0" err="1" smtClean="0"/>
              <a:t>DataNode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014870" y="1170594"/>
            <a:ext cx="4173279"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05633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HDFS - NameNode</a:t>
            </a:r>
            <a:endParaRPr lang="en-IN" dirty="0"/>
          </a:p>
        </p:txBody>
      </p:sp>
      <p:sp>
        <p:nvSpPr>
          <p:cNvPr id="3" name="Content Placeholder 2"/>
          <p:cNvSpPr>
            <a:spLocks noGrp="1"/>
          </p:cNvSpPr>
          <p:nvPr>
            <p:ph type="body" sz="quarter" idx="10"/>
          </p:nvPr>
        </p:nvSpPr>
        <p:spPr bwMode="gray">
          <a:xfrm>
            <a:off x="566739" y="1694109"/>
            <a:ext cx="8194490" cy="3539430"/>
          </a:xfrm>
        </p:spPr>
        <p:txBody>
          <a:bodyPr wrap="square" lIns="0" tIns="0" rIns="0" bIns="0">
            <a:spAutoFit/>
          </a:bodyPr>
          <a:lstStyle/>
          <a:p>
            <a:pPr marL="233363" indent="-233363">
              <a:lnSpc>
                <a:spcPct val="100000"/>
              </a:lnSpc>
              <a:spcBef>
                <a:spcPts val="1200"/>
              </a:spcBef>
            </a:pPr>
            <a:r>
              <a:rPr lang="en-IN" sz="2000" dirty="0" smtClean="0">
                <a:solidFill>
                  <a:schemeClr val="tx1"/>
                </a:solidFill>
              </a:rPr>
              <a:t>The </a:t>
            </a:r>
            <a:r>
              <a:rPr lang="en-IN" sz="2000" dirty="0">
                <a:solidFill>
                  <a:schemeClr val="tx1"/>
                </a:solidFill>
              </a:rPr>
              <a:t>NameNode daemon must be running at all </a:t>
            </a:r>
            <a:r>
              <a:rPr lang="en-IN" sz="2000" dirty="0" smtClean="0">
                <a:solidFill>
                  <a:schemeClr val="tx1"/>
                </a:solidFill>
              </a:rPr>
              <a:t>times</a:t>
            </a:r>
          </a:p>
          <a:p>
            <a:pPr marL="457200" lvl="1" indent="-236538">
              <a:spcBef>
                <a:spcPts val="800"/>
              </a:spcBef>
            </a:pPr>
            <a:r>
              <a:rPr lang="en-IN" sz="1800" dirty="0" smtClean="0"/>
              <a:t>If </a:t>
            </a:r>
            <a:r>
              <a:rPr lang="en-IN" sz="1800" dirty="0"/>
              <a:t>the NameNode stops, the cluster becomes </a:t>
            </a:r>
            <a:r>
              <a:rPr lang="en-IN" sz="1800" dirty="0" smtClean="0"/>
              <a:t>inaccessible</a:t>
            </a:r>
          </a:p>
          <a:p>
            <a:pPr marL="457200" lvl="1" indent="-236538">
              <a:spcBef>
                <a:spcPts val="800"/>
              </a:spcBef>
            </a:pPr>
            <a:r>
              <a:rPr lang="en-IN" sz="1800" dirty="0" smtClean="0"/>
              <a:t>Your </a:t>
            </a:r>
            <a:r>
              <a:rPr lang="en-IN" sz="1800" dirty="0"/>
              <a:t>system administrator will take care to ensure that </a:t>
            </a:r>
            <a:r>
              <a:rPr lang="en-IN" sz="1800" dirty="0" smtClean="0"/>
              <a:t>the NameNode </a:t>
            </a:r>
            <a:r>
              <a:rPr lang="en-IN" sz="1800" dirty="0"/>
              <a:t>hardware is reliable!</a:t>
            </a:r>
          </a:p>
          <a:p>
            <a:pPr marL="233363" indent="-233363">
              <a:lnSpc>
                <a:spcPct val="100000"/>
              </a:lnSpc>
              <a:spcBef>
                <a:spcPts val="1600"/>
              </a:spcBef>
            </a:pPr>
            <a:r>
              <a:rPr lang="en-IN" sz="2000" dirty="0" smtClean="0">
                <a:solidFill>
                  <a:schemeClr val="tx1"/>
                </a:solidFill>
              </a:rPr>
              <a:t>The </a:t>
            </a:r>
            <a:r>
              <a:rPr lang="en-IN" sz="2000" dirty="0">
                <a:solidFill>
                  <a:schemeClr val="tx1"/>
                </a:solidFill>
              </a:rPr>
              <a:t>NameNode holds all of its metadata in RAM for fast </a:t>
            </a:r>
            <a:r>
              <a:rPr lang="en-IN" sz="2000" dirty="0" smtClean="0">
                <a:solidFill>
                  <a:schemeClr val="tx1"/>
                </a:solidFill>
              </a:rPr>
              <a:t>access</a:t>
            </a:r>
          </a:p>
          <a:p>
            <a:pPr marL="457200" lvl="1" indent="-236538">
              <a:spcBef>
                <a:spcPts val="1200"/>
              </a:spcBef>
            </a:pPr>
            <a:r>
              <a:rPr lang="en-IN" sz="1800" dirty="0" smtClean="0"/>
              <a:t>It </a:t>
            </a:r>
            <a:r>
              <a:rPr lang="en-IN" sz="1800" dirty="0"/>
              <a:t>keeps a record of changes on disk for crash </a:t>
            </a:r>
            <a:r>
              <a:rPr lang="en-IN" sz="1800" dirty="0" smtClean="0"/>
              <a:t>recovery</a:t>
            </a:r>
          </a:p>
          <a:p>
            <a:pPr marL="233363" indent="-233363">
              <a:lnSpc>
                <a:spcPct val="100000"/>
              </a:lnSpc>
              <a:spcBef>
                <a:spcPts val="1600"/>
              </a:spcBef>
            </a:pPr>
            <a:r>
              <a:rPr lang="en-IN" sz="2000" dirty="0" smtClean="0">
                <a:solidFill>
                  <a:schemeClr val="tx1"/>
                </a:solidFill>
              </a:rPr>
              <a:t>A </a:t>
            </a:r>
            <a:r>
              <a:rPr lang="en-IN" sz="2000" dirty="0">
                <a:solidFill>
                  <a:schemeClr val="tx1"/>
                </a:solidFill>
              </a:rPr>
              <a:t>separate daemon known as the </a:t>
            </a:r>
            <a:r>
              <a:rPr lang="en-IN" sz="2000" i="1" dirty="0">
                <a:solidFill>
                  <a:schemeClr val="tx1"/>
                </a:solidFill>
              </a:rPr>
              <a:t>Secondary NameNode </a:t>
            </a:r>
            <a:r>
              <a:rPr lang="en-IN" sz="2000" dirty="0" smtClean="0">
                <a:solidFill>
                  <a:schemeClr val="tx1"/>
                </a:solidFill>
              </a:rPr>
              <a:t>takes care </a:t>
            </a:r>
            <a:r>
              <a:rPr lang="en-IN" sz="2000" dirty="0">
                <a:solidFill>
                  <a:schemeClr val="tx1"/>
                </a:solidFill>
              </a:rPr>
              <a:t>of some housekeeping tasks for the </a:t>
            </a:r>
            <a:r>
              <a:rPr lang="en-IN" sz="2000" dirty="0" smtClean="0">
                <a:solidFill>
                  <a:schemeClr val="tx1"/>
                </a:solidFill>
              </a:rPr>
              <a:t>NameNode</a:t>
            </a:r>
            <a:endParaRPr lang="en-IN" sz="2000" dirty="0">
              <a:solidFill>
                <a:schemeClr val="tx1"/>
              </a:solidFill>
            </a:endParaRPr>
          </a:p>
          <a:p>
            <a:pPr marL="457200" lvl="1" indent="-236538">
              <a:spcBef>
                <a:spcPts val="1200"/>
              </a:spcBef>
            </a:pPr>
            <a:r>
              <a:rPr lang="en-IN" sz="1800" dirty="0" smtClean="0"/>
              <a:t>Be </a:t>
            </a:r>
            <a:r>
              <a:rPr lang="en-IN" sz="1800" dirty="0"/>
              <a:t>careful: The Secondary NameNode is </a:t>
            </a:r>
            <a:r>
              <a:rPr lang="en-IN" sz="1800" b="1" i="1" dirty="0"/>
              <a:t>not</a:t>
            </a:r>
            <a:r>
              <a:rPr lang="en-IN" sz="1800" i="1" dirty="0"/>
              <a:t> </a:t>
            </a:r>
            <a:r>
              <a:rPr lang="en-IN" sz="1800" dirty="0"/>
              <a:t>a </a:t>
            </a:r>
            <a:r>
              <a:rPr lang="en-IN" sz="1800" dirty="0" smtClean="0"/>
              <a:t>backup NameNode</a:t>
            </a:r>
            <a:r>
              <a:rPr lang="en-IN" sz="1800" dirty="0"/>
              <a:t>!</a:t>
            </a:r>
          </a:p>
        </p:txBody>
      </p:sp>
    </p:spTree>
    <p:extLst>
      <p:ext uri="{BB962C8B-B14F-4D97-AF65-F5344CB8AC3E}">
        <p14:creationId xmlns:p14="http://schemas.microsoft.com/office/powerpoint/2010/main" val="316852740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a:bodyPr>
          <a:lstStyle/>
          <a:p>
            <a:r>
              <a:rPr lang="en-IN" dirty="0" smtClean="0"/>
              <a:t>NameNode Concepts And </a:t>
            </a:r>
            <a:r>
              <a:rPr lang="en-IN" dirty="0" err="1" smtClean="0"/>
              <a:t>Checkpointing</a:t>
            </a:r>
            <a:endParaRPr lang="en-IN"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bwMode="gray">
          <a:xfrm>
            <a:off x="1247222" y="1905369"/>
            <a:ext cx="6716564" cy="3768388"/>
          </a:xfrm>
          <a:prstGeom prst="rect">
            <a:avLst/>
          </a:prstGeom>
        </p:spPr>
      </p:pic>
    </p:spTree>
    <p:extLst>
      <p:ext uri="{BB962C8B-B14F-4D97-AF65-F5344CB8AC3E}">
        <p14:creationId xmlns:p14="http://schemas.microsoft.com/office/powerpoint/2010/main" val="290735458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HDFS – Points to Note</a:t>
            </a:r>
            <a:endParaRPr lang="en-IN" dirty="0"/>
          </a:p>
        </p:txBody>
      </p:sp>
      <p:sp>
        <p:nvSpPr>
          <p:cNvPr id="3" name="Content Placeholder 2"/>
          <p:cNvSpPr>
            <a:spLocks noGrp="1"/>
          </p:cNvSpPr>
          <p:nvPr>
            <p:ph type="body" sz="quarter" idx="10"/>
          </p:nvPr>
        </p:nvSpPr>
        <p:spPr bwMode="gray">
          <a:xfrm>
            <a:off x="563530" y="1577146"/>
            <a:ext cx="8275670" cy="4196020"/>
          </a:xfrm>
        </p:spPr>
        <p:txBody>
          <a:bodyPr wrap="square" lIns="0" tIns="0" rIns="0" bIns="0">
            <a:spAutoFit/>
          </a:bodyPr>
          <a:lstStyle/>
          <a:p>
            <a:pPr marL="233363" indent="-233363">
              <a:lnSpc>
                <a:spcPct val="100000"/>
              </a:lnSpc>
              <a:spcBef>
                <a:spcPts val="1200"/>
              </a:spcBef>
            </a:pPr>
            <a:r>
              <a:rPr lang="en-IN" sz="1800" dirty="0" smtClean="0">
                <a:solidFill>
                  <a:schemeClr val="tx1"/>
                </a:solidFill>
              </a:rPr>
              <a:t>Although files are split into 64MB or 128MB blocks, if a file is smaller than this the full 64MB/128MB will not be used</a:t>
            </a:r>
          </a:p>
          <a:p>
            <a:pPr marL="233363" indent="-233363">
              <a:lnSpc>
                <a:spcPct val="100000"/>
              </a:lnSpc>
              <a:spcBef>
                <a:spcPts val="1200"/>
              </a:spcBef>
            </a:pPr>
            <a:r>
              <a:rPr lang="en-IN" sz="1800" dirty="0" smtClean="0">
                <a:solidFill>
                  <a:schemeClr val="tx1"/>
                </a:solidFill>
              </a:rPr>
              <a:t>Blocks are stored as standard files on the </a:t>
            </a:r>
            <a:r>
              <a:rPr lang="en-IN" sz="1800" dirty="0" err="1" smtClean="0">
                <a:solidFill>
                  <a:schemeClr val="tx1"/>
                </a:solidFill>
              </a:rPr>
              <a:t>DataNodes</a:t>
            </a:r>
            <a:r>
              <a:rPr lang="en-IN" sz="1800" dirty="0" smtClean="0">
                <a:solidFill>
                  <a:schemeClr val="tx1"/>
                </a:solidFill>
              </a:rPr>
              <a:t>, in a set of directories specified in Hadoop’s configuration files</a:t>
            </a:r>
          </a:p>
          <a:p>
            <a:pPr marL="457200" lvl="1" indent="-236538">
              <a:spcBef>
                <a:spcPts val="800"/>
              </a:spcBef>
            </a:pPr>
            <a:r>
              <a:rPr lang="en-IN" sz="1600" dirty="0" smtClean="0"/>
              <a:t>This will be set by the system administrator</a:t>
            </a:r>
          </a:p>
          <a:p>
            <a:pPr marL="233363" indent="-233363">
              <a:lnSpc>
                <a:spcPct val="100000"/>
              </a:lnSpc>
              <a:spcBef>
                <a:spcPts val="1200"/>
              </a:spcBef>
            </a:pPr>
            <a:r>
              <a:rPr lang="en-IN" sz="1800" dirty="0" smtClean="0">
                <a:solidFill>
                  <a:schemeClr val="tx1"/>
                </a:solidFill>
              </a:rPr>
              <a:t>Without the metadata on the </a:t>
            </a:r>
            <a:r>
              <a:rPr lang="en-IN" sz="1800" dirty="0" err="1" smtClean="0">
                <a:solidFill>
                  <a:schemeClr val="tx1"/>
                </a:solidFill>
              </a:rPr>
              <a:t>NameNode</a:t>
            </a:r>
            <a:r>
              <a:rPr lang="en-IN" sz="1800" dirty="0" smtClean="0">
                <a:solidFill>
                  <a:schemeClr val="tx1"/>
                </a:solidFill>
              </a:rPr>
              <a:t>, there is no way to access the files in the HDFS cluster</a:t>
            </a:r>
          </a:p>
          <a:p>
            <a:pPr marL="233363" indent="-233363">
              <a:lnSpc>
                <a:spcPct val="100000"/>
              </a:lnSpc>
              <a:spcBef>
                <a:spcPts val="1200"/>
              </a:spcBef>
            </a:pPr>
            <a:r>
              <a:rPr lang="en-IN" sz="1800" dirty="0" smtClean="0">
                <a:solidFill>
                  <a:schemeClr val="tx1"/>
                </a:solidFill>
              </a:rPr>
              <a:t>When a client application wants to read a file:</a:t>
            </a:r>
          </a:p>
          <a:p>
            <a:pPr marL="457200" lvl="1" indent="-236538">
              <a:spcBef>
                <a:spcPts val="800"/>
              </a:spcBef>
            </a:pPr>
            <a:r>
              <a:rPr lang="en-IN" sz="1600" dirty="0" smtClean="0"/>
              <a:t>It communicates with the </a:t>
            </a:r>
            <a:r>
              <a:rPr lang="en-IN" sz="1600" dirty="0" err="1" smtClean="0"/>
              <a:t>NameNode</a:t>
            </a:r>
            <a:r>
              <a:rPr lang="en-IN" sz="1600" dirty="0" smtClean="0"/>
              <a:t> to determine which blocks make up the file, and which </a:t>
            </a:r>
            <a:r>
              <a:rPr lang="en-IN" sz="1600" dirty="0" err="1" smtClean="0"/>
              <a:t>DataNodes</a:t>
            </a:r>
            <a:r>
              <a:rPr lang="en-IN" sz="1600" dirty="0" smtClean="0"/>
              <a:t> those blocks reside on</a:t>
            </a:r>
          </a:p>
          <a:p>
            <a:pPr marL="457200" lvl="1" indent="-236538">
              <a:spcBef>
                <a:spcPts val="800"/>
              </a:spcBef>
            </a:pPr>
            <a:r>
              <a:rPr lang="en-IN" sz="1600" dirty="0" smtClean="0"/>
              <a:t>It then communicates directly with the </a:t>
            </a:r>
            <a:r>
              <a:rPr lang="en-IN" sz="1600" dirty="0" err="1" smtClean="0"/>
              <a:t>DataNodes</a:t>
            </a:r>
            <a:r>
              <a:rPr lang="en-IN" sz="1600" dirty="0" smtClean="0"/>
              <a:t> to read the data</a:t>
            </a:r>
          </a:p>
          <a:p>
            <a:pPr marL="457200" lvl="1" indent="-236538">
              <a:spcBef>
                <a:spcPts val="800"/>
              </a:spcBef>
            </a:pPr>
            <a:r>
              <a:rPr lang="en-IN" sz="1600" dirty="0" smtClean="0"/>
              <a:t>The </a:t>
            </a:r>
            <a:r>
              <a:rPr lang="en-IN" sz="1600" dirty="0" err="1" smtClean="0"/>
              <a:t>NameNode</a:t>
            </a:r>
            <a:r>
              <a:rPr lang="en-IN" sz="1600" dirty="0" smtClean="0"/>
              <a:t> will not be a bottleneck</a:t>
            </a:r>
            <a:endParaRPr lang="en-IN" sz="1600" dirty="0"/>
          </a:p>
        </p:txBody>
      </p:sp>
    </p:spTree>
    <p:extLst>
      <p:ext uri="{BB962C8B-B14F-4D97-AF65-F5344CB8AC3E}">
        <p14:creationId xmlns:p14="http://schemas.microsoft.com/office/powerpoint/2010/main" val="313071466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bwMode="gray"/>
        <p:txBody>
          <a:bodyPr/>
          <a:lstStyle/>
          <a:p>
            <a:r>
              <a:rPr lang="en-IN" dirty="0" err="1"/>
              <a:t>hadoop</a:t>
            </a:r>
            <a:r>
              <a:rPr lang="en-IN" dirty="0"/>
              <a:t> fs Examples</a:t>
            </a:r>
          </a:p>
        </p:txBody>
      </p:sp>
      <p:sp>
        <p:nvSpPr>
          <p:cNvPr id="3" name="Content Placeholder 2"/>
          <p:cNvSpPr>
            <a:spLocks noGrp="1"/>
          </p:cNvSpPr>
          <p:nvPr>
            <p:ph type="body" sz="quarter" idx="10"/>
          </p:nvPr>
        </p:nvSpPr>
        <p:spPr bwMode="gray">
          <a:xfrm>
            <a:off x="563530" y="1449550"/>
            <a:ext cx="8275670" cy="3054169"/>
          </a:xfrm>
        </p:spPr>
        <p:txBody>
          <a:bodyPr wrap="square" lIns="0" tIns="0" rIns="0" bIns="0">
            <a:spAutoFit/>
          </a:bodyPr>
          <a:lstStyle/>
          <a:p>
            <a:pPr marL="233363" indent="-233363"/>
            <a:r>
              <a:rPr lang="en-IN" sz="1800" b="1" dirty="0" smtClean="0">
                <a:solidFill>
                  <a:schemeClr val="tx1"/>
                </a:solidFill>
              </a:rPr>
              <a:t>Copy file foo.txt from local disk to the user’s directory in HDFS</a:t>
            </a:r>
          </a:p>
          <a:p>
            <a:pPr marL="0" indent="0">
              <a:buNone/>
            </a:pPr>
            <a:r>
              <a:rPr lang="en-IN" dirty="0" smtClean="0">
                <a:solidFill>
                  <a:schemeClr val="tx1"/>
                </a:solidFill>
              </a:rPr>
              <a:t>	</a:t>
            </a:r>
          </a:p>
          <a:p>
            <a:pPr marL="287338" indent="0">
              <a:buNone/>
            </a:pPr>
            <a:r>
              <a:rPr lang="en-IN" sz="1800" dirty="0" smtClean="0">
                <a:solidFill>
                  <a:schemeClr val="tx1"/>
                </a:solidFill>
              </a:rPr>
              <a:t>This will copy the file to </a:t>
            </a:r>
            <a:r>
              <a:rPr lang="en-IN" sz="1800" dirty="0" smtClean="0">
                <a:solidFill>
                  <a:schemeClr val="tx1"/>
                </a:solidFill>
                <a:latin typeface="MoolBoran" panose="020B0100010101010101" pitchFamily="34" charset="0"/>
                <a:cs typeface="MoolBoran" panose="020B0100010101010101" pitchFamily="34" charset="0"/>
              </a:rPr>
              <a:t>/user/username/foo.txt</a:t>
            </a:r>
            <a:endParaRPr lang="en-IN" sz="1500" dirty="0" smtClean="0">
              <a:solidFill>
                <a:schemeClr val="tx1"/>
              </a:solidFill>
              <a:latin typeface="MoolBoran" panose="020B0100010101010101" pitchFamily="34" charset="0"/>
              <a:cs typeface="MoolBoran" panose="020B0100010101010101" pitchFamily="34" charset="0"/>
            </a:endParaRPr>
          </a:p>
          <a:p>
            <a:pPr marL="233363" indent="-233363"/>
            <a:r>
              <a:rPr lang="en-IN" sz="2000" b="1" dirty="0" smtClean="0">
                <a:solidFill>
                  <a:schemeClr val="tx1"/>
                </a:solidFill>
              </a:rPr>
              <a:t>Get a directory listing of the user’s home directory in HDFS</a:t>
            </a:r>
          </a:p>
          <a:p>
            <a:pPr marL="233363" indent="-233363">
              <a:buNone/>
            </a:pPr>
            <a:r>
              <a:rPr lang="en-IN" sz="2200" b="1" dirty="0" smtClean="0">
                <a:solidFill>
                  <a:schemeClr val="tx1"/>
                </a:solidFill>
              </a:rPr>
              <a:t>	</a:t>
            </a:r>
          </a:p>
          <a:p>
            <a:pPr marL="233363" indent="-233363"/>
            <a:r>
              <a:rPr lang="en-IN" sz="2000" b="1" dirty="0" smtClean="0">
                <a:solidFill>
                  <a:schemeClr val="tx1"/>
                </a:solidFill>
              </a:rPr>
              <a:t>Get a directory listing of the HDFS root directory</a:t>
            </a:r>
          </a:p>
        </p:txBody>
      </p:sp>
      <p:sp>
        <p:nvSpPr>
          <p:cNvPr id="4" name="Rounded Rectangle 3"/>
          <p:cNvSpPr/>
          <p:nvPr/>
        </p:nvSpPr>
        <p:spPr bwMode="gray">
          <a:xfrm>
            <a:off x="566738" y="3330388"/>
            <a:ext cx="8154987" cy="381000"/>
          </a:xfrm>
          <a:prstGeom prst="round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dirty="0" err="1">
                <a:solidFill>
                  <a:schemeClr val="tx1"/>
                </a:solidFill>
              </a:rPr>
              <a:t>hadoop</a:t>
            </a:r>
            <a:r>
              <a:rPr lang="en-IN" sz="1100" dirty="0">
                <a:solidFill>
                  <a:schemeClr val="tx1"/>
                </a:solidFill>
              </a:rPr>
              <a:t> fs -</a:t>
            </a:r>
            <a:r>
              <a:rPr lang="en-IN" sz="1100" dirty="0" err="1">
                <a:solidFill>
                  <a:schemeClr val="tx1"/>
                </a:solidFill>
              </a:rPr>
              <a:t>ls</a:t>
            </a:r>
            <a:endParaRPr lang="en-IN" sz="1100" dirty="0">
              <a:solidFill>
                <a:schemeClr val="tx1"/>
              </a:solidFill>
            </a:endParaRPr>
          </a:p>
        </p:txBody>
      </p:sp>
      <p:sp>
        <p:nvSpPr>
          <p:cNvPr id="6" name="Rounded Rectangle 5"/>
          <p:cNvSpPr/>
          <p:nvPr/>
        </p:nvSpPr>
        <p:spPr bwMode="gray">
          <a:xfrm>
            <a:off x="566738" y="4490085"/>
            <a:ext cx="8154987" cy="381000"/>
          </a:xfrm>
          <a:prstGeom prst="round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dirty="0" err="1">
                <a:solidFill>
                  <a:schemeClr val="tx1"/>
                </a:solidFill>
              </a:rPr>
              <a:t>hadoop</a:t>
            </a:r>
            <a:r>
              <a:rPr lang="en-IN" sz="1100" dirty="0">
                <a:solidFill>
                  <a:schemeClr val="tx1"/>
                </a:solidFill>
              </a:rPr>
              <a:t> fs –</a:t>
            </a:r>
            <a:r>
              <a:rPr lang="en-IN" sz="1100" dirty="0" err="1">
                <a:solidFill>
                  <a:schemeClr val="tx1"/>
                </a:solidFill>
              </a:rPr>
              <a:t>ls</a:t>
            </a:r>
            <a:r>
              <a:rPr lang="en-IN" sz="1100" dirty="0">
                <a:solidFill>
                  <a:schemeClr val="tx1"/>
                </a:solidFill>
              </a:rPr>
              <a:t> /</a:t>
            </a:r>
          </a:p>
        </p:txBody>
      </p:sp>
      <p:sp>
        <p:nvSpPr>
          <p:cNvPr id="8" name="Rounded Rectangle 7"/>
          <p:cNvSpPr/>
          <p:nvPr/>
        </p:nvSpPr>
        <p:spPr bwMode="gray">
          <a:xfrm>
            <a:off x="566738" y="1876639"/>
            <a:ext cx="8154987" cy="381000"/>
          </a:xfrm>
          <a:prstGeom prst="round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dirty="0" err="1">
                <a:solidFill>
                  <a:schemeClr val="tx1"/>
                </a:solidFill>
              </a:rPr>
              <a:t>hadoop</a:t>
            </a:r>
            <a:r>
              <a:rPr lang="en-IN" sz="1100" dirty="0">
                <a:solidFill>
                  <a:schemeClr val="tx1"/>
                </a:solidFill>
              </a:rPr>
              <a:t> fs -</a:t>
            </a:r>
            <a:r>
              <a:rPr lang="en-IN" sz="1100" dirty="0" err="1">
                <a:solidFill>
                  <a:schemeClr val="tx1"/>
                </a:solidFill>
              </a:rPr>
              <a:t>copyFromLocal</a:t>
            </a:r>
            <a:r>
              <a:rPr lang="en-IN" sz="1100" dirty="0">
                <a:solidFill>
                  <a:schemeClr val="tx1"/>
                </a:solidFill>
              </a:rPr>
              <a:t> foo.txt foo.txt</a:t>
            </a:r>
          </a:p>
        </p:txBody>
      </p:sp>
    </p:spTree>
    <p:extLst>
      <p:ext uri="{BB962C8B-B14F-4D97-AF65-F5344CB8AC3E}">
        <p14:creationId xmlns:p14="http://schemas.microsoft.com/office/powerpoint/2010/main" val="297413303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Introduction</a:t>
            </a:r>
            <a:endParaRPr lang="en-IN" dirty="0"/>
          </a:p>
        </p:txBody>
      </p:sp>
      <p:sp>
        <p:nvSpPr>
          <p:cNvPr id="3" name="Content Placeholder 2"/>
          <p:cNvSpPr>
            <a:spLocks noGrp="1"/>
          </p:cNvSpPr>
          <p:nvPr>
            <p:ph idx="4294967295"/>
          </p:nvPr>
        </p:nvSpPr>
        <p:spPr bwMode="gray">
          <a:xfrm>
            <a:off x="566062" y="2332344"/>
            <a:ext cx="8273138" cy="2113399"/>
          </a:xfrm>
          <a:prstGeom prst="rect">
            <a:avLst/>
          </a:prstGeom>
        </p:spPr>
        <p:txBody>
          <a:bodyPr wrap="square" lIns="0" tIns="0" rIns="0" bIns="0">
            <a:spAutoFit/>
          </a:bodyPr>
          <a:lstStyle/>
          <a:p>
            <a:pPr>
              <a:spcBef>
                <a:spcPts val="800"/>
              </a:spcBef>
            </a:pPr>
            <a:r>
              <a:rPr lang="en-IN" sz="1800" dirty="0" smtClean="0">
                <a:solidFill>
                  <a:schemeClr val="tx1"/>
                </a:solidFill>
              </a:rPr>
              <a:t>Big Data</a:t>
            </a:r>
          </a:p>
          <a:p>
            <a:pPr>
              <a:spcBef>
                <a:spcPts val="800"/>
              </a:spcBef>
            </a:pPr>
            <a:r>
              <a:rPr lang="en-IN" sz="1800" dirty="0" smtClean="0">
                <a:solidFill>
                  <a:schemeClr val="tx1"/>
                </a:solidFill>
              </a:rPr>
              <a:t>Map Reduce</a:t>
            </a:r>
          </a:p>
          <a:p>
            <a:pPr>
              <a:spcBef>
                <a:spcPts val="800"/>
              </a:spcBef>
            </a:pPr>
            <a:r>
              <a:rPr lang="en-IN" sz="1800" dirty="0" smtClean="0">
                <a:solidFill>
                  <a:schemeClr val="tx1"/>
                </a:solidFill>
              </a:rPr>
              <a:t>Hadoop</a:t>
            </a:r>
          </a:p>
          <a:p>
            <a:pPr lvl="1">
              <a:spcBef>
                <a:spcPts val="800"/>
              </a:spcBef>
              <a:buClr>
                <a:schemeClr val="bg2"/>
              </a:buClr>
              <a:buSzPct val="125000"/>
              <a:buFont typeface="Arial" panose="020B0604020202020204" pitchFamily="34" charset="0"/>
              <a:buChar char="›"/>
            </a:pPr>
            <a:r>
              <a:rPr lang="en-IN" sz="1600" dirty="0" smtClean="0">
                <a:solidFill>
                  <a:schemeClr val="tx1"/>
                </a:solidFill>
              </a:rPr>
              <a:t>Components</a:t>
            </a:r>
          </a:p>
          <a:p>
            <a:pPr lvl="1">
              <a:spcBef>
                <a:spcPts val="800"/>
              </a:spcBef>
              <a:buClr>
                <a:schemeClr val="bg2"/>
              </a:buClr>
              <a:buSzPct val="125000"/>
              <a:buFont typeface="Arial" panose="020B0604020202020204" pitchFamily="34" charset="0"/>
              <a:buChar char="›"/>
            </a:pPr>
            <a:r>
              <a:rPr lang="en-IN" sz="1600" dirty="0" smtClean="0">
                <a:solidFill>
                  <a:schemeClr val="tx1"/>
                </a:solidFill>
              </a:rPr>
              <a:t>Working</a:t>
            </a:r>
            <a:endParaRPr lang="en-IN" sz="1600" dirty="0">
              <a:solidFill>
                <a:schemeClr val="tx1"/>
              </a:solidFill>
            </a:endParaRPr>
          </a:p>
          <a:p>
            <a:pPr>
              <a:spcBef>
                <a:spcPts val="800"/>
              </a:spcBef>
            </a:pPr>
            <a:r>
              <a:rPr lang="en-IN" sz="1800" dirty="0" smtClean="0">
                <a:solidFill>
                  <a:schemeClr val="tx1"/>
                </a:solidFill>
              </a:rPr>
              <a:t>Hands-on: Simple exercises</a:t>
            </a:r>
          </a:p>
        </p:txBody>
      </p:sp>
    </p:spTree>
    <p:extLst>
      <p:ext uri="{BB962C8B-B14F-4D97-AF65-F5344CB8AC3E}">
        <p14:creationId xmlns:p14="http://schemas.microsoft.com/office/powerpoint/2010/main" val="40331847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hadoop fs Examples (cont’d)</a:t>
            </a:r>
            <a:endParaRPr lang="en-IN" dirty="0"/>
          </a:p>
        </p:txBody>
      </p:sp>
      <p:sp>
        <p:nvSpPr>
          <p:cNvPr id="3" name="Content Placeholder 2"/>
          <p:cNvSpPr>
            <a:spLocks noGrp="1"/>
          </p:cNvSpPr>
          <p:nvPr>
            <p:ph type="body" sz="quarter" idx="10"/>
          </p:nvPr>
        </p:nvSpPr>
        <p:spPr bwMode="gray">
          <a:xfrm>
            <a:off x="563530" y="1651577"/>
            <a:ext cx="6286914" cy="3823483"/>
          </a:xfrm>
        </p:spPr>
        <p:txBody>
          <a:bodyPr wrap="none" lIns="0" tIns="0" rIns="0" bIns="0">
            <a:spAutoFit/>
          </a:bodyPr>
          <a:lstStyle/>
          <a:p>
            <a:pPr marL="233363" indent="-233363">
              <a:spcBef>
                <a:spcPts val="6000"/>
              </a:spcBef>
            </a:pPr>
            <a:r>
              <a:rPr lang="en-IN" sz="1800" b="1" dirty="0" smtClean="0">
                <a:solidFill>
                  <a:schemeClr val="tx1"/>
                </a:solidFill>
              </a:rPr>
              <a:t>Display the contents of the HDFS file /user/</a:t>
            </a:r>
            <a:r>
              <a:rPr lang="en-IN" sz="1800" b="1" dirty="0" err="1" smtClean="0">
                <a:solidFill>
                  <a:schemeClr val="tx1"/>
                </a:solidFill>
              </a:rPr>
              <a:t>fred</a:t>
            </a:r>
            <a:r>
              <a:rPr lang="en-IN" sz="1800" b="1" dirty="0" smtClean="0">
                <a:solidFill>
                  <a:schemeClr val="tx1"/>
                </a:solidFill>
              </a:rPr>
              <a:t>/bar.txt	</a:t>
            </a:r>
          </a:p>
          <a:p>
            <a:pPr marL="233363" indent="-233363">
              <a:spcBef>
                <a:spcPts val="6000"/>
              </a:spcBef>
            </a:pPr>
            <a:r>
              <a:rPr lang="en-IN" sz="1800" b="1" dirty="0" smtClean="0">
                <a:solidFill>
                  <a:schemeClr val="tx1"/>
                </a:solidFill>
              </a:rPr>
              <a:t>Move that file to the local disk, named as baz.txt</a:t>
            </a:r>
          </a:p>
          <a:p>
            <a:pPr marL="233363" indent="-233363">
              <a:spcBef>
                <a:spcPts val="6000"/>
              </a:spcBef>
            </a:pPr>
            <a:r>
              <a:rPr lang="en-IN" sz="1800" b="1" dirty="0" smtClean="0">
                <a:solidFill>
                  <a:schemeClr val="tx1"/>
                </a:solidFill>
              </a:rPr>
              <a:t>Create a directory called input under the user’s home directory</a:t>
            </a:r>
          </a:p>
          <a:p>
            <a:pPr marL="233363" indent="-233363">
              <a:spcBef>
                <a:spcPts val="6000"/>
              </a:spcBef>
            </a:pPr>
            <a:r>
              <a:rPr lang="en-IN" sz="1800" b="1" dirty="0" smtClean="0">
                <a:solidFill>
                  <a:schemeClr val="tx1"/>
                </a:solidFill>
              </a:rPr>
              <a:t>Delete the directory </a:t>
            </a:r>
            <a:r>
              <a:rPr lang="en-IN" sz="1800" b="1" dirty="0" err="1" smtClean="0">
                <a:solidFill>
                  <a:schemeClr val="tx1"/>
                </a:solidFill>
              </a:rPr>
              <a:t>input_old</a:t>
            </a:r>
            <a:r>
              <a:rPr lang="en-IN" sz="1800" b="1" dirty="0" smtClean="0">
                <a:solidFill>
                  <a:schemeClr val="tx1"/>
                </a:solidFill>
              </a:rPr>
              <a:t> and all its contents</a:t>
            </a:r>
          </a:p>
        </p:txBody>
      </p:sp>
      <p:sp>
        <p:nvSpPr>
          <p:cNvPr id="4" name="Rounded Rectangle 3"/>
          <p:cNvSpPr/>
          <p:nvPr/>
        </p:nvSpPr>
        <p:spPr bwMode="gray">
          <a:xfrm>
            <a:off x="566737" y="3193053"/>
            <a:ext cx="8154987" cy="381000"/>
          </a:xfrm>
          <a:prstGeom prst="round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dirty="0" err="1">
                <a:solidFill>
                  <a:schemeClr val="tx1"/>
                </a:solidFill>
              </a:rPr>
              <a:t>hadoop</a:t>
            </a:r>
            <a:r>
              <a:rPr lang="en-IN" sz="1100" dirty="0">
                <a:solidFill>
                  <a:schemeClr val="tx1"/>
                </a:solidFill>
              </a:rPr>
              <a:t> fs –</a:t>
            </a:r>
            <a:r>
              <a:rPr lang="en-IN" sz="1100" dirty="0" err="1">
                <a:solidFill>
                  <a:schemeClr val="tx1"/>
                </a:solidFill>
              </a:rPr>
              <a:t>copyToLocal</a:t>
            </a:r>
            <a:r>
              <a:rPr lang="en-IN" sz="1100" dirty="0">
                <a:solidFill>
                  <a:schemeClr val="tx1"/>
                </a:solidFill>
              </a:rPr>
              <a:t> /user/</a:t>
            </a:r>
            <a:r>
              <a:rPr lang="en-IN" sz="1100" dirty="0" err="1">
                <a:solidFill>
                  <a:schemeClr val="tx1"/>
                </a:solidFill>
              </a:rPr>
              <a:t>fred</a:t>
            </a:r>
            <a:r>
              <a:rPr lang="en-IN" sz="1100" dirty="0">
                <a:solidFill>
                  <a:schemeClr val="tx1"/>
                </a:solidFill>
              </a:rPr>
              <a:t>/bar.txt baz.txt</a:t>
            </a:r>
          </a:p>
        </p:txBody>
      </p:sp>
      <p:sp>
        <p:nvSpPr>
          <p:cNvPr id="6" name="Rounded Rectangle 5"/>
          <p:cNvSpPr/>
          <p:nvPr/>
        </p:nvSpPr>
        <p:spPr bwMode="gray">
          <a:xfrm>
            <a:off x="566737" y="4360852"/>
            <a:ext cx="8154987" cy="381000"/>
          </a:xfrm>
          <a:prstGeom prst="round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dirty="0" err="1">
                <a:solidFill>
                  <a:schemeClr val="tx1"/>
                </a:solidFill>
              </a:rPr>
              <a:t>hadoop</a:t>
            </a:r>
            <a:r>
              <a:rPr lang="en-IN" sz="1100" dirty="0">
                <a:solidFill>
                  <a:schemeClr val="tx1"/>
                </a:solidFill>
              </a:rPr>
              <a:t> fs –</a:t>
            </a:r>
            <a:r>
              <a:rPr lang="en-IN" sz="1100" dirty="0" err="1">
                <a:solidFill>
                  <a:schemeClr val="tx1"/>
                </a:solidFill>
              </a:rPr>
              <a:t>mkdir</a:t>
            </a:r>
            <a:r>
              <a:rPr lang="en-IN" sz="1100" dirty="0">
                <a:solidFill>
                  <a:schemeClr val="tx1"/>
                </a:solidFill>
              </a:rPr>
              <a:t> input</a:t>
            </a:r>
          </a:p>
        </p:txBody>
      </p:sp>
      <p:sp>
        <p:nvSpPr>
          <p:cNvPr id="8" name="Rounded Rectangle 7"/>
          <p:cNvSpPr/>
          <p:nvPr/>
        </p:nvSpPr>
        <p:spPr bwMode="gray">
          <a:xfrm>
            <a:off x="566737" y="2056759"/>
            <a:ext cx="8154987" cy="381000"/>
          </a:xfrm>
          <a:prstGeom prst="round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dirty="0" err="1">
                <a:solidFill>
                  <a:schemeClr val="tx1"/>
                </a:solidFill>
              </a:rPr>
              <a:t>hadoop</a:t>
            </a:r>
            <a:r>
              <a:rPr lang="en-IN" sz="1100" dirty="0">
                <a:solidFill>
                  <a:schemeClr val="tx1"/>
                </a:solidFill>
              </a:rPr>
              <a:t> fs –cat /user/</a:t>
            </a:r>
            <a:r>
              <a:rPr lang="en-IN" sz="1100" dirty="0" err="1">
                <a:solidFill>
                  <a:schemeClr val="tx1"/>
                </a:solidFill>
              </a:rPr>
              <a:t>fred</a:t>
            </a:r>
            <a:r>
              <a:rPr lang="en-IN" sz="1100" dirty="0">
                <a:solidFill>
                  <a:schemeClr val="tx1"/>
                </a:solidFill>
              </a:rPr>
              <a:t>/bar.txt</a:t>
            </a:r>
          </a:p>
        </p:txBody>
      </p:sp>
      <p:sp>
        <p:nvSpPr>
          <p:cNvPr id="7" name="Rounded Rectangle 6"/>
          <p:cNvSpPr/>
          <p:nvPr/>
        </p:nvSpPr>
        <p:spPr bwMode="gray">
          <a:xfrm>
            <a:off x="566737" y="5495245"/>
            <a:ext cx="8154987" cy="381000"/>
          </a:xfrm>
          <a:prstGeom prst="round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dirty="0" err="1">
                <a:solidFill>
                  <a:schemeClr val="tx1"/>
                </a:solidFill>
              </a:rPr>
              <a:t>hadoop</a:t>
            </a:r>
            <a:r>
              <a:rPr lang="en-IN" sz="1100" dirty="0">
                <a:solidFill>
                  <a:schemeClr val="tx1"/>
                </a:solidFill>
              </a:rPr>
              <a:t> fs –</a:t>
            </a:r>
            <a:r>
              <a:rPr lang="en-IN" sz="1100" dirty="0" err="1">
                <a:solidFill>
                  <a:schemeClr val="tx1"/>
                </a:solidFill>
              </a:rPr>
              <a:t>rmr</a:t>
            </a:r>
            <a:r>
              <a:rPr lang="en-IN" sz="1100" dirty="0">
                <a:solidFill>
                  <a:schemeClr val="tx1"/>
                </a:solidFill>
              </a:rPr>
              <a:t> </a:t>
            </a:r>
            <a:r>
              <a:rPr lang="en-IN" sz="1100" dirty="0" err="1">
                <a:solidFill>
                  <a:schemeClr val="tx1"/>
                </a:solidFill>
              </a:rPr>
              <a:t>input_old</a:t>
            </a:r>
            <a:endParaRPr lang="en-IN" sz="1100" dirty="0">
              <a:solidFill>
                <a:schemeClr val="tx1"/>
              </a:solidFill>
            </a:endParaRPr>
          </a:p>
        </p:txBody>
      </p:sp>
    </p:spTree>
    <p:extLst>
      <p:ext uri="{BB962C8B-B14F-4D97-AF65-F5344CB8AC3E}">
        <p14:creationId xmlns:p14="http://schemas.microsoft.com/office/powerpoint/2010/main" val="79135354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What Is MapReduce?</a:t>
            </a:r>
            <a:endParaRPr lang="en-IN" dirty="0"/>
          </a:p>
        </p:txBody>
      </p:sp>
      <p:sp>
        <p:nvSpPr>
          <p:cNvPr id="3" name="Content Placeholder 2"/>
          <p:cNvSpPr>
            <a:spLocks noGrp="1"/>
          </p:cNvSpPr>
          <p:nvPr>
            <p:ph type="body" sz="quarter" idx="10"/>
          </p:nvPr>
        </p:nvSpPr>
        <p:spPr bwMode="gray">
          <a:xfrm>
            <a:off x="563530" y="1981200"/>
            <a:ext cx="7396064" cy="2523768"/>
          </a:xfrm>
        </p:spPr>
        <p:txBody>
          <a:bodyPr wrap="none" lIns="0" tIns="0" rIns="0" bIns="0">
            <a:spAutoFit/>
          </a:bodyPr>
          <a:lstStyle/>
          <a:p>
            <a:pPr marL="233363" indent="-233363">
              <a:lnSpc>
                <a:spcPct val="100000"/>
              </a:lnSpc>
              <a:spcBef>
                <a:spcPts val="1200"/>
              </a:spcBef>
            </a:pPr>
            <a:r>
              <a:rPr lang="en-IN" sz="2000" dirty="0" err="1" smtClean="0">
                <a:solidFill>
                  <a:schemeClr val="tx1"/>
                </a:solidFill>
              </a:rPr>
              <a:t>MapReduce</a:t>
            </a:r>
            <a:r>
              <a:rPr lang="en-IN" sz="2000" dirty="0" smtClean="0">
                <a:solidFill>
                  <a:schemeClr val="tx1"/>
                </a:solidFill>
              </a:rPr>
              <a:t> is a method for distributing a task across multiple Nodes</a:t>
            </a:r>
          </a:p>
          <a:p>
            <a:pPr marL="233363" indent="-233363">
              <a:lnSpc>
                <a:spcPct val="100000"/>
              </a:lnSpc>
              <a:spcBef>
                <a:spcPts val="1200"/>
              </a:spcBef>
            </a:pPr>
            <a:r>
              <a:rPr lang="en-IN" sz="2000" dirty="0" smtClean="0">
                <a:solidFill>
                  <a:schemeClr val="tx1"/>
                </a:solidFill>
              </a:rPr>
              <a:t>Each node processes data stored on that node</a:t>
            </a:r>
          </a:p>
          <a:p>
            <a:pPr marL="457200" lvl="1" indent="-233363">
              <a:spcBef>
                <a:spcPts val="1200"/>
              </a:spcBef>
            </a:pPr>
            <a:r>
              <a:rPr lang="en-IN" sz="1800" dirty="0" smtClean="0"/>
              <a:t>Where </a:t>
            </a:r>
            <a:r>
              <a:rPr lang="en-IN" sz="1800" dirty="0"/>
              <a:t>possible</a:t>
            </a:r>
          </a:p>
          <a:p>
            <a:pPr marL="233363" indent="-233363">
              <a:lnSpc>
                <a:spcPct val="100000"/>
              </a:lnSpc>
              <a:spcBef>
                <a:spcPts val="1200"/>
              </a:spcBef>
            </a:pPr>
            <a:r>
              <a:rPr lang="en-IN" sz="2000" dirty="0" smtClean="0">
                <a:solidFill>
                  <a:schemeClr val="tx1"/>
                </a:solidFill>
              </a:rPr>
              <a:t>Consists of two phases:</a:t>
            </a:r>
          </a:p>
          <a:p>
            <a:pPr marL="457200" lvl="1" indent="-233363">
              <a:spcBef>
                <a:spcPts val="1200"/>
              </a:spcBef>
            </a:pPr>
            <a:r>
              <a:rPr lang="en-IN" sz="1800" dirty="0" smtClean="0"/>
              <a:t>Map</a:t>
            </a:r>
            <a:endParaRPr lang="en-IN" sz="1800" dirty="0"/>
          </a:p>
          <a:p>
            <a:pPr marL="457200" lvl="1" indent="-233363">
              <a:spcBef>
                <a:spcPts val="1200"/>
              </a:spcBef>
            </a:pPr>
            <a:r>
              <a:rPr lang="en-IN" sz="1800" dirty="0" smtClean="0"/>
              <a:t>Reduce</a:t>
            </a:r>
            <a:endParaRPr lang="en-IN" sz="1800" dirty="0"/>
          </a:p>
        </p:txBody>
      </p:sp>
    </p:spTree>
    <p:extLst>
      <p:ext uri="{BB962C8B-B14F-4D97-AF65-F5344CB8AC3E}">
        <p14:creationId xmlns:p14="http://schemas.microsoft.com/office/powerpoint/2010/main" val="373871927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Features of MapReduce</a:t>
            </a:r>
            <a:endParaRPr lang="en-IN" dirty="0"/>
          </a:p>
        </p:txBody>
      </p:sp>
      <p:sp>
        <p:nvSpPr>
          <p:cNvPr id="3" name="Content Placeholder 2"/>
          <p:cNvSpPr>
            <a:spLocks noGrp="1"/>
          </p:cNvSpPr>
          <p:nvPr>
            <p:ph type="body" sz="quarter" idx="10"/>
          </p:nvPr>
        </p:nvSpPr>
        <p:spPr bwMode="gray">
          <a:xfrm>
            <a:off x="563530" y="1619678"/>
            <a:ext cx="7800212" cy="3672800"/>
          </a:xfrm>
        </p:spPr>
        <p:txBody>
          <a:bodyPr wrap="none" lIns="0" tIns="0" rIns="0" bIns="0">
            <a:spAutoFit/>
          </a:bodyPr>
          <a:lstStyle/>
          <a:p>
            <a:pPr marL="233363" indent="-233363">
              <a:lnSpc>
                <a:spcPct val="100000"/>
              </a:lnSpc>
              <a:spcBef>
                <a:spcPts val="1200"/>
              </a:spcBef>
            </a:pPr>
            <a:r>
              <a:rPr lang="en-IN" sz="2000" dirty="0" smtClean="0">
                <a:solidFill>
                  <a:schemeClr val="tx1"/>
                </a:solidFill>
              </a:rPr>
              <a:t>Automatic parallelization and distribution</a:t>
            </a:r>
          </a:p>
          <a:p>
            <a:pPr marL="233363" indent="-233363">
              <a:lnSpc>
                <a:spcPct val="100000"/>
              </a:lnSpc>
              <a:spcBef>
                <a:spcPts val="1200"/>
              </a:spcBef>
            </a:pPr>
            <a:r>
              <a:rPr lang="en-IN" sz="2000" dirty="0" smtClean="0">
                <a:solidFill>
                  <a:schemeClr val="tx1"/>
                </a:solidFill>
              </a:rPr>
              <a:t>Fault-tolerance</a:t>
            </a:r>
          </a:p>
          <a:p>
            <a:pPr marL="233363" indent="-233363">
              <a:lnSpc>
                <a:spcPct val="100000"/>
              </a:lnSpc>
              <a:spcBef>
                <a:spcPts val="1200"/>
              </a:spcBef>
            </a:pPr>
            <a:r>
              <a:rPr lang="en-IN" sz="2000" dirty="0" smtClean="0">
                <a:solidFill>
                  <a:schemeClr val="tx1"/>
                </a:solidFill>
              </a:rPr>
              <a:t>Status and monitoring tools</a:t>
            </a:r>
          </a:p>
          <a:p>
            <a:pPr marL="233363" indent="-233363">
              <a:lnSpc>
                <a:spcPct val="100000"/>
              </a:lnSpc>
              <a:spcBef>
                <a:spcPts val="1200"/>
              </a:spcBef>
            </a:pPr>
            <a:r>
              <a:rPr lang="en-IN" sz="2000" dirty="0" smtClean="0">
                <a:solidFill>
                  <a:schemeClr val="tx1"/>
                </a:solidFill>
              </a:rPr>
              <a:t> A clean abstraction for programmers</a:t>
            </a:r>
          </a:p>
          <a:p>
            <a:pPr marL="457200" lvl="1" indent="-223838">
              <a:spcBef>
                <a:spcPts val="800"/>
              </a:spcBef>
            </a:pPr>
            <a:r>
              <a:rPr lang="en-IN" sz="1800" dirty="0" err="1" smtClean="0"/>
              <a:t>MapReduce</a:t>
            </a:r>
            <a:r>
              <a:rPr lang="en-IN" sz="1800" dirty="0" smtClean="0"/>
              <a:t> </a:t>
            </a:r>
            <a:r>
              <a:rPr lang="en-IN" sz="1800" dirty="0"/>
              <a:t>programs are usually written in Java</a:t>
            </a:r>
          </a:p>
          <a:p>
            <a:pPr marL="457200" lvl="1" indent="-223838">
              <a:spcBef>
                <a:spcPts val="800"/>
              </a:spcBef>
            </a:pPr>
            <a:r>
              <a:rPr lang="en-IN" sz="1800" dirty="0" smtClean="0"/>
              <a:t>Can </a:t>
            </a:r>
            <a:r>
              <a:rPr lang="en-IN" sz="1800" dirty="0"/>
              <a:t>be written in any scripting language using  Hadoop Streaming</a:t>
            </a:r>
          </a:p>
          <a:p>
            <a:pPr marL="457200" lvl="1" indent="-223838">
              <a:spcBef>
                <a:spcPts val="800"/>
              </a:spcBef>
            </a:pPr>
            <a:r>
              <a:rPr lang="en-IN" sz="1800" dirty="0" smtClean="0"/>
              <a:t>All </a:t>
            </a:r>
            <a:r>
              <a:rPr lang="en-IN" sz="1800" dirty="0"/>
              <a:t>of Hadoop is written in Java</a:t>
            </a:r>
          </a:p>
          <a:p>
            <a:pPr marL="233363" indent="-233363">
              <a:lnSpc>
                <a:spcPct val="100000"/>
              </a:lnSpc>
              <a:spcBef>
                <a:spcPts val="1200"/>
              </a:spcBef>
            </a:pPr>
            <a:r>
              <a:rPr lang="en-IN" sz="2000" dirty="0" err="1" smtClean="0">
                <a:solidFill>
                  <a:schemeClr val="tx1"/>
                </a:solidFill>
              </a:rPr>
              <a:t>MapReduce</a:t>
            </a:r>
            <a:r>
              <a:rPr lang="en-IN" sz="2000" dirty="0" smtClean="0">
                <a:solidFill>
                  <a:schemeClr val="tx1"/>
                </a:solidFill>
              </a:rPr>
              <a:t> abstracts all the ‘housekeeping’ away from the developer</a:t>
            </a:r>
          </a:p>
          <a:p>
            <a:pPr marL="457200" lvl="1" indent="-223838">
              <a:spcBef>
                <a:spcPts val="800"/>
              </a:spcBef>
            </a:pPr>
            <a:r>
              <a:rPr lang="en-IN" sz="1800" dirty="0" smtClean="0"/>
              <a:t>Developer </a:t>
            </a:r>
            <a:r>
              <a:rPr lang="en-IN" sz="1800" dirty="0"/>
              <a:t>can concentrate simply on writing the Map and Reduce 	functions</a:t>
            </a:r>
          </a:p>
        </p:txBody>
      </p:sp>
    </p:spTree>
    <p:extLst>
      <p:ext uri="{BB962C8B-B14F-4D97-AF65-F5344CB8AC3E}">
        <p14:creationId xmlns:p14="http://schemas.microsoft.com/office/powerpoint/2010/main" val="38102243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The Big Picture</a:t>
            </a:r>
            <a:endParaRPr lang="en-IN" dirty="0"/>
          </a:p>
        </p:txBody>
      </p:sp>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gray">
          <a:xfrm>
            <a:off x="191386" y="1143000"/>
            <a:ext cx="8839200" cy="5204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3702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The JobTracker</a:t>
            </a:r>
            <a:endParaRPr lang="en-IN" dirty="0"/>
          </a:p>
        </p:txBody>
      </p:sp>
      <p:sp>
        <p:nvSpPr>
          <p:cNvPr id="3" name="Content Placeholder 2"/>
          <p:cNvSpPr>
            <a:spLocks noGrp="1"/>
          </p:cNvSpPr>
          <p:nvPr>
            <p:ph type="body" sz="quarter" idx="10"/>
          </p:nvPr>
        </p:nvSpPr>
        <p:spPr bwMode="gray">
          <a:xfrm>
            <a:off x="563530" y="1981200"/>
            <a:ext cx="8275670" cy="2872581"/>
          </a:xfrm>
        </p:spPr>
        <p:txBody>
          <a:bodyPr wrap="square" lIns="0" tIns="0" rIns="0" bIns="0">
            <a:spAutoFit/>
          </a:bodyPr>
          <a:lstStyle/>
          <a:p>
            <a:pPr marL="233363" indent="-233363">
              <a:lnSpc>
                <a:spcPct val="100000"/>
              </a:lnSpc>
              <a:spcBef>
                <a:spcPts val="1200"/>
              </a:spcBef>
            </a:pPr>
            <a:r>
              <a:rPr lang="en-IN" sz="2000" dirty="0" err="1" smtClean="0">
                <a:solidFill>
                  <a:schemeClr val="tx1"/>
                </a:solidFill>
              </a:rPr>
              <a:t>MapReduce</a:t>
            </a:r>
            <a:r>
              <a:rPr lang="en-IN" sz="2000" dirty="0" smtClean="0">
                <a:solidFill>
                  <a:schemeClr val="tx1"/>
                </a:solidFill>
              </a:rPr>
              <a:t> jobs are controlled by a software daemon known as the </a:t>
            </a:r>
            <a:r>
              <a:rPr lang="en-IN" sz="2000" dirty="0" err="1" smtClean="0">
                <a:solidFill>
                  <a:schemeClr val="tx1"/>
                </a:solidFill>
              </a:rPr>
              <a:t>JobTracker</a:t>
            </a:r>
            <a:endParaRPr lang="en-IN" sz="2000" dirty="0" smtClean="0">
              <a:solidFill>
                <a:schemeClr val="tx1"/>
              </a:solidFill>
            </a:endParaRPr>
          </a:p>
          <a:p>
            <a:pPr marL="233363" indent="-233363">
              <a:lnSpc>
                <a:spcPct val="100000"/>
              </a:lnSpc>
              <a:spcBef>
                <a:spcPts val="1200"/>
              </a:spcBef>
            </a:pPr>
            <a:r>
              <a:rPr lang="en-IN" sz="2000" dirty="0" smtClean="0">
                <a:solidFill>
                  <a:schemeClr val="tx1"/>
                </a:solidFill>
              </a:rPr>
              <a:t>The </a:t>
            </a:r>
            <a:r>
              <a:rPr lang="en-IN" sz="2000" dirty="0" err="1" smtClean="0">
                <a:solidFill>
                  <a:schemeClr val="tx1"/>
                </a:solidFill>
              </a:rPr>
              <a:t>JobTracker</a:t>
            </a:r>
            <a:r>
              <a:rPr lang="en-IN" sz="2000" dirty="0" smtClean="0">
                <a:solidFill>
                  <a:schemeClr val="tx1"/>
                </a:solidFill>
              </a:rPr>
              <a:t> resides on a ‘master node’</a:t>
            </a:r>
          </a:p>
          <a:p>
            <a:pPr marL="457200" lvl="1" indent="-236538">
              <a:spcBef>
                <a:spcPts val="800"/>
              </a:spcBef>
            </a:pPr>
            <a:r>
              <a:rPr lang="en-IN" sz="1800" dirty="0" smtClean="0"/>
              <a:t>Clients submit </a:t>
            </a:r>
            <a:r>
              <a:rPr lang="en-IN" sz="1800" dirty="0" err="1" smtClean="0"/>
              <a:t>MapReduce</a:t>
            </a:r>
            <a:r>
              <a:rPr lang="en-IN" sz="1800" dirty="0" smtClean="0"/>
              <a:t> jobs to the </a:t>
            </a:r>
            <a:r>
              <a:rPr lang="en-IN" sz="1800" dirty="0" err="1" smtClean="0"/>
              <a:t>JobTracker</a:t>
            </a:r>
            <a:endParaRPr lang="en-IN" sz="1800" dirty="0" smtClean="0"/>
          </a:p>
          <a:p>
            <a:pPr marL="457200" lvl="1" indent="-236538">
              <a:spcBef>
                <a:spcPts val="800"/>
              </a:spcBef>
            </a:pPr>
            <a:r>
              <a:rPr lang="en-IN" sz="1800" dirty="0" smtClean="0"/>
              <a:t>The </a:t>
            </a:r>
            <a:r>
              <a:rPr lang="en-IN" sz="1800" dirty="0" err="1" smtClean="0"/>
              <a:t>JobTracker</a:t>
            </a:r>
            <a:r>
              <a:rPr lang="en-IN" sz="1800" dirty="0" smtClean="0"/>
              <a:t> assigns Map and Reduce tasks to other nodes on the cluster</a:t>
            </a:r>
          </a:p>
          <a:p>
            <a:pPr marL="457200" lvl="1" indent="-236538">
              <a:spcBef>
                <a:spcPts val="800"/>
              </a:spcBef>
            </a:pPr>
            <a:r>
              <a:rPr lang="en-IN" sz="1800" dirty="0" smtClean="0"/>
              <a:t>These nodes each run a software daemon known as the </a:t>
            </a:r>
            <a:r>
              <a:rPr lang="en-IN" sz="1800" dirty="0" err="1" smtClean="0"/>
              <a:t>TaskTracker</a:t>
            </a:r>
            <a:endParaRPr lang="en-IN" sz="1800" dirty="0" smtClean="0"/>
          </a:p>
          <a:p>
            <a:pPr marL="457200" lvl="1" indent="-236538">
              <a:spcBef>
                <a:spcPts val="800"/>
              </a:spcBef>
            </a:pPr>
            <a:r>
              <a:rPr lang="en-IN" sz="1800" dirty="0" smtClean="0"/>
              <a:t>The </a:t>
            </a:r>
            <a:r>
              <a:rPr lang="en-IN" sz="1800" dirty="0" err="1" smtClean="0"/>
              <a:t>TaskTracker</a:t>
            </a:r>
            <a:r>
              <a:rPr lang="en-IN" sz="1800" dirty="0" smtClean="0"/>
              <a:t> is responsible for actually instantiating the Map or Reduce task, and reporting progress back to the </a:t>
            </a:r>
            <a:r>
              <a:rPr lang="en-IN" sz="1800" dirty="0" err="1" smtClean="0"/>
              <a:t>JobTracker</a:t>
            </a:r>
            <a:endParaRPr lang="en-IN" sz="1800" dirty="0"/>
          </a:p>
        </p:txBody>
      </p:sp>
    </p:spTree>
    <p:extLst>
      <p:ext uri="{BB962C8B-B14F-4D97-AF65-F5344CB8AC3E}">
        <p14:creationId xmlns:p14="http://schemas.microsoft.com/office/powerpoint/2010/main" val="324874239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Terminology</a:t>
            </a:r>
            <a:endParaRPr lang="en-IN" dirty="0"/>
          </a:p>
        </p:txBody>
      </p:sp>
      <p:sp>
        <p:nvSpPr>
          <p:cNvPr id="3" name="Content Placeholder 2"/>
          <p:cNvSpPr>
            <a:spLocks noGrp="1"/>
          </p:cNvSpPr>
          <p:nvPr>
            <p:ph type="body" sz="quarter" idx="10"/>
          </p:nvPr>
        </p:nvSpPr>
        <p:spPr bwMode="gray">
          <a:xfrm>
            <a:off x="563530" y="1715375"/>
            <a:ext cx="8275670" cy="3108543"/>
          </a:xfrm>
        </p:spPr>
        <p:txBody>
          <a:bodyPr wrap="square" lIns="0" tIns="0" rIns="0" bIns="0">
            <a:spAutoFit/>
          </a:bodyPr>
          <a:lstStyle/>
          <a:p>
            <a:pPr marL="233363" indent="-233363">
              <a:lnSpc>
                <a:spcPct val="100000"/>
              </a:lnSpc>
              <a:spcBef>
                <a:spcPts val="1200"/>
              </a:spcBef>
            </a:pPr>
            <a:r>
              <a:rPr lang="en-IN" sz="2000" dirty="0" smtClean="0">
                <a:solidFill>
                  <a:schemeClr val="tx1"/>
                </a:solidFill>
              </a:rPr>
              <a:t>A job is a ‘full program’</a:t>
            </a:r>
          </a:p>
          <a:p>
            <a:pPr marL="233363" indent="-233363">
              <a:lnSpc>
                <a:spcPct val="100000"/>
              </a:lnSpc>
              <a:spcBef>
                <a:spcPts val="1200"/>
              </a:spcBef>
            </a:pPr>
            <a:r>
              <a:rPr lang="en-IN" sz="2000" dirty="0" smtClean="0">
                <a:solidFill>
                  <a:schemeClr val="tx1"/>
                </a:solidFill>
              </a:rPr>
              <a:t>A complete execution of Mappers and Reducers over a dataset</a:t>
            </a:r>
          </a:p>
          <a:p>
            <a:pPr marL="233363" indent="-233363">
              <a:lnSpc>
                <a:spcPct val="100000"/>
              </a:lnSpc>
              <a:spcBef>
                <a:spcPts val="1200"/>
              </a:spcBef>
            </a:pPr>
            <a:r>
              <a:rPr lang="en-IN" sz="2000" dirty="0" smtClean="0">
                <a:solidFill>
                  <a:schemeClr val="tx1"/>
                </a:solidFill>
              </a:rPr>
              <a:t>A task is the execution of a single Mapper or Reducer over a slice of data</a:t>
            </a:r>
          </a:p>
          <a:p>
            <a:pPr marL="233363" indent="-233363">
              <a:lnSpc>
                <a:spcPct val="100000"/>
              </a:lnSpc>
              <a:spcBef>
                <a:spcPts val="1200"/>
              </a:spcBef>
            </a:pPr>
            <a:r>
              <a:rPr lang="en-IN" sz="2000" dirty="0" smtClean="0">
                <a:solidFill>
                  <a:schemeClr val="tx1"/>
                </a:solidFill>
              </a:rPr>
              <a:t>A task attempt is a particular instance of an attempt to execute a task</a:t>
            </a:r>
          </a:p>
          <a:p>
            <a:pPr marL="457200" indent="-223838">
              <a:lnSpc>
                <a:spcPct val="100000"/>
              </a:lnSpc>
              <a:spcBef>
                <a:spcPts val="800"/>
              </a:spcBef>
              <a:buFont typeface="Arial" panose="020B0604020202020204" pitchFamily="34" charset="0"/>
              <a:buChar char="»"/>
            </a:pPr>
            <a:r>
              <a:rPr lang="en-IN" sz="1800" dirty="0" smtClean="0">
                <a:solidFill>
                  <a:schemeClr val="tx1"/>
                </a:solidFill>
              </a:rPr>
              <a:t>There will be at least as many task attempts as there are tasks</a:t>
            </a:r>
          </a:p>
          <a:p>
            <a:pPr marL="457200" indent="-223838">
              <a:lnSpc>
                <a:spcPct val="100000"/>
              </a:lnSpc>
              <a:spcBef>
                <a:spcPts val="800"/>
              </a:spcBef>
              <a:buFont typeface="Arial" panose="020B0604020202020204" pitchFamily="34" charset="0"/>
              <a:buChar char="»"/>
            </a:pPr>
            <a:r>
              <a:rPr lang="en-IN" sz="1800" dirty="0" smtClean="0">
                <a:solidFill>
                  <a:schemeClr val="tx1"/>
                </a:solidFill>
              </a:rPr>
              <a:t>If a task attempt fails, another will be started by the </a:t>
            </a:r>
            <a:r>
              <a:rPr lang="en-IN" sz="1800" dirty="0" err="1" smtClean="0">
                <a:solidFill>
                  <a:schemeClr val="tx1"/>
                </a:solidFill>
              </a:rPr>
              <a:t>JobTracker</a:t>
            </a:r>
            <a:r>
              <a:rPr lang="en-IN" sz="1800" dirty="0" smtClean="0">
                <a:solidFill>
                  <a:schemeClr val="tx1"/>
                </a:solidFill>
              </a:rPr>
              <a:t> </a:t>
            </a:r>
          </a:p>
          <a:p>
            <a:pPr marL="457200" indent="-223838">
              <a:lnSpc>
                <a:spcPct val="100000"/>
              </a:lnSpc>
              <a:spcBef>
                <a:spcPts val="800"/>
              </a:spcBef>
              <a:buFont typeface="Arial" panose="020B0604020202020204" pitchFamily="34" charset="0"/>
              <a:buChar char="»"/>
            </a:pPr>
            <a:r>
              <a:rPr lang="en-IN" sz="1800" dirty="0" smtClean="0">
                <a:solidFill>
                  <a:schemeClr val="tx1"/>
                </a:solidFill>
              </a:rPr>
              <a:t>Speculative execution (see later) can also result in more task attempts than completed tasks</a:t>
            </a:r>
            <a:endParaRPr lang="en-IN" sz="1800" dirty="0">
              <a:solidFill>
                <a:schemeClr val="tx1"/>
              </a:solidFill>
            </a:endParaRPr>
          </a:p>
        </p:txBody>
      </p:sp>
    </p:spTree>
    <p:extLst>
      <p:ext uri="{BB962C8B-B14F-4D97-AF65-F5344CB8AC3E}">
        <p14:creationId xmlns:p14="http://schemas.microsoft.com/office/powerpoint/2010/main" val="70560477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The Mapper</a:t>
            </a:r>
            <a:endParaRPr lang="en-IN" dirty="0"/>
          </a:p>
        </p:txBody>
      </p:sp>
      <p:sp>
        <p:nvSpPr>
          <p:cNvPr id="3" name="Content Placeholder 2"/>
          <p:cNvSpPr>
            <a:spLocks noGrp="1"/>
          </p:cNvSpPr>
          <p:nvPr>
            <p:ph type="body" sz="quarter" idx="10"/>
          </p:nvPr>
        </p:nvSpPr>
        <p:spPr bwMode="gray">
          <a:xfrm>
            <a:off x="563531" y="1726018"/>
            <a:ext cx="8275670" cy="1918474"/>
          </a:xfrm>
        </p:spPr>
        <p:txBody>
          <a:bodyPr wrap="square" lIns="0" tIns="0" rIns="0" bIns="0">
            <a:spAutoFit/>
          </a:bodyPr>
          <a:lstStyle/>
          <a:p>
            <a:pPr marL="233363" indent="-233363">
              <a:lnSpc>
                <a:spcPct val="100000"/>
              </a:lnSpc>
              <a:spcBef>
                <a:spcPts val="1200"/>
              </a:spcBef>
            </a:pPr>
            <a:r>
              <a:rPr lang="en-IN" sz="2000" dirty="0" smtClean="0">
                <a:solidFill>
                  <a:schemeClr val="tx1"/>
                </a:solidFill>
              </a:rPr>
              <a:t>Hadoop attempts to ensure that Mappers run on nodes which hold their portion of the data locally, to avoid network traffic</a:t>
            </a:r>
          </a:p>
          <a:p>
            <a:pPr marL="457200" indent="-223838">
              <a:lnSpc>
                <a:spcPct val="100000"/>
              </a:lnSpc>
              <a:spcBef>
                <a:spcPts val="800"/>
              </a:spcBef>
              <a:buFont typeface="Arial" panose="020B0604020202020204" pitchFamily="34" charset="0"/>
              <a:buChar char="»"/>
            </a:pPr>
            <a:r>
              <a:rPr lang="en-IN" sz="1800" dirty="0" smtClean="0">
                <a:solidFill>
                  <a:schemeClr val="tx1"/>
                </a:solidFill>
              </a:rPr>
              <a:t>Multiple Mappers run in parallel, each processing a portion of the input data</a:t>
            </a:r>
          </a:p>
          <a:p>
            <a:pPr marL="233363" indent="-233363">
              <a:lnSpc>
                <a:spcPct val="100000"/>
              </a:lnSpc>
              <a:spcBef>
                <a:spcPts val="1200"/>
              </a:spcBef>
            </a:pPr>
            <a:r>
              <a:rPr lang="en-IN" sz="2000" dirty="0" smtClean="0">
                <a:solidFill>
                  <a:schemeClr val="tx1"/>
                </a:solidFill>
              </a:rPr>
              <a:t>The Mapper reads data in the form of key/value pairs</a:t>
            </a:r>
          </a:p>
          <a:p>
            <a:pPr marL="233363" indent="-233363">
              <a:lnSpc>
                <a:spcPct val="100000"/>
              </a:lnSpc>
              <a:spcBef>
                <a:spcPts val="1200"/>
              </a:spcBef>
            </a:pPr>
            <a:r>
              <a:rPr lang="en-IN" sz="2000" dirty="0" smtClean="0">
                <a:solidFill>
                  <a:schemeClr val="tx1"/>
                </a:solidFill>
              </a:rPr>
              <a:t>It outputs zero or more key/value pairs</a:t>
            </a:r>
            <a:endParaRPr lang="en-IN" sz="2000" dirty="0">
              <a:solidFill>
                <a:schemeClr val="tx1"/>
              </a:solidFill>
            </a:endParaRPr>
          </a:p>
        </p:txBody>
      </p:sp>
      <p:sp>
        <p:nvSpPr>
          <p:cNvPr id="5" name="Rounded Rectangle 4"/>
          <p:cNvSpPr/>
          <p:nvPr/>
        </p:nvSpPr>
        <p:spPr bwMode="gray">
          <a:xfrm>
            <a:off x="554038" y="3902141"/>
            <a:ext cx="8154027" cy="71241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dirty="0">
                <a:solidFill>
                  <a:schemeClr val="tx1"/>
                </a:solidFill>
              </a:rPr>
              <a:t>map(</a:t>
            </a:r>
            <a:r>
              <a:rPr lang="en-IN" sz="1100" dirty="0" err="1">
                <a:solidFill>
                  <a:schemeClr val="tx1"/>
                </a:solidFill>
              </a:rPr>
              <a:t>in_key</a:t>
            </a:r>
            <a:r>
              <a:rPr lang="en-IN" sz="1100" dirty="0">
                <a:solidFill>
                  <a:schemeClr val="tx1"/>
                </a:solidFill>
              </a:rPr>
              <a:t>, </a:t>
            </a:r>
            <a:r>
              <a:rPr lang="en-IN" sz="1100" dirty="0" err="1">
                <a:solidFill>
                  <a:schemeClr val="tx1"/>
                </a:solidFill>
              </a:rPr>
              <a:t>in_value</a:t>
            </a:r>
            <a:r>
              <a:rPr lang="en-IN" sz="1100" dirty="0">
                <a:solidFill>
                  <a:schemeClr val="tx1"/>
                </a:solidFill>
              </a:rPr>
              <a:t>)  -&gt;   (</a:t>
            </a:r>
            <a:r>
              <a:rPr lang="en-IN" sz="1100" dirty="0" err="1">
                <a:solidFill>
                  <a:schemeClr val="tx1"/>
                </a:solidFill>
              </a:rPr>
              <a:t>inter_key</a:t>
            </a:r>
            <a:r>
              <a:rPr lang="en-IN" sz="1100" dirty="0">
                <a:solidFill>
                  <a:schemeClr val="tx1"/>
                </a:solidFill>
              </a:rPr>
              <a:t>, </a:t>
            </a:r>
            <a:r>
              <a:rPr lang="en-IN" sz="1100" dirty="0" err="1">
                <a:solidFill>
                  <a:schemeClr val="tx1"/>
                </a:solidFill>
              </a:rPr>
              <a:t>inter_value</a:t>
            </a:r>
            <a:r>
              <a:rPr lang="en-IN" sz="1100" dirty="0">
                <a:solidFill>
                  <a:schemeClr val="tx1"/>
                </a:solidFill>
              </a:rPr>
              <a:t>) list</a:t>
            </a:r>
          </a:p>
        </p:txBody>
      </p:sp>
    </p:spTree>
    <p:extLst>
      <p:ext uri="{BB962C8B-B14F-4D97-AF65-F5344CB8AC3E}">
        <p14:creationId xmlns:p14="http://schemas.microsoft.com/office/powerpoint/2010/main" val="402836770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The Mapper (cont’d)</a:t>
            </a:r>
            <a:endParaRPr lang="en-IN" dirty="0"/>
          </a:p>
        </p:txBody>
      </p:sp>
      <p:sp>
        <p:nvSpPr>
          <p:cNvPr id="3" name="Content Placeholder 2"/>
          <p:cNvSpPr>
            <a:spLocks noGrp="1"/>
          </p:cNvSpPr>
          <p:nvPr>
            <p:ph type="body" sz="quarter" idx="10"/>
          </p:nvPr>
        </p:nvSpPr>
        <p:spPr bwMode="gray">
          <a:xfrm>
            <a:off x="563530" y="1981200"/>
            <a:ext cx="8275670" cy="2426305"/>
          </a:xfrm>
        </p:spPr>
        <p:txBody>
          <a:bodyPr wrap="square" lIns="0" tIns="0" rIns="0" bIns="0">
            <a:spAutoFit/>
          </a:bodyPr>
          <a:lstStyle/>
          <a:p>
            <a:pPr marL="233363" indent="-233363">
              <a:lnSpc>
                <a:spcPct val="100000"/>
              </a:lnSpc>
              <a:spcBef>
                <a:spcPts val="1200"/>
              </a:spcBef>
            </a:pPr>
            <a:r>
              <a:rPr lang="en-IN" sz="2000" dirty="0" smtClean="0">
                <a:solidFill>
                  <a:schemeClr val="tx1"/>
                </a:solidFill>
              </a:rPr>
              <a:t>The Mapper may use or completely ignore the input key</a:t>
            </a:r>
          </a:p>
          <a:p>
            <a:pPr marL="457200" lvl="1" indent="-236538">
              <a:spcBef>
                <a:spcPts val="800"/>
              </a:spcBef>
            </a:pPr>
            <a:r>
              <a:rPr lang="en-IN" sz="1800" dirty="0" smtClean="0"/>
              <a:t>For example, a standard pattern is to read a line of a file at a time</a:t>
            </a:r>
          </a:p>
          <a:p>
            <a:pPr marL="690563" lvl="3" indent="-233363">
              <a:spcBef>
                <a:spcPts val="600"/>
              </a:spcBef>
            </a:pPr>
            <a:r>
              <a:rPr lang="en-IN" sz="1600" dirty="0" smtClean="0"/>
              <a:t>The key is the byte offset into the file at which the line starts</a:t>
            </a:r>
          </a:p>
          <a:p>
            <a:pPr marL="690563" lvl="3" indent="-233363">
              <a:spcBef>
                <a:spcPts val="600"/>
              </a:spcBef>
            </a:pPr>
            <a:r>
              <a:rPr lang="en-IN" sz="1600" dirty="0" smtClean="0"/>
              <a:t>The value is the contents of the line itself</a:t>
            </a:r>
          </a:p>
          <a:p>
            <a:pPr marL="690563" lvl="3" indent="-233363">
              <a:spcBef>
                <a:spcPts val="600"/>
              </a:spcBef>
            </a:pPr>
            <a:r>
              <a:rPr lang="en-IN" sz="1600" dirty="0" smtClean="0"/>
              <a:t>Typically the key is considered irrelevant</a:t>
            </a:r>
          </a:p>
          <a:p>
            <a:pPr marL="233363" indent="-233363">
              <a:lnSpc>
                <a:spcPct val="100000"/>
              </a:lnSpc>
              <a:spcBef>
                <a:spcPts val="1200"/>
              </a:spcBef>
            </a:pPr>
            <a:r>
              <a:rPr lang="en-IN" sz="2000" dirty="0" smtClean="0">
                <a:solidFill>
                  <a:schemeClr val="tx1"/>
                </a:solidFill>
              </a:rPr>
              <a:t>If the Mapper writes anything out, the output must be in the form of key/value pairs</a:t>
            </a:r>
            <a:endParaRPr lang="en-IN" sz="2000" dirty="0">
              <a:solidFill>
                <a:schemeClr val="tx1"/>
              </a:solidFill>
            </a:endParaRPr>
          </a:p>
        </p:txBody>
      </p:sp>
    </p:spTree>
    <p:extLst>
      <p:ext uri="{BB962C8B-B14F-4D97-AF65-F5344CB8AC3E}">
        <p14:creationId xmlns:p14="http://schemas.microsoft.com/office/powerpoint/2010/main" val="248919146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Example Mapper: Upper Case Mapper</a:t>
            </a:r>
            <a:endParaRPr lang="en-IN" dirty="0"/>
          </a:p>
        </p:txBody>
      </p:sp>
      <p:sp>
        <p:nvSpPr>
          <p:cNvPr id="3" name="Content Placeholder 2"/>
          <p:cNvSpPr>
            <a:spLocks noGrp="1"/>
          </p:cNvSpPr>
          <p:nvPr>
            <p:ph type="body" sz="quarter" idx="10"/>
          </p:nvPr>
        </p:nvSpPr>
        <p:spPr bwMode="gray">
          <a:xfrm>
            <a:off x="563530" y="1991821"/>
            <a:ext cx="4609916" cy="390876"/>
          </a:xfrm>
        </p:spPr>
        <p:txBody>
          <a:bodyPr wrap="none" lIns="0" tIns="0" rIns="0" bIns="0">
            <a:spAutoFit/>
          </a:bodyPr>
          <a:lstStyle/>
          <a:p>
            <a:pPr marL="233363" indent="-233363"/>
            <a:r>
              <a:rPr lang="en-IN" sz="2000" dirty="0" smtClean="0">
                <a:solidFill>
                  <a:schemeClr val="tx1"/>
                </a:solidFill>
              </a:rPr>
              <a:t>Turn input into upper case (pseudo-code):</a:t>
            </a:r>
            <a:endParaRPr lang="en-IN" sz="2000" dirty="0">
              <a:solidFill>
                <a:schemeClr val="tx1"/>
              </a:solidFill>
            </a:endParaRPr>
          </a:p>
        </p:txBody>
      </p:sp>
      <p:sp>
        <p:nvSpPr>
          <p:cNvPr id="6" name="Rounded Rectangle 5"/>
          <p:cNvSpPr/>
          <p:nvPr/>
        </p:nvSpPr>
        <p:spPr bwMode="gray">
          <a:xfrm>
            <a:off x="554038" y="2541173"/>
            <a:ext cx="8154027" cy="71241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Let map (k, v) =</a:t>
            </a:r>
          </a:p>
          <a:p>
            <a:pPr marL="233363">
              <a:spcBef>
                <a:spcPts val="200"/>
              </a:spcBef>
            </a:pPr>
            <a:r>
              <a:rPr lang="en-IN" sz="1100">
                <a:solidFill>
                  <a:schemeClr val="tx1"/>
                </a:solidFill>
              </a:rPr>
              <a:t>	emit (k. toUpper (), v. toUpper () )</a:t>
            </a:r>
          </a:p>
        </p:txBody>
      </p:sp>
      <p:sp>
        <p:nvSpPr>
          <p:cNvPr id="7" name="Rounded Rectangle 6"/>
          <p:cNvSpPr/>
          <p:nvPr/>
        </p:nvSpPr>
        <p:spPr bwMode="gray">
          <a:xfrm>
            <a:off x="554038" y="3530001"/>
            <a:ext cx="8154027" cy="71241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(‘foo’, ‘bar’) -&gt; (‘FOO’, ‘BAR’)</a:t>
            </a:r>
          </a:p>
          <a:p>
            <a:pPr marL="233363">
              <a:spcBef>
                <a:spcPts val="200"/>
              </a:spcBef>
            </a:pPr>
            <a:r>
              <a:rPr lang="en-IN" sz="1100">
                <a:solidFill>
                  <a:schemeClr val="tx1"/>
                </a:solidFill>
              </a:rPr>
              <a:t>(‘foo’, ‘other’) -&gt; (‘FOO’, ‘OTHER’)</a:t>
            </a:r>
          </a:p>
          <a:p>
            <a:pPr marL="233363">
              <a:spcBef>
                <a:spcPts val="200"/>
              </a:spcBef>
            </a:pPr>
            <a:r>
              <a:rPr lang="en-IN" sz="1100">
                <a:solidFill>
                  <a:schemeClr val="tx1"/>
                </a:solidFill>
              </a:rPr>
              <a:t>(‘BAZ’, ‘more data’) -&gt; (‘BAZ’, ‘MORE DATA’)</a:t>
            </a:r>
          </a:p>
        </p:txBody>
      </p:sp>
    </p:spTree>
    <p:extLst>
      <p:ext uri="{BB962C8B-B14F-4D97-AF65-F5344CB8AC3E}">
        <p14:creationId xmlns:p14="http://schemas.microsoft.com/office/powerpoint/2010/main" val="58980377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Example Mapper: Explode Mapper</a:t>
            </a:r>
            <a:endParaRPr lang="en-IN" dirty="0"/>
          </a:p>
        </p:txBody>
      </p:sp>
      <p:sp>
        <p:nvSpPr>
          <p:cNvPr id="3" name="Content Placeholder 2"/>
          <p:cNvSpPr>
            <a:spLocks noGrp="1"/>
          </p:cNvSpPr>
          <p:nvPr>
            <p:ph type="body" sz="quarter" idx="10"/>
          </p:nvPr>
        </p:nvSpPr>
        <p:spPr bwMode="gray">
          <a:xfrm>
            <a:off x="566738" y="1704768"/>
            <a:ext cx="5957721" cy="390876"/>
          </a:xfrm>
        </p:spPr>
        <p:txBody>
          <a:bodyPr wrap="none" lIns="0" tIns="0" rIns="0" bIns="0">
            <a:spAutoFit/>
          </a:bodyPr>
          <a:lstStyle/>
          <a:p>
            <a:pPr marL="233363" indent="-233363"/>
            <a:r>
              <a:rPr lang="en-IN" sz="2000" dirty="0" smtClean="0">
                <a:solidFill>
                  <a:schemeClr val="tx1"/>
                </a:solidFill>
              </a:rPr>
              <a:t>Output each input character separately (pseudo-code):</a:t>
            </a:r>
          </a:p>
        </p:txBody>
      </p:sp>
      <p:sp>
        <p:nvSpPr>
          <p:cNvPr id="6" name="Rounded Rectangle 5"/>
          <p:cNvSpPr/>
          <p:nvPr/>
        </p:nvSpPr>
        <p:spPr bwMode="gray">
          <a:xfrm>
            <a:off x="554038" y="2307266"/>
            <a:ext cx="8154027" cy="71241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Let map (k, v) =</a:t>
            </a:r>
          </a:p>
          <a:p>
            <a:pPr marL="233363">
              <a:spcBef>
                <a:spcPts val="200"/>
              </a:spcBef>
            </a:pPr>
            <a:r>
              <a:rPr lang="en-IN" sz="1100">
                <a:solidFill>
                  <a:schemeClr val="tx1"/>
                </a:solidFill>
              </a:rPr>
              <a:t>	foreach char c in v:</a:t>
            </a:r>
          </a:p>
          <a:p>
            <a:pPr marL="233363">
              <a:spcBef>
                <a:spcPts val="200"/>
              </a:spcBef>
            </a:pPr>
            <a:r>
              <a:rPr lang="en-IN" sz="1100">
                <a:solidFill>
                  <a:schemeClr val="tx1"/>
                </a:solidFill>
              </a:rPr>
              <a:t>	      emit (k. c)</a:t>
            </a:r>
          </a:p>
        </p:txBody>
      </p:sp>
      <p:sp>
        <p:nvSpPr>
          <p:cNvPr id="7" name="Rounded Rectangle 6"/>
          <p:cNvSpPr/>
          <p:nvPr/>
        </p:nvSpPr>
        <p:spPr bwMode="gray">
          <a:xfrm>
            <a:off x="554038" y="3317356"/>
            <a:ext cx="8154027" cy="1392888"/>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(‘foo’, ‘bar’) -&gt; (‘foo’, ‘b’), (‘foo’, ‘a’), (‘foo’, ‘r’) </a:t>
            </a:r>
          </a:p>
          <a:p>
            <a:pPr marL="233363">
              <a:spcBef>
                <a:spcPts val="200"/>
              </a:spcBef>
            </a:pPr>
            <a:endParaRPr lang="en-IN" sz="1100">
              <a:solidFill>
                <a:schemeClr val="tx1"/>
              </a:solidFill>
            </a:endParaRPr>
          </a:p>
          <a:p>
            <a:pPr marL="233363">
              <a:spcBef>
                <a:spcPts val="200"/>
              </a:spcBef>
            </a:pPr>
            <a:r>
              <a:rPr lang="en-IN" sz="1100">
                <a:solidFill>
                  <a:schemeClr val="tx1"/>
                </a:solidFill>
              </a:rPr>
              <a:t>(‘foo’, ‘other’) -&gt; (‘foo’, ‘o’), (‘foo’, ‘t’), </a:t>
            </a:r>
          </a:p>
          <a:p>
            <a:pPr marL="233363">
              <a:spcBef>
                <a:spcPts val="200"/>
              </a:spcBef>
            </a:pPr>
            <a:r>
              <a:rPr lang="en-IN" sz="1100">
                <a:solidFill>
                  <a:schemeClr val="tx1"/>
                </a:solidFill>
              </a:rPr>
              <a:t>	            (‘foo’, ‘h’), (‘foo’, ‘e’), </a:t>
            </a:r>
          </a:p>
          <a:p>
            <a:pPr marL="233363">
              <a:spcBef>
                <a:spcPts val="200"/>
              </a:spcBef>
            </a:pPr>
            <a:r>
              <a:rPr lang="en-IN" sz="1100">
                <a:solidFill>
                  <a:schemeClr val="tx1"/>
                </a:solidFill>
              </a:rPr>
              <a:t>	            (‘foo’, ‘r’)</a:t>
            </a:r>
          </a:p>
        </p:txBody>
      </p:sp>
    </p:spTree>
    <p:extLst>
      <p:ext uri="{BB962C8B-B14F-4D97-AF65-F5344CB8AC3E}">
        <p14:creationId xmlns:p14="http://schemas.microsoft.com/office/powerpoint/2010/main" val="402411596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Big Data</a:t>
            </a:r>
            <a:endParaRPr lang="en-IN" dirty="0"/>
          </a:p>
        </p:txBody>
      </p:sp>
      <p:sp>
        <p:nvSpPr>
          <p:cNvPr id="3" name="Content Placeholder 2"/>
          <p:cNvSpPr>
            <a:spLocks noGrp="1"/>
          </p:cNvSpPr>
          <p:nvPr>
            <p:ph idx="4294967295"/>
          </p:nvPr>
        </p:nvSpPr>
        <p:spPr bwMode="gray">
          <a:xfrm>
            <a:off x="566072" y="2210325"/>
            <a:ext cx="8273128" cy="2236510"/>
          </a:xfrm>
          <a:prstGeom prst="rect">
            <a:avLst/>
          </a:prstGeom>
        </p:spPr>
        <p:txBody>
          <a:bodyPr wrap="square" lIns="0" tIns="0" rIns="0" bIns="0">
            <a:spAutoFit/>
          </a:bodyPr>
          <a:lstStyle/>
          <a:p>
            <a:pPr>
              <a:spcBef>
                <a:spcPts val="800"/>
              </a:spcBef>
            </a:pPr>
            <a:r>
              <a:rPr lang="en-IN" sz="2000" dirty="0" smtClean="0">
                <a:solidFill>
                  <a:schemeClr val="tx1"/>
                </a:solidFill>
              </a:rPr>
              <a:t>What is Big Data?</a:t>
            </a:r>
          </a:p>
          <a:p>
            <a:pPr>
              <a:spcBef>
                <a:spcPts val="800"/>
              </a:spcBef>
            </a:pPr>
            <a:r>
              <a:rPr lang="en-IN" sz="2000" dirty="0" smtClean="0">
                <a:solidFill>
                  <a:schemeClr val="tx1"/>
                </a:solidFill>
              </a:rPr>
              <a:t>Three V’s</a:t>
            </a:r>
          </a:p>
          <a:p>
            <a:pPr lvl="1">
              <a:spcBef>
                <a:spcPts val="800"/>
              </a:spcBef>
              <a:buClr>
                <a:schemeClr val="bg2"/>
              </a:buClr>
              <a:buSzPct val="125000"/>
              <a:buFont typeface="Arial" panose="020B0604020202020204" pitchFamily="34" charset="0"/>
              <a:buChar char="›"/>
            </a:pPr>
            <a:r>
              <a:rPr lang="en-IN" sz="1800" dirty="0" smtClean="0">
                <a:solidFill>
                  <a:schemeClr val="tx1"/>
                </a:solidFill>
              </a:rPr>
              <a:t>Volume</a:t>
            </a:r>
          </a:p>
          <a:p>
            <a:pPr lvl="1">
              <a:spcBef>
                <a:spcPts val="800"/>
              </a:spcBef>
              <a:buClr>
                <a:schemeClr val="bg2"/>
              </a:buClr>
              <a:buSzPct val="125000"/>
              <a:buFont typeface="Arial" panose="020B0604020202020204" pitchFamily="34" charset="0"/>
              <a:buChar char="›"/>
            </a:pPr>
            <a:r>
              <a:rPr lang="en-IN" sz="1800" dirty="0" smtClean="0">
                <a:solidFill>
                  <a:schemeClr val="tx1"/>
                </a:solidFill>
              </a:rPr>
              <a:t>Variety</a:t>
            </a:r>
          </a:p>
          <a:p>
            <a:pPr lvl="1">
              <a:spcBef>
                <a:spcPts val="800"/>
              </a:spcBef>
              <a:buClr>
                <a:schemeClr val="bg2"/>
              </a:buClr>
              <a:buSzPct val="125000"/>
              <a:buFont typeface="Arial" panose="020B0604020202020204" pitchFamily="34" charset="0"/>
              <a:buChar char="›"/>
            </a:pPr>
            <a:r>
              <a:rPr lang="en-IN" sz="1800" dirty="0" smtClean="0">
                <a:solidFill>
                  <a:schemeClr val="tx1"/>
                </a:solidFill>
              </a:rPr>
              <a:t>Velocity</a:t>
            </a:r>
          </a:p>
          <a:p>
            <a:pPr lvl="1">
              <a:spcBef>
                <a:spcPts val="800"/>
              </a:spcBef>
              <a:buClr>
                <a:schemeClr val="bg2"/>
              </a:buClr>
              <a:buSzPct val="125000"/>
              <a:buFont typeface="Arial" panose="020B0604020202020204" pitchFamily="34" charset="0"/>
              <a:buChar char="›"/>
            </a:pPr>
            <a:r>
              <a:rPr lang="en-IN" sz="1800" dirty="0" smtClean="0">
                <a:solidFill>
                  <a:schemeClr val="tx1"/>
                </a:solidFill>
              </a:rPr>
              <a:t>A fourth V has been added recently “Veracity”</a:t>
            </a:r>
          </a:p>
        </p:txBody>
      </p:sp>
    </p:spTree>
    <p:extLst>
      <p:ext uri="{BB962C8B-B14F-4D97-AF65-F5344CB8AC3E}">
        <p14:creationId xmlns:p14="http://schemas.microsoft.com/office/powerpoint/2010/main" val="357839057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Example Mapper: Filter Mapper</a:t>
            </a:r>
            <a:endParaRPr lang="en-IN" dirty="0"/>
          </a:p>
        </p:txBody>
      </p:sp>
      <p:sp>
        <p:nvSpPr>
          <p:cNvPr id="3" name="Content Placeholder 2"/>
          <p:cNvSpPr>
            <a:spLocks noGrp="1"/>
          </p:cNvSpPr>
          <p:nvPr>
            <p:ph type="body" sz="quarter" idx="10"/>
          </p:nvPr>
        </p:nvSpPr>
        <p:spPr bwMode="gray">
          <a:xfrm>
            <a:off x="566738" y="1694109"/>
            <a:ext cx="8272462" cy="861774"/>
          </a:xfrm>
        </p:spPr>
        <p:txBody>
          <a:bodyPr vert="horz" wrap="square" lIns="0" tIns="0" rIns="0" bIns="0">
            <a:spAutoFit/>
          </a:bodyPr>
          <a:lstStyle/>
          <a:p>
            <a:pPr marL="233363" indent="-233363"/>
            <a:r>
              <a:rPr lang="en-IN" sz="2000" dirty="0">
                <a:solidFill>
                  <a:schemeClr val="tx1"/>
                </a:solidFill>
              </a:rPr>
              <a:t>Only output key/value pairs where the input value is a prime number (</a:t>
            </a:r>
            <a:r>
              <a:rPr lang="en-IN" sz="2000">
                <a:solidFill>
                  <a:schemeClr val="tx1"/>
                </a:solidFill>
              </a:rPr>
              <a:t>pseudo-code):</a:t>
            </a:r>
            <a:endParaRPr lang="en-IN" sz="2000" dirty="0">
              <a:solidFill>
                <a:schemeClr val="tx1"/>
              </a:solidFill>
            </a:endParaRPr>
          </a:p>
        </p:txBody>
      </p:sp>
      <p:sp>
        <p:nvSpPr>
          <p:cNvPr id="8" name="Rounded Rectangle 7"/>
          <p:cNvSpPr/>
          <p:nvPr/>
        </p:nvSpPr>
        <p:spPr bwMode="gray">
          <a:xfrm>
            <a:off x="554038" y="2764449"/>
            <a:ext cx="8154027" cy="71241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let map(k, v) =</a:t>
            </a:r>
          </a:p>
          <a:p>
            <a:pPr marL="233363">
              <a:spcBef>
                <a:spcPts val="200"/>
              </a:spcBef>
            </a:pPr>
            <a:r>
              <a:rPr lang="en-IN" sz="1100">
                <a:solidFill>
                  <a:schemeClr val="tx1"/>
                </a:solidFill>
              </a:rPr>
              <a:t>if (isPrime(v)) then emit(k, v)</a:t>
            </a:r>
          </a:p>
        </p:txBody>
      </p:sp>
      <p:sp>
        <p:nvSpPr>
          <p:cNvPr id="9" name="Rounded Rectangle 8"/>
          <p:cNvSpPr/>
          <p:nvPr/>
        </p:nvSpPr>
        <p:spPr bwMode="gray">
          <a:xfrm>
            <a:off x="554038" y="3753278"/>
            <a:ext cx="8154027" cy="71241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('foo', 7) -&gt; ('foo', 7)</a:t>
            </a:r>
          </a:p>
          <a:p>
            <a:pPr marL="233363">
              <a:spcBef>
                <a:spcPts val="200"/>
              </a:spcBef>
            </a:pPr>
            <a:r>
              <a:rPr lang="en-IN" sz="1100">
                <a:solidFill>
                  <a:schemeClr val="tx1"/>
                </a:solidFill>
              </a:rPr>
              <a:t>('baz', 10) -&gt; nothing</a:t>
            </a:r>
          </a:p>
        </p:txBody>
      </p:sp>
    </p:spTree>
    <p:extLst>
      <p:ext uri="{BB962C8B-B14F-4D97-AF65-F5344CB8AC3E}">
        <p14:creationId xmlns:p14="http://schemas.microsoft.com/office/powerpoint/2010/main" val="28167895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Example Mapper: Changing Keyspaces</a:t>
            </a:r>
            <a:endParaRPr lang="en-IN" dirty="0"/>
          </a:p>
        </p:txBody>
      </p:sp>
      <p:sp>
        <p:nvSpPr>
          <p:cNvPr id="3" name="Content Placeholder 2"/>
          <p:cNvSpPr>
            <a:spLocks noGrp="1"/>
          </p:cNvSpPr>
          <p:nvPr>
            <p:ph type="body" sz="quarter" idx="10"/>
          </p:nvPr>
        </p:nvSpPr>
        <p:spPr bwMode="gray">
          <a:xfrm>
            <a:off x="566738" y="1683476"/>
            <a:ext cx="8272462" cy="990015"/>
          </a:xfrm>
        </p:spPr>
        <p:txBody>
          <a:bodyPr vert="horz" wrap="square" lIns="0" tIns="0" rIns="0" bIns="0">
            <a:spAutoFit/>
          </a:bodyPr>
          <a:lstStyle/>
          <a:p>
            <a:pPr marL="233363" indent="-233363"/>
            <a:r>
              <a:rPr lang="en-IN" sz="2000" dirty="0">
                <a:solidFill>
                  <a:schemeClr val="tx1"/>
                </a:solidFill>
              </a:rPr>
              <a:t>The key output by the Mapper does not need to be identical to the input key</a:t>
            </a:r>
          </a:p>
          <a:p>
            <a:pPr marL="233363" indent="-233363"/>
            <a:r>
              <a:rPr lang="en-IN" sz="2000" dirty="0">
                <a:solidFill>
                  <a:schemeClr val="tx1"/>
                </a:solidFill>
              </a:rPr>
              <a:t>Output the word length as the key (</a:t>
            </a:r>
            <a:r>
              <a:rPr lang="en-IN" sz="2000">
                <a:solidFill>
                  <a:schemeClr val="tx1"/>
                </a:solidFill>
              </a:rPr>
              <a:t>pseudo-code</a:t>
            </a:r>
            <a:r>
              <a:rPr lang="en-IN" sz="2000" smtClean="0">
                <a:solidFill>
                  <a:schemeClr val="tx1"/>
                </a:solidFill>
              </a:rPr>
              <a:t>):</a:t>
            </a:r>
            <a:endParaRPr lang="en-IN" sz="2000" dirty="0">
              <a:solidFill>
                <a:schemeClr val="tx1"/>
              </a:solidFill>
            </a:endParaRPr>
          </a:p>
        </p:txBody>
      </p:sp>
      <p:sp>
        <p:nvSpPr>
          <p:cNvPr id="8" name="Rounded Rectangle 7"/>
          <p:cNvSpPr/>
          <p:nvPr/>
        </p:nvSpPr>
        <p:spPr bwMode="gray">
          <a:xfrm>
            <a:off x="554038" y="3040884"/>
            <a:ext cx="8154027" cy="71241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nn-NO" sz="1100">
                <a:solidFill>
                  <a:schemeClr val="tx1"/>
                </a:solidFill>
              </a:rPr>
              <a:t>let map(k, v) =</a:t>
            </a:r>
          </a:p>
          <a:p>
            <a:pPr marL="233363">
              <a:spcBef>
                <a:spcPts val="200"/>
              </a:spcBef>
            </a:pPr>
            <a:r>
              <a:rPr lang="nn-NO" sz="1100">
                <a:solidFill>
                  <a:schemeClr val="tx1"/>
                </a:solidFill>
              </a:rPr>
              <a:t>emit(v.length(), v)</a:t>
            </a:r>
          </a:p>
        </p:txBody>
      </p:sp>
      <p:sp>
        <p:nvSpPr>
          <p:cNvPr id="9" name="Rounded Rectangle 8"/>
          <p:cNvSpPr/>
          <p:nvPr/>
        </p:nvSpPr>
        <p:spPr bwMode="gray">
          <a:xfrm>
            <a:off x="554038" y="4019081"/>
            <a:ext cx="8154027" cy="71241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nn-NO" sz="1100">
                <a:solidFill>
                  <a:schemeClr val="tx1"/>
                </a:solidFill>
              </a:rPr>
              <a:t>('foo', 'bar') -&gt; (3, 'bar')</a:t>
            </a:r>
          </a:p>
          <a:p>
            <a:pPr marL="233363">
              <a:spcBef>
                <a:spcPts val="200"/>
              </a:spcBef>
            </a:pPr>
            <a:r>
              <a:rPr lang="nn-NO" sz="1100">
                <a:solidFill>
                  <a:schemeClr val="tx1"/>
                </a:solidFill>
              </a:rPr>
              <a:t>('baz', 'other') -&gt; (5, 'other')</a:t>
            </a:r>
          </a:p>
          <a:p>
            <a:pPr marL="233363">
              <a:spcBef>
                <a:spcPts val="200"/>
              </a:spcBef>
            </a:pPr>
            <a:r>
              <a:rPr lang="nn-NO" sz="1100">
                <a:solidFill>
                  <a:schemeClr val="tx1"/>
                </a:solidFill>
              </a:rPr>
              <a:t>('foo', 'abracadabra') -&gt; (11, 'abracadabra')</a:t>
            </a:r>
          </a:p>
        </p:txBody>
      </p:sp>
    </p:spTree>
    <p:extLst>
      <p:ext uri="{BB962C8B-B14F-4D97-AF65-F5344CB8AC3E}">
        <p14:creationId xmlns:p14="http://schemas.microsoft.com/office/powerpoint/2010/main" val="136327374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The Reducer</a:t>
            </a:r>
            <a:endParaRPr lang="en-IN" dirty="0"/>
          </a:p>
        </p:txBody>
      </p:sp>
      <p:sp>
        <p:nvSpPr>
          <p:cNvPr id="3" name="Content Placeholder 2"/>
          <p:cNvSpPr>
            <a:spLocks noGrp="1"/>
          </p:cNvSpPr>
          <p:nvPr>
            <p:ph type="body" sz="quarter" idx="10"/>
          </p:nvPr>
        </p:nvSpPr>
        <p:spPr bwMode="gray">
          <a:xfrm>
            <a:off x="563531" y="1385752"/>
            <a:ext cx="8275670" cy="4693593"/>
          </a:xfrm>
        </p:spPr>
        <p:txBody>
          <a:bodyPr wrap="square" lIns="0" tIns="0" rIns="0" bIns="0">
            <a:spAutoFit/>
          </a:bodyPr>
          <a:lstStyle/>
          <a:p>
            <a:pPr marL="233363" indent="-233363">
              <a:lnSpc>
                <a:spcPct val="100000"/>
              </a:lnSpc>
              <a:spcBef>
                <a:spcPts val="1200"/>
              </a:spcBef>
            </a:pPr>
            <a:r>
              <a:rPr lang="en-IN" sz="2000" dirty="0" smtClean="0">
                <a:solidFill>
                  <a:schemeClr val="tx1"/>
                </a:solidFill>
              </a:rPr>
              <a:t>After the Map phase is over, all the intermediate values for a given intermediate key are combined together into a list</a:t>
            </a:r>
          </a:p>
          <a:p>
            <a:pPr marL="233363" indent="-233363">
              <a:lnSpc>
                <a:spcPct val="100000"/>
              </a:lnSpc>
              <a:spcBef>
                <a:spcPts val="1200"/>
              </a:spcBef>
            </a:pPr>
            <a:r>
              <a:rPr lang="en-IN" sz="2000" dirty="0" smtClean="0">
                <a:solidFill>
                  <a:schemeClr val="tx1"/>
                </a:solidFill>
              </a:rPr>
              <a:t>This list is given to a Reducer</a:t>
            </a:r>
          </a:p>
          <a:p>
            <a:pPr lvl="1">
              <a:spcBef>
                <a:spcPts val="800"/>
              </a:spcBef>
            </a:pPr>
            <a:r>
              <a:rPr lang="en-IN" sz="1800" dirty="0" smtClean="0"/>
              <a:t>There may be a single Reducer, or multiple Reducers</a:t>
            </a:r>
          </a:p>
          <a:p>
            <a:pPr lvl="2">
              <a:spcBef>
                <a:spcPts val="600"/>
              </a:spcBef>
              <a:buFont typeface="Calibri" panose="020F0502020204030204" pitchFamily="34" charset="0"/>
              <a:buChar char="»"/>
            </a:pPr>
            <a:r>
              <a:rPr lang="en-IN" sz="1600" dirty="0" smtClean="0"/>
              <a:t>This is specified as part of the job configuration</a:t>
            </a:r>
          </a:p>
          <a:p>
            <a:pPr lvl="1">
              <a:spcBef>
                <a:spcPts val="800"/>
              </a:spcBef>
            </a:pPr>
            <a:r>
              <a:rPr lang="en-IN" sz="1800" dirty="0" smtClean="0"/>
              <a:t>All values associated with a particular intermediate key are guaranteed to go to the same Reducer</a:t>
            </a:r>
          </a:p>
          <a:p>
            <a:pPr lvl="1">
              <a:spcBef>
                <a:spcPts val="800"/>
              </a:spcBef>
            </a:pPr>
            <a:r>
              <a:rPr lang="en-IN" sz="1800" dirty="0" smtClean="0"/>
              <a:t>The intermediate keys, and their value lists, are passed to the Reducer in sorted key order</a:t>
            </a:r>
          </a:p>
          <a:p>
            <a:pPr lvl="1">
              <a:spcBef>
                <a:spcPts val="800"/>
              </a:spcBef>
            </a:pPr>
            <a:r>
              <a:rPr lang="en-IN" sz="1800" dirty="0" smtClean="0"/>
              <a:t>This step is known as the ‘shuffle and sort’</a:t>
            </a:r>
          </a:p>
          <a:p>
            <a:pPr marL="233363" indent="-233363">
              <a:lnSpc>
                <a:spcPct val="100000"/>
              </a:lnSpc>
              <a:spcBef>
                <a:spcPts val="1200"/>
              </a:spcBef>
            </a:pPr>
            <a:r>
              <a:rPr lang="en-IN" sz="2000" dirty="0" smtClean="0">
                <a:solidFill>
                  <a:schemeClr val="tx1"/>
                </a:solidFill>
              </a:rPr>
              <a:t>The Reducer outputs zero or more final key/value pairs</a:t>
            </a:r>
          </a:p>
          <a:p>
            <a:pPr lvl="1">
              <a:spcBef>
                <a:spcPts val="800"/>
              </a:spcBef>
            </a:pPr>
            <a:r>
              <a:rPr lang="en-IN" sz="1800" dirty="0" smtClean="0"/>
              <a:t>These are written to HDFS</a:t>
            </a:r>
          </a:p>
          <a:p>
            <a:pPr lvl="1">
              <a:spcBef>
                <a:spcPts val="800"/>
              </a:spcBef>
            </a:pPr>
            <a:r>
              <a:rPr lang="en-IN" sz="1800" dirty="0" smtClean="0"/>
              <a:t>In practice, the Reducer usually emits a single key/value pair for each input key</a:t>
            </a:r>
            <a:endParaRPr lang="en-IN" sz="1800" dirty="0"/>
          </a:p>
        </p:txBody>
      </p:sp>
    </p:spTree>
    <p:extLst>
      <p:ext uri="{BB962C8B-B14F-4D97-AF65-F5344CB8AC3E}">
        <p14:creationId xmlns:p14="http://schemas.microsoft.com/office/powerpoint/2010/main" val="2763980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Example Reducer: Sum Reducer</a:t>
            </a:r>
            <a:endParaRPr lang="en-IN" dirty="0"/>
          </a:p>
        </p:txBody>
      </p:sp>
      <p:sp>
        <p:nvSpPr>
          <p:cNvPr id="3" name="Content Placeholder 2"/>
          <p:cNvSpPr>
            <a:spLocks noGrp="1"/>
          </p:cNvSpPr>
          <p:nvPr>
            <p:ph type="body" sz="quarter" idx="10"/>
          </p:nvPr>
        </p:nvSpPr>
        <p:spPr bwMode="gray">
          <a:xfrm>
            <a:off x="563530" y="1864237"/>
            <a:ext cx="8138062" cy="390876"/>
          </a:xfrm>
        </p:spPr>
        <p:txBody>
          <a:bodyPr wrap="none" lIns="0" tIns="0" rIns="0" bIns="0">
            <a:spAutoFit/>
          </a:bodyPr>
          <a:lstStyle/>
          <a:p>
            <a:pPr marL="233363" indent="-233363"/>
            <a:r>
              <a:rPr lang="en-IN" sz="2000" smtClean="0">
                <a:solidFill>
                  <a:schemeClr val="tx1"/>
                </a:solidFill>
              </a:rPr>
              <a:t>Add up all the values associated with each intermediate key (pseudo-code):</a:t>
            </a:r>
            <a:endParaRPr lang="en-IN" sz="2000" dirty="0">
              <a:solidFill>
                <a:schemeClr val="tx1"/>
              </a:solidFill>
            </a:endParaRPr>
          </a:p>
        </p:txBody>
      </p:sp>
      <p:sp>
        <p:nvSpPr>
          <p:cNvPr id="7" name="Rounded Rectangle 6"/>
          <p:cNvSpPr/>
          <p:nvPr/>
        </p:nvSpPr>
        <p:spPr bwMode="gray">
          <a:xfrm>
            <a:off x="554038" y="2647479"/>
            <a:ext cx="8154027" cy="1148343"/>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let reduce(k, vals) =</a:t>
            </a:r>
          </a:p>
          <a:p>
            <a:pPr marL="233363">
              <a:spcBef>
                <a:spcPts val="200"/>
              </a:spcBef>
            </a:pPr>
            <a:r>
              <a:rPr lang="en-IN" sz="1100">
                <a:solidFill>
                  <a:schemeClr val="tx1"/>
                </a:solidFill>
              </a:rPr>
              <a:t>sum = 0</a:t>
            </a:r>
          </a:p>
          <a:p>
            <a:pPr marL="233363">
              <a:spcBef>
                <a:spcPts val="200"/>
              </a:spcBef>
            </a:pPr>
            <a:r>
              <a:rPr lang="en-IN" sz="1100">
                <a:solidFill>
                  <a:schemeClr val="tx1"/>
                </a:solidFill>
              </a:rPr>
              <a:t>foreach int i in vals:</a:t>
            </a:r>
          </a:p>
          <a:p>
            <a:pPr marL="233363">
              <a:spcBef>
                <a:spcPts val="200"/>
              </a:spcBef>
            </a:pPr>
            <a:r>
              <a:rPr lang="en-IN" sz="1100">
                <a:solidFill>
                  <a:schemeClr val="tx1"/>
                </a:solidFill>
              </a:rPr>
              <a:t>sum += i</a:t>
            </a:r>
          </a:p>
          <a:p>
            <a:pPr marL="233363">
              <a:spcBef>
                <a:spcPts val="200"/>
              </a:spcBef>
            </a:pPr>
            <a:r>
              <a:rPr lang="en-IN" sz="1100">
                <a:solidFill>
                  <a:schemeClr val="tx1"/>
                </a:solidFill>
              </a:rPr>
              <a:t>emit(k, sum)</a:t>
            </a:r>
          </a:p>
        </p:txBody>
      </p:sp>
      <p:sp>
        <p:nvSpPr>
          <p:cNvPr id="8" name="Rounded Rectangle 7"/>
          <p:cNvSpPr/>
          <p:nvPr/>
        </p:nvSpPr>
        <p:spPr bwMode="gray">
          <a:xfrm>
            <a:off x="554038" y="4146670"/>
            <a:ext cx="8154027" cy="71241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(’bar', [9, 3, -17, 44]) -&gt; (’bar', 39)</a:t>
            </a:r>
          </a:p>
          <a:p>
            <a:pPr marL="233363">
              <a:spcBef>
                <a:spcPts val="200"/>
              </a:spcBef>
            </a:pPr>
            <a:r>
              <a:rPr lang="en-IN" sz="1100">
                <a:solidFill>
                  <a:schemeClr val="tx1"/>
                </a:solidFill>
              </a:rPr>
              <a:t>(’foo', [123, 100, 77]) -&gt; (’foo', 300)</a:t>
            </a:r>
          </a:p>
        </p:txBody>
      </p:sp>
    </p:spTree>
    <p:extLst>
      <p:ext uri="{BB962C8B-B14F-4D97-AF65-F5344CB8AC3E}">
        <p14:creationId xmlns:p14="http://schemas.microsoft.com/office/powerpoint/2010/main" val="45248550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Example Reducer: Identity Reducer</a:t>
            </a:r>
            <a:endParaRPr lang="en-IN" dirty="0"/>
          </a:p>
        </p:txBody>
      </p:sp>
      <p:sp>
        <p:nvSpPr>
          <p:cNvPr id="3" name="Content Placeholder 2"/>
          <p:cNvSpPr>
            <a:spLocks noGrp="1"/>
          </p:cNvSpPr>
          <p:nvPr>
            <p:ph type="body" sz="quarter" idx="10"/>
          </p:nvPr>
        </p:nvSpPr>
        <p:spPr bwMode="gray">
          <a:xfrm>
            <a:off x="563530" y="1842971"/>
            <a:ext cx="5794087" cy="390876"/>
          </a:xfrm>
        </p:spPr>
        <p:txBody>
          <a:bodyPr wrap="none" lIns="0" tIns="0" rIns="0" bIns="0">
            <a:spAutoFit/>
          </a:bodyPr>
          <a:lstStyle/>
          <a:p>
            <a:pPr marL="233363" indent="-233363"/>
            <a:r>
              <a:rPr lang="en-IN" sz="2000" dirty="0" smtClean="0">
                <a:solidFill>
                  <a:schemeClr val="tx1"/>
                </a:solidFill>
              </a:rPr>
              <a:t>The Identity Reducer is very common (pseudo-code):</a:t>
            </a:r>
          </a:p>
        </p:txBody>
      </p:sp>
      <p:sp>
        <p:nvSpPr>
          <p:cNvPr id="8" name="Rounded Rectangle 7"/>
          <p:cNvSpPr/>
          <p:nvPr/>
        </p:nvSpPr>
        <p:spPr bwMode="gray">
          <a:xfrm>
            <a:off x="554038" y="2445461"/>
            <a:ext cx="8154027" cy="754938"/>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let reduce(k, vals) =</a:t>
            </a:r>
          </a:p>
          <a:p>
            <a:pPr marL="233363">
              <a:spcBef>
                <a:spcPts val="200"/>
              </a:spcBef>
            </a:pPr>
            <a:r>
              <a:rPr lang="en-IN" sz="1100">
                <a:solidFill>
                  <a:schemeClr val="tx1"/>
                </a:solidFill>
              </a:rPr>
              <a:t>foreach v in vals:</a:t>
            </a:r>
          </a:p>
          <a:p>
            <a:pPr marL="233363">
              <a:spcBef>
                <a:spcPts val="200"/>
              </a:spcBef>
            </a:pPr>
            <a:r>
              <a:rPr lang="en-IN" sz="1100">
                <a:solidFill>
                  <a:schemeClr val="tx1"/>
                </a:solidFill>
              </a:rPr>
              <a:t>emit(k, v)</a:t>
            </a:r>
          </a:p>
        </p:txBody>
      </p:sp>
      <p:sp>
        <p:nvSpPr>
          <p:cNvPr id="9" name="Rounded Rectangle 8"/>
          <p:cNvSpPr/>
          <p:nvPr/>
        </p:nvSpPr>
        <p:spPr bwMode="gray">
          <a:xfrm>
            <a:off x="554038" y="3732003"/>
            <a:ext cx="8154027" cy="978223"/>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('foo', [9, 3, -17, 44]) -&gt; ('foo', 9), ('foo', 3),</a:t>
            </a:r>
          </a:p>
          <a:p>
            <a:pPr marL="233363">
              <a:spcBef>
                <a:spcPts val="200"/>
              </a:spcBef>
            </a:pPr>
            <a:r>
              <a:rPr lang="en-IN" sz="1100">
                <a:solidFill>
                  <a:schemeClr val="tx1"/>
                </a:solidFill>
              </a:rPr>
              <a:t>('foo', -17), ('foo', 44)</a:t>
            </a:r>
          </a:p>
          <a:p>
            <a:pPr marL="233363">
              <a:spcBef>
                <a:spcPts val="200"/>
              </a:spcBef>
            </a:pPr>
            <a:r>
              <a:rPr lang="en-IN" sz="1100">
                <a:solidFill>
                  <a:schemeClr val="tx1"/>
                </a:solidFill>
              </a:rPr>
              <a:t>('bar', [123, 100, 77]) -&gt; ('bar', 123), ('bar', 100),</a:t>
            </a:r>
          </a:p>
          <a:p>
            <a:pPr marL="233363">
              <a:spcBef>
                <a:spcPts val="200"/>
              </a:spcBef>
            </a:pPr>
            <a:r>
              <a:rPr lang="en-IN" sz="1100">
                <a:solidFill>
                  <a:schemeClr val="tx1"/>
                </a:solidFill>
              </a:rPr>
              <a:t>('bar', 77)</a:t>
            </a:r>
          </a:p>
        </p:txBody>
      </p:sp>
    </p:spTree>
    <p:extLst>
      <p:ext uri="{BB962C8B-B14F-4D97-AF65-F5344CB8AC3E}">
        <p14:creationId xmlns:p14="http://schemas.microsoft.com/office/powerpoint/2010/main" val="26965205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Example: Word Count</a:t>
            </a:r>
            <a:endParaRPr lang="en-IN" dirty="0"/>
          </a:p>
        </p:txBody>
      </p:sp>
      <p:sp>
        <p:nvSpPr>
          <p:cNvPr id="3" name="Content Placeholder 2"/>
          <p:cNvSpPr>
            <a:spLocks noGrp="1"/>
          </p:cNvSpPr>
          <p:nvPr>
            <p:ph type="body" sz="quarter" idx="10"/>
          </p:nvPr>
        </p:nvSpPr>
        <p:spPr bwMode="gray">
          <a:xfrm>
            <a:off x="563530" y="1768540"/>
            <a:ext cx="8442183" cy="800219"/>
          </a:xfrm>
        </p:spPr>
        <p:txBody>
          <a:bodyPr wrap="none" lIns="0" tIns="0" rIns="0" bIns="0">
            <a:spAutoFit/>
          </a:bodyPr>
          <a:lstStyle/>
          <a:p>
            <a:pPr marL="233363" indent="-233363"/>
            <a:r>
              <a:rPr lang="en-IN" sz="2000" dirty="0" smtClean="0">
                <a:solidFill>
                  <a:schemeClr val="tx1"/>
                </a:solidFill>
              </a:rPr>
              <a:t>Count the number of occurrences of each word in a large amount of input data</a:t>
            </a:r>
          </a:p>
          <a:p>
            <a:pPr marL="457200" lvl="1" indent="-236538"/>
            <a:r>
              <a:rPr lang="en-IN" sz="2000" dirty="0" smtClean="0"/>
              <a:t> </a:t>
            </a:r>
            <a:r>
              <a:rPr lang="en-IN" sz="1800" dirty="0" smtClean="0"/>
              <a:t>This is the ‘hello world’ of </a:t>
            </a:r>
            <a:r>
              <a:rPr lang="en-IN" sz="1800" dirty="0" err="1" smtClean="0"/>
              <a:t>MapReduce</a:t>
            </a:r>
            <a:r>
              <a:rPr lang="en-IN" sz="1800" dirty="0" smtClean="0"/>
              <a:t> programming</a:t>
            </a:r>
            <a:endParaRPr lang="en-IN" sz="1800" dirty="0"/>
          </a:p>
        </p:txBody>
      </p:sp>
      <p:sp>
        <p:nvSpPr>
          <p:cNvPr id="7" name="Rounded Rectangle 6"/>
          <p:cNvSpPr/>
          <p:nvPr/>
        </p:nvSpPr>
        <p:spPr bwMode="gray">
          <a:xfrm>
            <a:off x="554038" y="3732001"/>
            <a:ext cx="8154027" cy="1594912"/>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reduce(String output_key,</a:t>
            </a:r>
          </a:p>
          <a:p>
            <a:pPr marL="233363">
              <a:spcBef>
                <a:spcPts val="200"/>
              </a:spcBef>
            </a:pPr>
            <a:r>
              <a:rPr lang="en-IN" sz="1100">
                <a:solidFill>
                  <a:schemeClr val="tx1"/>
                </a:solidFill>
              </a:rPr>
              <a:t>Iterator&lt;int&gt; intermediate_vals)</a:t>
            </a:r>
          </a:p>
          <a:p>
            <a:pPr marL="233363">
              <a:spcBef>
                <a:spcPts val="200"/>
              </a:spcBef>
            </a:pPr>
            <a:r>
              <a:rPr lang="en-IN" sz="1100">
                <a:solidFill>
                  <a:schemeClr val="tx1"/>
                </a:solidFill>
              </a:rPr>
              <a:t>set count = 0</a:t>
            </a:r>
          </a:p>
          <a:p>
            <a:pPr marL="233363">
              <a:spcBef>
                <a:spcPts val="200"/>
              </a:spcBef>
            </a:pPr>
            <a:r>
              <a:rPr lang="en-IN" sz="1100">
                <a:solidFill>
                  <a:schemeClr val="tx1"/>
                </a:solidFill>
              </a:rPr>
              <a:t>foreach v in intermediate_vals:</a:t>
            </a:r>
          </a:p>
          <a:p>
            <a:pPr marL="233363">
              <a:spcBef>
                <a:spcPts val="200"/>
              </a:spcBef>
            </a:pPr>
            <a:r>
              <a:rPr lang="en-IN" sz="1100">
                <a:solidFill>
                  <a:schemeClr val="tx1"/>
                </a:solidFill>
              </a:rPr>
              <a:t>count += v</a:t>
            </a:r>
          </a:p>
          <a:p>
            <a:pPr marL="233363">
              <a:spcBef>
                <a:spcPts val="200"/>
              </a:spcBef>
            </a:pPr>
            <a:r>
              <a:rPr lang="en-IN" sz="1100">
                <a:solidFill>
                  <a:schemeClr val="tx1"/>
                </a:solidFill>
              </a:rPr>
              <a:t>emit(output_key, count)</a:t>
            </a:r>
          </a:p>
        </p:txBody>
      </p:sp>
      <p:sp>
        <p:nvSpPr>
          <p:cNvPr id="8" name="Rounded Rectangle 7"/>
          <p:cNvSpPr/>
          <p:nvPr/>
        </p:nvSpPr>
        <p:spPr bwMode="gray">
          <a:xfrm>
            <a:off x="554038" y="2647480"/>
            <a:ext cx="8154027" cy="754938"/>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map(String input_key, String input_value)</a:t>
            </a:r>
          </a:p>
          <a:p>
            <a:pPr marL="233363">
              <a:spcBef>
                <a:spcPts val="200"/>
              </a:spcBef>
            </a:pPr>
            <a:r>
              <a:rPr lang="en-IN" sz="1100">
                <a:solidFill>
                  <a:schemeClr val="tx1"/>
                </a:solidFill>
              </a:rPr>
              <a:t>foreach word w in input_value:</a:t>
            </a:r>
          </a:p>
          <a:p>
            <a:pPr marL="233363">
              <a:spcBef>
                <a:spcPts val="200"/>
              </a:spcBef>
            </a:pPr>
            <a:r>
              <a:rPr lang="en-IN" sz="1100">
                <a:solidFill>
                  <a:schemeClr val="tx1"/>
                </a:solidFill>
              </a:rPr>
              <a:t>emit(w, 1)</a:t>
            </a:r>
          </a:p>
        </p:txBody>
      </p:sp>
    </p:spTree>
    <p:extLst>
      <p:ext uri="{BB962C8B-B14F-4D97-AF65-F5344CB8AC3E}">
        <p14:creationId xmlns:p14="http://schemas.microsoft.com/office/powerpoint/2010/main" val="150125751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Example: Word Count (cont’d)</a:t>
            </a:r>
            <a:endParaRPr lang="en-IN" dirty="0"/>
          </a:p>
        </p:txBody>
      </p:sp>
      <p:sp>
        <p:nvSpPr>
          <p:cNvPr id="3" name="Content Placeholder 2"/>
          <p:cNvSpPr>
            <a:spLocks noGrp="1"/>
          </p:cNvSpPr>
          <p:nvPr>
            <p:ph type="body" sz="quarter" idx="10"/>
          </p:nvPr>
        </p:nvSpPr>
        <p:spPr bwMode="gray">
          <a:xfrm>
            <a:off x="563530" y="1513348"/>
            <a:ext cx="2961452" cy="2108269"/>
          </a:xfrm>
        </p:spPr>
        <p:txBody>
          <a:bodyPr wrap="none" lIns="0" tIns="0" rIns="0" bIns="0">
            <a:spAutoFit/>
          </a:bodyPr>
          <a:lstStyle/>
          <a:p>
            <a:r>
              <a:rPr lang="en-IN" sz="2000" dirty="0" smtClean="0">
                <a:solidFill>
                  <a:schemeClr val="tx1"/>
                </a:solidFill>
              </a:rPr>
              <a:t>Input to the Mapper:</a:t>
            </a:r>
          </a:p>
          <a:p>
            <a:endParaRPr lang="en-IN" sz="2000" dirty="0" smtClean="0">
              <a:solidFill>
                <a:schemeClr val="tx1"/>
              </a:solidFill>
            </a:endParaRPr>
          </a:p>
          <a:p>
            <a:endParaRPr lang="en-IN" sz="2000" dirty="0" smtClean="0">
              <a:solidFill>
                <a:schemeClr val="tx1"/>
              </a:solidFill>
            </a:endParaRPr>
          </a:p>
          <a:p>
            <a:r>
              <a:rPr lang="en-IN" sz="2000" dirty="0" smtClean="0">
                <a:solidFill>
                  <a:schemeClr val="tx1"/>
                </a:solidFill>
              </a:rPr>
              <a:t>Output from the Mapper:</a:t>
            </a:r>
            <a:endParaRPr lang="en-IN" sz="2000" dirty="0">
              <a:solidFill>
                <a:schemeClr val="tx1"/>
              </a:solidFill>
            </a:endParaRPr>
          </a:p>
        </p:txBody>
      </p:sp>
      <p:sp>
        <p:nvSpPr>
          <p:cNvPr id="8" name="Rounded Rectangle 7"/>
          <p:cNvSpPr/>
          <p:nvPr/>
        </p:nvSpPr>
        <p:spPr bwMode="gray">
          <a:xfrm>
            <a:off x="554038" y="3625680"/>
            <a:ext cx="8154027" cy="882530"/>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('the', 1), ('cat', 1), ('sat', 1), ('on', 1),</a:t>
            </a:r>
          </a:p>
          <a:p>
            <a:pPr marL="233363">
              <a:spcBef>
                <a:spcPts val="200"/>
              </a:spcBef>
            </a:pPr>
            <a:r>
              <a:rPr lang="en-IN" sz="1100">
                <a:solidFill>
                  <a:schemeClr val="tx1"/>
                </a:solidFill>
              </a:rPr>
              <a:t>('the', 1), ('mat', 1), ('the', 1), ('aardvark', 1),</a:t>
            </a:r>
          </a:p>
          <a:p>
            <a:pPr marL="233363">
              <a:spcBef>
                <a:spcPts val="200"/>
              </a:spcBef>
            </a:pPr>
            <a:r>
              <a:rPr lang="en-IN" sz="1100">
                <a:solidFill>
                  <a:schemeClr val="tx1"/>
                </a:solidFill>
              </a:rPr>
              <a:t>('sat', 1), ('on', 1), ('the', 1), ('sofa', 1)</a:t>
            </a:r>
          </a:p>
        </p:txBody>
      </p:sp>
      <p:sp>
        <p:nvSpPr>
          <p:cNvPr id="9" name="Rounded Rectangle 8"/>
          <p:cNvSpPr/>
          <p:nvPr/>
        </p:nvSpPr>
        <p:spPr bwMode="gray">
          <a:xfrm>
            <a:off x="554038" y="1945731"/>
            <a:ext cx="8154027" cy="754938"/>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(3414, 'the cat sat on the mat')</a:t>
            </a:r>
          </a:p>
          <a:p>
            <a:pPr marL="233363">
              <a:spcBef>
                <a:spcPts val="200"/>
              </a:spcBef>
            </a:pPr>
            <a:r>
              <a:rPr lang="en-IN" sz="1100">
                <a:solidFill>
                  <a:schemeClr val="tx1"/>
                </a:solidFill>
              </a:rPr>
              <a:t>(3437, 'the aardvark sat on the sofa')</a:t>
            </a:r>
          </a:p>
        </p:txBody>
      </p:sp>
    </p:spTree>
    <p:extLst>
      <p:ext uri="{BB962C8B-B14F-4D97-AF65-F5344CB8AC3E}">
        <p14:creationId xmlns:p14="http://schemas.microsoft.com/office/powerpoint/2010/main" val="264802408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IN" dirty="0" err="1"/>
              <a:t>MapReduce</a:t>
            </a:r>
            <a:r>
              <a:rPr lang="en-IN" dirty="0"/>
              <a:t> Example: Word Count (cont’d</a:t>
            </a:r>
            <a:r>
              <a:rPr lang="en-IN" dirty="0" smtClean="0"/>
              <a:t>)</a:t>
            </a:r>
            <a:endParaRPr lang="en-IN" dirty="0"/>
          </a:p>
        </p:txBody>
      </p:sp>
      <p:sp>
        <p:nvSpPr>
          <p:cNvPr id="3" name="Content Placeholder 2"/>
          <p:cNvSpPr>
            <a:spLocks noGrp="1"/>
          </p:cNvSpPr>
          <p:nvPr>
            <p:ph type="body" sz="quarter" idx="10"/>
          </p:nvPr>
        </p:nvSpPr>
        <p:spPr bwMode="gray">
          <a:xfrm>
            <a:off x="563530" y="1523981"/>
            <a:ext cx="4343048" cy="2667397"/>
          </a:xfrm>
        </p:spPr>
        <p:txBody>
          <a:bodyPr wrap="none" lIns="0" tIns="0" rIns="0" bIns="0">
            <a:spAutoFit/>
          </a:bodyPr>
          <a:lstStyle/>
          <a:p>
            <a:r>
              <a:rPr lang="en-IN" sz="2000" dirty="0" smtClean="0">
                <a:solidFill>
                  <a:schemeClr val="tx1"/>
                </a:solidFill>
              </a:rPr>
              <a:t>Intermediate data sent to the Reducer:</a:t>
            </a:r>
          </a:p>
          <a:p>
            <a:endParaRPr lang="en-IN" sz="2000" dirty="0" smtClean="0">
              <a:solidFill>
                <a:schemeClr val="tx1"/>
              </a:solidFill>
            </a:endParaRPr>
          </a:p>
          <a:p>
            <a:endParaRPr lang="en-IN" sz="2000" dirty="0" smtClean="0">
              <a:solidFill>
                <a:schemeClr val="tx1"/>
              </a:solidFill>
            </a:endParaRPr>
          </a:p>
          <a:p>
            <a:endParaRPr lang="en-IN" sz="2000" dirty="0" smtClean="0">
              <a:solidFill>
                <a:schemeClr val="tx1"/>
              </a:solidFill>
            </a:endParaRPr>
          </a:p>
          <a:p>
            <a:r>
              <a:rPr lang="en-IN" sz="2000" smtClean="0">
                <a:solidFill>
                  <a:schemeClr val="tx1"/>
                </a:solidFill>
              </a:rPr>
              <a:t>Final </a:t>
            </a:r>
            <a:r>
              <a:rPr lang="en-IN" sz="2000" dirty="0" smtClean="0">
                <a:solidFill>
                  <a:schemeClr val="tx1"/>
                </a:solidFill>
              </a:rPr>
              <a:t>Reducer output:</a:t>
            </a:r>
            <a:endParaRPr lang="en-IN" sz="2000" dirty="0">
              <a:solidFill>
                <a:schemeClr val="tx1"/>
              </a:solidFill>
            </a:endParaRPr>
          </a:p>
        </p:txBody>
      </p:sp>
      <p:sp>
        <p:nvSpPr>
          <p:cNvPr id="9" name="Rounded Rectangle 8"/>
          <p:cNvSpPr/>
          <p:nvPr/>
        </p:nvSpPr>
        <p:spPr bwMode="gray">
          <a:xfrm>
            <a:off x="554038" y="4253011"/>
            <a:ext cx="8154027" cy="1531106"/>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('aardvark', 1)</a:t>
            </a:r>
          </a:p>
          <a:p>
            <a:pPr marL="233363">
              <a:spcBef>
                <a:spcPts val="200"/>
              </a:spcBef>
            </a:pPr>
            <a:r>
              <a:rPr lang="en-IN" sz="1100">
                <a:solidFill>
                  <a:schemeClr val="tx1"/>
                </a:solidFill>
              </a:rPr>
              <a:t>('cat', 1)</a:t>
            </a:r>
          </a:p>
          <a:p>
            <a:pPr marL="233363">
              <a:spcBef>
                <a:spcPts val="200"/>
              </a:spcBef>
            </a:pPr>
            <a:r>
              <a:rPr lang="en-IN" sz="1100">
                <a:solidFill>
                  <a:schemeClr val="tx1"/>
                </a:solidFill>
              </a:rPr>
              <a:t>('mat', 1)</a:t>
            </a:r>
          </a:p>
          <a:p>
            <a:pPr marL="233363">
              <a:spcBef>
                <a:spcPts val="200"/>
              </a:spcBef>
            </a:pPr>
            <a:r>
              <a:rPr lang="en-IN" sz="1100">
                <a:solidFill>
                  <a:schemeClr val="tx1"/>
                </a:solidFill>
              </a:rPr>
              <a:t>('on', 2)</a:t>
            </a:r>
          </a:p>
          <a:p>
            <a:pPr marL="233363">
              <a:spcBef>
                <a:spcPts val="200"/>
              </a:spcBef>
            </a:pPr>
            <a:r>
              <a:rPr lang="en-IN" sz="1100">
                <a:solidFill>
                  <a:schemeClr val="tx1"/>
                </a:solidFill>
              </a:rPr>
              <a:t>('sat', 2)</a:t>
            </a:r>
          </a:p>
          <a:p>
            <a:pPr marL="233363">
              <a:spcBef>
                <a:spcPts val="200"/>
              </a:spcBef>
            </a:pPr>
            <a:r>
              <a:rPr lang="en-IN" sz="1100">
                <a:solidFill>
                  <a:schemeClr val="tx1"/>
                </a:solidFill>
              </a:rPr>
              <a:t>('sofa', 1)</a:t>
            </a:r>
          </a:p>
          <a:p>
            <a:pPr marL="233363">
              <a:spcBef>
                <a:spcPts val="200"/>
              </a:spcBef>
            </a:pPr>
            <a:r>
              <a:rPr lang="en-IN" sz="1100">
                <a:solidFill>
                  <a:schemeClr val="tx1"/>
                </a:solidFill>
              </a:rPr>
              <a:t>('the', 4</a:t>
            </a:r>
          </a:p>
        </p:txBody>
      </p:sp>
      <p:sp>
        <p:nvSpPr>
          <p:cNvPr id="10" name="Rounded Rectangle 9"/>
          <p:cNvSpPr/>
          <p:nvPr/>
        </p:nvSpPr>
        <p:spPr bwMode="gray">
          <a:xfrm>
            <a:off x="554038" y="1967010"/>
            <a:ext cx="8154027" cy="1616167"/>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chemeClr val="tx1"/>
                </a:solidFill>
              </a:rPr>
              <a:t>('aardvark', [1])</a:t>
            </a:r>
          </a:p>
          <a:p>
            <a:pPr marL="233363">
              <a:spcBef>
                <a:spcPts val="200"/>
              </a:spcBef>
            </a:pPr>
            <a:r>
              <a:rPr lang="en-IN" sz="1100">
                <a:solidFill>
                  <a:schemeClr val="tx1"/>
                </a:solidFill>
              </a:rPr>
              <a:t>('cat', [1])</a:t>
            </a:r>
          </a:p>
          <a:p>
            <a:pPr marL="233363">
              <a:spcBef>
                <a:spcPts val="200"/>
              </a:spcBef>
            </a:pPr>
            <a:r>
              <a:rPr lang="en-IN" sz="1100">
                <a:solidFill>
                  <a:schemeClr val="tx1"/>
                </a:solidFill>
              </a:rPr>
              <a:t>('mat', [1])</a:t>
            </a:r>
          </a:p>
          <a:p>
            <a:pPr marL="233363">
              <a:spcBef>
                <a:spcPts val="200"/>
              </a:spcBef>
            </a:pPr>
            <a:r>
              <a:rPr lang="en-IN" sz="1100">
                <a:solidFill>
                  <a:schemeClr val="tx1"/>
                </a:solidFill>
              </a:rPr>
              <a:t>('on', [1, 1])</a:t>
            </a:r>
          </a:p>
          <a:p>
            <a:pPr marL="233363">
              <a:spcBef>
                <a:spcPts val="200"/>
              </a:spcBef>
            </a:pPr>
            <a:r>
              <a:rPr lang="en-IN" sz="1100">
                <a:solidFill>
                  <a:schemeClr val="tx1"/>
                </a:solidFill>
              </a:rPr>
              <a:t>('sat', [1, 1])</a:t>
            </a:r>
          </a:p>
          <a:p>
            <a:pPr marL="233363">
              <a:spcBef>
                <a:spcPts val="200"/>
              </a:spcBef>
            </a:pPr>
            <a:r>
              <a:rPr lang="en-IN" sz="1100">
                <a:solidFill>
                  <a:schemeClr val="tx1"/>
                </a:solidFill>
              </a:rPr>
              <a:t>('sofa', [1])</a:t>
            </a:r>
          </a:p>
          <a:p>
            <a:pPr marL="233363">
              <a:spcBef>
                <a:spcPts val="200"/>
              </a:spcBef>
            </a:pPr>
            <a:r>
              <a:rPr lang="en-IN" sz="1100">
                <a:solidFill>
                  <a:schemeClr val="tx1"/>
                </a:solidFill>
              </a:rPr>
              <a:t>('the', [1, 1, 1, 1])</a:t>
            </a:r>
          </a:p>
        </p:txBody>
      </p:sp>
    </p:spTree>
    <p:extLst>
      <p:ext uri="{BB962C8B-B14F-4D97-AF65-F5344CB8AC3E}">
        <p14:creationId xmlns:p14="http://schemas.microsoft.com/office/powerpoint/2010/main" val="142938141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Data Localization</a:t>
            </a:r>
            <a:endParaRPr lang="en-IN" dirty="0"/>
          </a:p>
        </p:txBody>
      </p:sp>
      <p:sp>
        <p:nvSpPr>
          <p:cNvPr id="3" name="Content Placeholder 2"/>
          <p:cNvSpPr>
            <a:spLocks noGrp="1"/>
          </p:cNvSpPr>
          <p:nvPr>
            <p:ph type="body" sz="quarter" idx="10"/>
          </p:nvPr>
        </p:nvSpPr>
        <p:spPr bwMode="gray">
          <a:xfrm>
            <a:off x="563531" y="1789806"/>
            <a:ext cx="8275670" cy="3570208"/>
          </a:xfrm>
        </p:spPr>
        <p:txBody>
          <a:bodyPr wrap="square" lIns="0" tIns="0" rIns="0" bIns="0">
            <a:spAutoFit/>
          </a:bodyPr>
          <a:lstStyle/>
          <a:p>
            <a:pPr marL="233363" indent="-233363">
              <a:lnSpc>
                <a:spcPct val="100000"/>
              </a:lnSpc>
              <a:spcBef>
                <a:spcPts val="1800"/>
              </a:spcBef>
            </a:pPr>
            <a:r>
              <a:rPr lang="en-IN" sz="2000" dirty="0" smtClean="0">
                <a:solidFill>
                  <a:schemeClr val="tx1"/>
                </a:solidFill>
              </a:rPr>
              <a:t>Whenever possible, Hadoop will attempt to ensure that a Map task on a node is working on a block of data stored locally on that node via HDFS</a:t>
            </a:r>
          </a:p>
          <a:p>
            <a:pPr marL="233363" indent="-233363">
              <a:lnSpc>
                <a:spcPct val="100000"/>
              </a:lnSpc>
              <a:spcBef>
                <a:spcPts val="1800"/>
              </a:spcBef>
            </a:pPr>
            <a:r>
              <a:rPr lang="en-IN" sz="2000" dirty="0" smtClean="0">
                <a:solidFill>
                  <a:schemeClr val="tx1"/>
                </a:solidFill>
              </a:rPr>
              <a:t>If this is not possible, the Map task will have to transfer the data across the network as it processes that data</a:t>
            </a:r>
          </a:p>
          <a:p>
            <a:pPr marL="233363" indent="-233363">
              <a:lnSpc>
                <a:spcPct val="100000"/>
              </a:lnSpc>
              <a:spcBef>
                <a:spcPts val="1800"/>
              </a:spcBef>
            </a:pPr>
            <a:r>
              <a:rPr lang="en-IN" sz="2000" dirty="0" smtClean="0">
                <a:solidFill>
                  <a:schemeClr val="tx1"/>
                </a:solidFill>
              </a:rPr>
              <a:t>Once the Map tasks have finished, data is then transferred across the network to the Reducers</a:t>
            </a:r>
          </a:p>
          <a:p>
            <a:pPr marL="457200" lvl="1" indent="-236538">
              <a:spcBef>
                <a:spcPts val="1800"/>
              </a:spcBef>
            </a:pPr>
            <a:r>
              <a:rPr lang="en-IN" sz="1800" dirty="0" smtClean="0"/>
              <a:t>Although the Reducers may run on the same physical machines as the Map tasks, there is no concept of data locality for the Reducers</a:t>
            </a:r>
          </a:p>
          <a:p>
            <a:pPr marL="690563" lvl="2" indent="-233363">
              <a:spcBef>
                <a:spcPts val="1800"/>
              </a:spcBef>
            </a:pPr>
            <a:r>
              <a:rPr lang="en-IN" sz="1600" dirty="0" smtClean="0"/>
              <a:t>All Mappers will, in general, have to communicate with all Reducers</a:t>
            </a:r>
            <a:endParaRPr lang="en-IN" sz="1600" dirty="0"/>
          </a:p>
        </p:txBody>
      </p:sp>
    </p:spTree>
    <p:extLst>
      <p:ext uri="{BB962C8B-B14F-4D97-AF65-F5344CB8AC3E}">
        <p14:creationId xmlns:p14="http://schemas.microsoft.com/office/powerpoint/2010/main" val="39334658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Is Shuffle and Sort a Bottleneck?</a:t>
            </a:r>
            <a:endParaRPr lang="en-IN" dirty="0"/>
          </a:p>
        </p:txBody>
      </p:sp>
      <p:sp>
        <p:nvSpPr>
          <p:cNvPr id="3" name="Content Placeholder 2"/>
          <p:cNvSpPr>
            <a:spLocks noGrp="1"/>
          </p:cNvSpPr>
          <p:nvPr>
            <p:ph type="body" sz="quarter" idx="10"/>
          </p:nvPr>
        </p:nvSpPr>
        <p:spPr bwMode="gray">
          <a:xfrm>
            <a:off x="563531" y="1981200"/>
            <a:ext cx="8275670" cy="2446824"/>
          </a:xfrm>
        </p:spPr>
        <p:txBody>
          <a:bodyPr wrap="square" lIns="0" tIns="0" rIns="0" bIns="0">
            <a:spAutoFit/>
          </a:bodyPr>
          <a:lstStyle/>
          <a:p>
            <a:pPr marL="233363" indent="-233363">
              <a:lnSpc>
                <a:spcPct val="100000"/>
              </a:lnSpc>
              <a:spcBef>
                <a:spcPts val="1800"/>
              </a:spcBef>
            </a:pPr>
            <a:r>
              <a:rPr lang="en-IN" sz="2000" dirty="0" smtClean="0">
                <a:solidFill>
                  <a:schemeClr val="tx1"/>
                </a:solidFill>
              </a:rPr>
              <a:t>It appears that the shuffle and sort phase is a bottleneck</a:t>
            </a:r>
          </a:p>
          <a:p>
            <a:pPr marL="457200" lvl="1" indent="-236538">
              <a:spcBef>
                <a:spcPts val="1800"/>
              </a:spcBef>
            </a:pPr>
            <a:r>
              <a:rPr lang="en-IN" sz="1800" dirty="0" smtClean="0"/>
              <a:t>The reduce method in the Reducers cannot start until all Mappers have finished</a:t>
            </a:r>
          </a:p>
          <a:p>
            <a:pPr marL="233363" indent="-233363">
              <a:lnSpc>
                <a:spcPct val="100000"/>
              </a:lnSpc>
              <a:spcBef>
                <a:spcPts val="1800"/>
              </a:spcBef>
            </a:pPr>
            <a:r>
              <a:rPr lang="en-IN" sz="2000" dirty="0" smtClean="0">
                <a:solidFill>
                  <a:schemeClr val="tx1"/>
                </a:solidFill>
              </a:rPr>
              <a:t>In practice, Hadoop will start to transfer data from Mappers to Reducers as the Mappers finish work</a:t>
            </a:r>
          </a:p>
          <a:p>
            <a:pPr marL="457200" lvl="1" indent="-236538">
              <a:spcBef>
                <a:spcPts val="1800"/>
              </a:spcBef>
            </a:pPr>
            <a:r>
              <a:rPr lang="en-IN" sz="1800" dirty="0" smtClean="0"/>
              <a:t>This mitigates against a huge amount of data transfer starting as soon as the last Mapper finishes</a:t>
            </a:r>
            <a:endParaRPr lang="en-IN" sz="1800" dirty="0"/>
          </a:p>
        </p:txBody>
      </p:sp>
    </p:spTree>
    <p:extLst>
      <p:ext uri="{BB962C8B-B14F-4D97-AF65-F5344CB8AC3E}">
        <p14:creationId xmlns:p14="http://schemas.microsoft.com/office/powerpoint/2010/main" val="270621492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b="0"/>
              <a:t>IBM BIGDATA DEFINITION</a:t>
            </a:r>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84200" y="1353297"/>
            <a:ext cx="8229600" cy="3977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960353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MapReduce: Is a Slow Mapper a Bottleneck?</a:t>
            </a:r>
            <a:endParaRPr lang="en-IN" dirty="0"/>
          </a:p>
        </p:txBody>
      </p:sp>
      <p:sp>
        <p:nvSpPr>
          <p:cNvPr id="3" name="Content Placeholder 2"/>
          <p:cNvSpPr>
            <a:spLocks noGrp="1"/>
          </p:cNvSpPr>
          <p:nvPr>
            <p:ph type="body" sz="quarter" idx="10"/>
          </p:nvPr>
        </p:nvSpPr>
        <p:spPr bwMode="gray">
          <a:xfrm>
            <a:off x="563531" y="1981200"/>
            <a:ext cx="8275670" cy="3683060"/>
          </a:xfrm>
        </p:spPr>
        <p:txBody>
          <a:bodyPr wrap="square" lIns="0" tIns="0" rIns="0" bIns="0">
            <a:spAutoFit/>
          </a:bodyPr>
          <a:lstStyle/>
          <a:p>
            <a:pPr marL="233363" indent="-233363">
              <a:lnSpc>
                <a:spcPct val="100000"/>
              </a:lnSpc>
              <a:spcBef>
                <a:spcPts val="1200"/>
              </a:spcBef>
            </a:pPr>
            <a:r>
              <a:rPr lang="en-IN" sz="2000" dirty="0" smtClean="0">
                <a:solidFill>
                  <a:schemeClr val="tx1"/>
                </a:solidFill>
              </a:rPr>
              <a:t>It is possible for one Map task to run more slowly than the others</a:t>
            </a:r>
          </a:p>
          <a:p>
            <a:pPr marL="457200" lvl="1" indent="-236538">
              <a:spcBef>
                <a:spcPts val="800"/>
              </a:spcBef>
            </a:pPr>
            <a:r>
              <a:rPr lang="en-IN" sz="1800" dirty="0" smtClean="0"/>
              <a:t>Perhaps due to faulty hardware, or just a very slow machine</a:t>
            </a:r>
          </a:p>
          <a:p>
            <a:pPr marL="233363" indent="-233363">
              <a:lnSpc>
                <a:spcPct val="100000"/>
              </a:lnSpc>
              <a:spcBef>
                <a:spcPts val="1200"/>
              </a:spcBef>
            </a:pPr>
            <a:r>
              <a:rPr lang="en-IN" sz="2000" dirty="0" smtClean="0">
                <a:solidFill>
                  <a:schemeClr val="tx1"/>
                </a:solidFill>
              </a:rPr>
              <a:t>It would appear that this would create a bottleneck</a:t>
            </a:r>
          </a:p>
          <a:p>
            <a:pPr marL="457200" lvl="1" indent="-236538">
              <a:spcBef>
                <a:spcPts val="800"/>
              </a:spcBef>
            </a:pPr>
            <a:r>
              <a:rPr lang="en-IN" sz="1800" dirty="0" smtClean="0"/>
              <a:t>The reduce method in the Reducer cannot start until every Mapper has finished</a:t>
            </a:r>
            <a:endParaRPr lang="en-IN" sz="2000" dirty="0" smtClean="0"/>
          </a:p>
          <a:p>
            <a:pPr marL="233363" indent="-233363">
              <a:lnSpc>
                <a:spcPct val="100000"/>
              </a:lnSpc>
              <a:spcBef>
                <a:spcPts val="1200"/>
              </a:spcBef>
            </a:pPr>
            <a:r>
              <a:rPr lang="en-IN" sz="2000" dirty="0" smtClean="0">
                <a:solidFill>
                  <a:schemeClr val="tx1"/>
                </a:solidFill>
              </a:rPr>
              <a:t>Hadoop uses speculative execution to mitigate against this</a:t>
            </a:r>
          </a:p>
          <a:p>
            <a:pPr marL="457200" lvl="1" indent="-236538">
              <a:spcBef>
                <a:spcPts val="800"/>
              </a:spcBef>
            </a:pPr>
            <a:r>
              <a:rPr lang="en-IN" sz="1800" dirty="0" smtClean="0"/>
              <a:t>If a Mapper appears to be running significantly more slowly than the others, a new instance of the Mapper will be started on another machine, operating on the same data</a:t>
            </a:r>
          </a:p>
          <a:p>
            <a:pPr marL="457200" lvl="1" indent="-236538">
              <a:spcBef>
                <a:spcPts val="800"/>
              </a:spcBef>
            </a:pPr>
            <a:r>
              <a:rPr lang="en-IN" sz="1800" dirty="0" smtClean="0"/>
              <a:t>The results of the first Mapper to finish will be used</a:t>
            </a:r>
          </a:p>
          <a:p>
            <a:pPr marL="457200" lvl="1" indent="-236538">
              <a:spcBef>
                <a:spcPts val="800"/>
              </a:spcBef>
            </a:pPr>
            <a:r>
              <a:rPr lang="en-IN" sz="1800" dirty="0" smtClean="0"/>
              <a:t>Hadoop will kill off the Mapper which is still running</a:t>
            </a:r>
            <a:endParaRPr lang="en-IN" sz="1800" dirty="0"/>
          </a:p>
        </p:txBody>
      </p:sp>
    </p:spTree>
    <p:extLst>
      <p:ext uri="{BB962C8B-B14F-4D97-AF65-F5344CB8AC3E}">
        <p14:creationId xmlns:p14="http://schemas.microsoft.com/office/powerpoint/2010/main" val="1469422881"/>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MAP REDUCE</a:t>
            </a:r>
            <a:endParaRPr lang="en-IN"/>
          </a:p>
        </p:txBody>
      </p:sp>
      <p:sp>
        <p:nvSpPr>
          <p:cNvPr id="36" name="Freeform 30"/>
          <p:cNvSpPr>
            <a:spLocks/>
          </p:cNvSpPr>
          <p:nvPr/>
        </p:nvSpPr>
        <p:spPr bwMode="gray">
          <a:xfrm>
            <a:off x="1988124" y="3336315"/>
            <a:ext cx="1495347" cy="964739"/>
          </a:xfrm>
          <a:custGeom>
            <a:avLst/>
            <a:gdLst>
              <a:gd name="T0" fmla="+- 0 8667 6960"/>
              <a:gd name="T1" fmla="*/ T0 w 3720"/>
              <a:gd name="T2" fmla="+- 0 1378 1374"/>
              <a:gd name="T3" fmla="*/ 1378 h 2400"/>
              <a:gd name="T4" fmla="+- 0 8373 6960"/>
              <a:gd name="T5" fmla="*/ T4 w 3720"/>
              <a:gd name="T6" fmla="+- 0 1409 1374"/>
              <a:gd name="T7" fmla="*/ 1409 h 2400"/>
              <a:gd name="T8" fmla="+- 0 8096 6960"/>
              <a:gd name="T9" fmla="*/ T8 w 3720"/>
              <a:gd name="T10" fmla="+- 0 1468 1374"/>
              <a:gd name="T11" fmla="*/ 1468 h 2400"/>
              <a:gd name="T12" fmla="+- 0 7840 6960"/>
              <a:gd name="T13" fmla="*/ T12 w 3720"/>
              <a:gd name="T14" fmla="+- 0 1554 1374"/>
              <a:gd name="T15" fmla="*/ 1554 h 2400"/>
              <a:gd name="T16" fmla="+- 0 7610 6960"/>
              <a:gd name="T17" fmla="*/ T16 w 3720"/>
              <a:gd name="T18" fmla="+- 0 1663 1374"/>
              <a:gd name="T19" fmla="*/ 1663 h 2400"/>
              <a:gd name="T20" fmla="+- 0 7408 6960"/>
              <a:gd name="T21" fmla="*/ T20 w 3720"/>
              <a:gd name="T22" fmla="+- 0 1793 1374"/>
              <a:gd name="T23" fmla="*/ 1793 h 2400"/>
              <a:gd name="T24" fmla="+- 0 7239 6960"/>
              <a:gd name="T25" fmla="*/ T24 w 3720"/>
              <a:gd name="T26" fmla="+- 0 1942 1374"/>
              <a:gd name="T27" fmla="*/ 1942 h 2400"/>
              <a:gd name="T28" fmla="+- 0 7106 6960"/>
              <a:gd name="T29" fmla="*/ T28 w 3720"/>
              <a:gd name="T30" fmla="+- 0 2107 1374"/>
              <a:gd name="T31" fmla="*/ 2107 h 2400"/>
              <a:gd name="T32" fmla="+- 0 7014 6960"/>
              <a:gd name="T33" fmla="*/ T32 w 3720"/>
              <a:gd name="T34" fmla="+- 0 2285 1374"/>
              <a:gd name="T35" fmla="*/ 2285 h 2400"/>
              <a:gd name="T36" fmla="+- 0 6966 6960"/>
              <a:gd name="T37" fmla="*/ T36 w 3720"/>
              <a:gd name="T38" fmla="+- 0 2475 1374"/>
              <a:gd name="T39" fmla="*/ 2475 h 2400"/>
              <a:gd name="T40" fmla="+- 0 6966 6960"/>
              <a:gd name="T41" fmla="*/ T40 w 3720"/>
              <a:gd name="T42" fmla="+- 0 2672 1374"/>
              <a:gd name="T43" fmla="*/ 2672 h 2400"/>
              <a:gd name="T44" fmla="+- 0 7014 6960"/>
              <a:gd name="T45" fmla="*/ T44 w 3720"/>
              <a:gd name="T46" fmla="+- 0 2862 1374"/>
              <a:gd name="T47" fmla="*/ 2862 h 2400"/>
              <a:gd name="T48" fmla="+- 0 7106 6960"/>
              <a:gd name="T49" fmla="*/ T48 w 3720"/>
              <a:gd name="T50" fmla="+- 0 3041 1374"/>
              <a:gd name="T51" fmla="*/ 3041 h 2400"/>
              <a:gd name="T52" fmla="+- 0 7239 6960"/>
              <a:gd name="T53" fmla="*/ T52 w 3720"/>
              <a:gd name="T54" fmla="+- 0 3206 1374"/>
              <a:gd name="T55" fmla="*/ 3206 h 2400"/>
              <a:gd name="T56" fmla="+- 0 7408 6960"/>
              <a:gd name="T57" fmla="*/ T56 w 3720"/>
              <a:gd name="T58" fmla="+- 0 3355 1374"/>
              <a:gd name="T59" fmla="*/ 3355 h 2400"/>
              <a:gd name="T60" fmla="+- 0 7610 6960"/>
              <a:gd name="T61" fmla="*/ T60 w 3720"/>
              <a:gd name="T62" fmla="+- 0 3485 1374"/>
              <a:gd name="T63" fmla="*/ 3485 h 2400"/>
              <a:gd name="T64" fmla="+- 0 7840 6960"/>
              <a:gd name="T65" fmla="*/ T64 w 3720"/>
              <a:gd name="T66" fmla="+- 0 3594 1374"/>
              <a:gd name="T67" fmla="*/ 3594 h 2400"/>
              <a:gd name="T68" fmla="+- 0 8096 6960"/>
              <a:gd name="T69" fmla="*/ T68 w 3720"/>
              <a:gd name="T70" fmla="+- 0 3680 1374"/>
              <a:gd name="T71" fmla="*/ 3680 h 2400"/>
              <a:gd name="T72" fmla="+- 0 8373 6960"/>
              <a:gd name="T73" fmla="*/ T72 w 3720"/>
              <a:gd name="T74" fmla="+- 0 3739 1374"/>
              <a:gd name="T75" fmla="*/ 3739 h 2400"/>
              <a:gd name="T76" fmla="+- 0 8667 6960"/>
              <a:gd name="T77" fmla="*/ T76 w 3720"/>
              <a:gd name="T78" fmla="+- 0 3770 1374"/>
              <a:gd name="T79" fmla="*/ 3770 h 2400"/>
              <a:gd name="T80" fmla="+- 0 8973 6960"/>
              <a:gd name="T81" fmla="*/ T80 w 3720"/>
              <a:gd name="T82" fmla="+- 0 3770 1374"/>
              <a:gd name="T83" fmla="*/ 3770 h 2400"/>
              <a:gd name="T84" fmla="+- 0 9267 6960"/>
              <a:gd name="T85" fmla="*/ T84 w 3720"/>
              <a:gd name="T86" fmla="+- 0 3739 1374"/>
              <a:gd name="T87" fmla="*/ 3739 h 2400"/>
              <a:gd name="T88" fmla="+- 0 9544 6960"/>
              <a:gd name="T89" fmla="*/ T88 w 3720"/>
              <a:gd name="T90" fmla="+- 0 3680 1374"/>
              <a:gd name="T91" fmla="*/ 3680 h 2400"/>
              <a:gd name="T92" fmla="+- 0 9800 6960"/>
              <a:gd name="T93" fmla="*/ T92 w 3720"/>
              <a:gd name="T94" fmla="+- 0 3594 1374"/>
              <a:gd name="T95" fmla="*/ 3594 h 2400"/>
              <a:gd name="T96" fmla="+- 0 10030 6960"/>
              <a:gd name="T97" fmla="*/ T96 w 3720"/>
              <a:gd name="T98" fmla="+- 0 3485 1374"/>
              <a:gd name="T99" fmla="*/ 3485 h 2400"/>
              <a:gd name="T100" fmla="+- 0 10232 6960"/>
              <a:gd name="T101" fmla="*/ T100 w 3720"/>
              <a:gd name="T102" fmla="+- 0 3355 1374"/>
              <a:gd name="T103" fmla="*/ 3355 h 2400"/>
              <a:gd name="T104" fmla="+- 0 10401 6960"/>
              <a:gd name="T105" fmla="*/ T104 w 3720"/>
              <a:gd name="T106" fmla="+- 0 3206 1374"/>
              <a:gd name="T107" fmla="*/ 3206 h 2400"/>
              <a:gd name="T108" fmla="+- 0 10534 6960"/>
              <a:gd name="T109" fmla="*/ T108 w 3720"/>
              <a:gd name="T110" fmla="+- 0 3041 1374"/>
              <a:gd name="T111" fmla="*/ 3041 h 2400"/>
              <a:gd name="T112" fmla="+- 0 10626 6960"/>
              <a:gd name="T113" fmla="*/ T112 w 3720"/>
              <a:gd name="T114" fmla="+- 0 2862 1374"/>
              <a:gd name="T115" fmla="*/ 2862 h 2400"/>
              <a:gd name="T116" fmla="+- 0 10674 6960"/>
              <a:gd name="T117" fmla="*/ T116 w 3720"/>
              <a:gd name="T118" fmla="+- 0 2672 1374"/>
              <a:gd name="T119" fmla="*/ 2672 h 2400"/>
              <a:gd name="T120" fmla="+- 0 10674 6960"/>
              <a:gd name="T121" fmla="*/ T120 w 3720"/>
              <a:gd name="T122" fmla="+- 0 2475 1374"/>
              <a:gd name="T123" fmla="*/ 2475 h 2400"/>
              <a:gd name="T124" fmla="+- 0 10626 6960"/>
              <a:gd name="T125" fmla="*/ T124 w 3720"/>
              <a:gd name="T126" fmla="+- 0 2285 1374"/>
              <a:gd name="T127" fmla="*/ 2285 h 2400"/>
              <a:gd name="T128" fmla="+- 0 10534 6960"/>
              <a:gd name="T129" fmla="*/ T128 w 3720"/>
              <a:gd name="T130" fmla="+- 0 2107 1374"/>
              <a:gd name="T131" fmla="*/ 2107 h 2400"/>
              <a:gd name="T132" fmla="+- 0 10401 6960"/>
              <a:gd name="T133" fmla="*/ T132 w 3720"/>
              <a:gd name="T134" fmla="+- 0 1942 1374"/>
              <a:gd name="T135" fmla="*/ 1942 h 2400"/>
              <a:gd name="T136" fmla="+- 0 10232 6960"/>
              <a:gd name="T137" fmla="*/ T136 w 3720"/>
              <a:gd name="T138" fmla="+- 0 1793 1374"/>
              <a:gd name="T139" fmla="*/ 1793 h 2400"/>
              <a:gd name="T140" fmla="+- 0 10030 6960"/>
              <a:gd name="T141" fmla="*/ T140 w 3720"/>
              <a:gd name="T142" fmla="+- 0 1663 1374"/>
              <a:gd name="T143" fmla="*/ 1663 h 2400"/>
              <a:gd name="T144" fmla="+- 0 9800 6960"/>
              <a:gd name="T145" fmla="*/ T144 w 3720"/>
              <a:gd name="T146" fmla="+- 0 1554 1374"/>
              <a:gd name="T147" fmla="*/ 1554 h 2400"/>
              <a:gd name="T148" fmla="+- 0 9544 6960"/>
              <a:gd name="T149" fmla="*/ T148 w 3720"/>
              <a:gd name="T150" fmla="+- 0 1468 1374"/>
              <a:gd name="T151" fmla="*/ 1468 h 2400"/>
              <a:gd name="T152" fmla="+- 0 9267 6960"/>
              <a:gd name="T153" fmla="*/ T152 w 3720"/>
              <a:gd name="T154" fmla="+- 0 1409 1374"/>
              <a:gd name="T155" fmla="*/ 1409 h 2400"/>
              <a:gd name="T156" fmla="+- 0 8973 6960"/>
              <a:gd name="T157" fmla="*/ T156 w 3720"/>
              <a:gd name="T158" fmla="+- 0 1378 1374"/>
              <a:gd name="T159" fmla="*/ 1378 h 24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720" h="2400">
                <a:moveTo>
                  <a:pt x="1860" y="0"/>
                </a:moveTo>
                <a:lnTo>
                  <a:pt x="1707" y="4"/>
                </a:lnTo>
                <a:lnTo>
                  <a:pt x="1558" y="16"/>
                </a:lnTo>
                <a:lnTo>
                  <a:pt x="1413" y="35"/>
                </a:lnTo>
                <a:lnTo>
                  <a:pt x="1272" y="61"/>
                </a:lnTo>
                <a:lnTo>
                  <a:pt x="1136" y="94"/>
                </a:lnTo>
                <a:lnTo>
                  <a:pt x="1005" y="134"/>
                </a:lnTo>
                <a:lnTo>
                  <a:pt x="880" y="180"/>
                </a:lnTo>
                <a:lnTo>
                  <a:pt x="762" y="231"/>
                </a:lnTo>
                <a:lnTo>
                  <a:pt x="650" y="289"/>
                </a:lnTo>
                <a:lnTo>
                  <a:pt x="545" y="351"/>
                </a:lnTo>
                <a:lnTo>
                  <a:pt x="448" y="419"/>
                </a:lnTo>
                <a:lnTo>
                  <a:pt x="359" y="491"/>
                </a:lnTo>
                <a:lnTo>
                  <a:pt x="279" y="568"/>
                </a:lnTo>
                <a:lnTo>
                  <a:pt x="208" y="648"/>
                </a:lnTo>
                <a:lnTo>
                  <a:pt x="146" y="733"/>
                </a:lnTo>
                <a:lnTo>
                  <a:pt x="95" y="821"/>
                </a:lnTo>
                <a:lnTo>
                  <a:pt x="54" y="911"/>
                </a:lnTo>
                <a:lnTo>
                  <a:pt x="24" y="1005"/>
                </a:lnTo>
                <a:lnTo>
                  <a:pt x="6" y="1101"/>
                </a:lnTo>
                <a:lnTo>
                  <a:pt x="0" y="1200"/>
                </a:lnTo>
                <a:lnTo>
                  <a:pt x="6" y="1298"/>
                </a:lnTo>
                <a:lnTo>
                  <a:pt x="24" y="1394"/>
                </a:lnTo>
                <a:lnTo>
                  <a:pt x="54" y="1488"/>
                </a:lnTo>
                <a:lnTo>
                  <a:pt x="95" y="1579"/>
                </a:lnTo>
                <a:lnTo>
                  <a:pt x="146" y="1667"/>
                </a:lnTo>
                <a:lnTo>
                  <a:pt x="208" y="1751"/>
                </a:lnTo>
                <a:lnTo>
                  <a:pt x="279" y="1832"/>
                </a:lnTo>
                <a:lnTo>
                  <a:pt x="359" y="1909"/>
                </a:lnTo>
                <a:lnTo>
                  <a:pt x="448" y="1981"/>
                </a:lnTo>
                <a:lnTo>
                  <a:pt x="545" y="2048"/>
                </a:lnTo>
                <a:lnTo>
                  <a:pt x="650" y="2111"/>
                </a:lnTo>
                <a:lnTo>
                  <a:pt x="762" y="2168"/>
                </a:lnTo>
                <a:lnTo>
                  <a:pt x="880" y="2220"/>
                </a:lnTo>
                <a:lnTo>
                  <a:pt x="1005" y="2266"/>
                </a:lnTo>
                <a:lnTo>
                  <a:pt x="1136" y="2306"/>
                </a:lnTo>
                <a:lnTo>
                  <a:pt x="1272" y="2339"/>
                </a:lnTo>
                <a:lnTo>
                  <a:pt x="1413" y="2365"/>
                </a:lnTo>
                <a:lnTo>
                  <a:pt x="1558" y="2384"/>
                </a:lnTo>
                <a:lnTo>
                  <a:pt x="1707" y="2396"/>
                </a:lnTo>
                <a:lnTo>
                  <a:pt x="1860" y="2400"/>
                </a:lnTo>
                <a:lnTo>
                  <a:pt x="2013" y="2396"/>
                </a:lnTo>
                <a:lnTo>
                  <a:pt x="2162" y="2384"/>
                </a:lnTo>
                <a:lnTo>
                  <a:pt x="2307" y="2365"/>
                </a:lnTo>
                <a:lnTo>
                  <a:pt x="2448" y="2339"/>
                </a:lnTo>
                <a:lnTo>
                  <a:pt x="2584" y="2306"/>
                </a:lnTo>
                <a:lnTo>
                  <a:pt x="2715" y="2266"/>
                </a:lnTo>
                <a:lnTo>
                  <a:pt x="2840" y="2220"/>
                </a:lnTo>
                <a:lnTo>
                  <a:pt x="2958" y="2168"/>
                </a:lnTo>
                <a:lnTo>
                  <a:pt x="3070" y="2111"/>
                </a:lnTo>
                <a:lnTo>
                  <a:pt x="3175" y="2048"/>
                </a:lnTo>
                <a:lnTo>
                  <a:pt x="3272" y="1981"/>
                </a:lnTo>
                <a:lnTo>
                  <a:pt x="3361" y="1909"/>
                </a:lnTo>
                <a:lnTo>
                  <a:pt x="3441" y="1832"/>
                </a:lnTo>
                <a:lnTo>
                  <a:pt x="3512" y="1751"/>
                </a:lnTo>
                <a:lnTo>
                  <a:pt x="3574" y="1667"/>
                </a:lnTo>
                <a:lnTo>
                  <a:pt x="3625" y="1579"/>
                </a:lnTo>
                <a:lnTo>
                  <a:pt x="3666" y="1488"/>
                </a:lnTo>
                <a:lnTo>
                  <a:pt x="3696" y="1394"/>
                </a:lnTo>
                <a:lnTo>
                  <a:pt x="3714" y="1298"/>
                </a:lnTo>
                <a:lnTo>
                  <a:pt x="3720" y="1200"/>
                </a:lnTo>
                <a:lnTo>
                  <a:pt x="3714" y="1101"/>
                </a:lnTo>
                <a:lnTo>
                  <a:pt x="3696" y="1005"/>
                </a:lnTo>
                <a:lnTo>
                  <a:pt x="3666" y="911"/>
                </a:lnTo>
                <a:lnTo>
                  <a:pt x="3625" y="821"/>
                </a:lnTo>
                <a:lnTo>
                  <a:pt x="3574" y="733"/>
                </a:lnTo>
                <a:lnTo>
                  <a:pt x="3512" y="648"/>
                </a:lnTo>
                <a:lnTo>
                  <a:pt x="3441" y="568"/>
                </a:lnTo>
                <a:lnTo>
                  <a:pt x="3361" y="491"/>
                </a:lnTo>
                <a:lnTo>
                  <a:pt x="3272" y="419"/>
                </a:lnTo>
                <a:lnTo>
                  <a:pt x="3175" y="351"/>
                </a:lnTo>
                <a:lnTo>
                  <a:pt x="3070" y="289"/>
                </a:lnTo>
                <a:lnTo>
                  <a:pt x="2958" y="231"/>
                </a:lnTo>
                <a:lnTo>
                  <a:pt x="2840" y="180"/>
                </a:lnTo>
                <a:lnTo>
                  <a:pt x="2715" y="134"/>
                </a:lnTo>
                <a:lnTo>
                  <a:pt x="2584" y="94"/>
                </a:lnTo>
                <a:lnTo>
                  <a:pt x="2448" y="61"/>
                </a:lnTo>
                <a:lnTo>
                  <a:pt x="2307" y="35"/>
                </a:lnTo>
                <a:lnTo>
                  <a:pt x="2162" y="16"/>
                </a:lnTo>
                <a:lnTo>
                  <a:pt x="2013" y="4"/>
                </a:lnTo>
                <a:lnTo>
                  <a:pt x="186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600">
                <a:solidFill>
                  <a:schemeClr val="bg1"/>
                </a:solidFill>
              </a:rPr>
              <a:t>MapReduce</a:t>
            </a:r>
            <a:endParaRPr lang="en-IN" sz="1600">
              <a:solidFill>
                <a:schemeClr val="bg1"/>
              </a:solidFill>
            </a:endParaRPr>
          </a:p>
        </p:txBody>
      </p:sp>
      <p:sp>
        <p:nvSpPr>
          <p:cNvPr id="32" name="Freeform 32"/>
          <p:cNvSpPr>
            <a:spLocks/>
          </p:cNvSpPr>
          <p:nvPr/>
        </p:nvSpPr>
        <p:spPr bwMode="gray">
          <a:xfrm>
            <a:off x="2084598" y="2902182"/>
            <a:ext cx="410819" cy="436947"/>
          </a:xfrm>
          <a:custGeom>
            <a:avLst/>
            <a:gdLst>
              <a:gd name="T0" fmla="+- 0 7289 7200"/>
              <a:gd name="T1" fmla="*/ T0 w 1022"/>
              <a:gd name="T2" fmla="+- 0 374 294"/>
              <a:gd name="T3" fmla="*/ 374 h 1087"/>
              <a:gd name="T4" fmla="+- 0 7275 7200"/>
              <a:gd name="T5" fmla="*/ T4 w 1022"/>
              <a:gd name="T6" fmla="+- 0 388 294"/>
              <a:gd name="T7" fmla="*/ 388 h 1087"/>
              <a:gd name="T8" fmla="+- 0 8208 7200"/>
              <a:gd name="T9" fmla="*/ T8 w 1022"/>
              <a:gd name="T10" fmla="+- 0 1381 294"/>
              <a:gd name="T11" fmla="*/ 1381 h 1087"/>
              <a:gd name="T12" fmla="+- 0 8222 7200"/>
              <a:gd name="T13" fmla="*/ T12 w 1022"/>
              <a:gd name="T14" fmla="+- 0 1367 294"/>
              <a:gd name="T15" fmla="*/ 1367 h 1087"/>
              <a:gd name="T16" fmla="+- 0 7289 7200"/>
              <a:gd name="T17" fmla="*/ T16 w 1022"/>
              <a:gd name="T18" fmla="+- 0 374 294"/>
              <a:gd name="T19" fmla="*/ 374 h 1087"/>
            </a:gdLst>
            <a:ahLst/>
            <a:cxnLst>
              <a:cxn ang="0">
                <a:pos x="T1" y="T3"/>
              </a:cxn>
              <a:cxn ang="0">
                <a:pos x="T5" y="T7"/>
              </a:cxn>
              <a:cxn ang="0">
                <a:pos x="T9" y="T11"/>
              </a:cxn>
              <a:cxn ang="0">
                <a:pos x="T13" y="T15"/>
              </a:cxn>
              <a:cxn ang="0">
                <a:pos x="T17" y="T19"/>
              </a:cxn>
            </a:cxnLst>
            <a:rect l="0" t="0" r="r" b="b"/>
            <a:pathLst>
              <a:path w="1022" h="1087">
                <a:moveTo>
                  <a:pt x="89" y="80"/>
                </a:moveTo>
                <a:lnTo>
                  <a:pt x="75" y="94"/>
                </a:lnTo>
                <a:lnTo>
                  <a:pt x="1008" y="1087"/>
                </a:lnTo>
                <a:lnTo>
                  <a:pt x="1022" y="1073"/>
                </a:lnTo>
                <a:lnTo>
                  <a:pt x="89" y="8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33" name="Freeform 33"/>
          <p:cNvSpPr>
            <a:spLocks/>
          </p:cNvSpPr>
          <p:nvPr/>
        </p:nvSpPr>
        <p:spPr bwMode="gray">
          <a:xfrm>
            <a:off x="2084598" y="2902182"/>
            <a:ext cx="410819" cy="436947"/>
          </a:xfrm>
          <a:custGeom>
            <a:avLst/>
            <a:gdLst>
              <a:gd name="T0" fmla="+- 0 7200 7200"/>
              <a:gd name="T1" fmla="*/ T0 w 1022"/>
              <a:gd name="T2" fmla="+- 0 294 294"/>
              <a:gd name="T3" fmla="*/ 294 h 1087"/>
              <a:gd name="T4" fmla="+- 0 7238 7200"/>
              <a:gd name="T5" fmla="*/ T4 w 1022"/>
              <a:gd name="T6" fmla="+- 0 422 294"/>
              <a:gd name="T7" fmla="*/ 422 h 1087"/>
              <a:gd name="T8" fmla="+- 0 7275 7200"/>
              <a:gd name="T9" fmla="*/ T8 w 1022"/>
              <a:gd name="T10" fmla="+- 0 388 294"/>
              <a:gd name="T11" fmla="*/ 388 h 1087"/>
              <a:gd name="T12" fmla="+- 0 7261 7200"/>
              <a:gd name="T13" fmla="*/ T12 w 1022"/>
              <a:gd name="T14" fmla="+- 0 374 294"/>
              <a:gd name="T15" fmla="*/ 374 h 1087"/>
              <a:gd name="T16" fmla="+- 0 7276 7200"/>
              <a:gd name="T17" fmla="*/ T16 w 1022"/>
              <a:gd name="T18" fmla="+- 0 360 294"/>
              <a:gd name="T19" fmla="*/ 360 h 1087"/>
              <a:gd name="T20" fmla="+- 0 7305 7200"/>
              <a:gd name="T21" fmla="*/ T20 w 1022"/>
              <a:gd name="T22" fmla="+- 0 360 294"/>
              <a:gd name="T23" fmla="*/ 360 h 1087"/>
              <a:gd name="T24" fmla="+- 0 7326 7200"/>
              <a:gd name="T25" fmla="*/ T24 w 1022"/>
              <a:gd name="T26" fmla="+- 0 340 294"/>
              <a:gd name="T27" fmla="*/ 340 h 1087"/>
              <a:gd name="T28" fmla="+- 0 7200 7200"/>
              <a:gd name="T29" fmla="*/ T28 w 1022"/>
              <a:gd name="T30" fmla="+- 0 294 294"/>
              <a:gd name="T31" fmla="*/ 294 h 108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22" h="1087">
                <a:moveTo>
                  <a:pt x="0" y="0"/>
                </a:moveTo>
                <a:lnTo>
                  <a:pt x="38" y="128"/>
                </a:lnTo>
                <a:lnTo>
                  <a:pt x="75" y="94"/>
                </a:lnTo>
                <a:lnTo>
                  <a:pt x="61" y="80"/>
                </a:lnTo>
                <a:lnTo>
                  <a:pt x="76" y="66"/>
                </a:lnTo>
                <a:lnTo>
                  <a:pt x="105" y="66"/>
                </a:lnTo>
                <a:lnTo>
                  <a:pt x="126" y="46"/>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34" name="Freeform 34"/>
          <p:cNvSpPr>
            <a:spLocks/>
          </p:cNvSpPr>
          <p:nvPr/>
        </p:nvSpPr>
        <p:spPr bwMode="gray">
          <a:xfrm>
            <a:off x="2084598" y="2902182"/>
            <a:ext cx="410819" cy="436947"/>
          </a:xfrm>
          <a:custGeom>
            <a:avLst/>
            <a:gdLst>
              <a:gd name="T0" fmla="+- 0 7276 7200"/>
              <a:gd name="T1" fmla="*/ T0 w 1022"/>
              <a:gd name="T2" fmla="+- 0 360 294"/>
              <a:gd name="T3" fmla="*/ 360 h 1087"/>
              <a:gd name="T4" fmla="+- 0 7261 7200"/>
              <a:gd name="T5" fmla="*/ T4 w 1022"/>
              <a:gd name="T6" fmla="+- 0 374 294"/>
              <a:gd name="T7" fmla="*/ 374 h 1087"/>
              <a:gd name="T8" fmla="+- 0 7275 7200"/>
              <a:gd name="T9" fmla="*/ T8 w 1022"/>
              <a:gd name="T10" fmla="+- 0 388 294"/>
              <a:gd name="T11" fmla="*/ 388 h 1087"/>
              <a:gd name="T12" fmla="+- 0 7289 7200"/>
              <a:gd name="T13" fmla="*/ T12 w 1022"/>
              <a:gd name="T14" fmla="+- 0 374 294"/>
              <a:gd name="T15" fmla="*/ 374 h 1087"/>
              <a:gd name="T16" fmla="+- 0 7276 7200"/>
              <a:gd name="T17" fmla="*/ T16 w 1022"/>
              <a:gd name="T18" fmla="+- 0 360 294"/>
              <a:gd name="T19" fmla="*/ 360 h 1087"/>
            </a:gdLst>
            <a:ahLst/>
            <a:cxnLst>
              <a:cxn ang="0">
                <a:pos x="T1" y="T3"/>
              </a:cxn>
              <a:cxn ang="0">
                <a:pos x="T5" y="T7"/>
              </a:cxn>
              <a:cxn ang="0">
                <a:pos x="T9" y="T11"/>
              </a:cxn>
              <a:cxn ang="0">
                <a:pos x="T13" y="T15"/>
              </a:cxn>
              <a:cxn ang="0">
                <a:pos x="T17" y="T19"/>
              </a:cxn>
            </a:cxnLst>
            <a:rect l="0" t="0" r="r" b="b"/>
            <a:pathLst>
              <a:path w="1022" h="1087">
                <a:moveTo>
                  <a:pt x="76" y="66"/>
                </a:moveTo>
                <a:lnTo>
                  <a:pt x="61" y="80"/>
                </a:lnTo>
                <a:lnTo>
                  <a:pt x="75" y="94"/>
                </a:lnTo>
                <a:lnTo>
                  <a:pt x="89" y="80"/>
                </a:lnTo>
                <a:lnTo>
                  <a:pt x="76" y="6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35" name="Freeform 35"/>
          <p:cNvSpPr>
            <a:spLocks/>
          </p:cNvSpPr>
          <p:nvPr/>
        </p:nvSpPr>
        <p:spPr bwMode="gray">
          <a:xfrm>
            <a:off x="2084598" y="2902182"/>
            <a:ext cx="410819" cy="436947"/>
          </a:xfrm>
          <a:custGeom>
            <a:avLst/>
            <a:gdLst>
              <a:gd name="T0" fmla="+- 0 7305 7200"/>
              <a:gd name="T1" fmla="*/ T0 w 1022"/>
              <a:gd name="T2" fmla="+- 0 360 294"/>
              <a:gd name="T3" fmla="*/ 360 h 1087"/>
              <a:gd name="T4" fmla="+- 0 7276 7200"/>
              <a:gd name="T5" fmla="*/ T4 w 1022"/>
              <a:gd name="T6" fmla="+- 0 360 294"/>
              <a:gd name="T7" fmla="*/ 360 h 1087"/>
              <a:gd name="T8" fmla="+- 0 7289 7200"/>
              <a:gd name="T9" fmla="*/ T8 w 1022"/>
              <a:gd name="T10" fmla="+- 0 374 294"/>
              <a:gd name="T11" fmla="*/ 374 h 1087"/>
              <a:gd name="T12" fmla="+- 0 7305 7200"/>
              <a:gd name="T13" fmla="*/ T12 w 1022"/>
              <a:gd name="T14" fmla="+- 0 360 294"/>
              <a:gd name="T15" fmla="*/ 360 h 1087"/>
            </a:gdLst>
            <a:ahLst/>
            <a:cxnLst>
              <a:cxn ang="0">
                <a:pos x="T1" y="T3"/>
              </a:cxn>
              <a:cxn ang="0">
                <a:pos x="T5" y="T7"/>
              </a:cxn>
              <a:cxn ang="0">
                <a:pos x="T9" y="T11"/>
              </a:cxn>
              <a:cxn ang="0">
                <a:pos x="T13" y="T15"/>
              </a:cxn>
            </a:cxnLst>
            <a:rect l="0" t="0" r="r" b="b"/>
            <a:pathLst>
              <a:path w="1022" h="1087">
                <a:moveTo>
                  <a:pt x="105" y="66"/>
                </a:moveTo>
                <a:lnTo>
                  <a:pt x="76" y="66"/>
                </a:lnTo>
                <a:lnTo>
                  <a:pt x="89" y="80"/>
                </a:lnTo>
                <a:lnTo>
                  <a:pt x="105" y="6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41" name="Freeform 38"/>
          <p:cNvSpPr>
            <a:spLocks/>
          </p:cNvSpPr>
          <p:nvPr/>
        </p:nvSpPr>
        <p:spPr bwMode="gray">
          <a:xfrm>
            <a:off x="2896990" y="2817767"/>
            <a:ext cx="248823" cy="484379"/>
          </a:xfrm>
          <a:custGeom>
            <a:avLst/>
            <a:gdLst>
              <a:gd name="T0" fmla="+- 0 9777 9221"/>
              <a:gd name="T1" fmla="*/ T0 w 619"/>
              <a:gd name="T2" fmla="+- 0 1278 1176"/>
              <a:gd name="T3" fmla="*/ 1278 h 1205"/>
              <a:gd name="T4" fmla="+- 0 9221 9221"/>
              <a:gd name="T5" fmla="*/ T4 w 619"/>
              <a:gd name="T6" fmla="+- 0 2371 1176"/>
              <a:gd name="T7" fmla="*/ 2371 h 1205"/>
              <a:gd name="T8" fmla="+- 0 9239 9221"/>
              <a:gd name="T9" fmla="*/ T8 w 619"/>
              <a:gd name="T10" fmla="+- 0 2381 1176"/>
              <a:gd name="T11" fmla="*/ 2381 h 1205"/>
              <a:gd name="T12" fmla="+- 0 9795 9221"/>
              <a:gd name="T13" fmla="*/ T12 w 619"/>
              <a:gd name="T14" fmla="+- 0 1287 1176"/>
              <a:gd name="T15" fmla="*/ 1287 h 1205"/>
              <a:gd name="T16" fmla="+- 0 9777 9221"/>
              <a:gd name="T17" fmla="*/ T16 w 619"/>
              <a:gd name="T18" fmla="+- 0 1278 1176"/>
              <a:gd name="T19" fmla="*/ 1278 h 1205"/>
            </a:gdLst>
            <a:ahLst/>
            <a:cxnLst>
              <a:cxn ang="0">
                <a:pos x="T1" y="T3"/>
              </a:cxn>
              <a:cxn ang="0">
                <a:pos x="T5" y="T7"/>
              </a:cxn>
              <a:cxn ang="0">
                <a:pos x="T9" y="T11"/>
              </a:cxn>
              <a:cxn ang="0">
                <a:pos x="T13" y="T15"/>
              </a:cxn>
              <a:cxn ang="0">
                <a:pos x="T17" y="T19"/>
              </a:cxn>
            </a:cxnLst>
            <a:rect l="0" t="0" r="r" b="b"/>
            <a:pathLst>
              <a:path w="619" h="1205">
                <a:moveTo>
                  <a:pt x="556" y="102"/>
                </a:moveTo>
                <a:lnTo>
                  <a:pt x="0" y="1195"/>
                </a:lnTo>
                <a:lnTo>
                  <a:pt x="18" y="1205"/>
                </a:lnTo>
                <a:lnTo>
                  <a:pt x="574" y="111"/>
                </a:lnTo>
                <a:lnTo>
                  <a:pt x="556" y="102"/>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42" name="Freeform 39"/>
          <p:cNvSpPr>
            <a:spLocks/>
          </p:cNvSpPr>
          <p:nvPr/>
        </p:nvSpPr>
        <p:spPr bwMode="gray">
          <a:xfrm>
            <a:off x="2896990" y="2817767"/>
            <a:ext cx="248823" cy="484379"/>
          </a:xfrm>
          <a:custGeom>
            <a:avLst/>
            <a:gdLst>
              <a:gd name="T0" fmla="+- 0 9840 9221"/>
              <a:gd name="T1" fmla="*/ T0 w 619"/>
              <a:gd name="T2" fmla="+- 0 1261 1176"/>
              <a:gd name="T3" fmla="*/ 1261 h 1205"/>
              <a:gd name="T4" fmla="+- 0 9786 9221"/>
              <a:gd name="T5" fmla="*/ T4 w 619"/>
              <a:gd name="T6" fmla="+- 0 1261 1176"/>
              <a:gd name="T7" fmla="*/ 1261 h 1205"/>
              <a:gd name="T8" fmla="+- 0 9804 9221"/>
              <a:gd name="T9" fmla="*/ T8 w 619"/>
              <a:gd name="T10" fmla="+- 0 1270 1176"/>
              <a:gd name="T11" fmla="*/ 1270 h 1205"/>
              <a:gd name="T12" fmla="+- 0 9795 9221"/>
              <a:gd name="T13" fmla="*/ T12 w 619"/>
              <a:gd name="T14" fmla="+- 0 1287 1176"/>
              <a:gd name="T15" fmla="*/ 1287 h 1205"/>
              <a:gd name="T16" fmla="+- 0 9839 9221"/>
              <a:gd name="T17" fmla="*/ T16 w 619"/>
              <a:gd name="T18" fmla="+- 0 1310 1176"/>
              <a:gd name="T19" fmla="*/ 1310 h 1205"/>
              <a:gd name="T20" fmla="+- 0 9840 9221"/>
              <a:gd name="T21" fmla="*/ T20 w 619"/>
              <a:gd name="T22" fmla="+- 0 1261 1176"/>
              <a:gd name="T23" fmla="*/ 1261 h 1205"/>
            </a:gdLst>
            <a:ahLst/>
            <a:cxnLst>
              <a:cxn ang="0">
                <a:pos x="T1" y="T3"/>
              </a:cxn>
              <a:cxn ang="0">
                <a:pos x="T5" y="T7"/>
              </a:cxn>
              <a:cxn ang="0">
                <a:pos x="T9" y="T11"/>
              </a:cxn>
              <a:cxn ang="0">
                <a:pos x="T13" y="T15"/>
              </a:cxn>
              <a:cxn ang="0">
                <a:pos x="T17" y="T19"/>
              </a:cxn>
              <a:cxn ang="0">
                <a:pos x="T21" y="T23"/>
              </a:cxn>
            </a:cxnLst>
            <a:rect l="0" t="0" r="r" b="b"/>
            <a:pathLst>
              <a:path w="619" h="1205">
                <a:moveTo>
                  <a:pt x="619" y="85"/>
                </a:moveTo>
                <a:lnTo>
                  <a:pt x="565" y="85"/>
                </a:lnTo>
                <a:lnTo>
                  <a:pt x="583" y="94"/>
                </a:lnTo>
                <a:lnTo>
                  <a:pt x="574" y="111"/>
                </a:lnTo>
                <a:lnTo>
                  <a:pt x="618" y="134"/>
                </a:lnTo>
                <a:lnTo>
                  <a:pt x="619" y="8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43" name="Freeform 40"/>
          <p:cNvSpPr>
            <a:spLocks/>
          </p:cNvSpPr>
          <p:nvPr/>
        </p:nvSpPr>
        <p:spPr bwMode="gray">
          <a:xfrm>
            <a:off x="2896990" y="2817767"/>
            <a:ext cx="248823" cy="484379"/>
          </a:xfrm>
          <a:custGeom>
            <a:avLst/>
            <a:gdLst>
              <a:gd name="T0" fmla="+- 0 9786 9221"/>
              <a:gd name="T1" fmla="*/ T0 w 619"/>
              <a:gd name="T2" fmla="+- 0 1261 1176"/>
              <a:gd name="T3" fmla="*/ 1261 h 1205"/>
              <a:gd name="T4" fmla="+- 0 9777 9221"/>
              <a:gd name="T5" fmla="*/ T4 w 619"/>
              <a:gd name="T6" fmla="+- 0 1278 1176"/>
              <a:gd name="T7" fmla="*/ 1278 h 1205"/>
              <a:gd name="T8" fmla="+- 0 9795 9221"/>
              <a:gd name="T9" fmla="*/ T8 w 619"/>
              <a:gd name="T10" fmla="+- 0 1287 1176"/>
              <a:gd name="T11" fmla="*/ 1287 h 1205"/>
              <a:gd name="T12" fmla="+- 0 9804 9221"/>
              <a:gd name="T13" fmla="*/ T12 w 619"/>
              <a:gd name="T14" fmla="+- 0 1270 1176"/>
              <a:gd name="T15" fmla="*/ 1270 h 1205"/>
              <a:gd name="T16" fmla="+- 0 9786 9221"/>
              <a:gd name="T17" fmla="*/ T16 w 619"/>
              <a:gd name="T18" fmla="+- 0 1261 1176"/>
              <a:gd name="T19" fmla="*/ 1261 h 1205"/>
            </a:gdLst>
            <a:ahLst/>
            <a:cxnLst>
              <a:cxn ang="0">
                <a:pos x="T1" y="T3"/>
              </a:cxn>
              <a:cxn ang="0">
                <a:pos x="T5" y="T7"/>
              </a:cxn>
              <a:cxn ang="0">
                <a:pos x="T9" y="T11"/>
              </a:cxn>
              <a:cxn ang="0">
                <a:pos x="T13" y="T15"/>
              </a:cxn>
              <a:cxn ang="0">
                <a:pos x="T17" y="T19"/>
              </a:cxn>
            </a:cxnLst>
            <a:rect l="0" t="0" r="r" b="b"/>
            <a:pathLst>
              <a:path w="619" h="1205">
                <a:moveTo>
                  <a:pt x="565" y="85"/>
                </a:moveTo>
                <a:lnTo>
                  <a:pt x="556" y="102"/>
                </a:lnTo>
                <a:lnTo>
                  <a:pt x="574" y="111"/>
                </a:lnTo>
                <a:lnTo>
                  <a:pt x="583" y="94"/>
                </a:lnTo>
                <a:lnTo>
                  <a:pt x="565" y="8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44" name="Freeform 41"/>
          <p:cNvSpPr>
            <a:spLocks/>
          </p:cNvSpPr>
          <p:nvPr/>
        </p:nvSpPr>
        <p:spPr bwMode="gray">
          <a:xfrm>
            <a:off x="2896990" y="2817767"/>
            <a:ext cx="248823" cy="484379"/>
          </a:xfrm>
          <a:custGeom>
            <a:avLst/>
            <a:gdLst>
              <a:gd name="T0" fmla="+- 0 9840 9221"/>
              <a:gd name="T1" fmla="*/ T0 w 619"/>
              <a:gd name="T2" fmla="+- 0 1176 1176"/>
              <a:gd name="T3" fmla="*/ 1176 h 1205"/>
              <a:gd name="T4" fmla="+- 0 9732 9221"/>
              <a:gd name="T5" fmla="*/ T4 w 619"/>
              <a:gd name="T6" fmla="+- 0 1256 1176"/>
              <a:gd name="T7" fmla="*/ 1256 h 1205"/>
              <a:gd name="T8" fmla="+- 0 9777 9221"/>
              <a:gd name="T9" fmla="*/ T8 w 619"/>
              <a:gd name="T10" fmla="+- 0 1278 1176"/>
              <a:gd name="T11" fmla="*/ 1278 h 1205"/>
              <a:gd name="T12" fmla="+- 0 9786 9221"/>
              <a:gd name="T13" fmla="*/ T12 w 619"/>
              <a:gd name="T14" fmla="+- 0 1261 1176"/>
              <a:gd name="T15" fmla="*/ 1261 h 1205"/>
              <a:gd name="T16" fmla="+- 0 9840 9221"/>
              <a:gd name="T17" fmla="*/ T16 w 619"/>
              <a:gd name="T18" fmla="+- 0 1261 1176"/>
              <a:gd name="T19" fmla="*/ 1261 h 1205"/>
              <a:gd name="T20" fmla="+- 0 9840 9221"/>
              <a:gd name="T21" fmla="*/ T20 w 619"/>
              <a:gd name="T22" fmla="+- 0 1176 1176"/>
              <a:gd name="T23" fmla="*/ 1176 h 1205"/>
            </a:gdLst>
            <a:ahLst/>
            <a:cxnLst>
              <a:cxn ang="0">
                <a:pos x="T1" y="T3"/>
              </a:cxn>
              <a:cxn ang="0">
                <a:pos x="T5" y="T7"/>
              </a:cxn>
              <a:cxn ang="0">
                <a:pos x="T9" y="T11"/>
              </a:cxn>
              <a:cxn ang="0">
                <a:pos x="T13" y="T15"/>
              </a:cxn>
              <a:cxn ang="0">
                <a:pos x="T17" y="T19"/>
              </a:cxn>
              <a:cxn ang="0">
                <a:pos x="T21" y="T23"/>
              </a:cxn>
            </a:cxnLst>
            <a:rect l="0" t="0" r="r" b="b"/>
            <a:pathLst>
              <a:path w="619" h="1205">
                <a:moveTo>
                  <a:pt x="619" y="0"/>
                </a:moveTo>
                <a:lnTo>
                  <a:pt x="511" y="80"/>
                </a:lnTo>
                <a:lnTo>
                  <a:pt x="556" y="102"/>
                </a:lnTo>
                <a:lnTo>
                  <a:pt x="565" y="85"/>
                </a:lnTo>
                <a:lnTo>
                  <a:pt x="619" y="85"/>
                </a:lnTo>
                <a:lnTo>
                  <a:pt x="619"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40" name="Freeform 43"/>
          <p:cNvSpPr>
            <a:spLocks/>
          </p:cNvSpPr>
          <p:nvPr/>
        </p:nvSpPr>
        <p:spPr bwMode="gray">
          <a:xfrm>
            <a:off x="2832272" y="2238923"/>
            <a:ext cx="868266" cy="551911"/>
          </a:xfrm>
          <a:custGeom>
            <a:avLst/>
            <a:gdLst>
              <a:gd name="T0" fmla="+- 0 10051 9060"/>
              <a:gd name="T1" fmla="*/ T0 w 2160"/>
              <a:gd name="T2" fmla="+- 0 -262 -264"/>
              <a:gd name="T3" fmla="*/ -262 h 1373"/>
              <a:gd name="T4" fmla="+- 0 9880 9060"/>
              <a:gd name="T5" fmla="*/ T4 w 2160"/>
              <a:gd name="T6" fmla="+- 0 -244 -264"/>
              <a:gd name="T7" fmla="*/ -244 h 1373"/>
              <a:gd name="T8" fmla="+- 0 9720 9060"/>
              <a:gd name="T9" fmla="*/ T8 w 2160"/>
              <a:gd name="T10" fmla="+- 0 -210 -264"/>
              <a:gd name="T11" fmla="*/ -210 h 1373"/>
              <a:gd name="T12" fmla="+- 0 9571 9060"/>
              <a:gd name="T13" fmla="*/ T12 w 2160"/>
              <a:gd name="T14" fmla="+- 0 -161 -264"/>
              <a:gd name="T15" fmla="*/ -161 h 1373"/>
              <a:gd name="T16" fmla="+- 0 9437 9060"/>
              <a:gd name="T17" fmla="*/ T16 w 2160"/>
              <a:gd name="T18" fmla="+- 0 -99 -264"/>
              <a:gd name="T19" fmla="*/ -99 h 1373"/>
              <a:gd name="T20" fmla="+- 0 9320 9060"/>
              <a:gd name="T21" fmla="*/ T20 w 2160"/>
              <a:gd name="T22" fmla="+- 0 -24 -264"/>
              <a:gd name="T23" fmla="*/ -24 h 1373"/>
              <a:gd name="T24" fmla="+- 0 9222 9060"/>
              <a:gd name="T25" fmla="*/ T24 w 2160"/>
              <a:gd name="T26" fmla="+- 0 61 -264"/>
              <a:gd name="T27" fmla="*/ 61 h 1373"/>
              <a:gd name="T28" fmla="+- 0 9145 9060"/>
              <a:gd name="T29" fmla="*/ T28 w 2160"/>
              <a:gd name="T30" fmla="+- 0 155 -264"/>
              <a:gd name="T31" fmla="*/ 155 h 1373"/>
              <a:gd name="T32" fmla="+- 0 9064 9060"/>
              <a:gd name="T33" fmla="*/ T32 w 2160"/>
              <a:gd name="T34" fmla="+- 0 366 -264"/>
              <a:gd name="T35" fmla="*/ 366 h 1373"/>
              <a:gd name="T36" fmla="+- 0 9064 9060"/>
              <a:gd name="T37" fmla="*/ T36 w 2160"/>
              <a:gd name="T38" fmla="+- 0 479 -264"/>
              <a:gd name="T39" fmla="*/ 479 h 1373"/>
              <a:gd name="T40" fmla="+- 0 9145 9060"/>
              <a:gd name="T41" fmla="*/ T40 w 2160"/>
              <a:gd name="T42" fmla="+- 0 690 -264"/>
              <a:gd name="T43" fmla="*/ 690 h 1373"/>
              <a:gd name="T44" fmla="+- 0 9222 9060"/>
              <a:gd name="T45" fmla="*/ T44 w 2160"/>
              <a:gd name="T46" fmla="+- 0 784 -264"/>
              <a:gd name="T47" fmla="*/ 784 h 1373"/>
              <a:gd name="T48" fmla="+- 0 9320 9060"/>
              <a:gd name="T49" fmla="*/ T48 w 2160"/>
              <a:gd name="T50" fmla="+- 0 869 -264"/>
              <a:gd name="T51" fmla="*/ 869 h 1373"/>
              <a:gd name="T52" fmla="+- 0 9437 9060"/>
              <a:gd name="T53" fmla="*/ T52 w 2160"/>
              <a:gd name="T54" fmla="+- 0 944 -264"/>
              <a:gd name="T55" fmla="*/ 944 h 1373"/>
              <a:gd name="T56" fmla="+- 0 9571 9060"/>
              <a:gd name="T57" fmla="*/ T56 w 2160"/>
              <a:gd name="T58" fmla="+- 0 1006 -264"/>
              <a:gd name="T59" fmla="*/ 1006 h 1373"/>
              <a:gd name="T60" fmla="+- 0 9720 9060"/>
              <a:gd name="T61" fmla="*/ T60 w 2160"/>
              <a:gd name="T62" fmla="+- 0 1055 -264"/>
              <a:gd name="T63" fmla="*/ 1055 h 1373"/>
              <a:gd name="T64" fmla="+- 0 9880 9060"/>
              <a:gd name="T65" fmla="*/ T64 w 2160"/>
              <a:gd name="T66" fmla="+- 0 1089 -264"/>
              <a:gd name="T67" fmla="*/ 1089 h 1373"/>
              <a:gd name="T68" fmla="+- 0 10051 9060"/>
              <a:gd name="T69" fmla="*/ T68 w 2160"/>
              <a:gd name="T70" fmla="+- 0 1107 -264"/>
              <a:gd name="T71" fmla="*/ 1107 h 1373"/>
              <a:gd name="T72" fmla="+- 0 10229 9060"/>
              <a:gd name="T73" fmla="*/ T72 w 2160"/>
              <a:gd name="T74" fmla="+- 0 1107 -264"/>
              <a:gd name="T75" fmla="*/ 1107 h 1373"/>
              <a:gd name="T76" fmla="+- 0 10400 9060"/>
              <a:gd name="T77" fmla="*/ T76 w 2160"/>
              <a:gd name="T78" fmla="+- 0 1089 -264"/>
              <a:gd name="T79" fmla="*/ 1089 h 1373"/>
              <a:gd name="T80" fmla="+- 0 10560 9060"/>
              <a:gd name="T81" fmla="*/ T80 w 2160"/>
              <a:gd name="T82" fmla="+- 0 1055 -264"/>
              <a:gd name="T83" fmla="*/ 1055 h 1373"/>
              <a:gd name="T84" fmla="+- 0 10709 9060"/>
              <a:gd name="T85" fmla="*/ T84 w 2160"/>
              <a:gd name="T86" fmla="+- 0 1006 -264"/>
              <a:gd name="T87" fmla="*/ 1006 h 1373"/>
              <a:gd name="T88" fmla="+- 0 10843 9060"/>
              <a:gd name="T89" fmla="*/ T88 w 2160"/>
              <a:gd name="T90" fmla="+- 0 944 -264"/>
              <a:gd name="T91" fmla="*/ 944 h 1373"/>
              <a:gd name="T92" fmla="+- 0 10960 9060"/>
              <a:gd name="T93" fmla="*/ T92 w 2160"/>
              <a:gd name="T94" fmla="+- 0 869 -264"/>
              <a:gd name="T95" fmla="*/ 869 h 1373"/>
              <a:gd name="T96" fmla="+- 0 11058 9060"/>
              <a:gd name="T97" fmla="*/ T96 w 2160"/>
              <a:gd name="T98" fmla="+- 0 784 -264"/>
              <a:gd name="T99" fmla="*/ 784 h 1373"/>
              <a:gd name="T100" fmla="+- 0 11135 9060"/>
              <a:gd name="T101" fmla="*/ T100 w 2160"/>
              <a:gd name="T102" fmla="+- 0 690 -264"/>
              <a:gd name="T103" fmla="*/ 690 h 1373"/>
              <a:gd name="T104" fmla="+- 0 11216 9060"/>
              <a:gd name="T105" fmla="*/ T104 w 2160"/>
              <a:gd name="T106" fmla="+- 0 479 -264"/>
              <a:gd name="T107" fmla="*/ 479 h 1373"/>
              <a:gd name="T108" fmla="+- 0 11216 9060"/>
              <a:gd name="T109" fmla="*/ T108 w 2160"/>
              <a:gd name="T110" fmla="+- 0 366 -264"/>
              <a:gd name="T111" fmla="*/ 366 h 1373"/>
              <a:gd name="T112" fmla="+- 0 11135 9060"/>
              <a:gd name="T113" fmla="*/ T112 w 2160"/>
              <a:gd name="T114" fmla="+- 0 155 -264"/>
              <a:gd name="T115" fmla="*/ 155 h 1373"/>
              <a:gd name="T116" fmla="+- 0 11058 9060"/>
              <a:gd name="T117" fmla="*/ T116 w 2160"/>
              <a:gd name="T118" fmla="+- 0 61 -264"/>
              <a:gd name="T119" fmla="*/ 61 h 1373"/>
              <a:gd name="T120" fmla="+- 0 10960 9060"/>
              <a:gd name="T121" fmla="*/ T120 w 2160"/>
              <a:gd name="T122" fmla="+- 0 -24 -264"/>
              <a:gd name="T123" fmla="*/ -24 h 1373"/>
              <a:gd name="T124" fmla="+- 0 10843 9060"/>
              <a:gd name="T125" fmla="*/ T124 w 2160"/>
              <a:gd name="T126" fmla="+- 0 -99 -264"/>
              <a:gd name="T127" fmla="*/ -99 h 1373"/>
              <a:gd name="T128" fmla="+- 0 10709 9060"/>
              <a:gd name="T129" fmla="*/ T128 w 2160"/>
              <a:gd name="T130" fmla="+- 0 -161 -264"/>
              <a:gd name="T131" fmla="*/ -161 h 1373"/>
              <a:gd name="T132" fmla="+- 0 10560 9060"/>
              <a:gd name="T133" fmla="*/ T132 w 2160"/>
              <a:gd name="T134" fmla="+- 0 -210 -264"/>
              <a:gd name="T135" fmla="*/ -210 h 1373"/>
              <a:gd name="T136" fmla="+- 0 10400 9060"/>
              <a:gd name="T137" fmla="*/ T136 w 2160"/>
              <a:gd name="T138" fmla="+- 0 -244 -264"/>
              <a:gd name="T139" fmla="*/ -244 h 1373"/>
              <a:gd name="T140" fmla="+- 0 10229 9060"/>
              <a:gd name="T141" fmla="*/ T140 w 2160"/>
              <a:gd name="T142" fmla="+- 0 -262 -264"/>
              <a:gd name="T143" fmla="*/ -262 h 13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2160" h="1373">
                <a:moveTo>
                  <a:pt x="1080" y="0"/>
                </a:moveTo>
                <a:lnTo>
                  <a:pt x="991" y="2"/>
                </a:lnTo>
                <a:lnTo>
                  <a:pt x="905" y="9"/>
                </a:lnTo>
                <a:lnTo>
                  <a:pt x="820" y="20"/>
                </a:lnTo>
                <a:lnTo>
                  <a:pt x="739" y="35"/>
                </a:lnTo>
                <a:lnTo>
                  <a:pt x="660" y="54"/>
                </a:lnTo>
                <a:lnTo>
                  <a:pt x="584" y="77"/>
                </a:lnTo>
                <a:lnTo>
                  <a:pt x="511" y="103"/>
                </a:lnTo>
                <a:lnTo>
                  <a:pt x="442" y="132"/>
                </a:lnTo>
                <a:lnTo>
                  <a:pt x="377" y="165"/>
                </a:lnTo>
                <a:lnTo>
                  <a:pt x="316" y="201"/>
                </a:lnTo>
                <a:lnTo>
                  <a:pt x="260" y="240"/>
                </a:lnTo>
                <a:lnTo>
                  <a:pt x="208" y="281"/>
                </a:lnTo>
                <a:lnTo>
                  <a:pt x="162" y="325"/>
                </a:lnTo>
                <a:lnTo>
                  <a:pt x="121" y="371"/>
                </a:lnTo>
                <a:lnTo>
                  <a:pt x="85" y="419"/>
                </a:lnTo>
                <a:lnTo>
                  <a:pt x="31" y="521"/>
                </a:lnTo>
                <a:lnTo>
                  <a:pt x="4" y="630"/>
                </a:lnTo>
                <a:lnTo>
                  <a:pt x="0" y="686"/>
                </a:lnTo>
                <a:lnTo>
                  <a:pt x="4" y="743"/>
                </a:lnTo>
                <a:lnTo>
                  <a:pt x="31" y="851"/>
                </a:lnTo>
                <a:lnTo>
                  <a:pt x="85" y="954"/>
                </a:lnTo>
                <a:lnTo>
                  <a:pt x="121" y="1002"/>
                </a:lnTo>
                <a:lnTo>
                  <a:pt x="162" y="1048"/>
                </a:lnTo>
                <a:lnTo>
                  <a:pt x="208" y="1092"/>
                </a:lnTo>
                <a:lnTo>
                  <a:pt x="260" y="1133"/>
                </a:lnTo>
                <a:lnTo>
                  <a:pt x="316" y="1172"/>
                </a:lnTo>
                <a:lnTo>
                  <a:pt x="377" y="1208"/>
                </a:lnTo>
                <a:lnTo>
                  <a:pt x="442" y="1240"/>
                </a:lnTo>
                <a:lnTo>
                  <a:pt x="511" y="1270"/>
                </a:lnTo>
                <a:lnTo>
                  <a:pt x="584" y="1296"/>
                </a:lnTo>
                <a:lnTo>
                  <a:pt x="660" y="1319"/>
                </a:lnTo>
                <a:lnTo>
                  <a:pt x="739" y="1338"/>
                </a:lnTo>
                <a:lnTo>
                  <a:pt x="820" y="1353"/>
                </a:lnTo>
                <a:lnTo>
                  <a:pt x="905" y="1364"/>
                </a:lnTo>
                <a:lnTo>
                  <a:pt x="991" y="1371"/>
                </a:lnTo>
                <a:lnTo>
                  <a:pt x="1080" y="1373"/>
                </a:lnTo>
                <a:lnTo>
                  <a:pt x="1169" y="1371"/>
                </a:lnTo>
                <a:lnTo>
                  <a:pt x="1255" y="1364"/>
                </a:lnTo>
                <a:lnTo>
                  <a:pt x="1340" y="1353"/>
                </a:lnTo>
                <a:lnTo>
                  <a:pt x="1421" y="1338"/>
                </a:lnTo>
                <a:lnTo>
                  <a:pt x="1500" y="1319"/>
                </a:lnTo>
                <a:lnTo>
                  <a:pt x="1576" y="1296"/>
                </a:lnTo>
                <a:lnTo>
                  <a:pt x="1649" y="1270"/>
                </a:lnTo>
                <a:lnTo>
                  <a:pt x="1718" y="1240"/>
                </a:lnTo>
                <a:lnTo>
                  <a:pt x="1783" y="1208"/>
                </a:lnTo>
                <a:lnTo>
                  <a:pt x="1844" y="1172"/>
                </a:lnTo>
                <a:lnTo>
                  <a:pt x="1900" y="1133"/>
                </a:lnTo>
                <a:lnTo>
                  <a:pt x="1952" y="1092"/>
                </a:lnTo>
                <a:lnTo>
                  <a:pt x="1998" y="1048"/>
                </a:lnTo>
                <a:lnTo>
                  <a:pt x="2039" y="1002"/>
                </a:lnTo>
                <a:lnTo>
                  <a:pt x="2075" y="954"/>
                </a:lnTo>
                <a:lnTo>
                  <a:pt x="2129" y="851"/>
                </a:lnTo>
                <a:lnTo>
                  <a:pt x="2156" y="743"/>
                </a:lnTo>
                <a:lnTo>
                  <a:pt x="2160" y="686"/>
                </a:lnTo>
                <a:lnTo>
                  <a:pt x="2156" y="630"/>
                </a:lnTo>
                <a:lnTo>
                  <a:pt x="2129" y="521"/>
                </a:lnTo>
                <a:lnTo>
                  <a:pt x="2075" y="419"/>
                </a:lnTo>
                <a:lnTo>
                  <a:pt x="2039" y="371"/>
                </a:lnTo>
                <a:lnTo>
                  <a:pt x="1998" y="325"/>
                </a:lnTo>
                <a:lnTo>
                  <a:pt x="1952" y="281"/>
                </a:lnTo>
                <a:lnTo>
                  <a:pt x="1900" y="240"/>
                </a:lnTo>
                <a:lnTo>
                  <a:pt x="1844" y="201"/>
                </a:lnTo>
                <a:lnTo>
                  <a:pt x="1783" y="165"/>
                </a:lnTo>
                <a:lnTo>
                  <a:pt x="1718" y="132"/>
                </a:lnTo>
                <a:lnTo>
                  <a:pt x="1649" y="103"/>
                </a:lnTo>
                <a:lnTo>
                  <a:pt x="1576" y="77"/>
                </a:lnTo>
                <a:lnTo>
                  <a:pt x="1500" y="54"/>
                </a:lnTo>
                <a:lnTo>
                  <a:pt x="1421" y="35"/>
                </a:lnTo>
                <a:lnTo>
                  <a:pt x="1340" y="20"/>
                </a:lnTo>
                <a:lnTo>
                  <a:pt x="1255" y="9"/>
                </a:lnTo>
                <a:lnTo>
                  <a:pt x="1169" y="2"/>
                </a:lnTo>
                <a:lnTo>
                  <a:pt x="1080" y="0"/>
                </a:lnTo>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600">
                <a:solidFill>
                  <a:schemeClr val="bg1"/>
                </a:solidFill>
              </a:rPr>
              <a:t>Value</a:t>
            </a:r>
            <a:endParaRPr lang="en-IN" sz="1600">
              <a:solidFill>
                <a:schemeClr val="bg1"/>
              </a:solidFill>
            </a:endParaRPr>
          </a:p>
        </p:txBody>
      </p:sp>
      <p:sp>
        <p:nvSpPr>
          <p:cNvPr id="46" name="Freeform 45"/>
          <p:cNvSpPr>
            <a:spLocks/>
          </p:cNvSpPr>
          <p:nvPr/>
        </p:nvSpPr>
        <p:spPr bwMode="gray">
          <a:xfrm>
            <a:off x="1716791" y="2321327"/>
            <a:ext cx="868266" cy="551711"/>
          </a:xfrm>
          <a:custGeom>
            <a:avLst/>
            <a:gdLst>
              <a:gd name="T0" fmla="+- 0 7277 6286"/>
              <a:gd name="T1" fmla="*/ T0 w 2160"/>
              <a:gd name="T2" fmla="+- 0 -58 -60"/>
              <a:gd name="T3" fmla="*/ -58 h 1373"/>
              <a:gd name="T4" fmla="+- 0 7106 6286"/>
              <a:gd name="T5" fmla="*/ T4 w 2160"/>
              <a:gd name="T6" fmla="+- 0 -40 -60"/>
              <a:gd name="T7" fmla="*/ -40 h 1373"/>
              <a:gd name="T8" fmla="+- 0 6945 6286"/>
              <a:gd name="T9" fmla="*/ T8 w 2160"/>
              <a:gd name="T10" fmla="+- 0 -6 -60"/>
              <a:gd name="T11" fmla="*/ -6 h 1373"/>
              <a:gd name="T12" fmla="+- 0 6797 6286"/>
              <a:gd name="T13" fmla="*/ T12 w 2160"/>
              <a:gd name="T14" fmla="+- 0 43 -60"/>
              <a:gd name="T15" fmla="*/ 43 h 1373"/>
              <a:gd name="T16" fmla="+- 0 6663 6286"/>
              <a:gd name="T17" fmla="*/ T16 w 2160"/>
              <a:gd name="T18" fmla="+- 0 105 -60"/>
              <a:gd name="T19" fmla="*/ 105 h 1373"/>
              <a:gd name="T20" fmla="+- 0 6546 6286"/>
              <a:gd name="T21" fmla="*/ T20 w 2160"/>
              <a:gd name="T22" fmla="+- 0 180 -60"/>
              <a:gd name="T23" fmla="*/ 180 h 1373"/>
              <a:gd name="T24" fmla="+- 0 6447 6286"/>
              <a:gd name="T25" fmla="*/ T24 w 2160"/>
              <a:gd name="T26" fmla="+- 0 265 -60"/>
              <a:gd name="T27" fmla="*/ 265 h 1373"/>
              <a:gd name="T28" fmla="+- 0 6370 6286"/>
              <a:gd name="T29" fmla="*/ T28 w 2160"/>
              <a:gd name="T30" fmla="+- 0 359 -60"/>
              <a:gd name="T31" fmla="*/ 359 h 1373"/>
              <a:gd name="T32" fmla="+- 0 6289 6286"/>
              <a:gd name="T33" fmla="*/ T32 w 2160"/>
              <a:gd name="T34" fmla="+- 0 570 -60"/>
              <a:gd name="T35" fmla="*/ 570 h 1373"/>
              <a:gd name="T36" fmla="+- 0 6289 6286"/>
              <a:gd name="T37" fmla="*/ T36 w 2160"/>
              <a:gd name="T38" fmla="+- 0 683 -60"/>
              <a:gd name="T39" fmla="*/ 683 h 1373"/>
              <a:gd name="T40" fmla="+- 0 6370 6286"/>
              <a:gd name="T41" fmla="*/ T40 w 2160"/>
              <a:gd name="T42" fmla="+- 0 894 -60"/>
              <a:gd name="T43" fmla="*/ 894 h 1373"/>
              <a:gd name="T44" fmla="+- 0 6447 6286"/>
              <a:gd name="T45" fmla="*/ T44 w 2160"/>
              <a:gd name="T46" fmla="+- 0 988 -60"/>
              <a:gd name="T47" fmla="*/ 988 h 1373"/>
              <a:gd name="T48" fmla="+- 0 6546 6286"/>
              <a:gd name="T49" fmla="*/ T48 w 2160"/>
              <a:gd name="T50" fmla="+- 0 1073 -60"/>
              <a:gd name="T51" fmla="*/ 1073 h 1373"/>
              <a:gd name="T52" fmla="+- 0 6663 6286"/>
              <a:gd name="T53" fmla="*/ T52 w 2160"/>
              <a:gd name="T54" fmla="+- 0 1148 -60"/>
              <a:gd name="T55" fmla="*/ 1148 h 1373"/>
              <a:gd name="T56" fmla="+- 0 6797 6286"/>
              <a:gd name="T57" fmla="*/ T56 w 2160"/>
              <a:gd name="T58" fmla="+- 0 1210 -60"/>
              <a:gd name="T59" fmla="*/ 1210 h 1373"/>
              <a:gd name="T60" fmla="+- 0 6945 6286"/>
              <a:gd name="T61" fmla="*/ T60 w 2160"/>
              <a:gd name="T62" fmla="+- 0 1259 -60"/>
              <a:gd name="T63" fmla="*/ 1259 h 1373"/>
              <a:gd name="T64" fmla="+- 0 7106 6286"/>
              <a:gd name="T65" fmla="*/ T64 w 2160"/>
              <a:gd name="T66" fmla="+- 0 1293 -60"/>
              <a:gd name="T67" fmla="*/ 1293 h 1373"/>
              <a:gd name="T68" fmla="+- 0 7277 6286"/>
              <a:gd name="T69" fmla="*/ T68 w 2160"/>
              <a:gd name="T70" fmla="+- 0 1311 -60"/>
              <a:gd name="T71" fmla="*/ 1311 h 1373"/>
              <a:gd name="T72" fmla="+- 0 7454 6286"/>
              <a:gd name="T73" fmla="*/ T72 w 2160"/>
              <a:gd name="T74" fmla="+- 0 1311 -60"/>
              <a:gd name="T75" fmla="*/ 1311 h 1373"/>
              <a:gd name="T76" fmla="+- 0 7625 6286"/>
              <a:gd name="T77" fmla="*/ T76 w 2160"/>
              <a:gd name="T78" fmla="+- 0 1293 -60"/>
              <a:gd name="T79" fmla="*/ 1293 h 1373"/>
              <a:gd name="T80" fmla="+- 0 7786 6286"/>
              <a:gd name="T81" fmla="*/ T80 w 2160"/>
              <a:gd name="T82" fmla="+- 0 1259 -60"/>
              <a:gd name="T83" fmla="*/ 1259 h 1373"/>
              <a:gd name="T84" fmla="+- 0 7934 6286"/>
              <a:gd name="T85" fmla="*/ T84 w 2160"/>
              <a:gd name="T86" fmla="+- 0 1210 -60"/>
              <a:gd name="T87" fmla="*/ 1210 h 1373"/>
              <a:gd name="T88" fmla="+- 0 8068 6286"/>
              <a:gd name="T89" fmla="*/ T88 w 2160"/>
              <a:gd name="T90" fmla="+- 0 1148 -60"/>
              <a:gd name="T91" fmla="*/ 1148 h 1373"/>
              <a:gd name="T92" fmla="+- 0 8186 6286"/>
              <a:gd name="T93" fmla="*/ T92 w 2160"/>
              <a:gd name="T94" fmla="+- 0 1073 -60"/>
              <a:gd name="T95" fmla="*/ 1073 h 1373"/>
              <a:gd name="T96" fmla="+- 0 8284 6286"/>
              <a:gd name="T97" fmla="*/ T96 w 2160"/>
              <a:gd name="T98" fmla="+- 0 988 -60"/>
              <a:gd name="T99" fmla="*/ 988 h 1373"/>
              <a:gd name="T100" fmla="+- 0 8361 6286"/>
              <a:gd name="T101" fmla="*/ T100 w 2160"/>
              <a:gd name="T102" fmla="+- 0 894 -60"/>
              <a:gd name="T103" fmla="*/ 894 h 1373"/>
              <a:gd name="T104" fmla="+- 0 8442 6286"/>
              <a:gd name="T105" fmla="*/ T104 w 2160"/>
              <a:gd name="T106" fmla="+- 0 683 -60"/>
              <a:gd name="T107" fmla="*/ 683 h 1373"/>
              <a:gd name="T108" fmla="+- 0 8442 6286"/>
              <a:gd name="T109" fmla="*/ T108 w 2160"/>
              <a:gd name="T110" fmla="+- 0 570 -60"/>
              <a:gd name="T111" fmla="*/ 570 h 1373"/>
              <a:gd name="T112" fmla="+- 0 8361 6286"/>
              <a:gd name="T113" fmla="*/ T112 w 2160"/>
              <a:gd name="T114" fmla="+- 0 359 -60"/>
              <a:gd name="T115" fmla="*/ 359 h 1373"/>
              <a:gd name="T116" fmla="+- 0 8284 6286"/>
              <a:gd name="T117" fmla="*/ T116 w 2160"/>
              <a:gd name="T118" fmla="+- 0 265 -60"/>
              <a:gd name="T119" fmla="*/ 265 h 1373"/>
              <a:gd name="T120" fmla="+- 0 8186 6286"/>
              <a:gd name="T121" fmla="*/ T120 w 2160"/>
              <a:gd name="T122" fmla="+- 0 180 -60"/>
              <a:gd name="T123" fmla="*/ 180 h 1373"/>
              <a:gd name="T124" fmla="+- 0 8068 6286"/>
              <a:gd name="T125" fmla="*/ T124 w 2160"/>
              <a:gd name="T126" fmla="+- 0 105 -60"/>
              <a:gd name="T127" fmla="*/ 105 h 1373"/>
              <a:gd name="T128" fmla="+- 0 7934 6286"/>
              <a:gd name="T129" fmla="*/ T128 w 2160"/>
              <a:gd name="T130" fmla="+- 0 43 -60"/>
              <a:gd name="T131" fmla="*/ 43 h 1373"/>
              <a:gd name="T132" fmla="+- 0 7786 6286"/>
              <a:gd name="T133" fmla="*/ T132 w 2160"/>
              <a:gd name="T134" fmla="+- 0 -6 -60"/>
              <a:gd name="T135" fmla="*/ -6 h 1373"/>
              <a:gd name="T136" fmla="+- 0 7625 6286"/>
              <a:gd name="T137" fmla="*/ T136 w 2160"/>
              <a:gd name="T138" fmla="+- 0 -40 -60"/>
              <a:gd name="T139" fmla="*/ -40 h 1373"/>
              <a:gd name="T140" fmla="+- 0 7454 6286"/>
              <a:gd name="T141" fmla="*/ T140 w 2160"/>
              <a:gd name="T142" fmla="+- 0 -58 -60"/>
              <a:gd name="T143" fmla="*/ -58 h 13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2160" h="1373">
                <a:moveTo>
                  <a:pt x="1080" y="0"/>
                </a:moveTo>
                <a:lnTo>
                  <a:pt x="991" y="2"/>
                </a:lnTo>
                <a:lnTo>
                  <a:pt x="904" y="9"/>
                </a:lnTo>
                <a:lnTo>
                  <a:pt x="820" y="20"/>
                </a:lnTo>
                <a:lnTo>
                  <a:pt x="738" y="35"/>
                </a:lnTo>
                <a:lnTo>
                  <a:pt x="659" y="54"/>
                </a:lnTo>
                <a:lnTo>
                  <a:pt x="583" y="77"/>
                </a:lnTo>
                <a:lnTo>
                  <a:pt x="511" y="103"/>
                </a:lnTo>
                <a:lnTo>
                  <a:pt x="442" y="132"/>
                </a:lnTo>
                <a:lnTo>
                  <a:pt x="377" y="165"/>
                </a:lnTo>
                <a:lnTo>
                  <a:pt x="316" y="201"/>
                </a:lnTo>
                <a:lnTo>
                  <a:pt x="260" y="240"/>
                </a:lnTo>
                <a:lnTo>
                  <a:pt x="208" y="281"/>
                </a:lnTo>
                <a:lnTo>
                  <a:pt x="161" y="325"/>
                </a:lnTo>
                <a:lnTo>
                  <a:pt x="120" y="371"/>
                </a:lnTo>
                <a:lnTo>
                  <a:pt x="84" y="419"/>
                </a:lnTo>
                <a:lnTo>
                  <a:pt x="31" y="521"/>
                </a:lnTo>
                <a:lnTo>
                  <a:pt x="3" y="630"/>
                </a:lnTo>
                <a:lnTo>
                  <a:pt x="0" y="686"/>
                </a:lnTo>
                <a:lnTo>
                  <a:pt x="3" y="743"/>
                </a:lnTo>
                <a:lnTo>
                  <a:pt x="31" y="851"/>
                </a:lnTo>
                <a:lnTo>
                  <a:pt x="84" y="954"/>
                </a:lnTo>
                <a:lnTo>
                  <a:pt x="120" y="1002"/>
                </a:lnTo>
                <a:lnTo>
                  <a:pt x="161" y="1048"/>
                </a:lnTo>
                <a:lnTo>
                  <a:pt x="208" y="1092"/>
                </a:lnTo>
                <a:lnTo>
                  <a:pt x="260" y="1133"/>
                </a:lnTo>
                <a:lnTo>
                  <a:pt x="316" y="1172"/>
                </a:lnTo>
                <a:lnTo>
                  <a:pt x="377" y="1208"/>
                </a:lnTo>
                <a:lnTo>
                  <a:pt x="442" y="1240"/>
                </a:lnTo>
                <a:lnTo>
                  <a:pt x="511" y="1270"/>
                </a:lnTo>
                <a:lnTo>
                  <a:pt x="583" y="1296"/>
                </a:lnTo>
                <a:lnTo>
                  <a:pt x="659" y="1319"/>
                </a:lnTo>
                <a:lnTo>
                  <a:pt x="738" y="1338"/>
                </a:lnTo>
                <a:lnTo>
                  <a:pt x="820" y="1353"/>
                </a:lnTo>
                <a:lnTo>
                  <a:pt x="904" y="1364"/>
                </a:lnTo>
                <a:lnTo>
                  <a:pt x="991" y="1371"/>
                </a:lnTo>
                <a:lnTo>
                  <a:pt x="1080" y="1373"/>
                </a:lnTo>
                <a:lnTo>
                  <a:pt x="1168" y="1371"/>
                </a:lnTo>
                <a:lnTo>
                  <a:pt x="1255" y="1364"/>
                </a:lnTo>
                <a:lnTo>
                  <a:pt x="1339" y="1353"/>
                </a:lnTo>
                <a:lnTo>
                  <a:pt x="1421" y="1338"/>
                </a:lnTo>
                <a:lnTo>
                  <a:pt x="1500" y="1319"/>
                </a:lnTo>
                <a:lnTo>
                  <a:pt x="1576" y="1296"/>
                </a:lnTo>
                <a:lnTo>
                  <a:pt x="1648" y="1270"/>
                </a:lnTo>
                <a:lnTo>
                  <a:pt x="1717" y="1240"/>
                </a:lnTo>
                <a:lnTo>
                  <a:pt x="1782" y="1208"/>
                </a:lnTo>
                <a:lnTo>
                  <a:pt x="1843" y="1172"/>
                </a:lnTo>
                <a:lnTo>
                  <a:pt x="1900" y="1133"/>
                </a:lnTo>
                <a:lnTo>
                  <a:pt x="1951" y="1092"/>
                </a:lnTo>
                <a:lnTo>
                  <a:pt x="1998" y="1048"/>
                </a:lnTo>
                <a:lnTo>
                  <a:pt x="2039" y="1002"/>
                </a:lnTo>
                <a:lnTo>
                  <a:pt x="2075" y="954"/>
                </a:lnTo>
                <a:lnTo>
                  <a:pt x="2128" y="851"/>
                </a:lnTo>
                <a:lnTo>
                  <a:pt x="2156" y="743"/>
                </a:lnTo>
                <a:lnTo>
                  <a:pt x="2160" y="686"/>
                </a:lnTo>
                <a:lnTo>
                  <a:pt x="2156" y="630"/>
                </a:lnTo>
                <a:lnTo>
                  <a:pt x="2128" y="521"/>
                </a:lnTo>
                <a:lnTo>
                  <a:pt x="2075" y="419"/>
                </a:lnTo>
                <a:lnTo>
                  <a:pt x="2039" y="371"/>
                </a:lnTo>
                <a:lnTo>
                  <a:pt x="1998" y="325"/>
                </a:lnTo>
                <a:lnTo>
                  <a:pt x="1951" y="281"/>
                </a:lnTo>
                <a:lnTo>
                  <a:pt x="1900" y="240"/>
                </a:lnTo>
                <a:lnTo>
                  <a:pt x="1843" y="201"/>
                </a:lnTo>
                <a:lnTo>
                  <a:pt x="1782" y="165"/>
                </a:lnTo>
                <a:lnTo>
                  <a:pt x="1717" y="132"/>
                </a:lnTo>
                <a:lnTo>
                  <a:pt x="1648" y="103"/>
                </a:lnTo>
                <a:lnTo>
                  <a:pt x="1576" y="77"/>
                </a:lnTo>
                <a:lnTo>
                  <a:pt x="1500" y="54"/>
                </a:lnTo>
                <a:lnTo>
                  <a:pt x="1421" y="35"/>
                </a:lnTo>
                <a:lnTo>
                  <a:pt x="1339" y="20"/>
                </a:lnTo>
                <a:lnTo>
                  <a:pt x="1255" y="9"/>
                </a:lnTo>
                <a:lnTo>
                  <a:pt x="1168" y="2"/>
                </a:lnTo>
                <a:lnTo>
                  <a:pt x="1080" y="0"/>
                </a:lnTo>
              </a:path>
            </a:pathLst>
          </a:cu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600">
                <a:solidFill>
                  <a:schemeClr val="bg1"/>
                </a:solidFill>
              </a:rPr>
              <a:t>Key</a:t>
            </a:r>
            <a:endParaRPr lang="en-IN" sz="1600">
              <a:solidFill>
                <a:schemeClr val="bg1"/>
              </a:solidFill>
            </a:endParaRPr>
          </a:p>
        </p:txBody>
      </p:sp>
      <p:sp>
        <p:nvSpPr>
          <p:cNvPr id="48" name="Freeform 47"/>
          <p:cNvSpPr>
            <a:spLocks/>
          </p:cNvSpPr>
          <p:nvPr/>
        </p:nvSpPr>
        <p:spPr bwMode="gray">
          <a:xfrm>
            <a:off x="4477355" y="2656977"/>
            <a:ext cx="1225019" cy="492419"/>
          </a:xfrm>
          <a:custGeom>
            <a:avLst/>
            <a:gdLst>
              <a:gd name="T0" fmla="+- 0 15587 13152"/>
              <a:gd name="T1" fmla="*/ T0 w 3048"/>
              <a:gd name="T2" fmla="+- 0 775 775"/>
              <a:gd name="T3" fmla="*/ 775 h 1226"/>
              <a:gd name="T4" fmla="+- 0 13152 13152"/>
              <a:gd name="T5" fmla="*/ T4 w 3048"/>
              <a:gd name="T6" fmla="+- 0 775 775"/>
              <a:gd name="T7" fmla="*/ 775 h 1226"/>
              <a:gd name="T8" fmla="+- 0 13152 13152"/>
              <a:gd name="T9" fmla="*/ T8 w 3048"/>
              <a:gd name="T10" fmla="+- 0 2002 775"/>
              <a:gd name="T11" fmla="*/ 2002 h 1226"/>
              <a:gd name="T12" fmla="+- 0 15587 13152"/>
              <a:gd name="T13" fmla="*/ T12 w 3048"/>
              <a:gd name="T14" fmla="+- 0 2002 775"/>
              <a:gd name="T15" fmla="*/ 2002 h 1226"/>
              <a:gd name="T16" fmla="+- 0 16200 13152"/>
              <a:gd name="T17" fmla="*/ T16 w 3048"/>
              <a:gd name="T18" fmla="+- 0 1388 775"/>
              <a:gd name="T19" fmla="*/ 1388 h 1226"/>
              <a:gd name="T20" fmla="+- 0 15587 13152"/>
              <a:gd name="T21" fmla="*/ T20 w 3048"/>
              <a:gd name="T22" fmla="+- 0 775 775"/>
              <a:gd name="T23" fmla="*/ 775 h 1226"/>
            </a:gdLst>
            <a:ahLst/>
            <a:cxnLst>
              <a:cxn ang="0">
                <a:pos x="T1" y="T3"/>
              </a:cxn>
              <a:cxn ang="0">
                <a:pos x="T5" y="T7"/>
              </a:cxn>
              <a:cxn ang="0">
                <a:pos x="T9" y="T11"/>
              </a:cxn>
              <a:cxn ang="0">
                <a:pos x="T13" y="T15"/>
              </a:cxn>
              <a:cxn ang="0">
                <a:pos x="T17" y="T19"/>
              </a:cxn>
              <a:cxn ang="0">
                <a:pos x="T21" y="T23"/>
              </a:cxn>
            </a:cxnLst>
            <a:rect l="0" t="0" r="r" b="b"/>
            <a:pathLst>
              <a:path w="3048" h="1226">
                <a:moveTo>
                  <a:pt x="2435" y="0"/>
                </a:moveTo>
                <a:lnTo>
                  <a:pt x="0" y="0"/>
                </a:lnTo>
                <a:lnTo>
                  <a:pt x="0" y="1227"/>
                </a:lnTo>
                <a:lnTo>
                  <a:pt x="2435" y="1227"/>
                </a:lnTo>
                <a:lnTo>
                  <a:pt x="3048" y="613"/>
                </a:lnTo>
                <a:lnTo>
                  <a:pt x="2435"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400">
                <a:solidFill>
                  <a:schemeClr val="bg1"/>
                </a:solidFill>
              </a:rPr>
              <a:t>(K1, V1)</a:t>
            </a:r>
            <a:endParaRPr lang="en-IN" sz="1400">
              <a:solidFill>
                <a:schemeClr val="bg1"/>
              </a:solidFill>
            </a:endParaRPr>
          </a:p>
        </p:txBody>
      </p:sp>
      <p:sp>
        <p:nvSpPr>
          <p:cNvPr id="50" name="Freeform 49"/>
          <p:cNvSpPr>
            <a:spLocks/>
          </p:cNvSpPr>
          <p:nvPr/>
        </p:nvSpPr>
        <p:spPr bwMode="gray">
          <a:xfrm>
            <a:off x="4477355" y="3790546"/>
            <a:ext cx="1225019" cy="492419"/>
          </a:xfrm>
          <a:custGeom>
            <a:avLst/>
            <a:gdLst>
              <a:gd name="T0" fmla="+- 0 15587 13152"/>
              <a:gd name="T1" fmla="*/ T0 w 3048"/>
              <a:gd name="T2" fmla="+- 0 -365 -365"/>
              <a:gd name="T3" fmla="*/ -365 h 1226"/>
              <a:gd name="T4" fmla="+- 0 13152 13152"/>
              <a:gd name="T5" fmla="*/ T4 w 3048"/>
              <a:gd name="T6" fmla="+- 0 -365 -365"/>
              <a:gd name="T7" fmla="*/ -365 h 1226"/>
              <a:gd name="T8" fmla="+- 0 13152 13152"/>
              <a:gd name="T9" fmla="*/ T8 w 3048"/>
              <a:gd name="T10" fmla="+- 0 861 -365"/>
              <a:gd name="T11" fmla="*/ 861 h 1226"/>
              <a:gd name="T12" fmla="+- 0 15587 13152"/>
              <a:gd name="T13" fmla="*/ T12 w 3048"/>
              <a:gd name="T14" fmla="+- 0 861 -365"/>
              <a:gd name="T15" fmla="*/ 861 h 1226"/>
              <a:gd name="T16" fmla="+- 0 16200 13152"/>
              <a:gd name="T17" fmla="*/ T16 w 3048"/>
              <a:gd name="T18" fmla="+- 0 248 -365"/>
              <a:gd name="T19" fmla="*/ 248 h 1226"/>
              <a:gd name="T20" fmla="+- 0 15587 13152"/>
              <a:gd name="T21" fmla="*/ T20 w 3048"/>
              <a:gd name="T22" fmla="+- 0 -365 -365"/>
              <a:gd name="T23" fmla="*/ -365 h 1226"/>
            </a:gdLst>
            <a:ahLst/>
            <a:cxnLst>
              <a:cxn ang="0">
                <a:pos x="T1" y="T3"/>
              </a:cxn>
              <a:cxn ang="0">
                <a:pos x="T5" y="T7"/>
              </a:cxn>
              <a:cxn ang="0">
                <a:pos x="T9" y="T11"/>
              </a:cxn>
              <a:cxn ang="0">
                <a:pos x="T13" y="T15"/>
              </a:cxn>
              <a:cxn ang="0">
                <a:pos x="T17" y="T19"/>
              </a:cxn>
              <a:cxn ang="0">
                <a:pos x="T21" y="T23"/>
              </a:cxn>
            </a:cxnLst>
            <a:rect l="0" t="0" r="r" b="b"/>
            <a:pathLst>
              <a:path w="3048" h="1226">
                <a:moveTo>
                  <a:pt x="2435" y="0"/>
                </a:moveTo>
                <a:lnTo>
                  <a:pt x="0" y="0"/>
                </a:lnTo>
                <a:lnTo>
                  <a:pt x="0" y="1226"/>
                </a:lnTo>
                <a:lnTo>
                  <a:pt x="2435" y="1226"/>
                </a:lnTo>
                <a:lnTo>
                  <a:pt x="3048" y="613"/>
                </a:lnTo>
                <a:lnTo>
                  <a:pt x="2435"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400">
                <a:solidFill>
                  <a:schemeClr val="bg1"/>
                </a:solidFill>
              </a:rPr>
              <a:t>(K2, </a:t>
            </a:r>
            <a:r>
              <a:rPr lang="en-US" sz="1400" smtClean="0">
                <a:solidFill>
                  <a:schemeClr val="bg1"/>
                </a:solidFill>
              </a:rPr>
              <a:t>list </a:t>
            </a:r>
            <a:r>
              <a:rPr lang="en-US" sz="1400">
                <a:solidFill>
                  <a:schemeClr val="bg1"/>
                </a:solidFill>
              </a:rPr>
              <a:t>(V2</a:t>
            </a:r>
            <a:r>
              <a:rPr lang="en-US" sz="1400" smtClean="0">
                <a:solidFill>
                  <a:schemeClr val="bg1"/>
                </a:solidFill>
              </a:rPr>
              <a:t>))</a:t>
            </a:r>
            <a:endParaRPr lang="en-IN" sz="1400">
              <a:solidFill>
                <a:schemeClr val="bg1"/>
              </a:solidFill>
            </a:endParaRPr>
          </a:p>
        </p:txBody>
      </p:sp>
      <p:sp>
        <p:nvSpPr>
          <p:cNvPr id="52" name="Freeform 51"/>
          <p:cNvSpPr>
            <a:spLocks/>
          </p:cNvSpPr>
          <p:nvPr/>
        </p:nvSpPr>
        <p:spPr bwMode="gray">
          <a:xfrm>
            <a:off x="5975717" y="2656977"/>
            <a:ext cx="1222004" cy="492419"/>
          </a:xfrm>
          <a:custGeom>
            <a:avLst/>
            <a:gdLst>
              <a:gd name="T0" fmla="+- 0 19307 16879"/>
              <a:gd name="T1" fmla="*/ T0 w 3041"/>
              <a:gd name="T2" fmla="+- 0 -2851 -2851"/>
              <a:gd name="T3" fmla="*/ -2851 h 1226"/>
              <a:gd name="T4" fmla="+- 0 16879 16879"/>
              <a:gd name="T5" fmla="*/ T4 w 3041"/>
              <a:gd name="T6" fmla="+- 0 -2851 -2851"/>
              <a:gd name="T7" fmla="*/ -2851 h 1226"/>
              <a:gd name="T8" fmla="+- 0 16879 16879"/>
              <a:gd name="T9" fmla="*/ T8 w 3041"/>
              <a:gd name="T10" fmla="+- 0 -1625 -2851"/>
              <a:gd name="T11" fmla="*/ -1625 h 1226"/>
              <a:gd name="T12" fmla="+- 0 19307 16879"/>
              <a:gd name="T13" fmla="*/ T12 w 3041"/>
              <a:gd name="T14" fmla="+- 0 -1625 -2851"/>
              <a:gd name="T15" fmla="*/ -1625 h 1226"/>
              <a:gd name="T16" fmla="+- 0 19920 16879"/>
              <a:gd name="T17" fmla="*/ T16 w 3041"/>
              <a:gd name="T18" fmla="+- 0 -2238 -2851"/>
              <a:gd name="T19" fmla="*/ -2238 h 1226"/>
              <a:gd name="T20" fmla="+- 0 19307 16879"/>
              <a:gd name="T21" fmla="*/ T20 w 3041"/>
              <a:gd name="T22" fmla="+- 0 -2851 -2851"/>
              <a:gd name="T23" fmla="*/ -2851 h 1226"/>
            </a:gdLst>
            <a:ahLst/>
            <a:cxnLst>
              <a:cxn ang="0">
                <a:pos x="T1" y="T3"/>
              </a:cxn>
              <a:cxn ang="0">
                <a:pos x="T5" y="T7"/>
              </a:cxn>
              <a:cxn ang="0">
                <a:pos x="T9" y="T11"/>
              </a:cxn>
              <a:cxn ang="0">
                <a:pos x="T13" y="T15"/>
              </a:cxn>
              <a:cxn ang="0">
                <a:pos x="T17" y="T19"/>
              </a:cxn>
              <a:cxn ang="0">
                <a:pos x="T21" y="T23"/>
              </a:cxn>
            </a:cxnLst>
            <a:rect l="0" t="0" r="r" b="b"/>
            <a:pathLst>
              <a:path w="3041" h="1226">
                <a:moveTo>
                  <a:pt x="2428" y="0"/>
                </a:moveTo>
                <a:lnTo>
                  <a:pt x="0" y="0"/>
                </a:lnTo>
                <a:lnTo>
                  <a:pt x="0" y="1226"/>
                </a:lnTo>
                <a:lnTo>
                  <a:pt x="2428" y="1226"/>
                </a:lnTo>
                <a:lnTo>
                  <a:pt x="3041" y="613"/>
                </a:lnTo>
                <a:lnTo>
                  <a:pt x="2428"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400">
                <a:solidFill>
                  <a:schemeClr val="bg1"/>
                </a:solidFill>
              </a:rPr>
              <a:t>List (K2, V2)</a:t>
            </a:r>
            <a:endParaRPr lang="en-IN" sz="1400">
              <a:solidFill>
                <a:schemeClr val="bg1"/>
              </a:solidFill>
            </a:endParaRPr>
          </a:p>
        </p:txBody>
      </p:sp>
      <p:sp>
        <p:nvSpPr>
          <p:cNvPr id="54" name="Freeform 53"/>
          <p:cNvSpPr>
            <a:spLocks/>
          </p:cNvSpPr>
          <p:nvPr/>
        </p:nvSpPr>
        <p:spPr bwMode="gray">
          <a:xfrm>
            <a:off x="6040033" y="3808635"/>
            <a:ext cx="1222004" cy="492419"/>
          </a:xfrm>
          <a:custGeom>
            <a:avLst/>
            <a:gdLst>
              <a:gd name="T0" fmla="+- 0 19468 17040"/>
              <a:gd name="T1" fmla="*/ T0 w 3041"/>
              <a:gd name="T2" fmla="+- 0 14 14"/>
              <a:gd name="T3" fmla="*/ 14 h 1226"/>
              <a:gd name="T4" fmla="+- 0 17040 17040"/>
              <a:gd name="T5" fmla="*/ T4 w 3041"/>
              <a:gd name="T6" fmla="+- 0 14 14"/>
              <a:gd name="T7" fmla="*/ 14 h 1226"/>
              <a:gd name="T8" fmla="+- 0 17040 17040"/>
              <a:gd name="T9" fmla="*/ T8 w 3041"/>
              <a:gd name="T10" fmla="+- 0 1241 14"/>
              <a:gd name="T11" fmla="*/ 1241 h 1226"/>
              <a:gd name="T12" fmla="+- 0 19468 17040"/>
              <a:gd name="T13" fmla="*/ T12 w 3041"/>
              <a:gd name="T14" fmla="+- 0 1241 14"/>
              <a:gd name="T15" fmla="*/ 1241 h 1226"/>
              <a:gd name="T16" fmla="+- 0 20081 17040"/>
              <a:gd name="T17" fmla="*/ T16 w 3041"/>
              <a:gd name="T18" fmla="+- 0 628 14"/>
              <a:gd name="T19" fmla="*/ 628 h 1226"/>
              <a:gd name="T20" fmla="+- 0 19468 17040"/>
              <a:gd name="T21" fmla="*/ T20 w 3041"/>
              <a:gd name="T22" fmla="+- 0 14 14"/>
              <a:gd name="T23" fmla="*/ 14 h 1226"/>
            </a:gdLst>
            <a:ahLst/>
            <a:cxnLst>
              <a:cxn ang="0">
                <a:pos x="T1" y="T3"/>
              </a:cxn>
              <a:cxn ang="0">
                <a:pos x="T5" y="T7"/>
              </a:cxn>
              <a:cxn ang="0">
                <a:pos x="T9" y="T11"/>
              </a:cxn>
              <a:cxn ang="0">
                <a:pos x="T13" y="T15"/>
              </a:cxn>
              <a:cxn ang="0">
                <a:pos x="T17" y="T19"/>
              </a:cxn>
              <a:cxn ang="0">
                <a:pos x="T21" y="T23"/>
              </a:cxn>
            </a:cxnLst>
            <a:rect l="0" t="0" r="r" b="b"/>
            <a:pathLst>
              <a:path w="3041" h="1226">
                <a:moveTo>
                  <a:pt x="2428" y="0"/>
                </a:moveTo>
                <a:lnTo>
                  <a:pt x="0" y="0"/>
                </a:lnTo>
                <a:lnTo>
                  <a:pt x="0" y="1227"/>
                </a:lnTo>
                <a:lnTo>
                  <a:pt x="2428" y="1227"/>
                </a:lnTo>
                <a:lnTo>
                  <a:pt x="3041" y="614"/>
                </a:lnTo>
                <a:lnTo>
                  <a:pt x="2428"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400">
                <a:solidFill>
                  <a:schemeClr val="bg1"/>
                </a:solidFill>
              </a:rPr>
              <a:t>List (K3, V3</a:t>
            </a:r>
            <a:r>
              <a:rPr lang="en-US" sz="1400" smtClean="0">
                <a:solidFill>
                  <a:schemeClr val="bg1"/>
                </a:solidFill>
              </a:rPr>
              <a:t>)</a:t>
            </a:r>
            <a:endParaRPr lang="en-IN" sz="1400">
              <a:solidFill>
                <a:schemeClr val="bg1"/>
              </a:solidFill>
            </a:endParaRPr>
          </a:p>
        </p:txBody>
      </p:sp>
      <p:sp>
        <p:nvSpPr>
          <p:cNvPr id="56" name="Rectangle 55"/>
          <p:cNvSpPr/>
          <p:nvPr/>
        </p:nvSpPr>
        <p:spPr bwMode="gray">
          <a:xfrm>
            <a:off x="4417618" y="2238524"/>
            <a:ext cx="676788" cy="369332"/>
          </a:xfrm>
          <a:prstGeom prst="rect">
            <a:avLst/>
          </a:prstGeom>
        </p:spPr>
        <p:txBody>
          <a:bodyPr wrap="none" anchor="ctr">
            <a:spAutoFit/>
          </a:bodyPr>
          <a:lstStyle/>
          <a:p>
            <a:pPr algn="ctr"/>
            <a:r>
              <a:rPr lang="en-US"/>
              <a:t>Map:</a:t>
            </a:r>
            <a:endParaRPr lang="en-IN"/>
          </a:p>
        </p:txBody>
      </p:sp>
      <p:sp>
        <p:nvSpPr>
          <p:cNvPr id="57" name="Rectangle 56"/>
          <p:cNvSpPr/>
          <p:nvPr/>
        </p:nvSpPr>
        <p:spPr bwMode="gray">
          <a:xfrm>
            <a:off x="4417618" y="3437050"/>
            <a:ext cx="940450" cy="369332"/>
          </a:xfrm>
          <a:prstGeom prst="rect">
            <a:avLst/>
          </a:prstGeom>
        </p:spPr>
        <p:txBody>
          <a:bodyPr wrap="none" anchor="ctr">
            <a:spAutoFit/>
          </a:bodyPr>
          <a:lstStyle/>
          <a:p>
            <a:pPr algn="ctr"/>
            <a:r>
              <a:rPr lang="en-US"/>
              <a:t>Reduce:</a:t>
            </a:r>
            <a:endParaRPr lang="en-IN"/>
          </a:p>
        </p:txBody>
      </p:sp>
    </p:spTree>
    <p:extLst>
      <p:ext uri="{BB962C8B-B14F-4D97-AF65-F5344CB8AC3E}">
        <p14:creationId xmlns:p14="http://schemas.microsoft.com/office/powerpoint/2010/main" val="52882639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MAP REDUCE – ADVANTAGE</a:t>
            </a:r>
            <a:endParaRPr lang="en-IN"/>
          </a:p>
        </p:txBody>
      </p:sp>
      <p:sp>
        <p:nvSpPr>
          <p:cNvPr id="148" name="Text Placeholder 147"/>
          <p:cNvSpPr>
            <a:spLocks noGrp="1"/>
          </p:cNvSpPr>
          <p:nvPr>
            <p:ph type="body" sz="quarter" idx="10"/>
          </p:nvPr>
        </p:nvSpPr>
        <p:spPr bwMode="gray">
          <a:xfrm>
            <a:off x="839988" y="1959934"/>
            <a:ext cx="2962606" cy="656590"/>
          </a:xfrm>
        </p:spPr>
        <p:txBody>
          <a:bodyPr wrap="none" lIns="0" tIns="0" rIns="0" bIns="0">
            <a:spAutoFit/>
          </a:bodyPr>
          <a:lstStyle/>
          <a:p>
            <a:pPr marL="233363" indent="-233363">
              <a:lnSpc>
                <a:spcPct val="100000"/>
              </a:lnSpc>
              <a:spcBef>
                <a:spcPts val="800"/>
              </a:spcBef>
              <a:buFont typeface="Arial" panose="020B0604020202020204" pitchFamily="34" charset="0"/>
              <a:buChar char="»"/>
            </a:pPr>
            <a:r>
              <a:rPr lang="en-IN" sz="1800" dirty="0">
                <a:solidFill>
                  <a:schemeClr val="tx1"/>
                </a:solidFill>
              </a:rPr>
              <a:t>Taking processing to the data</a:t>
            </a:r>
          </a:p>
          <a:p>
            <a:pPr marL="233363" indent="-233363">
              <a:lnSpc>
                <a:spcPct val="100000"/>
              </a:lnSpc>
              <a:spcBef>
                <a:spcPts val="800"/>
              </a:spcBef>
              <a:buFont typeface="Arial" panose="020B0604020202020204" pitchFamily="34" charset="0"/>
              <a:buChar char="»"/>
            </a:pPr>
            <a:r>
              <a:rPr lang="en-IN" sz="1800" dirty="0">
                <a:solidFill>
                  <a:schemeClr val="tx1"/>
                </a:solidFill>
              </a:rPr>
              <a:t>Processing data in </a:t>
            </a:r>
            <a:r>
              <a:rPr lang="en-IN" sz="1800" dirty="0" smtClean="0">
                <a:solidFill>
                  <a:schemeClr val="tx1"/>
                </a:solidFill>
              </a:rPr>
              <a:t>parallel</a:t>
            </a:r>
            <a:endParaRPr lang="en-IN" sz="1800" dirty="0">
              <a:solidFill>
                <a:schemeClr val="tx1"/>
              </a:solidFill>
            </a:endParaRPr>
          </a:p>
        </p:txBody>
      </p:sp>
      <p:sp>
        <p:nvSpPr>
          <p:cNvPr id="5" name="Rectangle 4"/>
          <p:cNvSpPr/>
          <p:nvPr/>
        </p:nvSpPr>
        <p:spPr bwMode="gray">
          <a:xfrm>
            <a:off x="562934" y="1575022"/>
            <a:ext cx="2758191" cy="307777"/>
          </a:xfrm>
          <a:prstGeom prst="rect">
            <a:avLst/>
          </a:prstGeom>
        </p:spPr>
        <p:txBody>
          <a:bodyPr wrap="none" lIns="0" tIns="0" rIns="0" bIns="0">
            <a:spAutoFit/>
          </a:bodyPr>
          <a:lstStyle/>
          <a:p>
            <a:pPr marL="233363" indent="-233363">
              <a:buClr>
                <a:schemeClr val="bg2"/>
              </a:buClr>
              <a:buSzPct val="125000"/>
              <a:buFont typeface="Arial" panose="020B0604020202020204" pitchFamily="34" charset="0"/>
              <a:buChar char="›"/>
            </a:pPr>
            <a:r>
              <a:rPr lang="en-US" sz="2000" spc="-100" dirty="0" smtClean="0">
                <a:ea typeface="Calibri"/>
                <a:cs typeface="Calibri"/>
              </a:rPr>
              <a:t>T</a:t>
            </a:r>
            <a:r>
              <a:rPr lang="en-US" sz="2000" spc="-25" dirty="0" smtClean="0">
                <a:ea typeface="Calibri"/>
                <a:cs typeface="Calibri"/>
              </a:rPr>
              <a:t>w</a:t>
            </a:r>
            <a:r>
              <a:rPr lang="en-US" sz="2000" dirty="0" smtClean="0">
                <a:ea typeface="Calibri"/>
                <a:cs typeface="Calibri"/>
              </a:rPr>
              <a:t>o</a:t>
            </a:r>
            <a:r>
              <a:rPr lang="en-US" sz="2000" spc="-25" dirty="0" smtClean="0">
                <a:ea typeface="Calibri"/>
                <a:cs typeface="Calibri"/>
              </a:rPr>
              <a:t> </a:t>
            </a:r>
            <a:r>
              <a:rPr lang="en-US" sz="2000" dirty="0">
                <a:ea typeface="Calibri"/>
                <a:cs typeface="Calibri"/>
              </a:rPr>
              <a:t>bi</a:t>
            </a:r>
            <a:r>
              <a:rPr lang="en-US" sz="2000" spc="20" dirty="0">
                <a:ea typeface="Calibri"/>
                <a:cs typeface="Calibri"/>
              </a:rPr>
              <a:t>g</a:t>
            </a:r>
            <a:r>
              <a:rPr lang="en-US" sz="2000" spc="-25" dirty="0">
                <a:ea typeface="Calibri"/>
                <a:cs typeface="Calibri"/>
              </a:rPr>
              <a:t>g</a:t>
            </a:r>
            <a:r>
              <a:rPr lang="en-US" sz="2000" dirty="0">
                <a:ea typeface="Calibri"/>
                <a:cs typeface="Calibri"/>
              </a:rPr>
              <a:t>e</a:t>
            </a:r>
            <a:r>
              <a:rPr lang="en-US" sz="2000" spc="-20" dirty="0">
                <a:ea typeface="Calibri"/>
                <a:cs typeface="Calibri"/>
              </a:rPr>
              <a:t>s</a:t>
            </a:r>
            <a:r>
              <a:rPr lang="en-US" sz="2000" dirty="0">
                <a:ea typeface="Calibri"/>
                <a:cs typeface="Calibri"/>
              </a:rPr>
              <a:t>t</a:t>
            </a:r>
            <a:r>
              <a:rPr lang="en-US" sz="2000" spc="-55" dirty="0">
                <a:ea typeface="Calibri"/>
                <a:cs typeface="Calibri"/>
              </a:rPr>
              <a:t> </a:t>
            </a:r>
            <a:r>
              <a:rPr lang="en-US" sz="2000" dirty="0">
                <a:ea typeface="Calibri"/>
                <a:cs typeface="Calibri"/>
              </a:rPr>
              <a:t>Ad</a:t>
            </a:r>
            <a:r>
              <a:rPr lang="en-US" sz="2000" spc="-40" dirty="0">
                <a:ea typeface="Calibri"/>
                <a:cs typeface="Calibri"/>
              </a:rPr>
              <a:t>v</a:t>
            </a:r>
            <a:r>
              <a:rPr lang="en-US" sz="2000" dirty="0">
                <a:ea typeface="Calibri"/>
                <a:cs typeface="Calibri"/>
              </a:rPr>
              <a:t>a</a:t>
            </a:r>
            <a:r>
              <a:rPr lang="en-US" sz="2000" spc="-25" dirty="0">
                <a:ea typeface="Calibri"/>
                <a:cs typeface="Calibri"/>
              </a:rPr>
              <a:t>nt</a:t>
            </a:r>
            <a:r>
              <a:rPr lang="en-US" sz="2000" dirty="0">
                <a:ea typeface="Calibri"/>
                <a:cs typeface="Calibri"/>
              </a:rPr>
              <a:t>a</a:t>
            </a:r>
            <a:r>
              <a:rPr lang="en-US" sz="2000" spc="-25" dirty="0">
                <a:ea typeface="Calibri"/>
                <a:cs typeface="Calibri"/>
              </a:rPr>
              <a:t>g</a:t>
            </a:r>
            <a:r>
              <a:rPr lang="en-US" sz="2000" dirty="0">
                <a:ea typeface="Calibri"/>
                <a:cs typeface="Calibri"/>
              </a:rPr>
              <a:t>es:</a:t>
            </a:r>
            <a:endParaRPr lang="en-IN" sz="2000" dirty="0"/>
          </a:p>
        </p:txBody>
      </p:sp>
      <p:grpSp>
        <p:nvGrpSpPr>
          <p:cNvPr id="142" name="Group 141"/>
          <p:cNvGrpSpPr/>
          <p:nvPr/>
        </p:nvGrpSpPr>
        <p:grpSpPr bwMode="gray">
          <a:xfrm>
            <a:off x="3919120" y="1328368"/>
            <a:ext cx="4723482" cy="3583874"/>
            <a:chOff x="1057275" y="722313"/>
            <a:chExt cx="8086725" cy="6135687"/>
          </a:xfrm>
        </p:grpSpPr>
        <p:grpSp>
          <p:nvGrpSpPr>
            <p:cNvPr id="7" name="Group 2"/>
            <p:cNvGrpSpPr>
              <a:grpSpLocks/>
            </p:cNvGrpSpPr>
            <p:nvPr/>
          </p:nvGrpSpPr>
          <p:grpSpPr bwMode="gray">
            <a:xfrm>
              <a:off x="1057275" y="722313"/>
              <a:ext cx="2303463" cy="6134100"/>
              <a:chOff x="10421" y="-763"/>
              <a:chExt cx="3626" cy="9660"/>
            </a:xfrm>
          </p:grpSpPr>
          <p:grpSp>
            <p:nvGrpSpPr>
              <p:cNvPr id="8" name="Group 3"/>
              <p:cNvGrpSpPr>
                <a:grpSpLocks/>
              </p:cNvGrpSpPr>
              <p:nvPr/>
            </p:nvGrpSpPr>
            <p:grpSpPr bwMode="gray">
              <a:xfrm>
                <a:off x="10441" y="-743"/>
                <a:ext cx="3586" cy="9619"/>
                <a:chOff x="10441" y="-743"/>
                <a:chExt cx="3586" cy="9619"/>
              </a:xfrm>
            </p:grpSpPr>
            <p:sp>
              <p:nvSpPr>
                <p:cNvPr id="51" name="Freeform 4"/>
                <p:cNvSpPr>
                  <a:spLocks/>
                </p:cNvSpPr>
                <p:nvPr/>
              </p:nvSpPr>
              <p:spPr bwMode="gray">
                <a:xfrm>
                  <a:off x="10441" y="-743"/>
                  <a:ext cx="3586" cy="9619"/>
                </a:xfrm>
                <a:custGeom>
                  <a:avLst/>
                  <a:gdLst>
                    <a:gd name="T0" fmla="+- 0 10441 10441"/>
                    <a:gd name="T1" fmla="*/ T0 w 3586"/>
                    <a:gd name="T2" fmla="+- 0 8876 -743"/>
                    <a:gd name="T3" fmla="*/ 8876 h 9619"/>
                    <a:gd name="T4" fmla="+- 0 14027 10441"/>
                    <a:gd name="T5" fmla="*/ T4 w 3586"/>
                    <a:gd name="T6" fmla="+- 0 8876 -743"/>
                    <a:gd name="T7" fmla="*/ 8876 h 9619"/>
                    <a:gd name="T8" fmla="+- 0 14027 10441"/>
                    <a:gd name="T9" fmla="*/ T8 w 3586"/>
                    <a:gd name="T10" fmla="+- 0 -743 -743"/>
                    <a:gd name="T11" fmla="*/ -743 h 9619"/>
                    <a:gd name="T12" fmla="+- 0 10441 10441"/>
                    <a:gd name="T13" fmla="*/ T12 w 3586"/>
                    <a:gd name="T14" fmla="+- 0 -743 -743"/>
                    <a:gd name="T15" fmla="*/ -743 h 9619"/>
                    <a:gd name="T16" fmla="+- 0 10441 10441"/>
                    <a:gd name="T17" fmla="*/ T16 w 3586"/>
                    <a:gd name="T18" fmla="+- 0 8876 -743"/>
                    <a:gd name="T19" fmla="*/ 8876 h 9619"/>
                  </a:gdLst>
                  <a:ahLst/>
                  <a:cxnLst>
                    <a:cxn ang="0">
                      <a:pos x="T1" y="T3"/>
                    </a:cxn>
                    <a:cxn ang="0">
                      <a:pos x="T5" y="T7"/>
                    </a:cxn>
                    <a:cxn ang="0">
                      <a:pos x="T9" y="T11"/>
                    </a:cxn>
                    <a:cxn ang="0">
                      <a:pos x="T13" y="T15"/>
                    </a:cxn>
                    <a:cxn ang="0">
                      <a:pos x="T17" y="T19"/>
                    </a:cxn>
                  </a:cxnLst>
                  <a:rect l="0" t="0" r="r" b="b"/>
                  <a:pathLst>
                    <a:path w="3586" h="9619">
                      <a:moveTo>
                        <a:pt x="0" y="9619"/>
                      </a:moveTo>
                      <a:lnTo>
                        <a:pt x="3586" y="9619"/>
                      </a:lnTo>
                      <a:lnTo>
                        <a:pt x="3586" y="0"/>
                      </a:lnTo>
                      <a:lnTo>
                        <a:pt x="0" y="0"/>
                      </a:lnTo>
                      <a:lnTo>
                        <a:pt x="0" y="9619"/>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 name="Group 5"/>
              <p:cNvGrpSpPr>
                <a:grpSpLocks/>
              </p:cNvGrpSpPr>
              <p:nvPr/>
            </p:nvGrpSpPr>
            <p:grpSpPr bwMode="gray">
              <a:xfrm>
                <a:off x="10441" y="-743"/>
                <a:ext cx="3586" cy="9619"/>
                <a:chOff x="10441" y="-743"/>
                <a:chExt cx="3586" cy="9619"/>
              </a:xfrm>
            </p:grpSpPr>
            <p:sp>
              <p:nvSpPr>
                <p:cNvPr id="50" name="Freeform 6"/>
                <p:cNvSpPr>
                  <a:spLocks/>
                </p:cNvSpPr>
                <p:nvPr/>
              </p:nvSpPr>
              <p:spPr bwMode="gray">
                <a:xfrm>
                  <a:off x="10441" y="-743"/>
                  <a:ext cx="3586" cy="9619"/>
                </a:xfrm>
                <a:custGeom>
                  <a:avLst/>
                  <a:gdLst>
                    <a:gd name="T0" fmla="+- 0 10441 10441"/>
                    <a:gd name="T1" fmla="*/ T0 w 3586"/>
                    <a:gd name="T2" fmla="+- 0 8876 -743"/>
                    <a:gd name="T3" fmla="*/ 8876 h 9619"/>
                    <a:gd name="T4" fmla="+- 0 14027 10441"/>
                    <a:gd name="T5" fmla="*/ T4 w 3586"/>
                    <a:gd name="T6" fmla="+- 0 8876 -743"/>
                    <a:gd name="T7" fmla="*/ 8876 h 9619"/>
                    <a:gd name="T8" fmla="+- 0 14027 10441"/>
                    <a:gd name="T9" fmla="*/ T8 w 3586"/>
                    <a:gd name="T10" fmla="+- 0 -743 -743"/>
                    <a:gd name="T11" fmla="*/ -743 h 9619"/>
                    <a:gd name="T12" fmla="+- 0 10441 10441"/>
                    <a:gd name="T13" fmla="*/ T12 w 3586"/>
                    <a:gd name="T14" fmla="+- 0 -743 -743"/>
                    <a:gd name="T15" fmla="*/ -743 h 9619"/>
                    <a:gd name="T16" fmla="+- 0 10441 10441"/>
                    <a:gd name="T17" fmla="*/ T16 w 3586"/>
                    <a:gd name="T18" fmla="+- 0 8876 -743"/>
                    <a:gd name="T19" fmla="*/ 8876 h 9619"/>
                  </a:gdLst>
                  <a:ahLst/>
                  <a:cxnLst>
                    <a:cxn ang="0">
                      <a:pos x="T1" y="T3"/>
                    </a:cxn>
                    <a:cxn ang="0">
                      <a:pos x="T5" y="T7"/>
                    </a:cxn>
                    <a:cxn ang="0">
                      <a:pos x="T9" y="T11"/>
                    </a:cxn>
                    <a:cxn ang="0">
                      <a:pos x="T13" y="T15"/>
                    </a:cxn>
                    <a:cxn ang="0">
                      <a:pos x="T17" y="T19"/>
                    </a:cxn>
                  </a:cxnLst>
                  <a:rect l="0" t="0" r="r" b="b"/>
                  <a:pathLst>
                    <a:path w="3586" h="9619">
                      <a:moveTo>
                        <a:pt x="0" y="9619"/>
                      </a:moveTo>
                      <a:lnTo>
                        <a:pt x="3586" y="9619"/>
                      </a:lnTo>
                      <a:lnTo>
                        <a:pt x="3586" y="0"/>
                      </a:lnTo>
                      <a:lnTo>
                        <a:pt x="0" y="0"/>
                      </a:lnTo>
                      <a:lnTo>
                        <a:pt x="0" y="9619"/>
                      </a:lnTo>
                      <a:close/>
                    </a:path>
                  </a:pathLst>
                </a:custGeom>
                <a:noFill/>
                <a:ln w="25908">
                  <a:solidFill>
                    <a:srgbClr val="385D8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0" name="Group 7"/>
              <p:cNvGrpSpPr>
                <a:grpSpLocks/>
              </p:cNvGrpSpPr>
              <p:nvPr/>
            </p:nvGrpSpPr>
            <p:grpSpPr bwMode="gray">
              <a:xfrm>
                <a:off x="10914" y="-140"/>
                <a:ext cx="2518" cy="799"/>
                <a:chOff x="10914" y="-140"/>
                <a:chExt cx="2518" cy="799"/>
              </a:xfrm>
            </p:grpSpPr>
            <p:sp>
              <p:nvSpPr>
                <p:cNvPr id="49" name="Freeform 8"/>
                <p:cNvSpPr>
                  <a:spLocks/>
                </p:cNvSpPr>
                <p:nvPr/>
              </p:nvSpPr>
              <p:spPr bwMode="gray">
                <a:xfrm>
                  <a:off x="10914" y="-140"/>
                  <a:ext cx="2518" cy="799"/>
                </a:xfrm>
                <a:custGeom>
                  <a:avLst/>
                  <a:gdLst>
                    <a:gd name="T0" fmla="+- 0 10914 10914"/>
                    <a:gd name="T1" fmla="*/ T0 w 2518"/>
                    <a:gd name="T2" fmla="+- 0 659 -140"/>
                    <a:gd name="T3" fmla="*/ 659 h 799"/>
                    <a:gd name="T4" fmla="+- 0 13432 10914"/>
                    <a:gd name="T5" fmla="*/ T4 w 2518"/>
                    <a:gd name="T6" fmla="+- 0 659 -140"/>
                    <a:gd name="T7" fmla="*/ 659 h 799"/>
                    <a:gd name="T8" fmla="+- 0 13432 10914"/>
                    <a:gd name="T9" fmla="*/ T8 w 2518"/>
                    <a:gd name="T10" fmla="+- 0 -140 -140"/>
                    <a:gd name="T11" fmla="*/ -140 h 799"/>
                    <a:gd name="T12" fmla="+- 0 10914 10914"/>
                    <a:gd name="T13" fmla="*/ T12 w 2518"/>
                    <a:gd name="T14" fmla="+- 0 -140 -140"/>
                    <a:gd name="T15" fmla="*/ -140 h 799"/>
                    <a:gd name="T16" fmla="+- 0 10914 10914"/>
                    <a:gd name="T17" fmla="*/ T16 w 2518"/>
                    <a:gd name="T18" fmla="+- 0 659 -140"/>
                    <a:gd name="T19" fmla="*/ 659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1" name="Group 9"/>
              <p:cNvGrpSpPr>
                <a:grpSpLocks/>
              </p:cNvGrpSpPr>
              <p:nvPr/>
            </p:nvGrpSpPr>
            <p:grpSpPr bwMode="gray">
              <a:xfrm>
                <a:off x="10914" y="-140"/>
                <a:ext cx="2518" cy="799"/>
                <a:chOff x="10914" y="-140"/>
                <a:chExt cx="2518" cy="799"/>
              </a:xfrm>
            </p:grpSpPr>
            <p:sp>
              <p:nvSpPr>
                <p:cNvPr id="48" name="Freeform 10"/>
                <p:cNvSpPr>
                  <a:spLocks/>
                </p:cNvSpPr>
                <p:nvPr/>
              </p:nvSpPr>
              <p:spPr bwMode="gray">
                <a:xfrm>
                  <a:off x="10914" y="-140"/>
                  <a:ext cx="2518" cy="799"/>
                </a:xfrm>
                <a:custGeom>
                  <a:avLst/>
                  <a:gdLst>
                    <a:gd name="T0" fmla="+- 0 10914 10914"/>
                    <a:gd name="T1" fmla="*/ T0 w 2518"/>
                    <a:gd name="T2" fmla="+- 0 659 -140"/>
                    <a:gd name="T3" fmla="*/ 659 h 799"/>
                    <a:gd name="T4" fmla="+- 0 13432 10914"/>
                    <a:gd name="T5" fmla="*/ T4 w 2518"/>
                    <a:gd name="T6" fmla="+- 0 659 -140"/>
                    <a:gd name="T7" fmla="*/ 659 h 799"/>
                    <a:gd name="T8" fmla="+- 0 13432 10914"/>
                    <a:gd name="T9" fmla="*/ T8 w 2518"/>
                    <a:gd name="T10" fmla="+- 0 -140 -140"/>
                    <a:gd name="T11" fmla="*/ -140 h 799"/>
                    <a:gd name="T12" fmla="+- 0 10914 10914"/>
                    <a:gd name="T13" fmla="*/ T12 w 2518"/>
                    <a:gd name="T14" fmla="+- 0 -140 -140"/>
                    <a:gd name="T15" fmla="*/ -140 h 799"/>
                    <a:gd name="T16" fmla="+- 0 10914 10914"/>
                    <a:gd name="T17" fmla="*/ T16 w 2518"/>
                    <a:gd name="T18" fmla="+- 0 659 -140"/>
                    <a:gd name="T19" fmla="*/ 659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2" name="Group 11"/>
              <p:cNvGrpSpPr>
                <a:grpSpLocks/>
              </p:cNvGrpSpPr>
              <p:nvPr/>
            </p:nvGrpSpPr>
            <p:grpSpPr bwMode="gray">
              <a:xfrm>
                <a:off x="10914" y="930"/>
                <a:ext cx="2518" cy="799"/>
                <a:chOff x="10914" y="930"/>
                <a:chExt cx="2518" cy="799"/>
              </a:xfrm>
            </p:grpSpPr>
            <p:sp>
              <p:nvSpPr>
                <p:cNvPr id="47" name="Freeform 12"/>
                <p:cNvSpPr>
                  <a:spLocks/>
                </p:cNvSpPr>
                <p:nvPr/>
              </p:nvSpPr>
              <p:spPr bwMode="gray">
                <a:xfrm>
                  <a:off x="10914" y="930"/>
                  <a:ext cx="2518" cy="799"/>
                </a:xfrm>
                <a:custGeom>
                  <a:avLst/>
                  <a:gdLst>
                    <a:gd name="T0" fmla="+- 0 10914 10914"/>
                    <a:gd name="T1" fmla="*/ T0 w 2518"/>
                    <a:gd name="T2" fmla="+- 0 1729 930"/>
                    <a:gd name="T3" fmla="*/ 1729 h 799"/>
                    <a:gd name="T4" fmla="+- 0 13432 10914"/>
                    <a:gd name="T5" fmla="*/ T4 w 2518"/>
                    <a:gd name="T6" fmla="+- 0 1729 930"/>
                    <a:gd name="T7" fmla="*/ 1729 h 799"/>
                    <a:gd name="T8" fmla="+- 0 13432 10914"/>
                    <a:gd name="T9" fmla="*/ T8 w 2518"/>
                    <a:gd name="T10" fmla="+- 0 930 930"/>
                    <a:gd name="T11" fmla="*/ 930 h 799"/>
                    <a:gd name="T12" fmla="+- 0 10914 10914"/>
                    <a:gd name="T13" fmla="*/ T12 w 2518"/>
                    <a:gd name="T14" fmla="+- 0 930 930"/>
                    <a:gd name="T15" fmla="*/ 930 h 799"/>
                    <a:gd name="T16" fmla="+- 0 10914 10914"/>
                    <a:gd name="T17" fmla="*/ T16 w 2518"/>
                    <a:gd name="T18" fmla="+- 0 1729 930"/>
                    <a:gd name="T19" fmla="*/ 1729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3" name="Group 13"/>
              <p:cNvGrpSpPr>
                <a:grpSpLocks/>
              </p:cNvGrpSpPr>
              <p:nvPr/>
            </p:nvGrpSpPr>
            <p:grpSpPr bwMode="gray">
              <a:xfrm>
                <a:off x="10914" y="930"/>
                <a:ext cx="2518" cy="799"/>
                <a:chOff x="10914" y="930"/>
                <a:chExt cx="2518" cy="799"/>
              </a:xfrm>
            </p:grpSpPr>
            <p:sp>
              <p:nvSpPr>
                <p:cNvPr id="46" name="Freeform 14"/>
                <p:cNvSpPr>
                  <a:spLocks/>
                </p:cNvSpPr>
                <p:nvPr/>
              </p:nvSpPr>
              <p:spPr bwMode="gray">
                <a:xfrm>
                  <a:off x="10914" y="930"/>
                  <a:ext cx="2518" cy="799"/>
                </a:xfrm>
                <a:custGeom>
                  <a:avLst/>
                  <a:gdLst>
                    <a:gd name="T0" fmla="+- 0 10914 10914"/>
                    <a:gd name="T1" fmla="*/ T0 w 2518"/>
                    <a:gd name="T2" fmla="+- 0 1729 930"/>
                    <a:gd name="T3" fmla="*/ 1729 h 799"/>
                    <a:gd name="T4" fmla="+- 0 13432 10914"/>
                    <a:gd name="T5" fmla="*/ T4 w 2518"/>
                    <a:gd name="T6" fmla="+- 0 1729 930"/>
                    <a:gd name="T7" fmla="*/ 1729 h 799"/>
                    <a:gd name="T8" fmla="+- 0 13432 10914"/>
                    <a:gd name="T9" fmla="*/ T8 w 2518"/>
                    <a:gd name="T10" fmla="+- 0 930 930"/>
                    <a:gd name="T11" fmla="*/ 930 h 799"/>
                    <a:gd name="T12" fmla="+- 0 10914 10914"/>
                    <a:gd name="T13" fmla="*/ T12 w 2518"/>
                    <a:gd name="T14" fmla="+- 0 930 930"/>
                    <a:gd name="T15" fmla="*/ 930 h 799"/>
                    <a:gd name="T16" fmla="+- 0 10914 10914"/>
                    <a:gd name="T17" fmla="*/ T16 w 2518"/>
                    <a:gd name="T18" fmla="+- 0 1729 930"/>
                    <a:gd name="T19" fmla="*/ 1729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4" name="Group 15"/>
              <p:cNvGrpSpPr>
                <a:grpSpLocks/>
              </p:cNvGrpSpPr>
              <p:nvPr/>
            </p:nvGrpSpPr>
            <p:grpSpPr bwMode="gray">
              <a:xfrm>
                <a:off x="10914" y="2000"/>
                <a:ext cx="2518" cy="799"/>
                <a:chOff x="10914" y="2000"/>
                <a:chExt cx="2518" cy="799"/>
              </a:xfrm>
            </p:grpSpPr>
            <p:sp>
              <p:nvSpPr>
                <p:cNvPr id="45" name="Freeform 16"/>
                <p:cNvSpPr>
                  <a:spLocks/>
                </p:cNvSpPr>
                <p:nvPr/>
              </p:nvSpPr>
              <p:spPr bwMode="gray">
                <a:xfrm>
                  <a:off x="10914" y="2000"/>
                  <a:ext cx="2518" cy="799"/>
                </a:xfrm>
                <a:custGeom>
                  <a:avLst/>
                  <a:gdLst>
                    <a:gd name="T0" fmla="+- 0 10914 10914"/>
                    <a:gd name="T1" fmla="*/ T0 w 2518"/>
                    <a:gd name="T2" fmla="+- 0 2800 2000"/>
                    <a:gd name="T3" fmla="*/ 2800 h 799"/>
                    <a:gd name="T4" fmla="+- 0 13432 10914"/>
                    <a:gd name="T5" fmla="*/ T4 w 2518"/>
                    <a:gd name="T6" fmla="+- 0 2800 2000"/>
                    <a:gd name="T7" fmla="*/ 2800 h 799"/>
                    <a:gd name="T8" fmla="+- 0 13432 10914"/>
                    <a:gd name="T9" fmla="*/ T8 w 2518"/>
                    <a:gd name="T10" fmla="+- 0 2000 2000"/>
                    <a:gd name="T11" fmla="*/ 2000 h 799"/>
                    <a:gd name="T12" fmla="+- 0 10914 10914"/>
                    <a:gd name="T13" fmla="*/ T12 w 2518"/>
                    <a:gd name="T14" fmla="+- 0 2000 2000"/>
                    <a:gd name="T15" fmla="*/ 2000 h 799"/>
                    <a:gd name="T16" fmla="+- 0 10914 10914"/>
                    <a:gd name="T17" fmla="*/ T16 w 2518"/>
                    <a:gd name="T18" fmla="+- 0 2800 2000"/>
                    <a:gd name="T19" fmla="*/ 2800 h 799"/>
                  </a:gdLst>
                  <a:ahLst/>
                  <a:cxnLst>
                    <a:cxn ang="0">
                      <a:pos x="T1" y="T3"/>
                    </a:cxn>
                    <a:cxn ang="0">
                      <a:pos x="T5" y="T7"/>
                    </a:cxn>
                    <a:cxn ang="0">
                      <a:pos x="T9" y="T11"/>
                    </a:cxn>
                    <a:cxn ang="0">
                      <a:pos x="T13" y="T15"/>
                    </a:cxn>
                    <a:cxn ang="0">
                      <a:pos x="T17" y="T19"/>
                    </a:cxn>
                  </a:cxnLst>
                  <a:rect l="0" t="0" r="r" b="b"/>
                  <a:pathLst>
                    <a:path w="2518" h="799">
                      <a:moveTo>
                        <a:pt x="0" y="800"/>
                      </a:moveTo>
                      <a:lnTo>
                        <a:pt x="2518" y="800"/>
                      </a:lnTo>
                      <a:lnTo>
                        <a:pt x="2518" y="0"/>
                      </a:lnTo>
                      <a:lnTo>
                        <a:pt x="0" y="0"/>
                      </a:lnTo>
                      <a:lnTo>
                        <a:pt x="0" y="80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5" name="Group 17"/>
              <p:cNvGrpSpPr>
                <a:grpSpLocks/>
              </p:cNvGrpSpPr>
              <p:nvPr/>
            </p:nvGrpSpPr>
            <p:grpSpPr bwMode="gray">
              <a:xfrm>
                <a:off x="10914" y="2000"/>
                <a:ext cx="2518" cy="799"/>
                <a:chOff x="10914" y="2000"/>
                <a:chExt cx="2518" cy="799"/>
              </a:xfrm>
            </p:grpSpPr>
            <p:sp>
              <p:nvSpPr>
                <p:cNvPr id="44" name="Freeform 18"/>
                <p:cNvSpPr>
                  <a:spLocks/>
                </p:cNvSpPr>
                <p:nvPr/>
              </p:nvSpPr>
              <p:spPr bwMode="gray">
                <a:xfrm>
                  <a:off x="10914" y="2000"/>
                  <a:ext cx="2518" cy="799"/>
                </a:xfrm>
                <a:custGeom>
                  <a:avLst/>
                  <a:gdLst>
                    <a:gd name="T0" fmla="+- 0 10914 10914"/>
                    <a:gd name="T1" fmla="*/ T0 w 2518"/>
                    <a:gd name="T2" fmla="+- 0 2800 2000"/>
                    <a:gd name="T3" fmla="*/ 2800 h 799"/>
                    <a:gd name="T4" fmla="+- 0 13432 10914"/>
                    <a:gd name="T5" fmla="*/ T4 w 2518"/>
                    <a:gd name="T6" fmla="+- 0 2800 2000"/>
                    <a:gd name="T7" fmla="*/ 2800 h 799"/>
                    <a:gd name="T8" fmla="+- 0 13432 10914"/>
                    <a:gd name="T9" fmla="*/ T8 w 2518"/>
                    <a:gd name="T10" fmla="+- 0 2000 2000"/>
                    <a:gd name="T11" fmla="*/ 2000 h 799"/>
                    <a:gd name="T12" fmla="+- 0 10914 10914"/>
                    <a:gd name="T13" fmla="*/ T12 w 2518"/>
                    <a:gd name="T14" fmla="+- 0 2000 2000"/>
                    <a:gd name="T15" fmla="*/ 2000 h 799"/>
                    <a:gd name="T16" fmla="+- 0 10914 10914"/>
                    <a:gd name="T17" fmla="*/ T16 w 2518"/>
                    <a:gd name="T18" fmla="+- 0 2800 2000"/>
                    <a:gd name="T19" fmla="*/ 2800 h 799"/>
                  </a:gdLst>
                  <a:ahLst/>
                  <a:cxnLst>
                    <a:cxn ang="0">
                      <a:pos x="T1" y="T3"/>
                    </a:cxn>
                    <a:cxn ang="0">
                      <a:pos x="T5" y="T7"/>
                    </a:cxn>
                    <a:cxn ang="0">
                      <a:pos x="T9" y="T11"/>
                    </a:cxn>
                    <a:cxn ang="0">
                      <a:pos x="T13" y="T15"/>
                    </a:cxn>
                    <a:cxn ang="0">
                      <a:pos x="T17" y="T19"/>
                    </a:cxn>
                  </a:cxnLst>
                  <a:rect l="0" t="0" r="r" b="b"/>
                  <a:pathLst>
                    <a:path w="2518" h="799">
                      <a:moveTo>
                        <a:pt x="0" y="800"/>
                      </a:moveTo>
                      <a:lnTo>
                        <a:pt x="2518" y="800"/>
                      </a:lnTo>
                      <a:lnTo>
                        <a:pt x="2518" y="0"/>
                      </a:lnTo>
                      <a:lnTo>
                        <a:pt x="0" y="0"/>
                      </a:lnTo>
                      <a:lnTo>
                        <a:pt x="0" y="800"/>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6" name="Group 19"/>
              <p:cNvGrpSpPr>
                <a:grpSpLocks/>
              </p:cNvGrpSpPr>
              <p:nvPr/>
            </p:nvGrpSpPr>
            <p:grpSpPr bwMode="gray">
              <a:xfrm>
                <a:off x="10914" y="3068"/>
                <a:ext cx="2518" cy="799"/>
                <a:chOff x="10914" y="3068"/>
                <a:chExt cx="2518" cy="799"/>
              </a:xfrm>
            </p:grpSpPr>
            <p:sp>
              <p:nvSpPr>
                <p:cNvPr id="43" name="Freeform 20"/>
                <p:cNvSpPr>
                  <a:spLocks/>
                </p:cNvSpPr>
                <p:nvPr/>
              </p:nvSpPr>
              <p:spPr bwMode="gray">
                <a:xfrm>
                  <a:off x="10914" y="3068"/>
                  <a:ext cx="2518" cy="799"/>
                </a:xfrm>
                <a:custGeom>
                  <a:avLst/>
                  <a:gdLst>
                    <a:gd name="T0" fmla="+- 0 10914 10914"/>
                    <a:gd name="T1" fmla="*/ T0 w 2518"/>
                    <a:gd name="T2" fmla="+- 0 3868 3068"/>
                    <a:gd name="T3" fmla="*/ 3868 h 799"/>
                    <a:gd name="T4" fmla="+- 0 13432 10914"/>
                    <a:gd name="T5" fmla="*/ T4 w 2518"/>
                    <a:gd name="T6" fmla="+- 0 3868 3068"/>
                    <a:gd name="T7" fmla="*/ 3868 h 799"/>
                    <a:gd name="T8" fmla="+- 0 13432 10914"/>
                    <a:gd name="T9" fmla="*/ T8 w 2518"/>
                    <a:gd name="T10" fmla="+- 0 3068 3068"/>
                    <a:gd name="T11" fmla="*/ 3068 h 799"/>
                    <a:gd name="T12" fmla="+- 0 10914 10914"/>
                    <a:gd name="T13" fmla="*/ T12 w 2518"/>
                    <a:gd name="T14" fmla="+- 0 3068 3068"/>
                    <a:gd name="T15" fmla="*/ 3068 h 799"/>
                    <a:gd name="T16" fmla="+- 0 10914 10914"/>
                    <a:gd name="T17" fmla="*/ T16 w 2518"/>
                    <a:gd name="T18" fmla="+- 0 3868 3068"/>
                    <a:gd name="T19" fmla="*/ 3868 h 799"/>
                  </a:gdLst>
                  <a:ahLst/>
                  <a:cxnLst>
                    <a:cxn ang="0">
                      <a:pos x="T1" y="T3"/>
                    </a:cxn>
                    <a:cxn ang="0">
                      <a:pos x="T5" y="T7"/>
                    </a:cxn>
                    <a:cxn ang="0">
                      <a:pos x="T9" y="T11"/>
                    </a:cxn>
                    <a:cxn ang="0">
                      <a:pos x="T13" y="T15"/>
                    </a:cxn>
                    <a:cxn ang="0">
                      <a:pos x="T17" y="T19"/>
                    </a:cxn>
                  </a:cxnLst>
                  <a:rect l="0" t="0" r="r" b="b"/>
                  <a:pathLst>
                    <a:path w="2518" h="799">
                      <a:moveTo>
                        <a:pt x="0" y="800"/>
                      </a:moveTo>
                      <a:lnTo>
                        <a:pt x="2518" y="800"/>
                      </a:lnTo>
                      <a:lnTo>
                        <a:pt x="2518" y="0"/>
                      </a:lnTo>
                      <a:lnTo>
                        <a:pt x="0" y="0"/>
                      </a:lnTo>
                      <a:lnTo>
                        <a:pt x="0" y="80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7" name="Group 21"/>
              <p:cNvGrpSpPr>
                <a:grpSpLocks/>
              </p:cNvGrpSpPr>
              <p:nvPr/>
            </p:nvGrpSpPr>
            <p:grpSpPr bwMode="gray">
              <a:xfrm>
                <a:off x="10914" y="3068"/>
                <a:ext cx="2518" cy="799"/>
                <a:chOff x="10914" y="3068"/>
                <a:chExt cx="2518" cy="799"/>
              </a:xfrm>
            </p:grpSpPr>
            <p:sp>
              <p:nvSpPr>
                <p:cNvPr id="42" name="Freeform 22"/>
                <p:cNvSpPr>
                  <a:spLocks/>
                </p:cNvSpPr>
                <p:nvPr/>
              </p:nvSpPr>
              <p:spPr bwMode="gray">
                <a:xfrm>
                  <a:off x="10914" y="3068"/>
                  <a:ext cx="2518" cy="799"/>
                </a:xfrm>
                <a:custGeom>
                  <a:avLst/>
                  <a:gdLst>
                    <a:gd name="T0" fmla="+- 0 10914 10914"/>
                    <a:gd name="T1" fmla="*/ T0 w 2518"/>
                    <a:gd name="T2" fmla="+- 0 3868 3068"/>
                    <a:gd name="T3" fmla="*/ 3868 h 799"/>
                    <a:gd name="T4" fmla="+- 0 13432 10914"/>
                    <a:gd name="T5" fmla="*/ T4 w 2518"/>
                    <a:gd name="T6" fmla="+- 0 3868 3068"/>
                    <a:gd name="T7" fmla="*/ 3868 h 799"/>
                    <a:gd name="T8" fmla="+- 0 13432 10914"/>
                    <a:gd name="T9" fmla="*/ T8 w 2518"/>
                    <a:gd name="T10" fmla="+- 0 3068 3068"/>
                    <a:gd name="T11" fmla="*/ 3068 h 799"/>
                    <a:gd name="T12" fmla="+- 0 10914 10914"/>
                    <a:gd name="T13" fmla="*/ T12 w 2518"/>
                    <a:gd name="T14" fmla="+- 0 3068 3068"/>
                    <a:gd name="T15" fmla="*/ 3068 h 799"/>
                    <a:gd name="T16" fmla="+- 0 10914 10914"/>
                    <a:gd name="T17" fmla="*/ T16 w 2518"/>
                    <a:gd name="T18" fmla="+- 0 3868 3068"/>
                    <a:gd name="T19" fmla="*/ 3868 h 799"/>
                  </a:gdLst>
                  <a:ahLst/>
                  <a:cxnLst>
                    <a:cxn ang="0">
                      <a:pos x="T1" y="T3"/>
                    </a:cxn>
                    <a:cxn ang="0">
                      <a:pos x="T5" y="T7"/>
                    </a:cxn>
                    <a:cxn ang="0">
                      <a:pos x="T9" y="T11"/>
                    </a:cxn>
                    <a:cxn ang="0">
                      <a:pos x="T13" y="T15"/>
                    </a:cxn>
                    <a:cxn ang="0">
                      <a:pos x="T17" y="T19"/>
                    </a:cxn>
                  </a:cxnLst>
                  <a:rect l="0" t="0" r="r" b="b"/>
                  <a:pathLst>
                    <a:path w="2518" h="799">
                      <a:moveTo>
                        <a:pt x="0" y="800"/>
                      </a:moveTo>
                      <a:lnTo>
                        <a:pt x="2518" y="800"/>
                      </a:lnTo>
                      <a:lnTo>
                        <a:pt x="2518" y="0"/>
                      </a:lnTo>
                      <a:lnTo>
                        <a:pt x="0" y="0"/>
                      </a:lnTo>
                      <a:lnTo>
                        <a:pt x="0" y="800"/>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8" name="Group 23"/>
              <p:cNvGrpSpPr>
                <a:grpSpLocks/>
              </p:cNvGrpSpPr>
              <p:nvPr/>
            </p:nvGrpSpPr>
            <p:grpSpPr bwMode="gray">
              <a:xfrm>
                <a:off x="10914" y="4139"/>
                <a:ext cx="2518" cy="799"/>
                <a:chOff x="10914" y="4139"/>
                <a:chExt cx="2518" cy="799"/>
              </a:xfrm>
            </p:grpSpPr>
            <p:sp>
              <p:nvSpPr>
                <p:cNvPr id="41" name="Freeform 24"/>
                <p:cNvSpPr>
                  <a:spLocks/>
                </p:cNvSpPr>
                <p:nvPr/>
              </p:nvSpPr>
              <p:spPr bwMode="gray">
                <a:xfrm>
                  <a:off x="10914" y="4139"/>
                  <a:ext cx="2518" cy="799"/>
                </a:xfrm>
                <a:custGeom>
                  <a:avLst/>
                  <a:gdLst>
                    <a:gd name="T0" fmla="+- 0 10914 10914"/>
                    <a:gd name="T1" fmla="*/ T0 w 2518"/>
                    <a:gd name="T2" fmla="+- 0 4938 4139"/>
                    <a:gd name="T3" fmla="*/ 4938 h 799"/>
                    <a:gd name="T4" fmla="+- 0 13432 10914"/>
                    <a:gd name="T5" fmla="*/ T4 w 2518"/>
                    <a:gd name="T6" fmla="+- 0 4938 4139"/>
                    <a:gd name="T7" fmla="*/ 4938 h 799"/>
                    <a:gd name="T8" fmla="+- 0 13432 10914"/>
                    <a:gd name="T9" fmla="*/ T8 w 2518"/>
                    <a:gd name="T10" fmla="+- 0 4139 4139"/>
                    <a:gd name="T11" fmla="*/ 4139 h 799"/>
                    <a:gd name="T12" fmla="+- 0 10914 10914"/>
                    <a:gd name="T13" fmla="*/ T12 w 2518"/>
                    <a:gd name="T14" fmla="+- 0 4139 4139"/>
                    <a:gd name="T15" fmla="*/ 4139 h 799"/>
                    <a:gd name="T16" fmla="+- 0 10914 10914"/>
                    <a:gd name="T17" fmla="*/ T16 w 2518"/>
                    <a:gd name="T18" fmla="+- 0 4938 4139"/>
                    <a:gd name="T19" fmla="*/ 4938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9" name="Group 25"/>
              <p:cNvGrpSpPr>
                <a:grpSpLocks/>
              </p:cNvGrpSpPr>
              <p:nvPr/>
            </p:nvGrpSpPr>
            <p:grpSpPr bwMode="gray">
              <a:xfrm>
                <a:off x="10914" y="4139"/>
                <a:ext cx="2518" cy="799"/>
                <a:chOff x="10914" y="4139"/>
                <a:chExt cx="2518" cy="799"/>
              </a:xfrm>
            </p:grpSpPr>
            <p:sp>
              <p:nvSpPr>
                <p:cNvPr id="40" name="Freeform 26"/>
                <p:cNvSpPr>
                  <a:spLocks/>
                </p:cNvSpPr>
                <p:nvPr/>
              </p:nvSpPr>
              <p:spPr bwMode="gray">
                <a:xfrm>
                  <a:off x="10914" y="4139"/>
                  <a:ext cx="2518" cy="799"/>
                </a:xfrm>
                <a:custGeom>
                  <a:avLst/>
                  <a:gdLst>
                    <a:gd name="T0" fmla="+- 0 10914 10914"/>
                    <a:gd name="T1" fmla="*/ T0 w 2518"/>
                    <a:gd name="T2" fmla="+- 0 4938 4139"/>
                    <a:gd name="T3" fmla="*/ 4938 h 799"/>
                    <a:gd name="T4" fmla="+- 0 13432 10914"/>
                    <a:gd name="T5" fmla="*/ T4 w 2518"/>
                    <a:gd name="T6" fmla="+- 0 4938 4139"/>
                    <a:gd name="T7" fmla="*/ 4938 h 799"/>
                    <a:gd name="T8" fmla="+- 0 13432 10914"/>
                    <a:gd name="T9" fmla="*/ T8 w 2518"/>
                    <a:gd name="T10" fmla="+- 0 4139 4139"/>
                    <a:gd name="T11" fmla="*/ 4139 h 799"/>
                    <a:gd name="T12" fmla="+- 0 10914 10914"/>
                    <a:gd name="T13" fmla="*/ T12 w 2518"/>
                    <a:gd name="T14" fmla="+- 0 4139 4139"/>
                    <a:gd name="T15" fmla="*/ 4139 h 799"/>
                    <a:gd name="T16" fmla="+- 0 10914 10914"/>
                    <a:gd name="T17" fmla="*/ T16 w 2518"/>
                    <a:gd name="T18" fmla="+- 0 4938 4139"/>
                    <a:gd name="T19" fmla="*/ 4938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20" name="Group 27"/>
              <p:cNvGrpSpPr>
                <a:grpSpLocks/>
              </p:cNvGrpSpPr>
              <p:nvPr/>
            </p:nvGrpSpPr>
            <p:grpSpPr bwMode="gray">
              <a:xfrm>
                <a:off x="10914" y="5291"/>
                <a:ext cx="2518" cy="799"/>
                <a:chOff x="10914" y="5291"/>
                <a:chExt cx="2518" cy="799"/>
              </a:xfrm>
            </p:grpSpPr>
            <p:sp>
              <p:nvSpPr>
                <p:cNvPr id="39" name="Freeform 28"/>
                <p:cNvSpPr>
                  <a:spLocks/>
                </p:cNvSpPr>
                <p:nvPr/>
              </p:nvSpPr>
              <p:spPr bwMode="gray">
                <a:xfrm>
                  <a:off x="10914" y="5291"/>
                  <a:ext cx="2518" cy="799"/>
                </a:xfrm>
                <a:custGeom>
                  <a:avLst/>
                  <a:gdLst>
                    <a:gd name="T0" fmla="+- 0 10914 10914"/>
                    <a:gd name="T1" fmla="*/ T0 w 2518"/>
                    <a:gd name="T2" fmla="+- 0 6090 5291"/>
                    <a:gd name="T3" fmla="*/ 6090 h 799"/>
                    <a:gd name="T4" fmla="+- 0 13432 10914"/>
                    <a:gd name="T5" fmla="*/ T4 w 2518"/>
                    <a:gd name="T6" fmla="+- 0 6090 5291"/>
                    <a:gd name="T7" fmla="*/ 6090 h 799"/>
                    <a:gd name="T8" fmla="+- 0 13432 10914"/>
                    <a:gd name="T9" fmla="*/ T8 w 2518"/>
                    <a:gd name="T10" fmla="+- 0 5291 5291"/>
                    <a:gd name="T11" fmla="*/ 5291 h 799"/>
                    <a:gd name="T12" fmla="+- 0 10914 10914"/>
                    <a:gd name="T13" fmla="*/ T12 w 2518"/>
                    <a:gd name="T14" fmla="+- 0 5291 5291"/>
                    <a:gd name="T15" fmla="*/ 5291 h 799"/>
                    <a:gd name="T16" fmla="+- 0 10914 10914"/>
                    <a:gd name="T17" fmla="*/ T16 w 2518"/>
                    <a:gd name="T18" fmla="+- 0 6090 5291"/>
                    <a:gd name="T19" fmla="*/ 6090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21" name="Group 29"/>
              <p:cNvGrpSpPr>
                <a:grpSpLocks/>
              </p:cNvGrpSpPr>
              <p:nvPr/>
            </p:nvGrpSpPr>
            <p:grpSpPr bwMode="gray">
              <a:xfrm>
                <a:off x="10914" y="5291"/>
                <a:ext cx="2518" cy="799"/>
                <a:chOff x="10914" y="5291"/>
                <a:chExt cx="2518" cy="799"/>
              </a:xfrm>
            </p:grpSpPr>
            <p:sp>
              <p:nvSpPr>
                <p:cNvPr id="38" name="Freeform 30"/>
                <p:cNvSpPr>
                  <a:spLocks/>
                </p:cNvSpPr>
                <p:nvPr/>
              </p:nvSpPr>
              <p:spPr bwMode="gray">
                <a:xfrm>
                  <a:off x="10914" y="5291"/>
                  <a:ext cx="2518" cy="799"/>
                </a:xfrm>
                <a:custGeom>
                  <a:avLst/>
                  <a:gdLst>
                    <a:gd name="T0" fmla="+- 0 10914 10914"/>
                    <a:gd name="T1" fmla="*/ T0 w 2518"/>
                    <a:gd name="T2" fmla="+- 0 6090 5291"/>
                    <a:gd name="T3" fmla="*/ 6090 h 799"/>
                    <a:gd name="T4" fmla="+- 0 13432 10914"/>
                    <a:gd name="T5" fmla="*/ T4 w 2518"/>
                    <a:gd name="T6" fmla="+- 0 6090 5291"/>
                    <a:gd name="T7" fmla="*/ 6090 h 799"/>
                    <a:gd name="T8" fmla="+- 0 13432 10914"/>
                    <a:gd name="T9" fmla="*/ T8 w 2518"/>
                    <a:gd name="T10" fmla="+- 0 5291 5291"/>
                    <a:gd name="T11" fmla="*/ 5291 h 799"/>
                    <a:gd name="T12" fmla="+- 0 10914 10914"/>
                    <a:gd name="T13" fmla="*/ T12 w 2518"/>
                    <a:gd name="T14" fmla="+- 0 5291 5291"/>
                    <a:gd name="T15" fmla="*/ 5291 h 799"/>
                    <a:gd name="T16" fmla="+- 0 10914 10914"/>
                    <a:gd name="T17" fmla="*/ T16 w 2518"/>
                    <a:gd name="T18" fmla="+- 0 6090 5291"/>
                    <a:gd name="T19" fmla="*/ 6090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22" name="Group 31"/>
              <p:cNvGrpSpPr>
                <a:grpSpLocks/>
              </p:cNvGrpSpPr>
              <p:nvPr/>
            </p:nvGrpSpPr>
            <p:grpSpPr bwMode="gray">
              <a:xfrm>
                <a:off x="10914" y="6424"/>
                <a:ext cx="2518" cy="799"/>
                <a:chOff x="10914" y="6424"/>
                <a:chExt cx="2518" cy="799"/>
              </a:xfrm>
            </p:grpSpPr>
            <p:sp>
              <p:nvSpPr>
                <p:cNvPr id="37" name="Freeform 32"/>
                <p:cNvSpPr>
                  <a:spLocks/>
                </p:cNvSpPr>
                <p:nvPr/>
              </p:nvSpPr>
              <p:spPr bwMode="gray">
                <a:xfrm>
                  <a:off x="10914" y="6424"/>
                  <a:ext cx="2518" cy="799"/>
                </a:xfrm>
                <a:custGeom>
                  <a:avLst/>
                  <a:gdLst>
                    <a:gd name="T0" fmla="+- 0 10914 10914"/>
                    <a:gd name="T1" fmla="*/ T0 w 2518"/>
                    <a:gd name="T2" fmla="+- 0 7223 6424"/>
                    <a:gd name="T3" fmla="*/ 7223 h 799"/>
                    <a:gd name="T4" fmla="+- 0 13432 10914"/>
                    <a:gd name="T5" fmla="*/ T4 w 2518"/>
                    <a:gd name="T6" fmla="+- 0 7223 6424"/>
                    <a:gd name="T7" fmla="*/ 7223 h 799"/>
                    <a:gd name="T8" fmla="+- 0 13432 10914"/>
                    <a:gd name="T9" fmla="*/ T8 w 2518"/>
                    <a:gd name="T10" fmla="+- 0 6424 6424"/>
                    <a:gd name="T11" fmla="*/ 6424 h 799"/>
                    <a:gd name="T12" fmla="+- 0 10914 10914"/>
                    <a:gd name="T13" fmla="*/ T12 w 2518"/>
                    <a:gd name="T14" fmla="+- 0 6424 6424"/>
                    <a:gd name="T15" fmla="*/ 6424 h 799"/>
                    <a:gd name="T16" fmla="+- 0 10914 10914"/>
                    <a:gd name="T17" fmla="*/ T16 w 2518"/>
                    <a:gd name="T18" fmla="+- 0 7223 6424"/>
                    <a:gd name="T19" fmla="*/ 7223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23" name="Group 33"/>
              <p:cNvGrpSpPr>
                <a:grpSpLocks/>
              </p:cNvGrpSpPr>
              <p:nvPr/>
            </p:nvGrpSpPr>
            <p:grpSpPr bwMode="gray">
              <a:xfrm>
                <a:off x="10914" y="6424"/>
                <a:ext cx="2518" cy="799"/>
                <a:chOff x="10914" y="6424"/>
                <a:chExt cx="2518" cy="799"/>
              </a:xfrm>
            </p:grpSpPr>
            <p:sp>
              <p:nvSpPr>
                <p:cNvPr id="36" name="Freeform 34"/>
                <p:cNvSpPr>
                  <a:spLocks/>
                </p:cNvSpPr>
                <p:nvPr/>
              </p:nvSpPr>
              <p:spPr bwMode="gray">
                <a:xfrm>
                  <a:off x="10914" y="6424"/>
                  <a:ext cx="2518" cy="799"/>
                </a:xfrm>
                <a:custGeom>
                  <a:avLst/>
                  <a:gdLst>
                    <a:gd name="T0" fmla="+- 0 10914 10914"/>
                    <a:gd name="T1" fmla="*/ T0 w 2518"/>
                    <a:gd name="T2" fmla="+- 0 7223 6424"/>
                    <a:gd name="T3" fmla="*/ 7223 h 799"/>
                    <a:gd name="T4" fmla="+- 0 13432 10914"/>
                    <a:gd name="T5" fmla="*/ T4 w 2518"/>
                    <a:gd name="T6" fmla="+- 0 7223 6424"/>
                    <a:gd name="T7" fmla="*/ 7223 h 799"/>
                    <a:gd name="T8" fmla="+- 0 13432 10914"/>
                    <a:gd name="T9" fmla="*/ T8 w 2518"/>
                    <a:gd name="T10" fmla="+- 0 6424 6424"/>
                    <a:gd name="T11" fmla="*/ 6424 h 799"/>
                    <a:gd name="T12" fmla="+- 0 10914 10914"/>
                    <a:gd name="T13" fmla="*/ T12 w 2518"/>
                    <a:gd name="T14" fmla="+- 0 6424 6424"/>
                    <a:gd name="T15" fmla="*/ 6424 h 799"/>
                    <a:gd name="T16" fmla="+- 0 10914 10914"/>
                    <a:gd name="T17" fmla="*/ T16 w 2518"/>
                    <a:gd name="T18" fmla="+- 0 7223 6424"/>
                    <a:gd name="T19" fmla="*/ 7223 h 799"/>
                  </a:gdLst>
                  <a:ahLst/>
                  <a:cxnLst>
                    <a:cxn ang="0">
                      <a:pos x="T1" y="T3"/>
                    </a:cxn>
                    <a:cxn ang="0">
                      <a:pos x="T5" y="T7"/>
                    </a:cxn>
                    <a:cxn ang="0">
                      <a:pos x="T9" y="T11"/>
                    </a:cxn>
                    <a:cxn ang="0">
                      <a:pos x="T13" y="T15"/>
                    </a:cxn>
                    <a:cxn ang="0">
                      <a:pos x="T17" y="T19"/>
                    </a:cxn>
                  </a:cxnLst>
                  <a:rect l="0" t="0" r="r" b="b"/>
                  <a:pathLst>
                    <a:path w="2518" h="799">
                      <a:moveTo>
                        <a:pt x="0" y="799"/>
                      </a:moveTo>
                      <a:lnTo>
                        <a:pt x="2518" y="799"/>
                      </a:lnTo>
                      <a:lnTo>
                        <a:pt x="2518"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24" name="Group 35"/>
              <p:cNvGrpSpPr>
                <a:grpSpLocks/>
              </p:cNvGrpSpPr>
              <p:nvPr/>
            </p:nvGrpSpPr>
            <p:grpSpPr bwMode="gray">
              <a:xfrm>
                <a:off x="10914" y="7484"/>
                <a:ext cx="2518" cy="799"/>
                <a:chOff x="10914" y="7484"/>
                <a:chExt cx="2518" cy="799"/>
              </a:xfrm>
            </p:grpSpPr>
            <p:sp>
              <p:nvSpPr>
                <p:cNvPr id="35" name="Freeform 36"/>
                <p:cNvSpPr>
                  <a:spLocks/>
                </p:cNvSpPr>
                <p:nvPr/>
              </p:nvSpPr>
              <p:spPr bwMode="gray">
                <a:xfrm>
                  <a:off x="10914" y="7484"/>
                  <a:ext cx="2518" cy="799"/>
                </a:xfrm>
                <a:custGeom>
                  <a:avLst/>
                  <a:gdLst>
                    <a:gd name="T0" fmla="+- 0 10914 10914"/>
                    <a:gd name="T1" fmla="*/ T0 w 2518"/>
                    <a:gd name="T2" fmla="+- 0 8284 7484"/>
                    <a:gd name="T3" fmla="*/ 8284 h 799"/>
                    <a:gd name="T4" fmla="+- 0 13432 10914"/>
                    <a:gd name="T5" fmla="*/ T4 w 2518"/>
                    <a:gd name="T6" fmla="+- 0 8284 7484"/>
                    <a:gd name="T7" fmla="*/ 8284 h 799"/>
                    <a:gd name="T8" fmla="+- 0 13432 10914"/>
                    <a:gd name="T9" fmla="*/ T8 w 2518"/>
                    <a:gd name="T10" fmla="+- 0 7484 7484"/>
                    <a:gd name="T11" fmla="*/ 7484 h 799"/>
                    <a:gd name="T12" fmla="+- 0 10914 10914"/>
                    <a:gd name="T13" fmla="*/ T12 w 2518"/>
                    <a:gd name="T14" fmla="+- 0 7484 7484"/>
                    <a:gd name="T15" fmla="*/ 7484 h 799"/>
                    <a:gd name="T16" fmla="+- 0 10914 10914"/>
                    <a:gd name="T17" fmla="*/ T16 w 2518"/>
                    <a:gd name="T18" fmla="+- 0 8284 7484"/>
                    <a:gd name="T19" fmla="*/ 8284 h 799"/>
                  </a:gdLst>
                  <a:ahLst/>
                  <a:cxnLst>
                    <a:cxn ang="0">
                      <a:pos x="T1" y="T3"/>
                    </a:cxn>
                    <a:cxn ang="0">
                      <a:pos x="T5" y="T7"/>
                    </a:cxn>
                    <a:cxn ang="0">
                      <a:pos x="T9" y="T11"/>
                    </a:cxn>
                    <a:cxn ang="0">
                      <a:pos x="T13" y="T15"/>
                    </a:cxn>
                    <a:cxn ang="0">
                      <a:pos x="T17" y="T19"/>
                    </a:cxn>
                  </a:cxnLst>
                  <a:rect l="0" t="0" r="r" b="b"/>
                  <a:pathLst>
                    <a:path w="2518" h="799">
                      <a:moveTo>
                        <a:pt x="0" y="800"/>
                      </a:moveTo>
                      <a:lnTo>
                        <a:pt x="2518" y="800"/>
                      </a:lnTo>
                      <a:lnTo>
                        <a:pt x="2518" y="0"/>
                      </a:lnTo>
                      <a:lnTo>
                        <a:pt x="0" y="0"/>
                      </a:lnTo>
                      <a:lnTo>
                        <a:pt x="0" y="80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25" name="Group 37"/>
              <p:cNvGrpSpPr>
                <a:grpSpLocks/>
              </p:cNvGrpSpPr>
              <p:nvPr/>
            </p:nvGrpSpPr>
            <p:grpSpPr bwMode="gray">
              <a:xfrm>
                <a:off x="10914" y="7484"/>
                <a:ext cx="2518" cy="799"/>
                <a:chOff x="10914" y="7484"/>
                <a:chExt cx="2518" cy="799"/>
              </a:xfrm>
            </p:grpSpPr>
            <p:sp>
              <p:nvSpPr>
                <p:cNvPr id="34" name="Freeform 38"/>
                <p:cNvSpPr>
                  <a:spLocks/>
                </p:cNvSpPr>
                <p:nvPr/>
              </p:nvSpPr>
              <p:spPr bwMode="gray">
                <a:xfrm>
                  <a:off x="10914" y="7484"/>
                  <a:ext cx="2518" cy="799"/>
                </a:xfrm>
                <a:custGeom>
                  <a:avLst/>
                  <a:gdLst>
                    <a:gd name="T0" fmla="+- 0 10914 10914"/>
                    <a:gd name="T1" fmla="*/ T0 w 2518"/>
                    <a:gd name="T2" fmla="+- 0 8284 7484"/>
                    <a:gd name="T3" fmla="*/ 8284 h 799"/>
                    <a:gd name="T4" fmla="+- 0 13432 10914"/>
                    <a:gd name="T5" fmla="*/ T4 w 2518"/>
                    <a:gd name="T6" fmla="+- 0 8284 7484"/>
                    <a:gd name="T7" fmla="*/ 8284 h 799"/>
                    <a:gd name="T8" fmla="+- 0 13432 10914"/>
                    <a:gd name="T9" fmla="*/ T8 w 2518"/>
                    <a:gd name="T10" fmla="+- 0 7484 7484"/>
                    <a:gd name="T11" fmla="*/ 7484 h 799"/>
                    <a:gd name="T12" fmla="+- 0 10914 10914"/>
                    <a:gd name="T13" fmla="*/ T12 w 2518"/>
                    <a:gd name="T14" fmla="+- 0 7484 7484"/>
                    <a:gd name="T15" fmla="*/ 7484 h 799"/>
                    <a:gd name="T16" fmla="+- 0 10914 10914"/>
                    <a:gd name="T17" fmla="*/ T16 w 2518"/>
                    <a:gd name="T18" fmla="+- 0 8284 7484"/>
                    <a:gd name="T19" fmla="*/ 8284 h 799"/>
                  </a:gdLst>
                  <a:ahLst/>
                  <a:cxnLst>
                    <a:cxn ang="0">
                      <a:pos x="T1" y="T3"/>
                    </a:cxn>
                    <a:cxn ang="0">
                      <a:pos x="T5" y="T7"/>
                    </a:cxn>
                    <a:cxn ang="0">
                      <a:pos x="T9" y="T11"/>
                    </a:cxn>
                    <a:cxn ang="0">
                      <a:pos x="T13" y="T15"/>
                    </a:cxn>
                    <a:cxn ang="0">
                      <a:pos x="T17" y="T19"/>
                    </a:cxn>
                  </a:cxnLst>
                  <a:rect l="0" t="0" r="r" b="b"/>
                  <a:pathLst>
                    <a:path w="2518" h="799">
                      <a:moveTo>
                        <a:pt x="0" y="800"/>
                      </a:moveTo>
                      <a:lnTo>
                        <a:pt x="2518" y="800"/>
                      </a:lnTo>
                      <a:lnTo>
                        <a:pt x="2518" y="0"/>
                      </a:lnTo>
                      <a:lnTo>
                        <a:pt x="0" y="0"/>
                      </a:lnTo>
                      <a:lnTo>
                        <a:pt x="0" y="800"/>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26" name="Group 39"/>
              <p:cNvGrpSpPr>
                <a:grpSpLocks/>
              </p:cNvGrpSpPr>
              <p:nvPr/>
            </p:nvGrpSpPr>
            <p:grpSpPr bwMode="gray">
              <a:xfrm>
                <a:off x="10990" y="3230"/>
                <a:ext cx="883" cy="554"/>
                <a:chOff x="10990" y="3230"/>
                <a:chExt cx="883" cy="554"/>
              </a:xfrm>
            </p:grpSpPr>
            <p:sp>
              <p:nvSpPr>
                <p:cNvPr id="33" name="Freeform 40"/>
                <p:cNvSpPr>
                  <a:spLocks/>
                </p:cNvSpPr>
                <p:nvPr/>
              </p:nvSpPr>
              <p:spPr bwMode="gray">
                <a:xfrm>
                  <a:off x="10990" y="3230"/>
                  <a:ext cx="883" cy="554"/>
                </a:xfrm>
                <a:custGeom>
                  <a:avLst/>
                  <a:gdLst>
                    <a:gd name="T0" fmla="+- 0 10990 10990"/>
                    <a:gd name="T1" fmla="*/ T0 w 883"/>
                    <a:gd name="T2" fmla="+- 0 3785 3230"/>
                    <a:gd name="T3" fmla="*/ 3785 h 554"/>
                    <a:gd name="T4" fmla="+- 0 11873 10990"/>
                    <a:gd name="T5" fmla="*/ T4 w 883"/>
                    <a:gd name="T6" fmla="+- 0 3785 3230"/>
                    <a:gd name="T7" fmla="*/ 3785 h 554"/>
                    <a:gd name="T8" fmla="+- 0 11873 10990"/>
                    <a:gd name="T9" fmla="*/ T8 w 883"/>
                    <a:gd name="T10" fmla="+- 0 3230 3230"/>
                    <a:gd name="T11" fmla="*/ 3230 h 554"/>
                    <a:gd name="T12" fmla="+- 0 10990 10990"/>
                    <a:gd name="T13" fmla="*/ T12 w 883"/>
                    <a:gd name="T14" fmla="+- 0 3230 3230"/>
                    <a:gd name="T15" fmla="*/ 3230 h 554"/>
                    <a:gd name="T16" fmla="+- 0 10990 10990"/>
                    <a:gd name="T17" fmla="*/ T16 w 883"/>
                    <a:gd name="T18" fmla="+- 0 3785 3230"/>
                    <a:gd name="T19" fmla="*/ 3785 h 554"/>
                  </a:gdLst>
                  <a:ahLst/>
                  <a:cxnLst>
                    <a:cxn ang="0">
                      <a:pos x="T1" y="T3"/>
                    </a:cxn>
                    <a:cxn ang="0">
                      <a:pos x="T5" y="T7"/>
                    </a:cxn>
                    <a:cxn ang="0">
                      <a:pos x="T9" y="T11"/>
                    </a:cxn>
                    <a:cxn ang="0">
                      <a:pos x="T13" y="T15"/>
                    </a:cxn>
                    <a:cxn ang="0">
                      <a:pos x="T17" y="T19"/>
                    </a:cxn>
                  </a:cxnLst>
                  <a:rect l="0" t="0" r="r" b="b"/>
                  <a:pathLst>
                    <a:path w="883" h="554">
                      <a:moveTo>
                        <a:pt x="0" y="555"/>
                      </a:moveTo>
                      <a:lnTo>
                        <a:pt x="883" y="555"/>
                      </a:lnTo>
                      <a:lnTo>
                        <a:pt x="883" y="0"/>
                      </a:lnTo>
                      <a:lnTo>
                        <a:pt x="0" y="0"/>
                      </a:lnTo>
                      <a:lnTo>
                        <a:pt x="0" y="555"/>
                      </a:lnTo>
                    </a:path>
                  </a:pathLst>
                </a:cu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27" name="Group 41"/>
              <p:cNvGrpSpPr>
                <a:grpSpLocks/>
              </p:cNvGrpSpPr>
              <p:nvPr/>
            </p:nvGrpSpPr>
            <p:grpSpPr bwMode="gray">
              <a:xfrm>
                <a:off x="11874" y="3376"/>
                <a:ext cx="554" cy="322"/>
                <a:chOff x="11874" y="3376"/>
                <a:chExt cx="554" cy="322"/>
              </a:xfrm>
            </p:grpSpPr>
            <p:sp>
              <p:nvSpPr>
                <p:cNvPr id="32" name="Freeform 42"/>
                <p:cNvSpPr>
                  <a:spLocks/>
                </p:cNvSpPr>
                <p:nvPr/>
              </p:nvSpPr>
              <p:spPr bwMode="gray">
                <a:xfrm>
                  <a:off x="11874" y="3376"/>
                  <a:ext cx="554" cy="322"/>
                </a:xfrm>
                <a:custGeom>
                  <a:avLst/>
                  <a:gdLst>
                    <a:gd name="T0" fmla="+- 0 12035 11874"/>
                    <a:gd name="T1" fmla="*/ T0 w 554"/>
                    <a:gd name="T2" fmla="+- 0 3376 3376"/>
                    <a:gd name="T3" fmla="*/ 3376 h 322"/>
                    <a:gd name="T4" fmla="+- 0 11874 11874"/>
                    <a:gd name="T5" fmla="*/ T4 w 554"/>
                    <a:gd name="T6" fmla="+- 0 3536 3376"/>
                    <a:gd name="T7" fmla="*/ 3536 h 322"/>
                    <a:gd name="T8" fmla="+- 0 12035 11874"/>
                    <a:gd name="T9" fmla="*/ T8 w 554"/>
                    <a:gd name="T10" fmla="+- 0 3697 3376"/>
                    <a:gd name="T11" fmla="*/ 3697 h 322"/>
                    <a:gd name="T12" fmla="+- 0 12035 11874"/>
                    <a:gd name="T13" fmla="*/ T12 w 554"/>
                    <a:gd name="T14" fmla="+- 0 3617 3376"/>
                    <a:gd name="T15" fmla="*/ 3617 h 322"/>
                    <a:gd name="T16" fmla="+- 0 12428 11874"/>
                    <a:gd name="T17" fmla="*/ T16 w 554"/>
                    <a:gd name="T18" fmla="+- 0 3617 3376"/>
                    <a:gd name="T19" fmla="*/ 3617 h 322"/>
                    <a:gd name="T20" fmla="+- 0 12428 11874"/>
                    <a:gd name="T21" fmla="*/ T20 w 554"/>
                    <a:gd name="T22" fmla="+- 0 3456 3376"/>
                    <a:gd name="T23" fmla="*/ 3456 h 322"/>
                    <a:gd name="T24" fmla="+- 0 12035 11874"/>
                    <a:gd name="T25" fmla="*/ T24 w 554"/>
                    <a:gd name="T26" fmla="+- 0 3456 3376"/>
                    <a:gd name="T27" fmla="*/ 3456 h 322"/>
                    <a:gd name="T28" fmla="+- 0 12035 11874"/>
                    <a:gd name="T29" fmla="*/ T28 w 554"/>
                    <a:gd name="T30" fmla="+- 0 3376 3376"/>
                    <a:gd name="T31" fmla="*/ 3376 h 322"/>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554" h="322">
                      <a:moveTo>
                        <a:pt x="161" y="0"/>
                      </a:moveTo>
                      <a:lnTo>
                        <a:pt x="0" y="160"/>
                      </a:lnTo>
                      <a:lnTo>
                        <a:pt x="161" y="321"/>
                      </a:lnTo>
                      <a:lnTo>
                        <a:pt x="161" y="241"/>
                      </a:lnTo>
                      <a:lnTo>
                        <a:pt x="554" y="241"/>
                      </a:lnTo>
                      <a:lnTo>
                        <a:pt x="554" y="80"/>
                      </a:lnTo>
                      <a:lnTo>
                        <a:pt x="161" y="80"/>
                      </a:lnTo>
                      <a:lnTo>
                        <a:pt x="161"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28" name="Group 43"/>
              <p:cNvGrpSpPr>
                <a:grpSpLocks/>
              </p:cNvGrpSpPr>
              <p:nvPr/>
            </p:nvGrpSpPr>
            <p:grpSpPr bwMode="gray">
              <a:xfrm>
                <a:off x="11874" y="3376"/>
                <a:ext cx="554" cy="322"/>
                <a:chOff x="11874" y="3376"/>
                <a:chExt cx="554" cy="322"/>
              </a:xfrm>
            </p:grpSpPr>
            <p:sp>
              <p:nvSpPr>
                <p:cNvPr id="31" name="Freeform 44"/>
                <p:cNvSpPr>
                  <a:spLocks/>
                </p:cNvSpPr>
                <p:nvPr/>
              </p:nvSpPr>
              <p:spPr bwMode="gray">
                <a:xfrm>
                  <a:off x="11874" y="3376"/>
                  <a:ext cx="554" cy="322"/>
                </a:xfrm>
                <a:custGeom>
                  <a:avLst/>
                  <a:gdLst>
                    <a:gd name="T0" fmla="+- 0 11874 11874"/>
                    <a:gd name="T1" fmla="*/ T0 w 554"/>
                    <a:gd name="T2" fmla="+- 0 3536 3376"/>
                    <a:gd name="T3" fmla="*/ 3536 h 322"/>
                    <a:gd name="T4" fmla="+- 0 12035 11874"/>
                    <a:gd name="T5" fmla="*/ T4 w 554"/>
                    <a:gd name="T6" fmla="+- 0 3376 3376"/>
                    <a:gd name="T7" fmla="*/ 3376 h 322"/>
                    <a:gd name="T8" fmla="+- 0 12035 11874"/>
                    <a:gd name="T9" fmla="*/ T8 w 554"/>
                    <a:gd name="T10" fmla="+- 0 3456 3376"/>
                    <a:gd name="T11" fmla="*/ 3456 h 322"/>
                    <a:gd name="T12" fmla="+- 0 12428 11874"/>
                    <a:gd name="T13" fmla="*/ T12 w 554"/>
                    <a:gd name="T14" fmla="+- 0 3456 3376"/>
                    <a:gd name="T15" fmla="*/ 3456 h 322"/>
                    <a:gd name="T16" fmla="+- 0 12428 11874"/>
                    <a:gd name="T17" fmla="*/ T16 w 554"/>
                    <a:gd name="T18" fmla="+- 0 3617 3376"/>
                    <a:gd name="T19" fmla="*/ 3617 h 322"/>
                    <a:gd name="T20" fmla="+- 0 12035 11874"/>
                    <a:gd name="T21" fmla="*/ T20 w 554"/>
                    <a:gd name="T22" fmla="+- 0 3617 3376"/>
                    <a:gd name="T23" fmla="*/ 3617 h 322"/>
                    <a:gd name="T24" fmla="+- 0 12035 11874"/>
                    <a:gd name="T25" fmla="*/ T24 w 554"/>
                    <a:gd name="T26" fmla="+- 0 3697 3376"/>
                    <a:gd name="T27" fmla="*/ 3697 h 322"/>
                    <a:gd name="T28" fmla="+- 0 11874 11874"/>
                    <a:gd name="T29" fmla="*/ T28 w 554"/>
                    <a:gd name="T30" fmla="+- 0 3536 3376"/>
                    <a:gd name="T31" fmla="*/ 3536 h 322"/>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554" h="322">
                      <a:moveTo>
                        <a:pt x="0" y="160"/>
                      </a:moveTo>
                      <a:lnTo>
                        <a:pt x="161" y="0"/>
                      </a:lnTo>
                      <a:lnTo>
                        <a:pt x="161" y="80"/>
                      </a:lnTo>
                      <a:lnTo>
                        <a:pt x="554" y="80"/>
                      </a:lnTo>
                      <a:lnTo>
                        <a:pt x="554" y="241"/>
                      </a:lnTo>
                      <a:lnTo>
                        <a:pt x="161" y="241"/>
                      </a:lnTo>
                      <a:lnTo>
                        <a:pt x="161" y="321"/>
                      </a:lnTo>
                      <a:lnTo>
                        <a:pt x="0" y="160"/>
                      </a:lnTo>
                      <a:close/>
                    </a:path>
                  </a:pathLst>
                </a:custGeom>
                <a:noFill/>
                <a:ln w="25908">
                  <a:solidFill>
                    <a:srgbClr val="385D8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29" name="Group 45"/>
              <p:cNvGrpSpPr>
                <a:grpSpLocks/>
              </p:cNvGrpSpPr>
              <p:nvPr/>
            </p:nvGrpSpPr>
            <p:grpSpPr bwMode="gray">
              <a:xfrm>
                <a:off x="12499" y="3204"/>
                <a:ext cx="883" cy="554"/>
                <a:chOff x="12499" y="3204"/>
                <a:chExt cx="883" cy="554"/>
              </a:xfrm>
            </p:grpSpPr>
            <p:sp>
              <p:nvSpPr>
                <p:cNvPr id="30" name="Freeform 46"/>
                <p:cNvSpPr>
                  <a:spLocks/>
                </p:cNvSpPr>
                <p:nvPr/>
              </p:nvSpPr>
              <p:spPr bwMode="gray">
                <a:xfrm>
                  <a:off x="12499" y="3204"/>
                  <a:ext cx="883" cy="554"/>
                </a:xfrm>
                <a:custGeom>
                  <a:avLst/>
                  <a:gdLst>
                    <a:gd name="T0" fmla="+- 0 12499 12499"/>
                    <a:gd name="T1" fmla="*/ T0 w 883"/>
                    <a:gd name="T2" fmla="+- 0 3758 3204"/>
                    <a:gd name="T3" fmla="*/ 3758 h 554"/>
                    <a:gd name="T4" fmla="+- 0 13382 12499"/>
                    <a:gd name="T5" fmla="*/ T4 w 883"/>
                    <a:gd name="T6" fmla="+- 0 3758 3204"/>
                    <a:gd name="T7" fmla="*/ 3758 h 554"/>
                    <a:gd name="T8" fmla="+- 0 13382 12499"/>
                    <a:gd name="T9" fmla="*/ T8 w 883"/>
                    <a:gd name="T10" fmla="+- 0 3204 3204"/>
                    <a:gd name="T11" fmla="*/ 3204 h 554"/>
                    <a:gd name="T12" fmla="+- 0 12499 12499"/>
                    <a:gd name="T13" fmla="*/ T12 w 883"/>
                    <a:gd name="T14" fmla="+- 0 3204 3204"/>
                    <a:gd name="T15" fmla="*/ 3204 h 554"/>
                    <a:gd name="T16" fmla="+- 0 12499 12499"/>
                    <a:gd name="T17" fmla="*/ T16 w 883"/>
                    <a:gd name="T18" fmla="+- 0 3758 3204"/>
                    <a:gd name="T19" fmla="*/ 3758 h 554"/>
                  </a:gdLst>
                  <a:ahLst/>
                  <a:cxnLst>
                    <a:cxn ang="0">
                      <a:pos x="T1" y="T3"/>
                    </a:cxn>
                    <a:cxn ang="0">
                      <a:pos x="T5" y="T7"/>
                    </a:cxn>
                    <a:cxn ang="0">
                      <a:pos x="T9" y="T11"/>
                    </a:cxn>
                    <a:cxn ang="0">
                      <a:pos x="T13" y="T15"/>
                    </a:cxn>
                    <a:cxn ang="0">
                      <a:pos x="T17" y="T19"/>
                    </a:cxn>
                  </a:cxnLst>
                  <a:rect l="0" t="0" r="r" b="b"/>
                  <a:pathLst>
                    <a:path w="883" h="554">
                      <a:moveTo>
                        <a:pt x="0" y="554"/>
                      </a:moveTo>
                      <a:lnTo>
                        <a:pt x="883" y="554"/>
                      </a:lnTo>
                      <a:lnTo>
                        <a:pt x="883" y="0"/>
                      </a:lnTo>
                      <a:lnTo>
                        <a:pt x="0" y="0"/>
                      </a:lnTo>
                      <a:lnTo>
                        <a:pt x="0" y="554"/>
                      </a:lnTo>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nvGrpSpPr>
            <p:cNvPr id="52" name="Group 47"/>
            <p:cNvGrpSpPr>
              <a:grpSpLocks/>
            </p:cNvGrpSpPr>
            <p:nvPr/>
          </p:nvGrpSpPr>
          <p:grpSpPr bwMode="gray">
            <a:xfrm>
              <a:off x="3949700" y="723900"/>
              <a:ext cx="5194300" cy="6134100"/>
              <a:chOff x="14974" y="-10058"/>
              <a:chExt cx="8182" cy="9660"/>
            </a:xfrm>
          </p:grpSpPr>
          <p:grpSp>
            <p:nvGrpSpPr>
              <p:cNvPr id="53" name="Group 48"/>
              <p:cNvGrpSpPr>
                <a:grpSpLocks/>
              </p:cNvGrpSpPr>
              <p:nvPr/>
            </p:nvGrpSpPr>
            <p:grpSpPr bwMode="gray">
              <a:xfrm>
                <a:off x="14994" y="-10038"/>
                <a:ext cx="3588" cy="9619"/>
                <a:chOff x="14994" y="-10038"/>
                <a:chExt cx="3588" cy="9619"/>
              </a:xfrm>
            </p:grpSpPr>
            <p:sp>
              <p:nvSpPr>
                <p:cNvPr id="141" name="Freeform 49"/>
                <p:cNvSpPr>
                  <a:spLocks/>
                </p:cNvSpPr>
                <p:nvPr/>
              </p:nvSpPr>
              <p:spPr bwMode="gray">
                <a:xfrm>
                  <a:off x="14994" y="-10038"/>
                  <a:ext cx="3588" cy="9619"/>
                </a:xfrm>
                <a:custGeom>
                  <a:avLst/>
                  <a:gdLst>
                    <a:gd name="T0" fmla="+- 0 14994 14994"/>
                    <a:gd name="T1" fmla="*/ T0 w 3588"/>
                    <a:gd name="T2" fmla="+- 0 -419 -10038"/>
                    <a:gd name="T3" fmla="*/ -419 h 9619"/>
                    <a:gd name="T4" fmla="+- 0 18582 14994"/>
                    <a:gd name="T5" fmla="*/ T4 w 3588"/>
                    <a:gd name="T6" fmla="+- 0 -419 -10038"/>
                    <a:gd name="T7" fmla="*/ -419 h 9619"/>
                    <a:gd name="T8" fmla="+- 0 18582 14994"/>
                    <a:gd name="T9" fmla="*/ T8 w 3588"/>
                    <a:gd name="T10" fmla="+- 0 -10038 -10038"/>
                    <a:gd name="T11" fmla="*/ -10038 h 9619"/>
                    <a:gd name="T12" fmla="+- 0 14994 14994"/>
                    <a:gd name="T13" fmla="*/ T12 w 3588"/>
                    <a:gd name="T14" fmla="+- 0 -10038 -10038"/>
                    <a:gd name="T15" fmla="*/ -10038 h 9619"/>
                    <a:gd name="T16" fmla="+- 0 14994 14994"/>
                    <a:gd name="T17" fmla="*/ T16 w 3588"/>
                    <a:gd name="T18" fmla="+- 0 -419 -10038"/>
                    <a:gd name="T19" fmla="*/ -419 h 9619"/>
                  </a:gdLst>
                  <a:ahLst/>
                  <a:cxnLst>
                    <a:cxn ang="0">
                      <a:pos x="T1" y="T3"/>
                    </a:cxn>
                    <a:cxn ang="0">
                      <a:pos x="T5" y="T7"/>
                    </a:cxn>
                    <a:cxn ang="0">
                      <a:pos x="T9" y="T11"/>
                    </a:cxn>
                    <a:cxn ang="0">
                      <a:pos x="T13" y="T15"/>
                    </a:cxn>
                    <a:cxn ang="0">
                      <a:pos x="T17" y="T19"/>
                    </a:cxn>
                  </a:cxnLst>
                  <a:rect l="0" t="0" r="r" b="b"/>
                  <a:pathLst>
                    <a:path w="3588" h="9619">
                      <a:moveTo>
                        <a:pt x="0" y="9619"/>
                      </a:moveTo>
                      <a:lnTo>
                        <a:pt x="3588" y="9619"/>
                      </a:lnTo>
                      <a:lnTo>
                        <a:pt x="3588" y="0"/>
                      </a:lnTo>
                      <a:lnTo>
                        <a:pt x="0" y="0"/>
                      </a:lnTo>
                      <a:lnTo>
                        <a:pt x="0" y="9619"/>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4" name="Group 50"/>
              <p:cNvGrpSpPr>
                <a:grpSpLocks/>
              </p:cNvGrpSpPr>
              <p:nvPr/>
            </p:nvGrpSpPr>
            <p:grpSpPr bwMode="gray">
              <a:xfrm>
                <a:off x="14994" y="-10038"/>
                <a:ext cx="3588" cy="9619"/>
                <a:chOff x="14994" y="-10038"/>
                <a:chExt cx="3588" cy="9619"/>
              </a:xfrm>
            </p:grpSpPr>
            <p:sp>
              <p:nvSpPr>
                <p:cNvPr id="140" name="Freeform 51"/>
                <p:cNvSpPr>
                  <a:spLocks/>
                </p:cNvSpPr>
                <p:nvPr/>
              </p:nvSpPr>
              <p:spPr bwMode="gray">
                <a:xfrm>
                  <a:off x="14994" y="-10038"/>
                  <a:ext cx="3588" cy="9619"/>
                </a:xfrm>
                <a:custGeom>
                  <a:avLst/>
                  <a:gdLst>
                    <a:gd name="T0" fmla="+- 0 14994 14994"/>
                    <a:gd name="T1" fmla="*/ T0 w 3588"/>
                    <a:gd name="T2" fmla="+- 0 -419 -10038"/>
                    <a:gd name="T3" fmla="*/ -419 h 9619"/>
                    <a:gd name="T4" fmla="+- 0 18582 14994"/>
                    <a:gd name="T5" fmla="*/ T4 w 3588"/>
                    <a:gd name="T6" fmla="+- 0 -419 -10038"/>
                    <a:gd name="T7" fmla="*/ -419 h 9619"/>
                    <a:gd name="T8" fmla="+- 0 18582 14994"/>
                    <a:gd name="T9" fmla="*/ T8 w 3588"/>
                    <a:gd name="T10" fmla="+- 0 -10038 -10038"/>
                    <a:gd name="T11" fmla="*/ -10038 h 9619"/>
                    <a:gd name="T12" fmla="+- 0 14994 14994"/>
                    <a:gd name="T13" fmla="*/ T12 w 3588"/>
                    <a:gd name="T14" fmla="+- 0 -10038 -10038"/>
                    <a:gd name="T15" fmla="*/ -10038 h 9619"/>
                    <a:gd name="T16" fmla="+- 0 14994 14994"/>
                    <a:gd name="T17" fmla="*/ T16 w 3588"/>
                    <a:gd name="T18" fmla="+- 0 -419 -10038"/>
                    <a:gd name="T19" fmla="*/ -419 h 9619"/>
                  </a:gdLst>
                  <a:ahLst/>
                  <a:cxnLst>
                    <a:cxn ang="0">
                      <a:pos x="T1" y="T3"/>
                    </a:cxn>
                    <a:cxn ang="0">
                      <a:pos x="T5" y="T7"/>
                    </a:cxn>
                    <a:cxn ang="0">
                      <a:pos x="T9" y="T11"/>
                    </a:cxn>
                    <a:cxn ang="0">
                      <a:pos x="T13" y="T15"/>
                    </a:cxn>
                    <a:cxn ang="0">
                      <a:pos x="T17" y="T19"/>
                    </a:cxn>
                  </a:cxnLst>
                  <a:rect l="0" t="0" r="r" b="b"/>
                  <a:pathLst>
                    <a:path w="3588" h="9619">
                      <a:moveTo>
                        <a:pt x="0" y="9619"/>
                      </a:moveTo>
                      <a:lnTo>
                        <a:pt x="3588" y="9619"/>
                      </a:lnTo>
                      <a:lnTo>
                        <a:pt x="3588" y="0"/>
                      </a:lnTo>
                      <a:lnTo>
                        <a:pt x="0" y="0"/>
                      </a:lnTo>
                      <a:lnTo>
                        <a:pt x="0" y="9619"/>
                      </a:lnTo>
                      <a:close/>
                    </a:path>
                  </a:pathLst>
                </a:custGeom>
                <a:noFill/>
                <a:ln w="25908">
                  <a:solidFill>
                    <a:srgbClr val="385D8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55" name="Group 52"/>
              <p:cNvGrpSpPr>
                <a:grpSpLocks/>
              </p:cNvGrpSpPr>
              <p:nvPr/>
            </p:nvGrpSpPr>
            <p:grpSpPr bwMode="gray">
              <a:xfrm>
                <a:off x="15467" y="-9436"/>
                <a:ext cx="2518" cy="799"/>
                <a:chOff x="15467" y="-9436"/>
                <a:chExt cx="2518" cy="799"/>
              </a:xfrm>
            </p:grpSpPr>
            <p:sp>
              <p:nvSpPr>
                <p:cNvPr id="139" name="Freeform 53"/>
                <p:cNvSpPr>
                  <a:spLocks/>
                </p:cNvSpPr>
                <p:nvPr/>
              </p:nvSpPr>
              <p:spPr bwMode="gray">
                <a:xfrm>
                  <a:off x="15467" y="-9436"/>
                  <a:ext cx="2518" cy="799"/>
                </a:xfrm>
                <a:custGeom>
                  <a:avLst/>
                  <a:gdLst>
                    <a:gd name="T0" fmla="+- 0 15467 15467"/>
                    <a:gd name="T1" fmla="*/ T0 w 2518"/>
                    <a:gd name="T2" fmla="+- 0 -8636 -9436"/>
                    <a:gd name="T3" fmla="*/ -8636 h 799"/>
                    <a:gd name="T4" fmla="+- 0 17984 15467"/>
                    <a:gd name="T5" fmla="*/ T4 w 2518"/>
                    <a:gd name="T6" fmla="+- 0 -8636 -9436"/>
                    <a:gd name="T7" fmla="*/ -8636 h 799"/>
                    <a:gd name="T8" fmla="+- 0 17984 15467"/>
                    <a:gd name="T9" fmla="*/ T8 w 2518"/>
                    <a:gd name="T10" fmla="+- 0 -9436 -9436"/>
                    <a:gd name="T11" fmla="*/ -9436 h 799"/>
                    <a:gd name="T12" fmla="+- 0 15467 15467"/>
                    <a:gd name="T13" fmla="*/ T12 w 2518"/>
                    <a:gd name="T14" fmla="+- 0 -9436 -9436"/>
                    <a:gd name="T15" fmla="*/ -9436 h 799"/>
                    <a:gd name="T16" fmla="+- 0 15467 15467"/>
                    <a:gd name="T17" fmla="*/ T16 w 2518"/>
                    <a:gd name="T18" fmla="+- 0 -8636 -9436"/>
                    <a:gd name="T19" fmla="*/ -8636 h 799"/>
                  </a:gdLst>
                  <a:ahLst/>
                  <a:cxnLst>
                    <a:cxn ang="0">
                      <a:pos x="T1" y="T3"/>
                    </a:cxn>
                    <a:cxn ang="0">
                      <a:pos x="T5" y="T7"/>
                    </a:cxn>
                    <a:cxn ang="0">
                      <a:pos x="T9" y="T11"/>
                    </a:cxn>
                    <a:cxn ang="0">
                      <a:pos x="T13" y="T15"/>
                    </a:cxn>
                    <a:cxn ang="0">
                      <a:pos x="T17" y="T19"/>
                    </a:cxn>
                  </a:cxnLst>
                  <a:rect l="0" t="0" r="r" b="b"/>
                  <a:pathLst>
                    <a:path w="2518" h="799">
                      <a:moveTo>
                        <a:pt x="0" y="800"/>
                      </a:moveTo>
                      <a:lnTo>
                        <a:pt x="2517" y="800"/>
                      </a:lnTo>
                      <a:lnTo>
                        <a:pt x="2517" y="0"/>
                      </a:lnTo>
                      <a:lnTo>
                        <a:pt x="0" y="0"/>
                      </a:lnTo>
                      <a:lnTo>
                        <a:pt x="0" y="80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6" name="Group 54"/>
              <p:cNvGrpSpPr>
                <a:grpSpLocks/>
              </p:cNvGrpSpPr>
              <p:nvPr/>
            </p:nvGrpSpPr>
            <p:grpSpPr bwMode="gray">
              <a:xfrm>
                <a:off x="15467" y="-9436"/>
                <a:ext cx="2518" cy="799"/>
                <a:chOff x="15467" y="-9436"/>
                <a:chExt cx="2518" cy="799"/>
              </a:xfrm>
            </p:grpSpPr>
            <p:sp>
              <p:nvSpPr>
                <p:cNvPr id="138" name="Freeform 55"/>
                <p:cNvSpPr>
                  <a:spLocks/>
                </p:cNvSpPr>
                <p:nvPr/>
              </p:nvSpPr>
              <p:spPr bwMode="gray">
                <a:xfrm>
                  <a:off x="15467" y="-9436"/>
                  <a:ext cx="2518" cy="799"/>
                </a:xfrm>
                <a:custGeom>
                  <a:avLst/>
                  <a:gdLst>
                    <a:gd name="T0" fmla="+- 0 15467 15467"/>
                    <a:gd name="T1" fmla="*/ T0 w 2518"/>
                    <a:gd name="T2" fmla="+- 0 -8636 -9436"/>
                    <a:gd name="T3" fmla="*/ -8636 h 799"/>
                    <a:gd name="T4" fmla="+- 0 17984 15467"/>
                    <a:gd name="T5" fmla="*/ T4 w 2518"/>
                    <a:gd name="T6" fmla="+- 0 -8636 -9436"/>
                    <a:gd name="T7" fmla="*/ -8636 h 799"/>
                    <a:gd name="T8" fmla="+- 0 17984 15467"/>
                    <a:gd name="T9" fmla="*/ T8 w 2518"/>
                    <a:gd name="T10" fmla="+- 0 -9436 -9436"/>
                    <a:gd name="T11" fmla="*/ -9436 h 799"/>
                    <a:gd name="T12" fmla="+- 0 15467 15467"/>
                    <a:gd name="T13" fmla="*/ T12 w 2518"/>
                    <a:gd name="T14" fmla="+- 0 -9436 -9436"/>
                    <a:gd name="T15" fmla="*/ -9436 h 799"/>
                    <a:gd name="T16" fmla="+- 0 15467 15467"/>
                    <a:gd name="T17" fmla="*/ T16 w 2518"/>
                    <a:gd name="T18" fmla="+- 0 -8636 -9436"/>
                    <a:gd name="T19" fmla="*/ -8636 h 799"/>
                  </a:gdLst>
                  <a:ahLst/>
                  <a:cxnLst>
                    <a:cxn ang="0">
                      <a:pos x="T1" y="T3"/>
                    </a:cxn>
                    <a:cxn ang="0">
                      <a:pos x="T5" y="T7"/>
                    </a:cxn>
                    <a:cxn ang="0">
                      <a:pos x="T9" y="T11"/>
                    </a:cxn>
                    <a:cxn ang="0">
                      <a:pos x="T13" y="T15"/>
                    </a:cxn>
                    <a:cxn ang="0">
                      <a:pos x="T17" y="T19"/>
                    </a:cxn>
                  </a:cxnLst>
                  <a:rect l="0" t="0" r="r" b="b"/>
                  <a:pathLst>
                    <a:path w="2518" h="799">
                      <a:moveTo>
                        <a:pt x="0" y="800"/>
                      </a:moveTo>
                      <a:lnTo>
                        <a:pt x="2517" y="800"/>
                      </a:lnTo>
                      <a:lnTo>
                        <a:pt x="2517" y="0"/>
                      </a:lnTo>
                      <a:lnTo>
                        <a:pt x="0" y="0"/>
                      </a:lnTo>
                      <a:lnTo>
                        <a:pt x="0" y="800"/>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57" name="Group 56"/>
              <p:cNvGrpSpPr>
                <a:grpSpLocks/>
              </p:cNvGrpSpPr>
              <p:nvPr/>
            </p:nvGrpSpPr>
            <p:grpSpPr bwMode="gray">
              <a:xfrm>
                <a:off x="15467" y="-8365"/>
                <a:ext cx="2518" cy="799"/>
                <a:chOff x="15467" y="-8365"/>
                <a:chExt cx="2518" cy="799"/>
              </a:xfrm>
            </p:grpSpPr>
            <p:sp>
              <p:nvSpPr>
                <p:cNvPr id="137" name="Freeform 57"/>
                <p:cNvSpPr>
                  <a:spLocks/>
                </p:cNvSpPr>
                <p:nvPr/>
              </p:nvSpPr>
              <p:spPr bwMode="gray">
                <a:xfrm>
                  <a:off x="15467" y="-8365"/>
                  <a:ext cx="2518" cy="799"/>
                </a:xfrm>
                <a:custGeom>
                  <a:avLst/>
                  <a:gdLst>
                    <a:gd name="T0" fmla="+- 0 15467 15467"/>
                    <a:gd name="T1" fmla="*/ T0 w 2518"/>
                    <a:gd name="T2" fmla="+- 0 -7566 -8365"/>
                    <a:gd name="T3" fmla="*/ -7566 h 799"/>
                    <a:gd name="T4" fmla="+- 0 17984 15467"/>
                    <a:gd name="T5" fmla="*/ T4 w 2518"/>
                    <a:gd name="T6" fmla="+- 0 -7566 -8365"/>
                    <a:gd name="T7" fmla="*/ -7566 h 799"/>
                    <a:gd name="T8" fmla="+- 0 17984 15467"/>
                    <a:gd name="T9" fmla="*/ T8 w 2518"/>
                    <a:gd name="T10" fmla="+- 0 -8365 -8365"/>
                    <a:gd name="T11" fmla="*/ -8365 h 799"/>
                    <a:gd name="T12" fmla="+- 0 15467 15467"/>
                    <a:gd name="T13" fmla="*/ T12 w 2518"/>
                    <a:gd name="T14" fmla="+- 0 -8365 -8365"/>
                    <a:gd name="T15" fmla="*/ -8365 h 799"/>
                    <a:gd name="T16" fmla="+- 0 15467 15467"/>
                    <a:gd name="T17" fmla="*/ T16 w 2518"/>
                    <a:gd name="T18" fmla="+- 0 -7566 -8365"/>
                    <a:gd name="T19" fmla="*/ -7566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8" name="Group 58"/>
              <p:cNvGrpSpPr>
                <a:grpSpLocks/>
              </p:cNvGrpSpPr>
              <p:nvPr/>
            </p:nvGrpSpPr>
            <p:grpSpPr bwMode="gray">
              <a:xfrm>
                <a:off x="15467" y="-8365"/>
                <a:ext cx="2518" cy="799"/>
                <a:chOff x="15467" y="-8365"/>
                <a:chExt cx="2518" cy="799"/>
              </a:xfrm>
            </p:grpSpPr>
            <p:sp>
              <p:nvSpPr>
                <p:cNvPr id="136" name="Freeform 59"/>
                <p:cNvSpPr>
                  <a:spLocks/>
                </p:cNvSpPr>
                <p:nvPr/>
              </p:nvSpPr>
              <p:spPr bwMode="gray">
                <a:xfrm>
                  <a:off x="15467" y="-8365"/>
                  <a:ext cx="2518" cy="799"/>
                </a:xfrm>
                <a:custGeom>
                  <a:avLst/>
                  <a:gdLst>
                    <a:gd name="T0" fmla="+- 0 15467 15467"/>
                    <a:gd name="T1" fmla="*/ T0 w 2518"/>
                    <a:gd name="T2" fmla="+- 0 -7566 -8365"/>
                    <a:gd name="T3" fmla="*/ -7566 h 799"/>
                    <a:gd name="T4" fmla="+- 0 17984 15467"/>
                    <a:gd name="T5" fmla="*/ T4 w 2518"/>
                    <a:gd name="T6" fmla="+- 0 -7566 -8365"/>
                    <a:gd name="T7" fmla="*/ -7566 h 799"/>
                    <a:gd name="T8" fmla="+- 0 17984 15467"/>
                    <a:gd name="T9" fmla="*/ T8 w 2518"/>
                    <a:gd name="T10" fmla="+- 0 -8365 -8365"/>
                    <a:gd name="T11" fmla="*/ -8365 h 799"/>
                    <a:gd name="T12" fmla="+- 0 15467 15467"/>
                    <a:gd name="T13" fmla="*/ T12 w 2518"/>
                    <a:gd name="T14" fmla="+- 0 -8365 -8365"/>
                    <a:gd name="T15" fmla="*/ -8365 h 799"/>
                    <a:gd name="T16" fmla="+- 0 15467 15467"/>
                    <a:gd name="T17" fmla="*/ T16 w 2518"/>
                    <a:gd name="T18" fmla="+- 0 -7566 -8365"/>
                    <a:gd name="T19" fmla="*/ -7566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60"/>
              <p:cNvGrpSpPr>
                <a:grpSpLocks/>
              </p:cNvGrpSpPr>
              <p:nvPr/>
            </p:nvGrpSpPr>
            <p:grpSpPr bwMode="gray">
              <a:xfrm>
                <a:off x="15467" y="-7295"/>
                <a:ext cx="2518" cy="799"/>
                <a:chOff x="15467" y="-7295"/>
                <a:chExt cx="2518" cy="799"/>
              </a:xfrm>
            </p:grpSpPr>
            <p:sp>
              <p:nvSpPr>
                <p:cNvPr id="135" name="Freeform 61"/>
                <p:cNvSpPr>
                  <a:spLocks/>
                </p:cNvSpPr>
                <p:nvPr/>
              </p:nvSpPr>
              <p:spPr bwMode="gray">
                <a:xfrm>
                  <a:off x="15467" y="-7295"/>
                  <a:ext cx="2518" cy="799"/>
                </a:xfrm>
                <a:custGeom>
                  <a:avLst/>
                  <a:gdLst>
                    <a:gd name="T0" fmla="+- 0 15467 15467"/>
                    <a:gd name="T1" fmla="*/ T0 w 2518"/>
                    <a:gd name="T2" fmla="+- 0 -6496 -7295"/>
                    <a:gd name="T3" fmla="*/ -6496 h 799"/>
                    <a:gd name="T4" fmla="+- 0 17984 15467"/>
                    <a:gd name="T5" fmla="*/ T4 w 2518"/>
                    <a:gd name="T6" fmla="+- 0 -6496 -7295"/>
                    <a:gd name="T7" fmla="*/ -6496 h 799"/>
                    <a:gd name="T8" fmla="+- 0 17984 15467"/>
                    <a:gd name="T9" fmla="*/ T8 w 2518"/>
                    <a:gd name="T10" fmla="+- 0 -7295 -7295"/>
                    <a:gd name="T11" fmla="*/ -7295 h 799"/>
                    <a:gd name="T12" fmla="+- 0 15467 15467"/>
                    <a:gd name="T13" fmla="*/ T12 w 2518"/>
                    <a:gd name="T14" fmla="+- 0 -7295 -7295"/>
                    <a:gd name="T15" fmla="*/ -7295 h 799"/>
                    <a:gd name="T16" fmla="+- 0 15467 15467"/>
                    <a:gd name="T17" fmla="*/ T16 w 2518"/>
                    <a:gd name="T18" fmla="+- 0 -6496 -7295"/>
                    <a:gd name="T19" fmla="*/ -6496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60" name="Group 62"/>
              <p:cNvGrpSpPr>
                <a:grpSpLocks/>
              </p:cNvGrpSpPr>
              <p:nvPr/>
            </p:nvGrpSpPr>
            <p:grpSpPr bwMode="gray">
              <a:xfrm>
                <a:off x="15467" y="-7295"/>
                <a:ext cx="2518" cy="799"/>
                <a:chOff x="15467" y="-7295"/>
                <a:chExt cx="2518" cy="799"/>
              </a:xfrm>
            </p:grpSpPr>
            <p:sp>
              <p:nvSpPr>
                <p:cNvPr id="134" name="Freeform 63"/>
                <p:cNvSpPr>
                  <a:spLocks/>
                </p:cNvSpPr>
                <p:nvPr/>
              </p:nvSpPr>
              <p:spPr bwMode="gray">
                <a:xfrm>
                  <a:off x="15467" y="-7295"/>
                  <a:ext cx="2518" cy="799"/>
                </a:xfrm>
                <a:custGeom>
                  <a:avLst/>
                  <a:gdLst>
                    <a:gd name="T0" fmla="+- 0 15467 15467"/>
                    <a:gd name="T1" fmla="*/ T0 w 2518"/>
                    <a:gd name="T2" fmla="+- 0 -6496 -7295"/>
                    <a:gd name="T3" fmla="*/ -6496 h 799"/>
                    <a:gd name="T4" fmla="+- 0 17984 15467"/>
                    <a:gd name="T5" fmla="*/ T4 w 2518"/>
                    <a:gd name="T6" fmla="+- 0 -6496 -7295"/>
                    <a:gd name="T7" fmla="*/ -6496 h 799"/>
                    <a:gd name="T8" fmla="+- 0 17984 15467"/>
                    <a:gd name="T9" fmla="*/ T8 w 2518"/>
                    <a:gd name="T10" fmla="+- 0 -7295 -7295"/>
                    <a:gd name="T11" fmla="*/ -7295 h 799"/>
                    <a:gd name="T12" fmla="+- 0 15467 15467"/>
                    <a:gd name="T13" fmla="*/ T12 w 2518"/>
                    <a:gd name="T14" fmla="+- 0 -7295 -7295"/>
                    <a:gd name="T15" fmla="*/ -7295 h 799"/>
                    <a:gd name="T16" fmla="+- 0 15467 15467"/>
                    <a:gd name="T17" fmla="*/ T16 w 2518"/>
                    <a:gd name="T18" fmla="+- 0 -6496 -7295"/>
                    <a:gd name="T19" fmla="*/ -6496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1" name="Group 64"/>
              <p:cNvGrpSpPr>
                <a:grpSpLocks/>
              </p:cNvGrpSpPr>
              <p:nvPr/>
            </p:nvGrpSpPr>
            <p:grpSpPr bwMode="gray">
              <a:xfrm>
                <a:off x="15467" y="-6227"/>
                <a:ext cx="2518" cy="799"/>
                <a:chOff x="15467" y="-6227"/>
                <a:chExt cx="2518" cy="799"/>
              </a:xfrm>
            </p:grpSpPr>
            <p:sp>
              <p:nvSpPr>
                <p:cNvPr id="133" name="Freeform 65"/>
                <p:cNvSpPr>
                  <a:spLocks/>
                </p:cNvSpPr>
                <p:nvPr/>
              </p:nvSpPr>
              <p:spPr bwMode="gray">
                <a:xfrm>
                  <a:off x="15467" y="-6227"/>
                  <a:ext cx="2518" cy="799"/>
                </a:xfrm>
                <a:custGeom>
                  <a:avLst/>
                  <a:gdLst>
                    <a:gd name="T0" fmla="+- 0 15467 15467"/>
                    <a:gd name="T1" fmla="*/ T0 w 2518"/>
                    <a:gd name="T2" fmla="+- 0 -5428 -6227"/>
                    <a:gd name="T3" fmla="*/ -5428 h 799"/>
                    <a:gd name="T4" fmla="+- 0 17984 15467"/>
                    <a:gd name="T5" fmla="*/ T4 w 2518"/>
                    <a:gd name="T6" fmla="+- 0 -5428 -6227"/>
                    <a:gd name="T7" fmla="*/ -5428 h 799"/>
                    <a:gd name="T8" fmla="+- 0 17984 15467"/>
                    <a:gd name="T9" fmla="*/ T8 w 2518"/>
                    <a:gd name="T10" fmla="+- 0 -6227 -6227"/>
                    <a:gd name="T11" fmla="*/ -6227 h 799"/>
                    <a:gd name="T12" fmla="+- 0 15467 15467"/>
                    <a:gd name="T13" fmla="*/ T12 w 2518"/>
                    <a:gd name="T14" fmla="+- 0 -6227 -6227"/>
                    <a:gd name="T15" fmla="*/ -6227 h 799"/>
                    <a:gd name="T16" fmla="+- 0 15467 15467"/>
                    <a:gd name="T17" fmla="*/ T16 w 2518"/>
                    <a:gd name="T18" fmla="+- 0 -5428 -6227"/>
                    <a:gd name="T19" fmla="*/ -5428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62" name="Group 66"/>
              <p:cNvGrpSpPr>
                <a:grpSpLocks/>
              </p:cNvGrpSpPr>
              <p:nvPr/>
            </p:nvGrpSpPr>
            <p:grpSpPr bwMode="gray">
              <a:xfrm>
                <a:off x="15467" y="-6227"/>
                <a:ext cx="2518" cy="799"/>
                <a:chOff x="15467" y="-6227"/>
                <a:chExt cx="2518" cy="799"/>
              </a:xfrm>
            </p:grpSpPr>
            <p:sp>
              <p:nvSpPr>
                <p:cNvPr id="132" name="Freeform 67"/>
                <p:cNvSpPr>
                  <a:spLocks/>
                </p:cNvSpPr>
                <p:nvPr/>
              </p:nvSpPr>
              <p:spPr bwMode="gray">
                <a:xfrm>
                  <a:off x="15467" y="-6227"/>
                  <a:ext cx="2518" cy="799"/>
                </a:xfrm>
                <a:custGeom>
                  <a:avLst/>
                  <a:gdLst>
                    <a:gd name="T0" fmla="+- 0 15467 15467"/>
                    <a:gd name="T1" fmla="*/ T0 w 2518"/>
                    <a:gd name="T2" fmla="+- 0 -5428 -6227"/>
                    <a:gd name="T3" fmla="*/ -5428 h 799"/>
                    <a:gd name="T4" fmla="+- 0 17984 15467"/>
                    <a:gd name="T5" fmla="*/ T4 w 2518"/>
                    <a:gd name="T6" fmla="+- 0 -5428 -6227"/>
                    <a:gd name="T7" fmla="*/ -5428 h 799"/>
                    <a:gd name="T8" fmla="+- 0 17984 15467"/>
                    <a:gd name="T9" fmla="*/ T8 w 2518"/>
                    <a:gd name="T10" fmla="+- 0 -6227 -6227"/>
                    <a:gd name="T11" fmla="*/ -6227 h 799"/>
                    <a:gd name="T12" fmla="+- 0 15467 15467"/>
                    <a:gd name="T13" fmla="*/ T12 w 2518"/>
                    <a:gd name="T14" fmla="+- 0 -6227 -6227"/>
                    <a:gd name="T15" fmla="*/ -6227 h 799"/>
                    <a:gd name="T16" fmla="+- 0 15467 15467"/>
                    <a:gd name="T17" fmla="*/ T16 w 2518"/>
                    <a:gd name="T18" fmla="+- 0 -5428 -6227"/>
                    <a:gd name="T19" fmla="*/ -5428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3" name="Group 68"/>
              <p:cNvGrpSpPr>
                <a:grpSpLocks/>
              </p:cNvGrpSpPr>
              <p:nvPr/>
            </p:nvGrpSpPr>
            <p:grpSpPr bwMode="gray">
              <a:xfrm>
                <a:off x="15467" y="-5156"/>
                <a:ext cx="2518" cy="799"/>
                <a:chOff x="15467" y="-5156"/>
                <a:chExt cx="2518" cy="799"/>
              </a:xfrm>
            </p:grpSpPr>
            <p:sp>
              <p:nvSpPr>
                <p:cNvPr id="131" name="Freeform 69"/>
                <p:cNvSpPr>
                  <a:spLocks/>
                </p:cNvSpPr>
                <p:nvPr/>
              </p:nvSpPr>
              <p:spPr bwMode="gray">
                <a:xfrm>
                  <a:off x="15467" y="-5156"/>
                  <a:ext cx="2518" cy="799"/>
                </a:xfrm>
                <a:custGeom>
                  <a:avLst/>
                  <a:gdLst>
                    <a:gd name="T0" fmla="+- 0 15467 15467"/>
                    <a:gd name="T1" fmla="*/ T0 w 2518"/>
                    <a:gd name="T2" fmla="+- 0 -4357 -5156"/>
                    <a:gd name="T3" fmla="*/ -4357 h 799"/>
                    <a:gd name="T4" fmla="+- 0 17984 15467"/>
                    <a:gd name="T5" fmla="*/ T4 w 2518"/>
                    <a:gd name="T6" fmla="+- 0 -4357 -5156"/>
                    <a:gd name="T7" fmla="*/ -4357 h 799"/>
                    <a:gd name="T8" fmla="+- 0 17984 15467"/>
                    <a:gd name="T9" fmla="*/ T8 w 2518"/>
                    <a:gd name="T10" fmla="+- 0 -5156 -5156"/>
                    <a:gd name="T11" fmla="*/ -5156 h 799"/>
                    <a:gd name="T12" fmla="+- 0 15467 15467"/>
                    <a:gd name="T13" fmla="*/ T12 w 2518"/>
                    <a:gd name="T14" fmla="+- 0 -5156 -5156"/>
                    <a:gd name="T15" fmla="*/ -5156 h 799"/>
                    <a:gd name="T16" fmla="+- 0 15467 15467"/>
                    <a:gd name="T17" fmla="*/ T16 w 2518"/>
                    <a:gd name="T18" fmla="+- 0 -4357 -5156"/>
                    <a:gd name="T19" fmla="*/ -4357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64" name="Group 70"/>
              <p:cNvGrpSpPr>
                <a:grpSpLocks/>
              </p:cNvGrpSpPr>
              <p:nvPr/>
            </p:nvGrpSpPr>
            <p:grpSpPr bwMode="gray">
              <a:xfrm>
                <a:off x="15467" y="-5156"/>
                <a:ext cx="2518" cy="799"/>
                <a:chOff x="15467" y="-5156"/>
                <a:chExt cx="2518" cy="799"/>
              </a:xfrm>
            </p:grpSpPr>
            <p:sp>
              <p:nvSpPr>
                <p:cNvPr id="130" name="Freeform 71"/>
                <p:cNvSpPr>
                  <a:spLocks/>
                </p:cNvSpPr>
                <p:nvPr/>
              </p:nvSpPr>
              <p:spPr bwMode="gray">
                <a:xfrm>
                  <a:off x="15467" y="-5156"/>
                  <a:ext cx="2518" cy="799"/>
                </a:xfrm>
                <a:custGeom>
                  <a:avLst/>
                  <a:gdLst>
                    <a:gd name="T0" fmla="+- 0 15467 15467"/>
                    <a:gd name="T1" fmla="*/ T0 w 2518"/>
                    <a:gd name="T2" fmla="+- 0 -4357 -5156"/>
                    <a:gd name="T3" fmla="*/ -4357 h 799"/>
                    <a:gd name="T4" fmla="+- 0 17984 15467"/>
                    <a:gd name="T5" fmla="*/ T4 w 2518"/>
                    <a:gd name="T6" fmla="+- 0 -4357 -5156"/>
                    <a:gd name="T7" fmla="*/ -4357 h 799"/>
                    <a:gd name="T8" fmla="+- 0 17984 15467"/>
                    <a:gd name="T9" fmla="*/ T8 w 2518"/>
                    <a:gd name="T10" fmla="+- 0 -5156 -5156"/>
                    <a:gd name="T11" fmla="*/ -5156 h 799"/>
                    <a:gd name="T12" fmla="+- 0 15467 15467"/>
                    <a:gd name="T13" fmla="*/ T12 w 2518"/>
                    <a:gd name="T14" fmla="+- 0 -5156 -5156"/>
                    <a:gd name="T15" fmla="*/ -5156 h 799"/>
                    <a:gd name="T16" fmla="+- 0 15467 15467"/>
                    <a:gd name="T17" fmla="*/ T16 w 2518"/>
                    <a:gd name="T18" fmla="+- 0 -4357 -5156"/>
                    <a:gd name="T19" fmla="*/ -4357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5" name="Group 72"/>
              <p:cNvGrpSpPr>
                <a:grpSpLocks/>
              </p:cNvGrpSpPr>
              <p:nvPr/>
            </p:nvGrpSpPr>
            <p:grpSpPr bwMode="gray">
              <a:xfrm>
                <a:off x="15467" y="-4004"/>
                <a:ext cx="2518" cy="799"/>
                <a:chOff x="15467" y="-4004"/>
                <a:chExt cx="2518" cy="799"/>
              </a:xfrm>
            </p:grpSpPr>
            <p:sp>
              <p:nvSpPr>
                <p:cNvPr id="129" name="Freeform 73"/>
                <p:cNvSpPr>
                  <a:spLocks/>
                </p:cNvSpPr>
                <p:nvPr/>
              </p:nvSpPr>
              <p:spPr bwMode="gray">
                <a:xfrm>
                  <a:off x="15467" y="-4004"/>
                  <a:ext cx="2518" cy="799"/>
                </a:xfrm>
                <a:custGeom>
                  <a:avLst/>
                  <a:gdLst>
                    <a:gd name="T0" fmla="+- 0 15467 15467"/>
                    <a:gd name="T1" fmla="*/ T0 w 2518"/>
                    <a:gd name="T2" fmla="+- 0 -3205 -4004"/>
                    <a:gd name="T3" fmla="*/ -3205 h 799"/>
                    <a:gd name="T4" fmla="+- 0 17984 15467"/>
                    <a:gd name="T5" fmla="*/ T4 w 2518"/>
                    <a:gd name="T6" fmla="+- 0 -3205 -4004"/>
                    <a:gd name="T7" fmla="*/ -3205 h 799"/>
                    <a:gd name="T8" fmla="+- 0 17984 15467"/>
                    <a:gd name="T9" fmla="*/ T8 w 2518"/>
                    <a:gd name="T10" fmla="+- 0 -4004 -4004"/>
                    <a:gd name="T11" fmla="*/ -4004 h 799"/>
                    <a:gd name="T12" fmla="+- 0 15467 15467"/>
                    <a:gd name="T13" fmla="*/ T12 w 2518"/>
                    <a:gd name="T14" fmla="+- 0 -4004 -4004"/>
                    <a:gd name="T15" fmla="*/ -4004 h 799"/>
                    <a:gd name="T16" fmla="+- 0 15467 15467"/>
                    <a:gd name="T17" fmla="*/ T16 w 2518"/>
                    <a:gd name="T18" fmla="+- 0 -3205 -4004"/>
                    <a:gd name="T19" fmla="*/ -3205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66" name="Group 74"/>
              <p:cNvGrpSpPr>
                <a:grpSpLocks/>
              </p:cNvGrpSpPr>
              <p:nvPr/>
            </p:nvGrpSpPr>
            <p:grpSpPr bwMode="gray">
              <a:xfrm>
                <a:off x="15467" y="-4004"/>
                <a:ext cx="2518" cy="799"/>
                <a:chOff x="15467" y="-4004"/>
                <a:chExt cx="2518" cy="799"/>
              </a:xfrm>
            </p:grpSpPr>
            <p:sp>
              <p:nvSpPr>
                <p:cNvPr id="128" name="Freeform 75"/>
                <p:cNvSpPr>
                  <a:spLocks/>
                </p:cNvSpPr>
                <p:nvPr/>
              </p:nvSpPr>
              <p:spPr bwMode="gray">
                <a:xfrm>
                  <a:off x="15467" y="-4004"/>
                  <a:ext cx="2518" cy="799"/>
                </a:xfrm>
                <a:custGeom>
                  <a:avLst/>
                  <a:gdLst>
                    <a:gd name="T0" fmla="+- 0 15467 15467"/>
                    <a:gd name="T1" fmla="*/ T0 w 2518"/>
                    <a:gd name="T2" fmla="+- 0 -3205 -4004"/>
                    <a:gd name="T3" fmla="*/ -3205 h 799"/>
                    <a:gd name="T4" fmla="+- 0 17984 15467"/>
                    <a:gd name="T5" fmla="*/ T4 w 2518"/>
                    <a:gd name="T6" fmla="+- 0 -3205 -4004"/>
                    <a:gd name="T7" fmla="*/ -3205 h 799"/>
                    <a:gd name="T8" fmla="+- 0 17984 15467"/>
                    <a:gd name="T9" fmla="*/ T8 w 2518"/>
                    <a:gd name="T10" fmla="+- 0 -4004 -4004"/>
                    <a:gd name="T11" fmla="*/ -4004 h 799"/>
                    <a:gd name="T12" fmla="+- 0 15467 15467"/>
                    <a:gd name="T13" fmla="*/ T12 w 2518"/>
                    <a:gd name="T14" fmla="+- 0 -4004 -4004"/>
                    <a:gd name="T15" fmla="*/ -4004 h 799"/>
                    <a:gd name="T16" fmla="+- 0 15467 15467"/>
                    <a:gd name="T17" fmla="*/ T16 w 2518"/>
                    <a:gd name="T18" fmla="+- 0 -3205 -4004"/>
                    <a:gd name="T19" fmla="*/ -3205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7" name="Group 76"/>
              <p:cNvGrpSpPr>
                <a:grpSpLocks/>
              </p:cNvGrpSpPr>
              <p:nvPr/>
            </p:nvGrpSpPr>
            <p:grpSpPr bwMode="gray">
              <a:xfrm>
                <a:off x="15467" y="-2872"/>
                <a:ext cx="2518" cy="799"/>
                <a:chOff x="15467" y="-2872"/>
                <a:chExt cx="2518" cy="799"/>
              </a:xfrm>
            </p:grpSpPr>
            <p:sp>
              <p:nvSpPr>
                <p:cNvPr id="127" name="Freeform 77"/>
                <p:cNvSpPr>
                  <a:spLocks/>
                </p:cNvSpPr>
                <p:nvPr/>
              </p:nvSpPr>
              <p:spPr bwMode="gray">
                <a:xfrm>
                  <a:off x="15467" y="-2872"/>
                  <a:ext cx="2518" cy="799"/>
                </a:xfrm>
                <a:custGeom>
                  <a:avLst/>
                  <a:gdLst>
                    <a:gd name="T0" fmla="+- 0 15467 15467"/>
                    <a:gd name="T1" fmla="*/ T0 w 2518"/>
                    <a:gd name="T2" fmla="+- 0 -2072 -2872"/>
                    <a:gd name="T3" fmla="*/ -2072 h 799"/>
                    <a:gd name="T4" fmla="+- 0 17984 15467"/>
                    <a:gd name="T5" fmla="*/ T4 w 2518"/>
                    <a:gd name="T6" fmla="+- 0 -2072 -2872"/>
                    <a:gd name="T7" fmla="*/ -2072 h 799"/>
                    <a:gd name="T8" fmla="+- 0 17984 15467"/>
                    <a:gd name="T9" fmla="*/ T8 w 2518"/>
                    <a:gd name="T10" fmla="+- 0 -2872 -2872"/>
                    <a:gd name="T11" fmla="*/ -2872 h 799"/>
                    <a:gd name="T12" fmla="+- 0 15467 15467"/>
                    <a:gd name="T13" fmla="*/ T12 w 2518"/>
                    <a:gd name="T14" fmla="+- 0 -2872 -2872"/>
                    <a:gd name="T15" fmla="*/ -2872 h 799"/>
                    <a:gd name="T16" fmla="+- 0 15467 15467"/>
                    <a:gd name="T17" fmla="*/ T16 w 2518"/>
                    <a:gd name="T18" fmla="+- 0 -2072 -2872"/>
                    <a:gd name="T19" fmla="*/ -2072 h 799"/>
                  </a:gdLst>
                  <a:ahLst/>
                  <a:cxnLst>
                    <a:cxn ang="0">
                      <a:pos x="T1" y="T3"/>
                    </a:cxn>
                    <a:cxn ang="0">
                      <a:pos x="T5" y="T7"/>
                    </a:cxn>
                    <a:cxn ang="0">
                      <a:pos x="T9" y="T11"/>
                    </a:cxn>
                    <a:cxn ang="0">
                      <a:pos x="T13" y="T15"/>
                    </a:cxn>
                    <a:cxn ang="0">
                      <a:pos x="T17" y="T19"/>
                    </a:cxn>
                  </a:cxnLst>
                  <a:rect l="0" t="0" r="r" b="b"/>
                  <a:pathLst>
                    <a:path w="2518" h="799">
                      <a:moveTo>
                        <a:pt x="0" y="800"/>
                      </a:moveTo>
                      <a:lnTo>
                        <a:pt x="2517" y="800"/>
                      </a:lnTo>
                      <a:lnTo>
                        <a:pt x="2517" y="0"/>
                      </a:lnTo>
                      <a:lnTo>
                        <a:pt x="0" y="0"/>
                      </a:lnTo>
                      <a:lnTo>
                        <a:pt x="0" y="80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68" name="Group 78"/>
              <p:cNvGrpSpPr>
                <a:grpSpLocks/>
              </p:cNvGrpSpPr>
              <p:nvPr/>
            </p:nvGrpSpPr>
            <p:grpSpPr bwMode="gray">
              <a:xfrm>
                <a:off x="15467" y="-2872"/>
                <a:ext cx="2518" cy="799"/>
                <a:chOff x="15467" y="-2872"/>
                <a:chExt cx="2518" cy="799"/>
              </a:xfrm>
            </p:grpSpPr>
            <p:sp>
              <p:nvSpPr>
                <p:cNvPr id="126" name="Freeform 79"/>
                <p:cNvSpPr>
                  <a:spLocks/>
                </p:cNvSpPr>
                <p:nvPr/>
              </p:nvSpPr>
              <p:spPr bwMode="gray">
                <a:xfrm>
                  <a:off x="15467" y="-2872"/>
                  <a:ext cx="2518" cy="799"/>
                </a:xfrm>
                <a:custGeom>
                  <a:avLst/>
                  <a:gdLst>
                    <a:gd name="T0" fmla="+- 0 15467 15467"/>
                    <a:gd name="T1" fmla="*/ T0 w 2518"/>
                    <a:gd name="T2" fmla="+- 0 -2072 -2872"/>
                    <a:gd name="T3" fmla="*/ -2072 h 799"/>
                    <a:gd name="T4" fmla="+- 0 17984 15467"/>
                    <a:gd name="T5" fmla="*/ T4 w 2518"/>
                    <a:gd name="T6" fmla="+- 0 -2072 -2872"/>
                    <a:gd name="T7" fmla="*/ -2072 h 799"/>
                    <a:gd name="T8" fmla="+- 0 17984 15467"/>
                    <a:gd name="T9" fmla="*/ T8 w 2518"/>
                    <a:gd name="T10" fmla="+- 0 -2872 -2872"/>
                    <a:gd name="T11" fmla="*/ -2872 h 799"/>
                    <a:gd name="T12" fmla="+- 0 15467 15467"/>
                    <a:gd name="T13" fmla="*/ T12 w 2518"/>
                    <a:gd name="T14" fmla="+- 0 -2872 -2872"/>
                    <a:gd name="T15" fmla="*/ -2872 h 799"/>
                    <a:gd name="T16" fmla="+- 0 15467 15467"/>
                    <a:gd name="T17" fmla="*/ T16 w 2518"/>
                    <a:gd name="T18" fmla="+- 0 -2072 -2872"/>
                    <a:gd name="T19" fmla="*/ -2072 h 799"/>
                  </a:gdLst>
                  <a:ahLst/>
                  <a:cxnLst>
                    <a:cxn ang="0">
                      <a:pos x="T1" y="T3"/>
                    </a:cxn>
                    <a:cxn ang="0">
                      <a:pos x="T5" y="T7"/>
                    </a:cxn>
                    <a:cxn ang="0">
                      <a:pos x="T9" y="T11"/>
                    </a:cxn>
                    <a:cxn ang="0">
                      <a:pos x="T13" y="T15"/>
                    </a:cxn>
                    <a:cxn ang="0">
                      <a:pos x="T17" y="T19"/>
                    </a:cxn>
                  </a:cxnLst>
                  <a:rect l="0" t="0" r="r" b="b"/>
                  <a:pathLst>
                    <a:path w="2518" h="799">
                      <a:moveTo>
                        <a:pt x="0" y="800"/>
                      </a:moveTo>
                      <a:lnTo>
                        <a:pt x="2517" y="800"/>
                      </a:lnTo>
                      <a:lnTo>
                        <a:pt x="2517" y="0"/>
                      </a:lnTo>
                      <a:lnTo>
                        <a:pt x="0" y="0"/>
                      </a:lnTo>
                      <a:lnTo>
                        <a:pt x="0" y="800"/>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9" name="Group 80"/>
              <p:cNvGrpSpPr>
                <a:grpSpLocks/>
              </p:cNvGrpSpPr>
              <p:nvPr/>
            </p:nvGrpSpPr>
            <p:grpSpPr bwMode="gray">
              <a:xfrm>
                <a:off x="15467" y="-1811"/>
                <a:ext cx="2518" cy="799"/>
                <a:chOff x="15467" y="-1811"/>
                <a:chExt cx="2518" cy="799"/>
              </a:xfrm>
            </p:grpSpPr>
            <p:sp>
              <p:nvSpPr>
                <p:cNvPr id="125" name="Freeform 81"/>
                <p:cNvSpPr>
                  <a:spLocks/>
                </p:cNvSpPr>
                <p:nvPr/>
              </p:nvSpPr>
              <p:spPr bwMode="gray">
                <a:xfrm>
                  <a:off x="15467" y="-1811"/>
                  <a:ext cx="2518" cy="799"/>
                </a:xfrm>
                <a:custGeom>
                  <a:avLst/>
                  <a:gdLst>
                    <a:gd name="T0" fmla="+- 0 15467 15467"/>
                    <a:gd name="T1" fmla="*/ T0 w 2518"/>
                    <a:gd name="T2" fmla="+- 0 -1012 -1811"/>
                    <a:gd name="T3" fmla="*/ -1012 h 799"/>
                    <a:gd name="T4" fmla="+- 0 17984 15467"/>
                    <a:gd name="T5" fmla="*/ T4 w 2518"/>
                    <a:gd name="T6" fmla="+- 0 -1012 -1811"/>
                    <a:gd name="T7" fmla="*/ -1012 h 799"/>
                    <a:gd name="T8" fmla="+- 0 17984 15467"/>
                    <a:gd name="T9" fmla="*/ T8 w 2518"/>
                    <a:gd name="T10" fmla="+- 0 -1811 -1811"/>
                    <a:gd name="T11" fmla="*/ -1811 h 799"/>
                    <a:gd name="T12" fmla="+- 0 15467 15467"/>
                    <a:gd name="T13" fmla="*/ T12 w 2518"/>
                    <a:gd name="T14" fmla="+- 0 -1811 -1811"/>
                    <a:gd name="T15" fmla="*/ -1811 h 799"/>
                    <a:gd name="T16" fmla="+- 0 15467 15467"/>
                    <a:gd name="T17" fmla="*/ T16 w 2518"/>
                    <a:gd name="T18" fmla="+- 0 -1012 -1811"/>
                    <a:gd name="T19" fmla="*/ -1012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70" name="Group 82"/>
              <p:cNvGrpSpPr>
                <a:grpSpLocks/>
              </p:cNvGrpSpPr>
              <p:nvPr/>
            </p:nvGrpSpPr>
            <p:grpSpPr bwMode="gray">
              <a:xfrm>
                <a:off x="15467" y="-1811"/>
                <a:ext cx="2518" cy="799"/>
                <a:chOff x="15467" y="-1811"/>
                <a:chExt cx="2518" cy="799"/>
              </a:xfrm>
            </p:grpSpPr>
            <p:sp>
              <p:nvSpPr>
                <p:cNvPr id="124" name="Freeform 83"/>
                <p:cNvSpPr>
                  <a:spLocks/>
                </p:cNvSpPr>
                <p:nvPr/>
              </p:nvSpPr>
              <p:spPr bwMode="gray">
                <a:xfrm>
                  <a:off x="15467" y="-1811"/>
                  <a:ext cx="2518" cy="799"/>
                </a:xfrm>
                <a:custGeom>
                  <a:avLst/>
                  <a:gdLst>
                    <a:gd name="T0" fmla="+- 0 15467 15467"/>
                    <a:gd name="T1" fmla="*/ T0 w 2518"/>
                    <a:gd name="T2" fmla="+- 0 -1012 -1811"/>
                    <a:gd name="T3" fmla="*/ -1012 h 799"/>
                    <a:gd name="T4" fmla="+- 0 17984 15467"/>
                    <a:gd name="T5" fmla="*/ T4 w 2518"/>
                    <a:gd name="T6" fmla="+- 0 -1012 -1811"/>
                    <a:gd name="T7" fmla="*/ -1012 h 799"/>
                    <a:gd name="T8" fmla="+- 0 17984 15467"/>
                    <a:gd name="T9" fmla="*/ T8 w 2518"/>
                    <a:gd name="T10" fmla="+- 0 -1811 -1811"/>
                    <a:gd name="T11" fmla="*/ -1811 h 799"/>
                    <a:gd name="T12" fmla="+- 0 15467 15467"/>
                    <a:gd name="T13" fmla="*/ T12 w 2518"/>
                    <a:gd name="T14" fmla="+- 0 -1811 -1811"/>
                    <a:gd name="T15" fmla="*/ -1811 h 799"/>
                    <a:gd name="T16" fmla="+- 0 15467 15467"/>
                    <a:gd name="T17" fmla="*/ T16 w 2518"/>
                    <a:gd name="T18" fmla="+- 0 -1012 -1811"/>
                    <a:gd name="T19" fmla="*/ -1012 h 799"/>
                  </a:gdLst>
                  <a:ahLst/>
                  <a:cxnLst>
                    <a:cxn ang="0">
                      <a:pos x="T1" y="T3"/>
                    </a:cxn>
                    <a:cxn ang="0">
                      <a:pos x="T5" y="T7"/>
                    </a:cxn>
                    <a:cxn ang="0">
                      <a:pos x="T9" y="T11"/>
                    </a:cxn>
                    <a:cxn ang="0">
                      <a:pos x="T13" y="T15"/>
                    </a:cxn>
                    <a:cxn ang="0">
                      <a:pos x="T17" y="T19"/>
                    </a:cxn>
                  </a:cxnLst>
                  <a:rect l="0" t="0" r="r" b="b"/>
                  <a:pathLst>
                    <a:path w="2518" h="799">
                      <a:moveTo>
                        <a:pt x="0" y="799"/>
                      </a:moveTo>
                      <a:lnTo>
                        <a:pt x="2517" y="799"/>
                      </a:lnTo>
                      <a:lnTo>
                        <a:pt x="2517"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71" name="Group 84"/>
              <p:cNvGrpSpPr>
                <a:grpSpLocks/>
              </p:cNvGrpSpPr>
              <p:nvPr/>
            </p:nvGrpSpPr>
            <p:grpSpPr bwMode="gray">
              <a:xfrm>
                <a:off x="17095" y="-6031"/>
                <a:ext cx="886" cy="552"/>
                <a:chOff x="17095" y="-6031"/>
                <a:chExt cx="886" cy="552"/>
              </a:xfrm>
            </p:grpSpPr>
            <p:sp>
              <p:nvSpPr>
                <p:cNvPr id="123" name="Freeform 85"/>
                <p:cNvSpPr>
                  <a:spLocks/>
                </p:cNvSpPr>
                <p:nvPr/>
              </p:nvSpPr>
              <p:spPr bwMode="gray">
                <a:xfrm>
                  <a:off x="17095" y="-6031"/>
                  <a:ext cx="886" cy="552"/>
                </a:xfrm>
                <a:custGeom>
                  <a:avLst/>
                  <a:gdLst>
                    <a:gd name="T0" fmla="+- 0 17095 17095"/>
                    <a:gd name="T1" fmla="*/ T0 w 886"/>
                    <a:gd name="T2" fmla="+- 0 -5479 -6031"/>
                    <a:gd name="T3" fmla="*/ -5479 h 552"/>
                    <a:gd name="T4" fmla="+- 0 17981 17095"/>
                    <a:gd name="T5" fmla="*/ T4 w 886"/>
                    <a:gd name="T6" fmla="+- 0 -5479 -6031"/>
                    <a:gd name="T7" fmla="*/ -5479 h 552"/>
                    <a:gd name="T8" fmla="+- 0 17981 17095"/>
                    <a:gd name="T9" fmla="*/ T8 w 886"/>
                    <a:gd name="T10" fmla="+- 0 -6031 -6031"/>
                    <a:gd name="T11" fmla="*/ -6031 h 552"/>
                    <a:gd name="T12" fmla="+- 0 17095 17095"/>
                    <a:gd name="T13" fmla="*/ T12 w 886"/>
                    <a:gd name="T14" fmla="+- 0 -6031 -6031"/>
                    <a:gd name="T15" fmla="*/ -6031 h 552"/>
                    <a:gd name="T16" fmla="+- 0 17095 17095"/>
                    <a:gd name="T17" fmla="*/ T16 w 886"/>
                    <a:gd name="T18" fmla="+- 0 -5479 -6031"/>
                    <a:gd name="T19" fmla="*/ -5479 h 552"/>
                  </a:gdLst>
                  <a:ahLst/>
                  <a:cxnLst>
                    <a:cxn ang="0">
                      <a:pos x="T1" y="T3"/>
                    </a:cxn>
                    <a:cxn ang="0">
                      <a:pos x="T5" y="T7"/>
                    </a:cxn>
                    <a:cxn ang="0">
                      <a:pos x="T9" y="T11"/>
                    </a:cxn>
                    <a:cxn ang="0">
                      <a:pos x="T13" y="T15"/>
                    </a:cxn>
                    <a:cxn ang="0">
                      <a:pos x="T17" y="T19"/>
                    </a:cxn>
                  </a:cxnLst>
                  <a:rect l="0" t="0" r="r" b="b"/>
                  <a:pathLst>
                    <a:path w="886" h="552">
                      <a:moveTo>
                        <a:pt x="0" y="552"/>
                      </a:moveTo>
                      <a:lnTo>
                        <a:pt x="886" y="552"/>
                      </a:lnTo>
                      <a:lnTo>
                        <a:pt x="886" y="0"/>
                      </a:lnTo>
                      <a:lnTo>
                        <a:pt x="0" y="0"/>
                      </a:lnTo>
                      <a:lnTo>
                        <a:pt x="0" y="552"/>
                      </a:lnTo>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72" name="Group 86"/>
              <p:cNvGrpSpPr>
                <a:grpSpLocks/>
              </p:cNvGrpSpPr>
              <p:nvPr/>
            </p:nvGrpSpPr>
            <p:grpSpPr bwMode="gray">
              <a:xfrm>
                <a:off x="16382" y="-5687"/>
                <a:ext cx="572" cy="692"/>
                <a:chOff x="16382" y="-5687"/>
                <a:chExt cx="572" cy="692"/>
              </a:xfrm>
            </p:grpSpPr>
            <p:sp>
              <p:nvSpPr>
                <p:cNvPr id="119" name="Freeform 87"/>
                <p:cNvSpPr>
                  <a:spLocks/>
                </p:cNvSpPr>
                <p:nvPr/>
              </p:nvSpPr>
              <p:spPr bwMode="gray">
                <a:xfrm>
                  <a:off x="16382" y="-5687"/>
                  <a:ext cx="572" cy="692"/>
                </a:xfrm>
                <a:custGeom>
                  <a:avLst/>
                  <a:gdLst>
                    <a:gd name="T0" fmla="+- 0 16412 16382"/>
                    <a:gd name="T1" fmla="*/ T0 w 572"/>
                    <a:gd name="T2" fmla="+- 0 -5126 -5687"/>
                    <a:gd name="T3" fmla="*/ -5126 h 692"/>
                    <a:gd name="T4" fmla="+- 0 16382 16382"/>
                    <a:gd name="T5" fmla="*/ T4 w 572"/>
                    <a:gd name="T6" fmla="+- 0 -4996 -5687"/>
                    <a:gd name="T7" fmla="*/ -4996 h 692"/>
                    <a:gd name="T8" fmla="+- 0 16505 16382"/>
                    <a:gd name="T9" fmla="*/ T8 w 572"/>
                    <a:gd name="T10" fmla="+- 0 -5050 -5687"/>
                    <a:gd name="T11" fmla="*/ -5050 h 692"/>
                    <a:gd name="T12" fmla="+- 0 16485 16382"/>
                    <a:gd name="T13" fmla="*/ T12 w 572"/>
                    <a:gd name="T14" fmla="+- 0 -5066 -5687"/>
                    <a:gd name="T15" fmla="*/ -5066 h 692"/>
                    <a:gd name="T16" fmla="+- 0 16454 16382"/>
                    <a:gd name="T17" fmla="*/ T16 w 572"/>
                    <a:gd name="T18" fmla="+- 0 -5066 -5687"/>
                    <a:gd name="T19" fmla="*/ -5066 h 692"/>
                    <a:gd name="T20" fmla="+- 0 16438 16382"/>
                    <a:gd name="T21" fmla="*/ T20 w 572"/>
                    <a:gd name="T22" fmla="+- 0 -5079 -5687"/>
                    <a:gd name="T23" fmla="*/ -5079 h 692"/>
                    <a:gd name="T24" fmla="+- 0 16451 16382"/>
                    <a:gd name="T25" fmla="*/ T24 w 572"/>
                    <a:gd name="T26" fmla="+- 0 -5095 -5687"/>
                    <a:gd name="T27" fmla="*/ -5095 h 692"/>
                    <a:gd name="T28" fmla="+- 0 16412 16382"/>
                    <a:gd name="T29" fmla="*/ T28 w 572"/>
                    <a:gd name="T30" fmla="+- 0 -5126 -5687"/>
                    <a:gd name="T31" fmla="*/ -5126 h 692"/>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572" h="692">
                      <a:moveTo>
                        <a:pt x="30" y="561"/>
                      </a:moveTo>
                      <a:lnTo>
                        <a:pt x="0" y="691"/>
                      </a:lnTo>
                      <a:lnTo>
                        <a:pt x="123" y="637"/>
                      </a:lnTo>
                      <a:lnTo>
                        <a:pt x="103" y="621"/>
                      </a:lnTo>
                      <a:lnTo>
                        <a:pt x="72" y="621"/>
                      </a:lnTo>
                      <a:lnTo>
                        <a:pt x="56" y="608"/>
                      </a:lnTo>
                      <a:lnTo>
                        <a:pt x="69" y="592"/>
                      </a:lnTo>
                      <a:lnTo>
                        <a:pt x="30" y="56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0" name="Freeform 88"/>
                <p:cNvSpPr>
                  <a:spLocks/>
                </p:cNvSpPr>
                <p:nvPr/>
              </p:nvSpPr>
              <p:spPr bwMode="gray">
                <a:xfrm>
                  <a:off x="16382" y="-5687"/>
                  <a:ext cx="572" cy="692"/>
                </a:xfrm>
                <a:custGeom>
                  <a:avLst/>
                  <a:gdLst>
                    <a:gd name="T0" fmla="+- 0 16451 16382"/>
                    <a:gd name="T1" fmla="*/ T0 w 572"/>
                    <a:gd name="T2" fmla="+- 0 -5095 -5687"/>
                    <a:gd name="T3" fmla="*/ -5095 h 692"/>
                    <a:gd name="T4" fmla="+- 0 16438 16382"/>
                    <a:gd name="T5" fmla="*/ T4 w 572"/>
                    <a:gd name="T6" fmla="+- 0 -5079 -5687"/>
                    <a:gd name="T7" fmla="*/ -5079 h 692"/>
                    <a:gd name="T8" fmla="+- 0 16454 16382"/>
                    <a:gd name="T9" fmla="*/ T8 w 572"/>
                    <a:gd name="T10" fmla="+- 0 -5066 -5687"/>
                    <a:gd name="T11" fmla="*/ -5066 h 692"/>
                    <a:gd name="T12" fmla="+- 0 16466 16382"/>
                    <a:gd name="T13" fmla="*/ T12 w 572"/>
                    <a:gd name="T14" fmla="+- 0 -5082 -5687"/>
                    <a:gd name="T15" fmla="*/ -5082 h 692"/>
                    <a:gd name="T16" fmla="+- 0 16451 16382"/>
                    <a:gd name="T17" fmla="*/ T16 w 572"/>
                    <a:gd name="T18" fmla="+- 0 -5095 -5687"/>
                    <a:gd name="T19" fmla="*/ -5095 h 692"/>
                  </a:gdLst>
                  <a:ahLst/>
                  <a:cxnLst>
                    <a:cxn ang="0">
                      <a:pos x="T1" y="T3"/>
                    </a:cxn>
                    <a:cxn ang="0">
                      <a:pos x="T5" y="T7"/>
                    </a:cxn>
                    <a:cxn ang="0">
                      <a:pos x="T9" y="T11"/>
                    </a:cxn>
                    <a:cxn ang="0">
                      <a:pos x="T13" y="T15"/>
                    </a:cxn>
                    <a:cxn ang="0">
                      <a:pos x="T17" y="T19"/>
                    </a:cxn>
                  </a:cxnLst>
                  <a:rect l="0" t="0" r="r" b="b"/>
                  <a:pathLst>
                    <a:path w="572" h="692">
                      <a:moveTo>
                        <a:pt x="69" y="592"/>
                      </a:moveTo>
                      <a:lnTo>
                        <a:pt x="56" y="608"/>
                      </a:lnTo>
                      <a:lnTo>
                        <a:pt x="72" y="621"/>
                      </a:lnTo>
                      <a:lnTo>
                        <a:pt x="84" y="605"/>
                      </a:lnTo>
                      <a:lnTo>
                        <a:pt x="69" y="592"/>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1" name="Freeform 89"/>
                <p:cNvSpPr>
                  <a:spLocks/>
                </p:cNvSpPr>
                <p:nvPr/>
              </p:nvSpPr>
              <p:spPr bwMode="gray">
                <a:xfrm>
                  <a:off x="16382" y="-5687"/>
                  <a:ext cx="572" cy="692"/>
                </a:xfrm>
                <a:custGeom>
                  <a:avLst/>
                  <a:gdLst>
                    <a:gd name="T0" fmla="+- 0 16466 16382"/>
                    <a:gd name="T1" fmla="*/ T0 w 572"/>
                    <a:gd name="T2" fmla="+- 0 -5082 -5687"/>
                    <a:gd name="T3" fmla="*/ -5082 h 692"/>
                    <a:gd name="T4" fmla="+- 0 16454 16382"/>
                    <a:gd name="T5" fmla="*/ T4 w 572"/>
                    <a:gd name="T6" fmla="+- 0 -5066 -5687"/>
                    <a:gd name="T7" fmla="*/ -5066 h 692"/>
                    <a:gd name="T8" fmla="+- 0 16485 16382"/>
                    <a:gd name="T9" fmla="*/ T8 w 572"/>
                    <a:gd name="T10" fmla="+- 0 -5066 -5687"/>
                    <a:gd name="T11" fmla="*/ -5066 h 692"/>
                    <a:gd name="T12" fmla="+- 0 16466 16382"/>
                    <a:gd name="T13" fmla="*/ T12 w 572"/>
                    <a:gd name="T14" fmla="+- 0 -5082 -5687"/>
                    <a:gd name="T15" fmla="*/ -5082 h 692"/>
                  </a:gdLst>
                  <a:ahLst/>
                  <a:cxnLst>
                    <a:cxn ang="0">
                      <a:pos x="T1" y="T3"/>
                    </a:cxn>
                    <a:cxn ang="0">
                      <a:pos x="T5" y="T7"/>
                    </a:cxn>
                    <a:cxn ang="0">
                      <a:pos x="T9" y="T11"/>
                    </a:cxn>
                    <a:cxn ang="0">
                      <a:pos x="T13" y="T15"/>
                    </a:cxn>
                  </a:cxnLst>
                  <a:rect l="0" t="0" r="r" b="b"/>
                  <a:pathLst>
                    <a:path w="572" h="692">
                      <a:moveTo>
                        <a:pt x="84" y="605"/>
                      </a:moveTo>
                      <a:lnTo>
                        <a:pt x="72" y="621"/>
                      </a:lnTo>
                      <a:lnTo>
                        <a:pt x="103" y="621"/>
                      </a:lnTo>
                      <a:lnTo>
                        <a:pt x="84" y="6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2" name="Freeform 90"/>
                <p:cNvSpPr>
                  <a:spLocks/>
                </p:cNvSpPr>
                <p:nvPr/>
              </p:nvSpPr>
              <p:spPr bwMode="gray">
                <a:xfrm>
                  <a:off x="16382" y="-5687"/>
                  <a:ext cx="572" cy="692"/>
                </a:xfrm>
                <a:custGeom>
                  <a:avLst/>
                  <a:gdLst>
                    <a:gd name="T0" fmla="+- 0 16939 16382"/>
                    <a:gd name="T1" fmla="*/ T0 w 572"/>
                    <a:gd name="T2" fmla="+- 0 -5687 -5687"/>
                    <a:gd name="T3" fmla="*/ -5687 h 692"/>
                    <a:gd name="T4" fmla="+- 0 16451 16382"/>
                    <a:gd name="T5" fmla="*/ T4 w 572"/>
                    <a:gd name="T6" fmla="+- 0 -5095 -5687"/>
                    <a:gd name="T7" fmla="*/ -5095 h 692"/>
                    <a:gd name="T8" fmla="+- 0 16466 16382"/>
                    <a:gd name="T9" fmla="*/ T8 w 572"/>
                    <a:gd name="T10" fmla="+- 0 -5082 -5687"/>
                    <a:gd name="T11" fmla="*/ -5082 h 692"/>
                    <a:gd name="T12" fmla="+- 0 16954 16382"/>
                    <a:gd name="T13" fmla="*/ T12 w 572"/>
                    <a:gd name="T14" fmla="+- 0 -5674 -5687"/>
                    <a:gd name="T15" fmla="*/ -5674 h 692"/>
                    <a:gd name="T16" fmla="+- 0 16939 16382"/>
                    <a:gd name="T17" fmla="*/ T16 w 572"/>
                    <a:gd name="T18" fmla="+- 0 -5687 -5687"/>
                    <a:gd name="T19" fmla="*/ -5687 h 692"/>
                  </a:gdLst>
                  <a:ahLst/>
                  <a:cxnLst>
                    <a:cxn ang="0">
                      <a:pos x="T1" y="T3"/>
                    </a:cxn>
                    <a:cxn ang="0">
                      <a:pos x="T5" y="T7"/>
                    </a:cxn>
                    <a:cxn ang="0">
                      <a:pos x="T9" y="T11"/>
                    </a:cxn>
                    <a:cxn ang="0">
                      <a:pos x="T13" y="T15"/>
                    </a:cxn>
                    <a:cxn ang="0">
                      <a:pos x="T17" y="T19"/>
                    </a:cxn>
                  </a:cxnLst>
                  <a:rect l="0" t="0" r="r" b="b"/>
                  <a:pathLst>
                    <a:path w="572" h="692">
                      <a:moveTo>
                        <a:pt x="557" y="0"/>
                      </a:moveTo>
                      <a:lnTo>
                        <a:pt x="69" y="592"/>
                      </a:lnTo>
                      <a:lnTo>
                        <a:pt x="84" y="605"/>
                      </a:lnTo>
                      <a:lnTo>
                        <a:pt x="572" y="13"/>
                      </a:lnTo>
                      <a:lnTo>
                        <a:pt x="557"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73" name="Group 91"/>
              <p:cNvGrpSpPr>
                <a:grpSpLocks/>
              </p:cNvGrpSpPr>
              <p:nvPr/>
            </p:nvGrpSpPr>
            <p:grpSpPr bwMode="gray">
              <a:xfrm>
                <a:off x="15602" y="-4937"/>
                <a:ext cx="883" cy="552"/>
                <a:chOff x="15602" y="-4937"/>
                <a:chExt cx="883" cy="552"/>
              </a:xfrm>
            </p:grpSpPr>
            <p:sp>
              <p:nvSpPr>
                <p:cNvPr id="118" name="Freeform 92"/>
                <p:cNvSpPr>
                  <a:spLocks/>
                </p:cNvSpPr>
                <p:nvPr/>
              </p:nvSpPr>
              <p:spPr bwMode="gray">
                <a:xfrm>
                  <a:off x="15602" y="-4937"/>
                  <a:ext cx="883" cy="552"/>
                </a:xfrm>
                <a:custGeom>
                  <a:avLst/>
                  <a:gdLst>
                    <a:gd name="T0" fmla="+- 0 15602 15602"/>
                    <a:gd name="T1" fmla="*/ T0 w 883"/>
                    <a:gd name="T2" fmla="+- 0 -4385 -4937"/>
                    <a:gd name="T3" fmla="*/ -4385 h 552"/>
                    <a:gd name="T4" fmla="+- 0 16486 15602"/>
                    <a:gd name="T5" fmla="*/ T4 w 883"/>
                    <a:gd name="T6" fmla="+- 0 -4385 -4937"/>
                    <a:gd name="T7" fmla="*/ -4385 h 552"/>
                    <a:gd name="T8" fmla="+- 0 16486 15602"/>
                    <a:gd name="T9" fmla="*/ T8 w 883"/>
                    <a:gd name="T10" fmla="+- 0 -4937 -4937"/>
                    <a:gd name="T11" fmla="*/ -4937 h 552"/>
                    <a:gd name="T12" fmla="+- 0 15602 15602"/>
                    <a:gd name="T13" fmla="*/ T12 w 883"/>
                    <a:gd name="T14" fmla="+- 0 -4937 -4937"/>
                    <a:gd name="T15" fmla="*/ -4937 h 552"/>
                    <a:gd name="T16" fmla="+- 0 15602 15602"/>
                    <a:gd name="T17" fmla="*/ T16 w 883"/>
                    <a:gd name="T18" fmla="+- 0 -4385 -4937"/>
                    <a:gd name="T19" fmla="*/ -4385 h 552"/>
                  </a:gdLst>
                  <a:ahLst/>
                  <a:cxnLst>
                    <a:cxn ang="0">
                      <a:pos x="T1" y="T3"/>
                    </a:cxn>
                    <a:cxn ang="0">
                      <a:pos x="T5" y="T7"/>
                    </a:cxn>
                    <a:cxn ang="0">
                      <a:pos x="T9" y="T11"/>
                    </a:cxn>
                    <a:cxn ang="0">
                      <a:pos x="T13" y="T15"/>
                    </a:cxn>
                    <a:cxn ang="0">
                      <a:pos x="T17" y="T19"/>
                    </a:cxn>
                  </a:cxnLst>
                  <a:rect l="0" t="0" r="r" b="b"/>
                  <a:pathLst>
                    <a:path w="883" h="552">
                      <a:moveTo>
                        <a:pt x="0" y="552"/>
                      </a:moveTo>
                      <a:lnTo>
                        <a:pt x="884" y="552"/>
                      </a:lnTo>
                      <a:lnTo>
                        <a:pt x="884" y="0"/>
                      </a:lnTo>
                      <a:lnTo>
                        <a:pt x="0" y="0"/>
                      </a:lnTo>
                      <a:lnTo>
                        <a:pt x="0" y="552"/>
                      </a:lnTo>
                    </a:path>
                  </a:pathLst>
                </a:cu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74" name="Group 93"/>
              <p:cNvGrpSpPr>
                <a:grpSpLocks/>
              </p:cNvGrpSpPr>
              <p:nvPr/>
            </p:nvGrpSpPr>
            <p:grpSpPr bwMode="gray">
              <a:xfrm>
                <a:off x="17028" y="-3893"/>
                <a:ext cx="883" cy="554"/>
                <a:chOff x="17028" y="-3893"/>
                <a:chExt cx="883" cy="554"/>
              </a:xfrm>
            </p:grpSpPr>
            <p:sp>
              <p:nvSpPr>
                <p:cNvPr id="117" name="Freeform 94"/>
                <p:cNvSpPr>
                  <a:spLocks/>
                </p:cNvSpPr>
                <p:nvPr/>
              </p:nvSpPr>
              <p:spPr bwMode="gray">
                <a:xfrm>
                  <a:off x="17028" y="-3893"/>
                  <a:ext cx="883" cy="554"/>
                </a:xfrm>
                <a:custGeom>
                  <a:avLst/>
                  <a:gdLst>
                    <a:gd name="T0" fmla="+- 0 17028 17028"/>
                    <a:gd name="T1" fmla="*/ T0 w 883"/>
                    <a:gd name="T2" fmla="+- 0 -3338 -3893"/>
                    <a:gd name="T3" fmla="*/ -3338 h 554"/>
                    <a:gd name="T4" fmla="+- 0 17911 17028"/>
                    <a:gd name="T5" fmla="*/ T4 w 883"/>
                    <a:gd name="T6" fmla="+- 0 -3338 -3893"/>
                    <a:gd name="T7" fmla="*/ -3338 h 554"/>
                    <a:gd name="T8" fmla="+- 0 17911 17028"/>
                    <a:gd name="T9" fmla="*/ T8 w 883"/>
                    <a:gd name="T10" fmla="+- 0 -3893 -3893"/>
                    <a:gd name="T11" fmla="*/ -3893 h 554"/>
                    <a:gd name="T12" fmla="+- 0 17028 17028"/>
                    <a:gd name="T13" fmla="*/ T12 w 883"/>
                    <a:gd name="T14" fmla="+- 0 -3893 -3893"/>
                    <a:gd name="T15" fmla="*/ -3893 h 554"/>
                    <a:gd name="T16" fmla="+- 0 17028 17028"/>
                    <a:gd name="T17" fmla="*/ T16 w 883"/>
                    <a:gd name="T18" fmla="+- 0 -3338 -3893"/>
                    <a:gd name="T19" fmla="*/ -3338 h 554"/>
                  </a:gdLst>
                  <a:ahLst/>
                  <a:cxnLst>
                    <a:cxn ang="0">
                      <a:pos x="T1" y="T3"/>
                    </a:cxn>
                    <a:cxn ang="0">
                      <a:pos x="T5" y="T7"/>
                    </a:cxn>
                    <a:cxn ang="0">
                      <a:pos x="T9" y="T11"/>
                    </a:cxn>
                    <a:cxn ang="0">
                      <a:pos x="T13" y="T15"/>
                    </a:cxn>
                    <a:cxn ang="0">
                      <a:pos x="T17" y="T19"/>
                    </a:cxn>
                  </a:cxnLst>
                  <a:rect l="0" t="0" r="r" b="b"/>
                  <a:pathLst>
                    <a:path w="883" h="554">
                      <a:moveTo>
                        <a:pt x="0" y="555"/>
                      </a:moveTo>
                      <a:lnTo>
                        <a:pt x="883" y="555"/>
                      </a:lnTo>
                      <a:lnTo>
                        <a:pt x="883" y="0"/>
                      </a:lnTo>
                      <a:lnTo>
                        <a:pt x="0" y="0"/>
                      </a:lnTo>
                      <a:lnTo>
                        <a:pt x="0" y="555"/>
                      </a:lnTo>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75" name="Group 95"/>
              <p:cNvGrpSpPr>
                <a:grpSpLocks/>
              </p:cNvGrpSpPr>
              <p:nvPr/>
            </p:nvGrpSpPr>
            <p:grpSpPr bwMode="gray">
              <a:xfrm>
                <a:off x="19547" y="-10038"/>
                <a:ext cx="3588" cy="9619"/>
                <a:chOff x="19547" y="-10038"/>
                <a:chExt cx="3588" cy="9619"/>
              </a:xfrm>
            </p:grpSpPr>
            <p:sp>
              <p:nvSpPr>
                <p:cNvPr id="116" name="Freeform 96"/>
                <p:cNvSpPr>
                  <a:spLocks/>
                </p:cNvSpPr>
                <p:nvPr/>
              </p:nvSpPr>
              <p:spPr bwMode="gray">
                <a:xfrm>
                  <a:off x="19547" y="-10038"/>
                  <a:ext cx="3588" cy="9619"/>
                </a:xfrm>
                <a:custGeom>
                  <a:avLst/>
                  <a:gdLst>
                    <a:gd name="T0" fmla="+- 0 19547 19547"/>
                    <a:gd name="T1" fmla="*/ T0 w 3588"/>
                    <a:gd name="T2" fmla="+- 0 -419 -10038"/>
                    <a:gd name="T3" fmla="*/ -419 h 9619"/>
                    <a:gd name="T4" fmla="+- 0 23135 19547"/>
                    <a:gd name="T5" fmla="*/ T4 w 3588"/>
                    <a:gd name="T6" fmla="+- 0 -419 -10038"/>
                    <a:gd name="T7" fmla="*/ -419 h 9619"/>
                    <a:gd name="T8" fmla="+- 0 23135 19547"/>
                    <a:gd name="T9" fmla="*/ T8 w 3588"/>
                    <a:gd name="T10" fmla="+- 0 -10038 -10038"/>
                    <a:gd name="T11" fmla="*/ -10038 h 9619"/>
                    <a:gd name="T12" fmla="+- 0 19547 19547"/>
                    <a:gd name="T13" fmla="*/ T12 w 3588"/>
                    <a:gd name="T14" fmla="+- 0 -10038 -10038"/>
                    <a:gd name="T15" fmla="*/ -10038 h 9619"/>
                    <a:gd name="T16" fmla="+- 0 19547 19547"/>
                    <a:gd name="T17" fmla="*/ T16 w 3588"/>
                    <a:gd name="T18" fmla="+- 0 -419 -10038"/>
                    <a:gd name="T19" fmla="*/ -419 h 9619"/>
                  </a:gdLst>
                  <a:ahLst/>
                  <a:cxnLst>
                    <a:cxn ang="0">
                      <a:pos x="T1" y="T3"/>
                    </a:cxn>
                    <a:cxn ang="0">
                      <a:pos x="T5" y="T7"/>
                    </a:cxn>
                    <a:cxn ang="0">
                      <a:pos x="T9" y="T11"/>
                    </a:cxn>
                    <a:cxn ang="0">
                      <a:pos x="T13" y="T15"/>
                    </a:cxn>
                    <a:cxn ang="0">
                      <a:pos x="T17" y="T19"/>
                    </a:cxn>
                  </a:cxnLst>
                  <a:rect l="0" t="0" r="r" b="b"/>
                  <a:pathLst>
                    <a:path w="3588" h="9619">
                      <a:moveTo>
                        <a:pt x="0" y="9619"/>
                      </a:moveTo>
                      <a:lnTo>
                        <a:pt x="3588" y="9619"/>
                      </a:lnTo>
                      <a:lnTo>
                        <a:pt x="3588" y="0"/>
                      </a:lnTo>
                      <a:lnTo>
                        <a:pt x="0" y="0"/>
                      </a:lnTo>
                      <a:lnTo>
                        <a:pt x="0" y="9619"/>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76" name="Group 97"/>
              <p:cNvGrpSpPr>
                <a:grpSpLocks/>
              </p:cNvGrpSpPr>
              <p:nvPr/>
            </p:nvGrpSpPr>
            <p:grpSpPr bwMode="gray">
              <a:xfrm>
                <a:off x="19547" y="-10038"/>
                <a:ext cx="3588" cy="9619"/>
                <a:chOff x="19547" y="-10038"/>
                <a:chExt cx="3588" cy="9619"/>
              </a:xfrm>
            </p:grpSpPr>
            <p:sp>
              <p:nvSpPr>
                <p:cNvPr id="115" name="Freeform 98"/>
                <p:cNvSpPr>
                  <a:spLocks/>
                </p:cNvSpPr>
                <p:nvPr/>
              </p:nvSpPr>
              <p:spPr bwMode="gray">
                <a:xfrm>
                  <a:off x="19547" y="-10038"/>
                  <a:ext cx="3588" cy="9619"/>
                </a:xfrm>
                <a:custGeom>
                  <a:avLst/>
                  <a:gdLst>
                    <a:gd name="T0" fmla="+- 0 19547 19547"/>
                    <a:gd name="T1" fmla="*/ T0 w 3588"/>
                    <a:gd name="T2" fmla="+- 0 -419 -10038"/>
                    <a:gd name="T3" fmla="*/ -419 h 9619"/>
                    <a:gd name="T4" fmla="+- 0 23135 19547"/>
                    <a:gd name="T5" fmla="*/ T4 w 3588"/>
                    <a:gd name="T6" fmla="+- 0 -419 -10038"/>
                    <a:gd name="T7" fmla="*/ -419 h 9619"/>
                    <a:gd name="T8" fmla="+- 0 23135 19547"/>
                    <a:gd name="T9" fmla="*/ T8 w 3588"/>
                    <a:gd name="T10" fmla="+- 0 -10038 -10038"/>
                    <a:gd name="T11" fmla="*/ -10038 h 9619"/>
                    <a:gd name="T12" fmla="+- 0 19547 19547"/>
                    <a:gd name="T13" fmla="*/ T12 w 3588"/>
                    <a:gd name="T14" fmla="+- 0 -10038 -10038"/>
                    <a:gd name="T15" fmla="*/ -10038 h 9619"/>
                    <a:gd name="T16" fmla="+- 0 19547 19547"/>
                    <a:gd name="T17" fmla="*/ T16 w 3588"/>
                    <a:gd name="T18" fmla="+- 0 -419 -10038"/>
                    <a:gd name="T19" fmla="*/ -419 h 9619"/>
                  </a:gdLst>
                  <a:ahLst/>
                  <a:cxnLst>
                    <a:cxn ang="0">
                      <a:pos x="T1" y="T3"/>
                    </a:cxn>
                    <a:cxn ang="0">
                      <a:pos x="T5" y="T7"/>
                    </a:cxn>
                    <a:cxn ang="0">
                      <a:pos x="T9" y="T11"/>
                    </a:cxn>
                    <a:cxn ang="0">
                      <a:pos x="T13" y="T15"/>
                    </a:cxn>
                    <a:cxn ang="0">
                      <a:pos x="T17" y="T19"/>
                    </a:cxn>
                  </a:cxnLst>
                  <a:rect l="0" t="0" r="r" b="b"/>
                  <a:pathLst>
                    <a:path w="3588" h="9619">
                      <a:moveTo>
                        <a:pt x="0" y="9619"/>
                      </a:moveTo>
                      <a:lnTo>
                        <a:pt x="3588" y="9619"/>
                      </a:lnTo>
                      <a:lnTo>
                        <a:pt x="3588" y="0"/>
                      </a:lnTo>
                      <a:lnTo>
                        <a:pt x="0" y="0"/>
                      </a:lnTo>
                      <a:lnTo>
                        <a:pt x="0" y="9619"/>
                      </a:lnTo>
                      <a:close/>
                    </a:path>
                  </a:pathLst>
                </a:custGeom>
                <a:noFill/>
                <a:ln w="25908">
                  <a:solidFill>
                    <a:srgbClr val="385D8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77" name="Group 99"/>
              <p:cNvGrpSpPr>
                <a:grpSpLocks/>
              </p:cNvGrpSpPr>
              <p:nvPr/>
            </p:nvGrpSpPr>
            <p:grpSpPr bwMode="gray">
              <a:xfrm>
                <a:off x="20022" y="-9436"/>
                <a:ext cx="2515" cy="799"/>
                <a:chOff x="20022" y="-9436"/>
                <a:chExt cx="2515" cy="799"/>
              </a:xfrm>
            </p:grpSpPr>
            <p:sp>
              <p:nvSpPr>
                <p:cNvPr id="114" name="Freeform 100"/>
                <p:cNvSpPr>
                  <a:spLocks/>
                </p:cNvSpPr>
                <p:nvPr/>
              </p:nvSpPr>
              <p:spPr bwMode="gray">
                <a:xfrm>
                  <a:off x="20022" y="-9436"/>
                  <a:ext cx="2515" cy="799"/>
                </a:xfrm>
                <a:custGeom>
                  <a:avLst/>
                  <a:gdLst>
                    <a:gd name="T0" fmla="+- 0 20022 20022"/>
                    <a:gd name="T1" fmla="*/ T0 w 2515"/>
                    <a:gd name="T2" fmla="+- 0 -8636 -9436"/>
                    <a:gd name="T3" fmla="*/ -8636 h 799"/>
                    <a:gd name="T4" fmla="+- 0 22537 20022"/>
                    <a:gd name="T5" fmla="*/ T4 w 2515"/>
                    <a:gd name="T6" fmla="+- 0 -8636 -9436"/>
                    <a:gd name="T7" fmla="*/ -8636 h 799"/>
                    <a:gd name="T8" fmla="+- 0 22537 20022"/>
                    <a:gd name="T9" fmla="*/ T8 w 2515"/>
                    <a:gd name="T10" fmla="+- 0 -9436 -9436"/>
                    <a:gd name="T11" fmla="*/ -9436 h 799"/>
                    <a:gd name="T12" fmla="+- 0 20022 20022"/>
                    <a:gd name="T13" fmla="*/ T12 w 2515"/>
                    <a:gd name="T14" fmla="+- 0 -9436 -9436"/>
                    <a:gd name="T15" fmla="*/ -9436 h 799"/>
                    <a:gd name="T16" fmla="+- 0 20022 20022"/>
                    <a:gd name="T17" fmla="*/ T16 w 2515"/>
                    <a:gd name="T18" fmla="+- 0 -8636 -9436"/>
                    <a:gd name="T19" fmla="*/ -8636 h 799"/>
                  </a:gdLst>
                  <a:ahLst/>
                  <a:cxnLst>
                    <a:cxn ang="0">
                      <a:pos x="T1" y="T3"/>
                    </a:cxn>
                    <a:cxn ang="0">
                      <a:pos x="T5" y="T7"/>
                    </a:cxn>
                    <a:cxn ang="0">
                      <a:pos x="T9" y="T11"/>
                    </a:cxn>
                    <a:cxn ang="0">
                      <a:pos x="T13" y="T15"/>
                    </a:cxn>
                    <a:cxn ang="0">
                      <a:pos x="T17" y="T19"/>
                    </a:cxn>
                  </a:cxnLst>
                  <a:rect l="0" t="0" r="r" b="b"/>
                  <a:pathLst>
                    <a:path w="2515" h="799">
                      <a:moveTo>
                        <a:pt x="0" y="800"/>
                      </a:moveTo>
                      <a:lnTo>
                        <a:pt x="2515" y="800"/>
                      </a:lnTo>
                      <a:lnTo>
                        <a:pt x="2515" y="0"/>
                      </a:lnTo>
                      <a:lnTo>
                        <a:pt x="0" y="0"/>
                      </a:lnTo>
                      <a:lnTo>
                        <a:pt x="0" y="80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78" name="Group 101"/>
              <p:cNvGrpSpPr>
                <a:grpSpLocks/>
              </p:cNvGrpSpPr>
              <p:nvPr/>
            </p:nvGrpSpPr>
            <p:grpSpPr bwMode="gray">
              <a:xfrm>
                <a:off x="20022" y="-9436"/>
                <a:ext cx="2515" cy="799"/>
                <a:chOff x="20022" y="-9436"/>
                <a:chExt cx="2515" cy="799"/>
              </a:xfrm>
            </p:grpSpPr>
            <p:sp>
              <p:nvSpPr>
                <p:cNvPr id="113" name="Freeform 102"/>
                <p:cNvSpPr>
                  <a:spLocks/>
                </p:cNvSpPr>
                <p:nvPr/>
              </p:nvSpPr>
              <p:spPr bwMode="gray">
                <a:xfrm>
                  <a:off x="20022" y="-9436"/>
                  <a:ext cx="2515" cy="799"/>
                </a:xfrm>
                <a:custGeom>
                  <a:avLst/>
                  <a:gdLst>
                    <a:gd name="T0" fmla="+- 0 20022 20022"/>
                    <a:gd name="T1" fmla="*/ T0 w 2515"/>
                    <a:gd name="T2" fmla="+- 0 -8636 -9436"/>
                    <a:gd name="T3" fmla="*/ -8636 h 799"/>
                    <a:gd name="T4" fmla="+- 0 22537 20022"/>
                    <a:gd name="T5" fmla="*/ T4 w 2515"/>
                    <a:gd name="T6" fmla="+- 0 -8636 -9436"/>
                    <a:gd name="T7" fmla="*/ -8636 h 799"/>
                    <a:gd name="T8" fmla="+- 0 22537 20022"/>
                    <a:gd name="T9" fmla="*/ T8 w 2515"/>
                    <a:gd name="T10" fmla="+- 0 -9436 -9436"/>
                    <a:gd name="T11" fmla="*/ -9436 h 799"/>
                    <a:gd name="T12" fmla="+- 0 20022 20022"/>
                    <a:gd name="T13" fmla="*/ T12 w 2515"/>
                    <a:gd name="T14" fmla="+- 0 -9436 -9436"/>
                    <a:gd name="T15" fmla="*/ -9436 h 799"/>
                    <a:gd name="T16" fmla="+- 0 20022 20022"/>
                    <a:gd name="T17" fmla="*/ T16 w 2515"/>
                    <a:gd name="T18" fmla="+- 0 -8636 -9436"/>
                    <a:gd name="T19" fmla="*/ -8636 h 799"/>
                  </a:gdLst>
                  <a:ahLst/>
                  <a:cxnLst>
                    <a:cxn ang="0">
                      <a:pos x="T1" y="T3"/>
                    </a:cxn>
                    <a:cxn ang="0">
                      <a:pos x="T5" y="T7"/>
                    </a:cxn>
                    <a:cxn ang="0">
                      <a:pos x="T9" y="T11"/>
                    </a:cxn>
                    <a:cxn ang="0">
                      <a:pos x="T13" y="T15"/>
                    </a:cxn>
                    <a:cxn ang="0">
                      <a:pos x="T17" y="T19"/>
                    </a:cxn>
                  </a:cxnLst>
                  <a:rect l="0" t="0" r="r" b="b"/>
                  <a:pathLst>
                    <a:path w="2515" h="799">
                      <a:moveTo>
                        <a:pt x="0" y="800"/>
                      </a:moveTo>
                      <a:lnTo>
                        <a:pt x="2515" y="800"/>
                      </a:lnTo>
                      <a:lnTo>
                        <a:pt x="2515" y="0"/>
                      </a:lnTo>
                      <a:lnTo>
                        <a:pt x="0" y="0"/>
                      </a:lnTo>
                      <a:lnTo>
                        <a:pt x="0" y="800"/>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79" name="Group 103"/>
              <p:cNvGrpSpPr>
                <a:grpSpLocks/>
              </p:cNvGrpSpPr>
              <p:nvPr/>
            </p:nvGrpSpPr>
            <p:grpSpPr bwMode="gray">
              <a:xfrm>
                <a:off x="20022" y="-8365"/>
                <a:ext cx="2515" cy="799"/>
                <a:chOff x="20022" y="-8365"/>
                <a:chExt cx="2515" cy="799"/>
              </a:xfrm>
            </p:grpSpPr>
            <p:sp>
              <p:nvSpPr>
                <p:cNvPr id="112" name="Freeform 104"/>
                <p:cNvSpPr>
                  <a:spLocks/>
                </p:cNvSpPr>
                <p:nvPr/>
              </p:nvSpPr>
              <p:spPr bwMode="gray">
                <a:xfrm>
                  <a:off x="20022" y="-8365"/>
                  <a:ext cx="2515" cy="799"/>
                </a:xfrm>
                <a:custGeom>
                  <a:avLst/>
                  <a:gdLst>
                    <a:gd name="T0" fmla="+- 0 20022 20022"/>
                    <a:gd name="T1" fmla="*/ T0 w 2515"/>
                    <a:gd name="T2" fmla="+- 0 -7566 -8365"/>
                    <a:gd name="T3" fmla="*/ -7566 h 799"/>
                    <a:gd name="T4" fmla="+- 0 22537 20022"/>
                    <a:gd name="T5" fmla="*/ T4 w 2515"/>
                    <a:gd name="T6" fmla="+- 0 -7566 -8365"/>
                    <a:gd name="T7" fmla="*/ -7566 h 799"/>
                    <a:gd name="T8" fmla="+- 0 22537 20022"/>
                    <a:gd name="T9" fmla="*/ T8 w 2515"/>
                    <a:gd name="T10" fmla="+- 0 -8365 -8365"/>
                    <a:gd name="T11" fmla="*/ -8365 h 799"/>
                    <a:gd name="T12" fmla="+- 0 20022 20022"/>
                    <a:gd name="T13" fmla="*/ T12 w 2515"/>
                    <a:gd name="T14" fmla="+- 0 -8365 -8365"/>
                    <a:gd name="T15" fmla="*/ -8365 h 799"/>
                    <a:gd name="T16" fmla="+- 0 20022 20022"/>
                    <a:gd name="T17" fmla="*/ T16 w 2515"/>
                    <a:gd name="T18" fmla="+- 0 -7566 -8365"/>
                    <a:gd name="T19" fmla="*/ -7566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80" name="Group 105"/>
              <p:cNvGrpSpPr>
                <a:grpSpLocks/>
              </p:cNvGrpSpPr>
              <p:nvPr/>
            </p:nvGrpSpPr>
            <p:grpSpPr bwMode="gray">
              <a:xfrm>
                <a:off x="20022" y="-8365"/>
                <a:ext cx="2515" cy="799"/>
                <a:chOff x="20022" y="-8365"/>
                <a:chExt cx="2515" cy="799"/>
              </a:xfrm>
            </p:grpSpPr>
            <p:sp>
              <p:nvSpPr>
                <p:cNvPr id="111" name="Freeform 106"/>
                <p:cNvSpPr>
                  <a:spLocks/>
                </p:cNvSpPr>
                <p:nvPr/>
              </p:nvSpPr>
              <p:spPr bwMode="gray">
                <a:xfrm>
                  <a:off x="20022" y="-8365"/>
                  <a:ext cx="2515" cy="799"/>
                </a:xfrm>
                <a:custGeom>
                  <a:avLst/>
                  <a:gdLst>
                    <a:gd name="T0" fmla="+- 0 20022 20022"/>
                    <a:gd name="T1" fmla="*/ T0 w 2515"/>
                    <a:gd name="T2" fmla="+- 0 -7566 -8365"/>
                    <a:gd name="T3" fmla="*/ -7566 h 799"/>
                    <a:gd name="T4" fmla="+- 0 22537 20022"/>
                    <a:gd name="T5" fmla="*/ T4 w 2515"/>
                    <a:gd name="T6" fmla="+- 0 -7566 -8365"/>
                    <a:gd name="T7" fmla="*/ -7566 h 799"/>
                    <a:gd name="T8" fmla="+- 0 22537 20022"/>
                    <a:gd name="T9" fmla="*/ T8 w 2515"/>
                    <a:gd name="T10" fmla="+- 0 -8365 -8365"/>
                    <a:gd name="T11" fmla="*/ -8365 h 799"/>
                    <a:gd name="T12" fmla="+- 0 20022 20022"/>
                    <a:gd name="T13" fmla="*/ T12 w 2515"/>
                    <a:gd name="T14" fmla="+- 0 -8365 -8365"/>
                    <a:gd name="T15" fmla="*/ -8365 h 799"/>
                    <a:gd name="T16" fmla="+- 0 20022 20022"/>
                    <a:gd name="T17" fmla="*/ T16 w 2515"/>
                    <a:gd name="T18" fmla="+- 0 -7566 -8365"/>
                    <a:gd name="T19" fmla="*/ -7566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81" name="Group 107"/>
              <p:cNvGrpSpPr>
                <a:grpSpLocks/>
              </p:cNvGrpSpPr>
              <p:nvPr/>
            </p:nvGrpSpPr>
            <p:grpSpPr bwMode="gray">
              <a:xfrm>
                <a:off x="20022" y="-7295"/>
                <a:ext cx="2515" cy="799"/>
                <a:chOff x="20022" y="-7295"/>
                <a:chExt cx="2515" cy="799"/>
              </a:xfrm>
            </p:grpSpPr>
            <p:sp>
              <p:nvSpPr>
                <p:cNvPr id="110" name="Freeform 108"/>
                <p:cNvSpPr>
                  <a:spLocks/>
                </p:cNvSpPr>
                <p:nvPr/>
              </p:nvSpPr>
              <p:spPr bwMode="gray">
                <a:xfrm>
                  <a:off x="20022" y="-7295"/>
                  <a:ext cx="2515" cy="799"/>
                </a:xfrm>
                <a:custGeom>
                  <a:avLst/>
                  <a:gdLst>
                    <a:gd name="T0" fmla="+- 0 20022 20022"/>
                    <a:gd name="T1" fmla="*/ T0 w 2515"/>
                    <a:gd name="T2" fmla="+- 0 -6496 -7295"/>
                    <a:gd name="T3" fmla="*/ -6496 h 799"/>
                    <a:gd name="T4" fmla="+- 0 22537 20022"/>
                    <a:gd name="T5" fmla="*/ T4 w 2515"/>
                    <a:gd name="T6" fmla="+- 0 -6496 -7295"/>
                    <a:gd name="T7" fmla="*/ -6496 h 799"/>
                    <a:gd name="T8" fmla="+- 0 22537 20022"/>
                    <a:gd name="T9" fmla="*/ T8 w 2515"/>
                    <a:gd name="T10" fmla="+- 0 -7295 -7295"/>
                    <a:gd name="T11" fmla="*/ -7295 h 799"/>
                    <a:gd name="T12" fmla="+- 0 20022 20022"/>
                    <a:gd name="T13" fmla="*/ T12 w 2515"/>
                    <a:gd name="T14" fmla="+- 0 -7295 -7295"/>
                    <a:gd name="T15" fmla="*/ -7295 h 799"/>
                    <a:gd name="T16" fmla="+- 0 20022 20022"/>
                    <a:gd name="T17" fmla="*/ T16 w 2515"/>
                    <a:gd name="T18" fmla="+- 0 -6496 -7295"/>
                    <a:gd name="T19" fmla="*/ -6496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82" name="Group 109"/>
              <p:cNvGrpSpPr>
                <a:grpSpLocks/>
              </p:cNvGrpSpPr>
              <p:nvPr/>
            </p:nvGrpSpPr>
            <p:grpSpPr bwMode="gray">
              <a:xfrm>
                <a:off x="20022" y="-7295"/>
                <a:ext cx="2515" cy="799"/>
                <a:chOff x="20022" y="-7295"/>
                <a:chExt cx="2515" cy="799"/>
              </a:xfrm>
            </p:grpSpPr>
            <p:sp>
              <p:nvSpPr>
                <p:cNvPr id="109" name="Freeform 110"/>
                <p:cNvSpPr>
                  <a:spLocks/>
                </p:cNvSpPr>
                <p:nvPr/>
              </p:nvSpPr>
              <p:spPr bwMode="gray">
                <a:xfrm>
                  <a:off x="20022" y="-7295"/>
                  <a:ext cx="2515" cy="799"/>
                </a:xfrm>
                <a:custGeom>
                  <a:avLst/>
                  <a:gdLst>
                    <a:gd name="T0" fmla="+- 0 20022 20022"/>
                    <a:gd name="T1" fmla="*/ T0 w 2515"/>
                    <a:gd name="T2" fmla="+- 0 -6496 -7295"/>
                    <a:gd name="T3" fmla="*/ -6496 h 799"/>
                    <a:gd name="T4" fmla="+- 0 22537 20022"/>
                    <a:gd name="T5" fmla="*/ T4 w 2515"/>
                    <a:gd name="T6" fmla="+- 0 -6496 -7295"/>
                    <a:gd name="T7" fmla="*/ -6496 h 799"/>
                    <a:gd name="T8" fmla="+- 0 22537 20022"/>
                    <a:gd name="T9" fmla="*/ T8 w 2515"/>
                    <a:gd name="T10" fmla="+- 0 -7295 -7295"/>
                    <a:gd name="T11" fmla="*/ -7295 h 799"/>
                    <a:gd name="T12" fmla="+- 0 20022 20022"/>
                    <a:gd name="T13" fmla="*/ T12 w 2515"/>
                    <a:gd name="T14" fmla="+- 0 -7295 -7295"/>
                    <a:gd name="T15" fmla="*/ -7295 h 799"/>
                    <a:gd name="T16" fmla="+- 0 20022 20022"/>
                    <a:gd name="T17" fmla="*/ T16 w 2515"/>
                    <a:gd name="T18" fmla="+- 0 -6496 -7295"/>
                    <a:gd name="T19" fmla="*/ -6496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83" name="Group 111"/>
              <p:cNvGrpSpPr>
                <a:grpSpLocks/>
              </p:cNvGrpSpPr>
              <p:nvPr/>
            </p:nvGrpSpPr>
            <p:grpSpPr bwMode="gray">
              <a:xfrm>
                <a:off x="20022" y="-6227"/>
                <a:ext cx="2515" cy="799"/>
                <a:chOff x="20022" y="-6227"/>
                <a:chExt cx="2515" cy="799"/>
              </a:xfrm>
            </p:grpSpPr>
            <p:sp>
              <p:nvSpPr>
                <p:cNvPr id="108" name="Freeform 112"/>
                <p:cNvSpPr>
                  <a:spLocks/>
                </p:cNvSpPr>
                <p:nvPr/>
              </p:nvSpPr>
              <p:spPr bwMode="gray">
                <a:xfrm>
                  <a:off x="20022" y="-6227"/>
                  <a:ext cx="2515" cy="799"/>
                </a:xfrm>
                <a:custGeom>
                  <a:avLst/>
                  <a:gdLst>
                    <a:gd name="T0" fmla="+- 0 20022 20022"/>
                    <a:gd name="T1" fmla="*/ T0 w 2515"/>
                    <a:gd name="T2" fmla="+- 0 -5428 -6227"/>
                    <a:gd name="T3" fmla="*/ -5428 h 799"/>
                    <a:gd name="T4" fmla="+- 0 22537 20022"/>
                    <a:gd name="T5" fmla="*/ T4 w 2515"/>
                    <a:gd name="T6" fmla="+- 0 -5428 -6227"/>
                    <a:gd name="T7" fmla="*/ -5428 h 799"/>
                    <a:gd name="T8" fmla="+- 0 22537 20022"/>
                    <a:gd name="T9" fmla="*/ T8 w 2515"/>
                    <a:gd name="T10" fmla="+- 0 -6227 -6227"/>
                    <a:gd name="T11" fmla="*/ -6227 h 799"/>
                    <a:gd name="T12" fmla="+- 0 20022 20022"/>
                    <a:gd name="T13" fmla="*/ T12 w 2515"/>
                    <a:gd name="T14" fmla="+- 0 -6227 -6227"/>
                    <a:gd name="T15" fmla="*/ -6227 h 799"/>
                    <a:gd name="T16" fmla="+- 0 20022 20022"/>
                    <a:gd name="T17" fmla="*/ T16 w 2515"/>
                    <a:gd name="T18" fmla="+- 0 -5428 -6227"/>
                    <a:gd name="T19" fmla="*/ -5428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84" name="Group 113"/>
              <p:cNvGrpSpPr>
                <a:grpSpLocks/>
              </p:cNvGrpSpPr>
              <p:nvPr/>
            </p:nvGrpSpPr>
            <p:grpSpPr bwMode="gray">
              <a:xfrm>
                <a:off x="20022" y="-6227"/>
                <a:ext cx="2515" cy="799"/>
                <a:chOff x="20022" y="-6227"/>
                <a:chExt cx="2515" cy="799"/>
              </a:xfrm>
            </p:grpSpPr>
            <p:sp>
              <p:nvSpPr>
                <p:cNvPr id="107" name="Freeform 114"/>
                <p:cNvSpPr>
                  <a:spLocks/>
                </p:cNvSpPr>
                <p:nvPr/>
              </p:nvSpPr>
              <p:spPr bwMode="gray">
                <a:xfrm>
                  <a:off x="20022" y="-6227"/>
                  <a:ext cx="2515" cy="799"/>
                </a:xfrm>
                <a:custGeom>
                  <a:avLst/>
                  <a:gdLst>
                    <a:gd name="T0" fmla="+- 0 20022 20022"/>
                    <a:gd name="T1" fmla="*/ T0 w 2515"/>
                    <a:gd name="T2" fmla="+- 0 -5428 -6227"/>
                    <a:gd name="T3" fmla="*/ -5428 h 799"/>
                    <a:gd name="T4" fmla="+- 0 22537 20022"/>
                    <a:gd name="T5" fmla="*/ T4 w 2515"/>
                    <a:gd name="T6" fmla="+- 0 -5428 -6227"/>
                    <a:gd name="T7" fmla="*/ -5428 h 799"/>
                    <a:gd name="T8" fmla="+- 0 22537 20022"/>
                    <a:gd name="T9" fmla="*/ T8 w 2515"/>
                    <a:gd name="T10" fmla="+- 0 -6227 -6227"/>
                    <a:gd name="T11" fmla="*/ -6227 h 799"/>
                    <a:gd name="T12" fmla="+- 0 20022 20022"/>
                    <a:gd name="T13" fmla="*/ T12 w 2515"/>
                    <a:gd name="T14" fmla="+- 0 -6227 -6227"/>
                    <a:gd name="T15" fmla="*/ -6227 h 799"/>
                    <a:gd name="T16" fmla="+- 0 20022 20022"/>
                    <a:gd name="T17" fmla="*/ T16 w 2515"/>
                    <a:gd name="T18" fmla="+- 0 -5428 -6227"/>
                    <a:gd name="T19" fmla="*/ -5428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85" name="Group 115"/>
              <p:cNvGrpSpPr>
                <a:grpSpLocks/>
              </p:cNvGrpSpPr>
              <p:nvPr/>
            </p:nvGrpSpPr>
            <p:grpSpPr bwMode="gray">
              <a:xfrm>
                <a:off x="20022" y="-5156"/>
                <a:ext cx="2515" cy="799"/>
                <a:chOff x="20022" y="-5156"/>
                <a:chExt cx="2515" cy="799"/>
              </a:xfrm>
            </p:grpSpPr>
            <p:sp>
              <p:nvSpPr>
                <p:cNvPr id="106" name="Freeform 116"/>
                <p:cNvSpPr>
                  <a:spLocks/>
                </p:cNvSpPr>
                <p:nvPr/>
              </p:nvSpPr>
              <p:spPr bwMode="gray">
                <a:xfrm>
                  <a:off x="20022" y="-5156"/>
                  <a:ext cx="2515" cy="799"/>
                </a:xfrm>
                <a:custGeom>
                  <a:avLst/>
                  <a:gdLst>
                    <a:gd name="T0" fmla="+- 0 20022 20022"/>
                    <a:gd name="T1" fmla="*/ T0 w 2515"/>
                    <a:gd name="T2" fmla="+- 0 -4357 -5156"/>
                    <a:gd name="T3" fmla="*/ -4357 h 799"/>
                    <a:gd name="T4" fmla="+- 0 22537 20022"/>
                    <a:gd name="T5" fmla="*/ T4 w 2515"/>
                    <a:gd name="T6" fmla="+- 0 -4357 -5156"/>
                    <a:gd name="T7" fmla="*/ -4357 h 799"/>
                    <a:gd name="T8" fmla="+- 0 22537 20022"/>
                    <a:gd name="T9" fmla="*/ T8 w 2515"/>
                    <a:gd name="T10" fmla="+- 0 -5156 -5156"/>
                    <a:gd name="T11" fmla="*/ -5156 h 799"/>
                    <a:gd name="T12" fmla="+- 0 20022 20022"/>
                    <a:gd name="T13" fmla="*/ T12 w 2515"/>
                    <a:gd name="T14" fmla="+- 0 -5156 -5156"/>
                    <a:gd name="T15" fmla="*/ -5156 h 799"/>
                    <a:gd name="T16" fmla="+- 0 20022 20022"/>
                    <a:gd name="T17" fmla="*/ T16 w 2515"/>
                    <a:gd name="T18" fmla="+- 0 -4357 -5156"/>
                    <a:gd name="T19" fmla="*/ -4357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86" name="Group 117"/>
              <p:cNvGrpSpPr>
                <a:grpSpLocks/>
              </p:cNvGrpSpPr>
              <p:nvPr/>
            </p:nvGrpSpPr>
            <p:grpSpPr bwMode="gray">
              <a:xfrm>
                <a:off x="20022" y="-5156"/>
                <a:ext cx="2515" cy="799"/>
                <a:chOff x="20022" y="-5156"/>
                <a:chExt cx="2515" cy="799"/>
              </a:xfrm>
            </p:grpSpPr>
            <p:sp>
              <p:nvSpPr>
                <p:cNvPr id="105" name="Freeform 118"/>
                <p:cNvSpPr>
                  <a:spLocks/>
                </p:cNvSpPr>
                <p:nvPr/>
              </p:nvSpPr>
              <p:spPr bwMode="gray">
                <a:xfrm>
                  <a:off x="20022" y="-5156"/>
                  <a:ext cx="2515" cy="799"/>
                </a:xfrm>
                <a:custGeom>
                  <a:avLst/>
                  <a:gdLst>
                    <a:gd name="T0" fmla="+- 0 20022 20022"/>
                    <a:gd name="T1" fmla="*/ T0 w 2515"/>
                    <a:gd name="T2" fmla="+- 0 -4357 -5156"/>
                    <a:gd name="T3" fmla="*/ -4357 h 799"/>
                    <a:gd name="T4" fmla="+- 0 22537 20022"/>
                    <a:gd name="T5" fmla="*/ T4 w 2515"/>
                    <a:gd name="T6" fmla="+- 0 -4357 -5156"/>
                    <a:gd name="T7" fmla="*/ -4357 h 799"/>
                    <a:gd name="T8" fmla="+- 0 22537 20022"/>
                    <a:gd name="T9" fmla="*/ T8 w 2515"/>
                    <a:gd name="T10" fmla="+- 0 -5156 -5156"/>
                    <a:gd name="T11" fmla="*/ -5156 h 799"/>
                    <a:gd name="T12" fmla="+- 0 20022 20022"/>
                    <a:gd name="T13" fmla="*/ T12 w 2515"/>
                    <a:gd name="T14" fmla="+- 0 -5156 -5156"/>
                    <a:gd name="T15" fmla="*/ -5156 h 799"/>
                    <a:gd name="T16" fmla="+- 0 20022 20022"/>
                    <a:gd name="T17" fmla="*/ T16 w 2515"/>
                    <a:gd name="T18" fmla="+- 0 -4357 -5156"/>
                    <a:gd name="T19" fmla="*/ -4357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87" name="Group 119"/>
              <p:cNvGrpSpPr>
                <a:grpSpLocks/>
              </p:cNvGrpSpPr>
              <p:nvPr/>
            </p:nvGrpSpPr>
            <p:grpSpPr bwMode="gray">
              <a:xfrm>
                <a:off x="20022" y="-4004"/>
                <a:ext cx="2515" cy="799"/>
                <a:chOff x="20022" y="-4004"/>
                <a:chExt cx="2515" cy="799"/>
              </a:xfrm>
            </p:grpSpPr>
            <p:sp>
              <p:nvSpPr>
                <p:cNvPr id="104" name="Freeform 120"/>
                <p:cNvSpPr>
                  <a:spLocks/>
                </p:cNvSpPr>
                <p:nvPr/>
              </p:nvSpPr>
              <p:spPr bwMode="gray">
                <a:xfrm>
                  <a:off x="20022" y="-4004"/>
                  <a:ext cx="2515" cy="799"/>
                </a:xfrm>
                <a:custGeom>
                  <a:avLst/>
                  <a:gdLst>
                    <a:gd name="T0" fmla="+- 0 20022 20022"/>
                    <a:gd name="T1" fmla="*/ T0 w 2515"/>
                    <a:gd name="T2" fmla="+- 0 -3205 -4004"/>
                    <a:gd name="T3" fmla="*/ -3205 h 799"/>
                    <a:gd name="T4" fmla="+- 0 22537 20022"/>
                    <a:gd name="T5" fmla="*/ T4 w 2515"/>
                    <a:gd name="T6" fmla="+- 0 -3205 -4004"/>
                    <a:gd name="T7" fmla="*/ -3205 h 799"/>
                    <a:gd name="T8" fmla="+- 0 22537 20022"/>
                    <a:gd name="T9" fmla="*/ T8 w 2515"/>
                    <a:gd name="T10" fmla="+- 0 -4004 -4004"/>
                    <a:gd name="T11" fmla="*/ -4004 h 799"/>
                    <a:gd name="T12" fmla="+- 0 20022 20022"/>
                    <a:gd name="T13" fmla="*/ T12 w 2515"/>
                    <a:gd name="T14" fmla="+- 0 -4004 -4004"/>
                    <a:gd name="T15" fmla="*/ -4004 h 799"/>
                    <a:gd name="T16" fmla="+- 0 20022 20022"/>
                    <a:gd name="T17" fmla="*/ T16 w 2515"/>
                    <a:gd name="T18" fmla="+- 0 -3205 -4004"/>
                    <a:gd name="T19" fmla="*/ -3205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88" name="Group 121"/>
              <p:cNvGrpSpPr>
                <a:grpSpLocks/>
              </p:cNvGrpSpPr>
              <p:nvPr/>
            </p:nvGrpSpPr>
            <p:grpSpPr bwMode="gray">
              <a:xfrm>
                <a:off x="20022" y="-4004"/>
                <a:ext cx="2515" cy="799"/>
                <a:chOff x="20022" y="-4004"/>
                <a:chExt cx="2515" cy="799"/>
              </a:xfrm>
            </p:grpSpPr>
            <p:sp>
              <p:nvSpPr>
                <p:cNvPr id="103" name="Freeform 122"/>
                <p:cNvSpPr>
                  <a:spLocks/>
                </p:cNvSpPr>
                <p:nvPr/>
              </p:nvSpPr>
              <p:spPr bwMode="gray">
                <a:xfrm>
                  <a:off x="20022" y="-4004"/>
                  <a:ext cx="2515" cy="799"/>
                </a:xfrm>
                <a:custGeom>
                  <a:avLst/>
                  <a:gdLst>
                    <a:gd name="T0" fmla="+- 0 20022 20022"/>
                    <a:gd name="T1" fmla="*/ T0 w 2515"/>
                    <a:gd name="T2" fmla="+- 0 -3205 -4004"/>
                    <a:gd name="T3" fmla="*/ -3205 h 799"/>
                    <a:gd name="T4" fmla="+- 0 22537 20022"/>
                    <a:gd name="T5" fmla="*/ T4 w 2515"/>
                    <a:gd name="T6" fmla="+- 0 -3205 -4004"/>
                    <a:gd name="T7" fmla="*/ -3205 h 799"/>
                    <a:gd name="T8" fmla="+- 0 22537 20022"/>
                    <a:gd name="T9" fmla="*/ T8 w 2515"/>
                    <a:gd name="T10" fmla="+- 0 -4004 -4004"/>
                    <a:gd name="T11" fmla="*/ -4004 h 799"/>
                    <a:gd name="T12" fmla="+- 0 20022 20022"/>
                    <a:gd name="T13" fmla="*/ T12 w 2515"/>
                    <a:gd name="T14" fmla="+- 0 -4004 -4004"/>
                    <a:gd name="T15" fmla="*/ -4004 h 799"/>
                    <a:gd name="T16" fmla="+- 0 20022 20022"/>
                    <a:gd name="T17" fmla="*/ T16 w 2515"/>
                    <a:gd name="T18" fmla="+- 0 -3205 -4004"/>
                    <a:gd name="T19" fmla="*/ -3205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89" name="Group 123"/>
              <p:cNvGrpSpPr>
                <a:grpSpLocks/>
              </p:cNvGrpSpPr>
              <p:nvPr/>
            </p:nvGrpSpPr>
            <p:grpSpPr bwMode="gray">
              <a:xfrm>
                <a:off x="20022" y="-2872"/>
                <a:ext cx="2515" cy="799"/>
                <a:chOff x="20022" y="-2872"/>
                <a:chExt cx="2515" cy="799"/>
              </a:xfrm>
            </p:grpSpPr>
            <p:sp>
              <p:nvSpPr>
                <p:cNvPr id="102" name="Freeform 124"/>
                <p:cNvSpPr>
                  <a:spLocks/>
                </p:cNvSpPr>
                <p:nvPr/>
              </p:nvSpPr>
              <p:spPr bwMode="gray">
                <a:xfrm>
                  <a:off x="20022" y="-2872"/>
                  <a:ext cx="2515" cy="799"/>
                </a:xfrm>
                <a:custGeom>
                  <a:avLst/>
                  <a:gdLst>
                    <a:gd name="T0" fmla="+- 0 20022 20022"/>
                    <a:gd name="T1" fmla="*/ T0 w 2515"/>
                    <a:gd name="T2" fmla="+- 0 -2072 -2872"/>
                    <a:gd name="T3" fmla="*/ -2072 h 799"/>
                    <a:gd name="T4" fmla="+- 0 22537 20022"/>
                    <a:gd name="T5" fmla="*/ T4 w 2515"/>
                    <a:gd name="T6" fmla="+- 0 -2072 -2872"/>
                    <a:gd name="T7" fmla="*/ -2072 h 799"/>
                    <a:gd name="T8" fmla="+- 0 22537 20022"/>
                    <a:gd name="T9" fmla="*/ T8 w 2515"/>
                    <a:gd name="T10" fmla="+- 0 -2872 -2872"/>
                    <a:gd name="T11" fmla="*/ -2872 h 799"/>
                    <a:gd name="T12" fmla="+- 0 20022 20022"/>
                    <a:gd name="T13" fmla="*/ T12 w 2515"/>
                    <a:gd name="T14" fmla="+- 0 -2872 -2872"/>
                    <a:gd name="T15" fmla="*/ -2872 h 799"/>
                    <a:gd name="T16" fmla="+- 0 20022 20022"/>
                    <a:gd name="T17" fmla="*/ T16 w 2515"/>
                    <a:gd name="T18" fmla="+- 0 -2072 -2872"/>
                    <a:gd name="T19" fmla="*/ -2072 h 799"/>
                  </a:gdLst>
                  <a:ahLst/>
                  <a:cxnLst>
                    <a:cxn ang="0">
                      <a:pos x="T1" y="T3"/>
                    </a:cxn>
                    <a:cxn ang="0">
                      <a:pos x="T5" y="T7"/>
                    </a:cxn>
                    <a:cxn ang="0">
                      <a:pos x="T9" y="T11"/>
                    </a:cxn>
                    <a:cxn ang="0">
                      <a:pos x="T13" y="T15"/>
                    </a:cxn>
                    <a:cxn ang="0">
                      <a:pos x="T17" y="T19"/>
                    </a:cxn>
                  </a:cxnLst>
                  <a:rect l="0" t="0" r="r" b="b"/>
                  <a:pathLst>
                    <a:path w="2515" h="799">
                      <a:moveTo>
                        <a:pt x="0" y="800"/>
                      </a:moveTo>
                      <a:lnTo>
                        <a:pt x="2515" y="800"/>
                      </a:lnTo>
                      <a:lnTo>
                        <a:pt x="2515" y="0"/>
                      </a:lnTo>
                      <a:lnTo>
                        <a:pt x="0" y="0"/>
                      </a:lnTo>
                      <a:lnTo>
                        <a:pt x="0" y="80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0" name="Group 125"/>
              <p:cNvGrpSpPr>
                <a:grpSpLocks/>
              </p:cNvGrpSpPr>
              <p:nvPr/>
            </p:nvGrpSpPr>
            <p:grpSpPr bwMode="gray">
              <a:xfrm>
                <a:off x="20022" y="-2872"/>
                <a:ext cx="2515" cy="799"/>
                <a:chOff x="20022" y="-2872"/>
                <a:chExt cx="2515" cy="799"/>
              </a:xfrm>
            </p:grpSpPr>
            <p:sp>
              <p:nvSpPr>
                <p:cNvPr id="101" name="Freeform 126"/>
                <p:cNvSpPr>
                  <a:spLocks/>
                </p:cNvSpPr>
                <p:nvPr/>
              </p:nvSpPr>
              <p:spPr bwMode="gray">
                <a:xfrm>
                  <a:off x="20022" y="-2872"/>
                  <a:ext cx="2515" cy="799"/>
                </a:xfrm>
                <a:custGeom>
                  <a:avLst/>
                  <a:gdLst>
                    <a:gd name="T0" fmla="+- 0 20022 20022"/>
                    <a:gd name="T1" fmla="*/ T0 w 2515"/>
                    <a:gd name="T2" fmla="+- 0 -2072 -2872"/>
                    <a:gd name="T3" fmla="*/ -2072 h 799"/>
                    <a:gd name="T4" fmla="+- 0 22537 20022"/>
                    <a:gd name="T5" fmla="*/ T4 w 2515"/>
                    <a:gd name="T6" fmla="+- 0 -2072 -2872"/>
                    <a:gd name="T7" fmla="*/ -2072 h 799"/>
                    <a:gd name="T8" fmla="+- 0 22537 20022"/>
                    <a:gd name="T9" fmla="*/ T8 w 2515"/>
                    <a:gd name="T10" fmla="+- 0 -2872 -2872"/>
                    <a:gd name="T11" fmla="*/ -2872 h 799"/>
                    <a:gd name="T12" fmla="+- 0 20022 20022"/>
                    <a:gd name="T13" fmla="*/ T12 w 2515"/>
                    <a:gd name="T14" fmla="+- 0 -2872 -2872"/>
                    <a:gd name="T15" fmla="*/ -2872 h 799"/>
                    <a:gd name="T16" fmla="+- 0 20022 20022"/>
                    <a:gd name="T17" fmla="*/ T16 w 2515"/>
                    <a:gd name="T18" fmla="+- 0 -2072 -2872"/>
                    <a:gd name="T19" fmla="*/ -2072 h 799"/>
                  </a:gdLst>
                  <a:ahLst/>
                  <a:cxnLst>
                    <a:cxn ang="0">
                      <a:pos x="T1" y="T3"/>
                    </a:cxn>
                    <a:cxn ang="0">
                      <a:pos x="T5" y="T7"/>
                    </a:cxn>
                    <a:cxn ang="0">
                      <a:pos x="T9" y="T11"/>
                    </a:cxn>
                    <a:cxn ang="0">
                      <a:pos x="T13" y="T15"/>
                    </a:cxn>
                    <a:cxn ang="0">
                      <a:pos x="T17" y="T19"/>
                    </a:cxn>
                  </a:cxnLst>
                  <a:rect l="0" t="0" r="r" b="b"/>
                  <a:pathLst>
                    <a:path w="2515" h="799">
                      <a:moveTo>
                        <a:pt x="0" y="800"/>
                      </a:moveTo>
                      <a:lnTo>
                        <a:pt x="2515" y="800"/>
                      </a:lnTo>
                      <a:lnTo>
                        <a:pt x="2515" y="0"/>
                      </a:lnTo>
                      <a:lnTo>
                        <a:pt x="0" y="0"/>
                      </a:lnTo>
                      <a:lnTo>
                        <a:pt x="0" y="800"/>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91" name="Group 127"/>
              <p:cNvGrpSpPr>
                <a:grpSpLocks/>
              </p:cNvGrpSpPr>
              <p:nvPr/>
            </p:nvGrpSpPr>
            <p:grpSpPr bwMode="gray">
              <a:xfrm>
                <a:off x="20022" y="-1811"/>
                <a:ext cx="2515" cy="799"/>
                <a:chOff x="20022" y="-1811"/>
                <a:chExt cx="2515" cy="799"/>
              </a:xfrm>
            </p:grpSpPr>
            <p:sp>
              <p:nvSpPr>
                <p:cNvPr id="100" name="Freeform 128"/>
                <p:cNvSpPr>
                  <a:spLocks/>
                </p:cNvSpPr>
                <p:nvPr/>
              </p:nvSpPr>
              <p:spPr bwMode="gray">
                <a:xfrm>
                  <a:off x="20022" y="-1811"/>
                  <a:ext cx="2515" cy="799"/>
                </a:xfrm>
                <a:custGeom>
                  <a:avLst/>
                  <a:gdLst>
                    <a:gd name="T0" fmla="+- 0 20022 20022"/>
                    <a:gd name="T1" fmla="*/ T0 w 2515"/>
                    <a:gd name="T2" fmla="+- 0 -1012 -1811"/>
                    <a:gd name="T3" fmla="*/ -1012 h 799"/>
                    <a:gd name="T4" fmla="+- 0 22537 20022"/>
                    <a:gd name="T5" fmla="*/ T4 w 2515"/>
                    <a:gd name="T6" fmla="+- 0 -1012 -1811"/>
                    <a:gd name="T7" fmla="*/ -1012 h 799"/>
                    <a:gd name="T8" fmla="+- 0 22537 20022"/>
                    <a:gd name="T9" fmla="*/ T8 w 2515"/>
                    <a:gd name="T10" fmla="+- 0 -1811 -1811"/>
                    <a:gd name="T11" fmla="*/ -1811 h 799"/>
                    <a:gd name="T12" fmla="+- 0 20022 20022"/>
                    <a:gd name="T13" fmla="*/ T12 w 2515"/>
                    <a:gd name="T14" fmla="+- 0 -1811 -1811"/>
                    <a:gd name="T15" fmla="*/ -1811 h 799"/>
                    <a:gd name="T16" fmla="+- 0 20022 20022"/>
                    <a:gd name="T17" fmla="*/ T16 w 2515"/>
                    <a:gd name="T18" fmla="+- 0 -1012 -1811"/>
                    <a:gd name="T19" fmla="*/ -1012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2" name="Group 129"/>
              <p:cNvGrpSpPr>
                <a:grpSpLocks/>
              </p:cNvGrpSpPr>
              <p:nvPr/>
            </p:nvGrpSpPr>
            <p:grpSpPr bwMode="gray">
              <a:xfrm>
                <a:off x="20022" y="-1811"/>
                <a:ext cx="2515" cy="799"/>
                <a:chOff x="20022" y="-1811"/>
                <a:chExt cx="2515" cy="799"/>
              </a:xfrm>
            </p:grpSpPr>
            <p:sp>
              <p:nvSpPr>
                <p:cNvPr id="99" name="Freeform 130"/>
                <p:cNvSpPr>
                  <a:spLocks/>
                </p:cNvSpPr>
                <p:nvPr/>
              </p:nvSpPr>
              <p:spPr bwMode="gray">
                <a:xfrm>
                  <a:off x="20022" y="-1811"/>
                  <a:ext cx="2515" cy="799"/>
                </a:xfrm>
                <a:custGeom>
                  <a:avLst/>
                  <a:gdLst>
                    <a:gd name="T0" fmla="+- 0 20022 20022"/>
                    <a:gd name="T1" fmla="*/ T0 w 2515"/>
                    <a:gd name="T2" fmla="+- 0 -1012 -1811"/>
                    <a:gd name="T3" fmla="*/ -1012 h 799"/>
                    <a:gd name="T4" fmla="+- 0 22537 20022"/>
                    <a:gd name="T5" fmla="*/ T4 w 2515"/>
                    <a:gd name="T6" fmla="+- 0 -1012 -1811"/>
                    <a:gd name="T7" fmla="*/ -1012 h 799"/>
                    <a:gd name="T8" fmla="+- 0 22537 20022"/>
                    <a:gd name="T9" fmla="*/ T8 w 2515"/>
                    <a:gd name="T10" fmla="+- 0 -1811 -1811"/>
                    <a:gd name="T11" fmla="*/ -1811 h 799"/>
                    <a:gd name="T12" fmla="+- 0 20022 20022"/>
                    <a:gd name="T13" fmla="*/ T12 w 2515"/>
                    <a:gd name="T14" fmla="+- 0 -1811 -1811"/>
                    <a:gd name="T15" fmla="*/ -1811 h 799"/>
                    <a:gd name="T16" fmla="+- 0 20022 20022"/>
                    <a:gd name="T17" fmla="*/ T16 w 2515"/>
                    <a:gd name="T18" fmla="+- 0 -1012 -1811"/>
                    <a:gd name="T19" fmla="*/ -1012 h 799"/>
                  </a:gdLst>
                  <a:ahLst/>
                  <a:cxnLst>
                    <a:cxn ang="0">
                      <a:pos x="T1" y="T3"/>
                    </a:cxn>
                    <a:cxn ang="0">
                      <a:pos x="T5" y="T7"/>
                    </a:cxn>
                    <a:cxn ang="0">
                      <a:pos x="T9" y="T11"/>
                    </a:cxn>
                    <a:cxn ang="0">
                      <a:pos x="T13" y="T15"/>
                    </a:cxn>
                    <a:cxn ang="0">
                      <a:pos x="T17" y="T19"/>
                    </a:cxn>
                  </a:cxnLst>
                  <a:rect l="0" t="0" r="r" b="b"/>
                  <a:pathLst>
                    <a:path w="2515" h="799">
                      <a:moveTo>
                        <a:pt x="0" y="799"/>
                      </a:moveTo>
                      <a:lnTo>
                        <a:pt x="2515" y="799"/>
                      </a:lnTo>
                      <a:lnTo>
                        <a:pt x="2515" y="0"/>
                      </a:lnTo>
                      <a:lnTo>
                        <a:pt x="0" y="0"/>
                      </a:lnTo>
                      <a:lnTo>
                        <a:pt x="0" y="799"/>
                      </a:lnTo>
                      <a:close/>
                    </a:path>
                  </a:pathLst>
                </a:custGeom>
                <a:noFill/>
                <a:ln w="2590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93" name="Group 131"/>
              <p:cNvGrpSpPr>
                <a:grpSpLocks/>
              </p:cNvGrpSpPr>
              <p:nvPr/>
            </p:nvGrpSpPr>
            <p:grpSpPr bwMode="gray">
              <a:xfrm>
                <a:off x="18131" y="-3616"/>
                <a:ext cx="2081" cy="235"/>
                <a:chOff x="18131" y="-3616"/>
                <a:chExt cx="2081" cy="235"/>
              </a:xfrm>
            </p:grpSpPr>
            <p:sp>
              <p:nvSpPr>
                <p:cNvPr id="98" name="Freeform 132"/>
                <p:cNvSpPr>
                  <a:spLocks/>
                </p:cNvSpPr>
                <p:nvPr/>
              </p:nvSpPr>
              <p:spPr bwMode="gray">
                <a:xfrm>
                  <a:off x="18131" y="-3616"/>
                  <a:ext cx="2081" cy="235"/>
                </a:xfrm>
                <a:custGeom>
                  <a:avLst/>
                  <a:gdLst>
                    <a:gd name="T0" fmla="+- 0 20094 18131"/>
                    <a:gd name="T1" fmla="*/ T0 w 2081"/>
                    <a:gd name="T2" fmla="+- 0 -3616 -3616"/>
                    <a:gd name="T3" fmla="*/ -3616 h 235"/>
                    <a:gd name="T4" fmla="+- 0 20094 18131"/>
                    <a:gd name="T5" fmla="*/ T4 w 2081"/>
                    <a:gd name="T6" fmla="+- 0 -3557 -3616"/>
                    <a:gd name="T7" fmla="*/ -3557 h 235"/>
                    <a:gd name="T8" fmla="+- 0 18131 18131"/>
                    <a:gd name="T9" fmla="*/ T8 w 2081"/>
                    <a:gd name="T10" fmla="+- 0 -3557 -3616"/>
                    <a:gd name="T11" fmla="*/ -3557 h 235"/>
                    <a:gd name="T12" fmla="+- 0 18131 18131"/>
                    <a:gd name="T13" fmla="*/ T12 w 2081"/>
                    <a:gd name="T14" fmla="+- 0 -3439 -3616"/>
                    <a:gd name="T15" fmla="*/ -3439 h 235"/>
                    <a:gd name="T16" fmla="+- 0 20094 18131"/>
                    <a:gd name="T17" fmla="*/ T16 w 2081"/>
                    <a:gd name="T18" fmla="+- 0 -3439 -3616"/>
                    <a:gd name="T19" fmla="*/ -3439 h 235"/>
                    <a:gd name="T20" fmla="+- 0 20094 18131"/>
                    <a:gd name="T21" fmla="*/ T20 w 2081"/>
                    <a:gd name="T22" fmla="+- 0 -3380 -3616"/>
                    <a:gd name="T23" fmla="*/ -3380 h 235"/>
                    <a:gd name="T24" fmla="+- 0 20212 18131"/>
                    <a:gd name="T25" fmla="*/ T24 w 2081"/>
                    <a:gd name="T26" fmla="+- 0 -3498 -3616"/>
                    <a:gd name="T27" fmla="*/ -3498 h 235"/>
                    <a:gd name="T28" fmla="+- 0 20094 18131"/>
                    <a:gd name="T29" fmla="*/ T28 w 2081"/>
                    <a:gd name="T30" fmla="+- 0 -3616 -3616"/>
                    <a:gd name="T31" fmla="*/ -3616 h 23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081" h="235">
                      <a:moveTo>
                        <a:pt x="1963" y="0"/>
                      </a:moveTo>
                      <a:lnTo>
                        <a:pt x="1963" y="59"/>
                      </a:lnTo>
                      <a:lnTo>
                        <a:pt x="0" y="59"/>
                      </a:lnTo>
                      <a:lnTo>
                        <a:pt x="0" y="177"/>
                      </a:lnTo>
                      <a:lnTo>
                        <a:pt x="1963" y="177"/>
                      </a:lnTo>
                      <a:lnTo>
                        <a:pt x="1963" y="236"/>
                      </a:lnTo>
                      <a:lnTo>
                        <a:pt x="2081" y="118"/>
                      </a:lnTo>
                      <a:lnTo>
                        <a:pt x="1963"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4" name="Group 133"/>
              <p:cNvGrpSpPr>
                <a:grpSpLocks/>
              </p:cNvGrpSpPr>
              <p:nvPr/>
            </p:nvGrpSpPr>
            <p:grpSpPr bwMode="gray">
              <a:xfrm>
                <a:off x="18131" y="-3616"/>
                <a:ext cx="2081" cy="235"/>
                <a:chOff x="18131" y="-3616"/>
                <a:chExt cx="2081" cy="235"/>
              </a:xfrm>
            </p:grpSpPr>
            <p:sp>
              <p:nvSpPr>
                <p:cNvPr id="97" name="Freeform 134"/>
                <p:cNvSpPr>
                  <a:spLocks/>
                </p:cNvSpPr>
                <p:nvPr/>
              </p:nvSpPr>
              <p:spPr bwMode="gray">
                <a:xfrm>
                  <a:off x="18131" y="-3616"/>
                  <a:ext cx="2081" cy="235"/>
                </a:xfrm>
                <a:custGeom>
                  <a:avLst/>
                  <a:gdLst>
                    <a:gd name="T0" fmla="+- 0 18131 18131"/>
                    <a:gd name="T1" fmla="*/ T0 w 2081"/>
                    <a:gd name="T2" fmla="+- 0 -3557 -3616"/>
                    <a:gd name="T3" fmla="*/ -3557 h 235"/>
                    <a:gd name="T4" fmla="+- 0 20094 18131"/>
                    <a:gd name="T5" fmla="*/ T4 w 2081"/>
                    <a:gd name="T6" fmla="+- 0 -3557 -3616"/>
                    <a:gd name="T7" fmla="*/ -3557 h 235"/>
                    <a:gd name="T8" fmla="+- 0 20094 18131"/>
                    <a:gd name="T9" fmla="*/ T8 w 2081"/>
                    <a:gd name="T10" fmla="+- 0 -3616 -3616"/>
                    <a:gd name="T11" fmla="*/ -3616 h 235"/>
                    <a:gd name="T12" fmla="+- 0 20212 18131"/>
                    <a:gd name="T13" fmla="*/ T12 w 2081"/>
                    <a:gd name="T14" fmla="+- 0 -3498 -3616"/>
                    <a:gd name="T15" fmla="*/ -3498 h 235"/>
                    <a:gd name="T16" fmla="+- 0 20094 18131"/>
                    <a:gd name="T17" fmla="*/ T16 w 2081"/>
                    <a:gd name="T18" fmla="+- 0 -3380 -3616"/>
                    <a:gd name="T19" fmla="*/ -3380 h 235"/>
                    <a:gd name="T20" fmla="+- 0 20094 18131"/>
                    <a:gd name="T21" fmla="*/ T20 w 2081"/>
                    <a:gd name="T22" fmla="+- 0 -3439 -3616"/>
                    <a:gd name="T23" fmla="*/ -3439 h 235"/>
                    <a:gd name="T24" fmla="+- 0 18131 18131"/>
                    <a:gd name="T25" fmla="*/ T24 w 2081"/>
                    <a:gd name="T26" fmla="+- 0 -3439 -3616"/>
                    <a:gd name="T27" fmla="*/ -3439 h 235"/>
                    <a:gd name="T28" fmla="+- 0 18131 18131"/>
                    <a:gd name="T29" fmla="*/ T28 w 2081"/>
                    <a:gd name="T30" fmla="+- 0 -3557 -3616"/>
                    <a:gd name="T31" fmla="*/ -3557 h 23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081" h="235">
                      <a:moveTo>
                        <a:pt x="0" y="59"/>
                      </a:moveTo>
                      <a:lnTo>
                        <a:pt x="1963" y="59"/>
                      </a:lnTo>
                      <a:lnTo>
                        <a:pt x="1963" y="0"/>
                      </a:lnTo>
                      <a:lnTo>
                        <a:pt x="2081" y="118"/>
                      </a:lnTo>
                      <a:lnTo>
                        <a:pt x="1963" y="236"/>
                      </a:lnTo>
                      <a:lnTo>
                        <a:pt x="1963" y="177"/>
                      </a:lnTo>
                      <a:lnTo>
                        <a:pt x="0" y="177"/>
                      </a:lnTo>
                      <a:lnTo>
                        <a:pt x="0" y="59"/>
                      </a:lnTo>
                      <a:close/>
                    </a:path>
                  </a:pathLst>
                </a:custGeom>
                <a:noFill/>
                <a:ln w="259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95" name="Group 135"/>
              <p:cNvGrpSpPr>
                <a:grpSpLocks/>
              </p:cNvGrpSpPr>
              <p:nvPr/>
            </p:nvGrpSpPr>
            <p:grpSpPr bwMode="gray">
              <a:xfrm>
                <a:off x="20357" y="-3893"/>
                <a:ext cx="883" cy="554"/>
                <a:chOff x="20357" y="-3893"/>
                <a:chExt cx="883" cy="554"/>
              </a:xfrm>
            </p:grpSpPr>
            <p:sp>
              <p:nvSpPr>
                <p:cNvPr id="96" name="Freeform 136"/>
                <p:cNvSpPr>
                  <a:spLocks/>
                </p:cNvSpPr>
                <p:nvPr/>
              </p:nvSpPr>
              <p:spPr bwMode="gray">
                <a:xfrm>
                  <a:off x="20357" y="-3893"/>
                  <a:ext cx="883" cy="554"/>
                </a:xfrm>
                <a:custGeom>
                  <a:avLst/>
                  <a:gdLst>
                    <a:gd name="T0" fmla="+- 0 20357 20357"/>
                    <a:gd name="T1" fmla="*/ T0 w 883"/>
                    <a:gd name="T2" fmla="+- 0 -3338 -3893"/>
                    <a:gd name="T3" fmla="*/ -3338 h 554"/>
                    <a:gd name="T4" fmla="+- 0 21240 20357"/>
                    <a:gd name="T5" fmla="*/ T4 w 883"/>
                    <a:gd name="T6" fmla="+- 0 -3338 -3893"/>
                    <a:gd name="T7" fmla="*/ -3338 h 554"/>
                    <a:gd name="T8" fmla="+- 0 21240 20357"/>
                    <a:gd name="T9" fmla="*/ T8 w 883"/>
                    <a:gd name="T10" fmla="+- 0 -3893 -3893"/>
                    <a:gd name="T11" fmla="*/ -3893 h 554"/>
                    <a:gd name="T12" fmla="+- 0 20357 20357"/>
                    <a:gd name="T13" fmla="*/ T12 w 883"/>
                    <a:gd name="T14" fmla="+- 0 -3893 -3893"/>
                    <a:gd name="T15" fmla="*/ -3893 h 554"/>
                    <a:gd name="T16" fmla="+- 0 20357 20357"/>
                    <a:gd name="T17" fmla="*/ T16 w 883"/>
                    <a:gd name="T18" fmla="+- 0 -3338 -3893"/>
                    <a:gd name="T19" fmla="*/ -3338 h 554"/>
                  </a:gdLst>
                  <a:ahLst/>
                  <a:cxnLst>
                    <a:cxn ang="0">
                      <a:pos x="T1" y="T3"/>
                    </a:cxn>
                    <a:cxn ang="0">
                      <a:pos x="T5" y="T7"/>
                    </a:cxn>
                    <a:cxn ang="0">
                      <a:pos x="T9" y="T11"/>
                    </a:cxn>
                    <a:cxn ang="0">
                      <a:pos x="T13" y="T15"/>
                    </a:cxn>
                    <a:cxn ang="0">
                      <a:pos x="T17" y="T19"/>
                    </a:cxn>
                  </a:cxnLst>
                  <a:rect l="0" t="0" r="r" b="b"/>
                  <a:pathLst>
                    <a:path w="883" h="554">
                      <a:moveTo>
                        <a:pt x="0" y="555"/>
                      </a:moveTo>
                      <a:lnTo>
                        <a:pt x="883" y="555"/>
                      </a:lnTo>
                      <a:lnTo>
                        <a:pt x="883" y="0"/>
                      </a:lnTo>
                      <a:lnTo>
                        <a:pt x="0" y="0"/>
                      </a:lnTo>
                      <a:lnTo>
                        <a:pt x="0" y="555"/>
                      </a:lnTo>
                    </a:path>
                  </a:pathLst>
                </a:cu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sp>
        <p:nvSpPr>
          <p:cNvPr id="143" name="Rectangle 142"/>
          <p:cNvSpPr/>
          <p:nvPr/>
        </p:nvSpPr>
        <p:spPr bwMode="gray">
          <a:xfrm>
            <a:off x="6151878" y="2691442"/>
            <a:ext cx="264816" cy="276999"/>
          </a:xfrm>
          <a:prstGeom prst="rect">
            <a:avLst/>
          </a:prstGeom>
        </p:spPr>
        <p:txBody>
          <a:bodyPr wrap="none">
            <a:spAutoFit/>
          </a:bodyPr>
          <a:lstStyle/>
          <a:p>
            <a:r>
              <a:rPr lang="en-US" sz="1200"/>
              <a:t>b</a:t>
            </a:r>
            <a:endParaRPr lang="en-IN" sz="1200"/>
          </a:p>
        </p:txBody>
      </p:sp>
      <p:sp>
        <p:nvSpPr>
          <p:cNvPr id="144" name="Rectangle 143"/>
          <p:cNvSpPr/>
          <p:nvPr/>
        </p:nvSpPr>
        <p:spPr bwMode="gray">
          <a:xfrm>
            <a:off x="7002475" y="3488890"/>
            <a:ext cx="250390" cy="276999"/>
          </a:xfrm>
          <a:prstGeom prst="rect">
            <a:avLst/>
          </a:prstGeom>
        </p:spPr>
        <p:txBody>
          <a:bodyPr wrap="none">
            <a:spAutoFit/>
          </a:bodyPr>
          <a:lstStyle/>
          <a:p>
            <a:r>
              <a:rPr lang="en-US" sz="1200" smtClean="0"/>
              <a:t>c</a:t>
            </a:r>
            <a:endParaRPr lang="en-IN" sz="1200"/>
          </a:p>
        </p:txBody>
      </p:sp>
      <p:sp>
        <p:nvSpPr>
          <p:cNvPr id="145" name="Rectangle 144"/>
          <p:cNvSpPr/>
          <p:nvPr/>
        </p:nvSpPr>
        <p:spPr bwMode="gray">
          <a:xfrm>
            <a:off x="7597894" y="1532492"/>
            <a:ext cx="692818" cy="369332"/>
          </a:xfrm>
          <a:prstGeom prst="rect">
            <a:avLst/>
          </a:prstGeom>
        </p:spPr>
        <p:txBody>
          <a:bodyPr wrap="none">
            <a:spAutoFit/>
          </a:bodyPr>
          <a:lstStyle/>
          <a:p>
            <a:r>
              <a:rPr lang="en-US" smtClean="0">
                <a:solidFill>
                  <a:srgbClr val="C00000"/>
                </a:solidFill>
              </a:rPr>
              <a:t>Node</a:t>
            </a:r>
            <a:endParaRPr lang="en-IN">
              <a:solidFill>
                <a:srgbClr val="C00000"/>
              </a:solidFill>
            </a:endParaRPr>
          </a:p>
        </p:txBody>
      </p:sp>
      <p:sp>
        <p:nvSpPr>
          <p:cNvPr id="146" name="Rectangle 145"/>
          <p:cNvSpPr/>
          <p:nvPr/>
        </p:nvSpPr>
        <p:spPr bwMode="gray">
          <a:xfrm>
            <a:off x="4471927" y="2659550"/>
            <a:ext cx="258404" cy="276999"/>
          </a:xfrm>
          <a:prstGeom prst="rect">
            <a:avLst/>
          </a:prstGeom>
        </p:spPr>
        <p:txBody>
          <a:bodyPr wrap="none">
            <a:spAutoFit/>
          </a:bodyPr>
          <a:lstStyle/>
          <a:p>
            <a:r>
              <a:rPr lang="en-US" sz="1200" dirty="0" smtClean="0"/>
              <a:t>a</a:t>
            </a:r>
            <a:endParaRPr lang="en-IN" sz="1200" dirty="0"/>
          </a:p>
        </p:txBody>
      </p:sp>
      <p:sp>
        <p:nvSpPr>
          <p:cNvPr id="147" name="Rectangle 146"/>
          <p:cNvSpPr/>
          <p:nvPr/>
        </p:nvSpPr>
        <p:spPr bwMode="gray">
          <a:xfrm>
            <a:off x="7642020" y="4626568"/>
            <a:ext cx="526106" cy="307777"/>
          </a:xfrm>
          <a:prstGeom prst="rect">
            <a:avLst/>
          </a:prstGeom>
        </p:spPr>
        <p:txBody>
          <a:bodyPr wrap="none">
            <a:spAutoFit/>
          </a:bodyPr>
          <a:lstStyle/>
          <a:p>
            <a:r>
              <a:rPr lang="en-US" sz="1400">
                <a:solidFill>
                  <a:schemeClr val="bg1"/>
                </a:solidFill>
              </a:rPr>
              <a:t>Rack</a:t>
            </a:r>
            <a:endParaRPr lang="en-IN" sz="1400">
              <a:solidFill>
                <a:schemeClr val="bg1"/>
              </a:solidFill>
            </a:endParaRPr>
          </a:p>
        </p:txBody>
      </p:sp>
    </p:spTree>
    <p:extLst>
      <p:ext uri="{BB962C8B-B14F-4D97-AF65-F5344CB8AC3E}">
        <p14:creationId xmlns:p14="http://schemas.microsoft.com/office/powerpoint/2010/main" val="113352627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INPUT SPLITS</a:t>
            </a:r>
            <a:endParaRPr lang="en-IN"/>
          </a:p>
        </p:txBody>
      </p:sp>
      <p:sp>
        <p:nvSpPr>
          <p:cNvPr id="14" name="Freeform 5"/>
          <p:cNvSpPr>
            <a:spLocks/>
          </p:cNvSpPr>
          <p:nvPr/>
        </p:nvSpPr>
        <p:spPr bwMode="gray">
          <a:xfrm>
            <a:off x="1148275" y="2578173"/>
            <a:ext cx="1645776" cy="1028664"/>
          </a:xfrm>
          <a:prstGeom prst="roundRect">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1600">
                <a:solidFill>
                  <a:schemeClr val="bg1"/>
                </a:solidFill>
              </a:rPr>
              <a:t>INPUT DATA</a:t>
            </a:r>
            <a:endParaRPr lang="en-IN" sz="1600">
              <a:solidFill>
                <a:schemeClr val="bg1"/>
              </a:solidFill>
            </a:endParaRPr>
          </a:p>
        </p:txBody>
      </p:sp>
      <p:sp>
        <p:nvSpPr>
          <p:cNvPr id="13" name="Freeform 7"/>
          <p:cNvSpPr>
            <a:spLocks/>
          </p:cNvSpPr>
          <p:nvPr/>
        </p:nvSpPr>
        <p:spPr bwMode="gray">
          <a:xfrm>
            <a:off x="3370073" y="2166708"/>
            <a:ext cx="1481199" cy="781784"/>
          </a:xfrm>
          <a:prstGeom prst="roundRect">
            <a:avLst/>
          </a:pr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1600">
                <a:solidFill>
                  <a:schemeClr val="bg1"/>
                </a:solidFill>
              </a:rPr>
              <a:t>HDFS BLOCK</a:t>
            </a:r>
            <a:endParaRPr lang="en-IN" sz="1600">
              <a:solidFill>
                <a:schemeClr val="bg1"/>
              </a:solidFill>
            </a:endParaRPr>
          </a:p>
        </p:txBody>
      </p:sp>
      <p:sp>
        <p:nvSpPr>
          <p:cNvPr id="12" name="Freeform 9"/>
          <p:cNvSpPr>
            <a:spLocks/>
          </p:cNvSpPr>
          <p:nvPr/>
        </p:nvSpPr>
        <p:spPr bwMode="gray">
          <a:xfrm>
            <a:off x="3411903" y="3157654"/>
            <a:ext cx="1481199" cy="781784"/>
          </a:xfrm>
          <a:prstGeom prst="roundRect">
            <a:avLst/>
          </a:pr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1600">
                <a:solidFill>
                  <a:schemeClr val="bg1"/>
                </a:solidFill>
              </a:rPr>
              <a:t>INPUT SPLITS</a:t>
            </a:r>
            <a:endParaRPr lang="en-IN" sz="1600">
              <a:solidFill>
                <a:schemeClr val="bg1"/>
              </a:solidFill>
            </a:endParaRPr>
          </a:p>
        </p:txBody>
      </p:sp>
      <p:sp>
        <p:nvSpPr>
          <p:cNvPr id="11" name="Freeform 11"/>
          <p:cNvSpPr>
            <a:spLocks/>
          </p:cNvSpPr>
          <p:nvPr/>
        </p:nvSpPr>
        <p:spPr bwMode="gray">
          <a:xfrm>
            <a:off x="5447866" y="2166708"/>
            <a:ext cx="1481199" cy="781784"/>
          </a:xfrm>
          <a:prstGeom prst="roundRect">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1600">
                <a:solidFill>
                  <a:schemeClr val="bg1"/>
                </a:solidFill>
              </a:rPr>
              <a:t>PHYSICAL</a:t>
            </a:r>
            <a:endParaRPr lang="en-IN" sz="1600">
              <a:solidFill>
                <a:schemeClr val="bg1"/>
              </a:solidFill>
            </a:endParaRPr>
          </a:p>
          <a:p>
            <a:r>
              <a:rPr lang="en-US" sz="1600">
                <a:solidFill>
                  <a:schemeClr val="bg1"/>
                </a:solidFill>
              </a:rPr>
              <a:t>DIVISION</a:t>
            </a:r>
            <a:endParaRPr lang="en-IN" sz="1600">
              <a:solidFill>
                <a:schemeClr val="bg1"/>
              </a:solidFill>
            </a:endParaRPr>
          </a:p>
        </p:txBody>
      </p:sp>
      <p:sp>
        <p:nvSpPr>
          <p:cNvPr id="10" name="Freeform 13"/>
          <p:cNvSpPr>
            <a:spLocks/>
          </p:cNvSpPr>
          <p:nvPr/>
        </p:nvSpPr>
        <p:spPr bwMode="gray">
          <a:xfrm>
            <a:off x="5511297" y="3157654"/>
            <a:ext cx="1481199" cy="781784"/>
          </a:xfrm>
          <a:prstGeom prst="roundRect">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1600">
                <a:solidFill>
                  <a:schemeClr val="bg1"/>
                </a:solidFill>
              </a:rPr>
              <a:t>LOGICAL </a:t>
            </a:r>
            <a:r>
              <a:rPr lang="en-US" sz="1600" smtClean="0">
                <a:solidFill>
                  <a:schemeClr val="bg1"/>
                </a:solidFill>
              </a:rPr>
              <a:t>DIVISION</a:t>
            </a:r>
            <a:endParaRPr lang="en-IN" sz="1600">
              <a:solidFill>
                <a:schemeClr val="bg1"/>
              </a:solidFill>
            </a:endParaRPr>
          </a:p>
        </p:txBody>
      </p:sp>
      <p:cxnSp>
        <p:nvCxnSpPr>
          <p:cNvPr id="16" name="Straight Connector 15"/>
          <p:cNvCxnSpPr>
            <a:stCxn id="14" idx="3"/>
            <a:endCxn id="13" idx="1"/>
          </p:cNvCxnSpPr>
          <p:nvPr/>
        </p:nvCxnSpPr>
        <p:spPr bwMode="gray">
          <a:xfrm flipV="1">
            <a:off x="2794051" y="2557600"/>
            <a:ext cx="576022" cy="5349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4" idx="3"/>
            <a:endCxn id="12" idx="1"/>
          </p:cNvCxnSpPr>
          <p:nvPr/>
        </p:nvCxnSpPr>
        <p:spPr bwMode="gray">
          <a:xfrm>
            <a:off x="2794051" y="3092505"/>
            <a:ext cx="617852" cy="4560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11" idx="1"/>
          </p:cNvCxnSpPr>
          <p:nvPr/>
        </p:nvCxnSpPr>
        <p:spPr bwMode="gray">
          <a:xfrm>
            <a:off x="4851272" y="2557600"/>
            <a:ext cx="59659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3"/>
            <a:endCxn id="10" idx="1"/>
          </p:cNvCxnSpPr>
          <p:nvPr/>
        </p:nvCxnSpPr>
        <p:spPr bwMode="gray">
          <a:xfrm>
            <a:off x="4893102" y="3548546"/>
            <a:ext cx="61819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03105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4883176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gray"/>
        <p:txBody>
          <a:bodyPr/>
          <a:lstStyle/>
          <a:p>
            <a:r>
              <a:rPr lang="en-US" smtClean="0"/>
              <a:t>MAP REDUCE</a:t>
            </a:r>
            <a:endParaRPr lang="en-IN"/>
          </a:p>
        </p:txBody>
      </p:sp>
      <p:sp>
        <p:nvSpPr>
          <p:cNvPr id="3" name="Rectangle 2"/>
          <p:cNvSpPr/>
          <p:nvPr>
            <p:custDataLst>
              <p:tags r:id="rId4"/>
            </p:custDataLst>
          </p:nvPr>
        </p:nvSpPr>
        <p:spPr bwMode="gray">
          <a:xfrm>
            <a:off x="566738" y="2434162"/>
            <a:ext cx="8272462" cy="1138773"/>
          </a:xfrm>
          <a:prstGeom prst="rect">
            <a:avLst/>
          </a:prstGeom>
        </p:spPr>
        <p:txBody>
          <a:bodyPr wrap="square" lIns="0" tIns="0" rIns="0" bIns="0">
            <a:spAutoFit/>
          </a:bodyPr>
          <a:lstStyle/>
          <a:p>
            <a:pPr marL="233363" indent="-233363">
              <a:spcBef>
                <a:spcPts val="1200"/>
              </a:spcBef>
              <a:buClr>
                <a:schemeClr val="bg2"/>
              </a:buClr>
              <a:buSzPct val="125000"/>
              <a:buFont typeface="Arial" panose="020B0604020202020204" pitchFamily="34" charset="0"/>
              <a:buChar char="›"/>
            </a:pPr>
            <a:r>
              <a:rPr lang="en-US" dirty="0"/>
              <a:t>Logical records do not fit neatly into the HDFS blocks</a:t>
            </a:r>
            <a:r>
              <a:rPr lang="en-US" dirty="0" smtClean="0"/>
              <a:t>.</a:t>
            </a:r>
            <a:r>
              <a:rPr lang="en-US" dirty="0"/>
              <a:t> </a:t>
            </a:r>
            <a:endParaRPr lang="en-IN" dirty="0"/>
          </a:p>
          <a:p>
            <a:pPr marL="233363" indent="-233363">
              <a:spcBef>
                <a:spcPts val="1200"/>
              </a:spcBef>
              <a:buClr>
                <a:schemeClr val="bg2"/>
              </a:buClr>
              <a:buSzPct val="125000"/>
              <a:buFont typeface="Arial" panose="020B0604020202020204" pitchFamily="34" charset="0"/>
              <a:buChar char="›"/>
            </a:pPr>
            <a:r>
              <a:rPr lang="en-US" dirty="0"/>
              <a:t>Logical records are lines that cross the boundary of the blocks</a:t>
            </a:r>
            <a:r>
              <a:rPr lang="en-US" dirty="0" smtClean="0"/>
              <a:t>.</a:t>
            </a:r>
            <a:r>
              <a:rPr lang="en-US" dirty="0"/>
              <a:t> </a:t>
            </a:r>
            <a:endParaRPr lang="en-IN" dirty="0"/>
          </a:p>
          <a:p>
            <a:pPr marL="233363" indent="-233363">
              <a:spcBef>
                <a:spcPts val="1200"/>
              </a:spcBef>
              <a:buClr>
                <a:schemeClr val="bg2"/>
              </a:buClr>
              <a:buSzPct val="125000"/>
              <a:buFont typeface="Arial" panose="020B0604020202020204" pitchFamily="34" charset="0"/>
              <a:buChar char="›"/>
            </a:pPr>
            <a:r>
              <a:rPr lang="en-US" dirty="0"/>
              <a:t>First split contains line 5 although it spans across blocks.</a:t>
            </a:r>
            <a:endParaRPr lang="en-IN" dirty="0"/>
          </a:p>
        </p:txBody>
      </p:sp>
    </p:spTree>
    <p:extLst>
      <p:ext uri="{BB962C8B-B14F-4D97-AF65-F5344CB8AC3E}">
        <p14:creationId xmlns:p14="http://schemas.microsoft.com/office/powerpoint/2010/main" val="280280026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MAP REDUCE FLOW</a:t>
            </a:r>
            <a:endParaRPr lang="en-IN"/>
          </a:p>
        </p:txBody>
      </p:sp>
      <p:grpSp>
        <p:nvGrpSpPr>
          <p:cNvPr id="35" name="Group 34"/>
          <p:cNvGrpSpPr/>
          <p:nvPr/>
        </p:nvGrpSpPr>
        <p:grpSpPr bwMode="gray">
          <a:xfrm>
            <a:off x="2842166" y="1874110"/>
            <a:ext cx="3318381" cy="3522848"/>
            <a:chOff x="2842166" y="1874110"/>
            <a:chExt cx="3318381" cy="3522848"/>
          </a:xfrm>
        </p:grpSpPr>
        <p:sp>
          <p:nvSpPr>
            <p:cNvPr id="28" name="Freeform 4"/>
            <p:cNvSpPr>
              <a:spLocks/>
            </p:cNvSpPr>
            <p:nvPr/>
          </p:nvSpPr>
          <p:spPr bwMode="gray">
            <a:xfrm>
              <a:off x="3494744" y="1874110"/>
              <a:ext cx="2013780" cy="2012263"/>
            </a:xfrm>
            <a:custGeom>
              <a:avLst/>
              <a:gdLst>
                <a:gd name="T0" fmla="+- 0 12812 11147"/>
                <a:gd name="T1" fmla="*/ T0 w 3629"/>
                <a:gd name="T2" fmla="+- 0 -991 -997"/>
                <a:gd name="T3" fmla="*/ -991 h 3626"/>
                <a:gd name="T4" fmla="+- 0 12525 11147"/>
                <a:gd name="T5" fmla="*/ T4 w 3629"/>
                <a:gd name="T6" fmla="+- 0 -944 -997"/>
                <a:gd name="T7" fmla="*/ -944 h 3626"/>
                <a:gd name="T8" fmla="+- 0 12255 11147"/>
                <a:gd name="T9" fmla="*/ T8 w 3629"/>
                <a:gd name="T10" fmla="+- 0 -854 -997"/>
                <a:gd name="T11" fmla="*/ -854 h 3626"/>
                <a:gd name="T12" fmla="+- 0 12005 11147"/>
                <a:gd name="T13" fmla="*/ T12 w 3629"/>
                <a:gd name="T14" fmla="+- 0 -725 -997"/>
                <a:gd name="T15" fmla="*/ -725 h 3626"/>
                <a:gd name="T16" fmla="+- 0 11780 11147"/>
                <a:gd name="T17" fmla="*/ T16 w 3629"/>
                <a:gd name="T18" fmla="+- 0 -560 -997"/>
                <a:gd name="T19" fmla="*/ -560 h 3626"/>
                <a:gd name="T20" fmla="+- 0 11584 11147"/>
                <a:gd name="T21" fmla="*/ T20 w 3629"/>
                <a:gd name="T22" fmla="+- 0 -364 -997"/>
                <a:gd name="T23" fmla="*/ -364 h 3626"/>
                <a:gd name="T24" fmla="+- 0 11419 11147"/>
                <a:gd name="T25" fmla="*/ T24 w 3629"/>
                <a:gd name="T26" fmla="+- 0 -139 -997"/>
                <a:gd name="T27" fmla="*/ -139 h 3626"/>
                <a:gd name="T28" fmla="+- 0 11289 11147"/>
                <a:gd name="T29" fmla="*/ T28 w 3629"/>
                <a:gd name="T30" fmla="+- 0 111 -997"/>
                <a:gd name="T31" fmla="*/ 111 h 3626"/>
                <a:gd name="T32" fmla="+- 0 11200 11147"/>
                <a:gd name="T33" fmla="*/ T32 w 3629"/>
                <a:gd name="T34" fmla="+- 0 381 -997"/>
                <a:gd name="T35" fmla="*/ 381 h 3626"/>
                <a:gd name="T36" fmla="+- 0 11153 11147"/>
                <a:gd name="T37" fmla="*/ T36 w 3629"/>
                <a:gd name="T38" fmla="+- 0 668 -997"/>
                <a:gd name="T39" fmla="*/ 668 h 3626"/>
                <a:gd name="T40" fmla="+- 0 11153 11147"/>
                <a:gd name="T41" fmla="*/ T40 w 3629"/>
                <a:gd name="T42" fmla="+- 0 965 -997"/>
                <a:gd name="T43" fmla="*/ 965 h 3626"/>
                <a:gd name="T44" fmla="+- 0 11200 11147"/>
                <a:gd name="T45" fmla="*/ T44 w 3629"/>
                <a:gd name="T46" fmla="+- 0 1252 -997"/>
                <a:gd name="T47" fmla="*/ 1252 h 3626"/>
                <a:gd name="T48" fmla="+- 0 11289 11147"/>
                <a:gd name="T49" fmla="*/ T48 w 3629"/>
                <a:gd name="T50" fmla="+- 0 1522 -997"/>
                <a:gd name="T51" fmla="*/ 1522 h 3626"/>
                <a:gd name="T52" fmla="+- 0 11419 11147"/>
                <a:gd name="T53" fmla="*/ T52 w 3629"/>
                <a:gd name="T54" fmla="+- 0 1771 -997"/>
                <a:gd name="T55" fmla="*/ 1771 h 3626"/>
                <a:gd name="T56" fmla="+- 0 11584 11147"/>
                <a:gd name="T57" fmla="*/ T56 w 3629"/>
                <a:gd name="T58" fmla="+- 0 1996 -997"/>
                <a:gd name="T59" fmla="*/ 1996 h 3626"/>
                <a:gd name="T60" fmla="+- 0 11780 11147"/>
                <a:gd name="T61" fmla="*/ T60 w 3629"/>
                <a:gd name="T62" fmla="+- 0 2193 -997"/>
                <a:gd name="T63" fmla="*/ 2193 h 3626"/>
                <a:gd name="T64" fmla="+- 0 12005 11147"/>
                <a:gd name="T65" fmla="*/ T64 w 3629"/>
                <a:gd name="T66" fmla="+- 0 2358 -997"/>
                <a:gd name="T67" fmla="*/ 2358 h 3626"/>
                <a:gd name="T68" fmla="+- 0 12255 11147"/>
                <a:gd name="T69" fmla="*/ T68 w 3629"/>
                <a:gd name="T70" fmla="+- 0 2487 -997"/>
                <a:gd name="T71" fmla="*/ 2487 h 3626"/>
                <a:gd name="T72" fmla="+- 0 12525 11147"/>
                <a:gd name="T73" fmla="*/ T72 w 3629"/>
                <a:gd name="T74" fmla="+- 0 2577 -997"/>
                <a:gd name="T75" fmla="*/ 2577 h 3626"/>
                <a:gd name="T76" fmla="+- 0 12812 11147"/>
                <a:gd name="T77" fmla="*/ T76 w 3629"/>
                <a:gd name="T78" fmla="+- 0 2623 -997"/>
                <a:gd name="T79" fmla="*/ 2623 h 3626"/>
                <a:gd name="T80" fmla="+- 0 13110 11147"/>
                <a:gd name="T81" fmla="*/ T80 w 3629"/>
                <a:gd name="T82" fmla="+- 0 2623 -997"/>
                <a:gd name="T83" fmla="*/ 2623 h 3626"/>
                <a:gd name="T84" fmla="+- 0 13397 11147"/>
                <a:gd name="T85" fmla="*/ T84 w 3629"/>
                <a:gd name="T86" fmla="+- 0 2577 -997"/>
                <a:gd name="T87" fmla="*/ 2577 h 3626"/>
                <a:gd name="T88" fmla="+- 0 13667 11147"/>
                <a:gd name="T89" fmla="*/ T88 w 3629"/>
                <a:gd name="T90" fmla="+- 0 2487 -997"/>
                <a:gd name="T91" fmla="*/ 2487 h 3626"/>
                <a:gd name="T92" fmla="+- 0 13917 11147"/>
                <a:gd name="T93" fmla="*/ T92 w 3629"/>
                <a:gd name="T94" fmla="+- 0 2358 -997"/>
                <a:gd name="T95" fmla="*/ 2358 h 3626"/>
                <a:gd name="T96" fmla="+- 0 14142 11147"/>
                <a:gd name="T97" fmla="*/ T96 w 3629"/>
                <a:gd name="T98" fmla="+- 0 2193 -997"/>
                <a:gd name="T99" fmla="*/ 2193 h 3626"/>
                <a:gd name="T100" fmla="+- 0 14339 11147"/>
                <a:gd name="T101" fmla="*/ T100 w 3629"/>
                <a:gd name="T102" fmla="+- 0 1996 -997"/>
                <a:gd name="T103" fmla="*/ 1996 h 3626"/>
                <a:gd name="T104" fmla="+- 0 14504 11147"/>
                <a:gd name="T105" fmla="*/ T104 w 3629"/>
                <a:gd name="T106" fmla="+- 0 1771 -997"/>
                <a:gd name="T107" fmla="*/ 1771 h 3626"/>
                <a:gd name="T108" fmla="+- 0 14633 11147"/>
                <a:gd name="T109" fmla="*/ T108 w 3629"/>
                <a:gd name="T110" fmla="+- 0 1522 -997"/>
                <a:gd name="T111" fmla="*/ 1522 h 3626"/>
                <a:gd name="T112" fmla="+- 0 14723 11147"/>
                <a:gd name="T113" fmla="*/ T112 w 3629"/>
                <a:gd name="T114" fmla="+- 0 1252 -997"/>
                <a:gd name="T115" fmla="*/ 1252 h 3626"/>
                <a:gd name="T116" fmla="+- 0 14770 11147"/>
                <a:gd name="T117" fmla="*/ T116 w 3629"/>
                <a:gd name="T118" fmla="+- 0 965 -997"/>
                <a:gd name="T119" fmla="*/ 965 h 3626"/>
                <a:gd name="T120" fmla="+- 0 14770 11147"/>
                <a:gd name="T121" fmla="*/ T120 w 3629"/>
                <a:gd name="T122" fmla="+- 0 668 -997"/>
                <a:gd name="T123" fmla="*/ 668 h 3626"/>
                <a:gd name="T124" fmla="+- 0 14723 11147"/>
                <a:gd name="T125" fmla="*/ T124 w 3629"/>
                <a:gd name="T126" fmla="+- 0 381 -997"/>
                <a:gd name="T127" fmla="*/ 381 h 3626"/>
                <a:gd name="T128" fmla="+- 0 14633 11147"/>
                <a:gd name="T129" fmla="*/ T128 w 3629"/>
                <a:gd name="T130" fmla="+- 0 111 -997"/>
                <a:gd name="T131" fmla="*/ 111 h 3626"/>
                <a:gd name="T132" fmla="+- 0 14504 11147"/>
                <a:gd name="T133" fmla="*/ T132 w 3629"/>
                <a:gd name="T134" fmla="+- 0 -139 -997"/>
                <a:gd name="T135" fmla="*/ -139 h 3626"/>
                <a:gd name="T136" fmla="+- 0 14339 11147"/>
                <a:gd name="T137" fmla="*/ T136 w 3629"/>
                <a:gd name="T138" fmla="+- 0 -364 -997"/>
                <a:gd name="T139" fmla="*/ -364 h 3626"/>
                <a:gd name="T140" fmla="+- 0 14142 11147"/>
                <a:gd name="T141" fmla="*/ T140 w 3629"/>
                <a:gd name="T142" fmla="+- 0 -560 -997"/>
                <a:gd name="T143" fmla="*/ -560 h 3626"/>
                <a:gd name="T144" fmla="+- 0 13917 11147"/>
                <a:gd name="T145" fmla="*/ T144 w 3629"/>
                <a:gd name="T146" fmla="+- 0 -725 -997"/>
                <a:gd name="T147" fmla="*/ -725 h 3626"/>
                <a:gd name="T148" fmla="+- 0 13667 11147"/>
                <a:gd name="T149" fmla="*/ T148 w 3629"/>
                <a:gd name="T150" fmla="+- 0 -854 -997"/>
                <a:gd name="T151" fmla="*/ -854 h 3626"/>
                <a:gd name="T152" fmla="+- 0 13397 11147"/>
                <a:gd name="T153" fmla="*/ T152 w 3629"/>
                <a:gd name="T154" fmla="+- 0 -944 -997"/>
                <a:gd name="T155" fmla="*/ -944 h 3626"/>
                <a:gd name="T156" fmla="+- 0 13110 11147"/>
                <a:gd name="T157" fmla="*/ T156 w 3629"/>
                <a:gd name="T158" fmla="+- 0 -991 -997"/>
                <a:gd name="T159" fmla="*/ -991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9" h="3626">
                  <a:moveTo>
                    <a:pt x="1814" y="0"/>
                  </a:moveTo>
                  <a:lnTo>
                    <a:pt x="1665" y="6"/>
                  </a:lnTo>
                  <a:lnTo>
                    <a:pt x="1520" y="24"/>
                  </a:lnTo>
                  <a:lnTo>
                    <a:pt x="1378" y="53"/>
                  </a:lnTo>
                  <a:lnTo>
                    <a:pt x="1241" y="93"/>
                  </a:lnTo>
                  <a:lnTo>
                    <a:pt x="1108" y="143"/>
                  </a:lnTo>
                  <a:lnTo>
                    <a:pt x="980" y="202"/>
                  </a:lnTo>
                  <a:lnTo>
                    <a:pt x="858" y="272"/>
                  </a:lnTo>
                  <a:lnTo>
                    <a:pt x="743" y="350"/>
                  </a:lnTo>
                  <a:lnTo>
                    <a:pt x="633" y="437"/>
                  </a:lnTo>
                  <a:lnTo>
                    <a:pt x="531" y="531"/>
                  </a:lnTo>
                  <a:lnTo>
                    <a:pt x="437" y="633"/>
                  </a:lnTo>
                  <a:lnTo>
                    <a:pt x="350" y="742"/>
                  </a:lnTo>
                  <a:lnTo>
                    <a:pt x="272" y="858"/>
                  </a:lnTo>
                  <a:lnTo>
                    <a:pt x="202" y="980"/>
                  </a:lnTo>
                  <a:lnTo>
                    <a:pt x="142" y="1108"/>
                  </a:lnTo>
                  <a:lnTo>
                    <a:pt x="92" y="1240"/>
                  </a:lnTo>
                  <a:lnTo>
                    <a:pt x="53" y="1378"/>
                  </a:lnTo>
                  <a:lnTo>
                    <a:pt x="24" y="1519"/>
                  </a:lnTo>
                  <a:lnTo>
                    <a:pt x="6" y="1665"/>
                  </a:lnTo>
                  <a:lnTo>
                    <a:pt x="0" y="1813"/>
                  </a:lnTo>
                  <a:lnTo>
                    <a:pt x="6" y="1962"/>
                  </a:lnTo>
                  <a:lnTo>
                    <a:pt x="24" y="2107"/>
                  </a:lnTo>
                  <a:lnTo>
                    <a:pt x="53" y="2249"/>
                  </a:lnTo>
                  <a:lnTo>
                    <a:pt x="92" y="2386"/>
                  </a:lnTo>
                  <a:lnTo>
                    <a:pt x="142" y="2519"/>
                  </a:lnTo>
                  <a:lnTo>
                    <a:pt x="202" y="2647"/>
                  </a:lnTo>
                  <a:lnTo>
                    <a:pt x="272" y="2768"/>
                  </a:lnTo>
                  <a:lnTo>
                    <a:pt x="350" y="2884"/>
                  </a:lnTo>
                  <a:lnTo>
                    <a:pt x="437" y="2993"/>
                  </a:lnTo>
                  <a:lnTo>
                    <a:pt x="531" y="3095"/>
                  </a:lnTo>
                  <a:lnTo>
                    <a:pt x="633" y="3190"/>
                  </a:lnTo>
                  <a:lnTo>
                    <a:pt x="743" y="3277"/>
                  </a:lnTo>
                  <a:lnTo>
                    <a:pt x="858" y="3355"/>
                  </a:lnTo>
                  <a:lnTo>
                    <a:pt x="980" y="3424"/>
                  </a:lnTo>
                  <a:lnTo>
                    <a:pt x="1108" y="3484"/>
                  </a:lnTo>
                  <a:lnTo>
                    <a:pt x="1241" y="3534"/>
                  </a:lnTo>
                  <a:lnTo>
                    <a:pt x="1378" y="3574"/>
                  </a:lnTo>
                  <a:lnTo>
                    <a:pt x="1520" y="3603"/>
                  </a:lnTo>
                  <a:lnTo>
                    <a:pt x="1665" y="3620"/>
                  </a:lnTo>
                  <a:lnTo>
                    <a:pt x="1814" y="3626"/>
                  </a:lnTo>
                  <a:lnTo>
                    <a:pt x="1963" y="3620"/>
                  </a:lnTo>
                  <a:lnTo>
                    <a:pt x="2108" y="3603"/>
                  </a:lnTo>
                  <a:lnTo>
                    <a:pt x="2250" y="3574"/>
                  </a:lnTo>
                  <a:lnTo>
                    <a:pt x="2388" y="3534"/>
                  </a:lnTo>
                  <a:lnTo>
                    <a:pt x="2520" y="3484"/>
                  </a:lnTo>
                  <a:lnTo>
                    <a:pt x="2648" y="3424"/>
                  </a:lnTo>
                  <a:lnTo>
                    <a:pt x="2770" y="3355"/>
                  </a:lnTo>
                  <a:lnTo>
                    <a:pt x="2886" y="3277"/>
                  </a:lnTo>
                  <a:lnTo>
                    <a:pt x="2995" y="3190"/>
                  </a:lnTo>
                  <a:lnTo>
                    <a:pt x="3097" y="3095"/>
                  </a:lnTo>
                  <a:lnTo>
                    <a:pt x="3192" y="2993"/>
                  </a:lnTo>
                  <a:lnTo>
                    <a:pt x="3279" y="2884"/>
                  </a:lnTo>
                  <a:lnTo>
                    <a:pt x="3357" y="2768"/>
                  </a:lnTo>
                  <a:lnTo>
                    <a:pt x="3426" y="2647"/>
                  </a:lnTo>
                  <a:lnTo>
                    <a:pt x="3486" y="2519"/>
                  </a:lnTo>
                  <a:lnTo>
                    <a:pt x="3536" y="2386"/>
                  </a:lnTo>
                  <a:lnTo>
                    <a:pt x="3576" y="2249"/>
                  </a:lnTo>
                  <a:lnTo>
                    <a:pt x="3605" y="2107"/>
                  </a:lnTo>
                  <a:lnTo>
                    <a:pt x="3623" y="1962"/>
                  </a:lnTo>
                  <a:lnTo>
                    <a:pt x="3629" y="1813"/>
                  </a:lnTo>
                  <a:lnTo>
                    <a:pt x="3623" y="1665"/>
                  </a:lnTo>
                  <a:lnTo>
                    <a:pt x="3605" y="1519"/>
                  </a:lnTo>
                  <a:lnTo>
                    <a:pt x="3576" y="1378"/>
                  </a:lnTo>
                  <a:lnTo>
                    <a:pt x="3536" y="1240"/>
                  </a:lnTo>
                  <a:lnTo>
                    <a:pt x="3486" y="1108"/>
                  </a:lnTo>
                  <a:lnTo>
                    <a:pt x="3426" y="980"/>
                  </a:lnTo>
                  <a:lnTo>
                    <a:pt x="3357" y="858"/>
                  </a:lnTo>
                  <a:lnTo>
                    <a:pt x="3279" y="742"/>
                  </a:lnTo>
                  <a:lnTo>
                    <a:pt x="3192" y="633"/>
                  </a:lnTo>
                  <a:lnTo>
                    <a:pt x="3097" y="531"/>
                  </a:lnTo>
                  <a:lnTo>
                    <a:pt x="2995" y="437"/>
                  </a:lnTo>
                  <a:lnTo>
                    <a:pt x="2886" y="350"/>
                  </a:lnTo>
                  <a:lnTo>
                    <a:pt x="2770" y="272"/>
                  </a:lnTo>
                  <a:lnTo>
                    <a:pt x="2648" y="202"/>
                  </a:lnTo>
                  <a:lnTo>
                    <a:pt x="2520" y="143"/>
                  </a:lnTo>
                  <a:lnTo>
                    <a:pt x="2388" y="93"/>
                  </a:lnTo>
                  <a:lnTo>
                    <a:pt x="2250" y="53"/>
                  </a:lnTo>
                  <a:lnTo>
                    <a:pt x="2108" y="24"/>
                  </a:lnTo>
                  <a:lnTo>
                    <a:pt x="1963" y="6"/>
                  </a:lnTo>
                  <a:lnTo>
                    <a:pt x="1814" y="0"/>
                  </a:lnTo>
                </a:path>
              </a:pathLst>
            </a:custGeom>
            <a:solidFill>
              <a:srgbClr val="C00000">
                <a:alpha val="15000"/>
              </a:srgbClr>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6"/>
            <p:cNvSpPr>
              <a:spLocks/>
            </p:cNvSpPr>
            <p:nvPr/>
          </p:nvSpPr>
          <p:spPr bwMode="gray">
            <a:xfrm>
              <a:off x="3494744" y="1874110"/>
              <a:ext cx="2013780" cy="2012263"/>
            </a:xfrm>
            <a:custGeom>
              <a:avLst/>
              <a:gdLst>
                <a:gd name="T0" fmla="+- 0 11153 11147"/>
                <a:gd name="T1" fmla="*/ T0 w 3629"/>
                <a:gd name="T2" fmla="+- 0 668 -997"/>
                <a:gd name="T3" fmla="*/ 668 h 3626"/>
                <a:gd name="T4" fmla="+- 0 11200 11147"/>
                <a:gd name="T5" fmla="*/ T4 w 3629"/>
                <a:gd name="T6" fmla="+- 0 381 -997"/>
                <a:gd name="T7" fmla="*/ 381 h 3626"/>
                <a:gd name="T8" fmla="+- 0 11289 11147"/>
                <a:gd name="T9" fmla="*/ T8 w 3629"/>
                <a:gd name="T10" fmla="+- 0 111 -997"/>
                <a:gd name="T11" fmla="*/ 111 h 3626"/>
                <a:gd name="T12" fmla="+- 0 11419 11147"/>
                <a:gd name="T13" fmla="*/ T12 w 3629"/>
                <a:gd name="T14" fmla="+- 0 -139 -997"/>
                <a:gd name="T15" fmla="*/ -139 h 3626"/>
                <a:gd name="T16" fmla="+- 0 11584 11147"/>
                <a:gd name="T17" fmla="*/ T16 w 3629"/>
                <a:gd name="T18" fmla="+- 0 -364 -997"/>
                <a:gd name="T19" fmla="*/ -364 h 3626"/>
                <a:gd name="T20" fmla="+- 0 11780 11147"/>
                <a:gd name="T21" fmla="*/ T20 w 3629"/>
                <a:gd name="T22" fmla="+- 0 -560 -997"/>
                <a:gd name="T23" fmla="*/ -560 h 3626"/>
                <a:gd name="T24" fmla="+- 0 12005 11147"/>
                <a:gd name="T25" fmla="*/ T24 w 3629"/>
                <a:gd name="T26" fmla="+- 0 -725 -997"/>
                <a:gd name="T27" fmla="*/ -725 h 3626"/>
                <a:gd name="T28" fmla="+- 0 12255 11147"/>
                <a:gd name="T29" fmla="*/ T28 w 3629"/>
                <a:gd name="T30" fmla="+- 0 -854 -997"/>
                <a:gd name="T31" fmla="*/ -854 h 3626"/>
                <a:gd name="T32" fmla="+- 0 12525 11147"/>
                <a:gd name="T33" fmla="*/ T32 w 3629"/>
                <a:gd name="T34" fmla="+- 0 -944 -997"/>
                <a:gd name="T35" fmla="*/ -944 h 3626"/>
                <a:gd name="T36" fmla="+- 0 12812 11147"/>
                <a:gd name="T37" fmla="*/ T36 w 3629"/>
                <a:gd name="T38" fmla="+- 0 -991 -997"/>
                <a:gd name="T39" fmla="*/ -991 h 3626"/>
                <a:gd name="T40" fmla="+- 0 13110 11147"/>
                <a:gd name="T41" fmla="*/ T40 w 3629"/>
                <a:gd name="T42" fmla="+- 0 -991 -997"/>
                <a:gd name="T43" fmla="*/ -991 h 3626"/>
                <a:gd name="T44" fmla="+- 0 13397 11147"/>
                <a:gd name="T45" fmla="*/ T44 w 3629"/>
                <a:gd name="T46" fmla="+- 0 -944 -997"/>
                <a:gd name="T47" fmla="*/ -944 h 3626"/>
                <a:gd name="T48" fmla="+- 0 13667 11147"/>
                <a:gd name="T49" fmla="*/ T48 w 3629"/>
                <a:gd name="T50" fmla="+- 0 -854 -997"/>
                <a:gd name="T51" fmla="*/ -854 h 3626"/>
                <a:gd name="T52" fmla="+- 0 13917 11147"/>
                <a:gd name="T53" fmla="*/ T52 w 3629"/>
                <a:gd name="T54" fmla="+- 0 -725 -997"/>
                <a:gd name="T55" fmla="*/ -725 h 3626"/>
                <a:gd name="T56" fmla="+- 0 14142 11147"/>
                <a:gd name="T57" fmla="*/ T56 w 3629"/>
                <a:gd name="T58" fmla="+- 0 -560 -997"/>
                <a:gd name="T59" fmla="*/ -560 h 3626"/>
                <a:gd name="T60" fmla="+- 0 14339 11147"/>
                <a:gd name="T61" fmla="*/ T60 w 3629"/>
                <a:gd name="T62" fmla="+- 0 -364 -997"/>
                <a:gd name="T63" fmla="*/ -364 h 3626"/>
                <a:gd name="T64" fmla="+- 0 14504 11147"/>
                <a:gd name="T65" fmla="*/ T64 w 3629"/>
                <a:gd name="T66" fmla="+- 0 -139 -997"/>
                <a:gd name="T67" fmla="*/ -139 h 3626"/>
                <a:gd name="T68" fmla="+- 0 14633 11147"/>
                <a:gd name="T69" fmla="*/ T68 w 3629"/>
                <a:gd name="T70" fmla="+- 0 111 -997"/>
                <a:gd name="T71" fmla="*/ 111 h 3626"/>
                <a:gd name="T72" fmla="+- 0 14723 11147"/>
                <a:gd name="T73" fmla="*/ T72 w 3629"/>
                <a:gd name="T74" fmla="+- 0 381 -997"/>
                <a:gd name="T75" fmla="*/ 381 h 3626"/>
                <a:gd name="T76" fmla="+- 0 14770 11147"/>
                <a:gd name="T77" fmla="*/ T76 w 3629"/>
                <a:gd name="T78" fmla="+- 0 668 -997"/>
                <a:gd name="T79" fmla="*/ 668 h 3626"/>
                <a:gd name="T80" fmla="+- 0 14770 11147"/>
                <a:gd name="T81" fmla="*/ T80 w 3629"/>
                <a:gd name="T82" fmla="+- 0 965 -997"/>
                <a:gd name="T83" fmla="*/ 965 h 3626"/>
                <a:gd name="T84" fmla="+- 0 14723 11147"/>
                <a:gd name="T85" fmla="*/ T84 w 3629"/>
                <a:gd name="T86" fmla="+- 0 1252 -997"/>
                <a:gd name="T87" fmla="*/ 1252 h 3626"/>
                <a:gd name="T88" fmla="+- 0 14633 11147"/>
                <a:gd name="T89" fmla="*/ T88 w 3629"/>
                <a:gd name="T90" fmla="+- 0 1522 -997"/>
                <a:gd name="T91" fmla="*/ 1522 h 3626"/>
                <a:gd name="T92" fmla="+- 0 14504 11147"/>
                <a:gd name="T93" fmla="*/ T92 w 3629"/>
                <a:gd name="T94" fmla="+- 0 1771 -997"/>
                <a:gd name="T95" fmla="*/ 1771 h 3626"/>
                <a:gd name="T96" fmla="+- 0 14339 11147"/>
                <a:gd name="T97" fmla="*/ T96 w 3629"/>
                <a:gd name="T98" fmla="+- 0 1996 -997"/>
                <a:gd name="T99" fmla="*/ 1996 h 3626"/>
                <a:gd name="T100" fmla="+- 0 14142 11147"/>
                <a:gd name="T101" fmla="*/ T100 w 3629"/>
                <a:gd name="T102" fmla="+- 0 2193 -997"/>
                <a:gd name="T103" fmla="*/ 2193 h 3626"/>
                <a:gd name="T104" fmla="+- 0 13917 11147"/>
                <a:gd name="T105" fmla="*/ T104 w 3629"/>
                <a:gd name="T106" fmla="+- 0 2358 -997"/>
                <a:gd name="T107" fmla="*/ 2358 h 3626"/>
                <a:gd name="T108" fmla="+- 0 13667 11147"/>
                <a:gd name="T109" fmla="*/ T108 w 3629"/>
                <a:gd name="T110" fmla="+- 0 2487 -997"/>
                <a:gd name="T111" fmla="*/ 2487 h 3626"/>
                <a:gd name="T112" fmla="+- 0 13397 11147"/>
                <a:gd name="T113" fmla="*/ T112 w 3629"/>
                <a:gd name="T114" fmla="+- 0 2577 -997"/>
                <a:gd name="T115" fmla="*/ 2577 h 3626"/>
                <a:gd name="T116" fmla="+- 0 13110 11147"/>
                <a:gd name="T117" fmla="*/ T116 w 3629"/>
                <a:gd name="T118" fmla="+- 0 2623 -997"/>
                <a:gd name="T119" fmla="*/ 2623 h 3626"/>
                <a:gd name="T120" fmla="+- 0 12812 11147"/>
                <a:gd name="T121" fmla="*/ T120 w 3629"/>
                <a:gd name="T122" fmla="+- 0 2623 -997"/>
                <a:gd name="T123" fmla="*/ 2623 h 3626"/>
                <a:gd name="T124" fmla="+- 0 12525 11147"/>
                <a:gd name="T125" fmla="*/ T124 w 3629"/>
                <a:gd name="T126" fmla="+- 0 2577 -997"/>
                <a:gd name="T127" fmla="*/ 2577 h 3626"/>
                <a:gd name="T128" fmla="+- 0 12255 11147"/>
                <a:gd name="T129" fmla="*/ T128 w 3629"/>
                <a:gd name="T130" fmla="+- 0 2487 -997"/>
                <a:gd name="T131" fmla="*/ 2487 h 3626"/>
                <a:gd name="T132" fmla="+- 0 12005 11147"/>
                <a:gd name="T133" fmla="*/ T132 w 3629"/>
                <a:gd name="T134" fmla="+- 0 2358 -997"/>
                <a:gd name="T135" fmla="*/ 2358 h 3626"/>
                <a:gd name="T136" fmla="+- 0 11780 11147"/>
                <a:gd name="T137" fmla="*/ T136 w 3629"/>
                <a:gd name="T138" fmla="+- 0 2193 -997"/>
                <a:gd name="T139" fmla="*/ 2193 h 3626"/>
                <a:gd name="T140" fmla="+- 0 11584 11147"/>
                <a:gd name="T141" fmla="*/ T140 w 3629"/>
                <a:gd name="T142" fmla="+- 0 1996 -997"/>
                <a:gd name="T143" fmla="*/ 1996 h 3626"/>
                <a:gd name="T144" fmla="+- 0 11419 11147"/>
                <a:gd name="T145" fmla="*/ T144 w 3629"/>
                <a:gd name="T146" fmla="+- 0 1771 -997"/>
                <a:gd name="T147" fmla="*/ 1771 h 3626"/>
                <a:gd name="T148" fmla="+- 0 11289 11147"/>
                <a:gd name="T149" fmla="*/ T148 w 3629"/>
                <a:gd name="T150" fmla="+- 0 1522 -997"/>
                <a:gd name="T151" fmla="*/ 1522 h 3626"/>
                <a:gd name="T152" fmla="+- 0 11200 11147"/>
                <a:gd name="T153" fmla="*/ T152 w 3629"/>
                <a:gd name="T154" fmla="+- 0 1252 -997"/>
                <a:gd name="T155" fmla="*/ 1252 h 3626"/>
                <a:gd name="T156" fmla="+- 0 11153 11147"/>
                <a:gd name="T157" fmla="*/ T156 w 3629"/>
                <a:gd name="T158" fmla="+- 0 965 -997"/>
                <a:gd name="T159" fmla="*/ 965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9" h="3626">
                  <a:moveTo>
                    <a:pt x="0" y="1813"/>
                  </a:moveTo>
                  <a:lnTo>
                    <a:pt x="6" y="1665"/>
                  </a:lnTo>
                  <a:lnTo>
                    <a:pt x="24" y="1519"/>
                  </a:lnTo>
                  <a:lnTo>
                    <a:pt x="53" y="1378"/>
                  </a:lnTo>
                  <a:lnTo>
                    <a:pt x="92" y="1240"/>
                  </a:lnTo>
                  <a:lnTo>
                    <a:pt x="142" y="1108"/>
                  </a:lnTo>
                  <a:lnTo>
                    <a:pt x="202" y="980"/>
                  </a:lnTo>
                  <a:lnTo>
                    <a:pt x="272" y="858"/>
                  </a:lnTo>
                  <a:lnTo>
                    <a:pt x="350" y="742"/>
                  </a:lnTo>
                  <a:lnTo>
                    <a:pt x="437" y="633"/>
                  </a:lnTo>
                  <a:lnTo>
                    <a:pt x="531" y="531"/>
                  </a:lnTo>
                  <a:lnTo>
                    <a:pt x="633" y="437"/>
                  </a:lnTo>
                  <a:lnTo>
                    <a:pt x="743" y="350"/>
                  </a:lnTo>
                  <a:lnTo>
                    <a:pt x="858" y="272"/>
                  </a:lnTo>
                  <a:lnTo>
                    <a:pt x="980" y="202"/>
                  </a:lnTo>
                  <a:lnTo>
                    <a:pt x="1108" y="143"/>
                  </a:lnTo>
                  <a:lnTo>
                    <a:pt x="1241" y="93"/>
                  </a:lnTo>
                  <a:lnTo>
                    <a:pt x="1378" y="53"/>
                  </a:lnTo>
                  <a:lnTo>
                    <a:pt x="1520" y="24"/>
                  </a:lnTo>
                  <a:lnTo>
                    <a:pt x="1665" y="6"/>
                  </a:lnTo>
                  <a:lnTo>
                    <a:pt x="1814" y="0"/>
                  </a:lnTo>
                  <a:lnTo>
                    <a:pt x="1963" y="6"/>
                  </a:lnTo>
                  <a:lnTo>
                    <a:pt x="2108" y="24"/>
                  </a:lnTo>
                  <a:lnTo>
                    <a:pt x="2250" y="53"/>
                  </a:lnTo>
                  <a:lnTo>
                    <a:pt x="2388" y="93"/>
                  </a:lnTo>
                  <a:lnTo>
                    <a:pt x="2520" y="143"/>
                  </a:lnTo>
                  <a:lnTo>
                    <a:pt x="2648" y="202"/>
                  </a:lnTo>
                  <a:lnTo>
                    <a:pt x="2770" y="272"/>
                  </a:lnTo>
                  <a:lnTo>
                    <a:pt x="2886" y="350"/>
                  </a:lnTo>
                  <a:lnTo>
                    <a:pt x="2995" y="437"/>
                  </a:lnTo>
                  <a:lnTo>
                    <a:pt x="3097" y="531"/>
                  </a:lnTo>
                  <a:lnTo>
                    <a:pt x="3192" y="633"/>
                  </a:lnTo>
                  <a:lnTo>
                    <a:pt x="3279" y="742"/>
                  </a:lnTo>
                  <a:lnTo>
                    <a:pt x="3357" y="858"/>
                  </a:lnTo>
                  <a:lnTo>
                    <a:pt x="3426" y="980"/>
                  </a:lnTo>
                  <a:lnTo>
                    <a:pt x="3486" y="1108"/>
                  </a:lnTo>
                  <a:lnTo>
                    <a:pt x="3536" y="1240"/>
                  </a:lnTo>
                  <a:lnTo>
                    <a:pt x="3576" y="1378"/>
                  </a:lnTo>
                  <a:lnTo>
                    <a:pt x="3605" y="1519"/>
                  </a:lnTo>
                  <a:lnTo>
                    <a:pt x="3623" y="1665"/>
                  </a:lnTo>
                  <a:lnTo>
                    <a:pt x="3629" y="1813"/>
                  </a:lnTo>
                  <a:lnTo>
                    <a:pt x="3623" y="1962"/>
                  </a:lnTo>
                  <a:lnTo>
                    <a:pt x="3605" y="2107"/>
                  </a:lnTo>
                  <a:lnTo>
                    <a:pt x="3576" y="2249"/>
                  </a:lnTo>
                  <a:lnTo>
                    <a:pt x="3536" y="2386"/>
                  </a:lnTo>
                  <a:lnTo>
                    <a:pt x="3486" y="2519"/>
                  </a:lnTo>
                  <a:lnTo>
                    <a:pt x="3426" y="2647"/>
                  </a:lnTo>
                  <a:lnTo>
                    <a:pt x="3357" y="2768"/>
                  </a:lnTo>
                  <a:lnTo>
                    <a:pt x="3279" y="2884"/>
                  </a:lnTo>
                  <a:lnTo>
                    <a:pt x="3192" y="2993"/>
                  </a:lnTo>
                  <a:lnTo>
                    <a:pt x="3097" y="3095"/>
                  </a:lnTo>
                  <a:lnTo>
                    <a:pt x="2995" y="3190"/>
                  </a:lnTo>
                  <a:lnTo>
                    <a:pt x="2886" y="3277"/>
                  </a:lnTo>
                  <a:lnTo>
                    <a:pt x="2770" y="3355"/>
                  </a:lnTo>
                  <a:lnTo>
                    <a:pt x="2648" y="3424"/>
                  </a:lnTo>
                  <a:lnTo>
                    <a:pt x="2520" y="3484"/>
                  </a:lnTo>
                  <a:lnTo>
                    <a:pt x="2388" y="3534"/>
                  </a:lnTo>
                  <a:lnTo>
                    <a:pt x="2250" y="3574"/>
                  </a:lnTo>
                  <a:lnTo>
                    <a:pt x="2108" y="3603"/>
                  </a:lnTo>
                  <a:lnTo>
                    <a:pt x="1963" y="3620"/>
                  </a:lnTo>
                  <a:lnTo>
                    <a:pt x="1814" y="3626"/>
                  </a:lnTo>
                  <a:lnTo>
                    <a:pt x="1665" y="3620"/>
                  </a:lnTo>
                  <a:lnTo>
                    <a:pt x="1520" y="3603"/>
                  </a:lnTo>
                  <a:lnTo>
                    <a:pt x="1378" y="3574"/>
                  </a:lnTo>
                  <a:lnTo>
                    <a:pt x="1241" y="3534"/>
                  </a:lnTo>
                  <a:lnTo>
                    <a:pt x="1108" y="3484"/>
                  </a:lnTo>
                  <a:lnTo>
                    <a:pt x="980" y="3424"/>
                  </a:lnTo>
                  <a:lnTo>
                    <a:pt x="858" y="3355"/>
                  </a:lnTo>
                  <a:lnTo>
                    <a:pt x="743" y="3277"/>
                  </a:lnTo>
                  <a:lnTo>
                    <a:pt x="633" y="3190"/>
                  </a:lnTo>
                  <a:lnTo>
                    <a:pt x="531" y="3095"/>
                  </a:lnTo>
                  <a:lnTo>
                    <a:pt x="437" y="2993"/>
                  </a:lnTo>
                  <a:lnTo>
                    <a:pt x="350" y="2884"/>
                  </a:lnTo>
                  <a:lnTo>
                    <a:pt x="272" y="2768"/>
                  </a:lnTo>
                  <a:lnTo>
                    <a:pt x="202" y="2647"/>
                  </a:lnTo>
                  <a:lnTo>
                    <a:pt x="142" y="2519"/>
                  </a:lnTo>
                  <a:lnTo>
                    <a:pt x="92" y="2386"/>
                  </a:lnTo>
                  <a:lnTo>
                    <a:pt x="53" y="2249"/>
                  </a:lnTo>
                  <a:lnTo>
                    <a:pt x="24" y="2107"/>
                  </a:lnTo>
                  <a:lnTo>
                    <a:pt x="6" y="1962"/>
                  </a:lnTo>
                  <a:lnTo>
                    <a:pt x="0" y="1813"/>
                  </a:lnTo>
                  <a:close/>
                </a:path>
              </a:pathLst>
            </a:custGeom>
            <a:solidFill>
              <a:schemeClr val="bg2">
                <a:alpha val="15000"/>
              </a:schemeClr>
            </a:solidFill>
            <a:ln w="2590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Freeform 8"/>
            <p:cNvSpPr>
              <a:spLocks/>
            </p:cNvSpPr>
            <p:nvPr/>
          </p:nvSpPr>
          <p:spPr bwMode="gray">
            <a:xfrm>
              <a:off x="4148432" y="2250924"/>
              <a:ext cx="2012115" cy="2012263"/>
            </a:xfrm>
            <a:custGeom>
              <a:avLst/>
              <a:gdLst>
                <a:gd name="T0" fmla="+- 0 13990 12325"/>
                <a:gd name="T1" fmla="*/ T0 w 3626"/>
                <a:gd name="T2" fmla="+- 0 -312 -318"/>
                <a:gd name="T3" fmla="*/ -312 h 3626"/>
                <a:gd name="T4" fmla="+- 0 13703 12325"/>
                <a:gd name="T5" fmla="*/ T4 w 3626"/>
                <a:gd name="T6" fmla="+- 0 -265 -318"/>
                <a:gd name="T7" fmla="*/ -265 h 3626"/>
                <a:gd name="T8" fmla="+- 0 13433 12325"/>
                <a:gd name="T9" fmla="*/ T8 w 3626"/>
                <a:gd name="T10" fmla="+- 0 -175 -318"/>
                <a:gd name="T11" fmla="*/ -175 h 3626"/>
                <a:gd name="T12" fmla="+- 0 13183 12325"/>
                <a:gd name="T13" fmla="*/ T12 w 3626"/>
                <a:gd name="T14" fmla="+- 0 -46 -318"/>
                <a:gd name="T15" fmla="*/ -46 h 3626"/>
                <a:gd name="T16" fmla="+- 0 12958 12325"/>
                <a:gd name="T17" fmla="*/ T16 w 3626"/>
                <a:gd name="T18" fmla="+- 0 119 -318"/>
                <a:gd name="T19" fmla="*/ 119 h 3626"/>
                <a:gd name="T20" fmla="+- 0 12762 12325"/>
                <a:gd name="T21" fmla="*/ T20 w 3626"/>
                <a:gd name="T22" fmla="+- 0 315 -318"/>
                <a:gd name="T23" fmla="*/ 315 h 3626"/>
                <a:gd name="T24" fmla="+- 0 12597 12325"/>
                <a:gd name="T25" fmla="*/ T24 w 3626"/>
                <a:gd name="T26" fmla="+- 0 540 -318"/>
                <a:gd name="T27" fmla="*/ 540 h 3626"/>
                <a:gd name="T28" fmla="+- 0 12468 12325"/>
                <a:gd name="T29" fmla="*/ T28 w 3626"/>
                <a:gd name="T30" fmla="+- 0 790 -318"/>
                <a:gd name="T31" fmla="*/ 790 h 3626"/>
                <a:gd name="T32" fmla="+- 0 12378 12325"/>
                <a:gd name="T33" fmla="*/ T32 w 3626"/>
                <a:gd name="T34" fmla="+- 0 1060 -318"/>
                <a:gd name="T35" fmla="*/ 1060 h 3626"/>
                <a:gd name="T36" fmla="+- 0 12331 12325"/>
                <a:gd name="T37" fmla="*/ T36 w 3626"/>
                <a:gd name="T38" fmla="+- 0 1347 -318"/>
                <a:gd name="T39" fmla="*/ 1347 h 3626"/>
                <a:gd name="T40" fmla="+- 0 12331 12325"/>
                <a:gd name="T41" fmla="*/ T40 w 3626"/>
                <a:gd name="T42" fmla="+- 0 1644 -318"/>
                <a:gd name="T43" fmla="*/ 1644 h 3626"/>
                <a:gd name="T44" fmla="+- 0 12378 12325"/>
                <a:gd name="T45" fmla="*/ T44 w 3626"/>
                <a:gd name="T46" fmla="+- 0 1931 -318"/>
                <a:gd name="T47" fmla="*/ 1931 h 3626"/>
                <a:gd name="T48" fmla="+- 0 12468 12325"/>
                <a:gd name="T49" fmla="*/ T48 w 3626"/>
                <a:gd name="T50" fmla="+- 0 2201 -318"/>
                <a:gd name="T51" fmla="*/ 2201 h 3626"/>
                <a:gd name="T52" fmla="+- 0 12597 12325"/>
                <a:gd name="T53" fmla="*/ T52 w 3626"/>
                <a:gd name="T54" fmla="+- 0 2451 -318"/>
                <a:gd name="T55" fmla="*/ 2451 h 3626"/>
                <a:gd name="T56" fmla="+- 0 12762 12325"/>
                <a:gd name="T57" fmla="*/ T56 w 3626"/>
                <a:gd name="T58" fmla="+- 0 2676 -318"/>
                <a:gd name="T59" fmla="*/ 2676 h 3626"/>
                <a:gd name="T60" fmla="+- 0 12958 12325"/>
                <a:gd name="T61" fmla="*/ T60 w 3626"/>
                <a:gd name="T62" fmla="+- 0 2872 -318"/>
                <a:gd name="T63" fmla="*/ 2872 h 3626"/>
                <a:gd name="T64" fmla="+- 0 13183 12325"/>
                <a:gd name="T65" fmla="*/ T64 w 3626"/>
                <a:gd name="T66" fmla="+- 0 3037 -318"/>
                <a:gd name="T67" fmla="*/ 3037 h 3626"/>
                <a:gd name="T68" fmla="+- 0 13433 12325"/>
                <a:gd name="T69" fmla="*/ T68 w 3626"/>
                <a:gd name="T70" fmla="+- 0 3166 -318"/>
                <a:gd name="T71" fmla="*/ 3166 h 3626"/>
                <a:gd name="T72" fmla="+- 0 13703 12325"/>
                <a:gd name="T73" fmla="*/ T72 w 3626"/>
                <a:gd name="T74" fmla="+- 0 3256 -318"/>
                <a:gd name="T75" fmla="*/ 3256 h 3626"/>
                <a:gd name="T76" fmla="+- 0 13990 12325"/>
                <a:gd name="T77" fmla="*/ T76 w 3626"/>
                <a:gd name="T78" fmla="+- 0 3303 -318"/>
                <a:gd name="T79" fmla="*/ 3303 h 3626"/>
                <a:gd name="T80" fmla="+- 0 14287 12325"/>
                <a:gd name="T81" fmla="*/ T80 w 3626"/>
                <a:gd name="T82" fmla="+- 0 3303 -318"/>
                <a:gd name="T83" fmla="*/ 3303 h 3626"/>
                <a:gd name="T84" fmla="+- 0 14574 12325"/>
                <a:gd name="T85" fmla="*/ T84 w 3626"/>
                <a:gd name="T86" fmla="+- 0 3256 -318"/>
                <a:gd name="T87" fmla="*/ 3256 h 3626"/>
                <a:gd name="T88" fmla="+- 0 14844 12325"/>
                <a:gd name="T89" fmla="*/ T88 w 3626"/>
                <a:gd name="T90" fmla="+- 0 3166 -318"/>
                <a:gd name="T91" fmla="*/ 3166 h 3626"/>
                <a:gd name="T92" fmla="+- 0 15094 12325"/>
                <a:gd name="T93" fmla="*/ T92 w 3626"/>
                <a:gd name="T94" fmla="+- 0 3037 -318"/>
                <a:gd name="T95" fmla="*/ 3037 h 3626"/>
                <a:gd name="T96" fmla="+- 0 15318 12325"/>
                <a:gd name="T97" fmla="*/ T96 w 3626"/>
                <a:gd name="T98" fmla="+- 0 2872 -318"/>
                <a:gd name="T99" fmla="*/ 2872 h 3626"/>
                <a:gd name="T100" fmla="+- 0 15515 12325"/>
                <a:gd name="T101" fmla="*/ T100 w 3626"/>
                <a:gd name="T102" fmla="+- 0 2676 -318"/>
                <a:gd name="T103" fmla="*/ 2676 h 3626"/>
                <a:gd name="T104" fmla="+- 0 15680 12325"/>
                <a:gd name="T105" fmla="*/ T104 w 3626"/>
                <a:gd name="T106" fmla="+- 0 2451 -318"/>
                <a:gd name="T107" fmla="*/ 2451 h 3626"/>
                <a:gd name="T108" fmla="+- 0 15809 12325"/>
                <a:gd name="T109" fmla="*/ T108 w 3626"/>
                <a:gd name="T110" fmla="+- 0 2201 -318"/>
                <a:gd name="T111" fmla="*/ 2201 h 3626"/>
                <a:gd name="T112" fmla="+- 0 15899 12325"/>
                <a:gd name="T113" fmla="*/ T112 w 3626"/>
                <a:gd name="T114" fmla="+- 0 1931 -318"/>
                <a:gd name="T115" fmla="*/ 1931 h 3626"/>
                <a:gd name="T116" fmla="+- 0 15946 12325"/>
                <a:gd name="T117" fmla="*/ T116 w 3626"/>
                <a:gd name="T118" fmla="+- 0 1644 -318"/>
                <a:gd name="T119" fmla="*/ 1644 h 3626"/>
                <a:gd name="T120" fmla="+- 0 15946 12325"/>
                <a:gd name="T121" fmla="*/ T120 w 3626"/>
                <a:gd name="T122" fmla="+- 0 1347 -318"/>
                <a:gd name="T123" fmla="*/ 1347 h 3626"/>
                <a:gd name="T124" fmla="+- 0 15899 12325"/>
                <a:gd name="T125" fmla="*/ T124 w 3626"/>
                <a:gd name="T126" fmla="+- 0 1060 -318"/>
                <a:gd name="T127" fmla="*/ 1060 h 3626"/>
                <a:gd name="T128" fmla="+- 0 15809 12325"/>
                <a:gd name="T129" fmla="*/ T128 w 3626"/>
                <a:gd name="T130" fmla="+- 0 790 -318"/>
                <a:gd name="T131" fmla="*/ 790 h 3626"/>
                <a:gd name="T132" fmla="+- 0 15680 12325"/>
                <a:gd name="T133" fmla="*/ T132 w 3626"/>
                <a:gd name="T134" fmla="+- 0 540 -318"/>
                <a:gd name="T135" fmla="*/ 540 h 3626"/>
                <a:gd name="T136" fmla="+- 0 15515 12325"/>
                <a:gd name="T137" fmla="*/ T136 w 3626"/>
                <a:gd name="T138" fmla="+- 0 315 -318"/>
                <a:gd name="T139" fmla="*/ 315 h 3626"/>
                <a:gd name="T140" fmla="+- 0 15318 12325"/>
                <a:gd name="T141" fmla="*/ T140 w 3626"/>
                <a:gd name="T142" fmla="+- 0 119 -318"/>
                <a:gd name="T143" fmla="*/ 119 h 3626"/>
                <a:gd name="T144" fmla="+- 0 15094 12325"/>
                <a:gd name="T145" fmla="*/ T144 w 3626"/>
                <a:gd name="T146" fmla="+- 0 -46 -318"/>
                <a:gd name="T147" fmla="*/ -46 h 3626"/>
                <a:gd name="T148" fmla="+- 0 14844 12325"/>
                <a:gd name="T149" fmla="*/ T148 w 3626"/>
                <a:gd name="T150" fmla="+- 0 -175 -318"/>
                <a:gd name="T151" fmla="*/ -175 h 3626"/>
                <a:gd name="T152" fmla="+- 0 14574 12325"/>
                <a:gd name="T153" fmla="*/ T152 w 3626"/>
                <a:gd name="T154" fmla="+- 0 -265 -318"/>
                <a:gd name="T155" fmla="*/ -265 h 3626"/>
                <a:gd name="T156" fmla="+- 0 14287 12325"/>
                <a:gd name="T157" fmla="*/ T156 w 3626"/>
                <a:gd name="T158" fmla="+- 0 -312 -318"/>
                <a:gd name="T159" fmla="*/ -312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6" h="3626">
                  <a:moveTo>
                    <a:pt x="1813" y="0"/>
                  </a:moveTo>
                  <a:lnTo>
                    <a:pt x="1665" y="6"/>
                  </a:lnTo>
                  <a:lnTo>
                    <a:pt x="1519" y="24"/>
                  </a:lnTo>
                  <a:lnTo>
                    <a:pt x="1378" y="53"/>
                  </a:lnTo>
                  <a:lnTo>
                    <a:pt x="1240" y="93"/>
                  </a:lnTo>
                  <a:lnTo>
                    <a:pt x="1108" y="143"/>
                  </a:lnTo>
                  <a:lnTo>
                    <a:pt x="980" y="203"/>
                  </a:lnTo>
                  <a:lnTo>
                    <a:pt x="858" y="272"/>
                  </a:lnTo>
                  <a:lnTo>
                    <a:pt x="743" y="350"/>
                  </a:lnTo>
                  <a:lnTo>
                    <a:pt x="633" y="437"/>
                  </a:lnTo>
                  <a:lnTo>
                    <a:pt x="531" y="531"/>
                  </a:lnTo>
                  <a:lnTo>
                    <a:pt x="437" y="633"/>
                  </a:lnTo>
                  <a:lnTo>
                    <a:pt x="350" y="743"/>
                  </a:lnTo>
                  <a:lnTo>
                    <a:pt x="272" y="858"/>
                  </a:lnTo>
                  <a:lnTo>
                    <a:pt x="203" y="980"/>
                  </a:lnTo>
                  <a:lnTo>
                    <a:pt x="143" y="1108"/>
                  </a:lnTo>
                  <a:lnTo>
                    <a:pt x="93" y="1240"/>
                  </a:lnTo>
                  <a:lnTo>
                    <a:pt x="53" y="1378"/>
                  </a:lnTo>
                  <a:lnTo>
                    <a:pt x="24" y="1519"/>
                  </a:lnTo>
                  <a:lnTo>
                    <a:pt x="6" y="1665"/>
                  </a:lnTo>
                  <a:lnTo>
                    <a:pt x="0" y="1813"/>
                  </a:lnTo>
                  <a:lnTo>
                    <a:pt x="6" y="1962"/>
                  </a:lnTo>
                  <a:lnTo>
                    <a:pt x="24" y="2108"/>
                  </a:lnTo>
                  <a:lnTo>
                    <a:pt x="53" y="2249"/>
                  </a:lnTo>
                  <a:lnTo>
                    <a:pt x="93" y="2387"/>
                  </a:lnTo>
                  <a:lnTo>
                    <a:pt x="143" y="2519"/>
                  </a:lnTo>
                  <a:lnTo>
                    <a:pt x="203" y="2647"/>
                  </a:lnTo>
                  <a:lnTo>
                    <a:pt x="272" y="2769"/>
                  </a:lnTo>
                  <a:lnTo>
                    <a:pt x="350" y="2884"/>
                  </a:lnTo>
                  <a:lnTo>
                    <a:pt x="437" y="2994"/>
                  </a:lnTo>
                  <a:lnTo>
                    <a:pt x="531" y="3096"/>
                  </a:lnTo>
                  <a:lnTo>
                    <a:pt x="633" y="3190"/>
                  </a:lnTo>
                  <a:lnTo>
                    <a:pt x="743" y="3277"/>
                  </a:lnTo>
                  <a:lnTo>
                    <a:pt x="858" y="3355"/>
                  </a:lnTo>
                  <a:lnTo>
                    <a:pt x="980" y="3424"/>
                  </a:lnTo>
                  <a:lnTo>
                    <a:pt x="1108" y="3484"/>
                  </a:lnTo>
                  <a:lnTo>
                    <a:pt x="1240" y="3534"/>
                  </a:lnTo>
                  <a:lnTo>
                    <a:pt x="1378" y="3574"/>
                  </a:lnTo>
                  <a:lnTo>
                    <a:pt x="1519" y="3603"/>
                  </a:lnTo>
                  <a:lnTo>
                    <a:pt x="1665" y="3621"/>
                  </a:lnTo>
                  <a:lnTo>
                    <a:pt x="1813" y="3627"/>
                  </a:lnTo>
                  <a:lnTo>
                    <a:pt x="1962" y="3621"/>
                  </a:lnTo>
                  <a:lnTo>
                    <a:pt x="2108" y="3603"/>
                  </a:lnTo>
                  <a:lnTo>
                    <a:pt x="2249" y="3574"/>
                  </a:lnTo>
                  <a:lnTo>
                    <a:pt x="2387" y="3534"/>
                  </a:lnTo>
                  <a:lnTo>
                    <a:pt x="2519" y="3484"/>
                  </a:lnTo>
                  <a:lnTo>
                    <a:pt x="2647" y="3424"/>
                  </a:lnTo>
                  <a:lnTo>
                    <a:pt x="2769" y="3355"/>
                  </a:lnTo>
                  <a:lnTo>
                    <a:pt x="2884" y="3277"/>
                  </a:lnTo>
                  <a:lnTo>
                    <a:pt x="2993" y="3190"/>
                  </a:lnTo>
                  <a:lnTo>
                    <a:pt x="3096" y="3096"/>
                  </a:lnTo>
                  <a:lnTo>
                    <a:pt x="3190" y="2994"/>
                  </a:lnTo>
                  <a:lnTo>
                    <a:pt x="3277" y="2884"/>
                  </a:lnTo>
                  <a:lnTo>
                    <a:pt x="3355" y="2769"/>
                  </a:lnTo>
                  <a:lnTo>
                    <a:pt x="3424" y="2647"/>
                  </a:lnTo>
                  <a:lnTo>
                    <a:pt x="3484" y="2519"/>
                  </a:lnTo>
                  <a:lnTo>
                    <a:pt x="3534" y="2387"/>
                  </a:lnTo>
                  <a:lnTo>
                    <a:pt x="3574" y="2249"/>
                  </a:lnTo>
                  <a:lnTo>
                    <a:pt x="3603" y="2108"/>
                  </a:lnTo>
                  <a:lnTo>
                    <a:pt x="3621" y="1962"/>
                  </a:lnTo>
                  <a:lnTo>
                    <a:pt x="3627" y="1813"/>
                  </a:lnTo>
                  <a:lnTo>
                    <a:pt x="3621" y="1665"/>
                  </a:lnTo>
                  <a:lnTo>
                    <a:pt x="3603" y="1519"/>
                  </a:lnTo>
                  <a:lnTo>
                    <a:pt x="3574" y="1378"/>
                  </a:lnTo>
                  <a:lnTo>
                    <a:pt x="3534" y="1240"/>
                  </a:lnTo>
                  <a:lnTo>
                    <a:pt x="3484" y="1108"/>
                  </a:lnTo>
                  <a:lnTo>
                    <a:pt x="3424" y="980"/>
                  </a:lnTo>
                  <a:lnTo>
                    <a:pt x="3355" y="858"/>
                  </a:lnTo>
                  <a:lnTo>
                    <a:pt x="3277" y="743"/>
                  </a:lnTo>
                  <a:lnTo>
                    <a:pt x="3190" y="633"/>
                  </a:lnTo>
                  <a:lnTo>
                    <a:pt x="3096" y="531"/>
                  </a:lnTo>
                  <a:lnTo>
                    <a:pt x="2993" y="437"/>
                  </a:lnTo>
                  <a:lnTo>
                    <a:pt x="2884" y="350"/>
                  </a:lnTo>
                  <a:lnTo>
                    <a:pt x="2769" y="272"/>
                  </a:lnTo>
                  <a:lnTo>
                    <a:pt x="2647" y="203"/>
                  </a:lnTo>
                  <a:lnTo>
                    <a:pt x="2519" y="143"/>
                  </a:lnTo>
                  <a:lnTo>
                    <a:pt x="2387" y="93"/>
                  </a:lnTo>
                  <a:lnTo>
                    <a:pt x="2249" y="53"/>
                  </a:lnTo>
                  <a:lnTo>
                    <a:pt x="2108" y="24"/>
                  </a:lnTo>
                  <a:lnTo>
                    <a:pt x="1962" y="6"/>
                  </a:lnTo>
                  <a:lnTo>
                    <a:pt x="1813" y="0"/>
                  </a:lnTo>
                </a:path>
              </a:pathLst>
            </a:custGeom>
            <a:solidFill>
              <a:srgbClr val="C00000">
                <a:alpha val="15000"/>
              </a:srgbClr>
            </a:solidFill>
            <a:ln>
              <a:noFill/>
            </a:ln>
          </p:spPr>
          <p:txBody>
            <a:bodyPr vert="horz" wrap="square" lIns="91440" tIns="45720" rIns="91440" bIns="45720" numCol="1" anchor="t" anchorCtr="0" compatLnSpc="1">
              <a:prstTxWarp prst="textNoShape">
                <a:avLst/>
              </a:prstTxWarp>
            </a:bodyPr>
            <a:lstStyle/>
            <a:p>
              <a:endParaRPr lang="en-IN"/>
            </a:p>
          </p:txBody>
        </p:sp>
        <p:sp>
          <p:nvSpPr>
            <p:cNvPr id="25" name="Freeform 10"/>
            <p:cNvSpPr>
              <a:spLocks/>
            </p:cNvSpPr>
            <p:nvPr/>
          </p:nvSpPr>
          <p:spPr bwMode="gray">
            <a:xfrm>
              <a:off x="4148432" y="2250924"/>
              <a:ext cx="2012115" cy="2012263"/>
            </a:xfrm>
            <a:custGeom>
              <a:avLst/>
              <a:gdLst>
                <a:gd name="T0" fmla="+- 0 12331 12325"/>
                <a:gd name="T1" fmla="*/ T0 w 3626"/>
                <a:gd name="T2" fmla="+- 0 1347 -318"/>
                <a:gd name="T3" fmla="*/ 1347 h 3626"/>
                <a:gd name="T4" fmla="+- 0 12378 12325"/>
                <a:gd name="T5" fmla="*/ T4 w 3626"/>
                <a:gd name="T6" fmla="+- 0 1060 -318"/>
                <a:gd name="T7" fmla="*/ 1060 h 3626"/>
                <a:gd name="T8" fmla="+- 0 12468 12325"/>
                <a:gd name="T9" fmla="*/ T8 w 3626"/>
                <a:gd name="T10" fmla="+- 0 790 -318"/>
                <a:gd name="T11" fmla="*/ 790 h 3626"/>
                <a:gd name="T12" fmla="+- 0 12597 12325"/>
                <a:gd name="T13" fmla="*/ T12 w 3626"/>
                <a:gd name="T14" fmla="+- 0 540 -318"/>
                <a:gd name="T15" fmla="*/ 540 h 3626"/>
                <a:gd name="T16" fmla="+- 0 12762 12325"/>
                <a:gd name="T17" fmla="*/ T16 w 3626"/>
                <a:gd name="T18" fmla="+- 0 315 -318"/>
                <a:gd name="T19" fmla="*/ 315 h 3626"/>
                <a:gd name="T20" fmla="+- 0 12958 12325"/>
                <a:gd name="T21" fmla="*/ T20 w 3626"/>
                <a:gd name="T22" fmla="+- 0 119 -318"/>
                <a:gd name="T23" fmla="*/ 119 h 3626"/>
                <a:gd name="T24" fmla="+- 0 13183 12325"/>
                <a:gd name="T25" fmla="*/ T24 w 3626"/>
                <a:gd name="T26" fmla="+- 0 -46 -318"/>
                <a:gd name="T27" fmla="*/ -46 h 3626"/>
                <a:gd name="T28" fmla="+- 0 13433 12325"/>
                <a:gd name="T29" fmla="*/ T28 w 3626"/>
                <a:gd name="T30" fmla="+- 0 -175 -318"/>
                <a:gd name="T31" fmla="*/ -175 h 3626"/>
                <a:gd name="T32" fmla="+- 0 13703 12325"/>
                <a:gd name="T33" fmla="*/ T32 w 3626"/>
                <a:gd name="T34" fmla="+- 0 -265 -318"/>
                <a:gd name="T35" fmla="*/ -265 h 3626"/>
                <a:gd name="T36" fmla="+- 0 13990 12325"/>
                <a:gd name="T37" fmla="*/ T36 w 3626"/>
                <a:gd name="T38" fmla="+- 0 -312 -318"/>
                <a:gd name="T39" fmla="*/ -312 h 3626"/>
                <a:gd name="T40" fmla="+- 0 14287 12325"/>
                <a:gd name="T41" fmla="*/ T40 w 3626"/>
                <a:gd name="T42" fmla="+- 0 -312 -318"/>
                <a:gd name="T43" fmla="*/ -312 h 3626"/>
                <a:gd name="T44" fmla="+- 0 14574 12325"/>
                <a:gd name="T45" fmla="*/ T44 w 3626"/>
                <a:gd name="T46" fmla="+- 0 -265 -318"/>
                <a:gd name="T47" fmla="*/ -265 h 3626"/>
                <a:gd name="T48" fmla="+- 0 14844 12325"/>
                <a:gd name="T49" fmla="*/ T48 w 3626"/>
                <a:gd name="T50" fmla="+- 0 -175 -318"/>
                <a:gd name="T51" fmla="*/ -175 h 3626"/>
                <a:gd name="T52" fmla="+- 0 15094 12325"/>
                <a:gd name="T53" fmla="*/ T52 w 3626"/>
                <a:gd name="T54" fmla="+- 0 -46 -318"/>
                <a:gd name="T55" fmla="*/ -46 h 3626"/>
                <a:gd name="T56" fmla="+- 0 15318 12325"/>
                <a:gd name="T57" fmla="*/ T56 w 3626"/>
                <a:gd name="T58" fmla="+- 0 119 -318"/>
                <a:gd name="T59" fmla="*/ 119 h 3626"/>
                <a:gd name="T60" fmla="+- 0 15515 12325"/>
                <a:gd name="T61" fmla="*/ T60 w 3626"/>
                <a:gd name="T62" fmla="+- 0 315 -318"/>
                <a:gd name="T63" fmla="*/ 315 h 3626"/>
                <a:gd name="T64" fmla="+- 0 15680 12325"/>
                <a:gd name="T65" fmla="*/ T64 w 3626"/>
                <a:gd name="T66" fmla="+- 0 540 -318"/>
                <a:gd name="T67" fmla="*/ 540 h 3626"/>
                <a:gd name="T68" fmla="+- 0 15809 12325"/>
                <a:gd name="T69" fmla="*/ T68 w 3626"/>
                <a:gd name="T70" fmla="+- 0 790 -318"/>
                <a:gd name="T71" fmla="*/ 790 h 3626"/>
                <a:gd name="T72" fmla="+- 0 15899 12325"/>
                <a:gd name="T73" fmla="*/ T72 w 3626"/>
                <a:gd name="T74" fmla="+- 0 1060 -318"/>
                <a:gd name="T75" fmla="*/ 1060 h 3626"/>
                <a:gd name="T76" fmla="+- 0 15946 12325"/>
                <a:gd name="T77" fmla="*/ T76 w 3626"/>
                <a:gd name="T78" fmla="+- 0 1347 -318"/>
                <a:gd name="T79" fmla="*/ 1347 h 3626"/>
                <a:gd name="T80" fmla="+- 0 15946 12325"/>
                <a:gd name="T81" fmla="*/ T80 w 3626"/>
                <a:gd name="T82" fmla="+- 0 1644 -318"/>
                <a:gd name="T83" fmla="*/ 1644 h 3626"/>
                <a:gd name="T84" fmla="+- 0 15899 12325"/>
                <a:gd name="T85" fmla="*/ T84 w 3626"/>
                <a:gd name="T86" fmla="+- 0 1931 -318"/>
                <a:gd name="T87" fmla="*/ 1931 h 3626"/>
                <a:gd name="T88" fmla="+- 0 15809 12325"/>
                <a:gd name="T89" fmla="*/ T88 w 3626"/>
                <a:gd name="T90" fmla="+- 0 2201 -318"/>
                <a:gd name="T91" fmla="*/ 2201 h 3626"/>
                <a:gd name="T92" fmla="+- 0 15680 12325"/>
                <a:gd name="T93" fmla="*/ T92 w 3626"/>
                <a:gd name="T94" fmla="+- 0 2451 -318"/>
                <a:gd name="T95" fmla="*/ 2451 h 3626"/>
                <a:gd name="T96" fmla="+- 0 15515 12325"/>
                <a:gd name="T97" fmla="*/ T96 w 3626"/>
                <a:gd name="T98" fmla="+- 0 2676 -318"/>
                <a:gd name="T99" fmla="*/ 2676 h 3626"/>
                <a:gd name="T100" fmla="+- 0 15318 12325"/>
                <a:gd name="T101" fmla="*/ T100 w 3626"/>
                <a:gd name="T102" fmla="+- 0 2872 -318"/>
                <a:gd name="T103" fmla="*/ 2872 h 3626"/>
                <a:gd name="T104" fmla="+- 0 15094 12325"/>
                <a:gd name="T105" fmla="*/ T104 w 3626"/>
                <a:gd name="T106" fmla="+- 0 3037 -318"/>
                <a:gd name="T107" fmla="*/ 3037 h 3626"/>
                <a:gd name="T108" fmla="+- 0 14844 12325"/>
                <a:gd name="T109" fmla="*/ T108 w 3626"/>
                <a:gd name="T110" fmla="+- 0 3166 -318"/>
                <a:gd name="T111" fmla="*/ 3166 h 3626"/>
                <a:gd name="T112" fmla="+- 0 14574 12325"/>
                <a:gd name="T113" fmla="*/ T112 w 3626"/>
                <a:gd name="T114" fmla="+- 0 3256 -318"/>
                <a:gd name="T115" fmla="*/ 3256 h 3626"/>
                <a:gd name="T116" fmla="+- 0 14287 12325"/>
                <a:gd name="T117" fmla="*/ T116 w 3626"/>
                <a:gd name="T118" fmla="+- 0 3303 -318"/>
                <a:gd name="T119" fmla="*/ 3303 h 3626"/>
                <a:gd name="T120" fmla="+- 0 13990 12325"/>
                <a:gd name="T121" fmla="*/ T120 w 3626"/>
                <a:gd name="T122" fmla="+- 0 3303 -318"/>
                <a:gd name="T123" fmla="*/ 3303 h 3626"/>
                <a:gd name="T124" fmla="+- 0 13703 12325"/>
                <a:gd name="T125" fmla="*/ T124 w 3626"/>
                <a:gd name="T126" fmla="+- 0 3256 -318"/>
                <a:gd name="T127" fmla="*/ 3256 h 3626"/>
                <a:gd name="T128" fmla="+- 0 13433 12325"/>
                <a:gd name="T129" fmla="*/ T128 w 3626"/>
                <a:gd name="T130" fmla="+- 0 3166 -318"/>
                <a:gd name="T131" fmla="*/ 3166 h 3626"/>
                <a:gd name="T132" fmla="+- 0 13183 12325"/>
                <a:gd name="T133" fmla="*/ T132 w 3626"/>
                <a:gd name="T134" fmla="+- 0 3037 -318"/>
                <a:gd name="T135" fmla="*/ 3037 h 3626"/>
                <a:gd name="T136" fmla="+- 0 12958 12325"/>
                <a:gd name="T137" fmla="*/ T136 w 3626"/>
                <a:gd name="T138" fmla="+- 0 2872 -318"/>
                <a:gd name="T139" fmla="*/ 2872 h 3626"/>
                <a:gd name="T140" fmla="+- 0 12762 12325"/>
                <a:gd name="T141" fmla="*/ T140 w 3626"/>
                <a:gd name="T142" fmla="+- 0 2676 -318"/>
                <a:gd name="T143" fmla="*/ 2676 h 3626"/>
                <a:gd name="T144" fmla="+- 0 12597 12325"/>
                <a:gd name="T145" fmla="*/ T144 w 3626"/>
                <a:gd name="T146" fmla="+- 0 2451 -318"/>
                <a:gd name="T147" fmla="*/ 2451 h 3626"/>
                <a:gd name="T148" fmla="+- 0 12468 12325"/>
                <a:gd name="T149" fmla="*/ T148 w 3626"/>
                <a:gd name="T150" fmla="+- 0 2201 -318"/>
                <a:gd name="T151" fmla="*/ 2201 h 3626"/>
                <a:gd name="T152" fmla="+- 0 12378 12325"/>
                <a:gd name="T153" fmla="*/ T152 w 3626"/>
                <a:gd name="T154" fmla="+- 0 1931 -318"/>
                <a:gd name="T155" fmla="*/ 1931 h 3626"/>
                <a:gd name="T156" fmla="+- 0 12331 12325"/>
                <a:gd name="T157" fmla="*/ T156 w 3626"/>
                <a:gd name="T158" fmla="+- 0 1644 -318"/>
                <a:gd name="T159" fmla="*/ 1644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6" h="3626">
                  <a:moveTo>
                    <a:pt x="0" y="1813"/>
                  </a:moveTo>
                  <a:lnTo>
                    <a:pt x="6" y="1665"/>
                  </a:lnTo>
                  <a:lnTo>
                    <a:pt x="24" y="1519"/>
                  </a:lnTo>
                  <a:lnTo>
                    <a:pt x="53" y="1378"/>
                  </a:lnTo>
                  <a:lnTo>
                    <a:pt x="93" y="1240"/>
                  </a:lnTo>
                  <a:lnTo>
                    <a:pt x="143" y="1108"/>
                  </a:lnTo>
                  <a:lnTo>
                    <a:pt x="203" y="980"/>
                  </a:lnTo>
                  <a:lnTo>
                    <a:pt x="272" y="858"/>
                  </a:lnTo>
                  <a:lnTo>
                    <a:pt x="350" y="743"/>
                  </a:lnTo>
                  <a:lnTo>
                    <a:pt x="437" y="633"/>
                  </a:lnTo>
                  <a:lnTo>
                    <a:pt x="531" y="531"/>
                  </a:lnTo>
                  <a:lnTo>
                    <a:pt x="633" y="437"/>
                  </a:lnTo>
                  <a:lnTo>
                    <a:pt x="743" y="350"/>
                  </a:lnTo>
                  <a:lnTo>
                    <a:pt x="858" y="272"/>
                  </a:lnTo>
                  <a:lnTo>
                    <a:pt x="980" y="203"/>
                  </a:lnTo>
                  <a:lnTo>
                    <a:pt x="1108" y="143"/>
                  </a:lnTo>
                  <a:lnTo>
                    <a:pt x="1240" y="93"/>
                  </a:lnTo>
                  <a:lnTo>
                    <a:pt x="1378" y="53"/>
                  </a:lnTo>
                  <a:lnTo>
                    <a:pt x="1519" y="24"/>
                  </a:lnTo>
                  <a:lnTo>
                    <a:pt x="1665" y="6"/>
                  </a:lnTo>
                  <a:lnTo>
                    <a:pt x="1813" y="0"/>
                  </a:lnTo>
                  <a:lnTo>
                    <a:pt x="1962" y="6"/>
                  </a:lnTo>
                  <a:lnTo>
                    <a:pt x="2108" y="24"/>
                  </a:lnTo>
                  <a:lnTo>
                    <a:pt x="2249" y="53"/>
                  </a:lnTo>
                  <a:lnTo>
                    <a:pt x="2387" y="93"/>
                  </a:lnTo>
                  <a:lnTo>
                    <a:pt x="2519" y="143"/>
                  </a:lnTo>
                  <a:lnTo>
                    <a:pt x="2647" y="203"/>
                  </a:lnTo>
                  <a:lnTo>
                    <a:pt x="2769" y="272"/>
                  </a:lnTo>
                  <a:lnTo>
                    <a:pt x="2884" y="350"/>
                  </a:lnTo>
                  <a:lnTo>
                    <a:pt x="2993" y="437"/>
                  </a:lnTo>
                  <a:lnTo>
                    <a:pt x="3096" y="531"/>
                  </a:lnTo>
                  <a:lnTo>
                    <a:pt x="3190" y="633"/>
                  </a:lnTo>
                  <a:lnTo>
                    <a:pt x="3277" y="743"/>
                  </a:lnTo>
                  <a:lnTo>
                    <a:pt x="3355" y="858"/>
                  </a:lnTo>
                  <a:lnTo>
                    <a:pt x="3424" y="980"/>
                  </a:lnTo>
                  <a:lnTo>
                    <a:pt x="3484" y="1108"/>
                  </a:lnTo>
                  <a:lnTo>
                    <a:pt x="3534" y="1240"/>
                  </a:lnTo>
                  <a:lnTo>
                    <a:pt x="3574" y="1378"/>
                  </a:lnTo>
                  <a:lnTo>
                    <a:pt x="3603" y="1519"/>
                  </a:lnTo>
                  <a:lnTo>
                    <a:pt x="3621" y="1665"/>
                  </a:lnTo>
                  <a:lnTo>
                    <a:pt x="3627" y="1813"/>
                  </a:lnTo>
                  <a:lnTo>
                    <a:pt x="3621" y="1962"/>
                  </a:lnTo>
                  <a:lnTo>
                    <a:pt x="3603" y="2108"/>
                  </a:lnTo>
                  <a:lnTo>
                    <a:pt x="3574" y="2249"/>
                  </a:lnTo>
                  <a:lnTo>
                    <a:pt x="3534" y="2387"/>
                  </a:lnTo>
                  <a:lnTo>
                    <a:pt x="3484" y="2519"/>
                  </a:lnTo>
                  <a:lnTo>
                    <a:pt x="3424" y="2647"/>
                  </a:lnTo>
                  <a:lnTo>
                    <a:pt x="3355" y="2769"/>
                  </a:lnTo>
                  <a:lnTo>
                    <a:pt x="3277" y="2884"/>
                  </a:lnTo>
                  <a:lnTo>
                    <a:pt x="3190" y="2994"/>
                  </a:lnTo>
                  <a:lnTo>
                    <a:pt x="3096" y="3096"/>
                  </a:lnTo>
                  <a:lnTo>
                    <a:pt x="2993" y="3190"/>
                  </a:lnTo>
                  <a:lnTo>
                    <a:pt x="2884" y="3277"/>
                  </a:lnTo>
                  <a:lnTo>
                    <a:pt x="2769" y="3355"/>
                  </a:lnTo>
                  <a:lnTo>
                    <a:pt x="2647" y="3424"/>
                  </a:lnTo>
                  <a:lnTo>
                    <a:pt x="2519" y="3484"/>
                  </a:lnTo>
                  <a:lnTo>
                    <a:pt x="2387" y="3534"/>
                  </a:lnTo>
                  <a:lnTo>
                    <a:pt x="2249" y="3574"/>
                  </a:lnTo>
                  <a:lnTo>
                    <a:pt x="2108" y="3603"/>
                  </a:lnTo>
                  <a:lnTo>
                    <a:pt x="1962" y="3621"/>
                  </a:lnTo>
                  <a:lnTo>
                    <a:pt x="1813" y="3627"/>
                  </a:lnTo>
                  <a:lnTo>
                    <a:pt x="1665" y="3621"/>
                  </a:lnTo>
                  <a:lnTo>
                    <a:pt x="1519" y="3603"/>
                  </a:lnTo>
                  <a:lnTo>
                    <a:pt x="1378" y="3574"/>
                  </a:lnTo>
                  <a:lnTo>
                    <a:pt x="1240" y="3534"/>
                  </a:lnTo>
                  <a:lnTo>
                    <a:pt x="1108" y="3484"/>
                  </a:lnTo>
                  <a:lnTo>
                    <a:pt x="980" y="3424"/>
                  </a:lnTo>
                  <a:lnTo>
                    <a:pt x="858" y="3355"/>
                  </a:lnTo>
                  <a:lnTo>
                    <a:pt x="743" y="3277"/>
                  </a:lnTo>
                  <a:lnTo>
                    <a:pt x="633" y="3190"/>
                  </a:lnTo>
                  <a:lnTo>
                    <a:pt x="531" y="3096"/>
                  </a:lnTo>
                  <a:lnTo>
                    <a:pt x="437" y="2994"/>
                  </a:lnTo>
                  <a:lnTo>
                    <a:pt x="350" y="2884"/>
                  </a:lnTo>
                  <a:lnTo>
                    <a:pt x="272" y="2769"/>
                  </a:lnTo>
                  <a:lnTo>
                    <a:pt x="203" y="2647"/>
                  </a:lnTo>
                  <a:lnTo>
                    <a:pt x="143" y="2519"/>
                  </a:lnTo>
                  <a:lnTo>
                    <a:pt x="93" y="2387"/>
                  </a:lnTo>
                  <a:lnTo>
                    <a:pt x="53" y="2249"/>
                  </a:lnTo>
                  <a:lnTo>
                    <a:pt x="24" y="2108"/>
                  </a:lnTo>
                  <a:lnTo>
                    <a:pt x="6" y="1962"/>
                  </a:lnTo>
                  <a:lnTo>
                    <a:pt x="0" y="1813"/>
                  </a:lnTo>
                  <a:close/>
                </a:path>
              </a:pathLst>
            </a:custGeom>
            <a:solidFill>
              <a:schemeClr val="bg2">
                <a:alpha val="15000"/>
              </a:schemeClr>
            </a:solidFill>
            <a:ln w="2590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Freeform 12"/>
            <p:cNvSpPr>
              <a:spLocks/>
            </p:cNvSpPr>
            <p:nvPr/>
          </p:nvSpPr>
          <p:spPr bwMode="gray">
            <a:xfrm>
              <a:off x="4148432" y="3006216"/>
              <a:ext cx="2012115" cy="2012263"/>
            </a:xfrm>
            <a:custGeom>
              <a:avLst/>
              <a:gdLst>
                <a:gd name="T0" fmla="+- 0 13990 12325"/>
                <a:gd name="T1" fmla="*/ T0 w 3626"/>
                <a:gd name="T2" fmla="+- 0 1049 1043"/>
                <a:gd name="T3" fmla="*/ 1049 h 3626"/>
                <a:gd name="T4" fmla="+- 0 13703 12325"/>
                <a:gd name="T5" fmla="*/ T4 w 3626"/>
                <a:gd name="T6" fmla="+- 0 1096 1043"/>
                <a:gd name="T7" fmla="*/ 1096 h 3626"/>
                <a:gd name="T8" fmla="+- 0 13433 12325"/>
                <a:gd name="T9" fmla="*/ T8 w 3626"/>
                <a:gd name="T10" fmla="+- 0 1186 1043"/>
                <a:gd name="T11" fmla="*/ 1186 h 3626"/>
                <a:gd name="T12" fmla="+- 0 13183 12325"/>
                <a:gd name="T13" fmla="*/ T12 w 3626"/>
                <a:gd name="T14" fmla="+- 0 1315 1043"/>
                <a:gd name="T15" fmla="*/ 1315 h 3626"/>
                <a:gd name="T16" fmla="+- 0 12958 12325"/>
                <a:gd name="T17" fmla="*/ T16 w 3626"/>
                <a:gd name="T18" fmla="+- 0 1480 1043"/>
                <a:gd name="T19" fmla="*/ 1480 h 3626"/>
                <a:gd name="T20" fmla="+- 0 12762 12325"/>
                <a:gd name="T21" fmla="*/ T20 w 3626"/>
                <a:gd name="T22" fmla="+- 0 1676 1043"/>
                <a:gd name="T23" fmla="*/ 1676 h 3626"/>
                <a:gd name="T24" fmla="+- 0 12597 12325"/>
                <a:gd name="T25" fmla="*/ T24 w 3626"/>
                <a:gd name="T26" fmla="+- 0 1901 1043"/>
                <a:gd name="T27" fmla="*/ 1901 h 3626"/>
                <a:gd name="T28" fmla="+- 0 12468 12325"/>
                <a:gd name="T29" fmla="*/ T28 w 3626"/>
                <a:gd name="T30" fmla="+- 0 2151 1043"/>
                <a:gd name="T31" fmla="*/ 2151 h 3626"/>
                <a:gd name="T32" fmla="+- 0 12378 12325"/>
                <a:gd name="T33" fmla="*/ T32 w 3626"/>
                <a:gd name="T34" fmla="+- 0 2421 1043"/>
                <a:gd name="T35" fmla="*/ 2421 h 3626"/>
                <a:gd name="T36" fmla="+- 0 12331 12325"/>
                <a:gd name="T37" fmla="*/ T36 w 3626"/>
                <a:gd name="T38" fmla="+- 0 2708 1043"/>
                <a:gd name="T39" fmla="*/ 2708 h 3626"/>
                <a:gd name="T40" fmla="+- 0 12331 12325"/>
                <a:gd name="T41" fmla="*/ T40 w 3626"/>
                <a:gd name="T42" fmla="+- 0 3005 1043"/>
                <a:gd name="T43" fmla="*/ 3005 h 3626"/>
                <a:gd name="T44" fmla="+- 0 12378 12325"/>
                <a:gd name="T45" fmla="*/ T44 w 3626"/>
                <a:gd name="T46" fmla="+- 0 3292 1043"/>
                <a:gd name="T47" fmla="*/ 3292 h 3626"/>
                <a:gd name="T48" fmla="+- 0 12468 12325"/>
                <a:gd name="T49" fmla="*/ T48 w 3626"/>
                <a:gd name="T50" fmla="+- 0 3562 1043"/>
                <a:gd name="T51" fmla="*/ 3562 h 3626"/>
                <a:gd name="T52" fmla="+- 0 12597 12325"/>
                <a:gd name="T53" fmla="*/ T52 w 3626"/>
                <a:gd name="T54" fmla="+- 0 3811 1043"/>
                <a:gd name="T55" fmla="*/ 3811 h 3626"/>
                <a:gd name="T56" fmla="+- 0 12762 12325"/>
                <a:gd name="T57" fmla="*/ T56 w 3626"/>
                <a:gd name="T58" fmla="+- 0 4036 1043"/>
                <a:gd name="T59" fmla="*/ 4036 h 3626"/>
                <a:gd name="T60" fmla="+- 0 12958 12325"/>
                <a:gd name="T61" fmla="*/ T60 w 3626"/>
                <a:gd name="T62" fmla="+- 0 4233 1043"/>
                <a:gd name="T63" fmla="*/ 4233 h 3626"/>
                <a:gd name="T64" fmla="+- 0 13183 12325"/>
                <a:gd name="T65" fmla="*/ T64 w 3626"/>
                <a:gd name="T66" fmla="+- 0 4398 1043"/>
                <a:gd name="T67" fmla="*/ 4398 h 3626"/>
                <a:gd name="T68" fmla="+- 0 13433 12325"/>
                <a:gd name="T69" fmla="*/ T68 w 3626"/>
                <a:gd name="T70" fmla="+- 0 4527 1043"/>
                <a:gd name="T71" fmla="*/ 4527 h 3626"/>
                <a:gd name="T72" fmla="+- 0 13703 12325"/>
                <a:gd name="T73" fmla="*/ T72 w 3626"/>
                <a:gd name="T74" fmla="+- 0 4617 1043"/>
                <a:gd name="T75" fmla="*/ 4617 h 3626"/>
                <a:gd name="T76" fmla="+- 0 13990 12325"/>
                <a:gd name="T77" fmla="*/ T76 w 3626"/>
                <a:gd name="T78" fmla="+- 0 4663 1043"/>
                <a:gd name="T79" fmla="*/ 4663 h 3626"/>
                <a:gd name="T80" fmla="+- 0 14287 12325"/>
                <a:gd name="T81" fmla="*/ T80 w 3626"/>
                <a:gd name="T82" fmla="+- 0 4663 1043"/>
                <a:gd name="T83" fmla="*/ 4663 h 3626"/>
                <a:gd name="T84" fmla="+- 0 14574 12325"/>
                <a:gd name="T85" fmla="*/ T84 w 3626"/>
                <a:gd name="T86" fmla="+- 0 4617 1043"/>
                <a:gd name="T87" fmla="*/ 4617 h 3626"/>
                <a:gd name="T88" fmla="+- 0 14844 12325"/>
                <a:gd name="T89" fmla="*/ T88 w 3626"/>
                <a:gd name="T90" fmla="+- 0 4527 1043"/>
                <a:gd name="T91" fmla="*/ 4527 h 3626"/>
                <a:gd name="T92" fmla="+- 0 15094 12325"/>
                <a:gd name="T93" fmla="*/ T92 w 3626"/>
                <a:gd name="T94" fmla="+- 0 4398 1043"/>
                <a:gd name="T95" fmla="*/ 4398 h 3626"/>
                <a:gd name="T96" fmla="+- 0 15318 12325"/>
                <a:gd name="T97" fmla="*/ T96 w 3626"/>
                <a:gd name="T98" fmla="+- 0 4233 1043"/>
                <a:gd name="T99" fmla="*/ 4233 h 3626"/>
                <a:gd name="T100" fmla="+- 0 15515 12325"/>
                <a:gd name="T101" fmla="*/ T100 w 3626"/>
                <a:gd name="T102" fmla="+- 0 4036 1043"/>
                <a:gd name="T103" fmla="*/ 4036 h 3626"/>
                <a:gd name="T104" fmla="+- 0 15680 12325"/>
                <a:gd name="T105" fmla="*/ T104 w 3626"/>
                <a:gd name="T106" fmla="+- 0 3811 1043"/>
                <a:gd name="T107" fmla="*/ 3811 h 3626"/>
                <a:gd name="T108" fmla="+- 0 15809 12325"/>
                <a:gd name="T109" fmla="*/ T108 w 3626"/>
                <a:gd name="T110" fmla="+- 0 3562 1043"/>
                <a:gd name="T111" fmla="*/ 3562 h 3626"/>
                <a:gd name="T112" fmla="+- 0 15899 12325"/>
                <a:gd name="T113" fmla="*/ T112 w 3626"/>
                <a:gd name="T114" fmla="+- 0 3292 1043"/>
                <a:gd name="T115" fmla="*/ 3292 h 3626"/>
                <a:gd name="T116" fmla="+- 0 15946 12325"/>
                <a:gd name="T117" fmla="*/ T116 w 3626"/>
                <a:gd name="T118" fmla="+- 0 3005 1043"/>
                <a:gd name="T119" fmla="*/ 3005 h 3626"/>
                <a:gd name="T120" fmla="+- 0 15946 12325"/>
                <a:gd name="T121" fmla="*/ T120 w 3626"/>
                <a:gd name="T122" fmla="+- 0 2708 1043"/>
                <a:gd name="T123" fmla="*/ 2708 h 3626"/>
                <a:gd name="T124" fmla="+- 0 15899 12325"/>
                <a:gd name="T125" fmla="*/ T124 w 3626"/>
                <a:gd name="T126" fmla="+- 0 2421 1043"/>
                <a:gd name="T127" fmla="*/ 2421 h 3626"/>
                <a:gd name="T128" fmla="+- 0 15809 12325"/>
                <a:gd name="T129" fmla="*/ T128 w 3626"/>
                <a:gd name="T130" fmla="+- 0 2151 1043"/>
                <a:gd name="T131" fmla="*/ 2151 h 3626"/>
                <a:gd name="T132" fmla="+- 0 15680 12325"/>
                <a:gd name="T133" fmla="*/ T132 w 3626"/>
                <a:gd name="T134" fmla="+- 0 1901 1043"/>
                <a:gd name="T135" fmla="*/ 1901 h 3626"/>
                <a:gd name="T136" fmla="+- 0 15515 12325"/>
                <a:gd name="T137" fmla="*/ T136 w 3626"/>
                <a:gd name="T138" fmla="+- 0 1676 1043"/>
                <a:gd name="T139" fmla="*/ 1676 h 3626"/>
                <a:gd name="T140" fmla="+- 0 15318 12325"/>
                <a:gd name="T141" fmla="*/ T140 w 3626"/>
                <a:gd name="T142" fmla="+- 0 1480 1043"/>
                <a:gd name="T143" fmla="*/ 1480 h 3626"/>
                <a:gd name="T144" fmla="+- 0 15094 12325"/>
                <a:gd name="T145" fmla="*/ T144 w 3626"/>
                <a:gd name="T146" fmla="+- 0 1315 1043"/>
                <a:gd name="T147" fmla="*/ 1315 h 3626"/>
                <a:gd name="T148" fmla="+- 0 14844 12325"/>
                <a:gd name="T149" fmla="*/ T148 w 3626"/>
                <a:gd name="T150" fmla="+- 0 1186 1043"/>
                <a:gd name="T151" fmla="*/ 1186 h 3626"/>
                <a:gd name="T152" fmla="+- 0 14574 12325"/>
                <a:gd name="T153" fmla="*/ T152 w 3626"/>
                <a:gd name="T154" fmla="+- 0 1096 1043"/>
                <a:gd name="T155" fmla="*/ 1096 h 3626"/>
                <a:gd name="T156" fmla="+- 0 14287 12325"/>
                <a:gd name="T157" fmla="*/ T156 w 3626"/>
                <a:gd name="T158" fmla="+- 0 1049 1043"/>
                <a:gd name="T159" fmla="*/ 1049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6" h="3626">
                  <a:moveTo>
                    <a:pt x="1813" y="0"/>
                  </a:moveTo>
                  <a:lnTo>
                    <a:pt x="1665" y="6"/>
                  </a:lnTo>
                  <a:lnTo>
                    <a:pt x="1519" y="24"/>
                  </a:lnTo>
                  <a:lnTo>
                    <a:pt x="1378" y="53"/>
                  </a:lnTo>
                  <a:lnTo>
                    <a:pt x="1240" y="93"/>
                  </a:lnTo>
                  <a:lnTo>
                    <a:pt x="1108" y="143"/>
                  </a:lnTo>
                  <a:lnTo>
                    <a:pt x="980" y="202"/>
                  </a:lnTo>
                  <a:lnTo>
                    <a:pt x="858" y="272"/>
                  </a:lnTo>
                  <a:lnTo>
                    <a:pt x="743" y="350"/>
                  </a:lnTo>
                  <a:lnTo>
                    <a:pt x="633" y="437"/>
                  </a:lnTo>
                  <a:lnTo>
                    <a:pt x="531" y="531"/>
                  </a:lnTo>
                  <a:lnTo>
                    <a:pt x="437" y="633"/>
                  </a:lnTo>
                  <a:lnTo>
                    <a:pt x="350" y="742"/>
                  </a:lnTo>
                  <a:lnTo>
                    <a:pt x="272" y="858"/>
                  </a:lnTo>
                  <a:lnTo>
                    <a:pt x="203" y="980"/>
                  </a:lnTo>
                  <a:lnTo>
                    <a:pt x="143" y="1108"/>
                  </a:lnTo>
                  <a:lnTo>
                    <a:pt x="93" y="1240"/>
                  </a:lnTo>
                  <a:lnTo>
                    <a:pt x="53" y="1378"/>
                  </a:lnTo>
                  <a:lnTo>
                    <a:pt x="24" y="1519"/>
                  </a:lnTo>
                  <a:lnTo>
                    <a:pt x="6" y="1665"/>
                  </a:lnTo>
                  <a:lnTo>
                    <a:pt x="0" y="1813"/>
                  </a:lnTo>
                  <a:lnTo>
                    <a:pt x="6" y="1962"/>
                  </a:lnTo>
                  <a:lnTo>
                    <a:pt x="24" y="2107"/>
                  </a:lnTo>
                  <a:lnTo>
                    <a:pt x="53" y="2249"/>
                  </a:lnTo>
                  <a:lnTo>
                    <a:pt x="93" y="2386"/>
                  </a:lnTo>
                  <a:lnTo>
                    <a:pt x="143" y="2519"/>
                  </a:lnTo>
                  <a:lnTo>
                    <a:pt x="203" y="2647"/>
                  </a:lnTo>
                  <a:lnTo>
                    <a:pt x="272" y="2768"/>
                  </a:lnTo>
                  <a:lnTo>
                    <a:pt x="350" y="2884"/>
                  </a:lnTo>
                  <a:lnTo>
                    <a:pt x="437" y="2993"/>
                  </a:lnTo>
                  <a:lnTo>
                    <a:pt x="531" y="3095"/>
                  </a:lnTo>
                  <a:lnTo>
                    <a:pt x="633" y="3190"/>
                  </a:lnTo>
                  <a:lnTo>
                    <a:pt x="743" y="3277"/>
                  </a:lnTo>
                  <a:lnTo>
                    <a:pt x="858" y="3355"/>
                  </a:lnTo>
                  <a:lnTo>
                    <a:pt x="980" y="3424"/>
                  </a:lnTo>
                  <a:lnTo>
                    <a:pt x="1108" y="3484"/>
                  </a:lnTo>
                  <a:lnTo>
                    <a:pt x="1240" y="3534"/>
                  </a:lnTo>
                  <a:lnTo>
                    <a:pt x="1378" y="3574"/>
                  </a:lnTo>
                  <a:lnTo>
                    <a:pt x="1519" y="3603"/>
                  </a:lnTo>
                  <a:lnTo>
                    <a:pt x="1665" y="3620"/>
                  </a:lnTo>
                  <a:lnTo>
                    <a:pt x="1813" y="3626"/>
                  </a:lnTo>
                  <a:lnTo>
                    <a:pt x="1962" y="3620"/>
                  </a:lnTo>
                  <a:lnTo>
                    <a:pt x="2108" y="3603"/>
                  </a:lnTo>
                  <a:lnTo>
                    <a:pt x="2249" y="3574"/>
                  </a:lnTo>
                  <a:lnTo>
                    <a:pt x="2387" y="3534"/>
                  </a:lnTo>
                  <a:lnTo>
                    <a:pt x="2519" y="3484"/>
                  </a:lnTo>
                  <a:lnTo>
                    <a:pt x="2647" y="3424"/>
                  </a:lnTo>
                  <a:lnTo>
                    <a:pt x="2769" y="3355"/>
                  </a:lnTo>
                  <a:lnTo>
                    <a:pt x="2884" y="3277"/>
                  </a:lnTo>
                  <a:lnTo>
                    <a:pt x="2993" y="3190"/>
                  </a:lnTo>
                  <a:lnTo>
                    <a:pt x="3096" y="3095"/>
                  </a:lnTo>
                  <a:lnTo>
                    <a:pt x="3190" y="2993"/>
                  </a:lnTo>
                  <a:lnTo>
                    <a:pt x="3277" y="2884"/>
                  </a:lnTo>
                  <a:lnTo>
                    <a:pt x="3355" y="2768"/>
                  </a:lnTo>
                  <a:lnTo>
                    <a:pt x="3424" y="2647"/>
                  </a:lnTo>
                  <a:lnTo>
                    <a:pt x="3484" y="2519"/>
                  </a:lnTo>
                  <a:lnTo>
                    <a:pt x="3534" y="2386"/>
                  </a:lnTo>
                  <a:lnTo>
                    <a:pt x="3574" y="2249"/>
                  </a:lnTo>
                  <a:lnTo>
                    <a:pt x="3603" y="2107"/>
                  </a:lnTo>
                  <a:lnTo>
                    <a:pt x="3621" y="1962"/>
                  </a:lnTo>
                  <a:lnTo>
                    <a:pt x="3627" y="1813"/>
                  </a:lnTo>
                  <a:lnTo>
                    <a:pt x="3621" y="1665"/>
                  </a:lnTo>
                  <a:lnTo>
                    <a:pt x="3603" y="1519"/>
                  </a:lnTo>
                  <a:lnTo>
                    <a:pt x="3574" y="1378"/>
                  </a:lnTo>
                  <a:lnTo>
                    <a:pt x="3534" y="1240"/>
                  </a:lnTo>
                  <a:lnTo>
                    <a:pt x="3484" y="1108"/>
                  </a:lnTo>
                  <a:lnTo>
                    <a:pt x="3424" y="980"/>
                  </a:lnTo>
                  <a:lnTo>
                    <a:pt x="3355" y="858"/>
                  </a:lnTo>
                  <a:lnTo>
                    <a:pt x="3277" y="742"/>
                  </a:lnTo>
                  <a:lnTo>
                    <a:pt x="3190" y="633"/>
                  </a:lnTo>
                  <a:lnTo>
                    <a:pt x="3096" y="531"/>
                  </a:lnTo>
                  <a:lnTo>
                    <a:pt x="2993" y="437"/>
                  </a:lnTo>
                  <a:lnTo>
                    <a:pt x="2884" y="350"/>
                  </a:lnTo>
                  <a:lnTo>
                    <a:pt x="2769" y="272"/>
                  </a:lnTo>
                  <a:lnTo>
                    <a:pt x="2647" y="202"/>
                  </a:lnTo>
                  <a:lnTo>
                    <a:pt x="2519" y="143"/>
                  </a:lnTo>
                  <a:lnTo>
                    <a:pt x="2387" y="93"/>
                  </a:lnTo>
                  <a:lnTo>
                    <a:pt x="2249" y="53"/>
                  </a:lnTo>
                  <a:lnTo>
                    <a:pt x="2108" y="24"/>
                  </a:lnTo>
                  <a:lnTo>
                    <a:pt x="1962" y="6"/>
                  </a:lnTo>
                  <a:lnTo>
                    <a:pt x="1813" y="0"/>
                  </a:lnTo>
                </a:path>
              </a:pathLst>
            </a:custGeom>
            <a:solidFill>
              <a:srgbClr val="C00000">
                <a:alpha val="15000"/>
              </a:srgbClr>
            </a:solidFill>
            <a:ln>
              <a:noFill/>
            </a:ln>
          </p:spPr>
          <p:txBody>
            <a:bodyPr vert="horz" wrap="square" lIns="91440" tIns="45720" rIns="91440" bIns="45720" numCol="1" anchor="t" anchorCtr="0" compatLnSpc="1">
              <a:prstTxWarp prst="textNoShape">
                <a:avLst/>
              </a:prstTxWarp>
            </a:bodyPr>
            <a:lstStyle/>
            <a:p>
              <a:endParaRPr lang="en-IN"/>
            </a:p>
          </p:txBody>
        </p:sp>
        <p:sp>
          <p:nvSpPr>
            <p:cNvPr id="23" name="Freeform 14"/>
            <p:cNvSpPr>
              <a:spLocks/>
            </p:cNvSpPr>
            <p:nvPr/>
          </p:nvSpPr>
          <p:spPr bwMode="gray">
            <a:xfrm>
              <a:off x="4148432" y="3006216"/>
              <a:ext cx="2012115" cy="2012263"/>
            </a:xfrm>
            <a:custGeom>
              <a:avLst/>
              <a:gdLst>
                <a:gd name="T0" fmla="+- 0 12331 12325"/>
                <a:gd name="T1" fmla="*/ T0 w 3626"/>
                <a:gd name="T2" fmla="+- 0 2708 1043"/>
                <a:gd name="T3" fmla="*/ 2708 h 3626"/>
                <a:gd name="T4" fmla="+- 0 12378 12325"/>
                <a:gd name="T5" fmla="*/ T4 w 3626"/>
                <a:gd name="T6" fmla="+- 0 2421 1043"/>
                <a:gd name="T7" fmla="*/ 2421 h 3626"/>
                <a:gd name="T8" fmla="+- 0 12468 12325"/>
                <a:gd name="T9" fmla="*/ T8 w 3626"/>
                <a:gd name="T10" fmla="+- 0 2151 1043"/>
                <a:gd name="T11" fmla="*/ 2151 h 3626"/>
                <a:gd name="T12" fmla="+- 0 12597 12325"/>
                <a:gd name="T13" fmla="*/ T12 w 3626"/>
                <a:gd name="T14" fmla="+- 0 1901 1043"/>
                <a:gd name="T15" fmla="*/ 1901 h 3626"/>
                <a:gd name="T16" fmla="+- 0 12762 12325"/>
                <a:gd name="T17" fmla="*/ T16 w 3626"/>
                <a:gd name="T18" fmla="+- 0 1676 1043"/>
                <a:gd name="T19" fmla="*/ 1676 h 3626"/>
                <a:gd name="T20" fmla="+- 0 12958 12325"/>
                <a:gd name="T21" fmla="*/ T20 w 3626"/>
                <a:gd name="T22" fmla="+- 0 1480 1043"/>
                <a:gd name="T23" fmla="*/ 1480 h 3626"/>
                <a:gd name="T24" fmla="+- 0 13183 12325"/>
                <a:gd name="T25" fmla="*/ T24 w 3626"/>
                <a:gd name="T26" fmla="+- 0 1315 1043"/>
                <a:gd name="T27" fmla="*/ 1315 h 3626"/>
                <a:gd name="T28" fmla="+- 0 13433 12325"/>
                <a:gd name="T29" fmla="*/ T28 w 3626"/>
                <a:gd name="T30" fmla="+- 0 1186 1043"/>
                <a:gd name="T31" fmla="*/ 1186 h 3626"/>
                <a:gd name="T32" fmla="+- 0 13703 12325"/>
                <a:gd name="T33" fmla="*/ T32 w 3626"/>
                <a:gd name="T34" fmla="+- 0 1096 1043"/>
                <a:gd name="T35" fmla="*/ 1096 h 3626"/>
                <a:gd name="T36" fmla="+- 0 13990 12325"/>
                <a:gd name="T37" fmla="*/ T36 w 3626"/>
                <a:gd name="T38" fmla="+- 0 1049 1043"/>
                <a:gd name="T39" fmla="*/ 1049 h 3626"/>
                <a:gd name="T40" fmla="+- 0 14287 12325"/>
                <a:gd name="T41" fmla="*/ T40 w 3626"/>
                <a:gd name="T42" fmla="+- 0 1049 1043"/>
                <a:gd name="T43" fmla="*/ 1049 h 3626"/>
                <a:gd name="T44" fmla="+- 0 14574 12325"/>
                <a:gd name="T45" fmla="*/ T44 w 3626"/>
                <a:gd name="T46" fmla="+- 0 1096 1043"/>
                <a:gd name="T47" fmla="*/ 1096 h 3626"/>
                <a:gd name="T48" fmla="+- 0 14844 12325"/>
                <a:gd name="T49" fmla="*/ T48 w 3626"/>
                <a:gd name="T50" fmla="+- 0 1186 1043"/>
                <a:gd name="T51" fmla="*/ 1186 h 3626"/>
                <a:gd name="T52" fmla="+- 0 15094 12325"/>
                <a:gd name="T53" fmla="*/ T52 w 3626"/>
                <a:gd name="T54" fmla="+- 0 1315 1043"/>
                <a:gd name="T55" fmla="*/ 1315 h 3626"/>
                <a:gd name="T56" fmla="+- 0 15318 12325"/>
                <a:gd name="T57" fmla="*/ T56 w 3626"/>
                <a:gd name="T58" fmla="+- 0 1480 1043"/>
                <a:gd name="T59" fmla="*/ 1480 h 3626"/>
                <a:gd name="T60" fmla="+- 0 15515 12325"/>
                <a:gd name="T61" fmla="*/ T60 w 3626"/>
                <a:gd name="T62" fmla="+- 0 1676 1043"/>
                <a:gd name="T63" fmla="*/ 1676 h 3626"/>
                <a:gd name="T64" fmla="+- 0 15680 12325"/>
                <a:gd name="T65" fmla="*/ T64 w 3626"/>
                <a:gd name="T66" fmla="+- 0 1901 1043"/>
                <a:gd name="T67" fmla="*/ 1901 h 3626"/>
                <a:gd name="T68" fmla="+- 0 15809 12325"/>
                <a:gd name="T69" fmla="*/ T68 w 3626"/>
                <a:gd name="T70" fmla="+- 0 2151 1043"/>
                <a:gd name="T71" fmla="*/ 2151 h 3626"/>
                <a:gd name="T72" fmla="+- 0 15899 12325"/>
                <a:gd name="T73" fmla="*/ T72 w 3626"/>
                <a:gd name="T74" fmla="+- 0 2421 1043"/>
                <a:gd name="T75" fmla="*/ 2421 h 3626"/>
                <a:gd name="T76" fmla="+- 0 15946 12325"/>
                <a:gd name="T77" fmla="*/ T76 w 3626"/>
                <a:gd name="T78" fmla="+- 0 2708 1043"/>
                <a:gd name="T79" fmla="*/ 2708 h 3626"/>
                <a:gd name="T80" fmla="+- 0 15946 12325"/>
                <a:gd name="T81" fmla="*/ T80 w 3626"/>
                <a:gd name="T82" fmla="+- 0 3005 1043"/>
                <a:gd name="T83" fmla="*/ 3005 h 3626"/>
                <a:gd name="T84" fmla="+- 0 15899 12325"/>
                <a:gd name="T85" fmla="*/ T84 w 3626"/>
                <a:gd name="T86" fmla="+- 0 3292 1043"/>
                <a:gd name="T87" fmla="*/ 3292 h 3626"/>
                <a:gd name="T88" fmla="+- 0 15809 12325"/>
                <a:gd name="T89" fmla="*/ T88 w 3626"/>
                <a:gd name="T90" fmla="+- 0 3562 1043"/>
                <a:gd name="T91" fmla="*/ 3562 h 3626"/>
                <a:gd name="T92" fmla="+- 0 15680 12325"/>
                <a:gd name="T93" fmla="*/ T92 w 3626"/>
                <a:gd name="T94" fmla="+- 0 3811 1043"/>
                <a:gd name="T95" fmla="*/ 3811 h 3626"/>
                <a:gd name="T96" fmla="+- 0 15515 12325"/>
                <a:gd name="T97" fmla="*/ T96 w 3626"/>
                <a:gd name="T98" fmla="+- 0 4036 1043"/>
                <a:gd name="T99" fmla="*/ 4036 h 3626"/>
                <a:gd name="T100" fmla="+- 0 15318 12325"/>
                <a:gd name="T101" fmla="*/ T100 w 3626"/>
                <a:gd name="T102" fmla="+- 0 4233 1043"/>
                <a:gd name="T103" fmla="*/ 4233 h 3626"/>
                <a:gd name="T104" fmla="+- 0 15094 12325"/>
                <a:gd name="T105" fmla="*/ T104 w 3626"/>
                <a:gd name="T106" fmla="+- 0 4398 1043"/>
                <a:gd name="T107" fmla="*/ 4398 h 3626"/>
                <a:gd name="T108" fmla="+- 0 14844 12325"/>
                <a:gd name="T109" fmla="*/ T108 w 3626"/>
                <a:gd name="T110" fmla="+- 0 4527 1043"/>
                <a:gd name="T111" fmla="*/ 4527 h 3626"/>
                <a:gd name="T112" fmla="+- 0 14574 12325"/>
                <a:gd name="T113" fmla="*/ T112 w 3626"/>
                <a:gd name="T114" fmla="+- 0 4617 1043"/>
                <a:gd name="T115" fmla="*/ 4617 h 3626"/>
                <a:gd name="T116" fmla="+- 0 14287 12325"/>
                <a:gd name="T117" fmla="*/ T116 w 3626"/>
                <a:gd name="T118" fmla="+- 0 4663 1043"/>
                <a:gd name="T119" fmla="*/ 4663 h 3626"/>
                <a:gd name="T120" fmla="+- 0 13990 12325"/>
                <a:gd name="T121" fmla="*/ T120 w 3626"/>
                <a:gd name="T122" fmla="+- 0 4663 1043"/>
                <a:gd name="T123" fmla="*/ 4663 h 3626"/>
                <a:gd name="T124" fmla="+- 0 13703 12325"/>
                <a:gd name="T125" fmla="*/ T124 w 3626"/>
                <a:gd name="T126" fmla="+- 0 4617 1043"/>
                <a:gd name="T127" fmla="*/ 4617 h 3626"/>
                <a:gd name="T128" fmla="+- 0 13433 12325"/>
                <a:gd name="T129" fmla="*/ T128 w 3626"/>
                <a:gd name="T130" fmla="+- 0 4527 1043"/>
                <a:gd name="T131" fmla="*/ 4527 h 3626"/>
                <a:gd name="T132" fmla="+- 0 13183 12325"/>
                <a:gd name="T133" fmla="*/ T132 w 3626"/>
                <a:gd name="T134" fmla="+- 0 4398 1043"/>
                <a:gd name="T135" fmla="*/ 4398 h 3626"/>
                <a:gd name="T136" fmla="+- 0 12958 12325"/>
                <a:gd name="T137" fmla="*/ T136 w 3626"/>
                <a:gd name="T138" fmla="+- 0 4233 1043"/>
                <a:gd name="T139" fmla="*/ 4233 h 3626"/>
                <a:gd name="T140" fmla="+- 0 12762 12325"/>
                <a:gd name="T141" fmla="*/ T140 w 3626"/>
                <a:gd name="T142" fmla="+- 0 4036 1043"/>
                <a:gd name="T143" fmla="*/ 4036 h 3626"/>
                <a:gd name="T144" fmla="+- 0 12597 12325"/>
                <a:gd name="T145" fmla="*/ T144 w 3626"/>
                <a:gd name="T146" fmla="+- 0 3811 1043"/>
                <a:gd name="T147" fmla="*/ 3811 h 3626"/>
                <a:gd name="T148" fmla="+- 0 12468 12325"/>
                <a:gd name="T149" fmla="*/ T148 w 3626"/>
                <a:gd name="T150" fmla="+- 0 3562 1043"/>
                <a:gd name="T151" fmla="*/ 3562 h 3626"/>
                <a:gd name="T152" fmla="+- 0 12378 12325"/>
                <a:gd name="T153" fmla="*/ T152 w 3626"/>
                <a:gd name="T154" fmla="+- 0 3292 1043"/>
                <a:gd name="T155" fmla="*/ 3292 h 3626"/>
                <a:gd name="T156" fmla="+- 0 12331 12325"/>
                <a:gd name="T157" fmla="*/ T156 w 3626"/>
                <a:gd name="T158" fmla="+- 0 3005 1043"/>
                <a:gd name="T159" fmla="*/ 3005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6" h="3626">
                  <a:moveTo>
                    <a:pt x="0" y="1813"/>
                  </a:moveTo>
                  <a:lnTo>
                    <a:pt x="6" y="1665"/>
                  </a:lnTo>
                  <a:lnTo>
                    <a:pt x="24" y="1519"/>
                  </a:lnTo>
                  <a:lnTo>
                    <a:pt x="53" y="1378"/>
                  </a:lnTo>
                  <a:lnTo>
                    <a:pt x="93" y="1240"/>
                  </a:lnTo>
                  <a:lnTo>
                    <a:pt x="143" y="1108"/>
                  </a:lnTo>
                  <a:lnTo>
                    <a:pt x="203" y="980"/>
                  </a:lnTo>
                  <a:lnTo>
                    <a:pt x="272" y="858"/>
                  </a:lnTo>
                  <a:lnTo>
                    <a:pt x="350" y="742"/>
                  </a:lnTo>
                  <a:lnTo>
                    <a:pt x="437" y="633"/>
                  </a:lnTo>
                  <a:lnTo>
                    <a:pt x="531" y="531"/>
                  </a:lnTo>
                  <a:lnTo>
                    <a:pt x="633" y="437"/>
                  </a:lnTo>
                  <a:lnTo>
                    <a:pt x="743" y="350"/>
                  </a:lnTo>
                  <a:lnTo>
                    <a:pt x="858" y="272"/>
                  </a:lnTo>
                  <a:lnTo>
                    <a:pt x="980" y="202"/>
                  </a:lnTo>
                  <a:lnTo>
                    <a:pt x="1108" y="143"/>
                  </a:lnTo>
                  <a:lnTo>
                    <a:pt x="1240" y="93"/>
                  </a:lnTo>
                  <a:lnTo>
                    <a:pt x="1378" y="53"/>
                  </a:lnTo>
                  <a:lnTo>
                    <a:pt x="1519" y="24"/>
                  </a:lnTo>
                  <a:lnTo>
                    <a:pt x="1665" y="6"/>
                  </a:lnTo>
                  <a:lnTo>
                    <a:pt x="1813" y="0"/>
                  </a:lnTo>
                  <a:lnTo>
                    <a:pt x="1962" y="6"/>
                  </a:lnTo>
                  <a:lnTo>
                    <a:pt x="2108" y="24"/>
                  </a:lnTo>
                  <a:lnTo>
                    <a:pt x="2249" y="53"/>
                  </a:lnTo>
                  <a:lnTo>
                    <a:pt x="2387" y="93"/>
                  </a:lnTo>
                  <a:lnTo>
                    <a:pt x="2519" y="143"/>
                  </a:lnTo>
                  <a:lnTo>
                    <a:pt x="2647" y="202"/>
                  </a:lnTo>
                  <a:lnTo>
                    <a:pt x="2769" y="272"/>
                  </a:lnTo>
                  <a:lnTo>
                    <a:pt x="2884" y="350"/>
                  </a:lnTo>
                  <a:lnTo>
                    <a:pt x="2993" y="437"/>
                  </a:lnTo>
                  <a:lnTo>
                    <a:pt x="3096" y="531"/>
                  </a:lnTo>
                  <a:lnTo>
                    <a:pt x="3190" y="633"/>
                  </a:lnTo>
                  <a:lnTo>
                    <a:pt x="3277" y="742"/>
                  </a:lnTo>
                  <a:lnTo>
                    <a:pt x="3355" y="858"/>
                  </a:lnTo>
                  <a:lnTo>
                    <a:pt x="3424" y="980"/>
                  </a:lnTo>
                  <a:lnTo>
                    <a:pt x="3484" y="1108"/>
                  </a:lnTo>
                  <a:lnTo>
                    <a:pt x="3534" y="1240"/>
                  </a:lnTo>
                  <a:lnTo>
                    <a:pt x="3574" y="1378"/>
                  </a:lnTo>
                  <a:lnTo>
                    <a:pt x="3603" y="1519"/>
                  </a:lnTo>
                  <a:lnTo>
                    <a:pt x="3621" y="1665"/>
                  </a:lnTo>
                  <a:lnTo>
                    <a:pt x="3627" y="1813"/>
                  </a:lnTo>
                  <a:lnTo>
                    <a:pt x="3621" y="1962"/>
                  </a:lnTo>
                  <a:lnTo>
                    <a:pt x="3603" y="2107"/>
                  </a:lnTo>
                  <a:lnTo>
                    <a:pt x="3574" y="2249"/>
                  </a:lnTo>
                  <a:lnTo>
                    <a:pt x="3534" y="2386"/>
                  </a:lnTo>
                  <a:lnTo>
                    <a:pt x="3484" y="2519"/>
                  </a:lnTo>
                  <a:lnTo>
                    <a:pt x="3424" y="2647"/>
                  </a:lnTo>
                  <a:lnTo>
                    <a:pt x="3355" y="2768"/>
                  </a:lnTo>
                  <a:lnTo>
                    <a:pt x="3277" y="2884"/>
                  </a:lnTo>
                  <a:lnTo>
                    <a:pt x="3190" y="2993"/>
                  </a:lnTo>
                  <a:lnTo>
                    <a:pt x="3096" y="3095"/>
                  </a:lnTo>
                  <a:lnTo>
                    <a:pt x="2993" y="3190"/>
                  </a:lnTo>
                  <a:lnTo>
                    <a:pt x="2884" y="3277"/>
                  </a:lnTo>
                  <a:lnTo>
                    <a:pt x="2769" y="3355"/>
                  </a:lnTo>
                  <a:lnTo>
                    <a:pt x="2647" y="3424"/>
                  </a:lnTo>
                  <a:lnTo>
                    <a:pt x="2519" y="3484"/>
                  </a:lnTo>
                  <a:lnTo>
                    <a:pt x="2387" y="3534"/>
                  </a:lnTo>
                  <a:lnTo>
                    <a:pt x="2249" y="3574"/>
                  </a:lnTo>
                  <a:lnTo>
                    <a:pt x="2108" y="3603"/>
                  </a:lnTo>
                  <a:lnTo>
                    <a:pt x="1962" y="3620"/>
                  </a:lnTo>
                  <a:lnTo>
                    <a:pt x="1813" y="3626"/>
                  </a:lnTo>
                  <a:lnTo>
                    <a:pt x="1665" y="3620"/>
                  </a:lnTo>
                  <a:lnTo>
                    <a:pt x="1519" y="3603"/>
                  </a:lnTo>
                  <a:lnTo>
                    <a:pt x="1378" y="3574"/>
                  </a:lnTo>
                  <a:lnTo>
                    <a:pt x="1240" y="3534"/>
                  </a:lnTo>
                  <a:lnTo>
                    <a:pt x="1108" y="3484"/>
                  </a:lnTo>
                  <a:lnTo>
                    <a:pt x="980" y="3424"/>
                  </a:lnTo>
                  <a:lnTo>
                    <a:pt x="858" y="3355"/>
                  </a:lnTo>
                  <a:lnTo>
                    <a:pt x="743" y="3277"/>
                  </a:lnTo>
                  <a:lnTo>
                    <a:pt x="633" y="3190"/>
                  </a:lnTo>
                  <a:lnTo>
                    <a:pt x="531" y="3095"/>
                  </a:lnTo>
                  <a:lnTo>
                    <a:pt x="437" y="2993"/>
                  </a:lnTo>
                  <a:lnTo>
                    <a:pt x="350" y="2884"/>
                  </a:lnTo>
                  <a:lnTo>
                    <a:pt x="272" y="2768"/>
                  </a:lnTo>
                  <a:lnTo>
                    <a:pt x="203" y="2647"/>
                  </a:lnTo>
                  <a:lnTo>
                    <a:pt x="143" y="2519"/>
                  </a:lnTo>
                  <a:lnTo>
                    <a:pt x="93" y="2386"/>
                  </a:lnTo>
                  <a:lnTo>
                    <a:pt x="53" y="2249"/>
                  </a:lnTo>
                  <a:lnTo>
                    <a:pt x="24" y="2107"/>
                  </a:lnTo>
                  <a:lnTo>
                    <a:pt x="6" y="1962"/>
                  </a:lnTo>
                  <a:lnTo>
                    <a:pt x="0" y="1813"/>
                  </a:lnTo>
                  <a:close/>
                </a:path>
              </a:pathLst>
            </a:custGeom>
            <a:solidFill>
              <a:schemeClr val="bg2">
                <a:alpha val="15000"/>
              </a:schemeClr>
            </a:solidFill>
            <a:ln w="2590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Freeform 16"/>
            <p:cNvSpPr>
              <a:spLocks/>
            </p:cNvSpPr>
            <p:nvPr/>
          </p:nvSpPr>
          <p:spPr bwMode="gray">
            <a:xfrm>
              <a:off x="3494744" y="3383030"/>
              <a:ext cx="2013780" cy="2013928"/>
            </a:xfrm>
            <a:custGeom>
              <a:avLst/>
              <a:gdLst>
                <a:gd name="T0" fmla="+- 0 12812 11147"/>
                <a:gd name="T1" fmla="*/ T0 w 3629"/>
                <a:gd name="T2" fmla="+- 0 1728 1722"/>
                <a:gd name="T3" fmla="*/ 1728 h 3629"/>
                <a:gd name="T4" fmla="+- 0 12525 11147"/>
                <a:gd name="T5" fmla="*/ T4 w 3629"/>
                <a:gd name="T6" fmla="+- 0 1775 1722"/>
                <a:gd name="T7" fmla="*/ 1775 h 3629"/>
                <a:gd name="T8" fmla="+- 0 12255 11147"/>
                <a:gd name="T9" fmla="*/ T8 w 3629"/>
                <a:gd name="T10" fmla="+- 0 1865 1722"/>
                <a:gd name="T11" fmla="*/ 1865 h 3629"/>
                <a:gd name="T12" fmla="+- 0 12005 11147"/>
                <a:gd name="T13" fmla="*/ T12 w 3629"/>
                <a:gd name="T14" fmla="+- 0 1994 1722"/>
                <a:gd name="T15" fmla="*/ 1994 h 3629"/>
                <a:gd name="T16" fmla="+- 0 11780 11147"/>
                <a:gd name="T17" fmla="*/ T16 w 3629"/>
                <a:gd name="T18" fmla="+- 0 2159 1722"/>
                <a:gd name="T19" fmla="*/ 2159 h 3629"/>
                <a:gd name="T20" fmla="+- 0 11584 11147"/>
                <a:gd name="T21" fmla="*/ T20 w 3629"/>
                <a:gd name="T22" fmla="+- 0 2356 1722"/>
                <a:gd name="T23" fmla="*/ 2356 h 3629"/>
                <a:gd name="T24" fmla="+- 0 11419 11147"/>
                <a:gd name="T25" fmla="*/ T24 w 3629"/>
                <a:gd name="T26" fmla="+- 0 2581 1722"/>
                <a:gd name="T27" fmla="*/ 2581 h 3629"/>
                <a:gd name="T28" fmla="+- 0 11289 11147"/>
                <a:gd name="T29" fmla="*/ T28 w 3629"/>
                <a:gd name="T30" fmla="+- 0 2830 1722"/>
                <a:gd name="T31" fmla="*/ 2830 h 3629"/>
                <a:gd name="T32" fmla="+- 0 11200 11147"/>
                <a:gd name="T33" fmla="*/ T32 w 3629"/>
                <a:gd name="T34" fmla="+- 0 3101 1722"/>
                <a:gd name="T35" fmla="*/ 3101 h 3629"/>
                <a:gd name="T36" fmla="+- 0 11153 11147"/>
                <a:gd name="T37" fmla="*/ T36 w 3629"/>
                <a:gd name="T38" fmla="+- 0 3388 1722"/>
                <a:gd name="T39" fmla="*/ 3388 h 3629"/>
                <a:gd name="T40" fmla="+- 0 11153 11147"/>
                <a:gd name="T41" fmla="*/ T40 w 3629"/>
                <a:gd name="T42" fmla="+- 0 3685 1722"/>
                <a:gd name="T43" fmla="*/ 3685 h 3629"/>
                <a:gd name="T44" fmla="+- 0 11200 11147"/>
                <a:gd name="T45" fmla="*/ T44 w 3629"/>
                <a:gd name="T46" fmla="+- 0 3973 1722"/>
                <a:gd name="T47" fmla="*/ 3973 h 3629"/>
                <a:gd name="T48" fmla="+- 0 11289 11147"/>
                <a:gd name="T49" fmla="*/ T48 w 3629"/>
                <a:gd name="T50" fmla="+- 0 4243 1722"/>
                <a:gd name="T51" fmla="*/ 4243 h 3629"/>
                <a:gd name="T52" fmla="+- 0 11419 11147"/>
                <a:gd name="T53" fmla="*/ T52 w 3629"/>
                <a:gd name="T54" fmla="+- 0 4492 1722"/>
                <a:gd name="T55" fmla="*/ 4492 h 3629"/>
                <a:gd name="T56" fmla="+- 0 11584 11147"/>
                <a:gd name="T57" fmla="*/ T56 w 3629"/>
                <a:gd name="T58" fmla="+- 0 4717 1722"/>
                <a:gd name="T59" fmla="*/ 4717 h 3629"/>
                <a:gd name="T60" fmla="+- 0 11780 11147"/>
                <a:gd name="T61" fmla="*/ T60 w 3629"/>
                <a:gd name="T62" fmla="+- 0 4914 1722"/>
                <a:gd name="T63" fmla="*/ 4914 h 3629"/>
                <a:gd name="T64" fmla="+- 0 12005 11147"/>
                <a:gd name="T65" fmla="*/ T64 w 3629"/>
                <a:gd name="T66" fmla="+- 0 5079 1722"/>
                <a:gd name="T67" fmla="*/ 5079 h 3629"/>
                <a:gd name="T68" fmla="+- 0 12255 11147"/>
                <a:gd name="T69" fmla="*/ T68 w 3629"/>
                <a:gd name="T70" fmla="+- 0 5208 1722"/>
                <a:gd name="T71" fmla="*/ 5208 h 3629"/>
                <a:gd name="T72" fmla="+- 0 12525 11147"/>
                <a:gd name="T73" fmla="*/ T72 w 3629"/>
                <a:gd name="T74" fmla="+- 0 5298 1722"/>
                <a:gd name="T75" fmla="*/ 5298 h 3629"/>
                <a:gd name="T76" fmla="+- 0 12812 11147"/>
                <a:gd name="T77" fmla="*/ T76 w 3629"/>
                <a:gd name="T78" fmla="+- 0 5345 1722"/>
                <a:gd name="T79" fmla="*/ 5345 h 3629"/>
                <a:gd name="T80" fmla="+- 0 13110 11147"/>
                <a:gd name="T81" fmla="*/ T80 w 3629"/>
                <a:gd name="T82" fmla="+- 0 5345 1722"/>
                <a:gd name="T83" fmla="*/ 5345 h 3629"/>
                <a:gd name="T84" fmla="+- 0 13397 11147"/>
                <a:gd name="T85" fmla="*/ T84 w 3629"/>
                <a:gd name="T86" fmla="+- 0 5298 1722"/>
                <a:gd name="T87" fmla="*/ 5298 h 3629"/>
                <a:gd name="T88" fmla="+- 0 13667 11147"/>
                <a:gd name="T89" fmla="*/ T88 w 3629"/>
                <a:gd name="T90" fmla="+- 0 5208 1722"/>
                <a:gd name="T91" fmla="*/ 5208 h 3629"/>
                <a:gd name="T92" fmla="+- 0 13917 11147"/>
                <a:gd name="T93" fmla="*/ T92 w 3629"/>
                <a:gd name="T94" fmla="+- 0 5079 1722"/>
                <a:gd name="T95" fmla="*/ 5079 h 3629"/>
                <a:gd name="T96" fmla="+- 0 14142 11147"/>
                <a:gd name="T97" fmla="*/ T96 w 3629"/>
                <a:gd name="T98" fmla="+- 0 4914 1722"/>
                <a:gd name="T99" fmla="*/ 4914 h 3629"/>
                <a:gd name="T100" fmla="+- 0 14339 11147"/>
                <a:gd name="T101" fmla="*/ T100 w 3629"/>
                <a:gd name="T102" fmla="+- 0 4717 1722"/>
                <a:gd name="T103" fmla="*/ 4717 h 3629"/>
                <a:gd name="T104" fmla="+- 0 14504 11147"/>
                <a:gd name="T105" fmla="*/ T104 w 3629"/>
                <a:gd name="T106" fmla="+- 0 4492 1722"/>
                <a:gd name="T107" fmla="*/ 4492 h 3629"/>
                <a:gd name="T108" fmla="+- 0 14633 11147"/>
                <a:gd name="T109" fmla="*/ T108 w 3629"/>
                <a:gd name="T110" fmla="+- 0 4243 1722"/>
                <a:gd name="T111" fmla="*/ 4243 h 3629"/>
                <a:gd name="T112" fmla="+- 0 14723 11147"/>
                <a:gd name="T113" fmla="*/ T112 w 3629"/>
                <a:gd name="T114" fmla="+- 0 3973 1722"/>
                <a:gd name="T115" fmla="*/ 3973 h 3629"/>
                <a:gd name="T116" fmla="+- 0 14770 11147"/>
                <a:gd name="T117" fmla="*/ T116 w 3629"/>
                <a:gd name="T118" fmla="+- 0 3685 1722"/>
                <a:gd name="T119" fmla="*/ 3685 h 3629"/>
                <a:gd name="T120" fmla="+- 0 14770 11147"/>
                <a:gd name="T121" fmla="*/ T120 w 3629"/>
                <a:gd name="T122" fmla="+- 0 3388 1722"/>
                <a:gd name="T123" fmla="*/ 3388 h 3629"/>
                <a:gd name="T124" fmla="+- 0 14723 11147"/>
                <a:gd name="T125" fmla="*/ T124 w 3629"/>
                <a:gd name="T126" fmla="+- 0 3101 1722"/>
                <a:gd name="T127" fmla="*/ 3101 h 3629"/>
                <a:gd name="T128" fmla="+- 0 14633 11147"/>
                <a:gd name="T129" fmla="*/ T128 w 3629"/>
                <a:gd name="T130" fmla="+- 0 2830 1722"/>
                <a:gd name="T131" fmla="*/ 2830 h 3629"/>
                <a:gd name="T132" fmla="+- 0 14504 11147"/>
                <a:gd name="T133" fmla="*/ T132 w 3629"/>
                <a:gd name="T134" fmla="+- 0 2581 1722"/>
                <a:gd name="T135" fmla="*/ 2581 h 3629"/>
                <a:gd name="T136" fmla="+- 0 14339 11147"/>
                <a:gd name="T137" fmla="*/ T136 w 3629"/>
                <a:gd name="T138" fmla="+- 0 2356 1722"/>
                <a:gd name="T139" fmla="*/ 2356 h 3629"/>
                <a:gd name="T140" fmla="+- 0 14142 11147"/>
                <a:gd name="T141" fmla="*/ T140 w 3629"/>
                <a:gd name="T142" fmla="+- 0 2159 1722"/>
                <a:gd name="T143" fmla="*/ 2159 h 3629"/>
                <a:gd name="T144" fmla="+- 0 13917 11147"/>
                <a:gd name="T145" fmla="*/ T144 w 3629"/>
                <a:gd name="T146" fmla="+- 0 1994 1722"/>
                <a:gd name="T147" fmla="*/ 1994 h 3629"/>
                <a:gd name="T148" fmla="+- 0 13667 11147"/>
                <a:gd name="T149" fmla="*/ T148 w 3629"/>
                <a:gd name="T150" fmla="+- 0 1865 1722"/>
                <a:gd name="T151" fmla="*/ 1865 h 3629"/>
                <a:gd name="T152" fmla="+- 0 13397 11147"/>
                <a:gd name="T153" fmla="*/ T152 w 3629"/>
                <a:gd name="T154" fmla="+- 0 1775 1722"/>
                <a:gd name="T155" fmla="*/ 1775 h 3629"/>
                <a:gd name="T156" fmla="+- 0 13110 11147"/>
                <a:gd name="T157" fmla="*/ T156 w 3629"/>
                <a:gd name="T158" fmla="+- 0 1728 1722"/>
                <a:gd name="T159" fmla="*/ 1728 h 36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9" h="3629">
                  <a:moveTo>
                    <a:pt x="1814" y="0"/>
                  </a:moveTo>
                  <a:lnTo>
                    <a:pt x="1665" y="6"/>
                  </a:lnTo>
                  <a:lnTo>
                    <a:pt x="1520" y="24"/>
                  </a:lnTo>
                  <a:lnTo>
                    <a:pt x="1378" y="53"/>
                  </a:lnTo>
                  <a:lnTo>
                    <a:pt x="1241" y="93"/>
                  </a:lnTo>
                  <a:lnTo>
                    <a:pt x="1108" y="143"/>
                  </a:lnTo>
                  <a:lnTo>
                    <a:pt x="980" y="203"/>
                  </a:lnTo>
                  <a:lnTo>
                    <a:pt x="858" y="272"/>
                  </a:lnTo>
                  <a:lnTo>
                    <a:pt x="743" y="350"/>
                  </a:lnTo>
                  <a:lnTo>
                    <a:pt x="633" y="437"/>
                  </a:lnTo>
                  <a:lnTo>
                    <a:pt x="531" y="532"/>
                  </a:lnTo>
                  <a:lnTo>
                    <a:pt x="437" y="634"/>
                  </a:lnTo>
                  <a:lnTo>
                    <a:pt x="350" y="743"/>
                  </a:lnTo>
                  <a:lnTo>
                    <a:pt x="272" y="859"/>
                  </a:lnTo>
                  <a:lnTo>
                    <a:pt x="202" y="981"/>
                  </a:lnTo>
                  <a:lnTo>
                    <a:pt x="142" y="1108"/>
                  </a:lnTo>
                  <a:lnTo>
                    <a:pt x="92" y="1241"/>
                  </a:lnTo>
                  <a:lnTo>
                    <a:pt x="53" y="1379"/>
                  </a:lnTo>
                  <a:lnTo>
                    <a:pt x="24" y="1520"/>
                  </a:lnTo>
                  <a:lnTo>
                    <a:pt x="6" y="1666"/>
                  </a:lnTo>
                  <a:lnTo>
                    <a:pt x="0" y="1815"/>
                  </a:lnTo>
                  <a:lnTo>
                    <a:pt x="6" y="1963"/>
                  </a:lnTo>
                  <a:lnTo>
                    <a:pt x="24" y="2109"/>
                  </a:lnTo>
                  <a:lnTo>
                    <a:pt x="53" y="2251"/>
                  </a:lnTo>
                  <a:lnTo>
                    <a:pt x="92" y="2388"/>
                  </a:lnTo>
                  <a:lnTo>
                    <a:pt x="142" y="2521"/>
                  </a:lnTo>
                  <a:lnTo>
                    <a:pt x="202" y="2648"/>
                  </a:lnTo>
                  <a:lnTo>
                    <a:pt x="272" y="2770"/>
                  </a:lnTo>
                  <a:lnTo>
                    <a:pt x="350" y="2886"/>
                  </a:lnTo>
                  <a:lnTo>
                    <a:pt x="437" y="2995"/>
                  </a:lnTo>
                  <a:lnTo>
                    <a:pt x="531" y="3098"/>
                  </a:lnTo>
                  <a:lnTo>
                    <a:pt x="633" y="3192"/>
                  </a:lnTo>
                  <a:lnTo>
                    <a:pt x="743" y="3279"/>
                  </a:lnTo>
                  <a:lnTo>
                    <a:pt x="858" y="3357"/>
                  </a:lnTo>
                  <a:lnTo>
                    <a:pt x="980" y="3427"/>
                  </a:lnTo>
                  <a:lnTo>
                    <a:pt x="1108" y="3486"/>
                  </a:lnTo>
                  <a:lnTo>
                    <a:pt x="1241" y="3537"/>
                  </a:lnTo>
                  <a:lnTo>
                    <a:pt x="1378" y="3576"/>
                  </a:lnTo>
                  <a:lnTo>
                    <a:pt x="1520" y="3605"/>
                  </a:lnTo>
                  <a:lnTo>
                    <a:pt x="1665" y="3623"/>
                  </a:lnTo>
                  <a:lnTo>
                    <a:pt x="1814" y="3629"/>
                  </a:lnTo>
                  <a:lnTo>
                    <a:pt x="1963" y="3623"/>
                  </a:lnTo>
                  <a:lnTo>
                    <a:pt x="2108" y="3605"/>
                  </a:lnTo>
                  <a:lnTo>
                    <a:pt x="2250" y="3576"/>
                  </a:lnTo>
                  <a:lnTo>
                    <a:pt x="2388" y="3537"/>
                  </a:lnTo>
                  <a:lnTo>
                    <a:pt x="2520" y="3486"/>
                  </a:lnTo>
                  <a:lnTo>
                    <a:pt x="2648" y="3427"/>
                  </a:lnTo>
                  <a:lnTo>
                    <a:pt x="2770" y="3357"/>
                  </a:lnTo>
                  <a:lnTo>
                    <a:pt x="2886" y="3279"/>
                  </a:lnTo>
                  <a:lnTo>
                    <a:pt x="2995" y="3192"/>
                  </a:lnTo>
                  <a:lnTo>
                    <a:pt x="3097" y="3098"/>
                  </a:lnTo>
                  <a:lnTo>
                    <a:pt x="3192" y="2995"/>
                  </a:lnTo>
                  <a:lnTo>
                    <a:pt x="3279" y="2886"/>
                  </a:lnTo>
                  <a:lnTo>
                    <a:pt x="3357" y="2770"/>
                  </a:lnTo>
                  <a:lnTo>
                    <a:pt x="3426" y="2648"/>
                  </a:lnTo>
                  <a:lnTo>
                    <a:pt x="3486" y="2521"/>
                  </a:lnTo>
                  <a:lnTo>
                    <a:pt x="3536" y="2388"/>
                  </a:lnTo>
                  <a:lnTo>
                    <a:pt x="3576" y="2251"/>
                  </a:lnTo>
                  <a:lnTo>
                    <a:pt x="3605" y="2109"/>
                  </a:lnTo>
                  <a:lnTo>
                    <a:pt x="3623" y="1963"/>
                  </a:lnTo>
                  <a:lnTo>
                    <a:pt x="3629" y="1815"/>
                  </a:lnTo>
                  <a:lnTo>
                    <a:pt x="3623" y="1666"/>
                  </a:lnTo>
                  <a:lnTo>
                    <a:pt x="3605" y="1520"/>
                  </a:lnTo>
                  <a:lnTo>
                    <a:pt x="3576" y="1379"/>
                  </a:lnTo>
                  <a:lnTo>
                    <a:pt x="3536" y="1241"/>
                  </a:lnTo>
                  <a:lnTo>
                    <a:pt x="3486" y="1108"/>
                  </a:lnTo>
                  <a:lnTo>
                    <a:pt x="3426" y="981"/>
                  </a:lnTo>
                  <a:lnTo>
                    <a:pt x="3357" y="859"/>
                  </a:lnTo>
                  <a:lnTo>
                    <a:pt x="3279" y="743"/>
                  </a:lnTo>
                  <a:lnTo>
                    <a:pt x="3192" y="634"/>
                  </a:lnTo>
                  <a:lnTo>
                    <a:pt x="3097" y="532"/>
                  </a:lnTo>
                  <a:lnTo>
                    <a:pt x="2995" y="437"/>
                  </a:lnTo>
                  <a:lnTo>
                    <a:pt x="2886" y="350"/>
                  </a:lnTo>
                  <a:lnTo>
                    <a:pt x="2770" y="272"/>
                  </a:lnTo>
                  <a:lnTo>
                    <a:pt x="2648" y="203"/>
                  </a:lnTo>
                  <a:lnTo>
                    <a:pt x="2520" y="143"/>
                  </a:lnTo>
                  <a:lnTo>
                    <a:pt x="2388" y="93"/>
                  </a:lnTo>
                  <a:lnTo>
                    <a:pt x="2250" y="53"/>
                  </a:lnTo>
                  <a:lnTo>
                    <a:pt x="2108" y="24"/>
                  </a:lnTo>
                  <a:lnTo>
                    <a:pt x="1963" y="6"/>
                  </a:lnTo>
                  <a:lnTo>
                    <a:pt x="1814" y="0"/>
                  </a:lnTo>
                </a:path>
              </a:pathLst>
            </a:custGeom>
            <a:solidFill>
              <a:srgbClr val="C00000">
                <a:alpha val="15000"/>
              </a:srgbClr>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Freeform 18"/>
            <p:cNvSpPr>
              <a:spLocks/>
            </p:cNvSpPr>
            <p:nvPr/>
          </p:nvSpPr>
          <p:spPr bwMode="gray">
            <a:xfrm>
              <a:off x="3494744" y="3383030"/>
              <a:ext cx="2013780" cy="2013928"/>
            </a:xfrm>
            <a:custGeom>
              <a:avLst/>
              <a:gdLst>
                <a:gd name="T0" fmla="+- 0 11153 11147"/>
                <a:gd name="T1" fmla="*/ T0 w 3629"/>
                <a:gd name="T2" fmla="+- 0 3388 1722"/>
                <a:gd name="T3" fmla="*/ 3388 h 3629"/>
                <a:gd name="T4" fmla="+- 0 11200 11147"/>
                <a:gd name="T5" fmla="*/ T4 w 3629"/>
                <a:gd name="T6" fmla="+- 0 3101 1722"/>
                <a:gd name="T7" fmla="*/ 3101 h 3629"/>
                <a:gd name="T8" fmla="+- 0 11289 11147"/>
                <a:gd name="T9" fmla="*/ T8 w 3629"/>
                <a:gd name="T10" fmla="+- 0 2830 1722"/>
                <a:gd name="T11" fmla="*/ 2830 h 3629"/>
                <a:gd name="T12" fmla="+- 0 11419 11147"/>
                <a:gd name="T13" fmla="*/ T12 w 3629"/>
                <a:gd name="T14" fmla="+- 0 2581 1722"/>
                <a:gd name="T15" fmla="*/ 2581 h 3629"/>
                <a:gd name="T16" fmla="+- 0 11584 11147"/>
                <a:gd name="T17" fmla="*/ T16 w 3629"/>
                <a:gd name="T18" fmla="+- 0 2356 1722"/>
                <a:gd name="T19" fmla="*/ 2356 h 3629"/>
                <a:gd name="T20" fmla="+- 0 11780 11147"/>
                <a:gd name="T21" fmla="*/ T20 w 3629"/>
                <a:gd name="T22" fmla="+- 0 2159 1722"/>
                <a:gd name="T23" fmla="*/ 2159 h 3629"/>
                <a:gd name="T24" fmla="+- 0 12005 11147"/>
                <a:gd name="T25" fmla="*/ T24 w 3629"/>
                <a:gd name="T26" fmla="+- 0 1994 1722"/>
                <a:gd name="T27" fmla="*/ 1994 h 3629"/>
                <a:gd name="T28" fmla="+- 0 12255 11147"/>
                <a:gd name="T29" fmla="*/ T28 w 3629"/>
                <a:gd name="T30" fmla="+- 0 1865 1722"/>
                <a:gd name="T31" fmla="*/ 1865 h 3629"/>
                <a:gd name="T32" fmla="+- 0 12525 11147"/>
                <a:gd name="T33" fmla="*/ T32 w 3629"/>
                <a:gd name="T34" fmla="+- 0 1775 1722"/>
                <a:gd name="T35" fmla="*/ 1775 h 3629"/>
                <a:gd name="T36" fmla="+- 0 12812 11147"/>
                <a:gd name="T37" fmla="*/ T36 w 3629"/>
                <a:gd name="T38" fmla="+- 0 1728 1722"/>
                <a:gd name="T39" fmla="*/ 1728 h 3629"/>
                <a:gd name="T40" fmla="+- 0 13110 11147"/>
                <a:gd name="T41" fmla="*/ T40 w 3629"/>
                <a:gd name="T42" fmla="+- 0 1728 1722"/>
                <a:gd name="T43" fmla="*/ 1728 h 3629"/>
                <a:gd name="T44" fmla="+- 0 13397 11147"/>
                <a:gd name="T45" fmla="*/ T44 w 3629"/>
                <a:gd name="T46" fmla="+- 0 1775 1722"/>
                <a:gd name="T47" fmla="*/ 1775 h 3629"/>
                <a:gd name="T48" fmla="+- 0 13667 11147"/>
                <a:gd name="T49" fmla="*/ T48 w 3629"/>
                <a:gd name="T50" fmla="+- 0 1865 1722"/>
                <a:gd name="T51" fmla="*/ 1865 h 3629"/>
                <a:gd name="T52" fmla="+- 0 13917 11147"/>
                <a:gd name="T53" fmla="*/ T52 w 3629"/>
                <a:gd name="T54" fmla="+- 0 1994 1722"/>
                <a:gd name="T55" fmla="*/ 1994 h 3629"/>
                <a:gd name="T56" fmla="+- 0 14142 11147"/>
                <a:gd name="T57" fmla="*/ T56 w 3629"/>
                <a:gd name="T58" fmla="+- 0 2159 1722"/>
                <a:gd name="T59" fmla="*/ 2159 h 3629"/>
                <a:gd name="T60" fmla="+- 0 14339 11147"/>
                <a:gd name="T61" fmla="*/ T60 w 3629"/>
                <a:gd name="T62" fmla="+- 0 2356 1722"/>
                <a:gd name="T63" fmla="*/ 2356 h 3629"/>
                <a:gd name="T64" fmla="+- 0 14504 11147"/>
                <a:gd name="T65" fmla="*/ T64 w 3629"/>
                <a:gd name="T66" fmla="+- 0 2581 1722"/>
                <a:gd name="T67" fmla="*/ 2581 h 3629"/>
                <a:gd name="T68" fmla="+- 0 14633 11147"/>
                <a:gd name="T69" fmla="*/ T68 w 3629"/>
                <a:gd name="T70" fmla="+- 0 2830 1722"/>
                <a:gd name="T71" fmla="*/ 2830 h 3629"/>
                <a:gd name="T72" fmla="+- 0 14723 11147"/>
                <a:gd name="T73" fmla="*/ T72 w 3629"/>
                <a:gd name="T74" fmla="+- 0 3101 1722"/>
                <a:gd name="T75" fmla="*/ 3101 h 3629"/>
                <a:gd name="T76" fmla="+- 0 14770 11147"/>
                <a:gd name="T77" fmla="*/ T76 w 3629"/>
                <a:gd name="T78" fmla="+- 0 3388 1722"/>
                <a:gd name="T79" fmla="*/ 3388 h 3629"/>
                <a:gd name="T80" fmla="+- 0 14770 11147"/>
                <a:gd name="T81" fmla="*/ T80 w 3629"/>
                <a:gd name="T82" fmla="+- 0 3685 1722"/>
                <a:gd name="T83" fmla="*/ 3685 h 3629"/>
                <a:gd name="T84" fmla="+- 0 14723 11147"/>
                <a:gd name="T85" fmla="*/ T84 w 3629"/>
                <a:gd name="T86" fmla="+- 0 3973 1722"/>
                <a:gd name="T87" fmla="*/ 3973 h 3629"/>
                <a:gd name="T88" fmla="+- 0 14633 11147"/>
                <a:gd name="T89" fmla="*/ T88 w 3629"/>
                <a:gd name="T90" fmla="+- 0 4243 1722"/>
                <a:gd name="T91" fmla="*/ 4243 h 3629"/>
                <a:gd name="T92" fmla="+- 0 14504 11147"/>
                <a:gd name="T93" fmla="*/ T92 w 3629"/>
                <a:gd name="T94" fmla="+- 0 4492 1722"/>
                <a:gd name="T95" fmla="*/ 4492 h 3629"/>
                <a:gd name="T96" fmla="+- 0 14339 11147"/>
                <a:gd name="T97" fmla="*/ T96 w 3629"/>
                <a:gd name="T98" fmla="+- 0 4717 1722"/>
                <a:gd name="T99" fmla="*/ 4717 h 3629"/>
                <a:gd name="T100" fmla="+- 0 14142 11147"/>
                <a:gd name="T101" fmla="*/ T100 w 3629"/>
                <a:gd name="T102" fmla="+- 0 4914 1722"/>
                <a:gd name="T103" fmla="*/ 4914 h 3629"/>
                <a:gd name="T104" fmla="+- 0 13917 11147"/>
                <a:gd name="T105" fmla="*/ T104 w 3629"/>
                <a:gd name="T106" fmla="+- 0 5079 1722"/>
                <a:gd name="T107" fmla="*/ 5079 h 3629"/>
                <a:gd name="T108" fmla="+- 0 13667 11147"/>
                <a:gd name="T109" fmla="*/ T108 w 3629"/>
                <a:gd name="T110" fmla="+- 0 5208 1722"/>
                <a:gd name="T111" fmla="*/ 5208 h 3629"/>
                <a:gd name="T112" fmla="+- 0 13397 11147"/>
                <a:gd name="T113" fmla="*/ T112 w 3629"/>
                <a:gd name="T114" fmla="+- 0 5298 1722"/>
                <a:gd name="T115" fmla="*/ 5298 h 3629"/>
                <a:gd name="T116" fmla="+- 0 13110 11147"/>
                <a:gd name="T117" fmla="*/ T116 w 3629"/>
                <a:gd name="T118" fmla="+- 0 5345 1722"/>
                <a:gd name="T119" fmla="*/ 5345 h 3629"/>
                <a:gd name="T120" fmla="+- 0 12812 11147"/>
                <a:gd name="T121" fmla="*/ T120 w 3629"/>
                <a:gd name="T122" fmla="+- 0 5345 1722"/>
                <a:gd name="T123" fmla="*/ 5345 h 3629"/>
                <a:gd name="T124" fmla="+- 0 12525 11147"/>
                <a:gd name="T125" fmla="*/ T124 w 3629"/>
                <a:gd name="T126" fmla="+- 0 5298 1722"/>
                <a:gd name="T127" fmla="*/ 5298 h 3629"/>
                <a:gd name="T128" fmla="+- 0 12255 11147"/>
                <a:gd name="T129" fmla="*/ T128 w 3629"/>
                <a:gd name="T130" fmla="+- 0 5208 1722"/>
                <a:gd name="T131" fmla="*/ 5208 h 3629"/>
                <a:gd name="T132" fmla="+- 0 12005 11147"/>
                <a:gd name="T133" fmla="*/ T132 w 3629"/>
                <a:gd name="T134" fmla="+- 0 5079 1722"/>
                <a:gd name="T135" fmla="*/ 5079 h 3629"/>
                <a:gd name="T136" fmla="+- 0 11780 11147"/>
                <a:gd name="T137" fmla="*/ T136 w 3629"/>
                <a:gd name="T138" fmla="+- 0 4914 1722"/>
                <a:gd name="T139" fmla="*/ 4914 h 3629"/>
                <a:gd name="T140" fmla="+- 0 11584 11147"/>
                <a:gd name="T141" fmla="*/ T140 w 3629"/>
                <a:gd name="T142" fmla="+- 0 4717 1722"/>
                <a:gd name="T143" fmla="*/ 4717 h 3629"/>
                <a:gd name="T144" fmla="+- 0 11419 11147"/>
                <a:gd name="T145" fmla="*/ T144 w 3629"/>
                <a:gd name="T146" fmla="+- 0 4492 1722"/>
                <a:gd name="T147" fmla="*/ 4492 h 3629"/>
                <a:gd name="T148" fmla="+- 0 11289 11147"/>
                <a:gd name="T149" fmla="*/ T148 w 3629"/>
                <a:gd name="T150" fmla="+- 0 4243 1722"/>
                <a:gd name="T151" fmla="*/ 4243 h 3629"/>
                <a:gd name="T152" fmla="+- 0 11200 11147"/>
                <a:gd name="T153" fmla="*/ T152 w 3629"/>
                <a:gd name="T154" fmla="+- 0 3973 1722"/>
                <a:gd name="T155" fmla="*/ 3973 h 3629"/>
                <a:gd name="T156" fmla="+- 0 11153 11147"/>
                <a:gd name="T157" fmla="*/ T156 w 3629"/>
                <a:gd name="T158" fmla="+- 0 3685 1722"/>
                <a:gd name="T159" fmla="*/ 3685 h 36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9" h="3629">
                  <a:moveTo>
                    <a:pt x="0" y="1815"/>
                  </a:moveTo>
                  <a:lnTo>
                    <a:pt x="6" y="1666"/>
                  </a:lnTo>
                  <a:lnTo>
                    <a:pt x="24" y="1520"/>
                  </a:lnTo>
                  <a:lnTo>
                    <a:pt x="53" y="1379"/>
                  </a:lnTo>
                  <a:lnTo>
                    <a:pt x="92" y="1241"/>
                  </a:lnTo>
                  <a:lnTo>
                    <a:pt x="142" y="1108"/>
                  </a:lnTo>
                  <a:lnTo>
                    <a:pt x="202" y="981"/>
                  </a:lnTo>
                  <a:lnTo>
                    <a:pt x="272" y="859"/>
                  </a:lnTo>
                  <a:lnTo>
                    <a:pt x="350" y="743"/>
                  </a:lnTo>
                  <a:lnTo>
                    <a:pt x="437" y="634"/>
                  </a:lnTo>
                  <a:lnTo>
                    <a:pt x="531" y="532"/>
                  </a:lnTo>
                  <a:lnTo>
                    <a:pt x="633" y="437"/>
                  </a:lnTo>
                  <a:lnTo>
                    <a:pt x="743" y="350"/>
                  </a:lnTo>
                  <a:lnTo>
                    <a:pt x="858" y="272"/>
                  </a:lnTo>
                  <a:lnTo>
                    <a:pt x="980" y="203"/>
                  </a:lnTo>
                  <a:lnTo>
                    <a:pt x="1108" y="143"/>
                  </a:lnTo>
                  <a:lnTo>
                    <a:pt x="1241" y="93"/>
                  </a:lnTo>
                  <a:lnTo>
                    <a:pt x="1378" y="53"/>
                  </a:lnTo>
                  <a:lnTo>
                    <a:pt x="1520" y="24"/>
                  </a:lnTo>
                  <a:lnTo>
                    <a:pt x="1665" y="6"/>
                  </a:lnTo>
                  <a:lnTo>
                    <a:pt x="1814" y="0"/>
                  </a:lnTo>
                  <a:lnTo>
                    <a:pt x="1963" y="6"/>
                  </a:lnTo>
                  <a:lnTo>
                    <a:pt x="2108" y="24"/>
                  </a:lnTo>
                  <a:lnTo>
                    <a:pt x="2250" y="53"/>
                  </a:lnTo>
                  <a:lnTo>
                    <a:pt x="2388" y="93"/>
                  </a:lnTo>
                  <a:lnTo>
                    <a:pt x="2520" y="143"/>
                  </a:lnTo>
                  <a:lnTo>
                    <a:pt x="2648" y="203"/>
                  </a:lnTo>
                  <a:lnTo>
                    <a:pt x="2770" y="272"/>
                  </a:lnTo>
                  <a:lnTo>
                    <a:pt x="2886" y="350"/>
                  </a:lnTo>
                  <a:lnTo>
                    <a:pt x="2995" y="437"/>
                  </a:lnTo>
                  <a:lnTo>
                    <a:pt x="3097" y="532"/>
                  </a:lnTo>
                  <a:lnTo>
                    <a:pt x="3192" y="634"/>
                  </a:lnTo>
                  <a:lnTo>
                    <a:pt x="3279" y="743"/>
                  </a:lnTo>
                  <a:lnTo>
                    <a:pt x="3357" y="859"/>
                  </a:lnTo>
                  <a:lnTo>
                    <a:pt x="3426" y="981"/>
                  </a:lnTo>
                  <a:lnTo>
                    <a:pt x="3486" y="1108"/>
                  </a:lnTo>
                  <a:lnTo>
                    <a:pt x="3536" y="1241"/>
                  </a:lnTo>
                  <a:lnTo>
                    <a:pt x="3576" y="1379"/>
                  </a:lnTo>
                  <a:lnTo>
                    <a:pt x="3605" y="1520"/>
                  </a:lnTo>
                  <a:lnTo>
                    <a:pt x="3623" y="1666"/>
                  </a:lnTo>
                  <a:lnTo>
                    <a:pt x="3629" y="1815"/>
                  </a:lnTo>
                  <a:lnTo>
                    <a:pt x="3623" y="1963"/>
                  </a:lnTo>
                  <a:lnTo>
                    <a:pt x="3605" y="2109"/>
                  </a:lnTo>
                  <a:lnTo>
                    <a:pt x="3576" y="2251"/>
                  </a:lnTo>
                  <a:lnTo>
                    <a:pt x="3536" y="2388"/>
                  </a:lnTo>
                  <a:lnTo>
                    <a:pt x="3486" y="2521"/>
                  </a:lnTo>
                  <a:lnTo>
                    <a:pt x="3426" y="2648"/>
                  </a:lnTo>
                  <a:lnTo>
                    <a:pt x="3357" y="2770"/>
                  </a:lnTo>
                  <a:lnTo>
                    <a:pt x="3279" y="2886"/>
                  </a:lnTo>
                  <a:lnTo>
                    <a:pt x="3192" y="2995"/>
                  </a:lnTo>
                  <a:lnTo>
                    <a:pt x="3097" y="3098"/>
                  </a:lnTo>
                  <a:lnTo>
                    <a:pt x="2995" y="3192"/>
                  </a:lnTo>
                  <a:lnTo>
                    <a:pt x="2886" y="3279"/>
                  </a:lnTo>
                  <a:lnTo>
                    <a:pt x="2770" y="3357"/>
                  </a:lnTo>
                  <a:lnTo>
                    <a:pt x="2648" y="3427"/>
                  </a:lnTo>
                  <a:lnTo>
                    <a:pt x="2520" y="3486"/>
                  </a:lnTo>
                  <a:lnTo>
                    <a:pt x="2388" y="3537"/>
                  </a:lnTo>
                  <a:lnTo>
                    <a:pt x="2250" y="3576"/>
                  </a:lnTo>
                  <a:lnTo>
                    <a:pt x="2108" y="3605"/>
                  </a:lnTo>
                  <a:lnTo>
                    <a:pt x="1963" y="3623"/>
                  </a:lnTo>
                  <a:lnTo>
                    <a:pt x="1814" y="3629"/>
                  </a:lnTo>
                  <a:lnTo>
                    <a:pt x="1665" y="3623"/>
                  </a:lnTo>
                  <a:lnTo>
                    <a:pt x="1520" y="3605"/>
                  </a:lnTo>
                  <a:lnTo>
                    <a:pt x="1378" y="3576"/>
                  </a:lnTo>
                  <a:lnTo>
                    <a:pt x="1241" y="3537"/>
                  </a:lnTo>
                  <a:lnTo>
                    <a:pt x="1108" y="3486"/>
                  </a:lnTo>
                  <a:lnTo>
                    <a:pt x="980" y="3427"/>
                  </a:lnTo>
                  <a:lnTo>
                    <a:pt x="858" y="3357"/>
                  </a:lnTo>
                  <a:lnTo>
                    <a:pt x="743" y="3279"/>
                  </a:lnTo>
                  <a:lnTo>
                    <a:pt x="633" y="3192"/>
                  </a:lnTo>
                  <a:lnTo>
                    <a:pt x="531" y="3098"/>
                  </a:lnTo>
                  <a:lnTo>
                    <a:pt x="437" y="2995"/>
                  </a:lnTo>
                  <a:lnTo>
                    <a:pt x="350" y="2886"/>
                  </a:lnTo>
                  <a:lnTo>
                    <a:pt x="272" y="2770"/>
                  </a:lnTo>
                  <a:lnTo>
                    <a:pt x="202" y="2648"/>
                  </a:lnTo>
                  <a:lnTo>
                    <a:pt x="142" y="2521"/>
                  </a:lnTo>
                  <a:lnTo>
                    <a:pt x="92" y="2388"/>
                  </a:lnTo>
                  <a:lnTo>
                    <a:pt x="53" y="2251"/>
                  </a:lnTo>
                  <a:lnTo>
                    <a:pt x="24" y="2109"/>
                  </a:lnTo>
                  <a:lnTo>
                    <a:pt x="6" y="1963"/>
                  </a:lnTo>
                  <a:lnTo>
                    <a:pt x="0" y="1815"/>
                  </a:lnTo>
                  <a:close/>
                </a:path>
              </a:pathLst>
            </a:custGeom>
            <a:solidFill>
              <a:schemeClr val="bg2">
                <a:alpha val="15000"/>
              </a:schemeClr>
            </a:solidFill>
            <a:ln w="2590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Freeform 20"/>
            <p:cNvSpPr>
              <a:spLocks/>
            </p:cNvSpPr>
            <p:nvPr/>
          </p:nvSpPr>
          <p:spPr bwMode="gray">
            <a:xfrm>
              <a:off x="2842166" y="3006216"/>
              <a:ext cx="2012115" cy="2012263"/>
            </a:xfrm>
            <a:custGeom>
              <a:avLst/>
              <a:gdLst>
                <a:gd name="T0" fmla="+- 0 11635 9971"/>
                <a:gd name="T1" fmla="*/ T0 w 3626"/>
                <a:gd name="T2" fmla="+- 0 1049 1043"/>
                <a:gd name="T3" fmla="*/ 1049 h 3626"/>
                <a:gd name="T4" fmla="+- 0 11348 9971"/>
                <a:gd name="T5" fmla="*/ T4 w 3626"/>
                <a:gd name="T6" fmla="+- 0 1096 1043"/>
                <a:gd name="T7" fmla="*/ 1096 h 3626"/>
                <a:gd name="T8" fmla="+- 0 11078 9971"/>
                <a:gd name="T9" fmla="*/ T8 w 3626"/>
                <a:gd name="T10" fmla="+- 0 1186 1043"/>
                <a:gd name="T11" fmla="*/ 1186 h 3626"/>
                <a:gd name="T12" fmla="+- 0 10829 9971"/>
                <a:gd name="T13" fmla="*/ T12 w 3626"/>
                <a:gd name="T14" fmla="+- 0 1315 1043"/>
                <a:gd name="T15" fmla="*/ 1315 h 3626"/>
                <a:gd name="T16" fmla="+- 0 10604 9971"/>
                <a:gd name="T17" fmla="*/ T16 w 3626"/>
                <a:gd name="T18" fmla="+- 0 1480 1043"/>
                <a:gd name="T19" fmla="*/ 1480 h 3626"/>
                <a:gd name="T20" fmla="+- 0 10407 9971"/>
                <a:gd name="T21" fmla="*/ T20 w 3626"/>
                <a:gd name="T22" fmla="+- 0 1676 1043"/>
                <a:gd name="T23" fmla="*/ 1676 h 3626"/>
                <a:gd name="T24" fmla="+- 0 10242 9971"/>
                <a:gd name="T25" fmla="*/ T24 w 3626"/>
                <a:gd name="T26" fmla="+- 0 1901 1043"/>
                <a:gd name="T27" fmla="*/ 1901 h 3626"/>
                <a:gd name="T28" fmla="+- 0 10113 9971"/>
                <a:gd name="T29" fmla="*/ T28 w 3626"/>
                <a:gd name="T30" fmla="+- 0 2151 1043"/>
                <a:gd name="T31" fmla="*/ 2151 h 3626"/>
                <a:gd name="T32" fmla="+- 0 10023 9971"/>
                <a:gd name="T33" fmla="*/ T32 w 3626"/>
                <a:gd name="T34" fmla="+- 0 2421 1043"/>
                <a:gd name="T35" fmla="*/ 2421 h 3626"/>
                <a:gd name="T36" fmla="+- 0 9977 9971"/>
                <a:gd name="T37" fmla="*/ T36 w 3626"/>
                <a:gd name="T38" fmla="+- 0 2708 1043"/>
                <a:gd name="T39" fmla="*/ 2708 h 3626"/>
                <a:gd name="T40" fmla="+- 0 9977 9971"/>
                <a:gd name="T41" fmla="*/ T40 w 3626"/>
                <a:gd name="T42" fmla="+- 0 3005 1043"/>
                <a:gd name="T43" fmla="*/ 3005 h 3626"/>
                <a:gd name="T44" fmla="+- 0 10023 9971"/>
                <a:gd name="T45" fmla="*/ T44 w 3626"/>
                <a:gd name="T46" fmla="+- 0 3292 1043"/>
                <a:gd name="T47" fmla="*/ 3292 h 3626"/>
                <a:gd name="T48" fmla="+- 0 10113 9971"/>
                <a:gd name="T49" fmla="*/ T48 w 3626"/>
                <a:gd name="T50" fmla="+- 0 3562 1043"/>
                <a:gd name="T51" fmla="*/ 3562 h 3626"/>
                <a:gd name="T52" fmla="+- 0 10242 9971"/>
                <a:gd name="T53" fmla="*/ T52 w 3626"/>
                <a:gd name="T54" fmla="+- 0 3811 1043"/>
                <a:gd name="T55" fmla="*/ 3811 h 3626"/>
                <a:gd name="T56" fmla="+- 0 10407 9971"/>
                <a:gd name="T57" fmla="*/ T56 w 3626"/>
                <a:gd name="T58" fmla="+- 0 4036 1043"/>
                <a:gd name="T59" fmla="*/ 4036 h 3626"/>
                <a:gd name="T60" fmla="+- 0 10604 9971"/>
                <a:gd name="T61" fmla="*/ T60 w 3626"/>
                <a:gd name="T62" fmla="+- 0 4233 1043"/>
                <a:gd name="T63" fmla="*/ 4233 h 3626"/>
                <a:gd name="T64" fmla="+- 0 10829 9971"/>
                <a:gd name="T65" fmla="*/ T64 w 3626"/>
                <a:gd name="T66" fmla="+- 0 4398 1043"/>
                <a:gd name="T67" fmla="*/ 4398 h 3626"/>
                <a:gd name="T68" fmla="+- 0 11078 9971"/>
                <a:gd name="T69" fmla="*/ T68 w 3626"/>
                <a:gd name="T70" fmla="+- 0 4527 1043"/>
                <a:gd name="T71" fmla="*/ 4527 h 3626"/>
                <a:gd name="T72" fmla="+- 0 11348 9971"/>
                <a:gd name="T73" fmla="*/ T72 w 3626"/>
                <a:gd name="T74" fmla="+- 0 4617 1043"/>
                <a:gd name="T75" fmla="*/ 4617 h 3626"/>
                <a:gd name="T76" fmla="+- 0 11635 9971"/>
                <a:gd name="T77" fmla="*/ T76 w 3626"/>
                <a:gd name="T78" fmla="+- 0 4663 1043"/>
                <a:gd name="T79" fmla="*/ 4663 h 3626"/>
                <a:gd name="T80" fmla="+- 0 11933 9971"/>
                <a:gd name="T81" fmla="*/ T80 w 3626"/>
                <a:gd name="T82" fmla="+- 0 4663 1043"/>
                <a:gd name="T83" fmla="*/ 4663 h 3626"/>
                <a:gd name="T84" fmla="+- 0 12220 9971"/>
                <a:gd name="T85" fmla="*/ T84 w 3626"/>
                <a:gd name="T86" fmla="+- 0 4617 1043"/>
                <a:gd name="T87" fmla="*/ 4617 h 3626"/>
                <a:gd name="T88" fmla="+- 0 12490 9971"/>
                <a:gd name="T89" fmla="*/ T88 w 3626"/>
                <a:gd name="T90" fmla="+- 0 4527 1043"/>
                <a:gd name="T91" fmla="*/ 4527 h 3626"/>
                <a:gd name="T92" fmla="+- 0 12739 9971"/>
                <a:gd name="T93" fmla="*/ T92 w 3626"/>
                <a:gd name="T94" fmla="+- 0 4398 1043"/>
                <a:gd name="T95" fmla="*/ 4398 h 3626"/>
                <a:gd name="T96" fmla="+- 0 12964 9971"/>
                <a:gd name="T97" fmla="*/ T96 w 3626"/>
                <a:gd name="T98" fmla="+- 0 4233 1043"/>
                <a:gd name="T99" fmla="*/ 4233 h 3626"/>
                <a:gd name="T100" fmla="+- 0 13161 9971"/>
                <a:gd name="T101" fmla="*/ T100 w 3626"/>
                <a:gd name="T102" fmla="+- 0 4036 1043"/>
                <a:gd name="T103" fmla="*/ 4036 h 3626"/>
                <a:gd name="T104" fmla="+- 0 13326 9971"/>
                <a:gd name="T105" fmla="*/ T104 w 3626"/>
                <a:gd name="T106" fmla="+- 0 3811 1043"/>
                <a:gd name="T107" fmla="*/ 3811 h 3626"/>
                <a:gd name="T108" fmla="+- 0 13455 9971"/>
                <a:gd name="T109" fmla="*/ T108 w 3626"/>
                <a:gd name="T110" fmla="+- 0 3562 1043"/>
                <a:gd name="T111" fmla="*/ 3562 h 3626"/>
                <a:gd name="T112" fmla="+- 0 13545 9971"/>
                <a:gd name="T113" fmla="*/ T112 w 3626"/>
                <a:gd name="T114" fmla="+- 0 3292 1043"/>
                <a:gd name="T115" fmla="*/ 3292 h 3626"/>
                <a:gd name="T116" fmla="+- 0 13591 9971"/>
                <a:gd name="T117" fmla="*/ T116 w 3626"/>
                <a:gd name="T118" fmla="+- 0 3005 1043"/>
                <a:gd name="T119" fmla="*/ 3005 h 3626"/>
                <a:gd name="T120" fmla="+- 0 13591 9971"/>
                <a:gd name="T121" fmla="*/ T120 w 3626"/>
                <a:gd name="T122" fmla="+- 0 2708 1043"/>
                <a:gd name="T123" fmla="*/ 2708 h 3626"/>
                <a:gd name="T124" fmla="+- 0 13545 9971"/>
                <a:gd name="T125" fmla="*/ T124 w 3626"/>
                <a:gd name="T126" fmla="+- 0 2421 1043"/>
                <a:gd name="T127" fmla="*/ 2421 h 3626"/>
                <a:gd name="T128" fmla="+- 0 13455 9971"/>
                <a:gd name="T129" fmla="*/ T128 w 3626"/>
                <a:gd name="T130" fmla="+- 0 2151 1043"/>
                <a:gd name="T131" fmla="*/ 2151 h 3626"/>
                <a:gd name="T132" fmla="+- 0 13326 9971"/>
                <a:gd name="T133" fmla="*/ T132 w 3626"/>
                <a:gd name="T134" fmla="+- 0 1901 1043"/>
                <a:gd name="T135" fmla="*/ 1901 h 3626"/>
                <a:gd name="T136" fmla="+- 0 13161 9971"/>
                <a:gd name="T137" fmla="*/ T136 w 3626"/>
                <a:gd name="T138" fmla="+- 0 1676 1043"/>
                <a:gd name="T139" fmla="*/ 1676 h 3626"/>
                <a:gd name="T140" fmla="+- 0 12964 9971"/>
                <a:gd name="T141" fmla="*/ T140 w 3626"/>
                <a:gd name="T142" fmla="+- 0 1480 1043"/>
                <a:gd name="T143" fmla="*/ 1480 h 3626"/>
                <a:gd name="T144" fmla="+- 0 12739 9971"/>
                <a:gd name="T145" fmla="*/ T144 w 3626"/>
                <a:gd name="T146" fmla="+- 0 1315 1043"/>
                <a:gd name="T147" fmla="*/ 1315 h 3626"/>
                <a:gd name="T148" fmla="+- 0 12490 9971"/>
                <a:gd name="T149" fmla="*/ T148 w 3626"/>
                <a:gd name="T150" fmla="+- 0 1186 1043"/>
                <a:gd name="T151" fmla="*/ 1186 h 3626"/>
                <a:gd name="T152" fmla="+- 0 12220 9971"/>
                <a:gd name="T153" fmla="*/ T152 w 3626"/>
                <a:gd name="T154" fmla="+- 0 1096 1043"/>
                <a:gd name="T155" fmla="*/ 1096 h 3626"/>
                <a:gd name="T156" fmla="+- 0 11933 9971"/>
                <a:gd name="T157" fmla="*/ T156 w 3626"/>
                <a:gd name="T158" fmla="+- 0 1049 1043"/>
                <a:gd name="T159" fmla="*/ 1049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6" h="3626">
                  <a:moveTo>
                    <a:pt x="1813" y="0"/>
                  </a:moveTo>
                  <a:lnTo>
                    <a:pt x="1664" y="6"/>
                  </a:lnTo>
                  <a:lnTo>
                    <a:pt x="1519" y="24"/>
                  </a:lnTo>
                  <a:lnTo>
                    <a:pt x="1377" y="53"/>
                  </a:lnTo>
                  <a:lnTo>
                    <a:pt x="1240" y="93"/>
                  </a:lnTo>
                  <a:lnTo>
                    <a:pt x="1107" y="143"/>
                  </a:lnTo>
                  <a:lnTo>
                    <a:pt x="980" y="202"/>
                  </a:lnTo>
                  <a:lnTo>
                    <a:pt x="858" y="272"/>
                  </a:lnTo>
                  <a:lnTo>
                    <a:pt x="742" y="350"/>
                  </a:lnTo>
                  <a:lnTo>
                    <a:pt x="633" y="437"/>
                  </a:lnTo>
                  <a:lnTo>
                    <a:pt x="531" y="531"/>
                  </a:lnTo>
                  <a:lnTo>
                    <a:pt x="436" y="633"/>
                  </a:lnTo>
                  <a:lnTo>
                    <a:pt x="350" y="742"/>
                  </a:lnTo>
                  <a:lnTo>
                    <a:pt x="271" y="858"/>
                  </a:lnTo>
                  <a:lnTo>
                    <a:pt x="202" y="980"/>
                  </a:lnTo>
                  <a:lnTo>
                    <a:pt x="142" y="1108"/>
                  </a:lnTo>
                  <a:lnTo>
                    <a:pt x="92" y="1240"/>
                  </a:lnTo>
                  <a:lnTo>
                    <a:pt x="52" y="1378"/>
                  </a:lnTo>
                  <a:lnTo>
                    <a:pt x="24" y="1519"/>
                  </a:lnTo>
                  <a:lnTo>
                    <a:pt x="6" y="1665"/>
                  </a:lnTo>
                  <a:lnTo>
                    <a:pt x="0" y="1813"/>
                  </a:lnTo>
                  <a:lnTo>
                    <a:pt x="6" y="1962"/>
                  </a:lnTo>
                  <a:lnTo>
                    <a:pt x="24" y="2107"/>
                  </a:lnTo>
                  <a:lnTo>
                    <a:pt x="52" y="2249"/>
                  </a:lnTo>
                  <a:lnTo>
                    <a:pt x="92" y="2386"/>
                  </a:lnTo>
                  <a:lnTo>
                    <a:pt x="142" y="2519"/>
                  </a:lnTo>
                  <a:lnTo>
                    <a:pt x="202" y="2647"/>
                  </a:lnTo>
                  <a:lnTo>
                    <a:pt x="271" y="2768"/>
                  </a:lnTo>
                  <a:lnTo>
                    <a:pt x="350" y="2884"/>
                  </a:lnTo>
                  <a:lnTo>
                    <a:pt x="436" y="2993"/>
                  </a:lnTo>
                  <a:lnTo>
                    <a:pt x="531" y="3095"/>
                  </a:lnTo>
                  <a:lnTo>
                    <a:pt x="633" y="3190"/>
                  </a:lnTo>
                  <a:lnTo>
                    <a:pt x="742" y="3277"/>
                  </a:lnTo>
                  <a:lnTo>
                    <a:pt x="858" y="3355"/>
                  </a:lnTo>
                  <a:lnTo>
                    <a:pt x="980" y="3424"/>
                  </a:lnTo>
                  <a:lnTo>
                    <a:pt x="1107" y="3484"/>
                  </a:lnTo>
                  <a:lnTo>
                    <a:pt x="1240" y="3534"/>
                  </a:lnTo>
                  <a:lnTo>
                    <a:pt x="1377" y="3574"/>
                  </a:lnTo>
                  <a:lnTo>
                    <a:pt x="1519" y="3603"/>
                  </a:lnTo>
                  <a:lnTo>
                    <a:pt x="1664" y="3620"/>
                  </a:lnTo>
                  <a:lnTo>
                    <a:pt x="1813" y="3626"/>
                  </a:lnTo>
                  <a:lnTo>
                    <a:pt x="1962" y="3620"/>
                  </a:lnTo>
                  <a:lnTo>
                    <a:pt x="2107" y="3603"/>
                  </a:lnTo>
                  <a:lnTo>
                    <a:pt x="2249" y="3574"/>
                  </a:lnTo>
                  <a:lnTo>
                    <a:pt x="2386" y="3534"/>
                  </a:lnTo>
                  <a:lnTo>
                    <a:pt x="2519" y="3484"/>
                  </a:lnTo>
                  <a:lnTo>
                    <a:pt x="2646" y="3424"/>
                  </a:lnTo>
                  <a:lnTo>
                    <a:pt x="2768" y="3355"/>
                  </a:lnTo>
                  <a:lnTo>
                    <a:pt x="2884" y="3277"/>
                  </a:lnTo>
                  <a:lnTo>
                    <a:pt x="2993" y="3190"/>
                  </a:lnTo>
                  <a:lnTo>
                    <a:pt x="3095" y="3095"/>
                  </a:lnTo>
                  <a:lnTo>
                    <a:pt x="3190" y="2993"/>
                  </a:lnTo>
                  <a:lnTo>
                    <a:pt x="3276" y="2884"/>
                  </a:lnTo>
                  <a:lnTo>
                    <a:pt x="3355" y="2768"/>
                  </a:lnTo>
                  <a:lnTo>
                    <a:pt x="3424" y="2647"/>
                  </a:lnTo>
                  <a:lnTo>
                    <a:pt x="3484" y="2519"/>
                  </a:lnTo>
                  <a:lnTo>
                    <a:pt x="3534" y="2386"/>
                  </a:lnTo>
                  <a:lnTo>
                    <a:pt x="3574" y="2249"/>
                  </a:lnTo>
                  <a:lnTo>
                    <a:pt x="3602" y="2107"/>
                  </a:lnTo>
                  <a:lnTo>
                    <a:pt x="3620" y="1962"/>
                  </a:lnTo>
                  <a:lnTo>
                    <a:pt x="3626" y="1813"/>
                  </a:lnTo>
                  <a:lnTo>
                    <a:pt x="3620" y="1665"/>
                  </a:lnTo>
                  <a:lnTo>
                    <a:pt x="3602" y="1519"/>
                  </a:lnTo>
                  <a:lnTo>
                    <a:pt x="3574" y="1378"/>
                  </a:lnTo>
                  <a:lnTo>
                    <a:pt x="3534" y="1240"/>
                  </a:lnTo>
                  <a:lnTo>
                    <a:pt x="3484" y="1108"/>
                  </a:lnTo>
                  <a:lnTo>
                    <a:pt x="3424" y="980"/>
                  </a:lnTo>
                  <a:lnTo>
                    <a:pt x="3355" y="858"/>
                  </a:lnTo>
                  <a:lnTo>
                    <a:pt x="3276" y="742"/>
                  </a:lnTo>
                  <a:lnTo>
                    <a:pt x="3190" y="633"/>
                  </a:lnTo>
                  <a:lnTo>
                    <a:pt x="3095" y="531"/>
                  </a:lnTo>
                  <a:lnTo>
                    <a:pt x="2993" y="437"/>
                  </a:lnTo>
                  <a:lnTo>
                    <a:pt x="2884" y="350"/>
                  </a:lnTo>
                  <a:lnTo>
                    <a:pt x="2768" y="272"/>
                  </a:lnTo>
                  <a:lnTo>
                    <a:pt x="2646" y="202"/>
                  </a:lnTo>
                  <a:lnTo>
                    <a:pt x="2519" y="143"/>
                  </a:lnTo>
                  <a:lnTo>
                    <a:pt x="2386" y="93"/>
                  </a:lnTo>
                  <a:lnTo>
                    <a:pt x="2249" y="53"/>
                  </a:lnTo>
                  <a:lnTo>
                    <a:pt x="2107" y="24"/>
                  </a:lnTo>
                  <a:lnTo>
                    <a:pt x="1962" y="6"/>
                  </a:lnTo>
                  <a:lnTo>
                    <a:pt x="1813" y="0"/>
                  </a:lnTo>
                </a:path>
              </a:pathLst>
            </a:custGeom>
            <a:solidFill>
              <a:srgbClr val="C00000">
                <a:alpha val="15000"/>
              </a:srgbClr>
            </a:solidFill>
            <a:ln>
              <a:noFill/>
            </a:ln>
          </p:spPr>
          <p:txBody>
            <a:bodyPr vert="horz" wrap="square" lIns="91440" tIns="45720" rIns="91440" bIns="45720" numCol="1" anchor="t" anchorCtr="0" compatLnSpc="1">
              <a:prstTxWarp prst="textNoShape">
                <a:avLst/>
              </a:prstTxWarp>
            </a:bodyPr>
            <a:lstStyle/>
            <a:p>
              <a:endParaRPr lang="en-IN"/>
            </a:p>
          </p:txBody>
        </p:sp>
        <p:sp>
          <p:nvSpPr>
            <p:cNvPr id="19" name="Freeform 22"/>
            <p:cNvSpPr>
              <a:spLocks/>
            </p:cNvSpPr>
            <p:nvPr/>
          </p:nvSpPr>
          <p:spPr bwMode="gray">
            <a:xfrm>
              <a:off x="2842166" y="3006216"/>
              <a:ext cx="2012115" cy="2012263"/>
            </a:xfrm>
            <a:custGeom>
              <a:avLst/>
              <a:gdLst>
                <a:gd name="T0" fmla="+- 0 9977 9971"/>
                <a:gd name="T1" fmla="*/ T0 w 3626"/>
                <a:gd name="T2" fmla="+- 0 2708 1043"/>
                <a:gd name="T3" fmla="*/ 2708 h 3626"/>
                <a:gd name="T4" fmla="+- 0 10023 9971"/>
                <a:gd name="T5" fmla="*/ T4 w 3626"/>
                <a:gd name="T6" fmla="+- 0 2421 1043"/>
                <a:gd name="T7" fmla="*/ 2421 h 3626"/>
                <a:gd name="T8" fmla="+- 0 10113 9971"/>
                <a:gd name="T9" fmla="*/ T8 w 3626"/>
                <a:gd name="T10" fmla="+- 0 2151 1043"/>
                <a:gd name="T11" fmla="*/ 2151 h 3626"/>
                <a:gd name="T12" fmla="+- 0 10242 9971"/>
                <a:gd name="T13" fmla="*/ T12 w 3626"/>
                <a:gd name="T14" fmla="+- 0 1901 1043"/>
                <a:gd name="T15" fmla="*/ 1901 h 3626"/>
                <a:gd name="T16" fmla="+- 0 10407 9971"/>
                <a:gd name="T17" fmla="*/ T16 w 3626"/>
                <a:gd name="T18" fmla="+- 0 1676 1043"/>
                <a:gd name="T19" fmla="*/ 1676 h 3626"/>
                <a:gd name="T20" fmla="+- 0 10604 9971"/>
                <a:gd name="T21" fmla="*/ T20 w 3626"/>
                <a:gd name="T22" fmla="+- 0 1480 1043"/>
                <a:gd name="T23" fmla="*/ 1480 h 3626"/>
                <a:gd name="T24" fmla="+- 0 10829 9971"/>
                <a:gd name="T25" fmla="*/ T24 w 3626"/>
                <a:gd name="T26" fmla="+- 0 1315 1043"/>
                <a:gd name="T27" fmla="*/ 1315 h 3626"/>
                <a:gd name="T28" fmla="+- 0 11078 9971"/>
                <a:gd name="T29" fmla="*/ T28 w 3626"/>
                <a:gd name="T30" fmla="+- 0 1186 1043"/>
                <a:gd name="T31" fmla="*/ 1186 h 3626"/>
                <a:gd name="T32" fmla="+- 0 11348 9971"/>
                <a:gd name="T33" fmla="*/ T32 w 3626"/>
                <a:gd name="T34" fmla="+- 0 1096 1043"/>
                <a:gd name="T35" fmla="*/ 1096 h 3626"/>
                <a:gd name="T36" fmla="+- 0 11635 9971"/>
                <a:gd name="T37" fmla="*/ T36 w 3626"/>
                <a:gd name="T38" fmla="+- 0 1049 1043"/>
                <a:gd name="T39" fmla="*/ 1049 h 3626"/>
                <a:gd name="T40" fmla="+- 0 11933 9971"/>
                <a:gd name="T41" fmla="*/ T40 w 3626"/>
                <a:gd name="T42" fmla="+- 0 1049 1043"/>
                <a:gd name="T43" fmla="*/ 1049 h 3626"/>
                <a:gd name="T44" fmla="+- 0 12220 9971"/>
                <a:gd name="T45" fmla="*/ T44 w 3626"/>
                <a:gd name="T46" fmla="+- 0 1096 1043"/>
                <a:gd name="T47" fmla="*/ 1096 h 3626"/>
                <a:gd name="T48" fmla="+- 0 12490 9971"/>
                <a:gd name="T49" fmla="*/ T48 w 3626"/>
                <a:gd name="T50" fmla="+- 0 1186 1043"/>
                <a:gd name="T51" fmla="*/ 1186 h 3626"/>
                <a:gd name="T52" fmla="+- 0 12739 9971"/>
                <a:gd name="T53" fmla="*/ T52 w 3626"/>
                <a:gd name="T54" fmla="+- 0 1315 1043"/>
                <a:gd name="T55" fmla="*/ 1315 h 3626"/>
                <a:gd name="T56" fmla="+- 0 12964 9971"/>
                <a:gd name="T57" fmla="*/ T56 w 3626"/>
                <a:gd name="T58" fmla="+- 0 1480 1043"/>
                <a:gd name="T59" fmla="*/ 1480 h 3626"/>
                <a:gd name="T60" fmla="+- 0 13161 9971"/>
                <a:gd name="T61" fmla="*/ T60 w 3626"/>
                <a:gd name="T62" fmla="+- 0 1676 1043"/>
                <a:gd name="T63" fmla="*/ 1676 h 3626"/>
                <a:gd name="T64" fmla="+- 0 13326 9971"/>
                <a:gd name="T65" fmla="*/ T64 w 3626"/>
                <a:gd name="T66" fmla="+- 0 1901 1043"/>
                <a:gd name="T67" fmla="*/ 1901 h 3626"/>
                <a:gd name="T68" fmla="+- 0 13455 9971"/>
                <a:gd name="T69" fmla="*/ T68 w 3626"/>
                <a:gd name="T70" fmla="+- 0 2151 1043"/>
                <a:gd name="T71" fmla="*/ 2151 h 3626"/>
                <a:gd name="T72" fmla="+- 0 13545 9971"/>
                <a:gd name="T73" fmla="*/ T72 w 3626"/>
                <a:gd name="T74" fmla="+- 0 2421 1043"/>
                <a:gd name="T75" fmla="*/ 2421 h 3626"/>
                <a:gd name="T76" fmla="+- 0 13591 9971"/>
                <a:gd name="T77" fmla="*/ T76 w 3626"/>
                <a:gd name="T78" fmla="+- 0 2708 1043"/>
                <a:gd name="T79" fmla="*/ 2708 h 3626"/>
                <a:gd name="T80" fmla="+- 0 13591 9971"/>
                <a:gd name="T81" fmla="*/ T80 w 3626"/>
                <a:gd name="T82" fmla="+- 0 3005 1043"/>
                <a:gd name="T83" fmla="*/ 3005 h 3626"/>
                <a:gd name="T84" fmla="+- 0 13545 9971"/>
                <a:gd name="T85" fmla="*/ T84 w 3626"/>
                <a:gd name="T86" fmla="+- 0 3292 1043"/>
                <a:gd name="T87" fmla="*/ 3292 h 3626"/>
                <a:gd name="T88" fmla="+- 0 13455 9971"/>
                <a:gd name="T89" fmla="*/ T88 w 3626"/>
                <a:gd name="T90" fmla="+- 0 3562 1043"/>
                <a:gd name="T91" fmla="*/ 3562 h 3626"/>
                <a:gd name="T92" fmla="+- 0 13326 9971"/>
                <a:gd name="T93" fmla="*/ T92 w 3626"/>
                <a:gd name="T94" fmla="+- 0 3811 1043"/>
                <a:gd name="T95" fmla="*/ 3811 h 3626"/>
                <a:gd name="T96" fmla="+- 0 13161 9971"/>
                <a:gd name="T97" fmla="*/ T96 w 3626"/>
                <a:gd name="T98" fmla="+- 0 4036 1043"/>
                <a:gd name="T99" fmla="*/ 4036 h 3626"/>
                <a:gd name="T100" fmla="+- 0 12964 9971"/>
                <a:gd name="T101" fmla="*/ T100 w 3626"/>
                <a:gd name="T102" fmla="+- 0 4233 1043"/>
                <a:gd name="T103" fmla="*/ 4233 h 3626"/>
                <a:gd name="T104" fmla="+- 0 12739 9971"/>
                <a:gd name="T105" fmla="*/ T104 w 3626"/>
                <a:gd name="T106" fmla="+- 0 4398 1043"/>
                <a:gd name="T107" fmla="*/ 4398 h 3626"/>
                <a:gd name="T108" fmla="+- 0 12490 9971"/>
                <a:gd name="T109" fmla="*/ T108 w 3626"/>
                <a:gd name="T110" fmla="+- 0 4527 1043"/>
                <a:gd name="T111" fmla="*/ 4527 h 3626"/>
                <a:gd name="T112" fmla="+- 0 12220 9971"/>
                <a:gd name="T113" fmla="*/ T112 w 3626"/>
                <a:gd name="T114" fmla="+- 0 4617 1043"/>
                <a:gd name="T115" fmla="*/ 4617 h 3626"/>
                <a:gd name="T116" fmla="+- 0 11933 9971"/>
                <a:gd name="T117" fmla="*/ T116 w 3626"/>
                <a:gd name="T118" fmla="+- 0 4663 1043"/>
                <a:gd name="T119" fmla="*/ 4663 h 3626"/>
                <a:gd name="T120" fmla="+- 0 11635 9971"/>
                <a:gd name="T121" fmla="*/ T120 w 3626"/>
                <a:gd name="T122" fmla="+- 0 4663 1043"/>
                <a:gd name="T123" fmla="*/ 4663 h 3626"/>
                <a:gd name="T124" fmla="+- 0 11348 9971"/>
                <a:gd name="T125" fmla="*/ T124 w 3626"/>
                <a:gd name="T126" fmla="+- 0 4617 1043"/>
                <a:gd name="T127" fmla="*/ 4617 h 3626"/>
                <a:gd name="T128" fmla="+- 0 11078 9971"/>
                <a:gd name="T129" fmla="*/ T128 w 3626"/>
                <a:gd name="T130" fmla="+- 0 4527 1043"/>
                <a:gd name="T131" fmla="*/ 4527 h 3626"/>
                <a:gd name="T132" fmla="+- 0 10829 9971"/>
                <a:gd name="T133" fmla="*/ T132 w 3626"/>
                <a:gd name="T134" fmla="+- 0 4398 1043"/>
                <a:gd name="T135" fmla="*/ 4398 h 3626"/>
                <a:gd name="T136" fmla="+- 0 10604 9971"/>
                <a:gd name="T137" fmla="*/ T136 w 3626"/>
                <a:gd name="T138" fmla="+- 0 4233 1043"/>
                <a:gd name="T139" fmla="*/ 4233 h 3626"/>
                <a:gd name="T140" fmla="+- 0 10407 9971"/>
                <a:gd name="T141" fmla="*/ T140 w 3626"/>
                <a:gd name="T142" fmla="+- 0 4036 1043"/>
                <a:gd name="T143" fmla="*/ 4036 h 3626"/>
                <a:gd name="T144" fmla="+- 0 10242 9971"/>
                <a:gd name="T145" fmla="*/ T144 w 3626"/>
                <a:gd name="T146" fmla="+- 0 3811 1043"/>
                <a:gd name="T147" fmla="*/ 3811 h 3626"/>
                <a:gd name="T148" fmla="+- 0 10113 9971"/>
                <a:gd name="T149" fmla="*/ T148 w 3626"/>
                <a:gd name="T150" fmla="+- 0 3562 1043"/>
                <a:gd name="T151" fmla="*/ 3562 h 3626"/>
                <a:gd name="T152" fmla="+- 0 10023 9971"/>
                <a:gd name="T153" fmla="*/ T152 w 3626"/>
                <a:gd name="T154" fmla="+- 0 3292 1043"/>
                <a:gd name="T155" fmla="*/ 3292 h 3626"/>
                <a:gd name="T156" fmla="+- 0 9977 9971"/>
                <a:gd name="T157" fmla="*/ T156 w 3626"/>
                <a:gd name="T158" fmla="+- 0 3005 1043"/>
                <a:gd name="T159" fmla="*/ 3005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6" h="3626">
                  <a:moveTo>
                    <a:pt x="0" y="1813"/>
                  </a:moveTo>
                  <a:lnTo>
                    <a:pt x="6" y="1665"/>
                  </a:lnTo>
                  <a:lnTo>
                    <a:pt x="24" y="1519"/>
                  </a:lnTo>
                  <a:lnTo>
                    <a:pt x="52" y="1378"/>
                  </a:lnTo>
                  <a:lnTo>
                    <a:pt x="92" y="1240"/>
                  </a:lnTo>
                  <a:lnTo>
                    <a:pt x="142" y="1108"/>
                  </a:lnTo>
                  <a:lnTo>
                    <a:pt x="202" y="980"/>
                  </a:lnTo>
                  <a:lnTo>
                    <a:pt x="271" y="858"/>
                  </a:lnTo>
                  <a:lnTo>
                    <a:pt x="350" y="742"/>
                  </a:lnTo>
                  <a:lnTo>
                    <a:pt x="436" y="633"/>
                  </a:lnTo>
                  <a:lnTo>
                    <a:pt x="531" y="531"/>
                  </a:lnTo>
                  <a:lnTo>
                    <a:pt x="633" y="437"/>
                  </a:lnTo>
                  <a:lnTo>
                    <a:pt x="742" y="350"/>
                  </a:lnTo>
                  <a:lnTo>
                    <a:pt x="858" y="272"/>
                  </a:lnTo>
                  <a:lnTo>
                    <a:pt x="980" y="202"/>
                  </a:lnTo>
                  <a:lnTo>
                    <a:pt x="1107" y="143"/>
                  </a:lnTo>
                  <a:lnTo>
                    <a:pt x="1240" y="93"/>
                  </a:lnTo>
                  <a:lnTo>
                    <a:pt x="1377" y="53"/>
                  </a:lnTo>
                  <a:lnTo>
                    <a:pt x="1519" y="24"/>
                  </a:lnTo>
                  <a:lnTo>
                    <a:pt x="1664" y="6"/>
                  </a:lnTo>
                  <a:lnTo>
                    <a:pt x="1813" y="0"/>
                  </a:lnTo>
                  <a:lnTo>
                    <a:pt x="1962" y="6"/>
                  </a:lnTo>
                  <a:lnTo>
                    <a:pt x="2107" y="24"/>
                  </a:lnTo>
                  <a:lnTo>
                    <a:pt x="2249" y="53"/>
                  </a:lnTo>
                  <a:lnTo>
                    <a:pt x="2386" y="93"/>
                  </a:lnTo>
                  <a:lnTo>
                    <a:pt x="2519" y="143"/>
                  </a:lnTo>
                  <a:lnTo>
                    <a:pt x="2646" y="202"/>
                  </a:lnTo>
                  <a:lnTo>
                    <a:pt x="2768" y="272"/>
                  </a:lnTo>
                  <a:lnTo>
                    <a:pt x="2884" y="350"/>
                  </a:lnTo>
                  <a:lnTo>
                    <a:pt x="2993" y="437"/>
                  </a:lnTo>
                  <a:lnTo>
                    <a:pt x="3095" y="531"/>
                  </a:lnTo>
                  <a:lnTo>
                    <a:pt x="3190" y="633"/>
                  </a:lnTo>
                  <a:lnTo>
                    <a:pt x="3276" y="742"/>
                  </a:lnTo>
                  <a:lnTo>
                    <a:pt x="3355" y="858"/>
                  </a:lnTo>
                  <a:lnTo>
                    <a:pt x="3424" y="980"/>
                  </a:lnTo>
                  <a:lnTo>
                    <a:pt x="3484" y="1108"/>
                  </a:lnTo>
                  <a:lnTo>
                    <a:pt x="3534" y="1240"/>
                  </a:lnTo>
                  <a:lnTo>
                    <a:pt x="3574" y="1378"/>
                  </a:lnTo>
                  <a:lnTo>
                    <a:pt x="3602" y="1519"/>
                  </a:lnTo>
                  <a:lnTo>
                    <a:pt x="3620" y="1665"/>
                  </a:lnTo>
                  <a:lnTo>
                    <a:pt x="3626" y="1813"/>
                  </a:lnTo>
                  <a:lnTo>
                    <a:pt x="3620" y="1962"/>
                  </a:lnTo>
                  <a:lnTo>
                    <a:pt x="3602" y="2107"/>
                  </a:lnTo>
                  <a:lnTo>
                    <a:pt x="3574" y="2249"/>
                  </a:lnTo>
                  <a:lnTo>
                    <a:pt x="3534" y="2386"/>
                  </a:lnTo>
                  <a:lnTo>
                    <a:pt x="3484" y="2519"/>
                  </a:lnTo>
                  <a:lnTo>
                    <a:pt x="3424" y="2647"/>
                  </a:lnTo>
                  <a:lnTo>
                    <a:pt x="3355" y="2768"/>
                  </a:lnTo>
                  <a:lnTo>
                    <a:pt x="3276" y="2884"/>
                  </a:lnTo>
                  <a:lnTo>
                    <a:pt x="3190" y="2993"/>
                  </a:lnTo>
                  <a:lnTo>
                    <a:pt x="3095" y="3095"/>
                  </a:lnTo>
                  <a:lnTo>
                    <a:pt x="2993" y="3190"/>
                  </a:lnTo>
                  <a:lnTo>
                    <a:pt x="2884" y="3277"/>
                  </a:lnTo>
                  <a:lnTo>
                    <a:pt x="2768" y="3355"/>
                  </a:lnTo>
                  <a:lnTo>
                    <a:pt x="2646" y="3424"/>
                  </a:lnTo>
                  <a:lnTo>
                    <a:pt x="2519" y="3484"/>
                  </a:lnTo>
                  <a:lnTo>
                    <a:pt x="2386" y="3534"/>
                  </a:lnTo>
                  <a:lnTo>
                    <a:pt x="2249" y="3574"/>
                  </a:lnTo>
                  <a:lnTo>
                    <a:pt x="2107" y="3603"/>
                  </a:lnTo>
                  <a:lnTo>
                    <a:pt x="1962" y="3620"/>
                  </a:lnTo>
                  <a:lnTo>
                    <a:pt x="1813" y="3626"/>
                  </a:lnTo>
                  <a:lnTo>
                    <a:pt x="1664" y="3620"/>
                  </a:lnTo>
                  <a:lnTo>
                    <a:pt x="1519" y="3603"/>
                  </a:lnTo>
                  <a:lnTo>
                    <a:pt x="1377" y="3574"/>
                  </a:lnTo>
                  <a:lnTo>
                    <a:pt x="1240" y="3534"/>
                  </a:lnTo>
                  <a:lnTo>
                    <a:pt x="1107" y="3484"/>
                  </a:lnTo>
                  <a:lnTo>
                    <a:pt x="980" y="3424"/>
                  </a:lnTo>
                  <a:lnTo>
                    <a:pt x="858" y="3355"/>
                  </a:lnTo>
                  <a:lnTo>
                    <a:pt x="742" y="3277"/>
                  </a:lnTo>
                  <a:lnTo>
                    <a:pt x="633" y="3190"/>
                  </a:lnTo>
                  <a:lnTo>
                    <a:pt x="531" y="3095"/>
                  </a:lnTo>
                  <a:lnTo>
                    <a:pt x="436" y="2993"/>
                  </a:lnTo>
                  <a:lnTo>
                    <a:pt x="350" y="2884"/>
                  </a:lnTo>
                  <a:lnTo>
                    <a:pt x="271" y="2768"/>
                  </a:lnTo>
                  <a:lnTo>
                    <a:pt x="202" y="2647"/>
                  </a:lnTo>
                  <a:lnTo>
                    <a:pt x="142" y="2519"/>
                  </a:lnTo>
                  <a:lnTo>
                    <a:pt x="92" y="2386"/>
                  </a:lnTo>
                  <a:lnTo>
                    <a:pt x="52" y="2249"/>
                  </a:lnTo>
                  <a:lnTo>
                    <a:pt x="24" y="2107"/>
                  </a:lnTo>
                  <a:lnTo>
                    <a:pt x="6" y="1962"/>
                  </a:lnTo>
                  <a:lnTo>
                    <a:pt x="0" y="1813"/>
                  </a:lnTo>
                  <a:close/>
                </a:path>
              </a:pathLst>
            </a:custGeom>
            <a:solidFill>
              <a:schemeClr val="bg2">
                <a:alpha val="15000"/>
              </a:schemeClr>
            </a:solidFill>
            <a:ln w="2590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Freeform 24"/>
            <p:cNvSpPr>
              <a:spLocks/>
            </p:cNvSpPr>
            <p:nvPr/>
          </p:nvSpPr>
          <p:spPr bwMode="gray">
            <a:xfrm>
              <a:off x="2842166" y="2250924"/>
              <a:ext cx="2012115" cy="2012263"/>
            </a:xfrm>
            <a:custGeom>
              <a:avLst/>
              <a:gdLst>
                <a:gd name="T0" fmla="+- 0 11635 9971"/>
                <a:gd name="T1" fmla="*/ T0 w 3626"/>
                <a:gd name="T2" fmla="+- 0 -312 -318"/>
                <a:gd name="T3" fmla="*/ -312 h 3626"/>
                <a:gd name="T4" fmla="+- 0 11348 9971"/>
                <a:gd name="T5" fmla="*/ T4 w 3626"/>
                <a:gd name="T6" fmla="+- 0 -265 -318"/>
                <a:gd name="T7" fmla="*/ -265 h 3626"/>
                <a:gd name="T8" fmla="+- 0 11078 9971"/>
                <a:gd name="T9" fmla="*/ T8 w 3626"/>
                <a:gd name="T10" fmla="+- 0 -175 -318"/>
                <a:gd name="T11" fmla="*/ -175 h 3626"/>
                <a:gd name="T12" fmla="+- 0 10829 9971"/>
                <a:gd name="T13" fmla="*/ T12 w 3626"/>
                <a:gd name="T14" fmla="+- 0 -46 -318"/>
                <a:gd name="T15" fmla="*/ -46 h 3626"/>
                <a:gd name="T16" fmla="+- 0 10604 9971"/>
                <a:gd name="T17" fmla="*/ T16 w 3626"/>
                <a:gd name="T18" fmla="+- 0 119 -318"/>
                <a:gd name="T19" fmla="*/ 119 h 3626"/>
                <a:gd name="T20" fmla="+- 0 10407 9971"/>
                <a:gd name="T21" fmla="*/ T20 w 3626"/>
                <a:gd name="T22" fmla="+- 0 315 -318"/>
                <a:gd name="T23" fmla="*/ 315 h 3626"/>
                <a:gd name="T24" fmla="+- 0 10242 9971"/>
                <a:gd name="T25" fmla="*/ T24 w 3626"/>
                <a:gd name="T26" fmla="+- 0 540 -318"/>
                <a:gd name="T27" fmla="*/ 540 h 3626"/>
                <a:gd name="T28" fmla="+- 0 10113 9971"/>
                <a:gd name="T29" fmla="*/ T28 w 3626"/>
                <a:gd name="T30" fmla="+- 0 790 -318"/>
                <a:gd name="T31" fmla="*/ 790 h 3626"/>
                <a:gd name="T32" fmla="+- 0 10023 9971"/>
                <a:gd name="T33" fmla="*/ T32 w 3626"/>
                <a:gd name="T34" fmla="+- 0 1060 -318"/>
                <a:gd name="T35" fmla="*/ 1060 h 3626"/>
                <a:gd name="T36" fmla="+- 0 9977 9971"/>
                <a:gd name="T37" fmla="*/ T36 w 3626"/>
                <a:gd name="T38" fmla="+- 0 1347 -318"/>
                <a:gd name="T39" fmla="*/ 1347 h 3626"/>
                <a:gd name="T40" fmla="+- 0 9977 9971"/>
                <a:gd name="T41" fmla="*/ T40 w 3626"/>
                <a:gd name="T42" fmla="+- 0 1644 -318"/>
                <a:gd name="T43" fmla="*/ 1644 h 3626"/>
                <a:gd name="T44" fmla="+- 0 10023 9971"/>
                <a:gd name="T45" fmla="*/ T44 w 3626"/>
                <a:gd name="T46" fmla="+- 0 1931 -318"/>
                <a:gd name="T47" fmla="*/ 1931 h 3626"/>
                <a:gd name="T48" fmla="+- 0 10113 9971"/>
                <a:gd name="T49" fmla="*/ T48 w 3626"/>
                <a:gd name="T50" fmla="+- 0 2201 -318"/>
                <a:gd name="T51" fmla="*/ 2201 h 3626"/>
                <a:gd name="T52" fmla="+- 0 10242 9971"/>
                <a:gd name="T53" fmla="*/ T52 w 3626"/>
                <a:gd name="T54" fmla="+- 0 2451 -318"/>
                <a:gd name="T55" fmla="*/ 2451 h 3626"/>
                <a:gd name="T56" fmla="+- 0 10407 9971"/>
                <a:gd name="T57" fmla="*/ T56 w 3626"/>
                <a:gd name="T58" fmla="+- 0 2676 -318"/>
                <a:gd name="T59" fmla="*/ 2676 h 3626"/>
                <a:gd name="T60" fmla="+- 0 10604 9971"/>
                <a:gd name="T61" fmla="*/ T60 w 3626"/>
                <a:gd name="T62" fmla="+- 0 2872 -318"/>
                <a:gd name="T63" fmla="*/ 2872 h 3626"/>
                <a:gd name="T64" fmla="+- 0 10829 9971"/>
                <a:gd name="T65" fmla="*/ T64 w 3626"/>
                <a:gd name="T66" fmla="+- 0 3037 -318"/>
                <a:gd name="T67" fmla="*/ 3037 h 3626"/>
                <a:gd name="T68" fmla="+- 0 11078 9971"/>
                <a:gd name="T69" fmla="*/ T68 w 3626"/>
                <a:gd name="T70" fmla="+- 0 3166 -318"/>
                <a:gd name="T71" fmla="*/ 3166 h 3626"/>
                <a:gd name="T72" fmla="+- 0 11348 9971"/>
                <a:gd name="T73" fmla="*/ T72 w 3626"/>
                <a:gd name="T74" fmla="+- 0 3256 -318"/>
                <a:gd name="T75" fmla="*/ 3256 h 3626"/>
                <a:gd name="T76" fmla="+- 0 11635 9971"/>
                <a:gd name="T77" fmla="*/ T76 w 3626"/>
                <a:gd name="T78" fmla="+- 0 3303 -318"/>
                <a:gd name="T79" fmla="*/ 3303 h 3626"/>
                <a:gd name="T80" fmla="+- 0 11933 9971"/>
                <a:gd name="T81" fmla="*/ T80 w 3626"/>
                <a:gd name="T82" fmla="+- 0 3303 -318"/>
                <a:gd name="T83" fmla="*/ 3303 h 3626"/>
                <a:gd name="T84" fmla="+- 0 12220 9971"/>
                <a:gd name="T85" fmla="*/ T84 w 3626"/>
                <a:gd name="T86" fmla="+- 0 3256 -318"/>
                <a:gd name="T87" fmla="*/ 3256 h 3626"/>
                <a:gd name="T88" fmla="+- 0 12490 9971"/>
                <a:gd name="T89" fmla="*/ T88 w 3626"/>
                <a:gd name="T90" fmla="+- 0 3166 -318"/>
                <a:gd name="T91" fmla="*/ 3166 h 3626"/>
                <a:gd name="T92" fmla="+- 0 12739 9971"/>
                <a:gd name="T93" fmla="*/ T92 w 3626"/>
                <a:gd name="T94" fmla="+- 0 3037 -318"/>
                <a:gd name="T95" fmla="*/ 3037 h 3626"/>
                <a:gd name="T96" fmla="+- 0 12964 9971"/>
                <a:gd name="T97" fmla="*/ T96 w 3626"/>
                <a:gd name="T98" fmla="+- 0 2872 -318"/>
                <a:gd name="T99" fmla="*/ 2872 h 3626"/>
                <a:gd name="T100" fmla="+- 0 13161 9971"/>
                <a:gd name="T101" fmla="*/ T100 w 3626"/>
                <a:gd name="T102" fmla="+- 0 2676 -318"/>
                <a:gd name="T103" fmla="*/ 2676 h 3626"/>
                <a:gd name="T104" fmla="+- 0 13326 9971"/>
                <a:gd name="T105" fmla="*/ T104 w 3626"/>
                <a:gd name="T106" fmla="+- 0 2451 -318"/>
                <a:gd name="T107" fmla="*/ 2451 h 3626"/>
                <a:gd name="T108" fmla="+- 0 13455 9971"/>
                <a:gd name="T109" fmla="*/ T108 w 3626"/>
                <a:gd name="T110" fmla="+- 0 2201 -318"/>
                <a:gd name="T111" fmla="*/ 2201 h 3626"/>
                <a:gd name="T112" fmla="+- 0 13545 9971"/>
                <a:gd name="T113" fmla="*/ T112 w 3626"/>
                <a:gd name="T114" fmla="+- 0 1931 -318"/>
                <a:gd name="T115" fmla="*/ 1931 h 3626"/>
                <a:gd name="T116" fmla="+- 0 13591 9971"/>
                <a:gd name="T117" fmla="*/ T116 w 3626"/>
                <a:gd name="T118" fmla="+- 0 1644 -318"/>
                <a:gd name="T119" fmla="*/ 1644 h 3626"/>
                <a:gd name="T120" fmla="+- 0 13591 9971"/>
                <a:gd name="T121" fmla="*/ T120 w 3626"/>
                <a:gd name="T122" fmla="+- 0 1347 -318"/>
                <a:gd name="T123" fmla="*/ 1347 h 3626"/>
                <a:gd name="T124" fmla="+- 0 13545 9971"/>
                <a:gd name="T125" fmla="*/ T124 w 3626"/>
                <a:gd name="T126" fmla="+- 0 1060 -318"/>
                <a:gd name="T127" fmla="*/ 1060 h 3626"/>
                <a:gd name="T128" fmla="+- 0 13455 9971"/>
                <a:gd name="T129" fmla="*/ T128 w 3626"/>
                <a:gd name="T130" fmla="+- 0 790 -318"/>
                <a:gd name="T131" fmla="*/ 790 h 3626"/>
                <a:gd name="T132" fmla="+- 0 13326 9971"/>
                <a:gd name="T133" fmla="*/ T132 w 3626"/>
                <a:gd name="T134" fmla="+- 0 540 -318"/>
                <a:gd name="T135" fmla="*/ 540 h 3626"/>
                <a:gd name="T136" fmla="+- 0 13161 9971"/>
                <a:gd name="T137" fmla="*/ T136 w 3626"/>
                <a:gd name="T138" fmla="+- 0 315 -318"/>
                <a:gd name="T139" fmla="*/ 315 h 3626"/>
                <a:gd name="T140" fmla="+- 0 12964 9971"/>
                <a:gd name="T141" fmla="*/ T140 w 3626"/>
                <a:gd name="T142" fmla="+- 0 119 -318"/>
                <a:gd name="T143" fmla="*/ 119 h 3626"/>
                <a:gd name="T144" fmla="+- 0 12739 9971"/>
                <a:gd name="T145" fmla="*/ T144 w 3626"/>
                <a:gd name="T146" fmla="+- 0 -46 -318"/>
                <a:gd name="T147" fmla="*/ -46 h 3626"/>
                <a:gd name="T148" fmla="+- 0 12490 9971"/>
                <a:gd name="T149" fmla="*/ T148 w 3626"/>
                <a:gd name="T150" fmla="+- 0 -175 -318"/>
                <a:gd name="T151" fmla="*/ -175 h 3626"/>
                <a:gd name="T152" fmla="+- 0 12220 9971"/>
                <a:gd name="T153" fmla="*/ T152 w 3626"/>
                <a:gd name="T154" fmla="+- 0 -265 -318"/>
                <a:gd name="T155" fmla="*/ -265 h 3626"/>
                <a:gd name="T156" fmla="+- 0 11933 9971"/>
                <a:gd name="T157" fmla="*/ T156 w 3626"/>
                <a:gd name="T158" fmla="+- 0 -312 -318"/>
                <a:gd name="T159" fmla="*/ -312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6" h="3626">
                  <a:moveTo>
                    <a:pt x="1813" y="0"/>
                  </a:moveTo>
                  <a:lnTo>
                    <a:pt x="1664" y="6"/>
                  </a:lnTo>
                  <a:lnTo>
                    <a:pt x="1519" y="24"/>
                  </a:lnTo>
                  <a:lnTo>
                    <a:pt x="1377" y="53"/>
                  </a:lnTo>
                  <a:lnTo>
                    <a:pt x="1240" y="93"/>
                  </a:lnTo>
                  <a:lnTo>
                    <a:pt x="1107" y="143"/>
                  </a:lnTo>
                  <a:lnTo>
                    <a:pt x="980" y="203"/>
                  </a:lnTo>
                  <a:lnTo>
                    <a:pt x="858" y="272"/>
                  </a:lnTo>
                  <a:lnTo>
                    <a:pt x="742" y="350"/>
                  </a:lnTo>
                  <a:lnTo>
                    <a:pt x="633" y="437"/>
                  </a:lnTo>
                  <a:lnTo>
                    <a:pt x="531" y="531"/>
                  </a:lnTo>
                  <a:lnTo>
                    <a:pt x="436" y="633"/>
                  </a:lnTo>
                  <a:lnTo>
                    <a:pt x="350" y="743"/>
                  </a:lnTo>
                  <a:lnTo>
                    <a:pt x="271" y="858"/>
                  </a:lnTo>
                  <a:lnTo>
                    <a:pt x="202" y="980"/>
                  </a:lnTo>
                  <a:lnTo>
                    <a:pt x="142" y="1108"/>
                  </a:lnTo>
                  <a:lnTo>
                    <a:pt x="92" y="1240"/>
                  </a:lnTo>
                  <a:lnTo>
                    <a:pt x="52" y="1378"/>
                  </a:lnTo>
                  <a:lnTo>
                    <a:pt x="24" y="1519"/>
                  </a:lnTo>
                  <a:lnTo>
                    <a:pt x="6" y="1665"/>
                  </a:lnTo>
                  <a:lnTo>
                    <a:pt x="0" y="1813"/>
                  </a:lnTo>
                  <a:lnTo>
                    <a:pt x="6" y="1962"/>
                  </a:lnTo>
                  <a:lnTo>
                    <a:pt x="24" y="2108"/>
                  </a:lnTo>
                  <a:lnTo>
                    <a:pt x="52" y="2249"/>
                  </a:lnTo>
                  <a:lnTo>
                    <a:pt x="92" y="2387"/>
                  </a:lnTo>
                  <a:lnTo>
                    <a:pt x="142" y="2519"/>
                  </a:lnTo>
                  <a:lnTo>
                    <a:pt x="202" y="2647"/>
                  </a:lnTo>
                  <a:lnTo>
                    <a:pt x="271" y="2769"/>
                  </a:lnTo>
                  <a:lnTo>
                    <a:pt x="350" y="2884"/>
                  </a:lnTo>
                  <a:lnTo>
                    <a:pt x="436" y="2994"/>
                  </a:lnTo>
                  <a:lnTo>
                    <a:pt x="531" y="3096"/>
                  </a:lnTo>
                  <a:lnTo>
                    <a:pt x="633" y="3190"/>
                  </a:lnTo>
                  <a:lnTo>
                    <a:pt x="742" y="3277"/>
                  </a:lnTo>
                  <a:lnTo>
                    <a:pt x="858" y="3355"/>
                  </a:lnTo>
                  <a:lnTo>
                    <a:pt x="980" y="3424"/>
                  </a:lnTo>
                  <a:lnTo>
                    <a:pt x="1107" y="3484"/>
                  </a:lnTo>
                  <a:lnTo>
                    <a:pt x="1240" y="3534"/>
                  </a:lnTo>
                  <a:lnTo>
                    <a:pt x="1377" y="3574"/>
                  </a:lnTo>
                  <a:lnTo>
                    <a:pt x="1519" y="3603"/>
                  </a:lnTo>
                  <a:lnTo>
                    <a:pt x="1664" y="3621"/>
                  </a:lnTo>
                  <a:lnTo>
                    <a:pt x="1813" y="3627"/>
                  </a:lnTo>
                  <a:lnTo>
                    <a:pt x="1962" y="3621"/>
                  </a:lnTo>
                  <a:lnTo>
                    <a:pt x="2107" y="3603"/>
                  </a:lnTo>
                  <a:lnTo>
                    <a:pt x="2249" y="3574"/>
                  </a:lnTo>
                  <a:lnTo>
                    <a:pt x="2386" y="3534"/>
                  </a:lnTo>
                  <a:lnTo>
                    <a:pt x="2519" y="3484"/>
                  </a:lnTo>
                  <a:lnTo>
                    <a:pt x="2646" y="3424"/>
                  </a:lnTo>
                  <a:lnTo>
                    <a:pt x="2768" y="3355"/>
                  </a:lnTo>
                  <a:lnTo>
                    <a:pt x="2884" y="3277"/>
                  </a:lnTo>
                  <a:lnTo>
                    <a:pt x="2993" y="3190"/>
                  </a:lnTo>
                  <a:lnTo>
                    <a:pt x="3095" y="3096"/>
                  </a:lnTo>
                  <a:lnTo>
                    <a:pt x="3190" y="2994"/>
                  </a:lnTo>
                  <a:lnTo>
                    <a:pt x="3276" y="2884"/>
                  </a:lnTo>
                  <a:lnTo>
                    <a:pt x="3355" y="2769"/>
                  </a:lnTo>
                  <a:lnTo>
                    <a:pt x="3424" y="2647"/>
                  </a:lnTo>
                  <a:lnTo>
                    <a:pt x="3484" y="2519"/>
                  </a:lnTo>
                  <a:lnTo>
                    <a:pt x="3534" y="2387"/>
                  </a:lnTo>
                  <a:lnTo>
                    <a:pt x="3574" y="2249"/>
                  </a:lnTo>
                  <a:lnTo>
                    <a:pt x="3602" y="2108"/>
                  </a:lnTo>
                  <a:lnTo>
                    <a:pt x="3620" y="1962"/>
                  </a:lnTo>
                  <a:lnTo>
                    <a:pt x="3626" y="1813"/>
                  </a:lnTo>
                  <a:lnTo>
                    <a:pt x="3620" y="1665"/>
                  </a:lnTo>
                  <a:lnTo>
                    <a:pt x="3602" y="1519"/>
                  </a:lnTo>
                  <a:lnTo>
                    <a:pt x="3574" y="1378"/>
                  </a:lnTo>
                  <a:lnTo>
                    <a:pt x="3534" y="1240"/>
                  </a:lnTo>
                  <a:lnTo>
                    <a:pt x="3484" y="1108"/>
                  </a:lnTo>
                  <a:lnTo>
                    <a:pt x="3424" y="980"/>
                  </a:lnTo>
                  <a:lnTo>
                    <a:pt x="3355" y="858"/>
                  </a:lnTo>
                  <a:lnTo>
                    <a:pt x="3276" y="743"/>
                  </a:lnTo>
                  <a:lnTo>
                    <a:pt x="3190" y="633"/>
                  </a:lnTo>
                  <a:lnTo>
                    <a:pt x="3095" y="531"/>
                  </a:lnTo>
                  <a:lnTo>
                    <a:pt x="2993" y="437"/>
                  </a:lnTo>
                  <a:lnTo>
                    <a:pt x="2884" y="350"/>
                  </a:lnTo>
                  <a:lnTo>
                    <a:pt x="2768" y="272"/>
                  </a:lnTo>
                  <a:lnTo>
                    <a:pt x="2646" y="203"/>
                  </a:lnTo>
                  <a:lnTo>
                    <a:pt x="2519" y="143"/>
                  </a:lnTo>
                  <a:lnTo>
                    <a:pt x="2386" y="93"/>
                  </a:lnTo>
                  <a:lnTo>
                    <a:pt x="2249" y="53"/>
                  </a:lnTo>
                  <a:lnTo>
                    <a:pt x="2107" y="24"/>
                  </a:lnTo>
                  <a:lnTo>
                    <a:pt x="1962" y="6"/>
                  </a:lnTo>
                  <a:lnTo>
                    <a:pt x="1813" y="0"/>
                  </a:lnTo>
                </a:path>
              </a:pathLst>
            </a:custGeom>
            <a:solidFill>
              <a:srgbClr val="C00000">
                <a:alpha val="15000"/>
              </a:srgbClr>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26"/>
            <p:cNvSpPr>
              <a:spLocks/>
            </p:cNvSpPr>
            <p:nvPr/>
          </p:nvSpPr>
          <p:spPr bwMode="gray">
            <a:xfrm>
              <a:off x="2842166" y="2250924"/>
              <a:ext cx="2012115" cy="2012263"/>
            </a:xfrm>
            <a:custGeom>
              <a:avLst/>
              <a:gdLst>
                <a:gd name="T0" fmla="+- 0 9977 9971"/>
                <a:gd name="T1" fmla="*/ T0 w 3626"/>
                <a:gd name="T2" fmla="+- 0 1347 -318"/>
                <a:gd name="T3" fmla="*/ 1347 h 3626"/>
                <a:gd name="T4" fmla="+- 0 10023 9971"/>
                <a:gd name="T5" fmla="*/ T4 w 3626"/>
                <a:gd name="T6" fmla="+- 0 1060 -318"/>
                <a:gd name="T7" fmla="*/ 1060 h 3626"/>
                <a:gd name="T8" fmla="+- 0 10113 9971"/>
                <a:gd name="T9" fmla="*/ T8 w 3626"/>
                <a:gd name="T10" fmla="+- 0 790 -318"/>
                <a:gd name="T11" fmla="*/ 790 h 3626"/>
                <a:gd name="T12" fmla="+- 0 10242 9971"/>
                <a:gd name="T13" fmla="*/ T12 w 3626"/>
                <a:gd name="T14" fmla="+- 0 540 -318"/>
                <a:gd name="T15" fmla="*/ 540 h 3626"/>
                <a:gd name="T16" fmla="+- 0 10407 9971"/>
                <a:gd name="T17" fmla="*/ T16 w 3626"/>
                <a:gd name="T18" fmla="+- 0 315 -318"/>
                <a:gd name="T19" fmla="*/ 315 h 3626"/>
                <a:gd name="T20" fmla="+- 0 10604 9971"/>
                <a:gd name="T21" fmla="*/ T20 w 3626"/>
                <a:gd name="T22" fmla="+- 0 119 -318"/>
                <a:gd name="T23" fmla="*/ 119 h 3626"/>
                <a:gd name="T24" fmla="+- 0 10829 9971"/>
                <a:gd name="T25" fmla="*/ T24 w 3626"/>
                <a:gd name="T26" fmla="+- 0 -46 -318"/>
                <a:gd name="T27" fmla="*/ -46 h 3626"/>
                <a:gd name="T28" fmla="+- 0 11078 9971"/>
                <a:gd name="T29" fmla="*/ T28 w 3626"/>
                <a:gd name="T30" fmla="+- 0 -175 -318"/>
                <a:gd name="T31" fmla="*/ -175 h 3626"/>
                <a:gd name="T32" fmla="+- 0 11348 9971"/>
                <a:gd name="T33" fmla="*/ T32 w 3626"/>
                <a:gd name="T34" fmla="+- 0 -265 -318"/>
                <a:gd name="T35" fmla="*/ -265 h 3626"/>
                <a:gd name="T36" fmla="+- 0 11635 9971"/>
                <a:gd name="T37" fmla="*/ T36 w 3626"/>
                <a:gd name="T38" fmla="+- 0 -312 -318"/>
                <a:gd name="T39" fmla="*/ -312 h 3626"/>
                <a:gd name="T40" fmla="+- 0 11933 9971"/>
                <a:gd name="T41" fmla="*/ T40 w 3626"/>
                <a:gd name="T42" fmla="+- 0 -312 -318"/>
                <a:gd name="T43" fmla="*/ -312 h 3626"/>
                <a:gd name="T44" fmla="+- 0 12220 9971"/>
                <a:gd name="T45" fmla="*/ T44 w 3626"/>
                <a:gd name="T46" fmla="+- 0 -265 -318"/>
                <a:gd name="T47" fmla="*/ -265 h 3626"/>
                <a:gd name="T48" fmla="+- 0 12490 9971"/>
                <a:gd name="T49" fmla="*/ T48 w 3626"/>
                <a:gd name="T50" fmla="+- 0 -175 -318"/>
                <a:gd name="T51" fmla="*/ -175 h 3626"/>
                <a:gd name="T52" fmla="+- 0 12739 9971"/>
                <a:gd name="T53" fmla="*/ T52 w 3626"/>
                <a:gd name="T54" fmla="+- 0 -46 -318"/>
                <a:gd name="T55" fmla="*/ -46 h 3626"/>
                <a:gd name="T56" fmla="+- 0 12964 9971"/>
                <a:gd name="T57" fmla="*/ T56 w 3626"/>
                <a:gd name="T58" fmla="+- 0 119 -318"/>
                <a:gd name="T59" fmla="*/ 119 h 3626"/>
                <a:gd name="T60" fmla="+- 0 13161 9971"/>
                <a:gd name="T61" fmla="*/ T60 w 3626"/>
                <a:gd name="T62" fmla="+- 0 315 -318"/>
                <a:gd name="T63" fmla="*/ 315 h 3626"/>
                <a:gd name="T64" fmla="+- 0 13326 9971"/>
                <a:gd name="T65" fmla="*/ T64 w 3626"/>
                <a:gd name="T66" fmla="+- 0 540 -318"/>
                <a:gd name="T67" fmla="*/ 540 h 3626"/>
                <a:gd name="T68" fmla="+- 0 13455 9971"/>
                <a:gd name="T69" fmla="*/ T68 w 3626"/>
                <a:gd name="T70" fmla="+- 0 790 -318"/>
                <a:gd name="T71" fmla="*/ 790 h 3626"/>
                <a:gd name="T72" fmla="+- 0 13545 9971"/>
                <a:gd name="T73" fmla="*/ T72 w 3626"/>
                <a:gd name="T74" fmla="+- 0 1060 -318"/>
                <a:gd name="T75" fmla="*/ 1060 h 3626"/>
                <a:gd name="T76" fmla="+- 0 13591 9971"/>
                <a:gd name="T77" fmla="*/ T76 w 3626"/>
                <a:gd name="T78" fmla="+- 0 1347 -318"/>
                <a:gd name="T79" fmla="*/ 1347 h 3626"/>
                <a:gd name="T80" fmla="+- 0 13591 9971"/>
                <a:gd name="T81" fmla="*/ T80 w 3626"/>
                <a:gd name="T82" fmla="+- 0 1644 -318"/>
                <a:gd name="T83" fmla="*/ 1644 h 3626"/>
                <a:gd name="T84" fmla="+- 0 13545 9971"/>
                <a:gd name="T85" fmla="*/ T84 w 3626"/>
                <a:gd name="T86" fmla="+- 0 1931 -318"/>
                <a:gd name="T87" fmla="*/ 1931 h 3626"/>
                <a:gd name="T88" fmla="+- 0 13455 9971"/>
                <a:gd name="T89" fmla="*/ T88 w 3626"/>
                <a:gd name="T90" fmla="+- 0 2201 -318"/>
                <a:gd name="T91" fmla="*/ 2201 h 3626"/>
                <a:gd name="T92" fmla="+- 0 13326 9971"/>
                <a:gd name="T93" fmla="*/ T92 w 3626"/>
                <a:gd name="T94" fmla="+- 0 2451 -318"/>
                <a:gd name="T95" fmla="*/ 2451 h 3626"/>
                <a:gd name="T96" fmla="+- 0 13161 9971"/>
                <a:gd name="T97" fmla="*/ T96 w 3626"/>
                <a:gd name="T98" fmla="+- 0 2676 -318"/>
                <a:gd name="T99" fmla="*/ 2676 h 3626"/>
                <a:gd name="T100" fmla="+- 0 12964 9971"/>
                <a:gd name="T101" fmla="*/ T100 w 3626"/>
                <a:gd name="T102" fmla="+- 0 2872 -318"/>
                <a:gd name="T103" fmla="*/ 2872 h 3626"/>
                <a:gd name="T104" fmla="+- 0 12739 9971"/>
                <a:gd name="T105" fmla="*/ T104 w 3626"/>
                <a:gd name="T106" fmla="+- 0 3037 -318"/>
                <a:gd name="T107" fmla="*/ 3037 h 3626"/>
                <a:gd name="T108" fmla="+- 0 12490 9971"/>
                <a:gd name="T109" fmla="*/ T108 w 3626"/>
                <a:gd name="T110" fmla="+- 0 3166 -318"/>
                <a:gd name="T111" fmla="*/ 3166 h 3626"/>
                <a:gd name="T112" fmla="+- 0 12220 9971"/>
                <a:gd name="T113" fmla="*/ T112 w 3626"/>
                <a:gd name="T114" fmla="+- 0 3256 -318"/>
                <a:gd name="T115" fmla="*/ 3256 h 3626"/>
                <a:gd name="T116" fmla="+- 0 11933 9971"/>
                <a:gd name="T117" fmla="*/ T116 w 3626"/>
                <a:gd name="T118" fmla="+- 0 3303 -318"/>
                <a:gd name="T119" fmla="*/ 3303 h 3626"/>
                <a:gd name="T120" fmla="+- 0 11635 9971"/>
                <a:gd name="T121" fmla="*/ T120 w 3626"/>
                <a:gd name="T122" fmla="+- 0 3303 -318"/>
                <a:gd name="T123" fmla="*/ 3303 h 3626"/>
                <a:gd name="T124" fmla="+- 0 11348 9971"/>
                <a:gd name="T125" fmla="*/ T124 w 3626"/>
                <a:gd name="T126" fmla="+- 0 3256 -318"/>
                <a:gd name="T127" fmla="*/ 3256 h 3626"/>
                <a:gd name="T128" fmla="+- 0 11078 9971"/>
                <a:gd name="T129" fmla="*/ T128 w 3626"/>
                <a:gd name="T130" fmla="+- 0 3166 -318"/>
                <a:gd name="T131" fmla="*/ 3166 h 3626"/>
                <a:gd name="T132" fmla="+- 0 10829 9971"/>
                <a:gd name="T133" fmla="*/ T132 w 3626"/>
                <a:gd name="T134" fmla="+- 0 3037 -318"/>
                <a:gd name="T135" fmla="*/ 3037 h 3626"/>
                <a:gd name="T136" fmla="+- 0 10604 9971"/>
                <a:gd name="T137" fmla="*/ T136 w 3626"/>
                <a:gd name="T138" fmla="+- 0 2872 -318"/>
                <a:gd name="T139" fmla="*/ 2872 h 3626"/>
                <a:gd name="T140" fmla="+- 0 10407 9971"/>
                <a:gd name="T141" fmla="*/ T140 w 3626"/>
                <a:gd name="T142" fmla="+- 0 2676 -318"/>
                <a:gd name="T143" fmla="*/ 2676 h 3626"/>
                <a:gd name="T144" fmla="+- 0 10242 9971"/>
                <a:gd name="T145" fmla="*/ T144 w 3626"/>
                <a:gd name="T146" fmla="+- 0 2451 -318"/>
                <a:gd name="T147" fmla="*/ 2451 h 3626"/>
                <a:gd name="T148" fmla="+- 0 10113 9971"/>
                <a:gd name="T149" fmla="*/ T148 w 3626"/>
                <a:gd name="T150" fmla="+- 0 2201 -318"/>
                <a:gd name="T151" fmla="*/ 2201 h 3626"/>
                <a:gd name="T152" fmla="+- 0 10023 9971"/>
                <a:gd name="T153" fmla="*/ T152 w 3626"/>
                <a:gd name="T154" fmla="+- 0 1931 -318"/>
                <a:gd name="T155" fmla="*/ 1931 h 3626"/>
                <a:gd name="T156" fmla="+- 0 9977 9971"/>
                <a:gd name="T157" fmla="*/ T156 w 3626"/>
                <a:gd name="T158" fmla="+- 0 1644 -318"/>
                <a:gd name="T159" fmla="*/ 1644 h 36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626" h="3626">
                  <a:moveTo>
                    <a:pt x="0" y="1813"/>
                  </a:moveTo>
                  <a:lnTo>
                    <a:pt x="6" y="1665"/>
                  </a:lnTo>
                  <a:lnTo>
                    <a:pt x="24" y="1519"/>
                  </a:lnTo>
                  <a:lnTo>
                    <a:pt x="52" y="1378"/>
                  </a:lnTo>
                  <a:lnTo>
                    <a:pt x="92" y="1240"/>
                  </a:lnTo>
                  <a:lnTo>
                    <a:pt x="142" y="1108"/>
                  </a:lnTo>
                  <a:lnTo>
                    <a:pt x="202" y="980"/>
                  </a:lnTo>
                  <a:lnTo>
                    <a:pt x="271" y="858"/>
                  </a:lnTo>
                  <a:lnTo>
                    <a:pt x="350" y="743"/>
                  </a:lnTo>
                  <a:lnTo>
                    <a:pt x="436" y="633"/>
                  </a:lnTo>
                  <a:lnTo>
                    <a:pt x="531" y="531"/>
                  </a:lnTo>
                  <a:lnTo>
                    <a:pt x="633" y="437"/>
                  </a:lnTo>
                  <a:lnTo>
                    <a:pt x="742" y="350"/>
                  </a:lnTo>
                  <a:lnTo>
                    <a:pt x="858" y="272"/>
                  </a:lnTo>
                  <a:lnTo>
                    <a:pt x="980" y="203"/>
                  </a:lnTo>
                  <a:lnTo>
                    <a:pt x="1107" y="143"/>
                  </a:lnTo>
                  <a:lnTo>
                    <a:pt x="1240" y="93"/>
                  </a:lnTo>
                  <a:lnTo>
                    <a:pt x="1377" y="53"/>
                  </a:lnTo>
                  <a:lnTo>
                    <a:pt x="1519" y="24"/>
                  </a:lnTo>
                  <a:lnTo>
                    <a:pt x="1664" y="6"/>
                  </a:lnTo>
                  <a:lnTo>
                    <a:pt x="1813" y="0"/>
                  </a:lnTo>
                  <a:lnTo>
                    <a:pt x="1962" y="6"/>
                  </a:lnTo>
                  <a:lnTo>
                    <a:pt x="2107" y="24"/>
                  </a:lnTo>
                  <a:lnTo>
                    <a:pt x="2249" y="53"/>
                  </a:lnTo>
                  <a:lnTo>
                    <a:pt x="2386" y="93"/>
                  </a:lnTo>
                  <a:lnTo>
                    <a:pt x="2519" y="143"/>
                  </a:lnTo>
                  <a:lnTo>
                    <a:pt x="2646" y="203"/>
                  </a:lnTo>
                  <a:lnTo>
                    <a:pt x="2768" y="272"/>
                  </a:lnTo>
                  <a:lnTo>
                    <a:pt x="2884" y="350"/>
                  </a:lnTo>
                  <a:lnTo>
                    <a:pt x="2993" y="437"/>
                  </a:lnTo>
                  <a:lnTo>
                    <a:pt x="3095" y="531"/>
                  </a:lnTo>
                  <a:lnTo>
                    <a:pt x="3190" y="633"/>
                  </a:lnTo>
                  <a:lnTo>
                    <a:pt x="3276" y="743"/>
                  </a:lnTo>
                  <a:lnTo>
                    <a:pt x="3355" y="858"/>
                  </a:lnTo>
                  <a:lnTo>
                    <a:pt x="3424" y="980"/>
                  </a:lnTo>
                  <a:lnTo>
                    <a:pt x="3484" y="1108"/>
                  </a:lnTo>
                  <a:lnTo>
                    <a:pt x="3534" y="1240"/>
                  </a:lnTo>
                  <a:lnTo>
                    <a:pt x="3574" y="1378"/>
                  </a:lnTo>
                  <a:lnTo>
                    <a:pt x="3602" y="1519"/>
                  </a:lnTo>
                  <a:lnTo>
                    <a:pt x="3620" y="1665"/>
                  </a:lnTo>
                  <a:lnTo>
                    <a:pt x="3626" y="1813"/>
                  </a:lnTo>
                  <a:lnTo>
                    <a:pt x="3620" y="1962"/>
                  </a:lnTo>
                  <a:lnTo>
                    <a:pt x="3602" y="2108"/>
                  </a:lnTo>
                  <a:lnTo>
                    <a:pt x="3574" y="2249"/>
                  </a:lnTo>
                  <a:lnTo>
                    <a:pt x="3534" y="2387"/>
                  </a:lnTo>
                  <a:lnTo>
                    <a:pt x="3484" y="2519"/>
                  </a:lnTo>
                  <a:lnTo>
                    <a:pt x="3424" y="2647"/>
                  </a:lnTo>
                  <a:lnTo>
                    <a:pt x="3355" y="2769"/>
                  </a:lnTo>
                  <a:lnTo>
                    <a:pt x="3276" y="2884"/>
                  </a:lnTo>
                  <a:lnTo>
                    <a:pt x="3190" y="2994"/>
                  </a:lnTo>
                  <a:lnTo>
                    <a:pt x="3095" y="3096"/>
                  </a:lnTo>
                  <a:lnTo>
                    <a:pt x="2993" y="3190"/>
                  </a:lnTo>
                  <a:lnTo>
                    <a:pt x="2884" y="3277"/>
                  </a:lnTo>
                  <a:lnTo>
                    <a:pt x="2768" y="3355"/>
                  </a:lnTo>
                  <a:lnTo>
                    <a:pt x="2646" y="3424"/>
                  </a:lnTo>
                  <a:lnTo>
                    <a:pt x="2519" y="3484"/>
                  </a:lnTo>
                  <a:lnTo>
                    <a:pt x="2386" y="3534"/>
                  </a:lnTo>
                  <a:lnTo>
                    <a:pt x="2249" y="3574"/>
                  </a:lnTo>
                  <a:lnTo>
                    <a:pt x="2107" y="3603"/>
                  </a:lnTo>
                  <a:lnTo>
                    <a:pt x="1962" y="3621"/>
                  </a:lnTo>
                  <a:lnTo>
                    <a:pt x="1813" y="3627"/>
                  </a:lnTo>
                  <a:lnTo>
                    <a:pt x="1664" y="3621"/>
                  </a:lnTo>
                  <a:lnTo>
                    <a:pt x="1519" y="3603"/>
                  </a:lnTo>
                  <a:lnTo>
                    <a:pt x="1377" y="3574"/>
                  </a:lnTo>
                  <a:lnTo>
                    <a:pt x="1240" y="3534"/>
                  </a:lnTo>
                  <a:lnTo>
                    <a:pt x="1107" y="3484"/>
                  </a:lnTo>
                  <a:lnTo>
                    <a:pt x="980" y="3424"/>
                  </a:lnTo>
                  <a:lnTo>
                    <a:pt x="858" y="3355"/>
                  </a:lnTo>
                  <a:lnTo>
                    <a:pt x="742" y="3277"/>
                  </a:lnTo>
                  <a:lnTo>
                    <a:pt x="633" y="3190"/>
                  </a:lnTo>
                  <a:lnTo>
                    <a:pt x="531" y="3096"/>
                  </a:lnTo>
                  <a:lnTo>
                    <a:pt x="436" y="2994"/>
                  </a:lnTo>
                  <a:lnTo>
                    <a:pt x="350" y="2884"/>
                  </a:lnTo>
                  <a:lnTo>
                    <a:pt x="271" y="2769"/>
                  </a:lnTo>
                  <a:lnTo>
                    <a:pt x="202" y="2647"/>
                  </a:lnTo>
                  <a:lnTo>
                    <a:pt x="142" y="2519"/>
                  </a:lnTo>
                  <a:lnTo>
                    <a:pt x="92" y="2387"/>
                  </a:lnTo>
                  <a:lnTo>
                    <a:pt x="52" y="2249"/>
                  </a:lnTo>
                  <a:lnTo>
                    <a:pt x="24" y="2108"/>
                  </a:lnTo>
                  <a:lnTo>
                    <a:pt x="6" y="1962"/>
                  </a:lnTo>
                  <a:lnTo>
                    <a:pt x="0" y="1813"/>
                  </a:lnTo>
                  <a:close/>
                </a:path>
              </a:pathLst>
            </a:custGeom>
            <a:solidFill>
              <a:schemeClr val="bg2">
                <a:alpha val="15000"/>
              </a:schemeClr>
            </a:solidFill>
            <a:ln w="2590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9" name="Rounded Rectangle 28"/>
          <p:cNvSpPr/>
          <p:nvPr/>
        </p:nvSpPr>
        <p:spPr bwMode="gray">
          <a:xfrm>
            <a:off x="3440676" y="1026560"/>
            <a:ext cx="2168787" cy="578882"/>
          </a:xfrm>
          <a:prstGeom prst="roundRect">
            <a:avLst/>
          </a:prstGeom>
          <a:solidFill>
            <a:schemeClr val="bg2"/>
          </a:solidFill>
          <a:ln>
            <a:noFill/>
          </a:ln>
        </p:spPr>
        <p:txBody>
          <a:bodyPr wrap="none">
            <a:spAutoFit/>
          </a:bodyPr>
          <a:lstStyle/>
          <a:p>
            <a:r>
              <a:rPr lang="en-US" sz="1400" dirty="0">
                <a:solidFill>
                  <a:schemeClr val="bg1"/>
                </a:solidFill>
              </a:rPr>
              <a:t>Input data is distributed </a:t>
            </a:r>
            <a:r>
              <a:rPr lang="en-US" sz="1400" dirty="0" smtClean="0">
                <a:solidFill>
                  <a:schemeClr val="bg1"/>
                </a:solidFill>
              </a:rPr>
              <a:t>to</a:t>
            </a:r>
            <a:br>
              <a:rPr lang="en-US" sz="1400" dirty="0" smtClean="0">
                <a:solidFill>
                  <a:schemeClr val="bg1"/>
                </a:solidFill>
              </a:rPr>
            </a:br>
            <a:r>
              <a:rPr lang="en-US" sz="1400" dirty="0" smtClean="0">
                <a:solidFill>
                  <a:schemeClr val="bg1"/>
                </a:solidFill>
              </a:rPr>
              <a:t>nodes</a:t>
            </a:r>
            <a:endParaRPr lang="en-IN" sz="1400" dirty="0">
              <a:solidFill>
                <a:schemeClr val="bg1"/>
              </a:solidFill>
            </a:endParaRPr>
          </a:p>
        </p:txBody>
      </p:sp>
      <p:sp>
        <p:nvSpPr>
          <p:cNvPr id="30" name="Rounded Rectangle 29"/>
          <p:cNvSpPr/>
          <p:nvPr/>
        </p:nvSpPr>
        <p:spPr bwMode="gray">
          <a:xfrm>
            <a:off x="6616381" y="2583934"/>
            <a:ext cx="2194560" cy="548640"/>
          </a:xfrm>
          <a:prstGeom prst="roundRect">
            <a:avLst/>
          </a:prstGeom>
          <a:solidFill>
            <a:schemeClr val="bg2"/>
          </a:solidFill>
          <a:ln>
            <a:noFill/>
          </a:ln>
        </p:spPr>
        <p:txBody>
          <a:bodyPr wrap="square">
            <a:spAutoFit/>
          </a:bodyPr>
          <a:lstStyle/>
          <a:p>
            <a:r>
              <a:rPr lang="en-US" sz="1400">
                <a:solidFill>
                  <a:schemeClr val="bg1"/>
                </a:solidFill>
              </a:rPr>
              <a:t>Each map task </a:t>
            </a:r>
            <a:r>
              <a:rPr lang="en-US" sz="1400" smtClean="0">
                <a:solidFill>
                  <a:schemeClr val="bg1"/>
                </a:solidFill>
              </a:rPr>
              <a:t>works </a:t>
            </a:r>
            <a:r>
              <a:rPr lang="en-US" sz="1400">
                <a:solidFill>
                  <a:schemeClr val="bg1"/>
                </a:solidFill>
              </a:rPr>
              <a:t>on a “split” of data</a:t>
            </a:r>
            <a:endParaRPr lang="en-IN" sz="1400">
              <a:solidFill>
                <a:schemeClr val="bg1"/>
              </a:solidFill>
            </a:endParaRPr>
          </a:p>
        </p:txBody>
      </p:sp>
      <p:sp>
        <p:nvSpPr>
          <p:cNvPr id="31" name="Rounded Rectangle 30"/>
          <p:cNvSpPr/>
          <p:nvPr/>
        </p:nvSpPr>
        <p:spPr bwMode="gray">
          <a:xfrm>
            <a:off x="6616381" y="4044434"/>
            <a:ext cx="2194560" cy="548640"/>
          </a:xfrm>
          <a:prstGeom prst="roundRect">
            <a:avLst/>
          </a:prstGeom>
          <a:solidFill>
            <a:schemeClr val="bg2"/>
          </a:solidFill>
          <a:ln>
            <a:noFill/>
          </a:ln>
        </p:spPr>
        <p:txBody>
          <a:bodyPr wrap="square">
            <a:spAutoFit/>
          </a:bodyPr>
          <a:lstStyle/>
          <a:p>
            <a:r>
              <a:rPr lang="en-US" sz="1400">
                <a:solidFill>
                  <a:schemeClr val="bg1"/>
                </a:solidFill>
              </a:rPr>
              <a:t>Mapper outputs intermediate data</a:t>
            </a:r>
            <a:endParaRPr lang="en-IN" sz="1400">
              <a:solidFill>
                <a:schemeClr val="bg1"/>
              </a:solidFill>
            </a:endParaRPr>
          </a:p>
        </p:txBody>
      </p:sp>
      <p:sp>
        <p:nvSpPr>
          <p:cNvPr id="32" name="Rounded Rectangle 31"/>
          <p:cNvSpPr/>
          <p:nvPr/>
        </p:nvSpPr>
        <p:spPr bwMode="gray">
          <a:xfrm>
            <a:off x="3427789" y="5708134"/>
            <a:ext cx="2194560" cy="548640"/>
          </a:xfrm>
          <a:prstGeom prst="roundRect">
            <a:avLst/>
          </a:prstGeom>
          <a:solidFill>
            <a:schemeClr val="bg2"/>
          </a:solidFill>
          <a:ln>
            <a:noFill/>
          </a:ln>
        </p:spPr>
        <p:txBody>
          <a:bodyPr wrap="square">
            <a:spAutoFit/>
          </a:bodyPr>
          <a:lstStyle/>
          <a:p>
            <a:pPr algn="ctr"/>
            <a:r>
              <a:rPr lang="en-US" sz="1400" dirty="0">
                <a:solidFill>
                  <a:schemeClr val="bg1"/>
                </a:solidFill>
              </a:rPr>
              <a:t>Data exchange between nodes in a “shuffle” process</a:t>
            </a:r>
            <a:endParaRPr lang="en-IN" sz="1400" dirty="0">
              <a:solidFill>
                <a:schemeClr val="bg1"/>
              </a:solidFill>
            </a:endParaRPr>
          </a:p>
        </p:txBody>
      </p:sp>
      <p:sp>
        <p:nvSpPr>
          <p:cNvPr id="33" name="Rounded Rectangle 32"/>
          <p:cNvSpPr/>
          <p:nvPr/>
        </p:nvSpPr>
        <p:spPr bwMode="gray">
          <a:xfrm>
            <a:off x="565876" y="4476233"/>
            <a:ext cx="2190724" cy="817245"/>
          </a:xfrm>
          <a:prstGeom prst="roundRect">
            <a:avLst/>
          </a:prstGeom>
          <a:solidFill>
            <a:schemeClr val="bg2"/>
          </a:solidFill>
          <a:ln>
            <a:noFill/>
          </a:ln>
        </p:spPr>
        <p:txBody>
          <a:bodyPr wrap="square">
            <a:spAutoFit/>
          </a:bodyPr>
          <a:lstStyle/>
          <a:p>
            <a:pPr algn="ctr"/>
            <a:r>
              <a:rPr lang="en-US" sz="1400" dirty="0">
                <a:solidFill>
                  <a:schemeClr val="bg1"/>
                </a:solidFill>
              </a:rPr>
              <a:t>Intermediate data of the same key goes to the same reducer</a:t>
            </a:r>
            <a:endParaRPr lang="en-IN" sz="1400" dirty="0">
              <a:solidFill>
                <a:schemeClr val="bg1"/>
              </a:solidFill>
            </a:endParaRPr>
          </a:p>
        </p:txBody>
      </p:sp>
      <p:sp>
        <p:nvSpPr>
          <p:cNvPr id="34" name="Rounded Rectangle 33"/>
          <p:cNvSpPr/>
          <p:nvPr/>
        </p:nvSpPr>
        <p:spPr bwMode="gray">
          <a:xfrm>
            <a:off x="562040" y="2482334"/>
            <a:ext cx="2194560" cy="548640"/>
          </a:xfrm>
          <a:prstGeom prst="roundRect">
            <a:avLst/>
          </a:prstGeom>
          <a:solidFill>
            <a:schemeClr val="bg2"/>
          </a:solidFill>
          <a:ln>
            <a:noFill/>
          </a:ln>
        </p:spPr>
        <p:txBody>
          <a:bodyPr wrap="square">
            <a:spAutoFit/>
          </a:bodyPr>
          <a:lstStyle/>
          <a:p>
            <a:r>
              <a:rPr lang="en-US" sz="1400">
                <a:solidFill>
                  <a:schemeClr val="bg1"/>
                </a:solidFill>
              </a:rPr>
              <a:t>Reducer output is stored</a:t>
            </a:r>
            <a:endParaRPr lang="en-IN" sz="1400">
              <a:solidFill>
                <a:schemeClr val="bg1"/>
              </a:solidFill>
            </a:endParaRPr>
          </a:p>
        </p:txBody>
      </p:sp>
    </p:spTree>
    <p:extLst>
      <p:ext uri="{BB962C8B-B14F-4D97-AF65-F5344CB8AC3E}">
        <p14:creationId xmlns:p14="http://schemas.microsoft.com/office/powerpoint/2010/main" val="426829956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7473462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gray"/>
        <p:txBody>
          <a:bodyPr/>
          <a:lstStyle/>
          <a:p>
            <a:r>
              <a:rPr lang="en-US" smtClean="0"/>
              <a:t>MAPPER</a:t>
            </a:r>
            <a:endParaRPr lang="en-IN"/>
          </a:p>
        </p:txBody>
      </p:sp>
      <p:sp>
        <p:nvSpPr>
          <p:cNvPr id="3" name="Rectangle 2"/>
          <p:cNvSpPr/>
          <p:nvPr>
            <p:custDataLst>
              <p:tags r:id="rId4"/>
            </p:custDataLst>
          </p:nvPr>
        </p:nvSpPr>
        <p:spPr bwMode="gray">
          <a:xfrm>
            <a:off x="566738" y="1906927"/>
            <a:ext cx="8154987" cy="2431435"/>
          </a:xfrm>
          <a:prstGeom prst="rect">
            <a:avLst/>
          </a:prstGeom>
        </p:spPr>
        <p:txBody>
          <a:bodyPr wrap="square" lIns="0" tIns="0" rIns="0" bIns="0">
            <a:spAutoFit/>
          </a:bodyPr>
          <a:lstStyle/>
          <a:p>
            <a:pPr marL="233363" indent="-233363">
              <a:spcBef>
                <a:spcPts val="1200"/>
              </a:spcBef>
              <a:buClr>
                <a:schemeClr val="bg2"/>
              </a:buClr>
              <a:buSzPct val="125000"/>
              <a:buFont typeface="Arial" panose="020B0604020202020204" pitchFamily="34" charset="0"/>
              <a:buChar char="›"/>
            </a:pPr>
            <a:r>
              <a:rPr lang="en-US" dirty="0"/>
              <a:t>Reads data from input data split as per the input format</a:t>
            </a:r>
            <a:endParaRPr lang="en-IN" dirty="0"/>
          </a:p>
          <a:p>
            <a:pPr marL="233363" indent="-233363">
              <a:spcBef>
                <a:spcPts val="1200"/>
              </a:spcBef>
              <a:buClr>
                <a:schemeClr val="bg2"/>
              </a:buClr>
              <a:buSzPct val="125000"/>
              <a:buFont typeface="Arial" panose="020B0604020202020204" pitchFamily="34" charset="0"/>
              <a:buChar char="›"/>
            </a:pPr>
            <a:r>
              <a:rPr lang="en-US" dirty="0" smtClean="0"/>
              <a:t>Denoted </a:t>
            </a:r>
            <a:r>
              <a:rPr lang="en-US" dirty="0"/>
              <a:t>as Mapper&lt;kl, </a:t>
            </a:r>
            <a:r>
              <a:rPr lang="en-US" dirty="0" err="1"/>
              <a:t>vl</a:t>
            </a:r>
            <a:r>
              <a:rPr lang="en-US" dirty="0"/>
              <a:t>, k2, v2</a:t>
            </a:r>
            <a:r>
              <a:rPr lang="en-US" dirty="0" smtClean="0"/>
              <a:t>&gt;</a:t>
            </a:r>
            <a:endParaRPr lang="en-IN" dirty="0"/>
          </a:p>
          <a:p>
            <a:pPr marL="233363" indent="-233363">
              <a:spcBef>
                <a:spcPts val="1200"/>
              </a:spcBef>
              <a:buClr>
                <a:schemeClr val="bg2"/>
              </a:buClr>
              <a:buSzPct val="125000"/>
              <a:buFont typeface="Arial" panose="020B0604020202020204" pitchFamily="34" charset="0"/>
              <a:buChar char="›"/>
            </a:pPr>
            <a:r>
              <a:rPr lang="en-US" dirty="0"/>
              <a:t>kl, </a:t>
            </a:r>
            <a:r>
              <a:rPr lang="en-US" dirty="0" err="1"/>
              <a:t>vl</a:t>
            </a:r>
            <a:r>
              <a:rPr lang="en-US" dirty="0"/>
              <a:t> are key value pair of input </a:t>
            </a:r>
            <a:r>
              <a:rPr lang="en-US" dirty="0" smtClean="0"/>
              <a:t>data</a:t>
            </a:r>
            <a:r>
              <a:rPr lang="en-US" dirty="0"/>
              <a:t> </a:t>
            </a:r>
            <a:endParaRPr lang="en-IN" dirty="0"/>
          </a:p>
          <a:p>
            <a:pPr marL="233363" indent="-233363">
              <a:spcBef>
                <a:spcPts val="1200"/>
              </a:spcBef>
              <a:buClr>
                <a:schemeClr val="bg2"/>
              </a:buClr>
              <a:buSzPct val="125000"/>
              <a:buFont typeface="Arial" panose="020B0604020202020204" pitchFamily="34" charset="0"/>
              <a:buChar char="›"/>
            </a:pPr>
            <a:r>
              <a:rPr lang="en-US" dirty="0"/>
              <a:t>K2, v2 are key value pair of output </a:t>
            </a:r>
            <a:r>
              <a:rPr lang="en-US" dirty="0" smtClean="0"/>
              <a:t>data</a:t>
            </a:r>
            <a:r>
              <a:rPr lang="en-US" dirty="0"/>
              <a:t> </a:t>
            </a:r>
            <a:endParaRPr lang="en-IN" dirty="0"/>
          </a:p>
          <a:p>
            <a:pPr marL="233363" indent="-233363">
              <a:spcBef>
                <a:spcPts val="1200"/>
              </a:spcBef>
              <a:buClr>
                <a:schemeClr val="bg2"/>
              </a:buClr>
              <a:buSzPct val="125000"/>
              <a:buFont typeface="Arial" panose="020B0604020202020204" pitchFamily="34" charset="0"/>
              <a:buChar char="›"/>
            </a:pPr>
            <a:r>
              <a:rPr lang="en-US" dirty="0"/>
              <a:t>Hadoop will create k2 and List(v2) And give the data to Reducer.</a:t>
            </a:r>
            <a:endParaRPr lang="en-IN" dirty="0"/>
          </a:p>
          <a:p>
            <a:pPr marL="233363" indent="-233363">
              <a:spcBef>
                <a:spcPts val="1200"/>
              </a:spcBef>
              <a:buClr>
                <a:schemeClr val="bg2"/>
              </a:buClr>
              <a:buSzPct val="125000"/>
              <a:buFont typeface="Arial" panose="020B0604020202020204" pitchFamily="34" charset="0"/>
              <a:buChar char="›"/>
            </a:pPr>
            <a:r>
              <a:rPr lang="en-US" dirty="0"/>
              <a:t>Package : </a:t>
            </a:r>
            <a:r>
              <a:rPr lang="en-US" dirty="0" err="1"/>
              <a:t>org.apache.hadoop.mapreduce</a:t>
            </a:r>
            <a:endParaRPr lang="en-IN" dirty="0"/>
          </a:p>
        </p:txBody>
      </p:sp>
    </p:spTree>
    <p:extLst>
      <p:ext uri="{BB962C8B-B14F-4D97-AF65-F5344CB8AC3E}">
        <p14:creationId xmlns:p14="http://schemas.microsoft.com/office/powerpoint/2010/main" val="84814666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ext uri="{D42A27DB-BD31-4B8C-83A1-F6EECF244321}">
                <p14:modId xmlns:p14="http://schemas.microsoft.com/office/powerpoint/2010/main" val="9013850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gray"/>
        <p:txBody>
          <a:bodyPr/>
          <a:lstStyle/>
          <a:p>
            <a:r>
              <a:rPr lang="en-US" smtClean="0"/>
              <a:t>MAP REDUCE</a:t>
            </a:r>
            <a:endParaRPr lang="en-IN"/>
          </a:p>
        </p:txBody>
      </p:sp>
      <p:sp>
        <p:nvSpPr>
          <p:cNvPr id="9" name="Freeform 5"/>
          <p:cNvSpPr>
            <a:spLocks/>
          </p:cNvSpPr>
          <p:nvPr>
            <p:custDataLst>
              <p:tags r:id="rId4"/>
            </p:custDataLst>
          </p:nvPr>
        </p:nvSpPr>
        <p:spPr bwMode="gray">
          <a:xfrm>
            <a:off x="3484052" y="2571443"/>
            <a:ext cx="2636904" cy="563586"/>
          </a:xfrm>
          <a:prstGeom prst="roundRect">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MapReduce</a:t>
            </a:r>
            <a:endParaRPr lang="en-IN">
              <a:solidFill>
                <a:schemeClr val="bg1"/>
              </a:solidFill>
            </a:endParaRPr>
          </a:p>
        </p:txBody>
      </p:sp>
      <p:sp>
        <p:nvSpPr>
          <p:cNvPr id="8" name="Rounded Rectangle 7"/>
          <p:cNvSpPr>
            <a:spLocks/>
          </p:cNvSpPr>
          <p:nvPr>
            <p:custDataLst>
              <p:tags r:id="rId5"/>
            </p:custDataLst>
          </p:nvPr>
        </p:nvSpPr>
        <p:spPr bwMode="gray">
          <a:xfrm>
            <a:off x="2195794" y="4086984"/>
            <a:ext cx="1690839" cy="523330"/>
          </a:xfrm>
          <a:prstGeom prst="roundRect">
            <a:avLst/>
          </a:pr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Combiners</a:t>
            </a:r>
            <a:endParaRPr lang="en-IN">
              <a:solidFill>
                <a:schemeClr val="bg1"/>
              </a:solidFill>
            </a:endParaRPr>
          </a:p>
        </p:txBody>
      </p:sp>
      <p:sp>
        <p:nvSpPr>
          <p:cNvPr id="7" name="Freeform 9"/>
          <p:cNvSpPr>
            <a:spLocks/>
          </p:cNvSpPr>
          <p:nvPr>
            <p:custDataLst>
              <p:tags r:id="rId6"/>
            </p:custDataLst>
          </p:nvPr>
        </p:nvSpPr>
        <p:spPr bwMode="gray">
          <a:xfrm>
            <a:off x="5698246" y="4086984"/>
            <a:ext cx="1690839" cy="523330"/>
          </a:xfrm>
          <a:prstGeom prst="roundRect">
            <a:avLst/>
          </a:pr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Practitioners</a:t>
            </a:r>
            <a:endParaRPr lang="en-IN">
              <a:solidFill>
                <a:schemeClr val="bg1"/>
              </a:solidFill>
            </a:endParaRPr>
          </a:p>
        </p:txBody>
      </p:sp>
      <p:cxnSp>
        <p:nvCxnSpPr>
          <p:cNvPr id="11" name="Straight Connector 10"/>
          <p:cNvCxnSpPr>
            <a:stCxn id="8" idx="0"/>
            <a:endCxn id="9" idx="2"/>
          </p:cNvCxnSpPr>
          <p:nvPr>
            <p:custDataLst>
              <p:tags r:id="rId7"/>
            </p:custDataLst>
          </p:nvPr>
        </p:nvCxnSpPr>
        <p:spPr bwMode="gray">
          <a:xfrm flipV="1">
            <a:off x="3041214" y="3135029"/>
            <a:ext cx="1761290" cy="9519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0"/>
            <a:endCxn id="9" idx="2"/>
          </p:cNvCxnSpPr>
          <p:nvPr>
            <p:custDataLst>
              <p:tags r:id="rId8"/>
            </p:custDataLst>
          </p:nvPr>
        </p:nvCxnSpPr>
        <p:spPr bwMode="gray">
          <a:xfrm flipH="1" flipV="1">
            <a:off x="4802504" y="3135029"/>
            <a:ext cx="1741162" cy="9519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custDataLst>
              <p:tags r:id="rId9"/>
            </p:custDataLst>
          </p:nvPr>
        </p:nvSpPr>
        <p:spPr bwMode="gray">
          <a:xfrm>
            <a:off x="2227580" y="1689100"/>
            <a:ext cx="5285740" cy="680720"/>
          </a:xfrm>
          <a:prstGeom prst="roundRect">
            <a:avLst/>
          </a:prstGeom>
          <a:solidFill>
            <a:schemeClr val="bg1">
              <a:lumMod val="95000"/>
            </a:schemeClr>
          </a:solidFill>
          <a:ln w="9525">
            <a:solidFill>
              <a:schemeClr val="bg1">
                <a:lumMod val="6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smtClean="0">
                <a:solidFill>
                  <a:schemeClr val="tx1"/>
                </a:solidFill>
              </a:rPr>
              <a:t>Complete view of MapReduce, illustrating combiners and partitioners in addition to Mappers and Reducers</a:t>
            </a:r>
            <a:endParaRPr lang="en-IN" sz="1400">
              <a:solidFill>
                <a:schemeClr val="tx1"/>
              </a:solidFill>
            </a:endParaRPr>
          </a:p>
        </p:txBody>
      </p:sp>
      <p:sp>
        <p:nvSpPr>
          <p:cNvPr id="17" name="Rounded Rectangle 16"/>
          <p:cNvSpPr/>
          <p:nvPr/>
        </p:nvSpPr>
        <p:spPr bwMode="gray">
          <a:xfrm>
            <a:off x="1722756" y="4854944"/>
            <a:ext cx="2563494" cy="564781"/>
          </a:xfrm>
          <a:prstGeom prst="roundRect">
            <a:avLst/>
          </a:prstGeom>
          <a:solidFill>
            <a:schemeClr val="bg1">
              <a:lumMod val="95000"/>
            </a:schemeClr>
          </a:solidFill>
          <a:ln w="9525">
            <a:solidFill>
              <a:schemeClr val="bg1">
                <a:lumMod val="6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smtClean="0">
                <a:solidFill>
                  <a:schemeClr val="tx1"/>
                </a:solidFill>
              </a:rPr>
              <a:t>Combiners can be viewed as ‘mini-reducers’ in the Map phase.</a:t>
            </a:r>
            <a:endParaRPr lang="en-IN" sz="1200">
              <a:solidFill>
                <a:schemeClr val="tx1"/>
              </a:solidFill>
            </a:endParaRPr>
          </a:p>
        </p:txBody>
      </p:sp>
      <p:sp>
        <p:nvSpPr>
          <p:cNvPr id="19" name="Rounded Rectangle 18"/>
          <p:cNvSpPr/>
          <p:nvPr>
            <p:custDataLst>
              <p:tags r:id="rId10"/>
            </p:custDataLst>
          </p:nvPr>
        </p:nvSpPr>
        <p:spPr bwMode="gray">
          <a:xfrm>
            <a:off x="5266056" y="4854944"/>
            <a:ext cx="2563494" cy="564781"/>
          </a:xfrm>
          <a:prstGeom prst="roundRect">
            <a:avLst/>
          </a:prstGeom>
          <a:solidFill>
            <a:schemeClr val="bg1">
              <a:lumMod val="95000"/>
            </a:schemeClr>
          </a:solidFill>
          <a:ln w="9525">
            <a:solidFill>
              <a:schemeClr val="bg1">
                <a:lumMod val="6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smtClean="0">
                <a:solidFill>
                  <a:schemeClr val="tx1"/>
                </a:solidFill>
              </a:rPr>
              <a:t>Partitioners determine which reducer is responsible for a particular key</a:t>
            </a:r>
            <a:endParaRPr lang="en-IN" sz="1200">
              <a:solidFill>
                <a:schemeClr val="tx1"/>
              </a:solidFill>
            </a:endParaRPr>
          </a:p>
        </p:txBody>
      </p:sp>
    </p:spTree>
    <p:extLst>
      <p:ext uri="{BB962C8B-B14F-4D97-AF65-F5344CB8AC3E}">
        <p14:creationId xmlns:p14="http://schemas.microsoft.com/office/powerpoint/2010/main" val="3730916186"/>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p:custDataLst>
              <p:tags r:id="rId2"/>
            </p:custDataLst>
            <p:extLst>
              <p:ext uri="{D42A27DB-BD31-4B8C-83A1-F6EECF244321}">
                <p14:modId xmlns:p14="http://schemas.microsoft.com/office/powerpoint/2010/main" val="16853614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gray"/>
        <p:txBody>
          <a:bodyPr/>
          <a:lstStyle/>
          <a:p>
            <a:r>
              <a:rPr lang="en-US" smtClean="0"/>
              <a:t>MAPREDUCE - COMBINER</a:t>
            </a:r>
            <a:endParaRPr lang="en-IN"/>
          </a:p>
        </p:txBody>
      </p:sp>
      <p:grpSp>
        <p:nvGrpSpPr>
          <p:cNvPr id="103" name="Group 102"/>
          <p:cNvGrpSpPr/>
          <p:nvPr/>
        </p:nvGrpSpPr>
        <p:grpSpPr bwMode="gray">
          <a:xfrm>
            <a:off x="584201" y="1834516"/>
            <a:ext cx="8245474" cy="4093844"/>
            <a:chOff x="584201" y="1834516"/>
            <a:chExt cx="8245474" cy="4093844"/>
          </a:xfrm>
        </p:grpSpPr>
        <p:sp>
          <p:nvSpPr>
            <p:cNvPr id="17" name="Freeform 25"/>
            <p:cNvSpPr>
              <a:spLocks/>
            </p:cNvSpPr>
            <p:nvPr>
              <p:custDataLst>
                <p:tags r:id="rId4"/>
              </p:custDataLst>
            </p:nvPr>
          </p:nvSpPr>
          <p:spPr bwMode="gray">
            <a:xfrm>
              <a:off x="7186917" y="3545118"/>
              <a:ext cx="838782" cy="335455"/>
            </a:xfrm>
            <a:custGeom>
              <a:avLst/>
              <a:gdLst>
                <a:gd name="T0" fmla="+- 0 22040 19800"/>
                <a:gd name="T1" fmla="*/ T0 w 2400"/>
                <a:gd name="T2" fmla="+- 0 6166 6166"/>
                <a:gd name="T3" fmla="*/ 6166 h 960"/>
                <a:gd name="T4" fmla="+- 0 19953 19800"/>
                <a:gd name="T5" fmla="*/ T4 w 2400"/>
                <a:gd name="T6" fmla="+- 0 6166 6166"/>
                <a:gd name="T7" fmla="*/ 6166 h 960"/>
                <a:gd name="T8" fmla="+- 0 19888 19800"/>
                <a:gd name="T9" fmla="*/ T8 w 2400"/>
                <a:gd name="T10" fmla="+- 0 6183 6166"/>
                <a:gd name="T11" fmla="*/ 6183 h 960"/>
                <a:gd name="T12" fmla="+- 0 19837 19800"/>
                <a:gd name="T13" fmla="*/ T12 w 2400"/>
                <a:gd name="T14" fmla="+- 0 6223 6166"/>
                <a:gd name="T15" fmla="*/ 6223 h 960"/>
                <a:gd name="T16" fmla="+- 0 19806 19800"/>
                <a:gd name="T17" fmla="*/ T16 w 2400"/>
                <a:gd name="T18" fmla="+- 0 6281 6166"/>
                <a:gd name="T19" fmla="*/ 6281 h 960"/>
                <a:gd name="T20" fmla="+- 0 19800 19800"/>
                <a:gd name="T21" fmla="*/ T20 w 2400"/>
                <a:gd name="T22" fmla="+- 0 6326 6166"/>
                <a:gd name="T23" fmla="*/ 6326 h 960"/>
                <a:gd name="T24" fmla="+- 0 19800 19800"/>
                <a:gd name="T25" fmla="*/ T24 w 2400"/>
                <a:gd name="T26" fmla="+- 0 6973 6166"/>
                <a:gd name="T27" fmla="*/ 6973 h 960"/>
                <a:gd name="T28" fmla="+- 0 19817 19800"/>
                <a:gd name="T29" fmla="*/ T28 w 2400"/>
                <a:gd name="T30" fmla="+- 0 7038 6166"/>
                <a:gd name="T31" fmla="*/ 7038 h 960"/>
                <a:gd name="T32" fmla="+- 0 19857 19800"/>
                <a:gd name="T33" fmla="*/ T32 w 2400"/>
                <a:gd name="T34" fmla="+- 0 7088 6166"/>
                <a:gd name="T35" fmla="*/ 7088 h 960"/>
                <a:gd name="T36" fmla="+- 0 19915 19800"/>
                <a:gd name="T37" fmla="*/ T36 w 2400"/>
                <a:gd name="T38" fmla="+- 0 7119 6166"/>
                <a:gd name="T39" fmla="*/ 7119 h 960"/>
                <a:gd name="T40" fmla="+- 0 19960 19800"/>
                <a:gd name="T41" fmla="*/ T40 w 2400"/>
                <a:gd name="T42" fmla="+- 0 7126 6166"/>
                <a:gd name="T43" fmla="*/ 7126 h 960"/>
                <a:gd name="T44" fmla="+- 0 22047 19800"/>
                <a:gd name="T45" fmla="*/ T44 w 2400"/>
                <a:gd name="T46" fmla="+- 0 7125 6166"/>
                <a:gd name="T47" fmla="*/ 7125 h 960"/>
                <a:gd name="T48" fmla="+- 0 22112 19800"/>
                <a:gd name="T49" fmla="*/ T48 w 2400"/>
                <a:gd name="T50" fmla="+- 0 7109 6166"/>
                <a:gd name="T51" fmla="*/ 7109 h 960"/>
                <a:gd name="T52" fmla="+- 0 22163 19800"/>
                <a:gd name="T53" fmla="*/ T52 w 2400"/>
                <a:gd name="T54" fmla="+- 0 7068 6166"/>
                <a:gd name="T55" fmla="*/ 7068 h 960"/>
                <a:gd name="T56" fmla="+- 0 22194 19800"/>
                <a:gd name="T57" fmla="*/ T56 w 2400"/>
                <a:gd name="T58" fmla="+- 0 7011 6166"/>
                <a:gd name="T59" fmla="*/ 7011 h 960"/>
                <a:gd name="T60" fmla="+- 0 22200 19800"/>
                <a:gd name="T61" fmla="*/ T60 w 2400"/>
                <a:gd name="T62" fmla="+- 0 6966 6166"/>
                <a:gd name="T63" fmla="*/ 6966 h 960"/>
                <a:gd name="T64" fmla="+- 0 22200 19800"/>
                <a:gd name="T65" fmla="*/ T64 w 2400"/>
                <a:gd name="T66" fmla="+- 0 6318 6166"/>
                <a:gd name="T67" fmla="*/ 6318 h 960"/>
                <a:gd name="T68" fmla="+- 0 22183 19800"/>
                <a:gd name="T69" fmla="*/ T68 w 2400"/>
                <a:gd name="T70" fmla="+- 0 6254 6166"/>
                <a:gd name="T71" fmla="*/ 6254 h 960"/>
                <a:gd name="T72" fmla="+- 0 22143 19800"/>
                <a:gd name="T73" fmla="*/ T72 w 2400"/>
                <a:gd name="T74" fmla="+- 0 6203 6166"/>
                <a:gd name="T75" fmla="*/ 6203 h 960"/>
                <a:gd name="T76" fmla="+- 0 22085 19800"/>
                <a:gd name="T77" fmla="*/ T76 w 2400"/>
                <a:gd name="T78" fmla="+- 0 6172 6166"/>
                <a:gd name="T79" fmla="*/ 6172 h 960"/>
                <a:gd name="T80" fmla="+- 0 22040 19800"/>
                <a:gd name="T81" fmla="*/ T80 w 2400"/>
                <a:gd name="T82" fmla="+- 0 6166 6166"/>
                <a:gd name="T83" fmla="*/ 6166 h 9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400" h="960">
                  <a:moveTo>
                    <a:pt x="2240" y="0"/>
                  </a:moveTo>
                  <a:lnTo>
                    <a:pt x="153" y="0"/>
                  </a:lnTo>
                  <a:lnTo>
                    <a:pt x="88" y="17"/>
                  </a:lnTo>
                  <a:lnTo>
                    <a:pt x="37" y="57"/>
                  </a:lnTo>
                  <a:lnTo>
                    <a:pt x="6" y="115"/>
                  </a:lnTo>
                  <a:lnTo>
                    <a:pt x="0" y="160"/>
                  </a:lnTo>
                  <a:lnTo>
                    <a:pt x="0" y="807"/>
                  </a:lnTo>
                  <a:lnTo>
                    <a:pt x="17" y="872"/>
                  </a:lnTo>
                  <a:lnTo>
                    <a:pt x="57" y="922"/>
                  </a:lnTo>
                  <a:lnTo>
                    <a:pt x="115" y="953"/>
                  </a:lnTo>
                  <a:lnTo>
                    <a:pt x="160" y="960"/>
                  </a:lnTo>
                  <a:lnTo>
                    <a:pt x="2247" y="959"/>
                  </a:lnTo>
                  <a:lnTo>
                    <a:pt x="2312" y="943"/>
                  </a:lnTo>
                  <a:lnTo>
                    <a:pt x="2363" y="902"/>
                  </a:lnTo>
                  <a:lnTo>
                    <a:pt x="2394" y="845"/>
                  </a:lnTo>
                  <a:lnTo>
                    <a:pt x="2400" y="800"/>
                  </a:lnTo>
                  <a:lnTo>
                    <a:pt x="2400" y="152"/>
                  </a:lnTo>
                  <a:lnTo>
                    <a:pt x="2383" y="88"/>
                  </a:lnTo>
                  <a:lnTo>
                    <a:pt x="2343" y="37"/>
                  </a:lnTo>
                  <a:lnTo>
                    <a:pt x="2285" y="6"/>
                  </a:lnTo>
                  <a:lnTo>
                    <a:pt x="224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IN" sz="1200" smtClean="0">
                  <a:solidFill>
                    <a:schemeClr val="bg1"/>
                  </a:solidFill>
                </a:rPr>
                <a:t>Reducer</a:t>
              </a:r>
              <a:endParaRPr lang="en-IN" sz="1200">
                <a:solidFill>
                  <a:schemeClr val="bg1"/>
                </a:solidFill>
              </a:endParaRPr>
            </a:p>
          </p:txBody>
        </p:sp>
        <p:grpSp>
          <p:nvGrpSpPr>
            <p:cNvPr id="95" name="Group 94"/>
            <p:cNvGrpSpPr/>
            <p:nvPr>
              <p:custDataLst>
                <p:tags r:id="rId5"/>
              </p:custDataLst>
            </p:nvPr>
          </p:nvGrpSpPr>
          <p:grpSpPr bwMode="gray">
            <a:xfrm>
              <a:off x="6921500" y="3485833"/>
              <a:ext cx="255948" cy="454025"/>
              <a:chOff x="3244850" y="2006203"/>
              <a:chExt cx="255948" cy="454025"/>
            </a:xfrm>
          </p:grpSpPr>
          <p:cxnSp>
            <p:nvCxnSpPr>
              <p:cNvPr id="96" name="Elbow Connector 95"/>
              <p:cNvCxnSpPr/>
              <p:nvPr/>
            </p:nvCxnSpPr>
            <p:spPr bwMode="gray">
              <a:xfrm>
                <a:off x="3246120" y="2006203"/>
                <a:ext cx="254678" cy="22004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bwMode="gray">
              <a:xfrm flipV="1">
                <a:off x="3244850" y="2226243"/>
                <a:ext cx="255948" cy="233985"/>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Freeform 21"/>
            <p:cNvSpPr>
              <a:spLocks/>
            </p:cNvSpPr>
            <p:nvPr>
              <p:custDataLst>
                <p:tags r:id="rId6"/>
              </p:custDataLst>
            </p:nvPr>
          </p:nvSpPr>
          <p:spPr bwMode="gray">
            <a:xfrm>
              <a:off x="5152353" y="3545118"/>
              <a:ext cx="838782" cy="335455"/>
            </a:xfrm>
            <a:prstGeom prst="roundRect">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IN" sz="1200" smtClean="0">
                  <a:solidFill>
                    <a:schemeClr val="bg1"/>
                  </a:solidFill>
                </a:rPr>
                <a:t>Shuffle</a:t>
              </a:r>
              <a:endParaRPr lang="en-IN" sz="1200">
                <a:solidFill>
                  <a:schemeClr val="bg1"/>
                </a:solidFill>
              </a:endParaRPr>
            </a:p>
          </p:txBody>
        </p:sp>
        <p:sp>
          <p:nvSpPr>
            <p:cNvPr id="28" name="Rectangle 27"/>
            <p:cNvSpPr/>
            <p:nvPr>
              <p:custDataLst>
                <p:tags r:id="rId7"/>
              </p:custDataLst>
            </p:nvPr>
          </p:nvSpPr>
          <p:spPr bwMode="gray">
            <a:xfrm>
              <a:off x="914400" y="1834516"/>
              <a:ext cx="419100" cy="40938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IN" sz="1400" smtClean="0"/>
                <a:t>BCDEDB DAACBD</a:t>
              </a:r>
              <a:endParaRPr lang="en-IN" sz="1400"/>
            </a:p>
          </p:txBody>
        </p:sp>
        <p:cxnSp>
          <p:nvCxnSpPr>
            <p:cNvPr id="42" name="Straight Connector 41"/>
            <p:cNvCxnSpPr/>
            <p:nvPr>
              <p:custDataLst>
                <p:tags r:id="rId8"/>
              </p:custDataLst>
            </p:nvPr>
          </p:nvCxnSpPr>
          <p:spPr bwMode="gray">
            <a:xfrm>
              <a:off x="746760" y="3848100"/>
              <a:ext cx="73914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custDataLst>
                <p:tags r:id="rId9"/>
              </p:custDataLst>
            </p:nvPr>
          </p:nvSpPr>
          <p:spPr bwMode="gray">
            <a:xfrm>
              <a:off x="2667000" y="1834516"/>
              <a:ext cx="419100" cy="40938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IN" sz="1200" smtClean="0"/>
                <a:t>(B,1)</a:t>
              </a:r>
            </a:p>
            <a:p>
              <a:pPr algn="ctr"/>
              <a:r>
                <a:rPr lang="en-IN" sz="1200" smtClean="0"/>
                <a:t>(C,1)</a:t>
              </a:r>
            </a:p>
            <a:p>
              <a:pPr algn="ctr"/>
              <a:r>
                <a:rPr lang="en-IN" sz="1200" smtClean="0"/>
                <a:t>(D,1)</a:t>
              </a:r>
            </a:p>
            <a:p>
              <a:pPr algn="ctr"/>
              <a:r>
                <a:rPr lang="en-IN" sz="1200" smtClean="0"/>
                <a:t>(E,1)</a:t>
              </a:r>
            </a:p>
            <a:p>
              <a:pPr algn="ctr"/>
              <a:r>
                <a:rPr lang="en-IN" sz="1200" smtClean="0"/>
                <a:t>(D,1)</a:t>
              </a:r>
            </a:p>
            <a:p>
              <a:pPr algn="ctr"/>
              <a:r>
                <a:rPr lang="en-IN" sz="1200" smtClean="0"/>
                <a:t>(B,1)</a:t>
              </a:r>
            </a:p>
            <a:p>
              <a:pPr algn="ctr"/>
              <a:endParaRPr lang="en-IN" sz="1200" smtClean="0"/>
            </a:p>
            <a:p>
              <a:pPr algn="ctr"/>
              <a:endParaRPr lang="en-IN" sz="1200"/>
            </a:p>
            <a:p>
              <a:pPr algn="ctr"/>
              <a:r>
                <a:rPr lang="en-IN" sz="1200" smtClean="0"/>
                <a:t>(D,1)</a:t>
              </a:r>
            </a:p>
            <a:p>
              <a:pPr algn="ctr"/>
              <a:r>
                <a:rPr lang="en-IN" sz="1200" smtClean="0"/>
                <a:t>(A,1)</a:t>
              </a:r>
            </a:p>
            <a:p>
              <a:pPr algn="ctr"/>
              <a:r>
                <a:rPr lang="en-IN" sz="1200" smtClean="0"/>
                <a:t>(A,1)</a:t>
              </a:r>
            </a:p>
            <a:p>
              <a:pPr algn="ctr"/>
              <a:r>
                <a:rPr lang="en-IN" sz="1200" smtClean="0"/>
                <a:t>(C,1)</a:t>
              </a:r>
            </a:p>
            <a:p>
              <a:pPr algn="ctr"/>
              <a:r>
                <a:rPr lang="en-IN" sz="1200" smtClean="0"/>
                <a:t>(B,1)</a:t>
              </a:r>
            </a:p>
            <a:p>
              <a:pPr algn="ctr"/>
              <a:r>
                <a:rPr lang="en-IN" sz="1200" smtClean="0"/>
                <a:t>(D,1)</a:t>
              </a:r>
            </a:p>
            <a:p>
              <a:pPr algn="ctr"/>
              <a:endParaRPr lang="en-IN" sz="1200"/>
            </a:p>
          </p:txBody>
        </p:sp>
        <p:cxnSp>
          <p:nvCxnSpPr>
            <p:cNvPr id="52" name="Straight Connector 51"/>
            <p:cNvCxnSpPr/>
            <p:nvPr>
              <p:custDataLst>
                <p:tags r:id="rId10"/>
              </p:custDataLst>
            </p:nvPr>
          </p:nvCxnSpPr>
          <p:spPr bwMode="gray">
            <a:xfrm>
              <a:off x="2499360" y="3848100"/>
              <a:ext cx="73914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1" name="Group 80"/>
            <p:cNvGrpSpPr/>
            <p:nvPr>
              <p:custDataLst>
                <p:tags r:id="rId11"/>
              </p:custDataLst>
            </p:nvPr>
          </p:nvGrpSpPr>
          <p:grpSpPr bwMode="gray">
            <a:xfrm>
              <a:off x="1339850" y="2609691"/>
              <a:ext cx="3131673" cy="466249"/>
              <a:chOff x="1339850" y="2076291"/>
              <a:chExt cx="3131673" cy="466249"/>
            </a:xfrm>
          </p:grpSpPr>
          <p:sp>
            <p:nvSpPr>
              <p:cNvPr id="27" name="Freeform 5"/>
              <p:cNvSpPr>
                <a:spLocks/>
              </p:cNvSpPr>
              <p:nvPr>
                <p:custDataLst>
                  <p:tags r:id="rId23"/>
                </p:custDataLst>
              </p:nvPr>
            </p:nvSpPr>
            <p:spPr bwMode="gray">
              <a:xfrm>
                <a:off x="1595798" y="2141688"/>
                <a:ext cx="796843" cy="335455"/>
              </a:xfrm>
              <a:prstGeom prst="roundRect">
                <a:avLst/>
              </a:pr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IN" sz="1200" smtClean="0">
                    <a:solidFill>
                      <a:schemeClr val="bg1"/>
                    </a:solidFill>
                  </a:rPr>
                  <a:t>Mapper</a:t>
                </a:r>
                <a:endParaRPr lang="en-IN" sz="1200">
                  <a:solidFill>
                    <a:schemeClr val="bg1"/>
                  </a:solidFill>
                </a:endParaRPr>
              </a:p>
            </p:txBody>
          </p:sp>
          <p:sp>
            <p:nvSpPr>
              <p:cNvPr id="25" name="Freeform 9"/>
              <p:cNvSpPr>
                <a:spLocks/>
              </p:cNvSpPr>
              <p:nvPr>
                <p:custDataLst>
                  <p:tags r:id="rId24"/>
                </p:custDataLst>
              </p:nvPr>
            </p:nvSpPr>
            <p:spPr bwMode="gray">
              <a:xfrm>
                <a:off x="3357240" y="2141688"/>
                <a:ext cx="838782" cy="335455"/>
              </a:xfrm>
              <a:prstGeom prst="roundRect">
                <a:avLst/>
              </a:pr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r>
                  <a:rPr lang="en-IN" sz="1200" smtClean="0">
                    <a:solidFill>
                      <a:schemeClr val="bg1"/>
                    </a:solidFill>
                  </a:rPr>
                  <a:t>Combiner</a:t>
                </a:r>
                <a:endParaRPr lang="en-IN" sz="1200">
                  <a:solidFill>
                    <a:schemeClr val="bg1"/>
                  </a:solidFill>
                </a:endParaRPr>
              </a:p>
            </p:txBody>
          </p:sp>
          <p:grpSp>
            <p:nvGrpSpPr>
              <p:cNvPr id="37" name="Group 36"/>
              <p:cNvGrpSpPr/>
              <p:nvPr/>
            </p:nvGrpSpPr>
            <p:grpSpPr bwMode="gray">
              <a:xfrm>
                <a:off x="1339850" y="2082402"/>
                <a:ext cx="255948" cy="454026"/>
                <a:chOff x="1339850" y="2105025"/>
                <a:chExt cx="255948" cy="454026"/>
              </a:xfrm>
            </p:grpSpPr>
            <p:cxnSp>
              <p:nvCxnSpPr>
                <p:cNvPr id="31" name="Elbow Connector 30"/>
                <p:cNvCxnSpPr>
                  <a:endCxn id="27" idx="1"/>
                </p:cNvCxnSpPr>
                <p:nvPr/>
              </p:nvCxnSpPr>
              <p:spPr bwMode="gray">
                <a:xfrm>
                  <a:off x="1341120" y="2105025"/>
                  <a:ext cx="254678" cy="223441"/>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27" idx="1"/>
                </p:cNvCxnSpPr>
                <p:nvPr/>
              </p:nvCxnSpPr>
              <p:spPr bwMode="gray">
                <a:xfrm flipV="1">
                  <a:off x="1339850" y="2328466"/>
                  <a:ext cx="255948" cy="230585"/>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bwMode="gray">
              <a:xfrm>
                <a:off x="3092450" y="2082403"/>
                <a:ext cx="255948" cy="454025"/>
                <a:chOff x="1339850" y="2133600"/>
                <a:chExt cx="255948" cy="454025"/>
              </a:xfrm>
            </p:grpSpPr>
            <p:cxnSp>
              <p:nvCxnSpPr>
                <p:cNvPr id="47" name="Elbow Connector 46"/>
                <p:cNvCxnSpPr/>
                <p:nvPr/>
              </p:nvCxnSpPr>
              <p:spPr bwMode="gray">
                <a:xfrm>
                  <a:off x="1341120" y="2133600"/>
                  <a:ext cx="254678" cy="22004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bwMode="gray">
                <a:xfrm flipV="1">
                  <a:off x="1339850" y="2353640"/>
                  <a:ext cx="255948" cy="233985"/>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bwMode="gray">
              <a:xfrm>
                <a:off x="2392641" y="2076291"/>
                <a:ext cx="281979" cy="466248"/>
                <a:chOff x="2392641" y="2088357"/>
                <a:chExt cx="281979" cy="466248"/>
              </a:xfrm>
            </p:grpSpPr>
            <p:cxnSp>
              <p:nvCxnSpPr>
                <p:cNvPr id="54" name="Elbow Connector 53"/>
                <p:cNvCxnSpPr>
                  <a:stCxn id="27" idx="3"/>
                </p:cNvCxnSpPr>
                <p:nvPr/>
              </p:nvCxnSpPr>
              <p:spPr bwMode="gray">
                <a:xfrm flipV="1">
                  <a:off x="2392641" y="2088357"/>
                  <a:ext cx="281503" cy="249634"/>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7" idx="3"/>
                </p:cNvCxnSpPr>
                <p:nvPr/>
              </p:nvCxnSpPr>
              <p:spPr bwMode="gray">
                <a:xfrm>
                  <a:off x="2392641" y="2337991"/>
                  <a:ext cx="281979" cy="216614"/>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bwMode="gray">
              <a:xfrm>
                <a:off x="4189544" y="2076291"/>
                <a:ext cx="281979" cy="466249"/>
                <a:chOff x="2392641" y="2116931"/>
                <a:chExt cx="281979" cy="466249"/>
              </a:xfrm>
            </p:grpSpPr>
            <p:cxnSp>
              <p:nvCxnSpPr>
                <p:cNvPr id="69" name="Elbow Connector 68"/>
                <p:cNvCxnSpPr/>
                <p:nvPr/>
              </p:nvCxnSpPr>
              <p:spPr bwMode="gray">
                <a:xfrm flipV="1">
                  <a:off x="2392641" y="2116931"/>
                  <a:ext cx="281503" cy="236709"/>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bwMode="gray">
                <a:xfrm>
                  <a:off x="2392641" y="2353640"/>
                  <a:ext cx="281979" cy="22954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64" name="Group 63"/>
            <p:cNvGrpSpPr/>
            <p:nvPr>
              <p:custDataLst>
                <p:tags r:id="rId12"/>
              </p:custDataLst>
            </p:nvPr>
          </p:nvGrpSpPr>
          <p:grpSpPr bwMode="gray">
            <a:xfrm>
              <a:off x="1339850" y="4638095"/>
              <a:ext cx="3131673" cy="466249"/>
              <a:chOff x="1339850" y="3628445"/>
              <a:chExt cx="3131673" cy="466249"/>
            </a:xfrm>
          </p:grpSpPr>
          <p:sp>
            <p:nvSpPr>
              <p:cNvPr id="26" name="Freeform 7"/>
              <p:cNvSpPr>
                <a:spLocks/>
              </p:cNvSpPr>
              <p:nvPr>
                <p:custDataLst>
                  <p:tags r:id="rId21"/>
                </p:custDataLst>
              </p:nvPr>
            </p:nvSpPr>
            <p:spPr bwMode="gray">
              <a:xfrm>
                <a:off x="1595798" y="3693842"/>
                <a:ext cx="796843" cy="335455"/>
              </a:xfrm>
              <a:prstGeom prst="roundRect">
                <a:avLst/>
              </a:pr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IN" sz="1200">
                    <a:solidFill>
                      <a:schemeClr val="bg1"/>
                    </a:solidFill>
                  </a:rPr>
                  <a:t>Mapper</a:t>
                </a:r>
              </a:p>
            </p:txBody>
          </p:sp>
          <p:sp>
            <p:nvSpPr>
              <p:cNvPr id="24" name="Freeform 11"/>
              <p:cNvSpPr>
                <a:spLocks/>
              </p:cNvSpPr>
              <p:nvPr>
                <p:custDataLst>
                  <p:tags r:id="rId22"/>
                </p:custDataLst>
              </p:nvPr>
            </p:nvSpPr>
            <p:spPr bwMode="gray">
              <a:xfrm>
                <a:off x="3361434" y="3693842"/>
                <a:ext cx="838782" cy="335455"/>
              </a:xfrm>
              <a:prstGeom prst="roundRect">
                <a:avLst/>
              </a:pr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r>
                  <a:rPr lang="en-IN" sz="1200">
                    <a:solidFill>
                      <a:schemeClr val="bg1"/>
                    </a:solidFill>
                  </a:rPr>
                  <a:t>Combiner</a:t>
                </a:r>
              </a:p>
            </p:txBody>
          </p:sp>
          <p:grpSp>
            <p:nvGrpSpPr>
              <p:cNvPr id="39" name="Group 38"/>
              <p:cNvGrpSpPr/>
              <p:nvPr/>
            </p:nvGrpSpPr>
            <p:grpSpPr bwMode="gray">
              <a:xfrm>
                <a:off x="1339850" y="3634557"/>
                <a:ext cx="255948" cy="454025"/>
                <a:chOff x="1339850" y="2133600"/>
                <a:chExt cx="255948" cy="454025"/>
              </a:xfrm>
            </p:grpSpPr>
            <p:cxnSp>
              <p:nvCxnSpPr>
                <p:cNvPr id="40" name="Elbow Connector 39"/>
                <p:cNvCxnSpPr/>
                <p:nvPr/>
              </p:nvCxnSpPr>
              <p:spPr bwMode="gray">
                <a:xfrm>
                  <a:off x="1341120" y="2133600"/>
                  <a:ext cx="254678" cy="22004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bwMode="gray">
                <a:xfrm flipV="1">
                  <a:off x="1339850" y="2353640"/>
                  <a:ext cx="255948" cy="233985"/>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a:off x="3092450" y="3634557"/>
                <a:ext cx="255948" cy="454025"/>
                <a:chOff x="1339850" y="2133600"/>
                <a:chExt cx="255948" cy="454025"/>
              </a:xfrm>
            </p:grpSpPr>
            <p:cxnSp>
              <p:nvCxnSpPr>
                <p:cNvPr id="50" name="Elbow Connector 49"/>
                <p:cNvCxnSpPr/>
                <p:nvPr/>
              </p:nvCxnSpPr>
              <p:spPr bwMode="gray">
                <a:xfrm>
                  <a:off x="1341120" y="2133600"/>
                  <a:ext cx="254678" cy="22004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bwMode="gray">
                <a:xfrm flipV="1">
                  <a:off x="1339850" y="2353640"/>
                  <a:ext cx="255948" cy="233985"/>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bwMode="gray">
              <a:xfrm>
                <a:off x="2392641" y="3628445"/>
                <a:ext cx="281979" cy="466249"/>
                <a:chOff x="2392641" y="2116931"/>
                <a:chExt cx="281979" cy="466249"/>
              </a:xfrm>
            </p:grpSpPr>
            <p:cxnSp>
              <p:nvCxnSpPr>
                <p:cNvPr id="66" name="Elbow Connector 65"/>
                <p:cNvCxnSpPr/>
                <p:nvPr/>
              </p:nvCxnSpPr>
              <p:spPr bwMode="gray">
                <a:xfrm flipV="1">
                  <a:off x="2392641" y="2116931"/>
                  <a:ext cx="281503" cy="236709"/>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bwMode="gray">
                <a:xfrm>
                  <a:off x="2392641" y="2353640"/>
                  <a:ext cx="281979" cy="22954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bwMode="gray">
              <a:xfrm>
                <a:off x="4189544" y="3628445"/>
                <a:ext cx="281979" cy="466249"/>
                <a:chOff x="2392641" y="2116931"/>
                <a:chExt cx="281979" cy="466249"/>
              </a:xfrm>
            </p:grpSpPr>
            <p:cxnSp>
              <p:nvCxnSpPr>
                <p:cNvPr id="72" name="Elbow Connector 71"/>
                <p:cNvCxnSpPr/>
                <p:nvPr/>
              </p:nvCxnSpPr>
              <p:spPr bwMode="gray">
                <a:xfrm flipV="1">
                  <a:off x="2392641" y="2116931"/>
                  <a:ext cx="281503" cy="236709"/>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bwMode="gray">
                <a:xfrm>
                  <a:off x="2392641" y="2353640"/>
                  <a:ext cx="281979" cy="22954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74" name="Rectangle 73"/>
            <p:cNvSpPr/>
            <p:nvPr>
              <p:custDataLst>
                <p:tags r:id="rId13"/>
              </p:custDataLst>
            </p:nvPr>
          </p:nvSpPr>
          <p:spPr bwMode="gray">
            <a:xfrm>
              <a:off x="4474535" y="1996441"/>
              <a:ext cx="419100" cy="17183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IN" sz="1200" smtClean="0"/>
                <a:t>(B,2)</a:t>
              </a:r>
            </a:p>
            <a:p>
              <a:pPr algn="ctr"/>
              <a:r>
                <a:rPr lang="en-IN" sz="1200" smtClean="0"/>
                <a:t>(C,1)</a:t>
              </a:r>
            </a:p>
            <a:p>
              <a:pPr algn="ctr"/>
              <a:r>
                <a:rPr lang="en-IN" sz="1200" smtClean="0"/>
                <a:t>(D,2)</a:t>
              </a:r>
            </a:p>
            <a:p>
              <a:pPr algn="ctr"/>
              <a:r>
                <a:rPr lang="en-IN" sz="1200" smtClean="0"/>
                <a:t>(E,1)</a:t>
              </a:r>
            </a:p>
          </p:txBody>
        </p:sp>
        <p:sp>
          <p:nvSpPr>
            <p:cNvPr id="83" name="Rectangle 82"/>
            <p:cNvSpPr/>
            <p:nvPr>
              <p:custDataLst>
                <p:tags r:id="rId14"/>
              </p:custDataLst>
            </p:nvPr>
          </p:nvSpPr>
          <p:spPr bwMode="gray">
            <a:xfrm>
              <a:off x="4474535" y="3987166"/>
              <a:ext cx="419100" cy="17183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IN" sz="1200" smtClean="0"/>
                <a:t>(D,12</a:t>
              </a:r>
            </a:p>
            <a:p>
              <a:pPr algn="ctr"/>
              <a:r>
                <a:rPr lang="en-IN" sz="1200" smtClean="0"/>
                <a:t>(A,2)</a:t>
              </a:r>
            </a:p>
            <a:p>
              <a:pPr algn="ctr"/>
              <a:r>
                <a:rPr lang="en-IN" sz="1200" smtClean="0"/>
                <a:t>(C,1)</a:t>
              </a:r>
            </a:p>
            <a:p>
              <a:pPr algn="ctr"/>
              <a:r>
                <a:rPr lang="en-IN" sz="1200" smtClean="0"/>
                <a:t>(B,1)</a:t>
              </a:r>
            </a:p>
          </p:txBody>
        </p:sp>
        <p:cxnSp>
          <p:nvCxnSpPr>
            <p:cNvPr id="84" name="Elbow Connector 83"/>
            <p:cNvCxnSpPr>
              <a:stCxn id="74" idx="3"/>
              <a:endCxn id="19" idx="1"/>
            </p:cNvCxnSpPr>
            <p:nvPr>
              <p:custDataLst>
                <p:tags r:id="rId15"/>
              </p:custDataLst>
            </p:nvPr>
          </p:nvCxnSpPr>
          <p:spPr bwMode="gray">
            <a:xfrm>
              <a:off x="4893635" y="2855596"/>
              <a:ext cx="258718" cy="85725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83" idx="3"/>
              <a:endCxn id="19" idx="1"/>
            </p:cNvCxnSpPr>
            <p:nvPr>
              <p:custDataLst>
                <p:tags r:id="rId16"/>
              </p:custDataLst>
            </p:nvPr>
          </p:nvCxnSpPr>
          <p:spPr bwMode="gray">
            <a:xfrm flipV="1">
              <a:off x="4893635" y="3712846"/>
              <a:ext cx="258718" cy="1133475"/>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Rectangle 91"/>
            <p:cNvSpPr/>
            <p:nvPr>
              <p:custDataLst>
                <p:tags r:id="rId17"/>
              </p:custDataLst>
            </p:nvPr>
          </p:nvSpPr>
          <p:spPr bwMode="gray">
            <a:xfrm>
              <a:off x="6284284" y="2853691"/>
              <a:ext cx="668965" cy="17183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IN" sz="1200" smtClean="0"/>
                <a:t>(A,[2])</a:t>
              </a:r>
            </a:p>
            <a:p>
              <a:pPr algn="ctr"/>
              <a:r>
                <a:rPr lang="en-IN" sz="1200" smtClean="0"/>
                <a:t>(B,[2,1])</a:t>
              </a:r>
            </a:p>
            <a:p>
              <a:pPr algn="ctr"/>
              <a:r>
                <a:rPr lang="en-IN" sz="1200" smtClean="0"/>
                <a:t>(C,[1,1])</a:t>
              </a:r>
            </a:p>
            <a:p>
              <a:pPr algn="ctr"/>
              <a:r>
                <a:rPr lang="en-IN" sz="1200" smtClean="0"/>
                <a:t>(D,[2,2])</a:t>
              </a:r>
            </a:p>
            <a:p>
              <a:pPr algn="ctr"/>
              <a:r>
                <a:rPr lang="en-IN" sz="1200" smtClean="0"/>
                <a:t>(E,[1])</a:t>
              </a:r>
            </a:p>
          </p:txBody>
        </p:sp>
        <p:grpSp>
          <p:nvGrpSpPr>
            <p:cNvPr id="91" name="Group 90"/>
            <p:cNvGrpSpPr/>
            <p:nvPr>
              <p:custDataLst>
                <p:tags r:id="rId18"/>
              </p:custDataLst>
            </p:nvPr>
          </p:nvGrpSpPr>
          <p:grpSpPr bwMode="gray">
            <a:xfrm>
              <a:off x="5989769" y="3479721"/>
              <a:ext cx="281979" cy="466249"/>
              <a:chOff x="4341944" y="2000091"/>
              <a:chExt cx="281979" cy="466249"/>
            </a:xfrm>
          </p:grpSpPr>
          <p:cxnSp>
            <p:nvCxnSpPr>
              <p:cNvPr id="93" name="Elbow Connector 92"/>
              <p:cNvCxnSpPr/>
              <p:nvPr/>
            </p:nvCxnSpPr>
            <p:spPr bwMode="gray">
              <a:xfrm flipV="1">
                <a:off x="4341944" y="2000091"/>
                <a:ext cx="281503" cy="236709"/>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bwMode="gray">
              <a:xfrm>
                <a:off x="4341944" y="2236800"/>
                <a:ext cx="281979" cy="22954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custDataLst>
                <p:tags r:id="rId19"/>
              </p:custDataLst>
            </p:nvPr>
          </p:nvGrpSpPr>
          <p:grpSpPr bwMode="gray">
            <a:xfrm>
              <a:off x="8037644" y="3479721"/>
              <a:ext cx="281979" cy="466249"/>
              <a:chOff x="4341944" y="2000091"/>
              <a:chExt cx="281979" cy="466249"/>
            </a:xfrm>
          </p:grpSpPr>
          <p:cxnSp>
            <p:nvCxnSpPr>
              <p:cNvPr id="100" name="Elbow Connector 99"/>
              <p:cNvCxnSpPr/>
              <p:nvPr/>
            </p:nvCxnSpPr>
            <p:spPr bwMode="gray">
              <a:xfrm flipV="1">
                <a:off x="4341944" y="2000091"/>
                <a:ext cx="281503" cy="236709"/>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Elbow Connector 100"/>
              <p:cNvCxnSpPr/>
              <p:nvPr/>
            </p:nvCxnSpPr>
            <p:spPr bwMode="gray">
              <a:xfrm>
                <a:off x="4341944" y="2236800"/>
                <a:ext cx="281979" cy="229540"/>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02" name="Rectangle 101"/>
            <p:cNvSpPr/>
            <p:nvPr>
              <p:custDataLst>
                <p:tags r:id="rId20"/>
              </p:custDataLst>
            </p:nvPr>
          </p:nvSpPr>
          <p:spPr bwMode="gray">
            <a:xfrm>
              <a:off x="8322634" y="2853691"/>
              <a:ext cx="507041" cy="17183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IN" sz="1200" smtClean="0"/>
                <a:t>(A,2)</a:t>
              </a:r>
            </a:p>
            <a:p>
              <a:pPr algn="ctr"/>
              <a:r>
                <a:rPr lang="en-IN" sz="1200" smtClean="0"/>
                <a:t>(B,3)</a:t>
              </a:r>
            </a:p>
            <a:p>
              <a:pPr algn="ctr"/>
              <a:r>
                <a:rPr lang="en-IN" sz="1200" smtClean="0"/>
                <a:t>(C,2)</a:t>
              </a:r>
            </a:p>
            <a:p>
              <a:pPr algn="ctr"/>
              <a:r>
                <a:rPr lang="en-IN" sz="1200" smtClean="0"/>
                <a:t>(D,4)</a:t>
              </a:r>
            </a:p>
            <a:p>
              <a:pPr algn="ctr"/>
              <a:r>
                <a:rPr lang="en-IN" sz="1200" smtClean="0"/>
                <a:t>(E,1)</a:t>
              </a:r>
            </a:p>
          </p:txBody>
        </p:sp>
        <p:sp>
          <p:nvSpPr>
            <p:cNvPr id="98" name="Rectangle 97"/>
            <p:cNvSpPr/>
            <p:nvPr/>
          </p:nvSpPr>
          <p:spPr bwMode="gray">
            <a:xfrm rot="16200000">
              <a:off x="340704" y="2682359"/>
              <a:ext cx="856325" cy="369332"/>
            </a:xfrm>
            <a:prstGeom prst="rect">
              <a:avLst/>
            </a:prstGeom>
          </p:spPr>
          <p:txBody>
            <a:bodyPr wrap="none">
              <a:spAutoFit/>
            </a:bodyPr>
            <a:lstStyle/>
            <a:p>
              <a:r>
                <a:rPr lang="en-US" smtClean="0"/>
                <a:t>Block 1</a:t>
              </a:r>
              <a:endParaRPr lang="en-IN"/>
            </a:p>
          </p:txBody>
        </p:sp>
        <p:sp>
          <p:nvSpPr>
            <p:cNvPr id="104" name="Rectangle 103"/>
            <p:cNvSpPr/>
            <p:nvPr/>
          </p:nvSpPr>
          <p:spPr bwMode="gray">
            <a:xfrm rot="16200000">
              <a:off x="340704" y="4663561"/>
              <a:ext cx="856325" cy="369332"/>
            </a:xfrm>
            <a:prstGeom prst="rect">
              <a:avLst/>
            </a:prstGeom>
          </p:spPr>
          <p:txBody>
            <a:bodyPr wrap="none">
              <a:spAutoFit/>
            </a:bodyPr>
            <a:lstStyle/>
            <a:p>
              <a:r>
                <a:rPr lang="en-US" smtClean="0"/>
                <a:t>Block 2</a:t>
              </a:r>
              <a:endParaRPr lang="en-IN"/>
            </a:p>
          </p:txBody>
        </p:sp>
      </p:grpSp>
    </p:spTree>
    <p:extLst>
      <p:ext uri="{BB962C8B-B14F-4D97-AF65-F5344CB8AC3E}">
        <p14:creationId xmlns:p14="http://schemas.microsoft.com/office/powerpoint/2010/main" val="1384569685"/>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ext uri="{D42A27DB-BD31-4B8C-83A1-F6EECF244321}">
                <p14:modId xmlns:p14="http://schemas.microsoft.com/office/powerpoint/2010/main" val="34257581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gray"/>
        <p:txBody>
          <a:bodyPr/>
          <a:lstStyle/>
          <a:p>
            <a:r>
              <a:rPr lang="en-US" smtClean="0"/>
              <a:t>MAPREDUCE PARTITIONER</a:t>
            </a:r>
            <a:endParaRPr lang="en-IN"/>
          </a:p>
        </p:txBody>
      </p:sp>
      <p:grpSp>
        <p:nvGrpSpPr>
          <p:cNvPr id="47" name="Group 46"/>
          <p:cNvGrpSpPr/>
          <p:nvPr/>
        </p:nvGrpSpPr>
        <p:grpSpPr bwMode="gray">
          <a:xfrm>
            <a:off x="871870" y="1935125"/>
            <a:ext cx="7060018" cy="3611517"/>
            <a:chOff x="871870" y="1935125"/>
            <a:chExt cx="7060018" cy="3611517"/>
          </a:xfrm>
        </p:grpSpPr>
        <p:grpSp>
          <p:nvGrpSpPr>
            <p:cNvPr id="32" name="Group 31"/>
            <p:cNvGrpSpPr/>
            <p:nvPr/>
          </p:nvGrpSpPr>
          <p:grpSpPr bwMode="gray">
            <a:xfrm>
              <a:off x="3944679" y="2270051"/>
              <a:ext cx="1988288" cy="2557130"/>
              <a:chOff x="1711842" y="2270051"/>
              <a:chExt cx="1988288" cy="2557130"/>
            </a:xfrm>
          </p:grpSpPr>
          <p:cxnSp>
            <p:nvCxnSpPr>
              <p:cNvPr id="20" name="Straight Arrow Connector 19"/>
              <p:cNvCxnSpPr>
                <a:stCxn id="3" idx="3"/>
              </p:cNvCxnSpPr>
              <p:nvPr>
                <p:custDataLst>
                  <p:tags r:id="rId19"/>
                </p:custDataLst>
              </p:nvPr>
            </p:nvCxnSpPr>
            <p:spPr bwMode="gray">
              <a:xfrm>
                <a:off x="2498651" y="2270051"/>
                <a:ext cx="1180214"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7" idx="1"/>
              </p:cNvCxnSpPr>
              <p:nvPr>
                <p:custDataLst>
                  <p:tags r:id="rId20"/>
                </p:custDataLst>
              </p:nvPr>
            </p:nvCxnSpPr>
            <p:spPr bwMode="gray">
              <a:xfrm>
                <a:off x="2073349" y="2562447"/>
                <a:ext cx="1626781" cy="104020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custDataLst>
                  <p:tags r:id="rId21"/>
                </p:custDataLst>
              </p:nvPr>
            </p:nvCxnSpPr>
            <p:spPr bwMode="gray">
              <a:xfrm>
                <a:off x="1711842" y="2679405"/>
                <a:ext cx="1967023" cy="214777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p:cNvGrpSpPr/>
            <p:nvPr>
              <p:custDataLst>
                <p:tags r:id="rId4"/>
              </p:custDataLst>
            </p:nvPr>
          </p:nvGrpSpPr>
          <p:grpSpPr bwMode="gray">
            <a:xfrm>
              <a:off x="3335084" y="1935125"/>
              <a:ext cx="1396404" cy="910847"/>
              <a:chOff x="1102247" y="1935125"/>
              <a:chExt cx="1396404" cy="910847"/>
            </a:xfrm>
          </p:grpSpPr>
          <p:sp>
            <p:nvSpPr>
              <p:cNvPr id="3" name="Flowchart: Document 2"/>
              <p:cNvSpPr/>
              <p:nvPr/>
            </p:nvSpPr>
            <p:spPr bwMode="gray">
              <a:xfrm>
                <a:off x="1318437" y="1935125"/>
                <a:ext cx="1180214" cy="669851"/>
              </a:xfrm>
              <a:prstGeom prst="flowChartDocumen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Document 4"/>
              <p:cNvSpPr/>
              <p:nvPr/>
            </p:nvSpPr>
            <p:spPr bwMode="gray">
              <a:xfrm>
                <a:off x="1210342" y="2055623"/>
                <a:ext cx="1180214" cy="669851"/>
              </a:xfrm>
              <a:prstGeom prst="flowChartDocumen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Document 5"/>
              <p:cNvSpPr/>
              <p:nvPr/>
            </p:nvSpPr>
            <p:spPr bwMode="gray">
              <a:xfrm>
                <a:off x="1102247" y="2176121"/>
                <a:ext cx="1180214" cy="669851"/>
              </a:xfrm>
              <a:prstGeom prst="flowChartDocumen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Partitioner</a:t>
                </a:r>
                <a:endParaRPr lang="en-IN"/>
              </a:p>
            </p:txBody>
          </p:sp>
        </p:grpSp>
        <p:grpSp>
          <p:nvGrpSpPr>
            <p:cNvPr id="8" name="Group 7"/>
            <p:cNvGrpSpPr/>
            <p:nvPr>
              <p:custDataLst>
                <p:tags r:id="rId5"/>
              </p:custDataLst>
            </p:nvPr>
          </p:nvGrpSpPr>
          <p:grpSpPr bwMode="gray">
            <a:xfrm>
              <a:off x="3335084" y="3285460"/>
              <a:ext cx="1396404" cy="910847"/>
              <a:chOff x="1102247" y="1935125"/>
              <a:chExt cx="1396404" cy="910847"/>
            </a:xfrm>
          </p:grpSpPr>
          <p:sp>
            <p:nvSpPr>
              <p:cNvPr id="9" name="Flowchart: Document 8"/>
              <p:cNvSpPr/>
              <p:nvPr/>
            </p:nvSpPr>
            <p:spPr bwMode="gray">
              <a:xfrm>
                <a:off x="1318437" y="1935125"/>
                <a:ext cx="1180214" cy="669851"/>
              </a:xfrm>
              <a:prstGeom prst="flowChartDocumen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ocument 9"/>
              <p:cNvSpPr/>
              <p:nvPr/>
            </p:nvSpPr>
            <p:spPr bwMode="gray">
              <a:xfrm>
                <a:off x="1210342" y="2055623"/>
                <a:ext cx="1180214" cy="669851"/>
              </a:xfrm>
              <a:prstGeom prst="flowChartDocumen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ocument 10"/>
              <p:cNvSpPr/>
              <p:nvPr/>
            </p:nvSpPr>
            <p:spPr bwMode="gray">
              <a:xfrm>
                <a:off x="1102247" y="2176121"/>
                <a:ext cx="1180214" cy="669851"/>
              </a:xfrm>
              <a:prstGeom prst="flowChartDocumen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Partitioner</a:t>
                </a:r>
                <a:endParaRPr lang="en-IN"/>
              </a:p>
            </p:txBody>
          </p:sp>
        </p:grpSp>
        <p:grpSp>
          <p:nvGrpSpPr>
            <p:cNvPr id="12" name="Group 11"/>
            <p:cNvGrpSpPr/>
            <p:nvPr>
              <p:custDataLst>
                <p:tags r:id="rId6"/>
              </p:custDataLst>
            </p:nvPr>
          </p:nvGrpSpPr>
          <p:grpSpPr bwMode="gray">
            <a:xfrm>
              <a:off x="3335084" y="4635795"/>
              <a:ext cx="1396404" cy="910847"/>
              <a:chOff x="1102247" y="1935125"/>
              <a:chExt cx="1396404" cy="910847"/>
            </a:xfrm>
          </p:grpSpPr>
          <p:sp>
            <p:nvSpPr>
              <p:cNvPr id="13" name="Flowchart: Document 12"/>
              <p:cNvSpPr/>
              <p:nvPr/>
            </p:nvSpPr>
            <p:spPr bwMode="gray">
              <a:xfrm>
                <a:off x="1318437" y="1935125"/>
                <a:ext cx="1180214" cy="669851"/>
              </a:xfrm>
              <a:prstGeom prst="flowChartDocumen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Document 13"/>
              <p:cNvSpPr/>
              <p:nvPr/>
            </p:nvSpPr>
            <p:spPr bwMode="gray">
              <a:xfrm>
                <a:off x="1210342" y="2055623"/>
                <a:ext cx="1180214" cy="669851"/>
              </a:xfrm>
              <a:prstGeom prst="flowChartDocumen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ocument 14"/>
              <p:cNvSpPr/>
              <p:nvPr/>
            </p:nvSpPr>
            <p:spPr bwMode="gray">
              <a:xfrm>
                <a:off x="1102247" y="2176121"/>
                <a:ext cx="1180214" cy="669851"/>
              </a:xfrm>
              <a:prstGeom prst="flowChartDocumen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Partitioner</a:t>
                </a:r>
                <a:endParaRPr lang="en-IN"/>
              </a:p>
            </p:txBody>
          </p:sp>
        </p:grpSp>
        <p:sp>
          <p:nvSpPr>
            <p:cNvPr id="7" name="Rounded Rectangle 6"/>
            <p:cNvSpPr/>
            <p:nvPr>
              <p:custDataLst>
                <p:tags r:id="rId7"/>
              </p:custDataLst>
            </p:nvPr>
          </p:nvSpPr>
          <p:spPr bwMode="gray">
            <a:xfrm>
              <a:off x="5932967" y="1986504"/>
              <a:ext cx="1998921" cy="53163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Reducer</a:t>
              </a:r>
              <a:endParaRPr lang="en-IN"/>
            </a:p>
          </p:txBody>
        </p:sp>
        <p:sp>
          <p:nvSpPr>
            <p:cNvPr id="17" name="Rounded Rectangle 16"/>
            <p:cNvSpPr/>
            <p:nvPr>
              <p:custDataLst>
                <p:tags r:id="rId8"/>
              </p:custDataLst>
            </p:nvPr>
          </p:nvSpPr>
          <p:spPr bwMode="gray">
            <a:xfrm>
              <a:off x="5932967" y="3336839"/>
              <a:ext cx="1998921" cy="53163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Reducer</a:t>
              </a:r>
              <a:endParaRPr lang="en-IN"/>
            </a:p>
          </p:txBody>
        </p:sp>
        <p:sp>
          <p:nvSpPr>
            <p:cNvPr id="18" name="Rounded Rectangle 17"/>
            <p:cNvSpPr/>
            <p:nvPr>
              <p:custDataLst>
                <p:tags r:id="rId9"/>
              </p:custDataLst>
            </p:nvPr>
          </p:nvSpPr>
          <p:spPr bwMode="gray">
            <a:xfrm>
              <a:off x="5932967" y="4687174"/>
              <a:ext cx="1998921" cy="53163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Reducer</a:t>
              </a:r>
              <a:endParaRPr lang="en-IN"/>
            </a:p>
          </p:txBody>
        </p:sp>
        <p:cxnSp>
          <p:nvCxnSpPr>
            <p:cNvPr id="34" name="Straight Arrow Connector 33"/>
            <p:cNvCxnSpPr/>
            <p:nvPr>
              <p:custDataLst>
                <p:tags r:id="rId10"/>
              </p:custDataLst>
            </p:nvPr>
          </p:nvCxnSpPr>
          <p:spPr bwMode="gray">
            <a:xfrm>
              <a:off x="4735033" y="3560135"/>
              <a:ext cx="1180214" cy="0"/>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custDataLst>
                <p:tags r:id="rId11"/>
              </p:custDataLst>
            </p:nvPr>
          </p:nvCxnSpPr>
          <p:spPr bwMode="gray">
            <a:xfrm flipV="1">
              <a:off x="4681870" y="2392326"/>
              <a:ext cx="1197934" cy="1316665"/>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custDataLst>
                <p:tags r:id="rId12"/>
              </p:custDataLst>
            </p:nvPr>
          </p:nvCxnSpPr>
          <p:spPr bwMode="gray">
            <a:xfrm>
              <a:off x="4618074" y="3836583"/>
              <a:ext cx="1304261" cy="1256412"/>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custDataLst>
                <p:tags r:id="rId13"/>
              </p:custDataLst>
            </p:nvPr>
          </p:nvCxnSpPr>
          <p:spPr bwMode="gray">
            <a:xfrm>
              <a:off x="4735033" y="4974265"/>
              <a:ext cx="1180214" cy="0"/>
            </a:xfrm>
            <a:prstGeom prst="straightConnector1">
              <a:avLst/>
            </a:prstGeom>
            <a:ln w="127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custDataLst>
                <p:tags r:id="rId14"/>
              </p:custDataLst>
            </p:nvPr>
          </p:nvCxnSpPr>
          <p:spPr bwMode="gray">
            <a:xfrm flipV="1">
              <a:off x="4756298" y="3785191"/>
              <a:ext cx="1176669" cy="1061483"/>
            </a:xfrm>
            <a:prstGeom prst="straightConnector1">
              <a:avLst/>
            </a:prstGeom>
            <a:ln w="127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custDataLst>
                <p:tags r:id="rId15"/>
              </p:custDataLst>
            </p:nvPr>
          </p:nvCxnSpPr>
          <p:spPr bwMode="gray">
            <a:xfrm flipV="1">
              <a:off x="4735033" y="2519916"/>
              <a:ext cx="1176669" cy="2177903"/>
            </a:xfrm>
            <a:prstGeom prst="straightConnector1">
              <a:avLst/>
            </a:prstGeom>
            <a:ln w="127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ounded Rectangle 48"/>
            <p:cNvSpPr/>
            <p:nvPr>
              <p:custDataLst>
                <p:tags r:id="rId16"/>
              </p:custDataLst>
            </p:nvPr>
          </p:nvSpPr>
          <p:spPr bwMode="gray">
            <a:xfrm>
              <a:off x="871870" y="1986504"/>
              <a:ext cx="1626782" cy="531630"/>
            </a:xfrm>
            <a:prstGeom prst="roundRect">
              <a:avLst/>
            </a:prstGeom>
            <a:solidFill>
              <a:schemeClr val="accent3"/>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Map</a:t>
              </a:r>
              <a:endParaRPr lang="en-IN"/>
            </a:p>
          </p:txBody>
        </p:sp>
        <p:sp>
          <p:nvSpPr>
            <p:cNvPr id="50" name="Rounded Rectangle 49"/>
            <p:cNvSpPr/>
            <p:nvPr>
              <p:custDataLst>
                <p:tags r:id="rId17"/>
              </p:custDataLst>
            </p:nvPr>
          </p:nvSpPr>
          <p:spPr bwMode="gray">
            <a:xfrm>
              <a:off x="871870" y="3336839"/>
              <a:ext cx="1626782" cy="531630"/>
            </a:xfrm>
            <a:prstGeom prst="roundRect">
              <a:avLst/>
            </a:prstGeom>
            <a:solidFill>
              <a:schemeClr val="accent3"/>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Map</a:t>
              </a:r>
            </a:p>
          </p:txBody>
        </p:sp>
        <p:sp>
          <p:nvSpPr>
            <p:cNvPr id="51" name="Rounded Rectangle 50"/>
            <p:cNvSpPr/>
            <p:nvPr>
              <p:custDataLst>
                <p:tags r:id="rId18"/>
              </p:custDataLst>
            </p:nvPr>
          </p:nvSpPr>
          <p:spPr bwMode="gray">
            <a:xfrm>
              <a:off x="871870" y="4687174"/>
              <a:ext cx="1626782" cy="531630"/>
            </a:xfrm>
            <a:prstGeom prst="roundRect">
              <a:avLst/>
            </a:prstGeom>
            <a:solidFill>
              <a:schemeClr val="accent3"/>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Map</a:t>
              </a:r>
            </a:p>
          </p:txBody>
        </p:sp>
      </p:grpSp>
    </p:spTree>
    <p:extLst>
      <p:ext uri="{BB962C8B-B14F-4D97-AF65-F5344CB8AC3E}">
        <p14:creationId xmlns:p14="http://schemas.microsoft.com/office/powerpoint/2010/main" val="27256746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b="0"/>
              <a:t>WHAT IS BIGDATA</a:t>
            </a:r>
            <a:endParaRPr lang="en-IN"/>
          </a:p>
        </p:txBody>
      </p:sp>
      <p:sp>
        <p:nvSpPr>
          <p:cNvPr id="3" name="Right Arrow 2"/>
          <p:cNvSpPr/>
          <p:nvPr>
            <p:custDataLst>
              <p:tags r:id="rId1"/>
            </p:custDataLst>
          </p:nvPr>
        </p:nvSpPr>
        <p:spPr bwMode="gray">
          <a:xfrm>
            <a:off x="935666" y="1637416"/>
            <a:ext cx="7442790" cy="3157870"/>
          </a:xfrm>
          <a:prstGeom prst="rightArrow">
            <a:avLst>
              <a:gd name="adj1" fmla="val 61261"/>
              <a:gd name="adj2"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reeform 2"/>
          <p:cNvSpPr>
            <a:spLocks/>
          </p:cNvSpPr>
          <p:nvPr>
            <p:custDataLst>
              <p:tags r:id="rId2"/>
            </p:custDataLst>
          </p:nvPr>
        </p:nvSpPr>
        <p:spPr bwMode="gray">
          <a:xfrm>
            <a:off x="584200"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Lots of data (Terabytes or Petabytes)</a:t>
            </a:r>
          </a:p>
        </p:txBody>
      </p:sp>
      <p:sp>
        <p:nvSpPr>
          <p:cNvPr id="5" name="Freeform 2"/>
          <p:cNvSpPr>
            <a:spLocks/>
          </p:cNvSpPr>
          <p:nvPr>
            <p:custDataLst>
              <p:tags r:id="rId3"/>
            </p:custDataLst>
          </p:nvPr>
        </p:nvSpPr>
        <p:spPr bwMode="gray">
          <a:xfrm>
            <a:off x="1555904"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dirty="0"/>
              <a:t>Enterprises generate huge amount of data from Terabytes to and even Petabytes of information.</a:t>
            </a:r>
          </a:p>
        </p:txBody>
      </p:sp>
      <p:sp>
        <p:nvSpPr>
          <p:cNvPr id="6" name="Freeform 2"/>
          <p:cNvSpPr>
            <a:spLocks/>
          </p:cNvSpPr>
          <p:nvPr>
            <p:custDataLst>
              <p:tags r:id="rId4"/>
            </p:custDataLst>
          </p:nvPr>
        </p:nvSpPr>
        <p:spPr bwMode="gray">
          <a:xfrm>
            <a:off x="2527608"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Posts to social media sites</a:t>
            </a:r>
          </a:p>
        </p:txBody>
      </p:sp>
      <p:sp>
        <p:nvSpPr>
          <p:cNvPr id="7" name="Freeform 2"/>
          <p:cNvSpPr>
            <a:spLocks/>
          </p:cNvSpPr>
          <p:nvPr>
            <p:custDataLst>
              <p:tags r:id="rId5"/>
            </p:custDataLst>
          </p:nvPr>
        </p:nvSpPr>
        <p:spPr bwMode="gray">
          <a:xfrm>
            <a:off x="4471016"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Digital pictures and videos posted online</a:t>
            </a:r>
          </a:p>
        </p:txBody>
      </p:sp>
      <p:sp>
        <p:nvSpPr>
          <p:cNvPr id="8" name="Freeform 2"/>
          <p:cNvSpPr>
            <a:spLocks/>
          </p:cNvSpPr>
          <p:nvPr>
            <p:custDataLst>
              <p:tags r:id="rId6"/>
            </p:custDataLst>
          </p:nvPr>
        </p:nvSpPr>
        <p:spPr bwMode="gray">
          <a:xfrm>
            <a:off x="6414424"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Some key early indicators can mean fortunes to business</a:t>
            </a:r>
          </a:p>
        </p:txBody>
      </p:sp>
      <p:sp>
        <p:nvSpPr>
          <p:cNvPr id="9" name="Freeform 2"/>
          <p:cNvSpPr>
            <a:spLocks/>
          </p:cNvSpPr>
          <p:nvPr>
            <p:custDataLst>
              <p:tags r:id="rId7"/>
            </p:custDataLst>
          </p:nvPr>
        </p:nvSpPr>
        <p:spPr bwMode="gray">
          <a:xfrm>
            <a:off x="3499312"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Sensors used to gather climate information</a:t>
            </a:r>
          </a:p>
        </p:txBody>
      </p:sp>
      <p:sp>
        <p:nvSpPr>
          <p:cNvPr id="10" name="Freeform 2"/>
          <p:cNvSpPr>
            <a:spLocks/>
          </p:cNvSpPr>
          <p:nvPr>
            <p:custDataLst>
              <p:tags r:id="rId8"/>
            </p:custDataLst>
          </p:nvPr>
        </p:nvSpPr>
        <p:spPr bwMode="gray">
          <a:xfrm>
            <a:off x="5442720"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Insight into data can provide business advantage</a:t>
            </a:r>
          </a:p>
        </p:txBody>
      </p:sp>
      <p:sp>
        <p:nvSpPr>
          <p:cNvPr id="11" name="Freeform 2"/>
          <p:cNvSpPr>
            <a:spLocks/>
          </p:cNvSpPr>
          <p:nvPr>
            <p:custDataLst>
              <p:tags r:id="rId9"/>
            </p:custDataLst>
          </p:nvPr>
        </p:nvSpPr>
        <p:spPr bwMode="gray">
          <a:xfrm>
            <a:off x="7386128" y="2420569"/>
            <a:ext cx="866332" cy="1577273"/>
          </a:xfrm>
          <a:prstGeom prst="roundRect">
            <a:avLst/>
          </a:prstGeom>
          <a:solidFill>
            <a:schemeClr val="bg1">
              <a:lumMod val="95000"/>
            </a:schemeClr>
          </a:solidFill>
          <a:ln w="9525">
            <a:solidFill>
              <a:schemeClr val="bg1">
                <a:lumMod val="65000"/>
              </a:schemeClr>
            </a:solidFill>
            <a:round/>
            <a:headEnd/>
            <a:tailEnd/>
          </a:ln>
          <a:effectLst>
            <a:outerShdw blurRad="50800" dist="38100" dir="2700000" algn="tl" rotWithShape="0">
              <a:prstClr val="black">
                <a:alpha val="40000"/>
              </a:prstClr>
            </a:outerShdw>
          </a:effectLst>
        </p:spPr>
        <p:txBody>
          <a:bodyPr vert="horz" wrap="square" lIns="0" tIns="0" rIns="0" bIns="0" numCol="1" anchor="ctr" anchorCtr="0" compatLnSpc="1">
            <a:prstTxWarp prst="textNoShape">
              <a:avLst/>
            </a:prstTxWarp>
          </a:bodyPr>
          <a:lstStyle/>
          <a:p>
            <a:pPr algn="ctr"/>
            <a:r>
              <a:rPr lang="en-IN" sz="1100"/>
              <a:t>More precise analysis with more data</a:t>
            </a:r>
          </a:p>
        </p:txBody>
      </p:sp>
    </p:spTree>
    <p:extLst>
      <p:ext uri="{BB962C8B-B14F-4D97-AF65-F5344CB8AC3E}">
        <p14:creationId xmlns:p14="http://schemas.microsoft.com/office/powerpoint/2010/main" val="218802395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5700289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4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gray"/>
        <p:txBody>
          <a:bodyPr/>
          <a:lstStyle/>
          <a:p>
            <a:r>
              <a:rPr lang="en-US" smtClean="0"/>
              <a:t>MAPPER API</a:t>
            </a:r>
            <a:endParaRPr lang="en-IN"/>
          </a:p>
        </p:txBody>
      </p:sp>
      <p:sp>
        <p:nvSpPr>
          <p:cNvPr id="3" name="Rectangle 2"/>
          <p:cNvSpPr/>
          <p:nvPr>
            <p:custDataLst>
              <p:tags r:id="rId4"/>
            </p:custDataLst>
          </p:nvPr>
        </p:nvSpPr>
        <p:spPr bwMode="gray">
          <a:xfrm>
            <a:off x="562935" y="2242939"/>
            <a:ext cx="8276266" cy="1231106"/>
          </a:xfrm>
          <a:prstGeom prst="rect">
            <a:avLst/>
          </a:prstGeom>
        </p:spPr>
        <p:txBody>
          <a:bodyPr wrap="square" lIns="0" tIns="0" rIns="0" bIns="0">
            <a:spAutoFit/>
          </a:bodyPr>
          <a:lstStyle/>
          <a:p>
            <a:pPr>
              <a:spcBef>
                <a:spcPts val="1200"/>
              </a:spcBef>
              <a:buClr>
                <a:schemeClr val="bg2"/>
              </a:buClr>
              <a:buSzPct val="125000"/>
            </a:pPr>
            <a:r>
              <a:rPr lang="en-US" sz="2000" dirty="0">
                <a:solidFill>
                  <a:srgbClr val="FF0000"/>
                </a:solidFill>
              </a:rPr>
              <a:t>public class </a:t>
            </a:r>
            <a:r>
              <a:rPr lang="en-US" sz="2000" dirty="0" err="1">
                <a:solidFill>
                  <a:srgbClr val="FF0000"/>
                </a:solidFill>
              </a:rPr>
              <a:t>MyMapper</a:t>
            </a:r>
            <a:r>
              <a:rPr lang="en-US" sz="2000" dirty="0">
                <a:solidFill>
                  <a:srgbClr val="FF0000"/>
                </a:solidFill>
              </a:rPr>
              <a:t> extends Mapper&lt;</a:t>
            </a:r>
            <a:r>
              <a:rPr lang="en-US" sz="2000" dirty="0" err="1">
                <a:solidFill>
                  <a:srgbClr val="FF0000"/>
                </a:solidFill>
              </a:rPr>
              <a:t>LongWritable</a:t>
            </a:r>
            <a:r>
              <a:rPr lang="en-US" sz="2000" dirty="0">
                <a:solidFill>
                  <a:srgbClr val="FF0000"/>
                </a:solidFill>
              </a:rPr>
              <a:t>, Text, Text, </a:t>
            </a:r>
            <a:r>
              <a:rPr lang="en-US" sz="2000" dirty="0" err="1">
                <a:solidFill>
                  <a:srgbClr val="FF0000"/>
                </a:solidFill>
              </a:rPr>
              <a:t>lntWritable</a:t>
            </a:r>
            <a:r>
              <a:rPr lang="en-US" sz="2000" dirty="0">
                <a:solidFill>
                  <a:srgbClr val="FF0000"/>
                </a:solidFill>
              </a:rPr>
              <a:t>&gt;</a:t>
            </a:r>
            <a:endParaRPr lang="en-IN" sz="2000" dirty="0">
              <a:solidFill>
                <a:srgbClr val="FF0000"/>
              </a:solidFill>
            </a:endParaRPr>
          </a:p>
          <a:p>
            <a:pPr>
              <a:spcBef>
                <a:spcPts val="1200"/>
              </a:spcBef>
              <a:buClr>
                <a:schemeClr val="bg2"/>
              </a:buClr>
              <a:buSzPct val="125000"/>
            </a:pPr>
            <a:r>
              <a:rPr lang="en-US" sz="2000" dirty="0" smtClean="0">
                <a:solidFill>
                  <a:srgbClr val="FF0000"/>
                </a:solidFill>
              </a:rPr>
              <a:t>&lt;</a:t>
            </a:r>
            <a:r>
              <a:rPr lang="en-US" sz="2000" dirty="0" err="1">
                <a:solidFill>
                  <a:srgbClr val="FF0000"/>
                </a:solidFill>
              </a:rPr>
              <a:t>LogWritable</a:t>
            </a:r>
            <a:r>
              <a:rPr lang="en-US" sz="2000" dirty="0">
                <a:solidFill>
                  <a:srgbClr val="FF0000"/>
                </a:solidFill>
              </a:rPr>
              <a:t>, Text&gt; key-value pair input to mapper</a:t>
            </a:r>
            <a:endParaRPr lang="en-IN" sz="2000" dirty="0">
              <a:solidFill>
                <a:srgbClr val="FF0000"/>
              </a:solidFill>
            </a:endParaRPr>
          </a:p>
          <a:p>
            <a:pPr>
              <a:spcBef>
                <a:spcPts val="1200"/>
              </a:spcBef>
              <a:buClr>
                <a:schemeClr val="bg2"/>
              </a:buClr>
              <a:buSzPct val="125000"/>
            </a:pPr>
            <a:r>
              <a:rPr lang="en-US" sz="2000" dirty="0" smtClean="0">
                <a:solidFill>
                  <a:srgbClr val="FF0000"/>
                </a:solidFill>
              </a:rPr>
              <a:t>&lt;</a:t>
            </a:r>
            <a:r>
              <a:rPr lang="en-US" sz="2000" dirty="0" err="1">
                <a:solidFill>
                  <a:srgbClr val="FF0000"/>
                </a:solidFill>
              </a:rPr>
              <a:t>Text,lntWritable</a:t>
            </a:r>
            <a:r>
              <a:rPr lang="en-US" sz="2000" dirty="0">
                <a:solidFill>
                  <a:srgbClr val="FF0000"/>
                </a:solidFill>
              </a:rPr>
              <a:t>&gt; key-value pair output of mapper</a:t>
            </a:r>
            <a:endParaRPr lang="en-IN" sz="2000" dirty="0">
              <a:solidFill>
                <a:srgbClr val="FF0000"/>
              </a:solidFill>
            </a:endParaRPr>
          </a:p>
        </p:txBody>
      </p:sp>
    </p:spTree>
    <p:extLst>
      <p:ext uri="{BB962C8B-B14F-4D97-AF65-F5344CB8AC3E}">
        <p14:creationId xmlns:p14="http://schemas.microsoft.com/office/powerpoint/2010/main" val="3146488580"/>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565783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p:cNvSpPr/>
          <p:nvPr>
            <p:custDataLst>
              <p:tags r:id="rId3"/>
            </p:custDataLst>
          </p:nvPr>
        </p:nvSpPr>
        <p:spPr bwMode="gray">
          <a:xfrm>
            <a:off x="574154" y="2274838"/>
            <a:ext cx="8265046" cy="1077218"/>
          </a:xfrm>
          <a:prstGeom prst="rect">
            <a:avLst/>
          </a:prstGeom>
        </p:spPr>
        <p:txBody>
          <a:bodyPr wrap="square" lIns="0" tIns="0" rIns="0" bIns="0">
            <a:spAutoFit/>
          </a:bodyPr>
          <a:lstStyle/>
          <a:p>
            <a:pPr>
              <a:spcBef>
                <a:spcPts val="1200"/>
              </a:spcBef>
              <a:buClr>
                <a:schemeClr val="bg2"/>
              </a:buClr>
              <a:buSzPct val="125000"/>
            </a:pPr>
            <a:r>
              <a:rPr lang="en-IN" sz="2000" dirty="0">
                <a:solidFill>
                  <a:srgbClr val="FF0000"/>
                </a:solidFill>
              </a:rPr>
              <a:t>Override map ( ) method</a:t>
            </a:r>
          </a:p>
          <a:p>
            <a:pPr>
              <a:spcBef>
                <a:spcPts val="1200"/>
              </a:spcBef>
              <a:buClr>
                <a:schemeClr val="bg2"/>
              </a:buClr>
              <a:buSzPct val="125000"/>
            </a:pPr>
            <a:r>
              <a:rPr lang="en-IN" sz="2000" dirty="0">
                <a:solidFill>
                  <a:srgbClr val="FF0000"/>
                </a:solidFill>
              </a:rPr>
              <a:t>Public void map (Long Writable key, Text value, Context context) </a:t>
            </a:r>
            <a:r>
              <a:rPr lang="en-IN" sz="2000">
                <a:solidFill>
                  <a:srgbClr val="FF0000"/>
                </a:solidFill>
              </a:rPr>
              <a:t>throws </a:t>
            </a:r>
            <a:r>
              <a:rPr lang="en-IN" sz="2000" smtClean="0">
                <a:solidFill>
                  <a:srgbClr val="FF0000"/>
                </a:solidFill>
              </a:rPr>
              <a:t>lO Exception</a:t>
            </a:r>
            <a:r>
              <a:rPr lang="en-IN" sz="2000" dirty="0">
                <a:solidFill>
                  <a:srgbClr val="FF0000"/>
                </a:solidFill>
              </a:rPr>
              <a:t>, Interrupted Exception</a:t>
            </a:r>
          </a:p>
        </p:txBody>
      </p:sp>
    </p:spTree>
    <p:extLst>
      <p:ext uri="{BB962C8B-B14F-4D97-AF65-F5344CB8AC3E}">
        <p14:creationId xmlns:p14="http://schemas.microsoft.com/office/powerpoint/2010/main" val="742400929"/>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MAP REDUCE EXAMPLE</a:t>
            </a:r>
            <a:endParaRPr lang="en-IN"/>
          </a:p>
        </p:txBody>
      </p:sp>
      <p:grpSp>
        <p:nvGrpSpPr>
          <p:cNvPr id="3" name="Group 2"/>
          <p:cNvGrpSpPr/>
          <p:nvPr/>
        </p:nvGrpSpPr>
        <p:grpSpPr bwMode="gray">
          <a:xfrm>
            <a:off x="584200" y="1479342"/>
            <a:ext cx="8104381" cy="4049609"/>
            <a:chOff x="584200" y="958325"/>
            <a:chExt cx="8104381" cy="4049609"/>
          </a:xfrm>
        </p:grpSpPr>
        <p:sp>
          <p:nvSpPr>
            <p:cNvPr id="5" name="Freeform 5"/>
            <p:cNvSpPr>
              <a:spLocks/>
            </p:cNvSpPr>
            <p:nvPr>
              <p:custDataLst>
                <p:tags r:id="rId1"/>
              </p:custDataLst>
            </p:nvPr>
          </p:nvSpPr>
          <p:spPr bwMode="gray">
            <a:xfrm>
              <a:off x="2127740" y="2281685"/>
              <a:ext cx="902540" cy="335455"/>
            </a:xfrm>
            <a:prstGeom prst="roundRect">
              <a:avLst/>
            </a:pr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IN" sz="900">
                  <a:solidFill>
                    <a:schemeClr val="bg1"/>
                  </a:solidFill>
                </a:rPr>
                <a:t>Deer Bear River </a:t>
              </a:r>
            </a:p>
          </p:txBody>
        </p:sp>
        <p:sp>
          <p:nvSpPr>
            <p:cNvPr id="6" name="Freeform 9"/>
            <p:cNvSpPr>
              <a:spLocks/>
            </p:cNvSpPr>
            <p:nvPr>
              <p:custDataLst>
                <p:tags r:id="rId2"/>
              </p:custDataLst>
            </p:nvPr>
          </p:nvSpPr>
          <p:spPr bwMode="gray">
            <a:xfrm>
              <a:off x="3346607" y="2052084"/>
              <a:ext cx="838782" cy="794656"/>
            </a:xfrm>
            <a:prstGeom prst="roundRect">
              <a:avLst/>
            </a:prstGeom>
            <a:solidFill>
              <a:srgbClr val="00B0F0"/>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Deer, 1</a:t>
              </a:r>
            </a:p>
            <a:p>
              <a:r>
                <a:rPr lang="en-IN" sz="1000" smtClean="0">
                  <a:solidFill>
                    <a:schemeClr val="bg1"/>
                  </a:solidFill>
                </a:rPr>
                <a:t>Bear, 1</a:t>
              </a:r>
            </a:p>
            <a:p>
              <a:r>
                <a:rPr lang="en-IN" sz="1000" smtClean="0">
                  <a:solidFill>
                    <a:schemeClr val="bg1"/>
                  </a:solidFill>
                </a:rPr>
                <a:t>River, 1</a:t>
              </a:r>
            </a:p>
          </p:txBody>
        </p:sp>
        <p:sp>
          <p:nvSpPr>
            <p:cNvPr id="7" name="Freeform 21"/>
            <p:cNvSpPr>
              <a:spLocks/>
            </p:cNvSpPr>
            <p:nvPr>
              <p:custDataLst>
                <p:tags r:id="rId3"/>
              </p:custDataLst>
            </p:nvPr>
          </p:nvSpPr>
          <p:spPr bwMode="gray">
            <a:xfrm>
              <a:off x="584200" y="2987548"/>
              <a:ext cx="1182586" cy="983074"/>
            </a:xfrm>
            <a:prstGeom prst="roundRect">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1000">
                  <a:solidFill>
                    <a:schemeClr val="bg1"/>
                  </a:solidFill>
                </a:rPr>
                <a:t>Dear Bear River Car Car River Deer Car Bear</a:t>
              </a:r>
              <a:endParaRPr lang="en-IN" sz="1000">
                <a:solidFill>
                  <a:schemeClr val="bg1"/>
                </a:solidFill>
              </a:endParaRPr>
            </a:p>
          </p:txBody>
        </p:sp>
        <p:sp>
          <p:nvSpPr>
            <p:cNvPr id="8" name="Freeform 5"/>
            <p:cNvSpPr>
              <a:spLocks/>
            </p:cNvSpPr>
            <p:nvPr>
              <p:custDataLst>
                <p:tags r:id="rId4"/>
              </p:custDataLst>
            </p:nvPr>
          </p:nvSpPr>
          <p:spPr bwMode="gray">
            <a:xfrm>
              <a:off x="2127740" y="4418836"/>
              <a:ext cx="902540" cy="335455"/>
            </a:xfrm>
            <a:prstGeom prst="roundRect">
              <a:avLst/>
            </a:pr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IN" sz="900">
                  <a:solidFill>
                    <a:schemeClr val="bg1"/>
                  </a:solidFill>
                </a:rPr>
                <a:t>Deer Car Bear</a:t>
              </a:r>
            </a:p>
          </p:txBody>
        </p:sp>
        <p:sp>
          <p:nvSpPr>
            <p:cNvPr id="9" name="Freeform 5"/>
            <p:cNvSpPr>
              <a:spLocks/>
            </p:cNvSpPr>
            <p:nvPr>
              <p:custDataLst>
                <p:tags r:id="rId5"/>
              </p:custDataLst>
            </p:nvPr>
          </p:nvSpPr>
          <p:spPr bwMode="gray">
            <a:xfrm>
              <a:off x="2127740" y="3313045"/>
              <a:ext cx="902540" cy="335455"/>
            </a:xfrm>
            <a:prstGeom prst="roundRect">
              <a:avLst/>
            </a:prstGeom>
            <a:solidFill>
              <a:srgbClr val="779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IN" sz="900">
                  <a:solidFill>
                    <a:schemeClr val="bg1"/>
                  </a:solidFill>
                </a:rPr>
                <a:t>Car CarRiver</a:t>
              </a:r>
            </a:p>
          </p:txBody>
        </p:sp>
        <p:sp>
          <p:nvSpPr>
            <p:cNvPr id="10" name="Freeform 9"/>
            <p:cNvSpPr>
              <a:spLocks/>
            </p:cNvSpPr>
            <p:nvPr>
              <p:custDataLst>
                <p:tags r:id="rId6"/>
              </p:custDataLst>
            </p:nvPr>
          </p:nvSpPr>
          <p:spPr bwMode="gray">
            <a:xfrm>
              <a:off x="3346607" y="3083444"/>
              <a:ext cx="838782" cy="794656"/>
            </a:xfrm>
            <a:prstGeom prst="roundRect">
              <a:avLst/>
            </a:prstGeom>
            <a:solidFill>
              <a:srgbClr val="00B0F0"/>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Car, 1 </a:t>
              </a:r>
            </a:p>
            <a:p>
              <a:r>
                <a:rPr lang="en-IN" sz="1000">
                  <a:solidFill>
                    <a:schemeClr val="bg1"/>
                  </a:solidFill>
                </a:rPr>
                <a:t>Car, 1 </a:t>
              </a:r>
            </a:p>
            <a:p>
              <a:r>
                <a:rPr lang="en-IN" sz="1000" smtClean="0">
                  <a:solidFill>
                    <a:schemeClr val="bg1"/>
                  </a:solidFill>
                </a:rPr>
                <a:t>River, 1</a:t>
              </a:r>
              <a:endParaRPr lang="en-IN" sz="1000">
                <a:solidFill>
                  <a:schemeClr val="bg1"/>
                </a:solidFill>
              </a:endParaRPr>
            </a:p>
          </p:txBody>
        </p:sp>
        <p:sp>
          <p:nvSpPr>
            <p:cNvPr id="11" name="Freeform 9"/>
            <p:cNvSpPr>
              <a:spLocks/>
            </p:cNvSpPr>
            <p:nvPr>
              <p:custDataLst>
                <p:tags r:id="rId7"/>
              </p:custDataLst>
            </p:nvPr>
          </p:nvSpPr>
          <p:spPr bwMode="gray">
            <a:xfrm>
              <a:off x="3346607" y="4189235"/>
              <a:ext cx="838782" cy="794656"/>
            </a:xfrm>
            <a:prstGeom prst="roundRect">
              <a:avLst/>
            </a:prstGeom>
            <a:solidFill>
              <a:srgbClr val="00B0F0"/>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Deer, 1</a:t>
              </a:r>
            </a:p>
            <a:p>
              <a:r>
                <a:rPr lang="en-IN" sz="1000" smtClean="0">
                  <a:solidFill>
                    <a:schemeClr val="bg1"/>
                  </a:solidFill>
                </a:rPr>
                <a:t>Car, 1</a:t>
              </a:r>
            </a:p>
            <a:p>
              <a:r>
                <a:rPr lang="en-IN" sz="1000" smtClean="0">
                  <a:solidFill>
                    <a:schemeClr val="bg1"/>
                  </a:solidFill>
                </a:rPr>
                <a:t>Bear, 1</a:t>
              </a:r>
              <a:endParaRPr lang="en-IN" sz="1000">
                <a:solidFill>
                  <a:schemeClr val="bg1"/>
                </a:solidFill>
              </a:endParaRPr>
            </a:p>
          </p:txBody>
        </p:sp>
        <p:sp>
          <p:nvSpPr>
            <p:cNvPr id="12" name="Freeform 9"/>
            <p:cNvSpPr>
              <a:spLocks/>
            </p:cNvSpPr>
            <p:nvPr>
              <p:custDataLst>
                <p:tags r:id="rId8"/>
              </p:custDataLst>
            </p:nvPr>
          </p:nvSpPr>
          <p:spPr bwMode="gray">
            <a:xfrm>
              <a:off x="4739477" y="1847280"/>
              <a:ext cx="838782" cy="374924"/>
            </a:xfrm>
            <a:prstGeom prst="roundRect">
              <a:avLst/>
            </a:prstGeom>
            <a:solidFill>
              <a:schemeClr val="accent6">
                <a:lumMod val="75000"/>
              </a:schemeClr>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Bear, (1,1)</a:t>
              </a:r>
              <a:endParaRPr lang="en-IN" sz="1000">
                <a:solidFill>
                  <a:schemeClr val="bg1"/>
                </a:solidFill>
              </a:endParaRPr>
            </a:p>
          </p:txBody>
        </p:sp>
        <p:sp>
          <p:nvSpPr>
            <p:cNvPr id="13" name="Freeform 9"/>
            <p:cNvSpPr>
              <a:spLocks/>
            </p:cNvSpPr>
            <p:nvPr>
              <p:custDataLst>
                <p:tags r:id="rId9"/>
              </p:custDataLst>
            </p:nvPr>
          </p:nvSpPr>
          <p:spPr bwMode="gray">
            <a:xfrm>
              <a:off x="4739477" y="2775857"/>
              <a:ext cx="838782" cy="374924"/>
            </a:xfrm>
            <a:prstGeom prst="roundRect">
              <a:avLst/>
            </a:prstGeom>
            <a:solidFill>
              <a:schemeClr val="accent6">
                <a:lumMod val="75000"/>
              </a:schemeClr>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Car, (1,1,1)</a:t>
              </a:r>
              <a:endParaRPr lang="en-IN" sz="1000">
                <a:solidFill>
                  <a:schemeClr val="bg1"/>
                </a:solidFill>
              </a:endParaRPr>
            </a:p>
          </p:txBody>
        </p:sp>
        <p:sp>
          <p:nvSpPr>
            <p:cNvPr id="14" name="Freeform 9"/>
            <p:cNvSpPr>
              <a:spLocks/>
            </p:cNvSpPr>
            <p:nvPr>
              <p:custDataLst>
                <p:tags r:id="rId10"/>
              </p:custDataLst>
            </p:nvPr>
          </p:nvSpPr>
          <p:spPr bwMode="gray">
            <a:xfrm>
              <a:off x="4739477" y="3704434"/>
              <a:ext cx="838782" cy="374924"/>
            </a:xfrm>
            <a:prstGeom prst="roundRect">
              <a:avLst/>
            </a:prstGeom>
            <a:solidFill>
              <a:schemeClr val="accent6">
                <a:lumMod val="75000"/>
              </a:schemeClr>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Deer, (1,1)</a:t>
              </a:r>
              <a:endParaRPr lang="en-IN" sz="1000">
                <a:solidFill>
                  <a:schemeClr val="bg1"/>
                </a:solidFill>
              </a:endParaRPr>
            </a:p>
          </p:txBody>
        </p:sp>
        <p:sp>
          <p:nvSpPr>
            <p:cNvPr id="15" name="Freeform 9"/>
            <p:cNvSpPr>
              <a:spLocks/>
            </p:cNvSpPr>
            <p:nvPr>
              <p:custDataLst>
                <p:tags r:id="rId11"/>
              </p:custDataLst>
            </p:nvPr>
          </p:nvSpPr>
          <p:spPr bwMode="gray">
            <a:xfrm>
              <a:off x="4739477" y="4633010"/>
              <a:ext cx="838782" cy="374924"/>
            </a:xfrm>
            <a:prstGeom prst="roundRect">
              <a:avLst/>
            </a:prstGeom>
            <a:solidFill>
              <a:schemeClr val="accent6">
                <a:lumMod val="75000"/>
              </a:schemeClr>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River, (1,1)</a:t>
              </a:r>
              <a:endParaRPr lang="en-IN" sz="1000">
                <a:solidFill>
                  <a:schemeClr val="bg1"/>
                </a:solidFill>
              </a:endParaRPr>
            </a:p>
          </p:txBody>
        </p:sp>
        <p:sp>
          <p:nvSpPr>
            <p:cNvPr id="16" name="Freeform 9"/>
            <p:cNvSpPr>
              <a:spLocks/>
            </p:cNvSpPr>
            <p:nvPr>
              <p:custDataLst>
                <p:tags r:id="rId12"/>
              </p:custDataLst>
            </p:nvPr>
          </p:nvSpPr>
          <p:spPr bwMode="gray">
            <a:xfrm>
              <a:off x="5972849" y="1847280"/>
              <a:ext cx="838782" cy="374924"/>
            </a:xfrm>
            <a:prstGeom prst="roundRect">
              <a:avLst/>
            </a:prstGeom>
            <a:solidFill>
              <a:schemeClr val="accent2"/>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Combiner</a:t>
              </a:r>
              <a:endParaRPr lang="en-IN" sz="1000">
                <a:solidFill>
                  <a:schemeClr val="bg1"/>
                </a:solidFill>
              </a:endParaRPr>
            </a:p>
          </p:txBody>
        </p:sp>
        <p:sp>
          <p:nvSpPr>
            <p:cNvPr id="17" name="Freeform 9"/>
            <p:cNvSpPr>
              <a:spLocks/>
            </p:cNvSpPr>
            <p:nvPr>
              <p:custDataLst>
                <p:tags r:id="rId13"/>
              </p:custDataLst>
            </p:nvPr>
          </p:nvSpPr>
          <p:spPr bwMode="gray">
            <a:xfrm>
              <a:off x="5972849" y="2775857"/>
              <a:ext cx="838782" cy="374924"/>
            </a:xfrm>
            <a:prstGeom prst="roundRect">
              <a:avLst/>
            </a:prstGeom>
            <a:solidFill>
              <a:schemeClr val="accent2"/>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Combiner</a:t>
              </a:r>
              <a:endParaRPr lang="en-IN" sz="1000">
                <a:solidFill>
                  <a:schemeClr val="bg1"/>
                </a:solidFill>
              </a:endParaRPr>
            </a:p>
          </p:txBody>
        </p:sp>
        <p:sp>
          <p:nvSpPr>
            <p:cNvPr id="18" name="Freeform 9"/>
            <p:cNvSpPr>
              <a:spLocks/>
            </p:cNvSpPr>
            <p:nvPr>
              <p:custDataLst>
                <p:tags r:id="rId14"/>
              </p:custDataLst>
            </p:nvPr>
          </p:nvSpPr>
          <p:spPr bwMode="gray">
            <a:xfrm>
              <a:off x="5972849" y="3704434"/>
              <a:ext cx="838782" cy="374924"/>
            </a:xfrm>
            <a:prstGeom prst="roundRect">
              <a:avLst/>
            </a:prstGeom>
            <a:solidFill>
              <a:schemeClr val="accent2"/>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Combiner</a:t>
              </a:r>
              <a:endParaRPr lang="en-IN" sz="1000">
                <a:solidFill>
                  <a:schemeClr val="bg1"/>
                </a:solidFill>
              </a:endParaRPr>
            </a:p>
          </p:txBody>
        </p:sp>
        <p:sp>
          <p:nvSpPr>
            <p:cNvPr id="19" name="Freeform 9"/>
            <p:cNvSpPr>
              <a:spLocks/>
            </p:cNvSpPr>
            <p:nvPr>
              <p:custDataLst>
                <p:tags r:id="rId15"/>
              </p:custDataLst>
            </p:nvPr>
          </p:nvSpPr>
          <p:spPr bwMode="gray">
            <a:xfrm>
              <a:off x="5972849" y="4633010"/>
              <a:ext cx="838782" cy="374924"/>
            </a:xfrm>
            <a:prstGeom prst="roundRect">
              <a:avLst/>
            </a:prstGeom>
            <a:solidFill>
              <a:schemeClr val="accent2"/>
            </a:solidFill>
            <a:ln>
              <a:noFill/>
            </a:ln>
          </p:spPr>
          <p:txBody>
            <a:bodyPr vert="horz" wrap="square" lIns="91440" tIns="45720" rIns="91440" bIns="45720" numCol="1" anchor="ctr" anchorCtr="0" compatLnSpc="1">
              <a:prstTxWarp prst="textNoShape">
                <a:avLst/>
              </a:prstTxWarp>
            </a:bodyPr>
            <a:lstStyle/>
            <a:p>
              <a:r>
                <a:rPr lang="en-IN" sz="1000" smtClean="0">
                  <a:solidFill>
                    <a:schemeClr val="bg1"/>
                  </a:solidFill>
                </a:rPr>
                <a:t>Combiner</a:t>
              </a:r>
              <a:endParaRPr lang="en-IN" sz="1000">
                <a:solidFill>
                  <a:schemeClr val="bg1"/>
                </a:solidFill>
              </a:endParaRPr>
            </a:p>
          </p:txBody>
        </p:sp>
        <p:sp>
          <p:nvSpPr>
            <p:cNvPr id="20" name="Freeform 21"/>
            <p:cNvSpPr>
              <a:spLocks/>
            </p:cNvSpPr>
            <p:nvPr>
              <p:custDataLst>
                <p:tags r:id="rId16"/>
              </p:custDataLst>
            </p:nvPr>
          </p:nvSpPr>
          <p:spPr bwMode="gray">
            <a:xfrm>
              <a:off x="7505995" y="2987548"/>
              <a:ext cx="1182586" cy="983074"/>
            </a:xfrm>
            <a:prstGeom prst="roundRect">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IN" sz="1000">
                  <a:solidFill>
                    <a:schemeClr val="bg1"/>
                  </a:solidFill>
                </a:rPr>
                <a:t>Bear, 2</a:t>
              </a:r>
            </a:p>
            <a:p>
              <a:r>
                <a:rPr lang="en-IN" sz="1000">
                  <a:solidFill>
                    <a:schemeClr val="bg1"/>
                  </a:solidFill>
                </a:rPr>
                <a:t>Car, 3</a:t>
              </a:r>
            </a:p>
            <a:p>
              <a:r>
                <a:rPr lang="en-IN" sz="1000">
                  <a:solidFill>
                    <a:schemeClr val="bg1"/>
                  </a:solidFill>
                </a:rPr>
                <a:t>Deer, 2</a:t>
              </a:r>
            </a:p>
            <a:p>
              <a:r>
                <a:rPr lang="en-IN" sz="1000">
                  <a:solidFill>
                    <a:schemeClr val="bg1"/>
                  </a:solidFill>
                </a:rPr>
                <a:t>River, 2</a:t>
              </a:r>
            </a:p>
          </p:txBody>
        </p:sp>
        <p:cxnSp>
          <p:nvCxnSpPr>
            <p:cNvPr id="21" name="Straight Arrow Connector 20"/>
            <p:cNvCxnSpPr>
              <a:stCxn id="7" idx="3"/>
              <a:endCxn id="5" idx="1"/>
            </p:cNvCxnSpPr>
            <p:nvPr>
              <p:custDataLst>
                <p:tags r:id="rId17"/>
              </p:custDataLst>
            </p:nvPr>
          </p:nvCxnSpPr>
          <p:spPr bwMode="gray">
            <a:xfrm flipV="1">
              <a:off x="1766786" y="2449413"/>
              <a:ext cx="360954" cy="102967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3"/>
              <a:endCxn id="6" idx="1"/>
            </p:cNvCxnSpPr>
            <p:nvPr>
              <p:custDataLst>
                <p:tags r:id="rId18"/>
              </p:custDataLst>
            </p:nvPr>
          </p:nvCxnSpPr>
          <p:spPr bwMode="gray">
            <a:xfrm flipV="1">
              <a:off x="3030280" y="2449412"/>
              <a:ext cx="316327" cy="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8" idx="1"/>
            </p:cNvCxnSpPr>
            <p:nvPr>
              <p:custDataLst>
                <p:tags r:id="rId19"/>
              </p:custDataLst>
            </p:nvPr>
          </p:nvCxnSpPr>
          <p:spPr bwMode="gray">
            <a:xfrm>
              <a:off x="1766786" y="3479085"/>
              <a:ext cx="360954" cy="110747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3"/>
              <a:endCxn id="10" idx="1"/>
            </p:cNvCxnSpPr>
            <p:nvPr>
              <p:custDataLst>
                <p:tags r:id="rId20"/>
              </p:custDataLst>
            </p:nvPr>
          </p:nvCxnSpPr>
          <p:spPr bwMode="gray">
            <a:xfrm flipV="1">
              <a:off x="3030280" y="3480772"/>
              <a:ext cx="316327" cy="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3"/>
              <a:endCxn id="11" idx="1"/>
            </p:cNvCxnSpPr>
            <p:nvPr>
              <p:custDataLst>
                <p:tags r:id="rId21"/>
              </p:custDataLst>
            </p:nvPr>
          </p:nvCxnSpPr>
          <p:spPr bwMode="gray">
            <a:xfrm flipV="1">
              <a:off x="3030280" y="4586563"/>
              <a:ext cx="316327" cy="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3"/>
              <a:endCxn id="16" idx="1"/>
            </p:cNvCxnSpPr>
            <p:nvPr>
              <p:custDataLst>
                <p:tags r:id="rId22"/>
              </p:custDataLst>
            </p:nvPr>
          </p:nvCxnSpPr>
          <p:spPr bwMode="gray">
            <a:xfrm>
              <a:off x="5578259" y="2034742"/>
              <a:ext cx="39459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3"/>
              <a:endCxn id="17" idx="1"/>
            </p:cNvCxnSpPr>
            <p:nvPr>
              <p:custDataLst>
                <p:tags r:id="rId23"/>
              </p:custDataLst>
            </p:nvPr>
          </p:nvCxnSpPr>
          <p:spPr bwMode="gray">
            <a:xfrm>
              <a:off x="5578259" y="2963319"/>
              <a:ext cx="39459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3"/>
              <a:endCxn id="18" idx="1"/>
            </p:cNvCxnSpPr>
            <p:nvPr>
              <p:custDataLst>
                <p:tags r:id="rId24"/>
              </p:custDataLst>
            </p:nvPr>
          </p:nvCxnSpPr>
          <p:spPr bwMode="gray">
            <a:xfrm>
              <a:off x="5578259" y="3891896"/>
              <a:ext cx="39459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3"/>
              <a:endCxn id="19" idx="1"/>
            </p:cNvCxnSpPr>
            <p:nvPr>
              <p:custDataLst>
                <p:tags r:id="rId25"/>
              </p:custDataLst>
            </p:nvPr>
          </p:nvCxnSpPr>
          <p:spPr bwMode="gray">
            <a:xfrm>
              <a:off x="5578259" y="4820472"/>
              <a:ext cx="39459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3"/>
              <a:endCxn id="20" idx="1"/>
            </p:cNvCxnSpPr>
            <p:nvPr>
              <p:custDataLst>
                <p:tags r:id="rId26"/>
              </p:custDataLst>
            </p:nvPr>
          </p:nvCxnSpPr>
          <p:spPr bwMode="gray">
            <a:xfrm>
              <a:off x="6811631" y="2034742"/>
              <a:ext cx="694364" cy="144434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3"/>
              <a:endCxn id="20" idx="1"/>
            </p:cNvCxnSpPr>
            <p:nvPr>
              <p:custDataLst>
                <p:tags r:id="rId27"/>
              </p:custDataLst>
            </p:nvPr>
          </p:nvCxnSpPr>
          <p:spPr bwMode="gray">
            <a:xfrm>
              <a:off x="6811631" y="2963319"/>
              <a:ext cx="694364" cy="51576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3"/>
              <a:endCxn id="20" idx="1"/>
            </p:cNvCxnSpPr>
            <p:nvPr>
              <p:custDataLst>
                <p:tags r:id="rId28"/>
              </p:custDataLst>
            </p:nvPr>
          </p:nvCxnSpPr>
          <p:spPr bwMode="gray">
            <a:xfrm flipV="1">
              <a:off x="6811631" y="3479085"/>
              <a:ext cx="694364" cy="41281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9" idx="3"/>
              <a:endCxn id="20" idx="1"/>
            </p:cNvCxnSpPr>
            <p:nvPr>
              <p:custDataLst>
                <p:tags r:id="rId29"/>
              </p:custDataLst>
            </p:nvPr>
          </p:nvCxnSpPr>
          <p:spPr bwMode="gray">
            <a:xfrm flipV="1">
              <a:off x="6811631" y="3479085"/>
              <a:ext cx="694364" cy="134138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 idx="3"/>
              <a:endCxn id="12" idx="1"/>
            </p:cNvCxnSpPr>
            <p:nvPr>
              <p:custDataLst>
                <p:tags r:id="rId30"/>
              </p:custDataLst>
            </p:nvPr>
          </p:nvCxnSpPr>
          <p:spPr bwMode="gray">
            <a:xfrm flipV="1">
              <a:off x="4185389" y="2034742"/>
              <a:ext cx="554088" cy="41467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 idx="3"/>
              <a:endCxn id="14" idx="1"/>
            </p:cNvCxnSpPr>
            <p:nvPr>
              <p:custDataLst>
                <p:tags r:id="rId31"/>
              </p:custDataLst>
            </p:nvPr>
          </p:nvCxnSpPr>
          <p:spPr bwMode="gray">
            <a:xfrm>
              <a:off x="4185389" y="2449412"/>
              <a:ext cx="554088" cy="144248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 idx="3"/>
              <a:endCxn id="15" idx="1"/>
            </p:cNvCxnSpPr>
            <p:nvPr>
              <p:custDataLst>
                <p:tags r:id="rId32"/>
              </p:custDataLst>
            </p:nvPr>
          </p:nvCxnSpPr>
          <p:spPr bwMode="gray">
            <a:xfrm>
              <a:off x="4185389" y="2449412"/>
              <a:ext cx="554088" cy="237106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0" idx="3"/>
            </p:cNvCxnSpPr>
            <p:nvPr>
              <p:custDataLst>
                <p:tags r:id="rId33"/>
              </p:custDataLst>
            </p:nvPr>
          </p:nvCxnSpPr>
          <p:spPr bwMode="gray">
            <a:xfrm flipV="1">
              <a:off x="4185389" y="2828260"/>
              <a:ext cx="524834" cy="652512"/>
            </a:xfrm>
            <a:prstGeom prst="straightConnector1">
              <a:avLst/>
            </a:prstGeom>
            <a:ln w="127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custDataLst>
                <p:tags r:id="rId34"/>
              </p:custDataLst>
            </p:nvPr>
          </p:nvCxnSpPr>
          <p:spPr bwMode="gray">
            <a:xfrm flipV="1">
              <a:off x="4206654" y="2934586"/>
              <a:ext cx="524834" cy="652512"/>
            </a:xfrm>
            <a:prstGeom prst="straightConnector1">
              <a:avLst/>
            </a:prstGeom>
            <a:ln w="127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custDataLst>
                <p:tags r:id="rId35"/>
              </p:custDataLst>
            </p:nvPr>
          </p:nvCxnSpPr>
          <p:spPr bwMode="gray">
            <a:xfrm>
              <a:off x="4185389" y="3714689"/>
              <a:ext cx="546099" cy="1240083"/>
            </a:xfrm>
            <a:prstGeom prst="straightConnector1">
              <a:avLst/>
            </a:prstGeom>
            <a:ln w="127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12" idx="1"/>
            </p:cNvCxnSpPr>
            <p:nvPr>
              <p:custDataLst>
                <p:tags r:id="rId36"/>
              </p:custDataLst>
            </p:nvPr>
          </p:nvCxnSpPr>
          <p:spPr bwMode="gray">
            <a:xfrm flipV="1">
              <a:off x="4196022" y="2034742"/>
              <a:ext cx="543455" cy="2381696"/>
            </a:xfrm>
            <a:prstGeom prst="straightConnector1">
              <a:avLst/>
            </a:prstGeom>
            <a:ln w="127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custDataLst>
                <p:tags r:id="rId37"/>
              </p:custDataLst>
            </p:nvPr>
          </p:nvCxnSpPr>
          <p:spPr bwMode="gray">
            <a:xfrm flipV="1">
              <a:off x="4196022" y="3104707"/>
              <a:ext cx="535466" cy="1545647"/>
            </a:xfrm>
            <a:prstGeom prst="straightConnector1">
              <a:avLst/>
            </a:prstGeom>
            <a:ln w="127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custDataLst>
                <p:tags r:id="rId38"/>
              </p:custDataLst>
            </p:nvPr>
          </p:nvCxnSpPr>
          <p:spPr bwMode="gray">
            <a:xfrm flipV="1">
              <a:off x="4174757" y="4051005"/>
              <a:ext cx="577996" cy="758838"/>
            </a:xfrm>
            <a:prstGeom prst="straightConnector1">
              <a:avLst/>
            </a:prstGeom>
            <a:ln w="127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gray">
            <a:xfrm>
              <a:off x="605841" y="958325"/>
              <a:ext cx="641521" cy="338554"/>
            </a:xfrm>
            <a:prstGeom prst="rect">
              <a:avLst/>
            </a:prstGeom>
          </p:spPr>
          <p:txBody>
            <a:bodyPr wrap="none">
              <a:spAutoFit/>
            </a:bodyPr>
            <a:lstStyle/>
            <a:p>
              <a:pPr algn="ctr"/>
              <a:r>
                <a:rPr lang="en-US" sz="1600" b="1" smtClean="0">
                  <a:solidFill>
                    <a:schemeClr val="tx2"/>
                  </a:solidFill>
                </a:rPr>
                <a:t>Input</a:t>
              </a:r>
              <a:endParaRPr lang="en-IN" sz="1600" b="1">
                <a:solidFill>
                  <a:schemeClr val="tx2"/>
                </a:solidFill>
              </a:endParaRPr>
            </a:p>
          </p:txBody>
        </p:sp>
        <p:sp>
          <p:nvSpPr>
            <p:cNvPr id="88" name="Rectangle 87"/>
            <p:cNvSpPr/>
            <p:nvPr/>
          </p:nvSpPr>
          <p:spPr bwMode="gray">
            <a:xfrm>
              <a:off x="2140704" y="958325"/>
              <a:ext cx="889154" cy="338554"/>
            </a:xfrm>
            <a:prstGeom prst="rect">
              <a:avLst/>
            </a:prstGeom>
          </p:spPr>
          <p:txBody>
            <a:bodyPr wrap="none">
              <a:spAutoFit/>
            </a:bodyPr>
            <a:lstStyle/>
            <a:p>
              <a:pPr algn="ctr"/>
              <a:r>
                <a:rPr lang="en-US" sz="1600" b="1" smtClean="0">
                  <a:solidFill>
                    <a:schemeClr val="tx2"/>
                  </a:solidFill>
                </a:rPr>
                <a:t>Splitting</a:t>
              </a:r>
              <a:endParaRPr lang="en-IN" sz="1600" b="1">
                <a:solidFill>
                  <a:schemeClr val="tx2"/>
                </a:solidFill>
              </a:endParaRPr>
            </a:p>
          </p:txBody>
        </p:sp>
        <p:sp>
          <p:nvSpPr>
            <p:cNvPr id="89" name="Rectangle 88"/>
            <p:cNvSpPr/>
            <p:nvPr/>
          </p:nvSpPr>
          <p:spPr bwMode="gray">
            <a:xfrm>
              <a:off x="3229455" y="958325"/>
              <a:ext cx="944489" cy="338554"/>
            </a:xfrm>
            <a:prstGeom prst="rect">
              <a:avLst/>
            </a:prstGeom>
          </p:spPr>
          <p:txBody>
            <a:bodyPr wrap="none">
              <a:spAutoFit/>
            </a:bodyPr>
            <a:lstStyle/>
            <a:p>
              <a:pPr algn="ctr"/>
              <a:r>
                <a:rPr lang="en-US" sz="1600" b="1" smtClean="0">
                  <a:solidFill>
                    <a:schemeClr val="tx2"/>
                  </a:solidFill>
                </a:rPr>
                <a:t>Mapping</a:t>
              </a:r>
              <a:endParaRPr lang="en-IN" sz="1600" b="1">
                <a:solidFill>
                  <a:schemeClr val="tx2"/>
                </a:solidFill>
              </a:endParaRPr>
            </a:p>
          </p:txBody>
        </p:sp>
        <p:sp>
          <p:nvSpPr>
            <p:cNvPr id="90" name="Rectangle 89"/>
            <p:cNvSpPr/>
            <p:nvPr/>
          </p:nvSpPr>
          <p:spPr bwMode="gray">
            <a:xfrm>
              <a:off x="4453002" y="958325"/>
              <a:ext cx="942887" cy="338554"/>
            </a:xfrm>
            <a:prstGeom prst="rect">
              <a:avLst/>
            </a:prstGeom>
          </p:spPr>
          <p:txBody>
            <a:bodyPr wrap="none">
              <a:spAutoFit/>
            </a:bodyPr>
            <a:lstStyle/>
            <a:p>
              <a:pPr algn="ctr"/>
              <a:r>
                <a:rPr lang="en-US" sz="1600" b="1" smtClean="0">
                  <a:solidFill>
                    <a:schemeClr val="tx2"/>
                  </a:solidFill>
                </a:rPr>
                <a:t>Shuffling</a:t>
              </a:r>
              <a:endParaRPr lang="en-IN" sz="1600" b="1">
                <a:solidFill>
                  <a:schemeClr val="tx2"/>
                </a:solidFill>
              </a:endParaRPr>
            </a:p>
          </p:txBody>
        </p:sp>
        <p:sp>
          <p:nvSpPr>
            <p:cNvPr id="91" name="Rectangle 90"/>
            <p:cNvSpPr/>
            <p:nvPr/>
          </p:nvSpPr>
          <p:spPr bwMode="gray">
            <a:xfrm>
              <a:off x="5877081" y="958325"/>
              <a:ext cx="965522" cy="338554"/>
            </a:xfrm>
            <a:prstGeom prst="rect">
              <a:avLst/>
            </a:prstGeom>
          </p:spPr>
          <p:txBody>
            <a:bodyPr wrap="none">
              <a:spAutoFit/>
            </a:bodyPr>
            <a:lstStyle/>
            <a:p>
              <a:pPr algn="ctr"/>
              <a:r>
                <a:rPr lang="en-US" sz="1600" b="1" smtClean="0">
                  <a:solidFill>
                    <a:schemeClr val="tx2"/>
                  </a:solidFill>
                </a:rPr>
                <a:t>Reducing</a:t>
              </a:r>
              <a:endParaRPr lang="en-IN" sz="1600" b="1">
                <a:solidFill>
                  <a:schemeClr val="tx2"/>
                </a:solidFill>
              </a:endParaRPr>
            </a:p>
          </p:txBody>
        </p:sp>
        <p:sp>
          <p:nvSpPr>
            <p:cNvPr id="92" name="Rectangle 91"/>
            <p:cNvSpPr/>
            <p:nvPr/>
          </p:nvSpPr>
          <p:spPr bwMode="gray">
            <a:xfrm>
              <a:off x="7393847" y="958325"/>
              <a:ext cx="1164293" cy="338554"/>
            </a:xfrm>
            <a:prstGeom prst="rect">
              <a:avLst/>
            </a:prstGeom>
          </p:spPr>
          <p:txBody>
            <a:bodyPr wrap="none">
              <a:spAutoFit/>
            </a:bodyPr>
            <a:lstStyle/>
            <a:p>
              <a:pPr algn="ctr"/>
              <a:r>
                <a:rPr lang="en-US" sz="1600" b="1" smtClean="0">
                  <a:solidFill>
                    <a:schemeClr val="tx2"/>
                  </a:solidFill>
                </a:rPr>
                <a:t>Final Result</a:t>
              </a:r>
              <a:endParaRPr lang="en-IN" sz="1600" b="1">
                <a:solidFill>
                  <a:schemeClr val="tx2"/>
                </a:solidFill>
              </a:endParaRPr>
            </a:p>
          </p:txBody>
        </p:sp>
        <p:sp>
          <p:nvSpPr>
            <p:cNvPr id="93" name="Rectangle 92"/>
            <p:cNvSpPr/>
            <p:nvPr/>
          </p:nvSpPr>
          <p:spPr bwMode="gray">
            <a:xfrm>
              <a:off x="2334131" y="1798297"/>
              <a:ext cx="608628" cy="307777"/>
            </a:xfrm>
            <a:prstGeom prst="rect">
              <a:avLst/>
            </a:prstGeom>
          </p:spPr>
          <p:txBody>
            <a:bodyPr wrap="none">
              <a:spAutoFit/>
            </a:bodyPr>
            <a:lstStyle/>
            <a:p>
              <a:pPr algn="ctr"/>
              <a:r>
                <a:rPr lang="en-US" sz="1400" b="1" smtClean="0">
                  <a:solidFill>
                    <a:srgbClr val="0070C0"/>
                  </a:solidFill>
                </a:rPr>
                <a:t>K1,V1</a:t>
              </a:r>
              <a:endParaRPr lang="en-IN" sz="1400" b="1">
                <a:solidFill>
                  <a:srgbClr val="0070C0"/>
                </a:solidFill>
              </a:endParaRPr>
            </a:p>
          </p:txBody>
        </p:sp>
        <p:sp>
          <p:nvSpPr>
            <p:cNvPr id="94" name="Rectangle 93"/>
            <p:cNvSpPr/>
            <p:nvPr/>
          </p:nvSpPr>
          <p:spPr bwMode="gray">
            <a:xfrm>
              <a:off x="4595103" y="1521850"/>
              <a:ext cx="1062727" cy="307777"/>
            </a:xfrm>
            <a:prstGeom prst="rect">
              <a:avLst/>
            </a:prstGeom>
          </p:spPr>
          <p:txBody>
            <a:bodyPr wrap="none">
              <a:spAutoFit/>
            </a:bodyPr>
            <a:lstStyle/>
            <a:p>
              <a:pPr algn="ctr"/>
              <a:r>
                <a:rPr lang="en-US" sz="1400" b="1" smtClean="0">
                  <a:solidFill>
                    <a:srgbClr val="0070C0"/>
                  </a:solidFill>
                </a:rPr>
                <a:t>K2, List (V2)</a:t>
              </a:r>
              <a:endParaRPr lang="en-IN" sz="1400" b="1">
                <a:solidFill>
                  <a:srgbClr val="0070C0"/>
                </a:solidFill>
              </a:endParaRPr>
            </a:p>
          </p:txBody>
        </p:sp>
        <p:sp>
          <p:nvSpPr>
            <p:cNvPr id="99" name="Rectangle 98"/>
            <p:cNvSpPr/>
            <p:nvPr/>
          </p:nvSpPr>
          <p:spPr bwMode="gray">
            <a:xfrm>
              <a:off x="3244771" y="1734501"/>
              <a:ext cx="1062727" cy="307777"/>
            </a:xfrm>
            <a:prstGeom prst="rect">
              <a:avLst/>
            </a:prstGeom>
          </p:spPr>
          <p:txBody>
            <a:bodyPr wrap="none">
              <a:spAutoFit/>
            </a:bodyPr>
            <a:lstStyle/>
            <a:p>
              <a:pPr algn="ctr"/>
              <a:r>
                <a:rPr lang="en-US" sz="1400" b="1" smtClean="0">
                  <a:solidFill>
                    <a:srgbClr val="0070C0"/>
                  </a:solidFill>
                </a:rPr>
                <a:t>List (K2, V2)</a:t>
              </a:r>
              <a:endParaRPr lang="en-IN" sz="1400" b="1">
                <a:solidFill>
                  <a:srgbClr val="0070C0"/>
                </a:solidFill>
              </a:endParaRPr>
            </a:p>
          </p:txBody>
        </p:sp>
        <p:sp>
          <p:nvSpPr>
            <p:cNvPr id="100" name="Rectangle 99"/>
            <p:cNvSpPr/>
            <p:nvPr/>
          </p:nvSpPr>
          <p:spPr bwMode="gray">
            <a:xfrm>
              <a:off x="7554152" y="2648901"/>
              <a:ext cx="1013804" cy="307777"/>
            </a:xfrm>
            <a:prstGeom prst="rect">
              <a:avLst/>
            </a:prstGeom>
          </p:spPr>
          <p:txBody>
            <a:bodyPr wrap="none">
              <a:spAutoFit/>
            </a:bodyPr>
            <a:lstStyle/>
            <a:p>
              <a:pPr algn="ctr"/>
              <a:r>
                <a:rPr lang="en-US" sz="1400" b="1" smtClean="0">
                  <a:solidFill>
                    <a:srgbClr val="0070C0"/>
                  </a:solidFill>
                </a:rPr>
                <a:t>List (K3,V3)</a:t>
              </a:r>
              <a:endParaRPr lang="en-IN" sz="1400" b="1">
                <a:solidFill>
                  <a:srgbClr val="0070C0"/>
                </a:solidFill>
              </a:endParaRPr>
            </a:p>
          </p:txBody>
        </p:sp>
      </p:grpSp>
    </p:spTree>
    <p:extLst>
      <p:ext uri="{BB962C8B-B14F-4D97-AF65-F5344CB8AC3E}">
        <p14:creationId xmlns:p14="http://schemas.microsoft.com/office/powerpoint/2010/main" val="63329717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MAP AND REDUCE SIDE JOINS</a:t>
            </a:r>
            <a:endParaRPr lang="en-IN"/>
          </a:p>
        </p:txBody>
      </p:sp>
      <p:grpSp>
        <p:nvGrpSpPr>
          <p:cNvPr id="3" name="Group 2"/>
          <p:cNvGrpSpPr>
            <a:grpSpLocks/>
          </p:cNvGrpSpPr>
          <p:nvPr/>
        </p:nvGrpSpPr>
        <p:grpSpPr bwMode="gray">
          <a:xfrm>
            <a:off x="342900" y="1363931"/>
            <a:ext cx="8534400" cy="4441288"/>
            <a:chOff x="1961" y="1420"/>
            <a:chExt cx="21079" cy="1097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61" y="1420"/>
              <a:ext cx="21079" cy="1097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a:grpSpLocks/>
            </p:cNvGrpSpPr>
            <p:nvPr/>
          </p:nvGrpSpPr>
          <p:grpSpPr bwMode="gray">
            <a:xfrm>
              <a:off x="15720" y="3940"/>
              <a:ext cx="5760" cy="727"/>
              <a:chOff x="15720" y="3940"/>
              <a:chExt cx="5760" cy="727"/>
            </a:xfrm>
          </p:grpSpPr>
          <p:sp>
            <p:nvSpPr>
              <p:cNvPr id="17" name="Freeform 5"/>
              <p:cNvSpPr>
                <a:spLocks/>
              </p:cNvSpPr>
              <p:nvPr/>
            </p:nvSpPr>
            <p:spPr bwMode="gray">
              <a:xfrm>
                <a:off x="15720" y="3940"/>
                <a:ext cx="5760" cy="727"/>
              </a:xfrm>
              <a:custGeom>
                <a:avLst/>
                <a:gdLst>
                  <a:gd name="T0" fmla="+- 0 15720 15720"/>
                  <a:gd name="T1" fmla="*/ T0 w 5760"/>
                  <a:gd name="T2" fmla="+- 0 4667 3940"/>
                  <a:gd name="T3" fmla="*/ 4667 h 727"/>
                  <a:gd name="T4" fmla="+- 0 21480 15720"/>
                  <a:gd name="T5" fmla="*/ T4 w 5760"/>
                  <a:gd name="T6" fmla="+- 0 4667 3940"/>
                  <a:gd name="T7" fmla="*/ 4667 h 727"/>
                  <a:gd name="T8" fmla="+- 0 21480 15720"/>
                  <a:gd name="T9" fmla="*/ T8 w 5760"/>
                  <a:gd name="T10" fmla="+- 0 3940 3940"/>
                  <a:gd name="T11" fmla="*/ 3940 h 727"/>
                  <a:gd name="T12" fmla="+- 0 15720 15720"/>
                  <a:gd name="T13" fmla="*/ T12 w 5760"/>
                  <a:gd name="T14" fmla="+- 0 3940 3940"/>
                  <a:gd name="T15" fmla="*/ 3940 h 727"/>
                  <a:gd name="T16" fmla="+- 0 15720 15720"/>
                  <a:gd name="T17" fmla="*/ T16 w 5760"/>
                  <a:gd name="T18" fmla="+- 0 4667 3940"/>
                  <a:gd name="T19" fmla="*/ 4667 h 727"/>
                </a:gdLst>
                <a:ahLst/>
                <a:cxnLst>
                  <a:cxn ang="0">
                    <a:pos x="T1" y="T3"/>
                  </a:cxn>
                  <a:cxn ang="0">
                    <a:pos x="T5" y="T7"/>
                  </a:cxn>
                  <a:cxn ang="0">
                    <a:pos x="T9" y="T11"/>
                  </a:cxn>
                  <a:cxn ang="0">
                    <a:pos x="T13" y="T15"/>
                  </a:cxn>
                  <a:cxn ang="0">
                    <a:pos x="T17" y="T19"/>
                  </a:cxn>
                </a:cxnLst>
                <a:rect l="0" t="0" r="r" b="b"/>
                <a:pathLst>
                  <a:path w="5760" h="727">
                    <a:moveTo>
                      <a:pt x="0" y="727"/>
                    </a:moveTo>
                    <a:lnTo>
                      <a:pt x="5760" y="727"/>
                    </a:lnTo>
                    <a:lnTo>
                      <a:pt x="5760" y="0"/>
                    </a:lnTo>
                    <a:lnTo>
                      <a:pt x="0" y="0"/>
                    </a:lnTo>
                    <a:lnTo>
                      <a:pt x="0" y="72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 name="Group 6"/>
            <p:cNvGrpSpPr>
              <a:grpSpLocks/>
            </p:cNvGrpSpPr>
            <p:nvPr/>
          </p:nvGrpSpPr>
          <p:grpSpPr bwMode="gray">
            <a:xfrm>
              <a:off x="6720" y="8740"/>
              <a:ext cx="3122" cy="720"/>
              <a:chOff x="6720" y="8740"/>
              <a:chExt cx="3122" cy="720"/>
            </a:xfrm>
          </p:grpSpPr>
          <p:sp>
            <p:nvSpPr>
              <p:cNvPr id="16" name="Freeform 7"/>
              <p:cNvSpPr>
                <a:spLocks/>
              </p:cNvSpPr>
              <p:nvPr/>
            </p:nvSpPr>
            <p:spPr bwMode="gray">
              <a:xfrm>
                <a:off x="6720" y="8740"/>
                <a:ext cx="3122" cy="720"/>
              </a:xfrm>
              <a:custGeom>
                <a:avLst/>
                <a:gdLst>
                  <a:gd name="T0" fmla="+- 0 6720 6720"/>
                  <a:gd name="T1" fmla="*/ T0 w 3122"/>
                  <a:gd name="T2" fmla="+- 0 9460 8740"/>
                  <a:gd name="T3" fmla="*/ 9460 h 720"/>
                  <a:gd name="T4" fmla="+- 0 9842 6720"/>
                  <a:gd name="T5" fmla="*/ T4 w 3122"/>
                  <a:gd name="T6" fmla="+- 0 9460 8740"/>
                  <a:gd name="T7" fmla="*/ 9460 h 720"/>
                  <a:gd name="T8" fmla="+- 0 9842 6720"/>
                  <a:gd name="T9" fmla="*/ T8 w 3122"/>
                  <a:gd name="T10" fmla="+- 0 8740 8740"/>
                  <a:gd name="T11" fmla="*/ 8740 h 720"/>
                  <a:gd name="T12" fmla="+- 0 6720 6720"/>
                  <a:gd name="T13" fmla="*/ T12 w 3122"/>
                  <a:gd name="T14" fmla="+- 0 8740 8740"/>
                  <a:gd name="T15" fmla="*/ 8740 h 720"/>
                  <a:gd name="T16" fmla="+- 0 6720 6720"/>
                  <a:gd name="T17" fmla="*/ T16 w 3122"/>
                  <a:gd name="T18" fmla="+- 0 9460 8740"/>
                  <a:gd name="T19" fmla="*/ 9460 h 720"/>
                </a:gdLst>
                <a:ahLst/>
                <a:cxnLst>
                  <a:cxn ang="0">
                    <a:pos x="T1" y="T3"/>
                  </a:cxn>
                  <a:cxn ang="0">
                    <a:pos x="T5" y="T7"/>
                  </a:cxn>
                  <a:cxn ang="0">
                    <a:pos x="T9" y="T11"/>
                  </a:cxn>
                  <a:cxn ang="0">
                    <a:pos x="T13" y="T15"/>
                  </a:cxn>
                  <a:cxn ang="0">
                    <a:pos x="T17" y="T19"/>
                  </a:cxn>
                </a:cxnLst>
                <a:rect l="0" t="0" r="r" b="b"/>
                <a:pathLst>
                  <a:path w="3122" h="720">
                    <a:moveTo>
                      <a:pt x="0" y="720"/>
                    </a:moveTo>
                    <a:lnTo>
                      <a:pt x="3122" y="720"/>
                    </a:lnTo>
                    <a:lnTo>
                      <a:pt x="3122" y="0"/>
                    </a:lnTo>
                    <a:lnTo>
                      <a:pt x="0" y="0"/>
                    </a:lnTo>
                    <a:lnTo>
                      <a:pt x="0" y="72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6" name="Group 8"/>
            <p:cNvGrpSpPr>
              <a:grpSpLocks/>
            </p:cNvGrpSpPr>
            <p:nvPr/>
          </p:nvGrpSpPr>
          <p:grpSpPr bwMode="gray">
            <a:xfrm>
              <a:off x="14400" y="8944"/>
              <a:ext cx="2520" cy="1356"/>
              <a:chOff x="14400" y="8944"/>
              <a:chExt cx="2520" cy="1356"/>
            </a:xfrm>
          </p:grpSpPr>
          <p:sp>
            <p:nvSpPr>
              <p:cNvPr id="15" name="Freeform 9"/>
              <p:cNvSpPr>
                <a:spLocks/>
              </p:cNvSpPr>
              <p:nvPr/>
            </p:nvSpPr>
            <p:spPr bwMode="gray">
              <a:xfrm>
                <a:off x="14400" y="8944"/>
                <a:ext cx="2520" cy="1356"/>
              </a:xfrm>
              <a:custGeom>
                <a:avLst/>
                <a:gdLst>
                  <a:gd name="T0" fmla="+- 0 14400 14400"/>
                  <a:gd name="T1" fmla="*/ T0 w 2520"/>
                  <a:gd name="T2" fmla="+- 0 10300 8944"/>
                  <a:gd name="T3" fmla="*/ 10300 h 1356"/>
                  <a:gd name="T4" fmla="+- 0 16920 14400"/>
                  <a:gd name="T5" fmla="*/ T4 w 2520"/>
                  <a:gd name="T6" fmla="+- 0 10300 8944"/>
                  <a:gd name="T7" fmla="*/ 10300 h 1356"/>
                  <a:gd name="T8" fmla="+- 0 16920 14400"/>
                  <a:gd name="T9" fmla="*/ T8 w 2520"/>
                  <a:gd name="T10" fmla="+- 0 8944 8944"/>
                  <a:gd name="T11" fmla="*/ 8944 h 1356"/>
                  <a:gd name="T12" fmla="+- 0 14400 14400"/>
                  <a:gd name="T13" fmla="*/ T12 w 2520"/>
                  <a:gd name="T14" fmla="+- 0 8944 8944"/>
                  <a:gd name="T15" fmla="*/ 8944 h 1356"/>
                  <a:gd name="T16" fmla="+- 0 14400 14400"/>
                  <a:gd name="T17" fmla="*/ T16 w 2520"/>
                  <a:gd name="T18" fmla="+- 0 10300 8944"/>
                  <a:gd name="T19" fmla="*/ 10300 h 1356"/>
                </a:gdLst>
                <a:ahLst/>
                <a:cxnLst>
                  <a:cxn ang="0">
                    <a:pos x="T1" y="T3"/>
                  </a:cxn>
                  <a:cxn ang="0">
                    <a:pos x="T5" y="T7"/>
                  </a:cxn>
                  <a:cxn ang="0">
                    <a:pos x="T9" y="T11"/>
                  </a:cxn>
                  <a:cxn ang="0">
                    <a:pos x="T13" y="T15"/>
                  </a:cxn>
                  <a:cxn ang="0">
                    <a:pos x="T17" y="T19"/>
                  </a:cxn>
                </a:cxnLst>
                <a:rect l="0" t="0" r="r" b="b"/>
                <a:pathLst>
                  <a:path w="2520" h="1356">
                    <a:moveTo>
                      <a:pt x="0" y="1356"/>
                    </a:moveTo>
                    <a:lnTo>
                      <a:pt x="2520" y="1356"/>
                    </a:lnTo>
                    <a:lnTo>
                      <a:pt x="2520" y="0"/>
                    </a:lnTo>
                    <a:lnTo>
                      <a:pt x="0" y="0"/>
                    </a:lnTo>
                    <a:lnTo>
                      <a:pt x="0" y="1356"/>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7" name="Group 10"/>
            <p:cNvGrpSpPr>
              <a:grpSpLocks/>
            </p:cNvGrpSpPr>
            <p:nvPr/>
          </p:nvGrpSpPr>
          <p:grpSpPr bwMode="gray">
            <a:xfrm>
              <a:off x="2760" y="3940"/>
              <a:ext cx="6600" cy="1080"/>
              <a:chOff x="2760" y="3940"/>
              <a:chExt cx="6600" cy="1080"/>
            </a:xfrm>
          </p:grpSpPr>
          <p:sp>
            <p:nvSpPr>
              <p:cNvPr id="14" name="Freeform 11"/>
              <p:cNvSpPr>
                <a:spLocks/>
              </p:cNvSpPr>
              <p:nvPr/>
            </p:nvSpPr>
            <p:spPr bwMode="gray">
              <a:xfrm>
                <a:off x="2760" y="3940"/>
                <a:ext cx="6600" cy="1080"/>
              </a:xfrm>
              <a:custGeom>
                <a:avLst/>
                <a:gdLst>
                  <a:gd name="T0" fmla="+- 0 9180 2760"/>
                  <a:gd name="T1" fmla="*/ T0 w 6600"/>
                  <a:gd name="T2" fmla="+- 0 3940 3940"/>
                  <a:gd name="T3" fmla="*/ 3940 h 1080"/>
                  <a:gd name="T4" fmla="+- 0 2923 2760"/>
                  <a:gd name="T5" fmla="*/ T4 w 6600"/>
                  <a:gd name="T6" fmla="+- 0 3941 3940"/>
                  <a:gd name="T7" fmla="*/ 3941 h 1080"/>
                  <a:gd name="T8" fmla="+- 0 2859 2760"/>
                  <a:gd name="T9" fmla="*/ T8 w 6600"/>
                  <a:gd name="T10" fmla="+- 0 3959 3940"/>
                  <a:gd name="T11" fmla="*/ 3959 h 1080"/>
                  <a:gd name="T12" fmla="+- 0 2807 2760"/>
                  <a:gd name="T13" fmla="*/ T12 w 6600"/>
                  <a:gd name="T14" fmla="+- 0 3998 3940"/>
                  <a:gd name="T15" fmla="*/ 3998 h 1080"/>
                  <a:gd name="T16" fmla="+- 0 2773 2760"/>
                  <a:gd name="T17" fmla="*/ T16 w 6600"/>
                  <a:gd name="T18" fmla="+- 0 4054 3940"/>
                  <a:gd name="T19" fmla="*/ 4054 h 1080"/>
                  <a:gd name="T20" fmla="+- 0 2760 2760"/>
                  <a:gd name="T21" fmla="*/ T20 w 6600"/>
                  <a:gd name="T22" fmla="+- 0 4120 3940"/>
                  <a:gd name="T23" fmla="*/ 4120 h 1080"/>
                  <a:gd name="T24" fmla="+- 0 2761 2760"/>
                  <a:gd name="T25" fmla="*/ T24 w 6600"/>
                  <a:gd name="T26" fmla="+- 0 4857 3940"/>
                  <a:gd name="T27" fmla="*/ 4857 h 1080"/>
                  <a:gd name="T28" fmla="+- 0 2779 2760"/>
                  <a:gd name="T29" fmla="*/ T28 w 6600"/>
                  <a:gd name="T30" fmla="+- 0 4921 3940"/>
                  <a:gd name="T31" fmla="*/ 4921 h 1080"/>
                  <a:gd name="T32" fmla="+- 0 2818 2760"/>
                  <a:gd name="T33" fmla="*/ T32 w 6600"/>
                  <a:gd name="T34" fmla="+- 0 4973 3940"/>
                  <a:gd name="T35" fmla="*/ 4973 h 1080"/>
                  <a:gd name="T36" fmla="+- 0 2874 2760"/>
                  <a:gd name="T37" fmla="*/ T36 w 6600"/>
                  <a:gd name="T38" fmla="+- 0 5007 3940"/>
                  <a:gd name="T39" fmla="*/ 5007 h 1080"/>
                  <a:gd name="T40" fmla="+- 0 2940 2760"/>
                  <a:gd name="T41" fmla="*/ T40 w 6600"/>
                  <a:gd name="T42" fmla="+- 0 5020 3940"/>
                  <a:gd name="T43" fmla="*/ 5020 h 1080"/>
                  <a:gd name="T44" fmla="+- 0 9197 2760"/>
                  <a:gd name="T45" fmla="*/ T44 w 6600"/>
                  <a:gd name="T46" fmla="+- 0 5019 3940"/>
                  <a:gd name="T47" fmla="*/ 5019 h 1080"/>
                  <a:gd name="T48" fmla="+- 0 9261 2760"/>
                  <a:gd name="T49" fmla="*/ T48 w 6600"/>
                  <a:gd name="T50" fmla="+- 0 5001 3940"/>
                  <a:gd name="T51" fmla="*/ 5001 h 1080"/>
                  <a:gd name="T52" fmla="+- 0 9313 2760"/>
                  <a:gd name="T53" fmla="*/ T52 w 6600"/>
                  <a:gd name="T54" fmla="+- 0 4962 3940"/>
                  <a:gd name="T55" fmla="*/ 4962 h 1080"/>
                  <a:gd name="T56" fmla="+- 0 9347 2760"/>
                  <a:gd name="T57" fmla="*/ T56 w 6600"/>
                  <a:gd name="T58" fmla="+- 0 4906 3940"/>
                  <a:gd name="T59" fmla="*/ 4906 h 1080"/>
                  <a:gd name="T60" fmla="+- 0 9360 2760"/>
                  <a:gd name="T61" fmla="*/ T60 w 6600"/>
                  <a:gd name="T62" fmla="+- 0 4840 3940"/>
                  <a:gd name="T63" fmla="*/ 4840 h 1080"/>
                  <a:gd name="T64" fmla="+- 0 9359 2760"/>
                  <a:gd name="T65" fmla="*/ T64 w 6600"/>
                  <a:gd name="T66" fmla="+- 0 4103 3940"/>
                  <a:gd name="T67" fmla="*/ 4103 h 1080"/>
                  <a:gd name="T68" fmla="+- 0 9341 2760"/>
                  <a:gd name="T69" fmla="*/ T68 w 6600"/>
                  <a:gd name="T70" fmla="+- 0 4039 3940"/>
                  <a:gd name="T71" fmla="*/ 4039 h 1080"/>
                  <a:gd name="T72" fmla="+- 0 9302 2760"/>
                  <a:gd name="T73" fmla="*/ T72 w 6600"/>
                  <a:gd name="T74" fmla="+- 0 3987 3940"/>
                  <a:gd name="T75" fmla="*/ 3987 h 1080"/>
                  <a:gd name="T76" fmla="+- 0 9246 2760"/>
                  <a:gd name="T77" fmla="*/ T76 w 6600"/>
                  <a:gd name="T78" fmla="+- 0 3953 3940"/>
                  <a:gd name="T79" fmla="*/ 3953 h 1080"/>
                  <a:gd name="T80" fmla="+- 0 9180 2760"/>
                  <a:gd name="T81" fmla="*/ T80 w 6600"/>
                  <a:gd name="T82" fmla="+- 0 3940 3940"/>
                  <a:gd name="T83" fmla="*/ 3940 h 10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6600" h="1080">
                    <a:moveTo>
                      <a:pt x="6420" y="0"/>
                    </a:moveTo>
                    <a:lnTo>
                      <a:pt x="163" y="1"/>
                    </a:lnTo>
                    <a:lnTo>
                      <a:pt x="99" y="19"/>
                    </a:lnTo>
                    <a:lnTo>
                      <a:pt x="47" y="58"/>
                    </a:lnTo>
                    <a:lnTo>
                      <a:pt x="13" y="114"/>
                    </a:lnTo>
                    <a:lnTo>
                      <a:pt x="0" y="180"/>
                    </a:lnTo>
                    <a:lnTo>
                      <a:pt x="1" y="917"/>
                    </a:lnTo>
                    <a:lnTo>
                      <a:pt x="19" y="981"/>
                    </a:lnTo>
                    <a:lnTo>
                      <a:pt x="58" y="1033"/>
                    </a:lnTo>
                    <a:lnTo>
                      <a:pt x="114" y="1067"/>
                    </a:lnTo>
                    <a:lnTo>
                      <a:pt x="180" y="1080"/>
                    </a:lnTo>
                    <a:lnTo>
                      <a:pt x="6437" y="1079"/>
                    </a:lnTo>
                    <a:lnTo>
                      <a:pt x="6501" y="1061"/>
                    </a:lnTo>
                    <a:lnTo>
                      <a:pt x="6553" y="1022"/>
                    </a:lnTo>
                    <a:lnTo>
                      <a:pt x="6587" y="966"/>
                    </a:lnTo>
                    <a:lnTo>
                      <a:pt x="6600" y="900"/>
                    </a:lnTo>
                    <a:lnTo>
                      <a:pt x="6599" y="163"/>
                    </a:lnTo>
                    <a:lnTo>
                      <a:pt x="6581" y="99"/>
                    </a:lnTo>
                    <a:lnTo>
                      <a:pt x="6542" y="47"/>
                    </a:lnTo>
                    <a:lnTo>
                      <a:pt x="6486" y="13"/>
                    </a:lnTo>
                    <a:lnTo>
                      <a:pt x="6420" y="0"/>
                    </a:ln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8" name="Group 12"/>
            <p:cNvGrpSpPr>
              <a:grpSpLocks/>
            </p:cNvGrpSpPr>
            <p:nvPr/>
          </p:nvGrpSpPr>
          <p:grpSpPr bwMode="gray">
            <a:xfrm>
              <a:off x="16054" y="4915"/>
              <a:ext cx="5988" cy="1555"/>
              <a:chOff x="16054" y="4915"/>
              <a:chExt cx="5988" cy="1555"/>
            </a:xfrm>
          </p:grpSpPr>
          <p:sp>
            <p:nvSpPr>
              <p:cNvPr id="13" name="Freeform 13"/>
              <p:cNvSpPr>
                <a:spLocks/>
              </p:cNvSpPr>
              <p:nvPr/>
            </p:nvSpPr>
            <p:spPr bwMode="gray">
              <a:xfrm>
                <a:off x="16054" y="4915"/>
                <a:ext cx="5988" cy="1555"/>
              </a:xfrm>
              <a:custGeom>
                <a:avLst/>
                <a:gdLst>
                  <a:gd name="T0" fmla="+- 0 21809 16080"/>
                  <a:gd name="T1" fmla="*/ T0 w 5988"/>
                  <a:gd name="T2" fmla="+- 0 4941 4941"/>
                  <a:gd name="T3" fmla="*/ 4941 h 1555"/>
                  <a:gd name="T4" fmla="+- 0 16332 16080"/>
                  <a:gd name="T5" fmla="*/ T4 w 5988"/>
                  <a:gd name="T6" fmla="+- 0 4941 4941"/>
                  <a:gd name="T7" fmla="*/ 4941 h 1555"/>
                  <a:gd name="T8" fmla="+- 0 16264 16080"/>
                  <a:gd name="T9" fmla="*/ T8 w 5988"/>
                  <a:gd name="T10" fmla="+- 0 4952 4941"/>
                  <a:gd name="T11" fmla="*/ 4952 h 1555"/>
                  <a:gd name="T12" fmla="+- 0 16204 16080"/>
                  <a:gd name="T13" fmla="*/ T12 w 5988"/>
                  <a:gd name="T14" fmla="+- 0 4979 4941"/>
                  <a:gd name="T15" fmla="*/ 4979 h 1555"/>
                  <a:gd name="T16" fmla="+- 0 16153 16080"/>
                  <a:gd name="T17" fmla="*/ T16 w 5988"/>
                  <a:gd name="T18" fmla="+- 0 5019 4941"/>
                  <a:gd name="T19" fmla="*/ 5019 h 1555"/>
                  <a:gd name="T20" fmla="+- 0 16114 16080"/>
                  <a:gd name="T21" fmla="*/ T20 w 5988"/>
                  <a:gd name="T22" fmla="+- 0 5071 4941"/>
                  <a:gd name="T23" fmla="*/ 5071 h 1555"/>
                  <a:gd name="T24" fmla="+- 0 16089 16080"/>
                  <a:gd name="T25" fmla="*/ T24 w 5988"/>
                  <a:gd name="T26" fmla="+- 0 5132 4941"/>
                  <a:gd name="T27" fmla="*/ 5132 h 1555"/>
                  <a:gd name="T28" fmla="+- 0 16080 16080"/>
                  <a:gd name="T29" fmla="*/ T28 w 5988"/>
                  <a:gd name="T30" fmla="+- 0 5200 4941"/>
                  <a:gd name="T31" fmla="*/ 5200 h 1555"/>
                  <a:gd name="T32" fmla="+- 0 16080 16080"/>
                  <a:gd name="T33" fmla="*/ T32 w 5988"/>
                  <a:gd name="T34" fmla="+- 0 6244 4941"/>
                  <a:gd name="T35" fmla="*/ 6244 h 1555"/>
                  <a:gd name="T36" fmla="+- 0 16091 16080"/>
                  <a:gd name="T37" fmla="*/ T36 w 5988"/>
                  <a:gd name="T38" fmla="+- 0 6312 4941"/>
                  <a:gd name="T39" fmla="*/ 6312 h 1555"/>
                  <a:gd name="T40" fmla="+- 0 16118 16080"/>
                  <a:gd name="T41" fmla="*/ T40 w 5988"/>
                  <a:gd name="T42" fmla="+- 0 6372 4941"/>
                  <a:gd name="T43" fmla="*/ 6372 h 1555"/>
                  <a:gd name="T44" fmla="+- 0 16158 16080"/>
                  <a:gd name="T45" fmla="*/ T44 w 5988"/>
                  <a:gd name="T46" fmla="+- 0 6423 4941"/>
                  <a:gd name="T47" fmla="*/ 6423 h 1555"/>
                  <a:gd name="T48" fmla="+- 0 16210 16080"/>
                  <a:gd name="T49" fmla="*/ T48 w 5988"/>
                  <a:gd name="T50" fmla="+- 0 6462 4941"/>
                  <a:gd name="T51" fmla="*/ 6462 h 1555"/>
                  <a:gd name="T52" fmla="+- 0 16271 16080"/>
                  <a:gd name="T53" fmla="*/ T52 w 5988"/>
                  <a:gd name="T54" fmla="+- 0 6487 4941"/>
                  <a:gd name="T55" fmla="*/ 6487 h 1555"/>
                  <a:gd name="T56" fmla="+- 0 16339 16080"/>
                  <a:gd name="T57" fmla="*/ T56 w 5988"/>
                  <a:gd name="T58" fmla="+- 0 6496 4941"/>
                  <a:gd name="T59" fmla="*/ 6496 h 1555"/>
                  <a:gd name="T60" fmla="+- 0 21816 16080"/>
                  <a:gd name="T61" fmla="*/ T60 w 5988"/>
                  <a:gd name="T62" fmla="+- 0 6496 4941"/>
                  <a:gd name="T63" fmla="*/ 6496 h 1555"/>
                  <a:gd name="T64" fmla="+- 0 21884 16080"/>
                  <a:gd name="T65" fmla="*/ T64 w 5988"/>
                  <a:gd name="T66" fmla="+- 0 6485 4941"/>
                  <a:gd name="T67" fmla="*/ 6485 h 1555"/>
                  <a:gd name="T68" fmla="+- 0 21944 16080"/>
                  <a:gd name="T69" fmla="*/ T68 w 5988"/>
                  <a:gd name="T70" fmla="+- 0 6458 4941"/>
                  <a:gd name="T71" fmla="*/ 6458 h 1555"/>
                  <a:gd name="T72" fmla="+- 0 21995 16080"/>
                  <a:gd name="T73" fmla="*/ T72 w 5988"/>
                  <a:gd name="T74" fmla="+- 0 6418 4941"/>
                  <a:gd name="T75" fmla="*/ 6418 h 1555"/>
                  <a:gd name="T76" fmla="+- 0 22034 16080"/>
                  <a:gd name="T77" fmla="*/ T76 w 5988"/>
                  <a:gd name="T78" fmla="+- 0 6366 4941"/>
                  <a:gd name="T79" fmla="*/ 6366 h 1555"/>
                  <a:gd name="T80" fmla="+- 0 22059 16080"/>
                  <a:gd name="T81" fmla="*/ T80 w 5988"/>
                  <a:gd name="T82" fmla="+- 0 6305 4941"/>
                  <a:gd name="T83" fmla="*/ 6305 h 1555"/>
                  <a:gd name="T84" fmla="+- 0 22068 16080"/>
                  <a:gd name="T85" fmla="*/ T84 w 5988"/>
                  <a:gd name="T86" fmla="+- 0 6237 4941"/>
                  <a:gd name="T87" fmla="*/ 6237 h 1555"/>
                  <a:gd name="T88" fmla="+- 0 22068 16080"/>
                  <a:gd name="T89" fmla="*/ T88 w 5988"/>
                  <a:gd name="T90" fmla="+- 0 5192 4941"/>
                  <a:gd name="T91" fmla="*/ 5192 h 1555"/>
                  <a:gd name="T92" fmla="+- 0 22057 16080"/>
                  <a:gd name="T93" fmla="*/ T92 w 5988"/>
                  <a:gd name="T94" fmla="+- 0 5125 4941"/>
                  <a:gd name="T95" fmla="*/ 5125 h 1555"/>
                  <a:gd name="T96" fmla="+- 0 22030 16080"/>
                  <a:gd name="T97" fmla="*/ T96 w 5988"/>
                  <a:gd name="T98" fmla="+- 0 5065 4941"/>
                  <a:gd name="T99" fmla="*/ 5065 h 1555"/>
                  <a:gd name="T100" fmla="+- 0 21990 16080"/>
                  <a:gd name="T101" fmla="*/ T100 w 5988"/>
                  <a:gd name="T102" fmla="+- 0 5014 4941"/>
                  <a:gd name="T103" fmla="*/ 5014 h 1555"/>
                  <a:gd name="T104" fmla="+- 0 21938 16080"/>
                  <a:gd name="T105" fmla="*/ T104 w 5988"/>
                  <a:gd name="T106" fmla="+- 0 4975 4941"/>
                  <a:gd name="T107" fmla="*/ 4975 h 1555"/>
                  <a:gd name="T108" fmla="+- 0 21877 16080"/>
                  <a:gd name="T109" fmla="*/ T108 w 5988"/>
                  <a:gd name="T110" fmla="+- 0 4950 4941"/>
                  <a:gd name="T111" fmla="*/ 4950 h 1555"/>
                  <a:gd name="T112" fmla="+- 0 21809 16080"/>
                  <a:gd name="T113" fmla="*/ T112 w 5988"/>
                  <a:gd name="T114" fmla="+- 0 4941 4941"/>
                  <a:gd name="T115" fmla="*/ 4941 h 15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88" h="1555">
                    <a:moveTo>
                      <a:pt x="5729" y="0"/>
                    </a:moveTo>
                    <a:lnTo>
                      <a:pt x="252" y="0"/>
                    </a:lnTo>
                    <a:lnTo>
                      <a:pt x="184" y="11"/>
                    </a:lnTo>
                    <a:lnTo>
                      <a:pt x="124" y="38"/>
                    </a:lnTo>
                    <a:lnTo>
                      <a:pt x="73" y="78"/>
                    </a:lnTo>
                    <a:lnTo>
                      <a:pt x="34" y="130"/>
                    </a:lnTo>
                    <a:lnTo>
                      <a:pt x="9" y="191"/>
                    </a:lnTo>
                    <a:lnTo>
                      <a:pt x="0" y="259"/>
                    </a:lnTo>
                    <a:lnTo>
                      <a:pt x="0" y="1303"/>
                    </a:lnTo>
                    <a:lnTo>
                      <a:pt x="11" y="1371"/>
                    </a:lnTo>
                    <a:lnTo>
                      <a:pt x="38" y="1431"/>
                    </a:lnTo>
                    <a:lnTo>
                      <a:pt x="78" y="1482"/>
                    </a:lnTo>
                    <a:lnTo>
                      <a:pt x="130" y="1521"/>
                    </a:lnTo>
                    <a:lnTo>
                      <a:pt x="191" y="1546"/>
                    </a:lnTo>
                    <a:lnTo>
                      <a:pt x="259" y="1555"/>
                    </a:lnTo>
                    <a:lnTo>
                      <a:pt x="5736" y="1555"/>
                    </a:lnTo>
                    <a:lnTo>
                      <a:pt x="5804" y="1544"/>
                    </a:lnTo>
                    <a:lnTo>
                      <a:pt x="5864" y="1517"/>
                    </a:lnTo>
                    <a:lnTo>
                      <a:pt x="5915" y="1477"/>
                    </a:lnTo>
                    <a:lnTo>
                      <a:pt x="5954" y="1425"/>
                    </a:lnTo>
                    <a:lnTo>
                      <a:pt x="5979" y="1364"/>
                    </a:lnTo>
                    <a:lnTo>
                      <a:pt x="5988" y="1296"/>
                    </a:lnTo>
                    <a:lnTo>
                      <a:pt x="5988" y="251"/>
                    </a:lnTo>
                    <a:lnTo>
                      <a:pt x="5977" y="184"/>
                    </a:lnTo>
                    <a:lnTo>
                      <a:pt x="5950" y="124"/>
                    </a:lnTo>
                    <a:lnTo>
                      <a:pt x="5910" y="73"/>
                    </a:lnTo>
                    <a:lnTo>
                      <a:pt x="5858" y="34"/>
                    </a:lnTo>
                    <a:lnTo>
                      <a:pt x="5797" y="9"/>
                    </a:lnTo>
                    <a:lnTo>
                      <a:pt x="5729" y="0"/>
                    </a:ln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 name="Group 14"/>
            <p:cNvGrpSpPr>
              <a:grpSpLocks/>
            </p:cNvGrpSpPr>
            <p:nvPr/>
          </p:nvGrpSpPr>
          <p:grpSpPr bwMode="gray">
            <a:xfrm>
              <a:off x="4510" y="1780"/>
              <a:ext cx="3290" cy="1080"/>
              <a:chOff x="4510" y="1780"/>
              <a:chExt cx="3290" cy="1080"/>
            </a:xfrm>
          </p:grpSpPr>
          <p:sp>
            <p:nvSpPr>
              <p:cNvPr id="12" name="Freeform 15"/>
              <p:cNvSpPr>
                <a:spLocks/>
              </p:cNvSpPr>
              <p:nvPr/>
            </p:nvSpPr>
            <p:spPr bwMode="gray">
              <a:xfrm>
                <a:off x="4510" y="1780"/>
                <a:ext cx="3290" cy="1080"/>
              </a:xfrm>
              <a:custGeom>
                <a:avLst/>
                <a:gdLst>
                  <a:gd name="T0" fmla="+- 0 7620 4510"/>
                  <a:gd name="T1" fmla="*/ T0 w 3290"/>
                  <a:gd name="T2" fmla="+- 0 1780 1780"/>
                  <a:gd name="T3" fmla="*/ 1780 h 1080"/>
                  <a:gd name="T4" fmla="+- 0 4673 4510"/>
                  <a:gd name="T5" fmla="*/ T4 w 3290"/>
                  <a:gd name="T6" fmla="+- 0 1781 1780"/>
                  <a:gd name="T7" fmla="*/ 1781 h 1080"/>
                  <a:gd name="T8" fmla="+- 0 4609 4510"/>
                  <a:gd name="T9" fmla="*/ T8 w 3290"/>
                  <a:gd name="T10" fmla="+- 0 1799 1780"/>
                  <a:gd name="T11" fmla="*/ 1799 h 1080"/>
                  <a:gd name="T12" fmla="+- 0 4557 4510"/>
                  <a:gd name="T13" fmla="*/ T12 w 3290"/>
                  <a:gd name="T14" fmla="+- 0 1838 1780"/>
                  <a:gd name="T15" fmla="*/ 1838 h 1080"/>
                  <a:gd name="T16" fmla="+- 0 4522 4510"/>
                  <a:gd name="T17" fmla="*/ T16 w 3290"/>
                  <a:gd name="T18" fmla="+- 0 1894 1780"/>
                  <a:gd name="T19" fmla="*/ 1894 h 1080"/>
                  <a:gd name="T20" fmla="+- 0 4510 4510"/>
                  <a:gd name="T21" fmla="*/ T20 w 3290"/>
                  <a:gd name="T22" fmla="+- 0 1960 1780"/>
                  <a:gd name="T23" fmla="*/ 1960 h 1080"/>
                  <a:gd name="T24" fmla="+- 0 4510 4510"/>
                  <a:gd name="T25" fmla="*/ T24 w 3290"/>
                  <a:gd name="T26" fmla="+- 0 2697 1780"/>
                  <a:gd name="T27" fmla="*/ 2697 h 1080"/>
                  <a:gd name="T28" fmla="+- 0 4529 4510"/>
                  <a:gd name="T29" fmla="*/ T28 w 3290"/>
                  <a:gd name="T30" fmla="+- 0 2761 1780"/>
                  <a:gd name="T31" fmla="*/ 2761 h 1080"/>
                  <a:gd name="T32" fmla="+- 0 4568 4510"/>
                  <a:gd name="T33" fmla="*/ T32 w 3290"/>
                  <a:gd name="T34" fmla="+- 0 2813 1780"/>
                  <a:gd name="T35" fmla="*/ 2813 h 1080"/>
                  <a:gd name="T36" fmla="+- 0 4623 4510"/>
                  <a:gd name="T37" fmla="*/ T36 w 3290"/>
                  <a:gd name="T38" fmla="+- 0 2847 1780"/>
                  <a:gd name="T39" fmla="*/ 2847 h 1080"/>
                  <a:gd name="T40" fmla="+- 0 4690 4510"/>
                  <a:gd name="T41" fmla="*/ T40 w 3290"/>
                  <a:gd name="T42" fmla="+- 0 2860 1780"/>
                  <a:gd name="T43" fmla="*/ 2860 h 1080"/>
                  <a:gd name="T44" fmla="+- 0 7637 4510"/>
                  <a:gd name="T45" fmla="*/ T44 w 3290"/>
                  <a:gd name="T46" fmla="+- 0 2859 1780"/>
                  <a:gd name="T47" fmla="*/ 2859 h 1080"/>
                  <a:gd name="T48" fmla="+- 0 7701 4510"/>
                  <a:gd name="T49" fmla="*/ T48 w 3290"/>
                  <a:gd name="T50" fmla="+- 0 2841 1780"/>
                  <a:gd name="T51" fmla="*/ 2841 h 1080"/>
                  <a:gd name="T52" fmla="+- 0 7753 4510"/>
                  <a:gd name="T53" fmla="*/ T52 w 3290"/>
                  <a:gd name="T54" fmla="+- 0 2802 1780"/>
                  <a:gd name="T55" fmla="*/ 2802 h 1080"/>
                  <a:gd name="T56" fmla="+- 0 7787 4510"/>
                  <a:gd name="T57" fmla="*/ T56 w 3290"/>
                  <a:gd name="T58" fmla="+- 0 2746 1780"/>
                  <a:gd name="T59" fmla="*/ 2746 h 1080"/>
                  <a:gd name="T60" fmla="+- 0 7800 4510"/>
                  <a:gd name="T61" fmla="*/ T60 w 3290"/>
                  <a:gd name="T62" fmla="+- 0 2680 1780"/>
                  <a:gd name="T63" fmla="*/ 2680 h 1080"/>
                  <a:gd name="T64" fmla="+- 0 7799 4510"/>
                  <a:gd name="T65" fmla="*/ T64 w 3290"/>
                  <a:gd name="T66" fmla="+- 0 1943 1780"/>
                  <a:gd name="T67" fmla="*/ 1943 h 1080"/>
                  <a:gd name="T68" fmla="+- 0 7781 4510"/>
                  <a:gd name="T69" fmla="*/ T68 w 3290"/>
                  <a:gd name="T70" fmla="+- 0 1879 1780"/>
                  <a:gd name="T71" fmla="*/ 1879 h 1080"/>
                  <a:gd name="T72" fmla="+- 0 7742 4510"/>
                  <a:gd name="T73" fmla="*/ T72 w 3290"/>
                  <a:gd name="T74" fmla="+- 0 1827 1780"/>
                  <a:gd name="T75" fmla="*/ 1827 h 1080"/>
                  <a:gd name="T76" fmla="+- 0 7686 4510"/>
                  <a:gd name="T77" fmla="*/ T76 w 3290"/>
                  <a:gd name="T78" fmla="+- 0 1793 1780"/>
                  <a:gd name="T79" fmla="*/ 1793 h 1080"/>
                  <a:gd name="T80" fmla="+- 0 7620 4510"/>
                  <a:gd name="T81" fmla="*/ T80 w 3290"/>
                  <a:gd name="T82" fmla="+- 0 1780 1780"/>
                  <a:gd name="T83" fmla="*/ 1780 h 10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3290" h="1080">
                    <a:moveTo>
                      <a:pt x="3110" y="0"/>
                    </a:moveTo>
                    <a:lnTo>
                      <a:pt x="163" y="1"/>
                    </a:lnTo>
                    <a:lnTo>
                      <a:pt x="99" y="19"/>
                    </a:lnTo>
                    <a:lnTo>
                      <a:pt x="47" y="58"/>
                    </a:lnTo>
                    <a:lnTo>
                      <a:pt x="12" y="114"/>
                    </a:lnTo>
                    <a:lnTo>
                      <a:pt x="0" y="180"/>
                    </a:lnTo>
                    <a:lnTo>
                      <a:pt x="0" y="917"/>
                    </a:lnTo>
                    <a:lnTo>
                      <a:pt x="19" y="981"/>
                    </a:lnTo>
                    <a:lnTo>
                      <a:pt x="58" y="1033"/>
                    </a:lnTo>
                    <a:lnTo>
                      <a:pt x="113" y="1067"/>
                    </a:lnTo>
                    <a:lnTo>
                      <a:pt x="180" y="1080"/>
                    </a:lnTo>
                    <a:lnTo>
                      <a:pt x="3127" y="1079"/>
                    </a:lnTo>
                    <a:lnTo>
                      <a:pt x="3191" y="1061"/>
                    </a:lnTo>
                    <a:lnTo>
                      <a:pt x="3243" y="1022"/>
                    </a:lnTo>
                    <a:lnTo>
                      <a:pt x="3277" y="966"/>
                    </a:lnTo>
                    <a:lnTo>
                      <a:pt x="3290" y="900"/>
                    </a:lnTo>
                    <a:lnTo>
                      <a:pt x="3289" y="163"/>
                    </a:lnTo>
                    <a:lnTo>
                      <a:pt x="3271" y="99"/>
                    </a:lnTo>
                    <a:lnTo>
                      <a:pt x="3232" y="47"/>
                    </a:lnTo>
                    <a:lnTo>
                      <a:pt x="3176" y="13"/>
                    </a:lnTo>
                    <a:lnTo>
                      <a:pt x="311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0" name="Group 16"/>
            <p:cNvGrpSpPr>
              <a:grpSpLocks/>
            </p:cNvGrpSpPr>
            <p:nvPr/>
          </p:nvGrpSpPr>
          <p:grpSpPr bwMode="gray">
            <a:xfrm>
              <a:off x="4510" y="10180"/>
              <a:ext cx="3290" cy="1080"/>
              <a:chOff x="4510" y="10180"/>
              <a:chExt cx="3290" cy="1080"/>
            </a:xfrm>
          </p:grpSpPr>
          <p:sp>
            <p:nvSpPr>
              <p:cNvPr id="11" name="Freeform 17"/>
              <p:cNvSpPr>
                <a:spLocks/>
              </p:cNvSpPr>
              <p:nvPr/>
            </p:nvSpPr>
            <p:spPr bwMode="gray">
              <a:xfrm>
                <a:off x="4510" y="10180"/>
                <a:ext cx="3290" cy="1080"/>
              </a:xfrm>
              <a:custGeom>
                <a:avLst/>
                <a:gdLst>
                  <a:gd name="T0" fmla="+- 0 7620 4510"/>
                  <a:gd name="T1" fmla="*/ T0 w 3290"/>
                  <a:gd name="T2" fmla="+- 0 10180 10180"/>
                  <a:gd name="T3" fmla="*/ 10180 h 1080"/>
                  <a:gd name="T4" fmla="+- 0 4673 4510"/>
                  <a:gd name="T5" fmla="*/ T4 w 3290"/>
                  <a:gd name="T6" fmla="+- 0 10181 10180"/>
                  <a:gd name="T7" fmla="*/ 10181 h 1080"/>
                  <a:gd name="T8" fmla="+- 0 4609 4510"/>
                  <a:gd name="T9" fmla="*/ T8 w 3290"/>
                  <a:gd name="T10" fmla="+- 0 10199 10180"/>
                  <a:gd name="T11" fmla="*/ 10199 h 1080"/>
                  <a:gd name="T12" fmla="+- 0 4557 4510"/>
                  <a:gd name="T13" fmla="*/ T12 w 3290"/>
                  <a:gd name="T14" fmla="+- 0 10238 10180"/>
                  <a:gd name="T15" fmla="*/ 10238 h 1080"/>
                  <a:gd name="T16" fmla="+- 0 4522 4510"/>
                  <a:gd name="T17" fmla="*/ T16 w 3290"/>
                  <a:gd name="T18" fmla="+- 0 10294 10180"/>
                  <a:gd name="T19" fmla="*/ 10294 h 1080"/>
                  <a:gd name="T20" fmla="+- 0 4510 4510"/>
                  <a:gd name="T21" fmla="*/ T20 w 3290"/>
                  <a:gd name="T22" fmla="+- 0 10360 10180"/>
                  <a:gd name="T23" fmla="*/ 10360 h 1080"/>
                  <a:gd name="T24" fmla="+- 0 4510 4510"/>
                  <a:gd name="T25" fmla="*/ T24 w 3290"/>
                  <a:gd name="T26" fmla="+- 0 11097 10180"/>
                  <a:gd name="T27" fmla="*/ 11097 h 1080"/>
                  <a:gd name="T28" fmla="+- 0 4529 4510"/>
                  <a:gd name="T29" fmla="*/ T28 w 3290"/>
                  <a:gd name="T30" fmla="+- 0 11161 10180"/>
                  <a:gd name="T31" fmla="*/ 11161 h 1080"/>
                  <a:gd name="T32" fmla="+- 0 4568 4510"/>
                  <a:gd name="T33" fmla="*/ T32 w 3290"/>
                  <a:gd name="T34" fmla="+- 0 11213 10180"/>
                  <a:gd name="T35" fmla="*/ 11213 h 1080"/>
                  <a:gd name="T36" fmla="+- 0 4623 4510"/>
                  <a:gd name="T37" fmla="*/ T36 w 3290"/>
                  <a:gd name="T38" fmla="+- 0 11247 10180"/>
                  <a:gd name="T39" fmla="*/ 11247 h 1080"/>
                  <a:gd name="T40" fmla="+- 0 4690 4510"/>
                  <a:gd name="T41" fmla="*/ T40 w 3290"/>
                  <a:gd name="T42" fmla="+- 0 11260 10180"/>
                  <a:gd name="T43" fmla="*/ 11260 h 1080"/>
                  <a:gd name="T44" fmla="+- 0 7637 4510"/>
                  <a:gd name="T45" fmla="*/ T44 w 3290"/>
                  <a:gd name="T46" fmla="+- 0 11259 10180"/>
                  <a:gd name="T47" fmla="*/ 11259 h 1080"/>
                  <a:gd name="T48" fmla="+- 0 7701 4510"/>
                  <a:gd name="T49" fmla="*/ T48 w 3290"/>
                  <a:gd name="T50" fmla="+- 0 11241 10180"/>
                  <a:gd name="T51" fmla="*/ 11241 h 1080"/>
                  <a:gd name="T52" fmla="+- 0 7753 4510"/>
                  <a:gd name="T53" fmla="*/ T52 w 3290"/>
                  <a:gd name="T54" fmla="+- 0 11202 10180"/>
                  <a:gd name="T55" fmla="*/ 11202 h 1080"/>
                  <a:gd name="T56" fmla="+- 0 7787 4510"/>
                  <a:gd name="T57" fmla="*/ T56 w 3290"/>
                  <a:gd name="T58" fmla="+- 0 11146 10180"/>
                  <a:gd name="T59" fmla="*/ 11146 h 1080"/>
                  <a:gd name="T60" fmla="+- 0 7800 4510"/>
                  <a:gd name="T61" fmla="*/ T60 w 3290"/>
                  <a:gd name="T62" fmla="+- 0 11080 10180"/>
                  <a:gd name="T63" fmla="*/ 11080 h 1080"/>
                  <a:gd name="T64" fmla="+- 0 7799 4510"/>
                  <a:gd name="T65" fmla="*/ T64 w 3290"/>
                  <a:gd name="T66" fmla="+- 0 10343 10180"/>
                  <a:gd name="T67" fmla="*/ 10343 h 1080"/>
                  <a:gd name="T68" fmla="+- 0 7781 4510"/>
                  <a:gd name="T69" fmla="*/ T68 w 3290"/>
                  <a:gd name="T70" fmla="+- 0 10279 10180"/>
                  <a:gd name="T71" fmla="*/ 10279 h 1080"/>
                  <a:gd name="T72" fmla="+- 0 7742 4510"/>
                  <a:gd name="T73" fmla="*/ T72 w 3290"/>
                  <a:gd name="T74" fmla="+- 0 10227 10180"/>
                  <a:gd name="T75" fmla="*/ 10227 h 1080"/>
                  <a:gd name="T76" fmla="+- 0 7686 4510"/>
                  <a:gd name="T77" fmla="*/ T76 w 3290"/>
                  <a:gd name="T78" fmla="+- 0 10193 10180"/>
                  <a:gd name="T79" fmla="*/ 10193 h 1080"/>
                  <a:gd name="T80" fmla="+- 0 7620 4510"/>
                  <a:gd name="T81" fmla="*/ T80 w 3290"/>
                  <a:gd name="T82" fmla="+- 0 10180 10180"/>
                  <a:gd name="T83" fmla="*/ 10180 h 10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3290" h="1080">
                    <a:moveTo>
                      <a:pt x="3110" y="0"/>
                    </a:moveTo>
                    <a:lnTo>
                      <a:pt x="163" y="1"/>
                    </a:lnTo>
                    <a:lnTo>
                      <a:pt x="99" y="19"/>
                    </a:lnTo>
                    <a:lnTo>
                      <a:pt x="47" y="58"/>
                    </a:lnTo>
                    <a:lnTo>
                      <a:pt x="12" y="114"/>
                    </a:lnTo>
                    <a:lnTo>
                      <a:pt x="0" y="180"/>
                    </a:lnTo>
                    <a:lnTo>
                      <a:pt x="0" y="917"/>
                    </a:lnTo>
                    <a:lnTo>
                      <a:pt x="19" y="981"/>
                    </a:lnTo>
                    <a:lnTo>
                      <a:pt x="58" y="1033"/>
                    </a:lnTo>
                    <a:lnTo>
                      <a:pt x="113" y="1067"/>
                    </a:lnTo>
                    <a:lnTo>
                      <a:pt x="180" y="1080"/>
                    </a:lnTo>
                    <a:lnTo>
                      <a:pt x="3127" y="1079"/>
                    </a:lnTo>
                    <a:lnTo>
                      <a:pt x="3191" y="1061"/>
                    </a:lnTo>
                    <a:lnTo>
                      <a:pt x="3243" y="1022"/>
                    </a:lnTo>
                    <a:lnTo>
                      <a:pt x="3277" y="966"/>
                    </a:lnTo>
                    <a:lnTo>
                      <a:pt x="3290" y="900"/>
                    </a:lnTo>
                    <a:lnTo>
                      <a:pt x="3289" y="163"/>
                    </a:lnTo>
                    <a:lnTo>
                      <a:pt x="3271" y="99"/>
                    </a:lnTo>
                    <a:lnTo>
                      <a:pt x="3232" y="47"/>
                    </a:lnTo>
                    <a:lnTo>
                      <a:pt x="3176" y="13"/>
                    </a:lnTo>
                    <a:lnTo>
                      <a:pt x="311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
        <p:nvSpPr>
          <p:cNvPr id="18" name="Rectangle 17"/>
          <p:cNvSpPr/>
          <p:nvPr/>
        </p:nvSpPr>
        <p:spPr bwMode="gray">
          <a:xfrm>
            <a:off x="5334000" y="4833035"/>
            <a:ext cx="1092200" cy="584775"/>
          </a:xfrm>
          <a:prstGeom prst="rect">
            <a:avLst/>
          </a:prstGeom>
        </p:spPr>
        <p:txBody>
          <a:bodyPr wrap="square">
            <a:spAutoFit/>
          </a:bodyPr>
          <a:lstStyle/>
          <a:p>
            <a:r>
              <a:rPr lang="en-US" sz="1600"/>
              <a:t>Big Table</a:t>
            </a:r>
            <a:endParaRPr lang="en-IN" sz="1600"/>
          </a:p>
          <a:p>
            <a:r>
              <a:rPr lang="en-US" sz="1600"/>
              <a:t>Data</a:t>
            </a:r>
            <a:endParaRPr lang="en-IN" sz="1600"/>
          </a:p>
        </p:txBody>
      </p:sp>
      <p:sp>
        <p:nvSpPr>
          <p:cNvPr id="36" name="Rectangle 35"/>
          <p:cNvSpPr/>
          <p:nvPr/>
        </p:nvSpPr>
        <p:spPr bwMode="gray">
          <a:xfrm>
            <a:off x="6032500" y="1975535"/>
            <a:ext cx="1295400" cy="584775"/>
          </a:xfrm>
          <a:prstGeom prst="rect">
            <a:avLst/>
          </a:prstGeom>
        </p:spPr>
        <p:txBody>
          <a:bodyPr wrap="square">
            <a:spAutoFit/>
          </a:bodyPr>
          <a:lstStyle/>
          <a:p>
            <a:r>
              <a:rPr lang="en-US" sz="1600"/>
              <a:t>Compressed &amp; Archived</a:t>
            </a:r>
            <a:endParaRPr lang="en-IN" sz="1600"/>
          </a:p>
        </p:txBody>
      </p:sp>
      <p:sp>
        <p:nvSpPr>
          <p:cNvPr id="37" name="Rectangle 36"/>
          <p:cNvSpPr/>
          <p:nvPr/>
        </p:nvSpPr>
        <p:spPr bwMode="gray">
          <a:xfrm>
            <a:off x="2578100" y="4528235"/>
            <a:ext cx="1295400" cy="338554"/>
          </a:xfrm>
          <a:prstGeom prst="rect">
            <a:avLst/>
          </a:prstGeom>
        </p:spPr>
        <p:txBody>
          <a:bodyPr wrap="square">
            <a:spAutoFit/>
          </a:bodyPr>
          <a:lstStyle/>
          <a:p>
            <a:r>
              <a:rPr lang="en-US" sz="1600"/>
              <a:t>MapJoin Task</a:t>
            </a:r>
            <a:endParaRPr lang="en-IN" sz="1600"/>
          </a:p>
        </p:txBody>
      </p:sp>
      <p:sp>
        <p:nvSpPr>
          <p:cNvPr id="19" name="Rectangle 18"/>
          <p:cNvSpPr/>
          <p:nvPr/>
        </p:nvSpPr>
        <p:spPr bwMode="gray">
          <a:xfrm>
            <a:off x="873762" y="2418834"/>
            <a:ext cx="2291076" cy="369332"/>
          </a:xfrm>
          <a:prstGeom prst="rect">
            <a:avLst/>
          </a:prstGeom>
        </p:spPr>
        <p:txBody>
          <a:bodyPr wrap="none">
            <a:spAutoFit/>
          </a:bodyPr>
          <a:lstStyle/>
          <a:p>
            <a:r>
              <a:rPr lang="en-US" dirty="0" err="1" smtClean="0">
                <a:solidFill>
                  <a:schemeClr val="bg1"/>
                </a:solidFill>
              </a:rPr>
              <a:t>MapReduce</a:t>
            </a:r>
            <a:r>
              <a:rPr lang="en-US" dirty="0" smtClean="0">
                <a:solidFill>
                  <a:schemeClr val="bg1"/>
                </a:solidFill>
              </a:rPr>
              <a:t> Local Task</a:t>
            </a:r>
            <a:endParaRPr lang="en-IN" dirty="0">
              <a:solidFill>
                <a:schemeClr val="bg1"/>
              </a:solidFill>
            </a:endParaRPr>
          </a:p>
        </p:txBody>
      </p:sp>
      <p:sp>
        <p:nvSpPr>
          <p:cNvPr id="38" name="Rectangle 37"/>
          <p:cNvSpPr/>
          <p:nvPr/>
        </p:nvSpPr>
        <p:spPr bwMode="gray">
          <a:xfrm>
            <a:off x="1689101" y="1535668"/>
            <a:ext cx="609214" cy="369332"/>
          </a:xfrm>
          <a:prstGeom prst="rect">
            <a:avLst/>
          </a:prstGeom>
        </p:spPr>
        <p:txBody>
          <a:bodyPr wrap="square">
            <a:spAutoFit/>
          </a:bodyPr>
          <a:lstStyle/>
          <a:p>
            <a:r>
              <a:rPr lang="en-US" smtClean="0">
                <a:solidFill>
                  <a:schemeClr val="bg1"/>
                </a:solidFill>
              </a:rPr>
              <a:t>Task</a:t>
            </a:r>
            <a:endParaRPr lang="en-IN">
              <a:solidFill>
                <a:schemeClr val="bg1"/>
              </a:solidFill>
            </a:endParaRPr>
          </a:p>
        </p:txBody>
      </p:sp>
      <p:sp>
        <p:nvSpPr>
          <p:cNvPr id="39" name="Rectangle 38"/>
          <p:cNvSpPr/>
          <p:nvPr/>
        </p:nvSpPr>
        <p:spPr bwMode="gray">
          <a:xfrm>
            <a:off x="6184630" y="2939534"/>
            <a:ext cx="1854739" cy="369332"/>
          </a:xfrm>
          <a:prstGeom prst="rect">
            <a:avLst/>
          </a:prstGeom>
        </p:spPr>
        <p:txBody>
          <a:bodyPr wrap="none">
            <a:spAutoFit/>
          </a:bodyPr>
          <a:lstStyle/>
          <a:p>
            <a:r>
              <a:rPr lang="en-US" smtClean="0">
                <a:solidFill>
                  <a:schemeClr val="bg1"/>
                </a:solidFill>
              </a:rPr>
              <a:t>Distributed Cache</a:t>
            </a:r>
            <a:endParaRPr lang="en-IN">
              <a:solidFill>
                <a:schemeClr val="bg1"/>
              </a:solidFill>
            </a:endParaRPr>
          </a:p>
        </p:txBody>
      </p:sp>
      <p:sp>
        <p:nvSpPr>
          <p:cNvPr id="40" name="Rectangle 39"/>
          <p:cNvSpPr/>
          <p:nvPr/>
        </p:nvSpPr>
        <p:spPr bwMode="gray">
          <a:xfrm>
            <a:off x="1727585" y="4958834"/>
            <a:ext cx="583429" cy="369332"/>
          </a:xfrm>
          <a:prstGeom prst="rect">
            <a:avLst/>
          </a:prstGeom>
        </p:spPr>
        <p:txBody>
          <a:bodyPr wrap="none">
            <a:spAutoFit/>
          </a:bodyPr>
          <a:lstStyle/>
          <a:p>
            <a:r>
              <a:rPr lang="en-US">
                <a:solidFill>
                  <a:schemeClr val="bg1"/>
                </a:solidFill>
              </a:rPr>
              <a:t>Task</a:t>
            </a:r>
            <a:endParaRPr lang="en-IN">
              <a:solidFill>
                <a:schemeClr val="bg1"/>
              </a:solidFill>
            </a:endParaRPr>
          </a:p>
        </p:txBody>
      </p:sp>
    </p:spTree>
    <p:extLst>
      <p:ext uri="{BB962C8B-B14F-4D97-AF65-F5344CB8AC3E}">
        <p14:creationId xmlns:p14="http://schemas.microsoft.com/office/powerpoint/2010/main" val="87927990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INPUT FORMAT</a:t>
            </a:r>
            <a:endParaRPr lang="en-IN"/>
          </a:p>
        </p:txBody>
      </p:sp>
      <p:grpSp>
        <p:nvGrpSpPr>
          <p:cNvPr id="38" name="Group 37"/>
          <p:cNvGrpSpPr/>
          <p:nvPr/>
        </p:nvGrpSpPr>
        <p:grpSpPr bwMode="gray">
          <a:xfrm>
            <a:off x="768350" y="1345648"/>
            <a:ext cx="7335838" cy="4483652"/>
            <a:chOff x="768350" y="1345648"/>
            <a:chExt cx="7335838" cy="4483652"/>
          </a:xfrm>
        </p:grpSpPr>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198" b="7033"/>
            <a:stretch/>
          </p:blipFill>
          <p:spPr bwMode="gray">
            <a:xfrm>
              <a:off x="1282700" y="1345648"/>
              <a:ext cx="6821488" cy="4204252"/>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p:nvGrpSpPr>
          <p:grpSpPr bwMode="gray">
            <a:xfrm>
              <a:off x="1539571" y="1445039"/>
              <a:ext cx="5814233" cy="596348"/>
              <a:chOff x="1539571" y="1445039"/>
              <a:chExt cx="5814233" cy="596348"/>
            </a:xfrm>
          </p:grpSpPr>
          <p:sp>
            <p:nvSpPr>
              <p:cNvPr id="31" name="Freeform 5"/>
              <p:cNvSpPr>
                <a:spLocks/>
              </p:cNvSpPr>
              <p:nvPr/>
            </p:nvSpPr>
            <p:spPr bwMode="gray">
              <a:xfrm>
                <a:off x="1539571" y="1445039"/>
                <a:ext cx="4373098" cy="596348"/>
              </a:xfrm>
              <a:custGeom>
                <a:avLst/>
                <a:gdLst>
                  <a:gd name="T0" fmla="+- 0 16200 5880"/>
                  <a:gd name="T1" fmla="*/ T0 w 10560"/>
                  <a:gd name="T2" fmla="+- 0 1420 1420"/>
                  <a:gd name="T3" fmla="*/ 1420 h 1440"/>
                  <a:gd name="T4" fmla="+- 0 6098 5880"/>
                  <a:gd name="T5" fmla="*/ T4 w 10560"/>
                  <a:gd name="T6" fmla="+- 0 1421 1420"/>
                  <a:gd name="T7" fmla="*/ 1421 h 1440"/>
                  <a:gd name="T8" fmla="+- 0 6032 5880"/>
                  <a:gd name="T9" fmla="*/ T8 w 10560"/>
                  <a:gd name="T10" fmla="+- 0 1437 1420"/>
                  <a:gd name="T11" fmla="*/ 1437 h 1440"/>
                  <a:gd name="T12" fmla="+- 0 5975 5880"/>
                  <a:gd name="T13" fmla="*/ T12 w 10560"/>
                  <a:gd name="T14" fmla="+- 0 1469 1420"/>
                  <a:gd name="T15" fmla="*/ 1469 h 1440"/>
                  <a:gd name="T16" fmla="+- 0 5929 5880"/>
                  <a:gd name="T17" fmla="*/ T16 w 10560"/>
                  <a:gd name="T18" fmla="+- 0 1515 1420"/>
                  <a:gd name="T19" fmla="*/ 1515 h 1440"/>
                  <a:gd name="T20" fmla="+- 0 5897 5880"/>
                  <a:gd name="T21" fmla="*/ T20 w 10560"/>
                  <a:gd name="T22" fmla="+- 0 1572 1420"/>
                  <a:gd name="T23" fmla="*/ 1572 h 1440"/>
                  <a:gd name="T24" fmla="+- 0 5881 5880"/>
                  <a:gd name="T25" fmla="*/ T24 w 10560"/>
                  <a:gd name="T26" fmla="+- 0 1637 1420"/>
                  <a:gd name="T27" fmla="*/ 1637 h 1440"/>
                  <a:gd name="T28" fmla="+- 0 5880 5880"/>
                  <a:gd name="T29" fmla="*/ T28 w 10560"/>
                  <a:gd name="T30" fmla="+- 0 1660 1420"/>
                  <a:gd name="T31" fmla="*/ 1660 h 1440"/>
                  <a:gd name="T32" fmla="+- 0 5881 5880"/>
                  <a:gd name="T33" fmla="*/ T32 w 10560"/>
                  <a:gd name="T34" fmla="+- 0 2620 1420"/>
                  <a:gd name="T35" fmla="*/ 2620 h 1440"/>
                  <a:gd name="T36" fmla="+- 0 5889 5880"/>
                  <a:gd name="T37" fmla="*/ T36 w 10560"/>
                  <a:gd name="T38" fmla="+- 0 2687 1420"/>
                  <a:gd name="T39" fmla="*/ 2687 h 1440"/>
                  <a:gd name="T40" fmla="+- 0 5916 5880"/>
                  <a:gd name="T41" fmla="*/ T40 w 10560"/>
                  <a:gd name="T42" fmla="+- 0 2747 1420"/>
                  <a:gd name="T43" fmla="*/ 2747 h 1440"/>
                  <a:gd name="T44" fmla="+- 0 5958 5880"/>
                  <a:gd name="T45" fmla="*/ T44 w 10560"/>
                  <a:gd name="T46" fmla="+- 0 2797 1420"/>
                  <a:gd name="T47" fmla="*/ 2797 h 1440"/>
                  <a:gd name="T48" fmla="+- 0 6011 5880"/>
                  <a:gd name="T49" fmla="*/ T48 w 10560"/>
                  <a:gd name="T50" fmla="+- 0 2834 1420"/>
                  <a:gd name="T51" fmla="*/ 2834 h 1440"/>
                  <a:gd name="T52" fmla="+- 0 6074 5880"/>
                  <a:gd name="T53" fmla="*/ T52 w 10560"/>
                  <a:gd name="T54" fmla="+- 0 2856 1420"/>
                  <a:gd name="T55" fmla="*/ 2856 h 1440"/>
                  <a:gd name="T56" fmla="+- 0 6120 5880"/>
                  <a:gd name="T57" fmla="*/ T56 w 10560"/>
                  <a:gd name="T58" fmla="+- 0 2860 1420"/>
                  <a:gd name="T59" fmla="*/ 2860 h 1440"/>
                  <a:gd name="T60" fmla="+- 0 16222 5880"/>
                  <a:gd name="T61" fmla="*/ T60 w 10560"/>
                  <a:gd name="T62" fmla="+- 0 2859 1420"/>
                  <a:gd name="T63" fmla="*/ 2859 h 1440"/>
                  <a:gd name="T64" fmla="+- 0 16288 5880"/>
                  <a:gd name="T65" fmla="*/ T64 w 10560"/>
                  <a:gd name="T66" fmla="+- 0 2843 1420"/>
                  <a:gd name="T67" fmla="*/ 2843 h 1440"/>
                  <a:gd name="T68" fmla="+- 0 16345 5880"/>
                  <a:gd name="T69" fmla="*/ T68 w 10560"/>
                  <a:gd name="T70" fmla="+- 0 2811 1420"/>
                  <a:gd name="T71" fmla="*/ 2811 h 1440"/>
                  <a:gd name="T72" fmla="+- 0 16391 5880"/>
                  <a:gd name="T73" fmla="*/ T72 w 10560"/>
                  <a:gd name="T74" fmla="+- 0 2765 1420"/>
                  <a:gd name="T75" fmla="*/ 2765 h 1440"/>
                  <a:gd name="T76" fmla="+- 0 16423 5880"/>
                  <a:gd name="T77" fmla="*/ T76 w 10560"/>
                  <a:gd name="T78" fmla="+- 0 2708 1420"/>
                  <a:gd name="T79" fmla="*/ 2708 h 1440"/>
                  <a:gd name="T80" fmla="+- 0 16439 5880"/>
                  <a:gd name="T81" fmla="*/ T80 w 10560"/>
                  <a:gd name="T82" fmla="+- 0 2643 1420"/>
                  <a:gd name="T83" fmla="*/ 2643 h 1440"/>
                  <a:gd name="T84" fmla="+- 0 16440 5880"/>
                  <a:gd name="T85" fmla="*/ T84 w 10560"/>
                  <a:gd name="T86" fmla="+- 0 2620 1420"/>
                  <a:gd name="T87" fmla="*/ 2620 h 1440"/>
                  <a:gd name="T88" fmla="+- 0 16439 5880"/>
                  <a:gd name="T89" fmla="*/ T88 w 10560"/>
                  <a:gd name="T90" fmla="+- 0 1660 1420"/>
                  <a:gd name="T91" fmla="*/ 1660 h 1440"/>
                  <a:gd name="T92" fmla="+- 0 16431 5880"/>
                  <a:gd name="T93" fmla="*/ T92 w 10560"/>
                  <a:gd name="T94" fmla="+- 0 1593 1420"/>
                  <a:gd name="T95" fmla="*/ 1593 h 1440"/>
                  <a:gd name="T96" fmla="+- 0 16404 5880"/>
                  <a:gd name="T97" fmla="*/ T96 w 10560"/>
                  <a:gd name="T98" fmla="+- 0 1533 1420"/>
                  <a:gd name="T99" fmla="*/ 1533 h 1440"/>
                  <a:gd name="T100" fmla="+- 0 16362 5880"/>
                  <a:gd name="T101" fmla="*/ T100 w 10560"/>
                  <a:gd name="T102" fmla="+- 0 1483 1420"/>
                  <a:gd name="T103" fmla="*/ 1483 h 1440"/>
                  <a:gd name="T104" fmla="+- 0 16309 5880"/>
                  <a:gd name="T105" fmla="*/ T104 w 10560"/>
                  <a:gd name="T106" fmla="+- 0 1446 1420"/>
                  <a:gd name="T107" fmla="*/ 1446 h 1440"/>
                  <a:gd name="T108" fmla="+- 0 16246 5880"/>
                  <a:gd name="T109" fmla="*/ T108 w 10560"/>
                  <a:gd name="T110" fmla="+- 0 1424 1420"/>
                  <a:gd name="T111" fmla="*/ 1424 h 1440"/>
                  <a:gd name="T112" fmla="+- 0 16200 5880"/>
                  <a:gd name="T113" fmla="*/ T112 w 10560"/>
                  <a:gd name="T114" fmla="+- 0 1420 1420"/>
                  <a:gd name="T115" fmla="*/ 1420 h 14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560" h="1440">
                    <a:moveTo>
                      <a:pt x="10320" y="0"/>
                    </a:moveTo>
                    <a:lnTo>
                      <a:pt x="218" y="1"/>
                    </a:lnTo>
                    <a:lnTo>
                      <a:pt x="152" y="17"/>
                    </a:lnTo>
                    <a:lnTo>
                      <a:pt x="95" y="49"/>
                    </a:lnTo>
                    <a:lnTo>
                      <a:pt x="49" y="95"/>
                    </a:lnTo>
                    <a:lnTo>
                      <a:pt x="17" y="152"/>
                    </a:lnTo>
                    <a:lnTo>
                      <a:pt x="1" y="217"/>
                    </a:lnTo>
                    <a:lnTo>
                      <a:pt x="0" y="240"/>
                    </a:lnTo>
                    <a:lnTo>
                      <a:pt x="1" y="1200"/>
                    </a:lnTo>
                    <a:lnTo>
                      <a:pt x="9" y="1267"/>
                    </a:lnTo>
                    <a:lnTo>
                      <a:pt x="36" y="1327"/>
                    </a:lnTo>
                    <a:lnTo>
                      <a:pt x="78" y="1377"/>
                    </a:lnTo>
                    <a:lnTo>
                      <a:pt x="131" y="1414"/>
                    </a:lnTo>
                    <a:lnTo>
                      <a:pt x="194" y="1436"/>
                    </a:lnTo>
                    <a:lnTo>
                      <a:pt x="240" y="1440"/>
                    </a:lnTo>
                    <a:lnTo>
                      <a:pt x="10342" y="1439"/>
                    </a:lnTo>
                    <a:lnTo>
                      <a:pt x="10408" y="1423"/>
                    </a:lnTo>
                    <a:lnTo>
                      <a:pt x="10465" y="1391"/>
                    </a:lnTo>
                    <a:lnTo>
                      <a:pt x="10511" y="1345"/>
                    </a:lnTo>
                    <a:lnTo>
                      <a:pt x="10543" y="1288"/>
                    </a:lnTo>
                    <a:lnTo>
                      <a:pt x="10559" y="1223"/>
                    </a:lnTo>
                    <a:lnTo>
                      <a:pt x="10560" y="1200"/>
                    </a:lnTo>
                    <a:lnTo>
                      <a:pt x="10559" y="240"/>
                    </a:lnTo>
                    <a:lnTo>
                      <a:pt x="10551" y="173"/>
                    </a:lnTo>
                    <a:lnTo>
                      <a:pt x="10524" y="113"/>
                    </a:lnTo>
                    <a:lnTo>
                      <a:pt x="10482" y="63"/>
                    </a:lnTo>
                    <a:lnTo>
                      <a:pt x="10429" y="26"/>
                    </a:lnTo>
                    <a:lnTo>
                      <a:pt x="10366" y="4"/>
                    </a:lnTo>
                    <a:lnTo>
                      <a:pt x="1032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Input File</a:t>
                </a:r>
                <a:endParaRPr lang="en-IN">
                  <a:solidFill>
                    <a:schemeClr val="bg1"/>
                  </a:solidFill>
                </a:endParaRPr>
              </a:p>
            </p:txBody>
          </p:sp>
          <p:sp>
            <p:nvSpPr>
              <p:cNvPr id="30" name="Freeform 7"/>
              <p:cNvSpPr>
                <a:spLocks/>
              </p:cNvSpPr>
              <p:nvPr/>
            </p:nvSpPr>
            <p:spPr bwMode="gray">
              <a:xfrm>
                <a:off x="6061752" y="1445039"/>
                <a:ext cx="1292052" cy="596348"/>
              </a:xfrm>
              <a:custGeom>
                <a:avLst/>
                <a:gdLst>
                  <a:gd name="T0" fmla="+- 0 19680 16800"/>
                  <a:gd name="T1" fmla="*/ T0 w 3120"/>
                  <a:gd name="T2" fmla="+- 0 1420 1420"/>
                  <a:gd name="T3" fmla="*/ 1420 h 1440"/>
                  <a:gd name="T4" fmla="+- 0 17018 16800"/>
                  <a:gd name="T5" fmla="*/ T4 w 3120"/>
                  <a:gd name="T6" fmla="+- 0 1421 1420"/>
                  <a:gd name="T7" fmla="*/ 1421 h 1440"/>
                  <a:gd name="T8" fmla="+- 0 16952 16800"/>
                  <a:gd name="T9" fmla="*/ T8 w 3120"/>
                  <a:gd name="T10" fmla="+- 0 1437 1420"/>
                  <a:gd name="T11" fmla="*/ 1437 h 1440"/>
                  <a:gd name="T12" fmla="+- 0 16895 16800"/>
                  <a:gd name="T13" fmla="*/ T12 w 3120"/>
                  <a:gd name="T14" fmla="+- 0 1469 1420"/>
                  <a:gd name="T15" fmla="*/ 1469 h 1440"/>
                  <a:gd name="T16" fmla="+- 0 16849 16800"/>
                  <a:gd name="T17" fmla="*/ T16 w 3120"/>
                  <a:gd name="T18" fmla="+- 0 1515 1420"/>
                  <a:gd name="T19" fmla="*/ 1515 h 1440"/>
                  <a:gd name="T20" fmla="+- 0 16817 16800"/>
                  <a:gd name="T21" fmla="*/ T20 w 3120"/>
                  <a:gd name="T22" fmla="+- 0 1572 1420"/>
                  <a:gd name="T23" fmla="*/ 1572 h 1440"/>
                  <a:gd name="T24" fmla="+- 0 16801 16800"/>
                  <a:gd name="T25" fmla="*/ T24 w 3120"/>
                  <a:gd name="T26" fmla="+- 0 1637 1420"/>
                  <a:gd name="T27" fmla="*/ 1637 h 1440"/>
                  <a:gd name="T28" fmla="+- 0 16800 16800"/>
                  <a:gd name="T29" fmla="*/ T28 w 3120"/>
                  <a:gd name="T30" fmla="+- 0 1660 1420"/>
                  <a:gd name="T31" fmla="*/ 1660 h 1440"/>
                  <a:gd name="T32" fmla="+- 0 16801 16800"/>
                  <a:gd name="T33" fmla="*/ T32 w 3120"/>
                  <a:gd name="T34" fmla="+- 0 2620 1420"/>
                  <a:gd name="T35" fmla="*/ 2620 h 1440"/>
                  <a:gd name="T36" fmla="+- 0 16809 16800"/>
                  <a:gd name="T37" fmla="*/ T36 w 3120"/>
                  <a:gd name="T38" fmla="+- 0 2687 1420"/>
                  <a:gd name="T39" fmla="*/ 2687 h 1440"/>
                  <a:gd name="T40" fmla="+- 0 16836 16800"/>
                  <a:gd name="T41" fmla="*/ T40 w 3120"/>
                  <a:gd name="T42" fmla="+- 0 2747 1420"/>
                  <a:gd name="T43" fmla="*/ 2747 h 1440"/>
                  <a:gd name="T44" fmla="+- 0 16878 16800"/>
                  <a:gd name="T45" fmla="*/ T44 w 3120"/>
                  <a:gd name="T46" fmla="+- 0 2797 1420"/>
                  <a:gd name="T47" fmla="*/ 2797 h 1440"/>
                  <a:gd name="T48" fmla="+- 0 16931 16800"/>
                  <a:gd name="T49" fmla="*/ T48 w 3120"/>
                  <a:gd name="T50" fmla="+- 0 2834 1420"/>
                  <a:gd name="T51" fmla="*/ 2834 h 1440"/>
                  <a:gd name="T52" fmla="+- 0 16994 16800"/>
                  <a:gd name="T53" fmla="*/ T52 w 3120"/>
                  <a:gd name="T54" fmla="+- 0 2856 1420"/>
                  <a:gd name="T55" fmla="*/ 2856 h 1440"/>
                  <a:gd name="T56" fmla="+- 0 17040 16800"/>
                  <a:gd name="T57" fmla="*/ T56 w 3120"/>
                  <a:gd name="T58" fmla="+- 0 2860 1420"/>
                  <a:gd name="T59" fmla="*/ 2860 h 1440"/>
                  <a:gd name="T60" fmla="+- 0 19702 16800"/>
                  <a:gd name="T61" fmla="*/ T60 w 3120"/>
                  <a:gd name="T62" fmla="+- 0 2859 1420"/>
                  <a:gd name="T63" fmla="*/ 2859 h 1440"/>
                  <a:gd name="T64" fmla="+- 0 19768 16800"/>
                  <a:gd name="T65" fmla="*/ T64 w 3120"/>
                  <a:gd name="T66" fmla="+- 0 2843 1420"/>
                  <a:gd name="T67" fmla="*/ 2843 h 1440"/>
                  <a:gd name="T68" fmla="+- 0 19825 16800"/>
                  <a:gd name="T69" fmla="*/ T68 w 3120"/>
                  <a:gd name="T70" fmla="+- 0 2811 1420"/>
                  <a:gd name="T71" fmla="*/ 2811 h 1440"/>
                  <a:gd name="T72" fmla="+- 0 19871 16800"/>
                  <a:gd name="T73" fmla="*/ T72 w 3120"/>
                  <a:gd name="T74" fmla="+- 0 2765 1420"/>
                  <a:gd name="T75" fmla="*/ 2765 h 1440"/>
                  <a:gd name="T76" fmla="+- 0 19903 16800"/>
                  <a:gd name="T77" fmla="*/ T76 w 3120"/>
                  <a:gd name="T78" fmla="+- 0 2708 1420"/>
                  <a:gd name="T79" fmla="*/ 2708 h 1440"/>
                  <a:gd name="T80" fmla="+- 0 19919 16800"/>
                  <a:gd name="T81" fmla="*/ T80 w 3120"/>
                  <a:gd name="T82" fmla="+- 0 2643 1420"/>
                  <a:gd name="T83" fmla="*/ 2643 h 1440"/>
                  <a:gd name="T84" fmla="+- 0 19920 16800"/>
                  <a:gd name="T85" fmla="*/ T84 w 3120"/>
                  <a:gd name="T86" fmla="+- 0 2620 1420"/>
                  <a:gd name="T87" fmla="*/ 2620 h 1440"/>
                  <a:gd name="T88" fmla="+- 0 19919 16800"/>
                  <a:gd name="T89" fmla="*/ T88 w 3120"/>
                  <a:gd name="T90" fmla="+- 0 1660 1420"/>
                  <a:gd name="T91" fmla="*/ 1660 h 1440"/>
                  <a:gd name="T92" fmla="+- 0 19911 16800"/>
                  <a:gd name="T93" fmla="*/ T92 w 3120"/>
                  <a:gd name="T94" fmla="+- 0 1593 1420"/>
                  <a:gd name="T95" fmla="*/ 1593 h 1440"/>
                  <a:gd name="T96" fmla="+- 0 19884 16800"/>
                  <a:gd name="T97" fmla="*/ T96 w 3120"/>
                  <a:gd name="T98" fmla="+- 0 1533 1420"/>
                  <a:gd name="T99" fmla="*/ 1533 h 1440"/>
                  <a:gd name="T100" fmla="+- 0 19842 16800"/>
                  <a:gd name="T101" fmla="*/ T100 w 3120"/>
                  <a:gd name="T102" fmla="+- 0 1483 1420"/>
                  <a:gd name="T103" fmla="*/ 1483 h 1440"/>
                  <a:gd name="T104" fmla="+- 0 19789 16800"/>
                  <a:gd name="T105" fmla="*/ T104 w 3120"/>
                  <a:gd name="T106" fmla="+- 0 1446 1420"/>
                  <a:gd name="T107" fmla="*/ 1446 h 1440"/>
                  <a:gd name="T108" fmla="+- 0 19726 16800"/>
                  <a:gd name="T109" fmla="*/ T108 w 3120"/>
                  <a:gd name="T110" fmla="+- 0 1424 1420"/>
                  <a:gd name="T111" fmla="*/ 1424 h 1440"/>
                  <a:gd name="T112" fmla="+- 0 19680 16800"/>
                  <a:gd name="T113" fmla="*/ T112 w 3120"/>
                  <a:gd name="T114" fmla="+- 0 1420 1420"/>
                  <a:gd name="T115" fmla="*/ 1420 h 14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3120" h="1440">
                    <a:moveTo>
                      <a:pt x="2880" y="0"/>
                    </a:moveTo>
                    <a:lnTo>
                      <a:pt x="218" y="1"/>
                    </a:lnTo>
                    <a:lnTo>
                      <a:pt x="152" y="17"/>
                    </a:lnTo>
                    <a:lnTo>
                      <a:pt x="95" y="49"/>
                    </a:lnTo>
                    <a:lnTo>
                      <a:pt x="49" y="95"/>
                    </a:lnTo>
                    <a:lnTo>
                      <a:pt x="17" y="152"/>
                    </a:lnTo>
                    <a:lnTo>
                      <a:pt x="1" y="217"/>
                    </a:lnTo>
                    <a:lnTo>
                      <a:pt x="0" y="240"/>
                    </a:lnTo>
                    <a:lnTo>
                      <a:pt x="1" y="1200"/>
                    </a:lnTo>
                    <a:lnTo>
                      <a:pt x="9" y="1267"/>
                    </a:lnTo>
                    <a:lnTo>
                      <a:pt x="36" y="1327"/>
                    </a:lnTo>
                    <a:lnTo>
                      <a:pt x="78" y="1377"/>
                    </a:lnTo>
                    <a:lnTo>
                      <a:pt x="131" y="1414"/>
                    </a:lnTo>
                    <a:lnTo>
                      <a:pt x="194" y="1436"/>
                    </a:lnTo>
                    <a:lnTo>
                      <a:pt x="240" y="1440"/>
                    </a:lnTo>
                    <a:lnTo>
                      <a:pt x="2902" y="1439"/>
                    </a:lnTo>
                    <a:lnTo>
                      <a:pt x="2968" y="1423"/>
                    </a:lnTo>
                    <a:lnTo>
                      <a:pt x="3025" y="1391"/>
                    </a:lnTo>
                    <a:lnTo>
                      <a:pt x="3071" y="1345"/>
                    </a:lnTo>
                    <a:lnTo>
                      <a:pt x="3103" y="1288"/>
                    </a:lnTo>
                    <a:lnTo>
                      <a:pt x="3119" y="1223"/>
                    </a:lnTo>
                    <a:lnTo>
                      <a:pt x="3120" y="1200"/>
                    </a:lnTo>
                    <a:lnTo>
                      <a:pt x="3119" y="240"/>
                    </a:lnTo>
                    <a:lnTo>
                      <a:pt x="3111" y="173"/>
                    </a:lnTo>
                    <a:lnTo>
                      <a:pt x="3084" y="113"/>
                    </a:lnTo>
                    <a:lnTo>
                      <a:pt x="3042" y="63"/>
                    </a:lnTo>
                    <a:lnTo>
                      <a:pt x="2989" y="26"/>
                    </a:lnTo>
                    <a:lnTo>
                      <a:pt x="2926" y="4"/>
                    </a:lnTo>
                    <a:lnTo>
                      <a:pt x="288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Input File</a:t>
                </a:r>
                <a:endParaRPr lang="en-IN">
                  <a:solidFill>
                    <a:schemeClr val="bg1"/>
                  </a:solidFill>
                </a:endParaRPr>
              </a:p>
            </p:txBody>
          </p:sp>
        </p:grpSp>
        <p:sp>
          <p:nvSpPr>
            <p:cNvPr id="29" name="Freeform 9"/>
            <p:cNvSpPr>
              <a:spLocks/>
            </p:cNvSpPr>
            <p:nvPr/>
          </p:nvSpPr>
          <p:spPr bwMode="gray">
            <a:xfrm>
              <a:off x="1539571" y="2488648"/>
              <a:ext cx="1341746" cy="546652"/>
            </a:xfrm>
            <a:custGeom>
              <a:avLst/>
              <a:gdLst>
                <a:gd name="T0" fmla="+- 0 8790 5880"/>
                <a:gd name="T1" fmla="*/ T0 w 3240"/>
                <a:gd name="T2" fmla="+- 0 3940 3940"/>
                <a:gd name="T3" fmla="*/ 3940 h 1320"/>
                <a:gd name="T4" fmla="+- 0 6210 5880"/>
                <a:gd name="T5" fmla="*/ T4 w 3240"/>
                <a:gd name="T6" fmla="+- 0 3940 3940"/>
                <a:gd name="T7" fmla="*/ 3940 h 1320"/>
                <a:gd name="T8" fmla="+- 0 5880 5880"/>
                <a:gd name="T9" fmla="*/ T8 w 3240"/>
                <a:gd name="T10" fmla="+- 0 4600 3940"/>
                <a:gd name="T11" fmla="*/ 4600 h 1320"/>
                <a:gd name="T12" fmla="+- 0 6210 5880"/>
                <a:gd name="T13" fmla="*/ T12 w 3240"/>
                <a:gd name="T14" fmla="+- 0 5260 3940"/>
                <a:gd name="T15" fmla="*/ 5260 h 1320"/>
                <a:gd name="T16" fmla="+- 0 8790 5880"/>
                <a:gd name="T17" fmla="*/ T16 w 3240"/>
                <a:gd name="T18" fmla="+- 0 5260 3940"/>
                <a:gd name="T19" fmla="*/ 5260 h 1320"/>
                <a:gd name="T20" fmla="+- 0 9120 5880"/>
                <a:gd name="T21" fmla="*/ T20 w 3240"/>
                <a:gd name="T22" fmla="+- 0 4600 3940"/>
                <a:gd name="T23" fmla="*/ 4600 h 1320"/>
                <a:gd name="T24" fmla="+- 0 8790 5880"/>
                <a:gd name="T25" fmla="*/ T24 w 3240"/>
                <a:gd name="T26" fmla="+- 0 3940 3940"/>
                <a:gd name="T27" fmla="*/ 3940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InputSplit</a:t>
              </a:r>
              <a:endParaRPr lang="en-IN">
                <a:solidFill>
                  <a:schemeClr val="bg1"/>
                </a:solidFill>
              </a:endParaRPr>
            </a:p>
          </p:txBody>
        </p:sp>
        <p:sp>
          <p:nvSpPr>
            <p:cNvPr id="28" name="Freeform 11"/>
            <p:cNvSpPr>
              <a:spLocks/>
            </p:cNvSpPr>
            <p:nvPr/>
          </p:nvSpPr>
          <p:spPr bwMode="gray">
            <a:xfrm>
              <a:off x="3055247" y="2488648"/>
              <a:ext cx="1341746" cy="546652"/>
            </a:xfrm>
            <a:custGeom>
              <a:avLst/>
              <a:gdLst>
                <a:gd name="T0" fmla="+- 0 12450 9540"/>
                <a:gd name="T1" fmla="*/ T0 w 3240"/>
                <a:gd name="T2" fmla="+- 0 3940 3940"/>
                <a:gd name="T3" fmla="*/ 3940 h 1320"/>
                <a:gd name="T4" fmla="+- 0 9870 9540"/>
                <a:gd name="T5" fmla="*/ T4 w 3240"/>
                <a:gd name="T6" fmla="+- 0 3940 3940"/>
                <a:gd name="T7" fmla="*/ 3940 h 1320"/>
                <a:gd name="T8" fmla="+- 0 9540 9540"/>
                <a:gd name="T9" fmla="*/ T8 w 3240"/>
                <a:gd name="T10" fmla="+- 0 4600 3940"/>
                <a:gd name="T11" fmla="*/ 4600 h 1320"/>
                <a:gd name="T12" fmla="+- 0 9870 9540"/>
                <a:gd name="T13" fmla="*/ T12 w 3240"/>
                <a:gd name="T14" fmla="+- 0 5260 3940"/>
                <a:gd name="T15" fmla="*/ 5260 h 1320"/>
                <a:gd name="T16" fmla="+- 0 12450 9540"/>
                <a:gd name="T17" fmla="*/ T16 w 3240"/>
                <a:gd name="T18" fmla="+- 0 5260 3940"/>
                <a:gd name="T19" fmla="*/ 5260 h 1320"/>
                <a:gd name="T20" fmla="+- 0 12780 9540"/>
                <a:gd name="T21" fmla="*/ T20 w 3240"/>
                <a:gd name="T22" fmla="+- 0 4600 3940"/>
                <a:gd name="T23" fmla="*/ 4600 h 1320"/>
                <a:gd name="T24" fmla="+- 0 12450 9540"/>
                <a:gd name="T25" fmla="*/ T24 w 3240"/>
                <a:gd name="T26" fmla="+- 0 3940 3940"/>
                <a:gd name="T27" fmla="*/ 3940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InputSplit</a:t>
              </a:r>
              <a:endParaRPr lang="en-IN">
                <a:solidFill>
                  <a:schemeClr val="bg1"/>
                </a:solidFill>
              </a:endParaRPr>
            </a:p>
          </p:txBody>
        </p:sp>
        <p:sp>
          <p:nvSpPr>
            <p:cNvPr id="27" name="Freeform 13"/>
            <p:cNvSpPr>
              <a:spLocks/>
            </p:cNvSpPr>
            <p:nvPr/>
          </p:nvSpPr>
          <p:spPr bwMode="gray">
            <a:xfrm>
              <a:off x="4570923" y="2488648"/>
              <a:ext cx="1341746" cy="546652"/>
            </a:xfrm>
            <a:custGeom>
              <a:avLst/>
              <a:gdLst>
                <a:gd name="T0" fmla="+- 0 16110 13200"/>
                <a:gd name="T1" fmla="*/ T0 w 3240"/>
                <a:gd name="T2" fmla="+- 0 3940 3940"/>
                <a:gd name="T3" fmla="*/ 3940 h 1320"/>
                <a:gd name="T4" fmla="+- 0 13530 13200"/>
                <a:gd name="T5" fmla="*/ T4 w 3240"/>
                <a:gd name="T6" fmla="+- 0 3940 3940"/>
                <a:gd name="T7" fmla="*/ 3940 h 1320"/>
                <a:gd name="T8" fmla="+- 0 13200 13200"/>
                <a:gd name="T9" fmla="*/ T8 w 3240"/>
                <a:gd name="T10" fmla="+- 0 4600 3940"/>
                <a:gd name="T11" fmla="*/ 4600 h 1320"/>
                <a:gd name="T12" fmla="+- 0 13530 13200"/>
                <a:gd name="T13" fmla="*/ T12 w 3240"/>
                <a:gd name="T14" fmla="+- 0 5260 3940"/>
                <a:gd name="T15" fmla="*/ 5260 h 1320"/>
                <a:gd name="T16" fmla="+- 0 16110 13200"/>
                <a:gd name="T17" fmla="*/ T16 w 3240"/>
                <a:gd name="T18" fmla="+- 0 5260 3940"/>
                <a:gd name="T19" fmla="*/ 5260 h 1320"/>
                <a:gd name="T20" fmla="+- 0 16440 13200"/>
                <a:gd name="T21" fmla="*/ T20 w 3240"/>
                <a:gd name="T22" fmla="+- 0 4600 3940"/>
                <a:gd name="T23" fmla="*/ 4600 h 1320"/>
                <a:gd name="T24" fmla="+- 0 16110 13200"/>
                <a:gd name="T25" fmla="*/ T24 w 3240"/>
                <a:gd name="T26" fmla="+- 0 3940 3940"/>
                <a:gd name="T27" fmla="*/ 3940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InputSplit</a:t>
              </a:r>
              <a:endParaRPr lang="en-IN">
                <a:solidFill>
                  <a:schemeClr val="bg1"/>
                </a:solidFill>
              </a:endParaRPr>
            </a:p>
          </p:txBody>
        </p:sp>
        <p:sp>
          <p:nvSpPr>
            <p:cNvPr id="26" name="Freeform 15"/>
            <p:cNvSpPr>
              <a:spLocks/>
            </p:cNvSpPr>
            <p:nvPr/>
          </p:nvSpPr>
          <p:spPr bwMode="gray">
            <a:xfrm>
              <a:off x="6036905" y="2488648"/>
              <a:ext cx="1341746" cy="546652"/>
            </a:xfrm>
            <a:custGeom>
              <a:avLst/>
              <a:gdLst>
                <a:gd name="T0" fmla="+- 0 19650 16740"/>
                <a:gd name="T1" fmla="*/ T0 w 3240"/>
                <a:gd name="T2" fmla="+- 0 3940 3940"/>
                <a:gd name="T3" fmla="*/ 3940 h 1320"/>
                <a:gd name="T4" fmla="+- 0 17070 16740"/>
                <a:gd name="T5" fmla="*/ T4 w 3240"/>
                <a:gd name="T6" fmla="+- 0 3940 3940"/>
                <a:gd name="T7" fmla="*/ 3940 h 1320"/>
                <a:gd name="T8" fmla="+- 0 16740 16740"/>
                <a:gd name="T9" fmla="*/ T8 w 3240"/>
                <a:gd name="T10" fmla="+- 0 4600 3940"/>
                <a:gd name="T11" fmla="*/ 4600 h 1320"/>
                <a:gd name="T12" fmla="+- 0 17070 16740"/>
                <a:gd name="T13" fmla="*/ T12 w 3240"/>
                <a:gd name="T14" fmla="+- 0 5260 3940"/>
                <a:gd name="T15" fmla="*/ 5260 h 1320"/>
                <a:gd name="T16" fmla="+- 0 19650 16740"/>
                <a:gd name="T17" fmla="*/ T16 w 3240"/>
                <a:gd name="T18" fmla="+- 0 5260 3940"/>
                <a:gd name="T19" fmla="*/ 5260 h 1320"/>
                <a:gd name="T20" fmla="+- 0 19980 16740"/>
                <a:gd name="T21" fmla="*/ T20 w 3240"/>
                <a:gd name="T22" fmla="+- 0 4600 3940"/>
                <a:gd name="T23" fmla="*/ 4600 h 1320"/>
                <a:gd name="T24" fmla="+- 0 19650 16740"/>
                <a:gd name="T25" fmla="*/ T24 w 3240"/>
                <a:gd name="T26" fmla="+- 0 3940 3940"/>
                <a:gd name="T27" fmla="*/ 3940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InputSplit</a:t>
              </a:r>
              <a:endParaRPr lang="en-IN">
                <a:solidFill>
                  <a:schemeClr val="bg1"/>
                </a:solidFill>
              </a:endParaRPr>
            </a:p>
          </p:txBody>
        </p:sp>
        <p:sp>
          <p:nvSpPr>
            <p:cNvPr id="25" name="Freeform 17"/>
            <p:cNvSpPr>
              <a:spLocks/>
            </p:cNvSpPr>
            <p:nvPr/>
          </p:nvSpPr>
          <p:spPr bwMode="gray">
            <a:xfrm>
              <a:off x="1539571" y="3524388"/>
              <a:ext cx="1341746" cy="546652"/>
            </a:xfrm>
            <a:custGeom>
              <a:avLst/>
              <a:gdLst>
                <a:gd name="T0" fmla="+- 0 8790 5880"/>
                <a:gd name="T1" fmla="*/ T0 w 3240"/>
                <a:gd name="T2" fmla="+- 0 6441 6441"/>
                <a:gd name="T3" fmla="*/ 6441 h 1320"/>
                <a:gd name="T4" fmla="+- 0 6210 5880"/>
                <a:gd name="T5" fmla="*/ T4 w 3240"/>
                <a:gd name="T6" fmla="+- 0 6441 6441"/>
                <a:gd name="T7" fmla="*/ 6441 h 1320"/>
                <a:gd name="T8" fmla="+- 0 5880 5880"/>
                <a:gd name="T9" fmla="*/ T8 w 3240"/>
                <a:gd name="T10" fmla="+- 0 7101 6441"/>
                <a:gd name="T11" fmla="*/ 7101 h 1320"/>
                <a:gd name="T12" fmla="+- 0 6210 5880"/>
                <a:gd name="T13" fmla="*/ T12 w 3240"/>
                <a:gd name="T14" fmla="+- 0 7761 6441"/>
                <a:gd name="T15" fmla="*/ 7761 h 1320"/>
                <a:gd name="T16" fmla="+- 0 8790 5880"/>
                <a:gd name="T17" fmla="*/ T16 w 3240"/>
                <a:gd name="T18" fmla="+- 0 7761 6441"/>
                <a:gd name="T19" fmla="*/ 7761 h 1320"/>
                <a:gd name="T20" fmla="+- 0 9120 5880"/>
                <a:gd name="T21" fmla="*/ T20 w 3240"/>
                <a:gd name="T22" fmla="+- 0 7101 6441"/>
                <a:gd name="T23" fmla="*/ 7101 h 1320"/>
                <a:gd name="T24" fmla="+- 0 8790 5880"/>
                <a:gd name="T25" fmla="*/ T24 w 3240"/>
                <a:gd name="T26" fmla="+- 0 6441 6441"/>
                <a:gd name="T27" fmla="*/ 6441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Record</a:t>
              </a:r>
              <a:endParaRPr lang="en-IN">
                <a:solidFill>
                  <a:schemeClr val="bg1"/>
                </a:solidFill>
              </a:endParaRPr>
            </a:p>
            <a:p>
              <a:pPr algn="ctr"/>
              <a:r>
                <a:rPr lang="en-US">
                  <a:solidFill>
                    <a:schemeClr val="bg1"/>
                  </a:solidFill>
                </a:rPr>
                <a:t>Reader</a:t>
              </a:r>
              <a:endParaRPr lang="en-IN">
                <a:solidFill>
                  <a:schemeClr val="bg1"/>
                </a:solidFill>
              </a:endParaRPr>
            </a:p>
          </p:txBody>
        </p:sp>
        <p:sp>
          <p:nvSpPr>
            <p:cNvPr id="24" name="Freeform 19"/>
            <p:cNvSpPr>
              <a:spLocks/>
            </p:cNvSpPr>
            <p:nvPr/>
          </p:nvSpPr>
          <p:spPr bwMode="gray">
            <a:xfrm>
              <a:off x="3078024" y="3483389"/>
              <a:ext cx="1341746" cy="546652"/>
            </a:xfrm>
            <a:custGeom>
              <a:avLst/>
              <a:gdLst>
                <a:gd name="T0" fmla="+- 0 12505 9595"/>
                <a:gd name="T1" fmla="*/ T0 w 3240"/>
                <a:gd name="T2" fmla="+- 0 6342 6342"/>
                <a:gd name="T3" fmla="*/ 6342 h 1320"/>
                <a:gd name="T4" fmla="+- 0 9925 9595"/>
                <a:gd name="T5" fmla="*/ T4 w 3240"/>
                <a:gd name="T6" fmla="+- 0 6342 6342"/>
                <a:gd name="T7" fmla="*/ 6342 h 1320"/>
                <a:gd name="T8" fmla="+- 0 9595 9595"/>
                <a:gd name="T9" fmla="*/ T8 w 3240"/>
                <a:gd name="T10" fmla="+- 0 7002 6342"/>
                <a:gd name="T11" fmla="*/ 7002 h 1320"/>
                <a:gd name="T12" fmla="+- 0 9925 9595"/>
                <a:gd name="T13" fmla="*/ T12 w 3240"/>
                <a:gd name="T14" fmla="+- 0 7662 6342"/>
                <a:gd name="T15" fmla="*/ 7662 h 1320"/>
                <a:gd name="T16" fmla="+- 0 12505 9595"/>
                <a:gd name="T17" fmla="*/ T16 w 3240"/>
                <a:gd name="T18" fmla="+- 0 7662 6342"/>
                <a:gd name="T19" fmla="*/ 7662 h 1320"/>
                <a:gd name="T20" fmla="+- 0 12835 9595"/>
                <a:gd name="T21" fmla="*/ T20 w 3240"/>
                <a:gd name="T22" fmla="+- 0 7002 6342"/>
                <a:gd name="T23" fmla="*/ 7002 h 1320"/>
                <a:gd name="T24" fmla="+- 0 12505 9595"/>
                <a:gd name="T25" fmla="*/ T24 w 3240"/>
                <a:gd name="T26" fmla="+- 0 6342 6342"/>
                <a:gd name="T27" fmla="*/ 6342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Record</a:t>
              </a:r>
              <a:endParaRPr lang="en-IN">
                <a:solidFill>
                  <a:schemeClr val="bg1"/>
                </a:solidFill>
              </a:endParaRPr>
            </a:p>
            <a:p>
              <a:pPr algn="ctr"/>
              <a:r>
                <a:rPr lang="en-US">
                  <a:solidFill>
                    <a:schemeClr val="bg1"/>
                  </a:solidFill>
                </a:rPr>
                <a:t>Reader</a:t>
              </a:r>
              <a:endParaRPr lang="en-IN">
                <a:solidFill>
                  <a:schemeClr val="bg1"/>
                </a:solidFill>
              </a:endParaRPr>
            </a:p>
          </p:txBody>
        </p:sp>
        <p:sp>
          <p:nvSpPr>
            <p:cNvPr id="23" name="Freeform 21"/>
            <p:cNvSpPr>
              <a:spLocks/>
            </p:cNvSpPr>
            <p:nvPr/>
          </p:nvSpPr>
          <p:spPr bwMode="gray">
            <a:xfrm>
              <a:off x="4640495" y="3514449"/>
              <a:ext cx="1341746" cy="546652"/>
            </a:xfrm>
            <a:custGeom>
              <a:avLst/>
              <a:gdLst>
                <a:gd name="T0" fmla="+- 0 16278 13368"/>
                <a:gd name="T1" fmla="*/ T0 w 3240"/>
                <a:gd name="T2" fmla="+- 0 6417 6417"/>
                <a:gd name="T3" fmla="*/ 6417 h 1320"/>
                <a:gd name="T4" fmla="+- 0 13698 13368"/>
                <a:gd name="T5" fmla="*/ T4 w 3240"/>
                <a:gd name="T6" fmla="+- 0 6417 6417"/>
                <a:gd name="T7" fmla="*/ 6417 h 1320"/>
                <a:gd name="T8" fmla="+- 0 13368 13368"/>
                <a:gd name="T9" fmla="*/ T8 w 3240"/>
                <a:gd name="T10" fmla="+- 0 7077 6417"/>
                <a:gd name="T11" fmla="*/ 7077 h 1320"/>
                <a:gd name="T12" fmla="+- 0 13698 13368"/>
                <a:gd name="T13" fmla="*/ T12 w 3240"/>
                <a:gd name="T14" fmla="+- 0 7737 6417"/>
                <a:gd name="T15" fmla="*/ 7737 h 1320"/>
                <a:gd name="T16" fmla="+- 0 16278 13368"/>
                <a:gd name="T17" fmla="*/ T16 w 3240"/>
                <a:gd name="T18" fmla="+- 0 7737 6417"/>
                <a:gd name="T19" fmla="*/ 7737 h 1320"/>
                <a:gd name="T20" fmla="+- 0 16608 13368"/>
                <a:gd name="T21" fmla="*/ T20 w 3240"/>
                <a:gd name="T22" fmla="+- 0 7077 6417"/>
                <a:gd name="T23" fmla="*/ 7077 h 1320"/>
                <a:gd name="T24" fmla="+- 0 16278 13368"/>
                <a:gd name="T25" fmla="*/ T24 w 3240"/>
                <a:gd name="T26" fmla="+- 0 6417 6417"/>
                <a:gd name="T27" fmla="*/ 6417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Record</a:t>
              </a:r>
              <a:endParaRPr lang="en-IN">
                <a:solidFill>
                  <a:schemeClr val="bg1"/>
                </a:solidFill>
              </a:endParaRPr>
            </a:p>
            <a:p>
              <a:pPr algn="ctr"/>
              <a:r>
                <a:rPr lang="en-US">
                  <a:solidFill>
                    <a:schemeClr val="bg1"/>
                  </a:solidFill>
                </a:rPr>
                <a:t>Reader</a:t>
              </a:r>
              <a:endParaRPr lang="en-IN">
                <a:solidFill>
                  <a:schemeClr val="bg1"/>
                </a:solidFill>
              </a:endParaRPr>
            </a:p>
          </p:txBody>
        </p:sp>
        <p:sp>
          <p:nvSpPr>
            <p:cNvPr id="22" name="Freeform 23"/>
            <p:cNvSpPr>
              <a:spLocks/>
            </p:cNvSpPr>
            <p:nvPr/>
          </p:nvSpPr>
          <p:spPr bwMode="gray">
            <a:xfrm>
              <a:off x="6066722" y="3514449"/>
              <a:ext cx="1341746" cy="546652"/>
            </a:xfrm>
            <a:custGeom>
              <a:avLst/>
              <a:gdLst>
                <a:gd name="T0" fmla="+- 0 19722 16812"/>
                <a:gd name="T1" fmla="*/ T0 w 3240"/>
                <a:gd name="T2" fmla="+- 0 6417 6417"/>
                <a:gd name="T3" fmla="*/ 6417 h 1320"/>
                <a:gd name="T4" fmla="+- 0 17142 16812"/>
                <a:gd name="T5" fmla="*/ T4 w 3240"/>
                <a:gd name="T6" fmla="+- 0 6417 6417"/>
                <a:gd name="T7" fmla="*/ 6417 h 1320"/>
                <a:gd name="T8" fmla="+- 0 16812 16812"/>
                <a:gd name="T9" fmla="*/ T8 w 3240"/>
                <a:gd name="T10" fmla="+- 0 7077 6417"/>
                <a:gd name="T11" fmla="*/ 7077 h 1320"/>
                <a:gd name="T12" fmla="+- 0 17142 16812"/>
                <a:gd name="T13" fmla="*/ T12 w 3240"/>
                <a:gd name="T14" fmla="+- 0 7737 6417"/>
                <a:gd name="T15" fmla="*/ 7737 h 1320"/>
                <a:gd name="T16" fmla="+- 0 19722 16812"/>
                <a:gd name="T17" fmla="*/ T16 w 3240"/>
                <a:gd name="T18" fmla="+- 0 7737 6417"/>
                <a:gd name="T19" fmla="*/ 7737 h 1320"/>
                <a:gd name="T20" fmla="+- 0 20052 16812"/>
                <a:gd name="T21" fmla="*/ T20 w 3240"/>
                <a:gd name="T22" fmla="+- 0 7077 6417"/>
                <a:gd name="T23" fmla="*/ 7077 h 1320"/>
                <a:gd name="T24" fmla="+- 0 19722 16812"/>
                <a:gd name="T25" fmla="*/ T24 w 3240"/>
                <a:gd name="T26" fmla="+- 0 6417 6417"/>
                <a:gd name="T27" fmla="*/ 6417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Record</a:t>
              </a:r>
              <a:endParaRPr lang="en-IN">
                <a:solidFill>
                  <a:schemeClr val="bg1"/>
                </a:solidFill>
              </a:endParaRPr>
            </a:p>
            <a:p>
              <a:pPr algn="ctr"/>
              <a:r>
                <a:rPr lang="en-US">
                  <a:solidFill>
                    <a:schemeClr val="bg1"/>
                  </a:solidFill>
                </a:rPr>
                <a:t>Reader</a:t>
              </a:r>
              <a:endParaRPr lang="en-IN">
                <a:solidFill>
                  <a:schemeClr val="bg1"/>
                </a:solidFill>
              </a:endParaRPr>
            </a:p>
          </p:txBody>
        </p:sp>
        <p:sp>
          <p:nvSpPr>
            <p:cNvPr id="21" name="Freeform 25"/>
            <p:cNvSpPr>
              <a:spLocks/>
            </p:cNvSpPr>
            <p:nvPr/>
          </p:nvSpPr>
          <p:spPr bwMode="gray">
            <a:xfrm>
              <a:off x="1539571" y="4526169"/>
              <a:ext cx="1341746" cy="544581"/>
            </a:xfrm>
            <a:custGeom>
              <a:avLst/>
              <a:gdLst>
                <a:gd name="T0" fmla="+- 0 8791 5880"/>
                <a:gd name="T1" fmla="*/ T0 w 3240"/>
                <a:gd name="T2" fmla="+- 0 8860 8860"/>
                <a:gd name="T3" fmla="*/ 8860 h 1315"/>
                <a:gd name="T4" fmla="+- 0 6209 5880"/>
                <a:gd name="T5" fmla="*/ T4 w 3240"/>
                <a:gd name="T6" fmla="+- 0 8860 8860"/>
                <a:gd name="T7" fmla="*/ 8860 h 1315"/>
                <a:gd name="T8" fmla="+- 0 5880 5880"/>
                <a:gd name="T9" fmla="*/ T8 w 3240"/>
                <a:gd name="T10" fmla="+- 0 9518 8860"/>
                <a:gd name="T11" fmla="*/ 9518 h 1315"/>
                <a:gd name="T12" fmla="+- 0 6209 5880"/>
                <a:gd name="T13" fmla="*/ T12 w 3240"/>
                <a:gd name="T14" fmla="+- 0 10175 8860"/>
                <a:gd name="T15" fmla="*/ 10175 h 1315"/>
                <a:gd name="T16" fmla="+- 0 8791 5880"/>
                <a:gd name="T17" fmla="*/ T16 w 3240"/>
                <a:gd name="T18" fmla="+- 0 10175 8860"/>
                <a:gd name="T19" fmla="*/ 10175 h 1315"/>
                <a:gd name="T20" fmla="+- 0 9120 5880"/>
                <a:gd name="T21" fmla="*/ T20 w 3240"/>
                <a:gd name="T22" fmla="+- 0 9518 8860"/>
                <a:gd name="T23" fmla="*/ 9518 h 1315"/>
                <a:gd name="T24" fmla="+- 0 8791 5880"/>
                <a:gd name="T25" fmla="*/ T24 w 3240"/>
                <a:gd name="T26" fmla="+- 0 8860 8860"/>
                <a:gd name="T27" fmla="*/ 8860 h 1315"/>
              </a:gdLst>
              <a:ahLst/>
              <a:cxnLst>
                <a:cxn ang="0">
                  <a:pos x="T1" y="T3"/>
                </a:cxn>
                <a:cxn ang="0">
                  <a:pos x="T5" y="T7"/>
                </a:cxn>
                <a:cxn ang="0">
                  <a:pos x="T9" y="T11"/>
                </a:cxn>
                <a:cxn ang="0">
                  <a:pos x="T13" y="T15"/>
                </a:cxn>
                <a:cxn ang="0">
                  <a:pos x="T17" y="T19"/>
                </a:cxn>
                <a:cxn ang="0">
                  <a:pos x="T21" y="T23"/>
                </a:cxn>
                <a:cxn ang="0">
                  <a:pos x="T25" y="T27"/>
                </a:cxn>
              </a:cxnLst>
              <a:rect l="0" t="0" r="r" b="b"/>
              <a:pathLst>
                <a:path w="3240" h="1315">
                  <a:moveTo>
                    <a:pt x="2911" y="0"/>
                  </a:moveTo>
                  <a:lnTo>
                    <a:pt x="329" y="0"/>
                  </a:lnTo>
                  <a:lnTo>
                    <a:pt x="0" y="658"/>
                  </a:lnTo>
                  <a:lnTo>
                    <a:pt x="329" y="1315"/>
                  </a:lnTo>
                  <a:lnTo>
                    <a:pt x="2911" y="1315"/>
                  </a:lnTo>
                  <a:lnTo>
                    <a:pt x="3240" y="658"/>
                  </a:lnTo>
                  <a:lnTo>
                    <a:pt x="2911"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Mapper</a:t>
              </a:r>
              <a:endParaRPr lang="en-IN">
                <a:solidFill>
                  <a:schemeClr val="bg1"/>
                </a:solidFill>
              </a:endParaRPr>
            </a:p>
          </p:txBody>
        </p:sp>
        <p:sp>
          <p:nvSpPr>
            <p:cNvPr id="20" name="Freeform 27"/>
            <p:cNvSpPr>
              <a:spLocks/>
            </p:cNvSpPr>
            <p:nvPr/>
          </p:nvSpPr>
          <p:spPr bwMode="gray">
            <a:xfrm>
              <a:off x="3055247" y="4526169"/>
              <a:ext cx="1341746" cy="544581"/>
            </a:xfrm>
            <a:custGeom>
              <a:avLst/>
              <a:gdLst>
                <a:gd name="T0" fmla="+- 0 12451 9540"/>
                <a:gd name="T1" fmla="*/ T0 w 3240"/>
                <a:gd name="T2" fmla="+- 0 8860 8860"/>
                <a:gd name="T3" fmla="*/ 8860 h 1315"/>
                <a:gd name="T4" fmla="+- 0 9869 9540"/>
                <a:gd name="T5" fmla="*/ T4 w 3240"/>
                <a:gd name="T6" fmla="+- 0 8860 8860"/>
                <a:gd name="T7" fmla="*/ 8860 h 1315"/>
                <a:gd name="T8" fmla="+- 0 9540 9540"/>
                <a:gd name="T9" fmla="*/ T8 w 3240"/>
                <a:gd name="T10" fmla="+- 0 9518 8860"/>
                <a:gd name="T11" fmla="*/ 9518 h 1315"/>
                <a:gd name="T12" fmla="+- 0 9869 9540"/>
                <a:gd name="T13" fmla="*/ T12 w 3240"/>
                <a:gd name="T14" fmla="+- 0 10175 8860"/>
                <a:gd name="T15" fmla="*/ 10175 h 1315"/>
                <a:gd name="T16" fmla="+- 0 12451 9540"/>
                <a:gd name="T17" fmla="*/ T16 w 3240"/>
                <a:gd name="T18" fmla="+- 0 10175 8860"/>
                <a:gd name="T19" fmla="*/ 10175 h 1315"/>
                <a:gd name="T20" fmla="+- 0 12780 9540"/>
                <a:gd name="T21" fmla="*/ T20 w 3240"/>
                <a:gd name="T22" fmla="+- 0 9518 8860"/>
                <a:gd name="T23" fmla="*/ 9518 h 1315"/>
                <a:gd name="T24" fmla="+- 0 12451 9540"/>
                <a:gd name="T25" fmla="*/ T24 w 3240"/>
                <a:gd name="T26" fmla="+- 0 8860 8860"/>
                <a:gd name="T27" fmla="*/ 8860 h 1315"/>
              </a:gdLst>
              <a:ahLst/>
              <a:cxnLst>
                <a:cxn ang="0">
                  <a:pos x="T1" y="T3"/>
                </a:cxn>
                <a:cxn ang="0">
                  <a:pos x="T5" y="T7"/>
                </a:cxn>
                <a:cxn ang="0">
                  <a:pos x="T9" y="T11"/>
                </a:cxn>
                <a:cxn ang="0">
                  <a:pos x="T13" y="T15"/>
                </a:cxn>
                <a:cxn ang="0">
                  <a:pos x="T17" y="T19"/>
                </a:cxn>
                <a:cxn ang="0">
                  <a:pos x="T21" y="T23"/>
                </a:cxn>
                <a:cxn ang="0">
                  <a:pos x="T25" y="T27"/>
                </a:cxn>
              </a:cxnLst>
              <a:rect l="0" t="0" r="r" b="b"/>
              <a:pathLst>
                <a:path w="3240" h="1315">
                  <a:moveTo>
                    <a:pt x="2911" y="0"/>
                  </a:moveTo>
                  <a:lnTo>
                    <a:pt x="329" y="0"/>
                  </a:lnTo>
                  <a:lnTo>
                    <a:pt x="0" y="658"/>
                  </a:lnTo>
                  <a:lnTo>
                    <a:pt x="329" y="1315"/>
                  </a:lnTo>
                  <a:lnTo>
                    <a:pt x="2911" y="1315"/>
                  </a:lnTo>
                  <a:lnTo>
                    <a:pt x="3240" y="658"/>
                  </a:lnTo>
                  <a:lnTo>
                    <a:pt x="2911"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Mapper</a:t>
              </a:r>
              <a:endParaRPr lang="en-IN">
                <a:solidFill>
                  <a:schemeClr val="bg1"/>
                </a:solidFill>
              </a:endParaRPr>
            </a:p>
          </p:txBody>
        </p:sp>
        <p:sp>
          <p:nvSpPr>
            <p:cNvPr id="19" name="Freeform 29"/>
            <p:cNvSpPr>
              <a:spLocks/>
            </p:cNvSpPr>
            <p:nvPr/>
          </p:nvSpPr>
          <p:spPr bwMode="gray">
            <a:xfrm>
              <a:off x="4640495" y="4508362"/>
              <a:ext cx="1341746" cy="544581"/>
            </a:xfrm>
            <a:custGeom>
              <a:avLst/>
              <a:gdLst>
                <a:gd name="T0" fmla="+- 0 16279 13368"/>
                <a:gd name="T1" fmla="*/ T0 w 3240"/>
                <a:gd name="T2" fmla="+- 0 8817 8817"/>
                <a:gd name="T3" fmla="*/ 8817 h 1315"/>
                <a:gd name="T4" fmla="+- 0 13697 13368"/>
                <a:gd name="T5" fmla="*/ T4 w 3240"/>
                <a:gd name="T6" fmla="+- 0 8817 8817"/>
                <a:gd name="T7" fmla="*/ 8817 h 1315"/>
                <a:gd name="T8" fmla="+- 0 13368 13368"/>
                <a:gd name="T9" fmla="*/ T8 w 3240"/>
                <a:gd name="T10" fmla="+- 0 9474 8817"/>
                <a:gd name="T11" fmla="*/ 9474 h 1315"/>
                <a:gd name="T12" fmla="+- 0 13697 13368"/>
                <a:gd name="T13" fmla="*/ T12 w 3240"/>
                <a:gd name="T14" fmla="+- 0 10132 8817"/>
                <a:gd name="T15" fmla="*/ 10132 h 1315"/>
                <a:gd name="T16" fmla="+- 0 16279 13368"/>
                <a:gd name="T17" fmla="*/ T16 w 3240"/>
                <a:gd name="T18" fmla="+- 0 10132 8817"/>
                <a:gd name="T19" fmla="*/ 10132 h 1315"/>
                <a:gd name="T20" fmla="+- 0 16608 13368"/>
                <a:gd name="T21" fmla="*/ T20 w 3240"/>
                <a:gd name="T22" fmla="+- 0 9474 8817"/>
                <a:gd name="T23" fmla="*/ 9474 h 1315"/>
                <a:gd name="T24" fmla="+- 0 16279 13368"/>
                <a:gd name="T25" fmla="*/ T24 w 3240"/>
                <a:gd name="T26" fmla="+- 0 8817 8817"/>
                <a:gd name="T27" fmla="*/ 8817 h 1315"/>
              </a:gdLst>
              <a:ahLst/>
              <a:cxnLst>
                <a:cxn ang="0">
                  <a:pos x="T1" y="T3"/>
                </a:cxn>
                <a:cxn ang="0">
                  <a:pos x="T5" y="T7"/>
                </a:cxn>
                <a:cxn ang="0">
                  <a:pos x="T9" y="T11"/>
                </a:cxn>
                <a:cxn ang="0">
                  <a:pos x="T13" y="T15"/>
                </a:cxn>
                <a:cxn ang="0">
                  <a:pos x="T17" y="T19"/>
                </a:cxn>
                <a:cxn ang="0">
                  <a:pos x="T21" y="T23"/>
                </a:cxn>
                <a:cxn ang="0">
                  <a:pos x="T25" y="T27"/>
                </a:cxn>
              </a:cxnLst>
              <a:rect l="0" t="0" r="r" b="b"/>
              <a:pathLst>
                <a:path w="3240" h="1315">
                  <a:moveTo>
                    <a:pt x="2911" y="0"/>
                  </a:moveTo>
                  <a:lnTo>
                    <a:pt x="329" y="0"/>
                  </a:lnTo>
                  <a:lnTo>
                    <a:pt x="0" y="657"/>
                  </a:lnTo>
                  <a:lnTo>
                    <a:pt x="329" y="1315"/>
                  </a:lnTo>
                  <a:lnTo>
                    <a:pt x="2911" y="1315"/>
                  </a:lnTo>
                  <a:lnTo>
                    <a:pt x="3240" y="657"/>
                  </a:lnTo>
                  <a:lnTo>
                    <a:pt x="2911"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solidFill>
                    <a:schemeClr val="bg1"/>
                  </a:solidFill>
                </a:rPr>
                <a:t>Mapper</a:t>
              </a:r>
              <a:endParaRPr lang="en-IN">
                <a:solidFill>
                  <a:schemeClr val="bg1"/>
                </a:solidFill>
              </a:endParaRPr>
            </a:p>
          </p:txBody>
        </p:sp>
        <p:sp>
          <p:nvSpPr>
            <p:cNvPr id="18" name="Freeform 31"/>
            <p:cNvSpPr>
              <a:spLocks/>
            </p:cNvSpPr>
            <p:nvPr/>
          </p:nvSpPr>
          <p:spPr bwMode="gray">
            <a:xfrm>
              <a:off x="6043945" y="4497180"/>
              <a:ext cx="1341746" cy="545824"/>
            </a:xfrm>
            <a:custGeom>
              <a:avLst/>
              <a:gdLst>
                <a:gd name="T0" fmla="+- 0 19667 16757"/>
                <a:gd name="T1" fmla="*/ T0 w 3240"/>
                <a:gd name="T2" fmla="+- 0 8790 8790"/>
                <a:gd name="T3" fmla="*/ 8790 h 1318"/>
                <a:gd name="T4" fmla="+- 0 17086 16757"/>
                <a:gd name="T5" fmla="*/ T4 w 3240"/>
                <a:gd name="T6" fmla="+- 0 8790 8790"/>
                <a:gd name="T7" fmla="*/ 8790 h 1318"/>
                <a:gd name="T8" fmla="+- 0 16757 16757"/>
                <a:gd name="T9" fmla="*/ T8 w 3240"/>
                <a:gd name="T10" fmla="+- 0 9449 8790"/>
                <a:gd name="T11" fmla="*/ 9449 h 1318"/>
                <a:gd name="T12" fmla="+- 0 17086 16757"/>
                <a:gd name="T13" fmla="*/ T12 w 3240"/>
                <a:gd name="T14" fmla="+- 0 10108 8790"/>
                <a:gd name="T15" fmla="*/ 10108 h 1318"/>
                <a:gd name="T16" fmla="+- 0 19667 16757"/>
                <a:gd name="T17" fmla="*/ T16 w 3240"/>
                <a:gd name="T18" fmla="+- 0 10108 8790"/>
                <a:gd name="T19" fmla="*/ 10108 h 1318"/>
                <a:gd name="T20" fmla="+- 0 19997 16757"/>
                <a:gd name="T21" fmla="*/ T20 w 3240"/>
                <a:gd name="T22" fmla="+- 0 9449 8790"/>
                <a:gd name="T23" fmla="*/ 9449 h 1318"/>
                <a:gd name="T24" fmla="+- 0 19667 16757"/>
                <a:gd name="T25" fmla="*/ T24 w 3240"/>
                <a:gd name="T26" fmla="+- 0 8790 8790"/>
                <a:gd name="T27" fmla="*/ 8790 h 1318"/>
              </a:gdLst>
              <a:ahLst/>
              <a:cxnLst>
                <a:cxn ang="0">
                  <a:pos x="T1" y="T3"/>
                </a:cxn>
                <a:cxn ang="0">
                  <a:pos x="T5" y="T7"/>
                </a:cxn>
                <a:cxn ang="0">
                  <a:pos x="T9" y="T11"/>
                </a:cxn>
                <a:cxn ang="0">
                  <a:pos x="T13" y="T15"/>
                </a:cxn>
                <a:cxn ang="0">
                  <a:pos x="T17" y="T19"/>
                </a:cxn>
                <a:cxn ang="0">
                  <a:pos x="T21" y="T23"/>
                </a:cxn>
                <a:cxn ang="0">
                  <a:pos x="T25" y="T27"/>
                </a:cxn>
              </a:cxnLst>
              <a:rect l="0" t="0" r="r" b="b"/>
              <a:pathLst>
                <a:path w="3240" h="1318">
                  <a:moveTo>
                    <a:pt x="2910" y="0"/>
                  </a:moveTo>
                  <a:lnTo>
                    <a:pt x="329" y="0"/>
                  </a:lnTo>
                  <a:lnTo>
                    <a:pt x="0" y="659"/>
                  </a:lnTo>
                  <a:lnTo>
                    <a:pt x="329" y="1318"/>
                  </a:lnTo>
                  <a:lnTo>
                    <a:pt x="2910" y="1318"/>
                  </a:lnTo>
                  <a:lnTo>
                    <a:pt x="3240" y="659"/>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IN" smtClean="0">
                  <a:solidFill>
                    <a:schemeClr val="bg1"/>
                  </a:solidFill>
                </a:rPr>
                <a:t>Mapper</a:t>
              </a:r>
              <a:endParaRPr lang="en-IN">
                <a:solidFill>
                  <a:schemeClr val="bg1"/>
                </a:solidFill>
              </a:endParaRPr>
            </a:p>
          </p:txBody>
        </p:sp>
        <p:sp>
          <p:nvSpPr>
            <p:cNvPr id="32" name="Rectangle 31"/>
            <p:cNvSpPr/>
            <p:nvPr/>
          </p:nvSpPr>
          <p:spPr bwMode="gray">
            <a:xfrm>
              <a:off x="1384300" y="5524500"/>
              <a:ext cx="15367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smtClean="0">
                  <a:solidFill>
                    <a:schemeClr val="tx1"/>
                  </a:solidFill>
                </a:rPr>
                <a:t>(Intermediates)</a:t>
              </a:r>
              <a:endParaRPr lang="en-IN" sz="1400">
                <a:solidFill>
                  <a:schemeClr val="tx1"/>
                </a:solidFill>
              </a:endParaRPr>
            </a:p>
          </p:txBody>
        </p:sp>
        <p:sp>
          <p:nvSpPr>
            <p:cNvPr id="34" name="Rectangle 33"/>
            <p:cNvSpPr/>
            <p:nvPr/>
          </p:nvSpPr>
          <p:spPr bwMode="gray">
            <a:xfrm>
              <a:off x="2997200" y="5524500"/>
              <a:ext cx="15367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smtClean="0">
                  <a:solidFill>
                    <a:schemeClr val="tx1"/>
                  </a:solidFill>
                </a:rPr>
                <a:t>(Intermediates)</a:t>
              </a:r>
              <a:endParaRPr lang="en-IN" sz="1400">
                <a:solidFill>
                  <a:schemeClr val="tx1"/>
                </a:solidFill>
              </a:endParaRPr>
            </a:p>
          </p:txBody>
        </p:sp>
        <p:sp>
          <p:nvSpPr>
            <p:cNvPr id="35" name="Rectangle 34"/>
            <p:cNvSpPr/>
            <p:nvPr/>
          </p:nvSpPr>
          <p:spPr bwMode="gray">
            <a:xfrm>
              <a:off x="4559300" y="5524500"/>
              <a:ext cx="15367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smtClean="0">
                  <a:solidFill>
                    <a:schemeClr val="tx1"/>
                  </a:solidFill>
                </a:rPr>
                <a:t>(Intermediates)</a:t>
              </a:r>
              <a:endParaRPr lang="en-IN" sz="1400">
                <a:solidFill>
                  <a:schemeClr val="tx1"/>
                </a:solidFill>
              </a:endParaRPr>
            </a:p>
          </p:txBody>
        </p:sp>
        <p:sp>
          <p:nvSpPr>
            <p:cNvPr id="36" name="Rectangle 35"/>
            <p:cNvSpPr/>
            <p:nvPr/>
          </p:nvSpPr>
          <p:spPr bwMode="gray">
            <a:xfrm>
              <a:off x="5905500" y="5524500"/>
              <a:ext cx="15367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smtClean="0">
                  <a:solidFill>
                    <a:schemeClr val="tx1"/>
                  </a:solidFill>
                </a:rPr>
                <a:t>(Intermediates)</a:t>
              </a:r>
              <a:endParaRPr lang="en-IN" sz="1400">
                <a:solidFill>
                  <a:schemeClr val="tx1"/>
                </a:solidFill>
              </a:endParaRPr>
            </a:p>
          </p:txBody>
        </p:sp>
        <p:sp>
          <p:nvSpPr>
            <p:cNvPr id="37" name="Rectangle 36"/>
            <p:cNvSpPr/>
            <p:nvPr/>
          </p:nvSpPr>
          <p:spPr bwMode="gray">
            <a:xfrm rot="16200000">
              <a:off x="152400" y="3086100"/>
              <a:ext cx="15367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Input f0rmat</a:t>
              </a:r>
              <a:endParaRPr lang="en-IN" b="1" dirty="0">
                <a:solidFill>
                  <a:schemeClr val="tx1"/>
                </a:solidFill>
              </a:endParaRPr>
            </a:p>
          </p:txBody>
        </p:sp>
      </p:grpSp>
    </p:spTree>
    <p:extLst>
      <p:ext uri="{BB962C8B-B14F-4D97-AF65-F5344CB8AC3E}">
        <p14:creationId xmlns:p14="http://schemas.microsoft.com/office/powerpoint/2010/main" val="3311014763"/>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OUTPUT FORMAT</a:t>
            </a:r>
            <a:endParaRPr lang="en-IN"/>
          </a:p>
        </p:txBody>
      </p:sp>
      <p:grpSp>
        <p:nvGrpSpPr>
          <p:cNvPr id="36" name="Group 35"/>
          <p:cNvGrpSpPr/>
          <p:nvPr/>
        </p:nvGrpSpPr>
        <p:grpSpPr bwMode="gray">
          <a:xfrm>
            <a:off x="747085" y="1967023"/>
            <a:ext cx="7269864" cy="3167525"/>
            <a:chOff x="747085" y="2467382"/>
            <a:chExt cx="6720905" cy="2667166"/>
          </a:xfrm>
        </p:grpSpPr>
        <p:sp>
          <p:nvSpPr>
            <p:cNvPr id="6" name="Freeform 9"/>
            <p:cNvSpPr>
              <a:spLocks/>
            </p:cNvSpPr>
            <p:nvPr/>
          </p:nvSpPr>
          <p:spPr bwMode="gray">
            <a:xfrm>
              <a:off x="1539571" y="2467382"/>
              <a:ext cx="1341746" cy="546652"/>
            </a:xfrm>
            <a:custGeom>
              <a:avLst/>
              <a:gdLst>
                <a:gd name="T0" fmla="+- 0 8790 5880"/>
                <a:gd name="T1" fmla="*/ T0 w 3240"/>
                <a:gd name="T2" fmla="+- 0 3940 3940"/>
                <a:gd name="T3" fmla="*/ 3940 h 1320"/>
                <a:gd name="T4" fmla="+- 0 6210 5880"/>
                <a:gd name="T5" fmla="*/ T4 w 3240"/>
                <a:gd name="T6" fmla="+- 0 3940 3940"/>
                <a:gd name="T7" fmla="*/ 3940 h 1320"/>
                <a:gd name="T8" fmla="+- 0 5880 5880"/>
                <a:gd name="T9" fmla="*/ T8 w 3240"/>
                <a:gd name="T10" fmla="+- 0 4600 3940"/>
                <a:gd name="T11" fmla="*/ 4600 h 1320"/>
                <a:gd name="T12" fmla="+- 0 6210 5880"/>
                <a:gd name="T13" fmla="*/ T12 w 3240"/>
                <a:gd name="T14" fmla="+- 0 5260 3940"/>
                <a:gd name="T15" fmla="*/ 5260 h 1320"/>
                <a:gd name="T16" fmla="+- 0 8790 5880"/>
                <a:gd name="T17" fmla="*/ T16 w 3240"/>
                <a:gd name="T18" fmla="+- 0 5260 3940"/>
                <a:gd name="T19" fmla="*/ 5260 h 1320"/>
                <a:gd name="T20" fmla="+- 0 9120 5880"/>
                <a:gd name="T21" fmla="*/ T20 w 3240"/>
                <a:gd name="T22" fmla="+- 0 4600 3940"/>
                <a:gd name="T23" fmla="*/ 4600 h 1320"/>
                <a:gd name="T24" fmla="+- 0 8790 5880"/>
                <a:gd name="T25" fmla="*/ T24 w 3240"/>
                <a:gd name="T26" fmla="+- 0 3940 3940"/>
                <a:gd name="T27" fmla="*/ 3940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US" sz="1600" smtClean="0">
                  <a:solidFill>
                    <a:schemeClr val="bg1"/>
                  </a:solidFill>
                </a:rPr>
                <a:t>Reducer</a:t>
              </a:r>
              <a:endParaRPr lang="en-IN" sz="1600">
                <a:solidFill>
                  <a:schemeClr val="bg1"/>
                </a:solidFill>
              </a:endParaRPr>
            </a:p>
          </p:txBody>
        </p:sp>
        <p:sp>
          <p:nvSpPr>
            <p:cNvPr id="7" name="Freeform 11"/>
            <p:cNvSpPr>
              <a:spLocks/>
            </p:cNvSpPr>
            <p:nvPr/>
          </p:nvSpPr>
          <p:spPr bwMode="gray">
            <a:xfrm>
              <a:off x="3066635" y="2467382"/>
              <a:ext cx="1341746" cy="546652"/>
            </a:xfrm>
            <a:custGeom>
              <a:avLst/>
              <a:gdLst>
                <a:gd name="T0" fmla="+- 0 12450 9540"/>
                <a:gd name="T1" fmla="*/ T0 w 3240"/>
                <a:gd name="T2" fmla="+- 0 3940 3940"/>
                <a:gd name="T3" fmla="*/ 3940 h 1320"/>
                <a:gd name="T4" fmla="+- 0 9870 9540"/>
                <a:gd name="T5" fmla="*/ T4 w 3240"/>
                <a:gd name="T6" fmla="+- 0 3940 3940"/>
                <a:gd name="T7" fmla="*/ 3940 h 1320"/>
                <a:gd name="T8" fmla="+- 0 9540 9540"/>
                <a:gd name="T9" fmla="*/ T8 w 3240"/>
                <a:gd name="T10" fmla="+- 0 4600 3940"/>
                <a:gd name="T11" fmla="*/ 4600 h 1320"/>
                <a:gd name="T12" fmla="+- 0 9870 9540"/>
                <a:gd name="T13" fmla="*/ T12 w 3240"/>
                <a:gd name="T14" fmla="+- 0 5260 3940"/>
                <a:gd name="T15" fmla="*/ 5260 h 1320"/>
                <a:gd name="T16" fmla="+- 0 12450 9540"/>
                <a:gd name="T17" fmla="*/ T16 w 3240"/>
                <a:gd name="T18" fmla="+- 0 5260 3940"/>
                <a:gd name="T19" fmla="*/ 5260 h 1320"/>
                <a:gd name="T20" fmla="+- 0 12780 9540"/>
                <a:gd name="T21" fmla="*/ T20 w 3240"/>
                <a:gd name="T22" fmla="+- 0 4600 3940"/>
                <a:gd name="T23" fmla="*/ 4600 h 1320"/>
                <a:gd name="T24" fmla="+- 0 12450 9540"/>
                <a:gd name="T25" fmla="*/ T24 w 3240"/>
                <a:gd name="T26" fmla="+- 0 3940 3940"/>
                <a:gd name="T27" fmla="*/ 3940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US" sz="1600">
                  <a:solidFill>
                    <a:schemeClr val="bg1"/>
                  </a:solidFill>
                </a:rPr>
                <a:t>Reducer</a:t>
              </a:r>
              <a:endParaRPr lang="en-IN" sz="1600">
                <a:solidFill>
                  <a:schemeClr val="bg1"/>
                </a:solidFill>
              </a:endParaRPr>
            </a:p>
          </p:txBody>
        </p:sp>
        <p:sp>
          <p:nvSpPr>
            <p:cNvPr id="8" name="Freeform 13"/>
            <p:cNvSpPr>
              <a:spLocks/>
            </p:cNvSpPr>
            <p:nvPr/>
          </p:nvSpPr>
          <p:spPr bwMode="gray">
            <a:xfrm>
              <a:off x="4605709" y="2467382"/>
              <a:ext cx="1341746" cy="546652"/>
            </a:xfrm>
            <a:custGeom>
              <a:avLst/>
              <a:gdLst>
                <a:gd name="T0" fmla="+- 0 16110 13200"/>
                <a:gd name="T1" fmla="*/ T0 w 3240"/>
                <a:gd name="T2" fmla="+- 0 3940 3940"/>
                <a:gd name="T3" fmla="*/ 3940 h 1320"/>
                <a:gd name="T4" fmla="+- 0 13530 13200"/>
                <a:gd name="T5" fmla="*/ T4 w 3240"/>
                <a:gd name="T6" fmla="+- 0 3940 3940"/>
                <a:gd name="T7" fmla="*/ 3940 h 1320"/>
                <a:gd name="T8" fmla="+- 0 13200 13200"/>
                <a:gd name="T9" fmla="*/ T8 w 3240"/>
                <a:gd name="T10" fmla="+- 0 4600 3940"/>
                <a:gd name="T11" fmla="*/ 4600 h 1320"/>
                <a:gd name="T12" fmla="+- 0 13530 13200"/>
                <a:gd name="T13" fmla="*/ T12 w 3240"/>
                <a:gd name="T14" fmla="+- 0 5260 3940"/>
                <a:gd name="T15" fmla="*/ 5260 h 1320"/>
                <a:gd name="T16" fmla="+- 0 16110 13200"/>
                <a:gd name="T17" fmla="*/ T16 w 3240"/>
                <a:gd name="T18" fmla="+- 0 5260 3940"/>
                <a:gd name="T19" fmla="*/ 5260 h 1320"/>
                <a:gd name="T20" fmla="+- 0 16440 13200"/>
                <a:gd name="T21" fmla="*/ T20 w 3240"/>
                <a:gd name="T22" fmla="+- 0 4600 3940"/>
                <a:gd name="T23" fmla="*/ 4600 h 1320"/>
                <a:gd name="T24" fmla="+- 0 16110 13200"/>
                <a:gd name="T25" fmla="*/ T24 w 3240"/>
                <a:gd name="T26" fmla="+- 0 3940 3940"/>
                <a:gd name="T27" fmla="*/ 3940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US" sz="1600">
                  <a:solidFill>
                    <a:schemeClr val="bg1"/>
                  </a:solidFill>
                </a:rPr>
                <a:t>Reducer</a:t>
              </a:r>
              <a:endParaRPr lang="en-IN" sz="1600">
                <a:solidFill>
                  <a:schemeClr val="bg1"/>
                </a:solidFill>
              </a:endParaRPr>
            </a:p>
          </p:txBody>
        </p:sp>
        <p:sp>
          <p:nvSpPr>
            <p:cNvPr id="9" name="Freeform 15"/>
            <p:cNvSpPr>
              <a:spLocks/>
            </p:cNvSpPr>
            <p:nvPr/>
          </p:nvSpPr>
          <p:spPr bwMode="gray">
            <a:xfrm>
              <a:off x="6126244" y="2467382"/>
              <a:ext cx="1341746" cy="546652"/>
            </a:xfrm>
            <a:custGeom>
              <a:avLst/>
              <a:gdLst>
                <a:gd name="T0" fmla="+- 0 19650 16740"/>
                <a:gd name="T1" fmla="*/ T0 w 3240"/>
                <a:gd name="T2" fmla="+- 0 3940 3940"/>
                <a:gd name="T3" fmla="*/ 3940 h 1320"/>
                <a:gd name="T4" fmla="+- 0 17070 16740"/>
                <a:gd name="T5" fmla="*/ T4 w 3240"/>
                <a:gd name="T6" fmla="+- 0 3940 3940"/>
                <a:gd name="T7" fmla="*/ 3940 h 1320"/>
                <a:gd name="T8" fmla="+- 0 16740 16740"/>
                <a:gd name="T9" fmla="*/ T8 w 3240"/>
                <a:gd name="T10" fmla="+- 0 4600 3940"/>
                <a:gd name="T11" fmla="*/ 4600 h 1320"/>
                <a:gd name="T12" fmla="+- 0 17070 16740"/>
                <a:gd name="T13" fmla="*/ T12 w 3240"/>
                <a:gd name="T14" fmla="+- 0 5260 3940"/>
                <a:gd name="T15" fmla="*/ 5260 h 1320"/>
                <a:gd name="T16" fmla="+- 0 19650 16740"/>
                <a:gd name="T17" fmla="*/ T16 w 3240"/>
                <a:gd name="T18" fmla="+- 0 5260 3940"/>
                <a:gd name="T19" fmla="*/ 5260 h 1320"/>
                <a:gd name="T20" fmla="+- 0 19980 16740"/>
                <a:gd name="T21" fmla="*/ T20 w 3240"/>
                <a:gd name="T22" fmla="+- 0 4600 3940"/>
                <a:gd name="T23" fmla="*/ 4600 h 1320"/>
                <a:gd name="T24" fmla="+- 0 19650 16740"/>
                <a:gd name="T25" fmla="*/ T24 w 3240"/>
                <a:gd name="T26" fmla="+- 0 3940 3940"/>
                <a:gd name="T27" fmla="*/ 3940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US" sz="1600">
                  <a:solidFill>
                    <a:schemeClr val="bg1"/>
                  </a:solidFill>
                </a:rPr>
                <a:t>Reducer</a:t>
              </a:r>
              <a:endParaRPr lang="en-IN" sz="1600">
                <a:solidFill>
                  <a:schemeClr val="bg1"/>
                </a:solidFill>
              </a:endParaRPr>
            </a:p>
          </p:txBody>
        </p:sp>
        <p:sp>
          <p:nvSpPr>
            <p:cNvPr id="10" name="Freeform 17"/>
            <p:cNvSpPr>
              <a:spLocks/>
            </p:cNvSpPr>
            <p:nvPr/>
          </p:nvSpPr>
          <p:spPr bwMode="gray">
            <a:xfrm>
              <a:off x="1539571" y="3524388"/>
              <a:ext cx="1341746" cy="546652"/>
            </a:xfrm>
            <a:custGeom>
              <a:avLst/>
              <a:gdLst>
                <a:gd name="T0" fmla="+- 0 8790 5880"/>
                <a:gd name="T1" fmla="*/ T0 w 3240"/>
                <a:gd name="T2" fmla="+- 0 6441 6441"/>
                <a:gd name="T3" fmla="*/ 6441 h 1320"/>
                <a:gd name="T4" fmla="+- 0 6210 5880"/>
                <a:gd name="T5" fmla="*/ T4 w 3240"/>
                <a:gd name="T6" fmla="+- 0 6441 6441"/>
                <a:gd name="T7" fmla="*/ 6441 h 1320"/>
                <a:gd name="T8" fmla="+- 0 5880 5880"/>
                <a:gd name="T9" fmla="*/ T8 w 3240"/>
                <a:gd name="T10" fmla="+- 0 7101 6441"/>
                <a:gd name="T11" fmla="*/ 7101 h 1320"/>
                <a:gd name="T12" fmla="+- 0 6210 5880"/>
                <a:gd name="T13" fmla="*/ T12 w 3240"/>
                <a:gd name="T14" fmla="+- 0 7761 6441"/>
                <a:gd name="T15" fmla="*/ 7761 h 1320"/>
                <a:gd name="T16" fmla="+- 0 8790 5880"/>
                <a:gd name="T17" fmla="*/ T16 w 3240"/>
                <a:gd name="T18" fmla="+- 0 7761 6441"/>
                <a:gd name="T19" fmla="*/ 7761 h 1320"/>
                <a:gd name="T20" fmla="+- 0 9120 5880"/>
                <a:gd name="T21" fmla="*/ T20 w 3240"/>
                <a:gd name="T22" fmla="+- 0 7101 6441"/>
                <a:gd name="T23" fmla="*/ 7101 h 1320"/>
                <a:gd name="T24" fmla="+- 0 8790 5880"/>
                <a:gd name="T25" fmla="*/ T24 w 3240"/>
                <a:gd name="T26" fmla="+- 0 6441 6441"/>
                <a:gd name="T27" fmla="*/ 6441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IN" sz="1600">
                  <a:solidFill>
                    <a:schemeClr val="bg1"/>
                  </a:solidFill>
                </a:rPr>
                <a:t>RecordWriter</a:t>
              </a:r>
            </a:p>
          </p:txBody>
        </p:sp>
        <p:sp>
          <p:nvSpPr>
            <p:cNvPr id="11" name="Freeform 19"/>
            <p:cNvSpPr>
              <a:spLocks/>
            </p:cNvSpPr>
            <p:nvPr/>
          </p:nvSpPr>
          <p:spPr bwMode="gray">
            <a:xfrm>
              <a:off x="3066635" y="3483389"/>
              <a:ext cx="1341746" cy="546652"/>
            </a:xfrm>
            <a:custGeom>
              <a:avLst/>
              <a:gdLst>
                <a:gd name="T0" fmla="+- 0 12505 9595"/>
                <a:gd name="T1" fmla="*/ T0 w 3240"/>
                <a:gd name="T2" fmla="+- 0 6342 6342"/>
                <a:gd name="T3" fmla="*/ 6342 h 1320"/>
                <a:gd name="T4" fmla="+- 0 9925 9595"/>
                <a:gd name="T5" fmla="*/ T4 w 3240"/>
                <a:gd name="T6" fmla="+- 0 6342 6342"/>
                <a:gd name="T7" fmla="*/ 6342 h 1320"/>
                <a:gd name="T8" fmla="+- 0 9595 9595"/>
                <a:gd name="T9" fmla="*/ T8 w 3240"/>
                <a:gd name="T10" fmla="+- 0 7002 6342"/>
                <a:gd name="T11" fmla="*/ 7002 h 1320"/>
                <a:gd name="T12" fmla="+- 0 9925 9595"/>
                <a:gd name="T13" fmla="*/ T12 w 3240"/>
                <a:gd name="T14" fmla="+- 0 7662 6342"/>
                <a:gd name="T15" fmla="*/ 7662 h 1320"/>
                <a:gd name="T16" fmla="+- 0 12505 9595"/>
                <a:gd name="T17" fmla="*/ T16 w 3240"/>
                <a:gd name="T18" fmla="+- 0 7662 6342"/>
                <a:gd name="T19" fmla="*/ 7662 h 1320"/>
                <a:gd name="T20" fmla="+- 0 12835 9595"/>
                <a:gd name="T21" fmla="*/ T20 w 3240"/>
                <a:gd name="T22" fmla="+- 0 7002 6342"/>
                <a:gd name="T23" fmla="*/ 7002 h 1320"/>
                <a:gd name="T24" fmla="+- 0 12505 9595"/>
                <a:gd name="T25" fmla="*/ T24 w 3240"/>
                <a:gd name="T26" fmla="+- 0 6342 6342"/>
                <a:gd name="T27" fmla="*/ 6342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IN" sz="1600">
                  <a:solidFill>
                    <a:schemeClr val="bg1"/>
                  </a:solidFill>
                </a:rPr>
                <a:t>RecordWriter</a:t>
              </a:r>
            </a:p>
          </p:txBody>
        </p:sp>
        <p:sp>
          <p:nvSpPr>
            <p:cNvPr id="12" name="Freeform 21"/>
            <p:cNvSpPr>
              <a:spLocks/>
            </p:cNvSpPr>
            <p:nvPr/>
          </p:nvSpPr>
          <p:spPr bwMode="gray">
            <a:xfrm>
              <a:off x="4605709" y="3514449"/>
              <a:ext cx="1341746" cy="546652"/>
            </a:xfrm>
            <a:custGeom>
              <a:avLst/>
              <a:gdLst>
                <a:gd name="T0" fmla="+- 0 16278 13368"/>
                <a:gd name="T1" fmla="*/ T0 w 3240"/>
                <a:gd name="T2" fmla="+- 0 6417 6417"/>
                <a:gd name="T3" fmla="*/ 6417 h 1320"/>
                <a:gd name="T4" fmla="+- 0 13698 13368"/>
                <a:gd name="T5" fmla="*/ T4 w 3240"/>
                <a:gd name="T6" fmla="+- 0 6417 6417"/>
                <a:gd name="T7" fmla="*/ 6417 h 1320"/>
                <a:gd name="T8" fmla="+- 0 13368 13368"/>
                <a:gd name="T9" fmla="*/ T8 w 3240"/>
                <a:gd name="T10" fmla="+- 0 7077 6417"/>
                <a:gd name="T11" fmla="*/ 7077 h 1320"/>
                <a:gd name="T12" fmla="+- 0 13698 13368"/>
                <a:gd name="T13" fmla="*/ T12 w 3240"/>
                <a:gd name="T14" fmla="+- 0 7737 6417"/>
                <a:gd name="T15" fmla="*/ 7737 h 1320"/>
                <a:gd name="T16" fmla="+- 0 16278 13368"/>
                <a:gd name="T17" fmla="*/ T16 w 3240"/>
                <a:gd name="T18" fmla="+- 0 7737 6417"/>
                <a:gd name="T19" fmla="*/ 7737 h 1320"/>
                <a:gd name="T20" fmla="+- 0 16608 13368"/>
                <a:gd name="T21" fmla="*/ T20 w 3240"/>
                <a:gd name="T22" fmla="+- 0 7077 6417"/>
                <a:gd name="T23" fmla="*/ 7077 h 1320"/>
                <a:gd name="T24" fmla="+- 0 16278 13368"/>
                <a:gd name="T25" fmla="*/ T24 w 3240"/>
                <a:gd name="T26" fmla="+- 0 6417 6417"/>
                <a:gd name="T27" fmla="*/ 6417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IN" sz="1600">
                  <a:solidFill>
                    <a:schemeClr val="bg1"/>
                  </a:solidFill>
                </a:rPr>
                <a:t>RecordWriter</a:t>
              </a:r>
            </a:p>
          </p:txBody>
        </p:sp>
        <p:sp>
          <p:nvSpPr>
            <p:cNvPr id="13" name="Freeform 23"/>
            <p:cNvSpPr>
              <a:spLocks/>
            </p:cNvSpPr>
            <p:nvPr/>
          </p:nvSpPr>
          <p:spPr bwMode="gray">
            <a:xfrm>
              <a:off x="6126244" y="3514449"/>
              <a:ext cx="1341746" cy="546652"/>
            </a:xfrm>
            <a:custGeom>
              <a:avLst/>
              <a:gdLst>
                <a:gd name="T0" fmla="+- 0 19722 16812"/>
                <a:gd name="T1" fmla="*/ T0 w 3240"/>
                <a:gd name="T2" fmla="+- 0 6417 6417"/>
                <a:gd name="T3" fmla="*/ 6417 h 1320"/>
                <a:gd name="T4" fmla="+- 0 17142 16812"/>
                <a:gd name="T5" fmla="*/ T4 w 3240"/>
                <a:gd name="T6" fmla="+- 0 6417 6417"/>
                <a:gd name="T7" fmla="*/ 6417 h 1320"/>
                <a:gd name="T8" fmla="+- 0 16812 16812"/>
                <a:gd name="T9" fmla="*/ T8 w 3240"/>
                <a:gd name="T10" fmla="+- 0 7077 6417"/>
                <a:gd name="T11" fmla="*/ 7077 h 1320"/>
                <a:gd name="T12" fmla="+- 0 17142 16812"/>
                <a:gd name="T13" fmla="*/ T12 w 3240"/>
                <a:gd name="T14" fmla="+- 0 7737 6417"/>
                <a:gd name="T15" fmla="*/ 7737 h 1320"/>
                <a:gd name="T16" fmla="+- 0 19722 16812"/>
                <a:gd name="T17" fmla="*/ T16 w 3240"/>
                <a:gd name="T18" fmla="+- 0 7737 6417"/>
                <a:gd name="T19" fmla="*/ 7737 h 1320"/>
                <a:gd name="T20" fmla="+- 0 20052 16812"/>
                <a:gd name="T21" fmla="*/ T20 w 3240"/>
                <a:gd name="T22" fmla="+- 0 7077 6417"/>
                <a:gd name="T23" fmla="*/ 7077 h 1320"/>
                <a:gd name="T24" fmla="+- 0 19722 16812"/>
                <a:gd name="T25" fmla="*/ T24 w 3240"/>
                <a:gd name="T26" fmla="+- 0 6417 6417"/>
                <a:gd name="T27" fmla="*/ 6417 h 1320"/>
              </a:gdLst>
              <a:ahLst/>
              <a:cxnLst>
                <a:cxn ang="0">
                  <a:pos x="T1" y="T3"/>
                </a:cxn>
                <a:cxn ang="0">
                  <a:pos x="T5" y="T7"/>
                </a:cxn>
                <a:cxn ang="0">
                  <a:pos x="T9" y="T11"/>
                </a:cxn>
                <a:cxn ang="0">
                  <a:pos x="T13" y="T15"/>
                </a:cxn>
                <a:cxn ang="0">
                  <a:pos x="T17" y="T19"/>
                </a:cxn>
                <a:cxn ang="0">
                  <a:pos x="T21" y="T23"/>
                </a:cxn>
                <a:cxn ang="0">
                  <a:pos x="T25" y="T27"/>
                </a:cxn>
              </a:cxnLst>
              <a:rect l="0" t="0" r="r" b="b"/>
              <a:pathLst>
                <a:path w="3240" h="1320">
                  <a:moveTo>
                    <a:pt x="2910" y="0"/>
                  </a:moveTo>
                  <a:lnTo>
                    <a:pt x="330" y="0"/>
                  </a:lnTo>
                  <a:lnTo>
                    <a:pt x="0" y="660"/>
                  </a:lnTo>
                  <a:lnTo>
                    <a:pt x="330" y="1320"/>
                  </a:lnTo>
                  <a:lnTo>
                    <a:pt x="2910" y="1320"/>
                  </a:lnTo>
                  <a:lnTo>
                    <a:pt x="3240" y="660"/>
                  </a:lnTo>
                  <a:lnTo>
                    <a:pt x="291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IN" sz="1600">
                  <a:solidFill>
                    <a:schemeClr val="bg1"/>
                  </a:solidFill>
                </a:rPr>
                <a:t>RecordWriter</a:t>
              </a:r>
            </a:p>
          </p:txBody>
        </p:sp>
        <p:sp>
          <p:nvSpPr>
            <p:cNvPr id="14" name="Freeform 25"/>
            <p:cNvSpPr>
              <a:spLocks/>
            </p:cNvSpPr>
            <p:nvPr/>
          </p:nvSpPr>
          <p:spPr bwMode="gray">
            <a:xfrm>
              <a:off x="1539571" y="4589967"/>
              <a:ext cx="1341746" cy="544581"/>
            </a:xfrm>
            <a:prstGeom prst="roundRect">
              <a:avLst/>
            </a:prstGeom>
            <a:solidFill>
              <a:srgbClr val="C00000"/>
            </a:solidFill>
            <a:ln>
              <a:noFill/>
            </a:ln>
          </p:spPr>
          <p:txBody>
            <a:bodyPr vert="horz" wrap="square" lIns="0" tIns="0" rIns="0" bIns="0" numCol="1" anchor="ctr" anchorCtr="0" compatLnSpc="1">
              <a:prstTxWarp prst="textNoShape">
                <a:avLst/>
              </a:prstTxWarp>
            </a:bodyPr>
            <a:lstStyle/>
            <a:p>
              <a:pPr algn="ctr"/>
              <a:r>
                <a:rPr lang="en-IN" sz="1600">
                  <a:solidFill>
                    <a:schemeClr val="bg1"/>
                  </a:solidFill>
                </a:rPr>
                <a:t>Output File</a:t>
              </a:r>
            </a:p>
          </p:txBody>
        </p:sp>
        <p:sp>
          <p:nvSpPr>
            <p:cNvPr id="15" name="Freeform 27"/>
            <p:cNvSpPr>
              <a:spLocks/>
            </p:cNvSpPr>
            <p:nvPr/>
          </p:nvSpPr>
          <p:spPr bwMode="gray">
            <a:xfrm>
              <a:off x="3066635" y="4589967"/>
              <a:ext cx="1341746" cy="544581"/>
            </a:xfrm>
            <a:prstGeom prst="roundRect">
              <a:avLst/>
            </a:prstGeom>
            <a:solidFill>
              <a:srgbClr val="C00000"/>
            </a:solidFill>
            <a:ln>
              <a:noFill/>
            </a:ln>
          </p:spPr>
          <p:txBody>
            <a:bodyPr vert="horz" wrap="square" lIns="0" tIns="0" rIns="0" bIns="0" numCol="1" anchor="ctr" anchorCtr="0" compatLnSpc="1">
              <a:prstTxWarp prst="textNoShape">
                <a:avLst/>
              </a:prstTxWarp>
            </a:bodyPr>
            <a:lstStyle/>
            <a:p>
              <a:pPr algn="ctr"/>
              <a:r>
                <a:rPr lang="en-IN" sz="1600">
                  <a:solidFill>
                    <a:schemeClr val="bg1"/>
                  </a:solidFill>
                </a:rPr>
                <a:t>Output File</a:t>
              </a:r>
            </a:p>
          </p:txBody>
        </p:sp>
        <p:sp>
          <p:nvSpPr>
            <p:cNvPr id="16" name="Freeform 29"/>
            <p:cNvSpPr>
              <a:spLocks/>
            </p:cNvSpPr>
            <p:nvPr/>
          </p:nvSpPr>
          <p:spPr bwMode="gray">
            <a:xfrm>
              <a:off x="4605709" y="4572160"/>
              <a:ext cx="1341746" cy="544581"/>
            </a:xfrm>
            <a:prstGeom prst="roundRect">
              <a:avLst/>
            </a:prstGeom>
            <a:solidFill>
              <a:srgbClr val="C00000"/>
            </a:solidFill>
            <a:ln>
              <a:noFill/>
            </a:ln>
          </p:spPr>
          <p:txBody>
            <a:bodyPr vert="horz" wrap="square" lIns="0" tIns="0" rIns="0" bIns="0" numCol="1" anchor="ctr" anchorCtr="0" compatLnSpc="1">
              <a:prstTxWarp prst="textNoShape">
                <a:avLst/>
              </a:prstTxWarp>
            </a:bodyPr>
            <a:lstStyle/>
            <a:p>
              <a:pPr algn="ctr"/>
              <a:r>
                <a:rPr lang="en-IN" sz="1600">
                  <a:solidFill>
                    <a:schemeClr val="bg1"/>
                  </a:solidFill>
                </a:rPr>
                <a:t>Output File</a:t>
              </a:r>
            </a:p>
          </p:txBody>
        </p:sp>
        <p:sp>
          <p:nvSpPr>
            <p:cNvPr id="17" name="Freeform 31"/>
            <p:cNvSpPr>
              <a:spLocks/>
            </p:cNvSpPr>
            <p:nvPr/>
          </p:nvSpPr>
          <p:spPr bwMode="gray">
            <a:xfrm>
              <a:off x="6126244" y="4560978"/>
              <a:ext cx="1341746" cy="545824"/>
            </a:xfrm>
            <a:prstGeom prst="roundRect">
              <a:avLst/>
            </a:prstGeom>
            <a:solidFill>
              <a:srgbClr val="C00000"/>
            </a:solidFill>
            <a:ln>
              <a:noFill/>
            </a:ln>
          </p:spPr>
          <p:txBody>
            <a:bodyPr vert="horz" wrap="square" lIns="0" tIns="0" rIns="0" bIns="0" numCol="1" anchor="ctr" anchorCtr="0" compatLnSpc="1">
              <a:prstTxWarp prst="textNoShape">
                <a:avLst/>
              </a:prstTxWarp>
            </a:bodyPr>
            <a:lstStyle/>
            <a:p>
              <a:pPr algn="ctr"/>
              <a:r>
                <a:rPr lang="en-IN" sz="1600">
                  <a:solidFill>
                    <a:schemeClr val="bg1"/>
                  </a:solidFill>
                </a:rPr>
                <a:t>Output File</a:t>
              </a:r>
            </a:p>
          </p:txBody>
        </p:sp>
        <p:sp>
          <p:nvSpPr>
            <p:cNvPr id="22" name="Rectangle 21"/>
            <p:cNvSpPr/>
            <p:nvPr/>
          </p:nvSpPr>
          <p:spPr bwMode="gray">
            <a:xfrm rot="16200000">
              <a:off x="12552" y="3649626"/>
              <a:ext cx="1773866"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smtClean="0">
                  <a:solidFill>
                    <a:schemeClr val="tx1"/>
                  </a:solidFill>
                </a:rPr>
                <a:t>Output Format</a:t>
              </a:r>
              <a:endParaRPr lang="en-IN" b="1">
                <a:solidFill>
                  <a:schemeClr val="tx1"/>
                </a:solidFill>
              </a:endParaRPr>
            </a:p>
          </p:txBody>
        </p:sp>
        <p:cxnSp>
          <p:nvCxnSpPr>
            <p:cNvPr id="25" name="Straight Arrow Connector 24"/>
            <p:cNvCxnSpPr/>
            <p:nvPr/>
          </p:nvCxnSpPr>
          <p:spPr bwMode="gray">
            <a:xfrm>
              <a:off x="2210444" y="3009014"/>
              <a:ext cx="0" cy="49973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bwMode="gray">
            <a:xfrm>
              <a:off x="3737508" y="3009014"/>
              <a:ext cx="0" cy="49973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bwMode="gray">
            <a:xfrm>
              <a:off x="5276582" y="3009014"/>
              <a:ext cx="0" cy="49973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bwMode="gray">
            <a:xfrm>
              <a:off x="6797117" y="4051005"/>
              <a:ext cx="0" cy="49973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bwMode="gray">
            <a:xfrm>
              <a:off x="6797117" y="3009014"/>
              <a:ext cx="0" cy="49973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bwMode="gray">
            <a:xfrm>
              <a:off x="5276582" y="4051005"/>
              <a:ext cx="0" cy="49973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bwMode="gray">
            <a:xfrm>
              <a:off x="3737508" y="4051005"/>
              <a:ext cx="0" cy="49973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bwMode="gray">
            <a:xfrm>
              <a:off x="2210444" y="4051005"/>
              <a:ext cx="0" cy="49973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Left Bracket 34"/>
            <p:cNvSpPr/>
            <p:nvPr/>
          </p:nvSpPr>
          <p:spPr bwMode="gray">
            <a:xfrm>
              <a:off x="1127051" y="3285460"/>
              <a:ext cx="276448" cy="1137684"/>
            </a:xfrm>
            <a:prstGeom prst="leftBracket">
              <a:avLst>
                <a:gd name="adj" fmla="val 0"/>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3813484059"/>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OUTPUT FORMAT</a:t>
            </a:r>
            <a:endParaRPr lang="en-IN"/>
          </a:p>
        </p:txBody>
      </p:sp>
      <p:grpSp>
        <p:nvGrpSpPr>
          <p:cNvPr id="38" name="Group 37"/>
          <p:cNvGrpSpPr/>
          <p:nvPr/>
        </p:nvGrpSpPr>
        <p:grpSpPr bwMode="gray">
          <a:xfrm>
            <a:off x="733647" y="1595322"/>
            <a:ext cx="7985947" cy="4333381"/>
            <a:chOff x="510354" y="1691019"/>
            <a:chExt cx="7985947" cy="4333381"/>
          </a:xfrm>
        </p:grpSpPr>
        <p:sp>
          <p:nvSpPr>
            <p:cNvPr id="3" name="Rounded Rectangle 2"/>
            <p:cNvSpPr/>
            <p:nvPr>
              <p:custDataLst>
                <p:tags r:id="rId1"/>
              </p:custDataLst>
            </p:nvPr>
          </p:nvSpPr>
          <p:spPr bwMode="gray">
            <a:xfrm>
              <a:off x="5255962" y="2322392"/>
              <a:ext cx="1335338" cy="398752"/>
            </a:xfrm>
            <a:prstGeom prst="roundRect">
              <a:avLst>
                <a:gd name="adj" fmla="val 9402"/>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950">
                <a:solidFill>
                  <a:schemeClr val="tx1"/>
                </a:solidFill>
              </a:endParaRPr>
            </a:p>
          </p:txBody>
        </p:sp>
        <p:sp>
          <p:nvSpPr>
            <p:cNvPr id="4" name="Left Arrow Callout 3"/>
            <p:cNvSpPr/>
            <p:nvPr>
              <p:custDataLst>
                <p:tags r:id="rId2"/>
              </p:custDataLst>
            </p:nvPr>
          </p:nvSpPr>
          <p:spPr bwMode="gray">
            <a:xfrm>
              <a:off x="4152900" y="1691019"/>
              <a:ext cx="2428875" cy="1530646"/>
            </a:xfrm>
            <a:prstGeom prst="leftArrowCallou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custDataLst>
                <p:tags r:id="rId3"/>
              </p:custDataLst>
            </p:nvPr>
          </p:nvSpPr>
          <p:spPr bwMode="gray">
            <a:xfrm>
              <a:off x="510354" y="2055628"/>
              <a:ext cx="1786279" cy="867440"/>
            </a:xfrm>
            <a:prstGeom prst="roundRect">
              <a:avLst>
                <a:gd name="adj" fmla="val 9402"/>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00" dirty="0" err="1" smtClean="0">
                  <a:solidFill>
                    <a:schemeClr val="bg1"/>
                  </a:solidFill>
                </a:rPr>
                <a:t>OnputFormat</a:t>
              </a:r>
              <a:r>
                <a:rPr lang="en-IN" sz="1000" dirty="0" smtClean="0">
                  <a:solidFill>
                    <a:schemeClr val="bg1"/>
                  </a:solidFill>
                </a:rPr>
                <a:t> &lt;K,V&gt;</a:t>
              </a:r>
            </a:p>
            <a:p>
              <a:pPr algn="ctr"/>
              <a:r>
                <a:rPr lang="en-IN" sz="1000" dirty="0" err="1" smtClean="0">
                  <a:solidFill>
                    <a:schemeClr val="bg1"/>
                  </a:solidFill>
                </a:rPr>
                <a:t>org.apache.hadoop.mapreduce</a:t>
              </a:r>
              <a:endParaRPr lang="en-IN" sz="1000" dirty="0">
                <a:solidFill>
                  <a:schemeClr val="bg1"/>
                </a:solidFill>
              </a:endParaRPr>
            </a:p>
          </p:txBody>
        </p:sp>
        <p:sp>
          <p:nvSpPr>
            <p:cNvPr id="6" name="Rounded Rectangle 5"/>
            <p:cNvSpPr/>
            <p:nvPr>
              <p:custDataLst>
                <p:tags r:id="rId4"/>
              </p:custDataLst>
            </p:nvPr>
          </p:nvSpPr>
          <p:spPr bwMode="gray">
            <a:xfrm>
              <a:off x="2755901" y="2055628"/>
              <a:ext cx="1520889" cy="867440"/>
            </a:xfrm>
            <a:prstGeom prst="roundRect">
              <a:avLst>
                <a:gd name="adj" fmla="val 9402"/>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00" smtClean="0">
                  <a:solidFill>
                    <a:schemeClr val="bg1"/>
                  </a:solidFill>
                </a:rPr>
                <a:t>FileOnputFormat &lt;K,V&gt;</a:t>
              </a:r>
              <a:endParaRPr lang="en-IN" sz="1000">
                <a:solidFill>
                  <a:schemeClr val="bg1"/>
                </a:solidFill>
              </a:endParaRPr>
            </a:p>
          </p:txBody>
        </p:sp>
        <p:sp>
          <p:nvSpPr>
            <p:cNvPr id="7" name="Rounded Rectangle 6"/>
            <p:cNvSpPr/>
            <p:nvPr>
              <p:custDataLst>
                <p:tags r:id="rId5"/>
              </p:custDataLst>
            </p:nvPr>
          </p:nvSpPr>
          <p:spPr bwMode="gray">
            <a:xfrm>
              <a:off x="2870201" y="3739228"/>
              <a:ext cx="1520889" cy="669318"/>
            </a:xfrm>
            <a:prstGeom prst="roundRect">
              <a:avLst>
                <a:gd name="adj" fmla="val 9402"/>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00" smtClean="0">
                  <a:solidFill>
                    <a:schemeClr val="bg1"/>
                  </a:solidFill>
                </a:rPr>
                <a:t>NullOutputFormat &lt;K,V&gt;</a:t>
              </a:r>
              <a:endParaRPr lang="en-IN" sz="1000">
                <a:solidFill>
                  <a:schemeClr val="bg1"/>
                </a:solidFill>
              </a:endParaRPr>
            </a:p>
          </p:txBody>
        </p:sp>
        <p:sp>
          <p:nvSpPr>
            <p:cNvPr id="9" name="Rounded Rectangle 8"/>
            <p:cNvSpPr/>
            <p:nvPr>
              <p:custDataLst>
                <p:tags r:id="rId6"/>
              </p:custDataLst>
            </p:nvPr>
          </p:nvSpPr>
          <p:spPr bwMode="gray">
            <a:xfrm>
              <a:off x="4711701" y="5355082"/>
              <a:ext cx="1698624" cy="669318"/>
            </a:xfrm>
            <a:prstGeom prst="roundRect">
              <a:avLst>
                <a:gd name="adj" fmla="val 9402"/>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00" smtClean="0">
                  <a:solidFill>
                    <a:schemeClr val="bg1"/>
                  </a:solidFill>
                </a:rPr>
                <a:t>LazyOutputFormat &lt;K,V&gt;</a:t>
              </a:r>
              <a:endParaRPr lang="en-IN" sz="1000">
                <a:solidFill>
                  <a:schemeClr val="bg1"/>
                </a:solidFill>
              </a:endParaRPr>
            </a:p>
          </p:txBody>
        </p:sp>
        <p:sp>
          <p:nvSpPr>
            <p:cNvPr id="10" name="Rounded Rectangle 9"/>
            <p:cNvSpPr/>
            <p:nvPr>
              <p:custDataLst>
                <p:tags r:id="rId7"/>
              </p:custDataLst>
            </p:nvPr>
          </p:nvSpPr>
          <p:spPr bwMode="gray">
            <a:xfrm>
              <a:off x="7218111" y="3165305"/>
              <a:ext cx="1278190" cy="669318"/>
            </a:xfrm>
            <a:prstGeom prst="roundRect">
              <a:avLst>
                <a:gd name="adj" fmla="val 9402"/>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00" smtClean="0">
                  <a:solidFill>
                    <a:schemeClr val="bg1"/>
                  </a:solidFill>
                </a:rPr>
                <a:t>SequenceFileAs BinaryOnputFormat</a:t>
              </a:r>
              <a:endParaRPr lang="en-IN" sz="1000">
                <a:solidFill>
                  <a:schemeClr val="bg1"/>
                </a:solidFill>
              </a:endParaRPr>
            </a:p>
          </p:txBody>
        </p:sp>
        <p:sp>
          <p:nvSpPr>
            <p:cNvPr id="14" name="Rounded Rectangle 13"/>
            <p:cNvSpPr/>
            <p:nvPr>
              <p:custDataLst>
                <p:tags r:id="rId8"/>
              </p:custDataLst>
            </p:nvPr>
          </p:nvSpPr>
          <p:spPr bwMode="gray">
            <a:xfrm>
              <a:off x="5132137" y="1882577"/>
              <a:ext cx="1335338" cy="398752"/>
            </a:xfrm>
            <a:prstGeom prst="roundRect">
              <a:avLst>
                <a:gd name="adj" fmla="val 9402"/>
              </a:avLst>
            </a:prstGeom>
            <a:solidFill>
              <a:schemeClr val="accent3"/>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950" smtClean="0">
                  <a:solidFill>
                    <a:schemeClr val="bg1"/>
                  </a:solidFill>
                </a:rPr>
                <a:t>TextOnputFormat</a:t>
              </a:r>
            </a:p>
            <a:p>
              <a:pPr algn="ctr"/>
              <a:r>
                <a:rPr lang="en-IN" sz="950" smtClean="0">
                  <a:solidFill>
                    <a:schemeClr val="bg1"/>
                  </a:solidFill>
                </a:rPr>
                <a:t>&lt;K,V&gt;</a:t>
              </a:r>
              <a:endParaRPr lang="en-IN" sz="950">
                <a:solidFill>
                  <a:schemeClr val="bg1"/>
                </a:solidFill>
              </a:endParaRPr>
            </a:p>
          </p:txBody>
        </p:sp>
        <p:sp>
          <p:nvSpPr>
            <p:cNvPr id="15" name="Rounded Rectangle 14"/>
            <p:cNvSpPr/>
            <p:nvPr>
              <p:custDataLst>
                <p:tags r:id="rId9"/>
              </p:custDataLst>
            </p:nvPr>
          </p:nvSpPr>
          <p:spPr bwMode="gray">
            <a:xfrm>
              <a:off x="5132137" y="2590688"/>
              <a:ext cx="1335338" cy="398752"/>
            </a:xfrm>
            <a:prstGeom prst="roundRect">
              <a:avLst>
                <a:gd name="adj" fmla="val 9402"/>
              </a:avLst>
            </a:prstGeom>
            <a:solidFill>
              <a:schemeClr val="accent3"/>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950" smtClean="0">
                  <a:solidFill>
                    <a:schemeClr val="bg1"/>
                  </a:solidFill>
                </a:rPr>
                <a:t>SequenceFile OutputFormat &lt;K,V&gt;</a:t>
              </a:r>
              <a:endParaRPr lang="en-IN" sz="950">
                <a:solidFill>
                  <a:schemeClr val="bg1"/>
                </a:solidFill>
              </a:endParaRPr>
            </a:p>
          </p:txBody>
        </p:sp>
        <p:cxnSp>
          <p:nvCxnSpPr>
            <p:cNvPr id="21" name="Straight Arrow Connector 20"/>
            <p:cNvCxnSpPr>
              <a:stCxn id="9" idx="1"/>
              <a:endCxn id="28" idx="3"/>
            </p:cNvCxnSpPr>
            <p:nvPr/>
          </p:nvCxnSpPr>
          <p:spPr bwMode="gray">
            <a:xfrm flipH="1">
              <a:off x="4391090" y="5689741"/>
              <a:ext cx="320611"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7" idx="1"/>
              <a:endCxn id="5" idx="3"/>
            </p:cNvCxnSpPr>
            <p:nvPr>
              <p:custDataLst>
                <p:tags r:id="rId10"/>
              </p:custDataLst>
            </p:nvPr>
          </p:nvCxnSpPr>
          <p:spPr bwMode="gray">
            <a:xfrm rot="10800000">
              <a:off x="2296633" y="2489348"/>
              <a:ext cx="573568" cy="2403246"/>
            </a:xfrm>
            <a:prstGeom prst="bent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1"/>
              <a:endCxn id="5" idx="3"/>
            </p:cNvCxnSpPr>
            <p:nvPr>
              <p:custDataLst>
                <p:tags r:id="rId11"/>
              </p:custDataLst>
            </p:nvPr>
          </p:nvCxnSpPr>
          <p:spPr bwMode="gray">
            <a:xfrm rot="10800000">
              <a:off x="2296633" y="2489349"/>
              <a:ext cx="573568" cy="1584539"/>
            </a:xfrm>
            <a:prstGeom prst="bent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5" idx="3"/>
            </p:cNvCxnSpPr>
            <p:nvPr/>
          </p:nvCxnSpPr>
          <p:spPr bwMode="gray">
            <a:xfrm flipH="1">
              <a:off x="2296633" y="2489348"/>
              <a:ext cx="459268"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ounded Rectangle 26"/>
            <p:cNvSpPr/>
            <p:nvPr>
              <p:custDataLst>
                <p:tags r:id="rId12"/>
              </p:custDataLst>
            </p:nvPr>
          </p:nvSpPr>
          <p:spPr bwMode="gray">
            <a:xfrm>
              <a:off x="2870201" y="4557935"/>
              <a:ext cx="1520889" cy="669318"/>
            </a:xfrm>
            <a:prstGeom prst="roundRect">
              <a:avLst>
                <a:gd name="adj" fmla="val 9402"/>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00" smtClean="0">
                  <a:solidFill>
                    <a:schemeClr val="bg1"/>
                  </a:solidFill>
                </a:rPr>
                <a:t>DBoutputFormat &lt;K,V&gt;</a:t>
              </a:r>
              <a:endParaRPr lang="en-IN" sz="1000">
                <a:solidFill>
                  <a:schemeClr val="bg1"/>
                </a:solidFill>
              </a:endParaRPr>
            </a:p>
          </p:txBody>
        </p:sp>
        <p:sp>
          <p:nvSpPr>
            <p:cNvPr id="28" name="Rounded Rectangle 27"/>
            <p:cNvSpPr/>
            <p:nvPr>
              <p:custDataLst>
                <p:tags r:id="rId13"/>
              </p:custDataLst>
            </p:nvPr>
          </p:nvSpPr>
          <p:spPr bwMode="gray">
            <a:xfrm>
              <a:off x="2870201" y="5355082"/>
              <a:ext cx="1520889" cy="669318"/>
            </a:xfrm>
            <a:prstGeom prst="roundRect">
              <a:avLst>
                <a:gd name="adj" fmla="val 9402"/>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00" smtClean="0">
                  <a:solidFill>
                    <a:schemeClr val="bg1"/>
                  </a:solidFill>
                </a:rPr>
                <a:t>FileOutputFormat &lt;K,V&gt;</a:t>
              </a:r>
              <a:endParaRPr lang="en-IN" sz="1000">
                <a:solidFill>
                  <a:schemeClr val="bg1"/>
                </a:solidFill>
              </a:endParaRPr>
            </a:p>
          </p:txBody>
        </p:sp>
        <p:cxnSp>
          <p:nvCxnSpPr>
            <p:cNvPr id="31" name="Elbow Connector 30"/>
            <p:cNvCxnSpPr>
              <a:stCxn id="10" idx="1"/>
              <a:endCxn id="4" idx="3"/>
            </p:cNvCxnSpPr>
            <p:nvPr>
              <p:custDataLst>
                <p:tags r:id="rId14"/>
              </p:custDataLst>
            </p:nvPr>
          </p:nvCxnSpPr>
          <p:spPr bwMode="gray">
            <a:xfrm rot="10800000">
              <a:off x="6581775" y="2456342"/>
              <a:ext cx="636336" cy="1043622"/>
            </a:xfrm>
            <a:prstGeom prst="bent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8" idx="1"/>
              <a:endCxn id="5" idx="3"/>
            </p:cNvCxnSpPr>
            <p:nvPr>
              <p:custDataLst>
                <p:tags r:id="rId15"/>
              </p:custDataLst>
            </p:nvPr>
          </p:nvCxnSpPr>
          <p:spPr bwMode="gray">
            <a:xfrm rot="10800000">
              <a:off x="2296633" y="2489349"/>
              <a:ext cx="573568" cy="3200393"/>
            </a:xfrm>
            <a:prstGeom prst="bent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1289447"/>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Map Reduce</a:t>
            </a:r>
            <a:endParaRPr lang="en-IN" dirty="0"/>
          </a:p>
        </p:txBody>
      </p:sp>
      <p:sp>
        <p:nvSpPr>
          <p:cNvPr id="3" name="Content Placeholder 2"/>
          <p:cNvSpPr>
            <a:spLocks noGrp="1"/>
          </p:cNvSpPr>
          <p:nvPr>
            <p:ph type="body" sz="quarter" idx="10"/>
          </p:nvPr>
        </p:nvSpPr>
        <p:spPr bwMode="gray">
          <a:xfrm>
            <a:off x="563531" y="1981200"/>
            <a:ext cx="8275670" cy="3416320"/>
          </a:xfrm>
        </p:spPr>
        <p:txBody>
          <a:bodyPr wrap="square" lIns="0" tIns="0" rIns="0" bIns="0">
            <a:spAutoFit/>
          </a:bodyPr>
          <a:lstStyle/>
          <a:p>
            <a:pPr marL="233363" indent="-233363">
              <a:lnSpc>
                <a:spcPct val="100000"/>
              </a:lnSpc>
              <a:spcBef>
                <a:spcPts val="1200"/>
              </a:spcBef>
            </a:pPr>
            <a:r>
              <a:rPr lang="en-IN" sz="2000" dirty="0" smtClean="0">
                <a:solidFill>
                  <a:schemeClr val="tx1"/>
                </a:solidFill>
              </a:rPr>
              <a:t>One file is divided into multiple blocks</a:t>
            </a:r>
          </a:p>
          <a:p>
            <a:pPr marL="457200" lvl="1" indent="-236538">
              <a:spcBef>
                <a:spcPts val="800"/>
              </a:spcBef>
            </a:pPr>
            <a:r>
              <a:rPr lang="en-IN" sz="1800" dirty="0" smtClean="0"/>
              <a:t>Done transparently by HDFS</a:t>
            </a:r>
          </a:p>
          <a:p>
            <a:pPr marL="233363" indent="-233363">
              <a:lnSpc>
                <a:spcPct val="100000"/>
              </a:lnSpc>
              <a:spcBef>
                <a:spcPts val="1200"/>
              </a:spcBef>
            </a:pPr>
            <a:r>
              <a:rPr lang="en-IN" sz="2000" dirty="0" smtClean="0">
                <a:solidFill>
                  <a:schemeClr val="tx1"/>
                </a:solidFill>
              </a:rPr>
              <a:t>Once the file is divided into blocks, each node can work on the blocks which it has available locally (sometimes remotely)</a:t>
            </a:r>
          </a:p>
          <a:p>
            <a:pPr marL="233363" indent="-233363">
              <a:lnSpc>
                <a:spcPct val="100000"/>
              </a:lnSpc>
              <a:spcBef>
                <a:spcPts val="1200"/>
              </a:spcBef>
            </a:pPr>
            <a:r>
              <a:rPr lang="en-IN" sz="2000" dirty="0" smtClean="0">
                <a:solidFill>
                  <a:schemeClr val="tx1"/>
                </a:solidFill>
              </a:rPr>
              <a:t>One Mapper/Reducer per block</a:t>
            </a:r>
          </a:p>
          <a:p>
            <a:pPr marL="233363" indent="-233363">
              <a:lnSpc>
                <a:spcPct val="100000"/>
              </a:lnSpc>
              <a:spcBef>
                <a:spcPts val="1200"/>
              </a:spcBef>
            </a:pPr>
            <a:r>
              <a:rPr lang="en-IN" sz="2000" dirty="0" smtClean="0">
                <a:solidFill>
                  <a:schemeClr val="tx1"/>
                </a:solidFill>
              </a:rPr>
              <a:t>One call to map() method for each record</a:t>
            </a:r>
          </a:p>
          <a:p>
            <a:pPr marL="457200" lvl="1" indent="-236538">
              <a:spcBef>
                <a:spcPts val="800"/>
              </a:spcBef>
            </a:pPr>
            <a:r>
              <a:rPr lang="en-IN" sz="1800" dirty="0" smtClean="0"/>
              <a:t>One block/input split might contain multiple records</a:t>
            </a:r>
          </a:p>
          <a:p>
            <a:pPr marL="457200" lvl="1" indent="-236538">
              <a:spcBef>
                <a:spcPts val="800"/>
              </a:spcBef>
            </a:pPr>
            <a:r>
              <a:rPr lang="en-IN" sz="1800" dirty="0" smtClean="0"/>
              <a:t>One Record might be split between two input splits, </a:t>
            </a:r>
            <a:r>
              <a:rPr lang="en-IN" sz="1800" dirty="0" err="1" smtClean="0"/>
              <a:t>RecordReader</a:t>
            </a:r>
            <a:r>
              <a:rPr lang="en-IN" sz="1800" dirty="0" smtClean="0"/>
              <a:t> takes care of such records</a:t>
            </a:r>
            <a:endParaRPr lang="en-IN" sz="1800" dirty="0"/>
          </a:p>
        </p:txBody>
      </p:sp>
    </p:spTree>
    <p:extLst>
      <p:ext uri="{BB962C8B-B14F-4D97-AF65-F5344CB8AC3E}">
        <p14:creationId xmlns:p14="http://schemas.microsoft.com/office/powerpoint/2010/main" val="241184951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How Hadoop Does It?</a:t>
            </a:r>
            <a:endParaRPr lang="en-IN" dirty="0"/>
          </a:p>
        </p:txBody>
      </p:sp>
      <p:sp>
        <p:nvSpPr>
          <p:cNvPr id="3" name="Content Placeholder 2"/>
          <p:cNvSpPr>
            <a:spLocks noGrp="1"/>
          </p:cNvSpPr>
          <p:nvPr>
            <p:ph type="body" sz="quarter" idx="10"/>
          </p:nvPr>
        </p:nvSpPr>
        <p:spPr bwMode="gray">
          <a:xfrm>
            <a:off x="563530" y="1981200"/>
            <a:ext cx="8275670" cy="2492990"/>
          </a:xfrm>
        </p:spPr>
        <p:txBody>
          <a:bodyPr wrap="square" lIns="0" tIns="0" rIns="0" bIns="0">
            <a:spAutoFit/>
          </a:bodyPr>
          <a:lstStyle/>
          <a:p>
            <a:pPr marL="233363" indent="-233363">
              <a:lnSpc>
                <a:spcPct val="100000"/>
              </a:lnSpc>
              <a:spcBef>
                <a:spcPts val="1200"/>
              </a:spcBef>
            </a:pPr>
            <a:r>
              <a:rPr lang="en-IN" sz="2000" dirty="0" smtClean="0">
                <a:solidFill>
                  <a:schemeClr val="tx1"/>
                </a:solidFill>
              </a:rPr>
              <a:t>Hadoop’s Map Reduce Framework has two major components</a:t>
            </a:r>
          </a:p>
          <a:p>
            <a:pPr marL="457200" lvl="1" indent="-236538">
              <a:spcBef>
                <a:spcPts val="800"/>
              </a:spcBef>
            </a:pPr>
            <a:r>
              <a:rPr lang="en-IN" sz="1800" dirty="0" smtClean="0"/>
              <a:t>Job Tracker</a:t>
            </a:r>
          </a:p>
          <a:p>
            <a:pPr marL="457200" lvl="1" indent="-236538">
              <a:spcBef>
                <a:spcPts val="800"/>
              </a:spcBef>
            </a:pPr>
            <a:r>
              <a:rPr lang="en-IN" sz="1800" dirty="0" smtClean="0"/>
              <a:t>Task Tracker</a:t>
            </a:r>
          </a:p>
          <a:p>
            <a:pPr marL="233363" indent="-233363">
              <a:lnSpc>
                <a:spcPct val="100000"/>
              </a:lnSpc>
              <a:spcBef>
                <a:spcPts val="1200"/>
              </a:spcBef>
            </a:pPr>
            <a:r>
              <a:rPr lang="en-IN" sz="2000" dirty="0" smtClean="0">
                <a:solidFill>
                  <a:schemeClr val="tx1"/>
                </a:solidFill>
              </a:rPr>
              <a:t>Job Tracker and Task Tracker are two Java modules which take care of Running a Map-Reduce-Kind of program over a number of cluster nodes</a:t>
            </a:r>
          </a:p>
          <a:p>
            <a:pPr marL="457200" lvl="1" indent="-236538">
              <a:spcBef>
                <a:spcPts val="800"/>
              </a:spcBef>
            </a:pPr>
            <a:r>
              <a:rPr lang="en-IN" sz="1800" dirty="0" smtClean="0"/>
              <a:t>They keep programmer transparent of cluster and do the housekeeping for distributed computing</a:t>
            </a:r>
          </a:p>
        </p:txBody>
      </p:sp>
    </p:spTree>
    <p:extLst>
      <p:ext uri="{BB962C8B-B14F-4D97-AF65-F5344CB8AC3E}">
        <p14:creationId xmlns:p14="http://schemas.microsoft.com/office/powerpoint/2010/main" val="4052095063"/>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a:t>Job Tracker </a:t>
            </a:r>
            <a:r>
              <a:rPr lang="en-IN" smtClean="0"/>
              <a:t>and </a:t>
            </a:r>
            <a:r>
              <a:rPr lang="en-IN"/>
              <a:t>Task Tracker</a:t>
            </a:r>
          </a:p>
        </p:txBody>
      </p:sp>
      <p:sp>
        <p:nvSpPr>
          <p:cNvPr id="4" name="Content Placeholder 2"/>
          <p:cNvSpPr txBox="1">
            <a:spLocks/>
          </p:cNvSpPr>
          <p:nvPr/>
        </p:nvSpPr>
        <p:spPr bwMode="gray">
          <a:xfrm>
            <a:off x="566738" y="1600200"/>
            <a:ext cx="8272462" cy="3939540"/>
          </a:xfrm>
          <a:prstGeom prst="rect">
            <a:avLst/>
          </a:prstGeom>
        </p:spPr>
        <p:txBody>
          <a:bodyPr wrap="square" lIns="0" tIns="0" rIns="0" bIns="0">
            <a:spAutoFit/>
          </a:bodyPr>
          <a:lstStyle>
            <a:lvl1pPr marL="342900" indent="-342900" algn="l" defTabSz="457200" rtl="0" eaLnBrk="1" latinLnBrk="0" hangingPunct="1">
              <a:spcBef>
                <a:spcPct val="20000"/>
              </a:spcBef>
              <a:buFont typeface="Arial"/>
              <a:buNone/>
              <a:defRPr sz="1600" b="0" kern="1200">
                <a:solidFill>
                  <a:schemeClr val="tx1">
                    <a:lumMod val="50000"/>
                    <a:lumOff val="50000"/>
                  </a:schemeClr>
                </a:solidFill>
                <a:latin typeface="Calibri"/>
                <a:ea typeface="+mn-ea"/>
                <a:cs typeface="Calibri"/>
              </a:defRPr>
            </a:lvl1pPr>
            <a:lvl2pPr marL="227013" indent="-227013" algn="l" defTabSz="457200" rtl="0" eaLnBrk="1" latinLnBrk="0" hangingPunct="1">
              <a:spcBef>
                <a:spcPct val="20000"/>
              </a:spcBef>
              <a:buClr>
                <a:srgbClr val="004080"/>
              </a:buClr>
              <a:buFont typeface="Arial"/>
              <a:buChar char="•"/>
              <a:defRPr sz="1400" kern="1200">
                <a:solidFill>
                  <a:schemeClr val="bg1">
                    <a:lumMod val="50000"/>
                  </a:schemeClr>
                </a:solidFill>
                <a:latin typeface="Calibri"/>
                <a:ea typeface="+mn-ea"/>
                <a:cs typeface="Calibri"/>
              </a:defRPr>
            </a:lvl2pPr>
            <a:lvl3pPr marL="452438" indent="-225425" algn="l" defTabSz="457200" rtl="0" eaLnBrk="1" latinLnBrk="0" hangingPunct="1">
              <a:spcBef>
                <a:spcPct val="20000"/>
              </a:spcBef>
              <a:buClr>
                <a:srgbClr val="004080"/>
              </a:buClr>
              <a:buFont typeface="Lucida Grande"/>
              <a:buChar char="−"/>
              <a:defRPr sz="1200" kern="1200">
                <a:solidFill>
                  <a:schemeClr val="bg1">
                    <a:lumMod val="50000"/>
                  </a:schemeClr>
                </a:solidFill>
                <a:latin typeface="Calibri"/>
                <a:ea typeface="+mn-ea"/>
                <a:cs typeface="Calibri"/>
              </a:defRPr>
            </a:lvl3pPr>
            <a:lvl4pPr marL="684213" indent="-231775" algn="l" defTabSz="457200" rtl="0" eaLnBrk="1" latinLnBrk="0" hangingPunct="1">
              <a:spcBef>
                <a:spcPct val="20000"/>
              </a:spcBef>
              <a:buFont typeface="Arial"/>
              <a:buChar char="–"/>
              <a:defRPr sz="1100" kern="1200">
                <a:solidFill>
                  <a:schemeClr val="bg1">
                    <a:lumMod val="50000"/>
                  </a:schemeClr>
                </a:solidFill>
                <a:latin typeface="Calibri"/>
                <a:ea typeface="+mn-ea"/>
                <a:cs typeface="Calibri"/>
              </a:defRPr>
            </a:lvl4pPr>
            <a:lvl5pPr marL="915988" indent="-231775" algn="l" defTabSz="457200" rtl="0" eaLnBrk="1" latinLnBrk="0" hangingPunct="1">
              <a:spcBef>
                <a:spcPct val="20000"/>
              </a:spcBef>
              <a:buFont typeface="Arial"/>
              <a:buChar char="»"/>
              <a:defRPr sz="1100" kern="1200">
                <a:solidFill>
                  <a:schemeClr val="bg1">
                    <a:lumMod val="50000"/>
                  </a:schemeClr>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3363" indent="-233363">
              <a:spcBef>
                <a:spcPts val="1600"/>
              </a:spcBef>
              <a:buClr>
                <a:schemeClr val="bg2"/>
              </a:buClr>
              <a:buSzPct val="125000"/>
              <a:buFont typeface="Calibri" panose="020F0502020204030204" pitchFamily="34" charset="0"/>
              <a:buChar char="›"/>
            </a:pPr>
            <a:r>
              <a:rPr lang="en-IN" sz="1800" dirty="0" smtClean="0">
                <a:solidFill>
                  <a:schemeClr val="tx1"/>
                </a:solidFill>
              </a:rPr>
              <a:t>The primary function of the job tracker is resource management (managing the task trackers), tracking resource availability and task life cycle management (tracking its progress, fault tolerance etc.)</a:t>
            </a:r>
          </a:p>
          <a:p>
            <a:pPr marL="233363" indent="-233363">
              <a:spcBef>
                <a:spcPts val="1600"/>
              </a:spcBef>
              <a:buClr>
                <a:schemeClr val="bg2"/>
              </a:buClr>
              <a:buSzPct val="125000"/>
              <a:buFont typeface="Calibri" panose="020F0502020204030204" pitchFamily="34" charset="0"/>
              <a:buChar char="›"/>
            </a:pPr>
            <a:r>
              <a:rPr lang="en-IN" sz="1800" dirty="0" smtClean="0">
                <a:solidFill>
                  <a:schemeClr val="tx1"/>
                </a:solidFill>
              </a:rPr>
              <a:t>The task tracker has a simple function of following the orders of the job tracker and updating the job tracker with its progress status periodically.</a:t>
            </a:r>
          </a:p>
          <a:p>
            <a:pPr marL="233363" indent="-233363">
              <a:spcBef>
                <a:spcPts val="1600"/>
              </a:spcBef>
              <a:buClr>
                <a:schemeClr val="bg2"/>
              </a:buClr>
              <a:buSzPct val="125000"/>
              <a:buFont typeface="Calibri" panose="020F0502020204030204" pitchFamily="34" charset="0"/>
              <a:buChar char="›"/>
            </a:pPr>
            <a:r>
              <a:rPr lang="en-IN" sz="1800" dirty="0" smtClean="0">
                <a:solidFill>
                  <a:schemeClr val="tx1"/>
                </a:solidFill>
              </a:rPr>
              <a:t>The task tracker is pre-configured with a number of slots indicating the number of tasks it can accept. When the job tracker tries to schedule a task, </a:t>
            </a:r>
            <a:r>
              <a:rPr lang="en-IN" sz="1800" i="1" dirty="0" smtClean="0">
                <a:solidFill>
                  <a:schemeClr val="tx1"/>
                </a:solidFill>
              </a:rPr>
              <a:t>it looks for an empty slot in the </a:t>
            </a:r>
            <a:r>
              <a:rPr lang="en-IN" sz="1800" i="1" dirty="0" err="1" smtClean="0">
                <a:solidFill>
                  <a:schemeClr val="tx1"/>
                </a:solidFill>
              </a:rPr>
              <a:t>tasktracker</a:t>
            </a:r>
            <a:r>
              <a:rPr lang="en-IN" sz="1800" i="1" dirty="0" smtClean="0">
                <a:solidFill>
                  <a:schemeClr val="tx1"/>
                </a:solidFill>
              </a:rPr>
              <a:t> running on the same server which hosts the </a:t>
            </a:r>
            <a:r>
              <a:rPr lang="en-IN" sz="1800" i="1" dirty="0" err="1" smtClean="0">
                <a:solidFill>
                  <a:schemeClr val="tx1"/>
                </a:solidFill>
              </a:rPr>
              <a:t>datanode</a:t>
            </a:r>
            <a:r>
              <a:rPr lang="en-IN" sz="1800" i="1" dirty="0" smtClean="0">
                <a:solidFill>
                  <a:schemeClr val="tx1"/>
                </a:solidFill>
              </a:rPr>
              <a:t> where the data for that task resides. If not found, it looks for the machine in the same rack</a:t>
            </a:r>
            <a:r>
              <a:rPr lang="en-IN" sz="1800" dirty="0" smtClean="0">
                <a:solidFill>
                  <a:schemeClr val="tx1"/>
                </a:solidFill>
              </a:rPr>
              <a:t>. There is no consideration of system load during this allocation.</a:t>
            </a:r>
          </a:p>
          <a:p>
            <a:pPr marL="233363" indent="-233363">
              <a:spcBef>
                <a:spcPts val="1600"/>
              </a:spcBef>
              <a:buClr>
                <a:schemeClr val="bg2"/>
              </a:buClr>
              <a:buSzPct val="125000"/>
              <a:buFont typeface="Calibri" panose="020F0502020204030204" pitchFamily="34" charset="0"/>
              <a:buChar char="›"/>
            </a:pPr>
            <a:r>
              <a:rPr lang="en-IN" sz="1800" dirty="0" smtClean="0">
                <a:solidFill>
                  <a:schemeClr val="tx1"/>
                </a:solidFill>
              </a:rPr>
              <a:t>The </a:t>
            </a:r>
            <a:r>
              <a:rPr lang="en-IN" sz="1800" dirty="0" err="1" smtClean="0">
                <a:solidFill>
                  <a:schemeClr val="tx1"/>
                </a:solidFill>
              </a:rPr>
              <a:t>TaskTrackers</a:t>
            </a:r>
            <a:r>
              <a:rPr lang="en-IN" sz="1800" dirty="0" smtClean="0">
                <a:solidFill>
                  <a:schemeClr val="tx1"/>
                </a:solidFill>
              </a:rPr>
              <a:t> send out heartbeat messages to the </a:t>
            </a:r>
            <a:r>
              <a:rPr lang="en-IN" sz="1800" dirty="0" err="1" smtClean="0">
                <a:solidFill>
                  <a:schemeClr val="tx1"/>
                </a:solidFill>
              </a:rPr>
              <a:t>JobTracker</a:t>
            </a:r>
            <a:r>
              <a:rPr lang="en-IN" sz="1800" dirty="0" smtClean="0">
                <a:solidFill>
                  <a:schemeClr val="tx1"/>
                </a:solidFill>
              </a:rPr>
              <a:t>, usually every few minutes, to reassure the </a:t>
            </a:r>
            <a:r>
              <a:rPr lang="en-IN" sz="1800" dirty="0" err="1" smtClean="0">
                <a:solidFill>
                  <a:schemeClr val="tx1"/>
                </a:solidFill>
              </a:rPr>
              <a:t>JobTracker</a:t>
            </a:r>
            <a:r>
              <a:rPr lang="en-IN" sz="1800" dirty="0" smtClean="0">
                <a:solidFill>
                  <a:schemeClr val="tx1"/>
                </a:solidFill>
              </a:rPr>
              <a:t> that it is still alive</a:t>
            </a:r>
            <a:endParaRPr lang="en-IN" sz="1800" dirty="0">
              <a:solidFill>
                <a:schemeClr val="tx1"/>
              </a:solidFill>
            </a:endParaRPr>
          </a:p>
        </p:txBody>
      </p:sp>
    </p:spTree>
    <p:extLst>
      <p:ext uri="{BB962C8B-B14F-4D97-AF65-F5344CB8AC3E}">
        <p14:creationId xmlns:p14="http://schemas.microsoft.com/office/powerpoint/2010/main" val="31186329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3 V’s of BIGDATA</a:t>
            </a:r>
            <a:endParaRPr lang="en-IN"/>
          </a:p>
        </p:txBody>
      </p:sp>
      <p:sp>
        <p:nvSpPr>
          <p:cNvPr id="4" name="Isosceles Triangle 3"/>
          <p:cNvSpPr/>
          <p:nvPr/>
        </p:nvSpPr>
        <p:spPr bwMode="gray">
          <a:xfrm>
            <a:off x="1009520" y="1350335"/>
            <a:ext cx="4848448" cy="4848448"/>
          </a:xfrm>
          <a:prstGeom prst="triangle">
            <a:avLst/>
          </a:prstGeom>
          <a:solidFill>
            <a:schemeClr val="bg2"/>
          </a:solidFill>
          <a:ln w="19050">
            <a:noFill/>
            <a:round/>
            <a:headEnd/>
            <a:tailEnd/>
          </a:ln>
          <a:effectLst/>
        </p:spPr>
        <p:txBody>
          <a:bodyPr vert="horz" wrap="square" lIns="0" tIns="0" rIns="0" bIns="0" numCol="1" anchor="ctr" anchorCtr="0" compatLnSpc="1">
            <a:prstTxWarp prst="textNoShape">
              <a:avLst/>
            </a:prstTxWarp>
          </a:bodyPr>
          <a:lstStyle/>
          <a:p>
            <a:pPr algn="ctr"/>
            <a:endParaRPr lang="en-IN" sz="1100">
              <a:solidFill>
                <a:schemeClr val="bg1"/>
              </a:solidFill>
            </a:endParaRPr>
          </a:p>
        </p:txBody>
      </p:sp>
      <p:sp>
        <p:nvSpPr>
          <p:cNvPr id="5" name="Freeform 2"/>
          <p:cNvSpPr>
            <a:spLocks/>
          </p:cNvSpPr>
          <p:nvPr>
            <p:custDataLst>
              <p:tags r:id="rId1"/>
            </p:custDataLst>
          </p:nvPr>
        </p:nvSpPr>
        <p:spPr bwMode="gray">
          <a:xfrm>
            <a:off x="3466232" y="2094617"/>
            <a:ext cx="3157870" cy="1010091"/>
          </a:xfrm>
          <a:prstGeom prst="roundRect">
            <a:avLst/>
          </a:prstGeom>
          <a:solidFill>
            <a:schemeClr val="bg1">
              <a:lumMod val="95000"/>
            </a:schemeClr>
          </a:solidFill>
          <a:ln w="9525">
            <a:solidFill>
              <a:schemeClr val="bg1">
                <a:lumMod val="65000"/>
              </a:schemeClr>
            </a:solidFill>
            <a:round/>
            <a:headEnd/>
            <a:tailEnd/>
          </a:ln>
          <a:effectLst/>
        </p:spPr>
        <p:txBody>
          <a:bodyPr vert="horz" wrap="square" lIns="0" tIns="0" rIns="0" bIns="0" numCol="1" anchor="ctr" anchorCtr="0" compatLnSpc="1">
            <a:prstTxWarp prst="textNoShape">
              <a:avLst/>
            </a:prstTxWarp>
          </a:bodyPr>
          <a:lstStyle/>
          <a:p>
            <a:pPr algn="ctr"/>
            <a:r>
              <a:rPr lang="en-IN" sz="1600"/>
              <a:t>Volume: 12 terabytes of Tweets created each day</a:t>
            </a:r>
          </a:p>
        </p:txBody>
      </p:sp>
      <p:sp>
        <p:nvSpPr>
          <p:cNvPr id="7" name="Freeform 2"/>
          <p:cNvSpPr>
            <a:spLocks/>
          </p:cNvSpPr>
          <p:nvPr>
            <p:custDataLst>
              <p:tags r:id="rId2"/>
            </p:custDataLst>
          </p:nvPr>
        </p:nvSpPr>
        <p:spPr bwMode="gray">
          <a:xfrm>
            <a:off x="3466232" y="3482166"/>
            <a:ext cx="3157870" cy="1010091"/>
          </a:xfrm>
          <a:prstGeom prst="roundRect">
            <a:avLst/>
          </a:prstGeom>
          <a:solidFill>
            <a:schemeClr val="bg1">
              <a:lumMod val="95000"/>
            </a:schemeClr>
          </a:solidFill>
          <a:ln w="9525">
            <a:solidFill>
              <a:schemeClr val="bg1">
                <a:lumMod val="65000"/>
              </a:schemeClr>
            </a:solidFill>
            <a:round/>
            <a:headEnd/>
            <a:tailEnd/>
          </a:ln>
          <a:effectLst/>
        </p:spPr>
        <p:txBody>
          <a:bodyPr vert="horz" wrap="square" lIns="0" tIns="0" rIns="0" bIns="0" numCol="1" anchor="ctr" anchorCtr="0" compatLnSpc="1">
            <a:prstTxWarp prst="textNoShape">
              <a:avLst/>
            </a:prstTxWarp>
          </a:bodyPr>
          <a:lstStyle/>
          <a:p>
            <a:pPr algn="ctr"/>
            <a:r>
              <a:rPr lang="en-IN" sz="1600"/>
              <a:t>Velocity: Scrutinize 5 million trade events created each day to identify potential fraud</a:t>
            </a:r>
          </a:p>
        </p:txBody>
      </p:sp>
      <p:sp>
        <p:nvSpPr>
          <p:cNvPr id="8" name="Freeform 2"/>
          <p:cNvSpPr>
            <a:spLocks/>
          </p:cNvSpPr>
          <p:nvPr>
            <p:custDataLst>
              <p:tags r:id="rId3"/>
            </p:custDataLst>
          </p:nvPr>
        </p:nvSpPr>
        <p:spPr bwMode="gray">
          <a:xfrm>
            <a:off x="3466232" y="4869715"/>
            <a:ext cx="3157870" cy="1010091"/>
          </a:xfrm>
          <a:prstGeom prst="roundRect">
            <a:avLst/>
          </a:prstGeom>
          <a:solidFill>
            <a:schemeClr val="bg1">
              <a:lumMod val="95000"/>
            </a:schemeClr>
          </a:solidFill>
          <a:ln w="9525">
            <a:solidFill>
              <a:schemeClr val="bg1">
                <a:lumMod val="65000"/>
              </a:schemeClr>
            </a:solidFill>
            <a:round/>
            <a:headEnd/>
            <a:tailEnd/>
          </a:ln>
          <a:effectLst/>
        </p:spPr>
        <p:txBody>
          <a:bodyPr vert="horz" wrap="square" lIns="0" tIns="0" rIns="0" bIns="0" numCol="1" anchor="ctr" anchorCtr="0" compatLnSpc="1">
            <a:prstTxWarp prst="textNoShape">
              <a:avLst/>
            </a:prstTxWarp>
          </a:bodyPr>
          <a:lstStyle/>
          <a:p>
            <a:pPr algn="ctr"/>
            <a:r>
              <a:rPr lang="en-IN" sz="1600"/>
              <a:t>Variety: Sensor data, audio, video, click streams, log files and more</a:t>
            </a:r>
          </a:p>
        </p:txBody>
      </p:sp>
    </p:spTree>
    <p:extLst>
      <p:ext uri="{BB962C8B-B14F-4D97-AF65-F5344CB8AC3E}">
        <p14:creationId xmlns:p14="http://schemas.microsoft.com/office/powerpoint/2010/main" val="2448591821"/>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a:t>Job Tracker </a:t>
            </a:r>
            <a:r>
              <a:rPr lang="en-IN" smtClean="0"/>
              <a:t>and </a:t>
            </a:r>
            <a:r>
              <a:rPr lang="en-IN"/>
              <a:t>Task Tracker</a:t>
            </a:r>
          </a:p>
        </p:txBody>
      </p:sp>
      <p:sp>
        <p:nvSpPr>
          <p:cNvPr id="3" name="Content Placeholder 2"/>
          <p:cNvSpPr txBox="1">
            <a:spLocks/>
          </p:cNvSpPr>
          <p:nvPr/>
        </p:nvSpPr>
        <p:spPr bwMode="gray">
          <a:xfrm>
            <a:off x="566738" y="1259944"/>
            <a:ext cx="8272462" cy="5211683"/>
          </a:xfrm>
          <a:prstGeom prst="rect">
            <a:avLst/>
          </a:prstGeom>
        </p:spPr>
        <p:txBody>
          <a:bodyPr lIns="0" tIns="0" rIns="0" bIns="0">
            <a:spAutoFit/>
          </a:bodyPr>
          <a:lstStyle>
            <a:lvl1pPr marL="342900" indent="-342900" algn="l" defTabSz="457200" rtl="0" eaLnBrk="1" latinLnBrk="0" hangingPunct="1">
              <a:spcBef>
                <a:spcPct val="20000"/>
              </a:spcBef>
              <a:buFont typeface="Arial"/>
              <a:buNone/>
              <a:defRPr sz="1600" b="0" kern="1200">
                <a:solidFill>
                  <a:schemeClr val="tx1">
                    <a:lumMod val="50000"/>
                    <a:lumOff val="50000"/>
                  </a:schemeClr>
                </a:solidFill>
                <a:latin typeface="Calibri"/>
                <a:ea typeface="+mn-ea"/>
                <a:cs typeface="Calibri"/>
              </a:defRPr>
            </a:lvl1pPr>
            <a:lvl2pPr marL="227013" indent="-227013" algn="l" defTabSz="457200" rtl="0" eaLnBrk="1" latinLnBrk="0" hangingPunct="1">
              <a:spcBef>
                <a:spcPct val="20000"/>
              </a:spcBef>
              <a:buClr>
                <a:srgbClr val="004080"/>
              </a:buClr>
              <a:buFont typeface="Arial"/>
              <a:buChar char="•"/>
              <a:defRPr sz="1400" kern="1200">
                <a:solidFill>
                  <a:schemeClr val="bg1">
                    <a:lumMod val="50000"/>
                  </a:schemeClr>
                </a:solidFill>
                <a:latin typeface="Calibri"/>
                <a:ea typeface="+mn-ea"/>
                <a:cs typeface="Calibri"/>
              </a:defRPr>
            </a:lvl2pPr>
            <a:lvl3pPr marL="452438" indent="-225425" algn="l" defTabSz="457200" rtl="0" eaLnBrk="1" latinLnBrk="0" hangingPunct="1">
              <a:spcBef>
                <a:spcPct val="20000"/>
              </a:spcBef>
              <a:buClr>
                <a:srgbClr val="004080"/>
              </a:buClr>
              <a:buFont typeface="Lucida Grande"/>
              <a:buChar char="−"/>
              <a:defRPr sz="1200" kern="1200">
                <a:solidFill>
                  <a:schemeClr val="bg1">
                    <a:lumMod val="50000"/>
                  </a:schemeClr>
                </a:solidFill>
                <a:latin typeface="Calibri"/>
                <a:ea typeface="+mn-ea"/>
                <a:cs typeface="Calibri"/>
              </a:defRPr>
            </a:lvl3pPr>
            <a:lvl4pPr marL="684213" indent="-231775" algn="l" defTabSz="457200" rtl="0" eaLnBrk="1" latinLnBrk="0" hangingPunct="1">
              <a:spcBef>
                <a:spcPct val="20000"/>
              </a:spcBef>
              <a:buFont typeface="Arial"/>
              <a:buChar char="–"/>
              <a:defRPr sz="1100" kern="1200">
                <a:solidFill>
                  <a:schemeClr val="bg1">
                    <a:lumMod val="50000"/>
                  </a:schemeClr>
                </a:solidFill>
                <a:latin typeface="Calibri"/>
                <a:ea typeface="+mn-ea"/>
                <a:cs typeface="Calibri"/>
              </a:defRPr>
            </a:lvl4pPr>
            <a:lvl5pPr marL="915988" indent="-231775" algn="l" defTabSz="457200" rtl="0" eaLnBrk="1" latinLnBrk="0" hangingPunct="1">
              <a:spcBef>
                <a:spcPct val="20000"/>
              </a:spcBef>
              <a:buFont typeface="Arial"/>
              <a:buChar char="»"/>
              <a:defRPr sz="1100" kern="1200">
                <a:solidFill>
                  <a:schemeClr val="bg1">
                    <a:lumMod val="50000"/>
                  </a:schemeClr>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3363" indent="-233363">
              <a:spcBef>
                <a:spcPts val="1600"/>
              </a:spcBef>
              <a:buClr>
                <a:schemeClr val="bg2"/>
              </a:buClr>
              <a:buSzPct val="125000"/>
              <a:buFont typeface="Calibri" panose="020F0502020204030204" pitchFamily="34" charset="0"/>
              <a:buChar char="›"/>
            </a:pPr>
            <a:r>
              <a:rPr lang="en-IN" sz="1800" b="1" i="1" dirty="0" smtClean="0">
                <a:solidFill>
                  <a:schemeClr val="tx1"/>
                </a:solidFill>
              </a:rPr>
              <a:t>Job Performance</a:t>
            </a:r>
            <a:r>
              <a:rPr lang="en-IN" sz="1800" dirty="0" smtClean="0">
                <a:solidFill>
                  <a:schemeClr val="tx1"/>
                </a:solidFill>
              </a:rPr>
              <a:t> - Hadoop does speculative execution where if a machine is slow in the cluster and the map/reduce tasks running on this machine are holding on to the entire map/reduce phase, then it runs redundant jobs on other machines to process the same task, and whichever task gets completed first reports back to the job tracker and results from the same are carried forward into the next phase</a:t>
            </a:r>
          </a:p>
          <a:p>
            <a:pPr marL="233363" indent="-233363">
              <a:spcBef>
                <a:spcPts val="1600"/>
              </a:spcBef>
              <a:buClr>
                <a:schemeClr val="bg2"/>
              </a:buClr>
              <a:buSzPct val="125000"/>
              <a:buFont typeface="Calibri" panose="020F0502020204030204" pitchFamily="34" charset="0"/>
              <a:buChar char="›"/>
            </a:pPr>
            <a:r>
              <a:rPr lang="en-IN" sz="1800" b="1" i="1" dirty="0" smtClean="0">
                <a:solidFill>
                  <a:schemeClr val="tx1"/>
                </a:solidFill>
              </a:rPr>
              <a:t>Fault Tolerance </a:t>
            </a:r>
            <a:r>
              <a:rPr lang="en-IN" sz="1800" i="1" dirty="0" smtClean="0">
                <a:solidFill>
                  <a:schemeClr val="tx1"/>
                </a:solidFill>
              </a:rPr>
              <a:t>- </a:t>
            </a:r>
            <a:endParaRPr lang="en-IN" sz="1800" dirty="0" smtClean="0">
              <a:solidFill>
                <a:schemeClr val="tx1"/>
              </a:solidFill>
            </a:endParaRPr>
          </a:p>
          <a:p>
            <a:pPr marL="460375" lvl="1">
              <a:spcBef>
                <a:spcPts val="1600"/>
              </a:spcBef>
              <a:buClr>
                <a:schemeClr val="bg2"/>
              </a:buClr>
              <a:buSzPct val="125000"/>
              <a:buFont typeface="Calibri" panose="020F0502020204030204" pitchFamily="34" charset="0"/>
              <a:buChar char="»"/>
            </a:pPr>
            <a:r>
              <a:rPr lang="en-IN" sz="1600" dirty="0" smtClean="0">
                <a:solidFill>
                  <a:schemeClr val="tx1"/>
                </a:solidFill>
              </a:rPr>
              <a:t>The task tracker spawns different JVM processes to ensure that process failures do not bring down the task tracker.</a:t>
            </a:r>
          </a:p>
          <a:p>
            <a:pPr marL="460375" lvl="1">
              <a:spcBef>
                <a:spcPts val="1600"/>
              </a:spcBef>
              <a:buClr>
                <a:schemeClr val="bg2"/>
              </a:buClr>
              <a:buSzPct val="125000"/>
              <a:buFont typeface="Calibri" panose="020F0502020204030204" pitchFamily="34" charset="0"/>
              <a:buChar char="»"/>
            </a:pPr>
            <a:r>
              <a:rPr lang="en-IN" sz="1600" dirty="0" smtClean="0">
                <a:solidFill>
                  <a:schemeClr val="tx1"/>
                </a:solidFill>
              </a:rPr>
              <a:t>The task tracker keeps sending heartbeat messages to the job tracker to say that it is alive and to keep it updated with the number of empty slots available for running more tasks.</a:t>
            </a:r>
          </a:p>
          <a:p>
            <a:pPr marL="460375" lvl="1">
              <a:spcBef>
                <a:spcPts val="1600"/>
              </a:spcBef>
              <a:buClr>
                <a:schemeClr val="bg2"/>
              </a:buClr>
              <a:buSzPct val="125000"/>
              <a:buFont typeface="Calibri" panose="020F0502020204030204" pitchFamily="34" charset="0"/>
              <a:buChar char="»"/>
            </a:pPr>
            <a:r>
              <a:rPr lang="en-IN" sz="1600" dirty="0" smtClean="0">
                <a:solidFill>
                  <a:schemeClr val="tx1"/>
                </a:solidFill>
              </a:rPr>
              <a:t>From version 0.21 of Hadoop, the job tracker does some </a:t>
            </a:r>
            <a:r>
              <a:rPr lang="en-IN" sz="1600" dirty="0" err="1" smtClean="0">
                <a:solidFill>
                  <a:schemeClr val="tx1"/>
                </a:solidFill>
              </a:rPr>
              <a:t>checkpointing</a:t>
            </a:r>
            <a:r>
              <a:rPr lang="en-IN" sz="1600" dirty="0" smtClean="0">
                <a:solidFill>
                  <a:schemeClr val="tx1"/>
                </a:solidFill>
              </a:rPr>
              <a:t> of its work in the </a:t>
            </a:r>
            <a:r>
              <a:rPr lang="en-IN" sz="1600" dirty="0" err="1" smtClean="0">
                <a:solidFill>
                  <a:schemeClr val="tx1"/>
                </a:solidFill>
              </a:rPr>
              <a:t>filesystem</a:t>
            </a:r>
            <a:r>
              <a:rPr lang="en-IN" sz="1600" dirty="0" smtClean="0">
                <a:solidFill>
                  <a:schemeClr val="tx1"/>
                </a:solidFill>
              </a:rPr>
              <a:t>. Whenever, it starts up it checks what was it completed  till the last CP and resumes any incomplete jobs. Earlier, if the job tracker went down, all the active job information used to get lost.</a:t>
            </a:r>
          </a:p>
          <a:p>
            <a:pPr marL="233363" indent="-233363">
              <a:spcBef>
                <a:spcPts val="1600"/>
              </a:spcBef>
              <a:buClr>
                <a:schemeClr val="bg2"/>
              </a:buClr>
              <a:buSzPct val="125000"/>
              <a:buFont typeface="Calibri" panose="020F0502020204030204" pitchFamily="34" charset="0"/>
              <a:buChar char="›"/>
            </a:pPr>
            <a:r>
              <a:rPr lang="en-IN" sz="1800" dirty="0" smtClean="0">
                <a:solidFill>
                  <a:schemeClr val="tx1"/>
                </a:solidFill>
              </a:rPr>
              <a:t>The status and information about the job tracker and the task tracker are exposed via jetty onto a web interface</a:t>
            </a:r>
          </a:p>
        </p:txBody>
      </p:sp>
    </p:spTree>
    <p:extLst>
      <p:ext uri="{BB962C8B-B14F-4D97-AF65-F5344CB8AC3E}">
        <p14:creationId xmlns:p14="http://schemas.microsoft.com/office/powerpoint/2010/main" val="312180812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a:t>Job Tracker </a:t>
            </a:r>
            <a:r>
              <a:rPr lang="en-IN" smtClean="0"/>
              <a:t>and </a:t>
            </a:r>
            <a:r>
              <a:rPr lang="en-IN"/>
              <a:t>Task Tracker</a:t>
            </a:r>
          </a:p>
        </p:txBody>
      </p:sp>
      <p:sp>
        <p:nvSpPr>
          <p:cNvPr id="3" name="Content Placeholder 2"/>
          <p:cNvSpPr txBox="1">
            <a:spLocks/>
          </p:cNvSpPr>
          <p:nvPr/>
        </p:nvSpPr>
        <p:spPr bwMode="gray">
          <a:xfrm>
            <a:off x="566738" y="1047284"/>
            <a:ext cx="8272462" cy="5519460"/>
          </a:xfrm>
          <a:prstGeom prst="rect">
            <a:avLst/>
          </a:prstGeom>
        </p:spPr>
        <p:txBody>
          <a:bodyPr wrap="square" lIns="0" tIns="0" rIns="0" bIns="0">
            <a:spAutoFit/>
          </a:bodyPr>
          <a:lstStyle>
            <a:defPPr>
              <a:defRPr lang="en-US"/>
            </a:defPPr>
            <a:lvl1pPr marL="233363" indent="-233363" defTabSz="457200">
              <a:spcBef>
                <a:spcPts val="1200"/>
              </a:spcBef>
              <a:buClr>
                <a:schemeClr val="bg2"/>
              </a:buClr>
              <a:buSzPct val="125000"/>
              <a:buFont typeface="Calibri" panose="020F0502020204030204" pitchFamily="34" charset="0"/>
              <a:buChar char="›"/>
              <a:defRPr sz="1600" b="0">
                <a:latin typeface="Calibri"/>
                <a:cs typeface="Calibri"/>
              </a:defRPr>
            </a:lvl1pPr>
            <a:lvl2pPr marL="227013" indent="-227013" defTabSz="457200">
              <a:spcBef>
                <a:spcPct val="20000"/>
              </a:spcBef>
              <a:buClr>
                <a:srgbClr val="004080"/>
              </a:buClr>
              <a:buFont typeface="Arial"/>
              <a:buChar char="•"/>
              <a:defRPr sz="1400">
                <a:solidFill>
                  <a:schemeClr val="bg1">
                    <a:lumMod val="50000"/>
                  </a:schemeClr>
                </a:solidFill>
                <a:latin typeface="Calibri"/>
                <a:cs typeface="Calibri"/>
              </a:defRPr>
            </a:lvl2pPr>
            <a:lvl3pPr marL="452438" indent="-225425" defTabSz="457200">
              <a:spcBef>
                <a:spcPct val="20000"/>
              </a:spcBef>
              <a:buClr>
                <a:srgbClr val="004080"/>
              </a:buClr>
              <a:buFont typeface="Lucida Grande"/>
              <a:buChar char="−"/>
              <a:defRPr sz="1200">
                <a:solidFill>
                  <a:schemeClr val="bg1">
                    <a:lumMod val="50000"/>
                  </a:schemeClr>
                </a:solidFill>
                <a:latin typeface="Calibri"/>
                <a:cs typeface="Calibri"/>
              </a:defRPr>
            </a:lvl3pPr>
            <a:lvl4pPr marL="684213" indent="-231775" defTabSz="457200">
              <a:spcBef>
                <a:spcPct val="20000"/>
              </a:spcBef>
              <a:buFont typeface="Arial"/>
              <a:buChar char="–"/>
              <a:defRPr sz="1100">
                <a:solidFill>
                  <a:schemeClr val="bg1">
                    <a:lumMod val="50000"/>
                  </a:schemeClr>
                </a:solidFill>
                <a:latin typeface="Calibri"/>
                <a:cs typeface="Calibri"/>
              </a:defRPr>
            </a:lvl4pPr>
            <a:lvl5pPr marL="915988" indent="-231775" defTabSz="457200">
              <a:spcBef>
                <a:spcPct val="20000"/>
              </a:spcBef>
              <a:buFont typeface="Arial"/>
              <a:buChar char="»"/>
              <a:defRPr sz="1100">
                <a:solidFill>
                  <a:schemeClr val="bg1">
                    <a:lumMod val="50000"/>
                  </a:schemeClr>
                </a:solidFill>
                <a:latin typeface="Calibri"/>
                <a:cs typeface="Calibri"/>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spcBef>
                <a:spcPts val="1600"/>
              </a:spcBef>
            </a:pPr>
            <a:r>
              <a:rPr lang="en-IN" sz="1800"/>
              <a:t>Client applications submit jobs to the Job tracker.</a:t>
            </a:r>
          </a:p>
          <a:p>
            <a:pPr>
              <a:spcBef>
                <a:spcPts val="1600"/>
              </a:spcBef>
            </a:pPr>
            <a:r>
              <a:rPr lang="en-IN" sz="1800"/>
              <a:t>The JobTracker talks to the NameNode to determine the location of the data</a:t>
            </a:r>
          </a:p>
          <a:p>
            <a:pPr>
              <a:spcBef>
                <a:spcPts val="1600"/>
              </a:spcBef>
            </a:pPr>
            <a:r>
              <a:rPr lang="en-IN" sz="1800"/>
              <a:t>The JobTracker locates TaskTracker nodes with available slots at or near the data</a:t>
            </a:r>
          </a:p>
          <a:p>
            <a:pPr>
              <a:spcBef>
                <a:spcPts val="1600"/>
              </a:spcBef>
            </a:pPr>
            <a:r>
              <a:rPr lang="en-IN" sz="1800"/>
              <a:t>The JobTracker submits the work to the chosen TaskTracker nodes.</a:t>
            </a:r>
          </a:p>
          <a:p>
            <a:pPr>
              <a:spcBef>
                <a:spcPts val="1600"/>
              </a:spcBef>
            </a:pPr>
            <a:r>
              <a:rPr lang="en-IN" sz="1800"/>
              <a:t>The TaskTracker nodes are monitored. If they do not submit heartbeat signals often enough, they are deemed to have failed and the work is scheduled on a different TaskTracker.</a:t>
            </a:r>
          </a:p>
          <a:p>
            <a:pPr>
              <a:spcBef>
                <a:spcPts val="1600"/>
              </a:spcBef>
            </a:pPr>
            <a:r>
              <a:rPr lang="en-IN" sz="1800"/>
              <a:t>A TaskTracker will notify the JobTracker when a task fails. The JobTracker decides what to do then: it may resubmit the job elsewhere, it may mark that specific record as something to avoid, and it may even blacklist the TaskTracker as unreliable.</a:t>
            </a:r>
          </a:p>
          <a:p>
            <a:pPr>
              <a:spcBef>
                <a:spcPts val="1600"/>
              </a:spcBef>
            </a:pPr>
            <a:r>
              <a:rPr lang="en-IN" sz="1800"/>
              <a:t>When the work is completed, the JobTracker updates its status.</a:t>
            </a:r>
          </a:p>
          <a:p>
            <a:pPr>
              <a:spcBef>
                <a:spcPts val="1600"/>
              </a:spcBef>
            </a:pPr>
            <a:r>
              <a:rPr lang="en-IN" sz="1800"/>
              <a:t>Client applications can poll the JobTracker for information.</a:t>
            </a:r>
          </a:p>
          <a:p>
            <a:pPr>
              <a:spcBef>
                <a:spcPts val="1600"/>
              </a:spcBef>
            </a:pPr>
            <a:r>
              <a:rPr lang="en-IN" sz="1800"/>
              <a:t>The JobTracker is a point of failure for the Hadoop MapReduce service. If it goes down, all running jobs are halted.</a:t>
            </a:r>
            <a:endParaRPr lang="en-IN" sz="1800" dirty="0"/>
          </a:p>
        </p:txBody>
      </p:sp>
    </p:spTree>
    <p:extLst>
      <p:ext uri="{BB962C8B-B14F-4D97-AF65-F5344CB8AC3E}">
        <p14:creationId xmlns:p14="http://schemas.microsoft.com/office/powerpoint/2010/main" val="28855817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MapReduce Flow: Introduction</a:t>
            </a:r>
            <a:endParaRPr lang="en-IN"/>
          </a:p>
        </p:txBody>
      </p:sp>
      <p:sp>
        <p:nvSpPr>
          <p:cNvPr id="3" name="Rectangle 2"/>
          <p:cNvSpPr/>
          <p:nvPr/>
        </p:nvSpPr>
        <p:spPr bwMode="gray">
          <a:xfrm>
            <a:off x="554038" y="1837803"/>
            <a:ext cx="8035924" cy="2000548"/>
          </a:xfrm>
          <a:prstGeom prst="rect">
            <a:avLst/>
          </a:prstGeom>
        </p:spPr>
        <p:txBody>
          <a:bodyPr wrap="square" lIns="0" tIns="0" rIns="0" bIns="0">
            <a:spAutoFit/>
          </a:bodyPr>
          <a:lstStyle/>
          <a:p>
            <a:pPr marL="233363" indent="-233363">
              <a:spcBef>
                <a:spcPts val="1200"/>
              </a:spcBef>
              <a:buClr>
                <a:srgbClr val="009EDB"/>
              </a:buClr>
              <a:buSzPct val="125000"/>
              <a:buFont typeface="Calibri" panose="020F0502020204030204" pitchFamily="34" charset="0"/>
              <a:buChar char="›"/>
            </a:pPr>
            <a:r>
              <a:rPr lang="en-IN" sz="2000" dirty="0"/>
              <a:t>On the following slides we show the </a:t>
            </a:r>
            <a:r>
              <a:rPr lang="en-IN" sz="2000" dirty="0" err="1"/>
              <a:t>MapReduce</a:t>
            </a:r>
            <a:r>
              <a:rPr lang="en-IN" sz="2000" dirty="0"/>
              <a:t> flow</a:t>
            </a:r>
          </a:p>
          <a:p>
            <a:pPr marL="233363" indent="-233363">
              <a:spcBef>
                <a:spcPts val="1200"/>
              </a:spcBef>
              <a:buClr>
                <a:srgbClr val="009EDB"/>
              </a:buClr>
              <a:buSzPct val="125000"/>
              <a:buFont typeface="Calibri" panose="020F0502020204030204" pitchFamily="34" charset="0"/>
              <a:buChar char="›"/>
            </a:pPr>
            <a:r>
              <a:rPr lang="en-IN" sz="2000" dirty="0"/>
              <a:t>Each of the portions (</a:t>
            </a:r>
            <a:r>
              <a:rPr lang="en-IN" sz="2000" dirty="0" err="1"/>
              <a:t>RecordReader</a:t>
            </a:r>
            <a:r>
              <a:rPr lang="en-IN" sz="2000" dirty="0"/>
              <a:t>, Mapper, </a:t>
            </a:r>
            <a:r>
              <a:rPr lang="en-IN" sz="2000" dirty="0" err="1"/>
              <a:t>Partitioner</a:t>
            </a:r>
            <a:r>
              <a:rPr lang="en-IN" sz="2000" dirty="0"/>
              <a:t>, Reducer, etc.) can be created by the developer</a:t>
            </a:r>
          </a:p>
          <a:p>
            <a:pPr marL="233363" indent="-233363">
              <a:spcBef>
                <a:spcPts val="1200"/>
              </a:spcBef>
              <a:buClr>
                <a:srgbClr val="009EDB"/>
              </a:buClr>
              <a:buSzPct val="125000"/>
              <a:buFont typeface="Calibri" panose="020F0502020204030204" pitchFamily="34" charset="0"/>
              <a:buChar char="›"/>
            </a:pPr>
            <a:r>
              <a:rPr lang="en-IN" sz="2000" dirty="0"/>
              <a:t>We will cover each of these as we move through the course</a:t>
            </a:r>
          </a:p>
          <a:p>
            <a:pPr marL="233363" indent="-233363">
              <a:spcBef>
                <a:spcPts val="1200"/>
              </a:spcBef>
              <a:buClr>
                <a:srgbClr val="009EDB"/>
              </a:buClr>
              <a:buSzPct val="125000"/>
              <a:buFont typeface="Calibri" panose="020F0502020204030204" pitchFamily="34" charset="0"/>
              <a:buChar char="›"/>
            </a:pPr>
            <a:r>
              <a:rPr lang="en-IN" sz="2000" dirty="0"/>
              <a:t>You will always create at least a Mapper, Reducer, and driver </a:t>
            </a:r>
            <a:r>
              <a:rPr lang="en-IN" sz="2000" dirty="0" smtClean="0"/>
              <a:t>code</a:t>
            </a:r>
            <a:endParaRPr lang="en-IN" dirty="0"/>
          </a:p>
        </p:txBody>
      </p:sp>
    </p:spTree>
    <p:extLst>
      <p:ext uri="{BB962C8B-B14F-4D97-AF65-F5344CB8AC3E}">
        <p14:creationId xmlns:p14="http://schemas.microsoft.com/office/powerpoint/2010/main" val="249644603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MapReduce Flow: The Mapper</a:t>
            </a: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267526" y="1504457"/>
            <a:ext cx="5854038" cy="4385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2618974"/>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MapReduce Flow: Shuffle and Sort</a:t>
            </a: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140728" y="1807537"/>
            <a:ext cx="6274432" cy="366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765505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MapReduce Flow: Reducers to Outputs</a:t>
            </a:r>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260010" y="1786270"/>
            <a:ext cx="6432588" cy="349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9848424"/>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Our MapReduce Program: WordCount</a:t>
            </a:r>
            <a:endParaRPr lang="en-IN"/>
          </a:p>
        </p:txBody>
      </p:sp>
      <p:sp>
        <p:nvSpPr>
          <p:cNvPr id="3" name="Rectangle 2"/>
          <p:cNvSpPr/>
          <p:nvPr/>
        </p:nvSpPr>
        <p:spPr bwMode="gray">
          <a:xfrm>
            <a:off x="554037" y="1837803"/>
            <a:ext cx="8270875" cy="3631763"/>
          </a:xfrm>
          <a:prstGeom prst="rect">
            <a:avLst/>
          </a:prstGeom>
        </p:spPr>
        <p:txBody>
          <a:bodyPr wrap="square" lIns="0" tIns="0" rIns="0" bIns="0">
            <a:spAutoFit/>
          </a:bodyPr>
          <a:lstStyle/>
          <a:p>
            <a:pPr marL="233363" indent="-233363">
              <a:spcBef>
                <a:spcPts val="1200"/>
              </a:spcBef>
              <a:buClr>
                <a:srgbClr val="009EDB"/>
              </a:buClr>
              <a:buSzPct val="125000"/>
              <a:buFont typeface="Calibri" panose="020F0502020204030204" pitchFamily="34" charset="0"/>
              <a:buChar char="›"/>
            </a:pPr>
            <a:r>
              <a:rPr lang="en-IN" sz="2000"/>
              <a:t>To investigate the API, we will dissect the WordCount program you ran in the previous chapter</a:t>
            </a:r>
          </a:p>
          <a:p>
            <a:pPr marL="233363" indent="-233363">
              <a:spcBef>
                <a:spcPts val="1200"/>
              </a:spcBef>
              <a:buClr>
                <a:srgbClr val="009EDB"/>
              </a:buClr>
              <a:buSzPct val="125000"/>
              <a:buFont typeface="Calibri" panose="020F0502020204030204" pitchFamily="34" charset="0"/>
              <a:buChar char="›"/>
            </a:pPr>
            <a:r>
              <a:rPr lang="en-IN" sz="2000"/>
              <a:t>This consists of three portions</a:t>
            </a:r>
          </a:p>
          <a:p>
            <a:pPr marL="457200" indent="-223838">
              <a:spcBef>
                <a:spcPts val="1200"/>
              </a:spcBef>
              <a:buClr>
                <a:srgbClr val="009EDB"/>
              </a:buClr>
              <a:buSzPct val="125000"/>
              <a:buFont typeface="Calibri" panose="020F0502020204030204" pitchFamily="34" charset="0"/>
              <a:buChar char="»"/>
            </a:pPr>
            <a:r>
              <a:rPr lang="en-IN"/>
              <a:t>The driver code</a:t>
            </a:r>
          </a:p>
          <a:p>
            <a:pPr marL="690563" indent="-233363">
              <a:spcBef>
                <a:spcPts val="1200"/>
              </a:spcBef>
              <a:buClr>
                <a:srgbClr val="666666"/>
              </a:buClr>
              <a:buSzPct val="125000"/>
              <a:buFont typeface="Calibri" panose="020F0502020204030204" pitchFamily="34" charset="0"/>
              <a:buChar char="›"/>
            </a:pPr>
            <a:r>
              <a:rPr lang="en-IN" sz="1600" smtClean="0"/>
              <a:t>Code </a:t>
            </a:r>
            <a:r>
              <a:rPr lang="en-IN" sz="1600"/>
              <a:t>that runs on the client to configure and submit the job</a:t>
            </a:r>
          </a:p>
          <a:p>
            <a:pPr marL="457200" indent="-223838">
              <a:spcBef>
                <a:spcPts val="1200"/>
              </a:spcBef>
              <a:buClr>
                <a:srgbClr val="009EDB"/>
              </a:buClr>
              <a:buSzPct val="125000"/>
              <a:buFont typeface="Calibri" panose="020F0502020204030204" pitchFamily="34" charset="0"/>
              <a:buChar char="»"/>
            </a:pPr>
            <a:r>
              <a:rPr lang="en-IN"/>
              <a:t>The Mapper</a:t>
            </a:r>
          </a:p>
          <a:p>
            <a:pPr marL="457200" indent="-223838">
              <a:spcBef>
                <a:spcPts val="1200"/>
              </a:spcBef>
              <a:buClr>
                <a:srgbClr val="009EDB"/>
              </a:buClr>
              <a:buSzPct val="125000"/>
              <a:buFont typeface="Calibri" panose="020F0502020204030204" pitchFamily="34" charset="0"/>
              <a:buChar char="»"/>
            </a:pPr>
            <a:r>
              <a:rPr lang="en-IN"/>
              <a:t>The Reducer</a:t>
            </a:r>
          </a:p>
          <a:p>
            <a:pPr marL="233363" indent="-233363">
              <a:spcBef>
                <a:spcPts val="1200"/>
              </a:spcBef>
              <a:buClr>
                <a:srgbClr val="009EDB"/>
              </a:buClr>
              <a:buSzPct val="125000"/>
              <a:buFont typeface="Calibri" panose="020F0502020204030204" pitchFamily="34" charset="0"/>
              <a:buChar char="›"/>
            </a:pPr>
            <a:r>
              <a:rPr lang="en-IN" sz="2000"/>
              <a:t>Before we look at the code, we need to cover some basic Hadoop API concepts</a:t>
            </a:r>
          </a:p>
        </p:txBody>
      </p:sp>
    </p:spTree>
    <p:extLst>
      <p:ext uri="{BB962C8B-B14F-4D97-AF65-F5344CB8AC3E}">
        <p14:creationId xmlns:p14="http://schemas.microsoft.com/office/powerpoint/2010/main" val="245244152"/>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Getting Data to the Mapper</a:t>
            </a:r>
            <a:endParaRPr lang="en-IN"/>
          </a:p>
        </p:txBody>
      </p:sp>
      <p:sp>
        <p:nvSpPr>
          <p:cNvPr id="3" name="Rectangle 2"/>
          <p:cNvSpPr/>
          <p:nvPr/>
        </p:nvSpPr>
        <p:spPr bwMode="gray">
          <a:xfrm>
            <a:off x="554038" y="1848707"/>
            <a:ext cx="8035924" cy="3200876"/>
          </a:xfrm>
          <a:prstGeom prst="rect">
            <a:avLst/>
          </a:prstGeom>
        </p:spPr>
        <p:txBody>
          <a:bodyPr wrap="square" lIns="0" tIns="0" rIns="0" bIns="0">
            <a:spAutoFit/>
          </a:bodyPr>
          <a:lstStyle/>
          <a:p>
            <a:pPr marL="233363" indent="-233363">
              <a:spcBef>
                <a:spcPts val="1200"/>
              </a:spcBef>
              <a:buClr>
                <a:srgbClr val="009EDB"/>
              </a:buClr>
              <a:buSzPct val="125000"/>
              <a:buFont typeface="Calibri" panose="020F0502020204030204" pitchFamily="34" charset="0"/>
              <a:buChar char="›"/>
            </a:pPr>
            <a:r>
              <a:rPr lang="en-IN" sz="2000"/>
              <a:t>The data passed to the Mapper is specified by an InputFormat</a:t>
            </a:r>
          </a:p>
          <a:p>
            <a:pPr marL="457200" indent="-223838">
              <a:spcBef>
                <a:spcPts val="1200"/>
              </a:spcBef>
              <a:buClr>
                <a:srgbClr val="009EDB"/>
              </a:buClr>
              <a:buSzPct val="125000"/>
              <a:buFont typeface="Calibri" panose="020F0502020204030204" pitchFamily="34" charset="0"/>
              <a:buChar char="»"/>
            </a:pPr>
            <a:r>
              <a:rPr lang="en-IN"/>
              <a:t>Specified in the driver code</a:t>
            </a:r>
          </a:p>
          <a:p>
            <a:pPr marL="457200" indent="-223838">
              <a:spcBef>
                <a:spcPts val="1200"/>
              </a:spcBef>
              <a:buClr>
                <a:srgbClr val="009EDB"/>
              </a:buClr>
              <a:buSzPct val="125000"/>
              <a:buFont typeface="Calibri" panose="020F0502020204030204" pitchFamily="34" charset="0"/>
              <a:buChar char="»"/>
            </a:pPr>
            <a:r>
              <a:rPr lang="en-IN"/>
              <a:t>Defines the location of the input data</a:t>
            </a:r>
          </a:p>
          <a:p>
            <a:pPr marL="690563" indent="-233363">
              <a:spcBef>
                <a:spcPts val="1200"/>
              </a:spcBef>
              <a:buClr>
                <a:srgbClr val="666666"/>
              </a:buClr>
              <a:buSzPct val="125000"/>
              <a:buFont typeface="Calibri" panose="020F0502020204030204" pitchFamily="34" charset="0"/>
              <a:buChar char="›"/>
            </a:pPr>
            <a:r>
              <a:rPr lang="en-IN" sz="1600"/>
              <a:t>A file or directory, for example</a:t>
            </a:r>
          </a:p>
          <a:p>
            <a:pPr marL="457200" indent="-223838">
              <a:spcBef>
                <a:spcPts val="1200"/>
              </a:spcBef>
              <a:buClr>
                <a:srgbClr val="009EDB"/>
              </a:buClr>
              <a:buSzPct val="125000"/>
              <a:buFont typeface="Calibri" panose="020F0502020204030204" pitchFamily="34" charset="0"/>
              <a:buChar char="»"/>
            </a:pPr>
            <a:r>
              <a:rPr lang="en-IN"/>
              <a:t>Determines how to split the input data into input splits</a:t>
            </a:r>
          </a:p>
          <a:p>
            <a:pPr marL="690563" indent="-233363">
              <a:spcBef>
                <a:spcPts val="1200"/>
              </a:spcBef>
              <a:buClr>
                <a:srgbClr val="666666"/>
              </a:buClr>
              <a:buSzPct val="125000"/>
              <a:buFont typeface="Calibri" panose="020F0502020204030204" pitchFamily="34" charset="0"/>
              <a:buChar char="›"/>
            </a:pPr>
            <a:r>
              <a:rPr lang="en-IN" sz="1600"/>
              <a:t>Each Mapper deals with a single input split</a:t>
            </a:r>
          </a:p>
          <a:p>
            <a:pPr marL="457200" indent="-223838">
              <a:spcBef>
                <a:spcPts val="1200"/>
              </a:spcBef>
              <a:buClr>
                <a:srgbClr val="009EDB"/>
              </a:buClr>
              <a:buSzPct val="125000"/>
              <a:buFont typeface="Calibri" panose="020F0502020204030204" pitchFamily="34" charset="0"/>
              <a:buChar char="»"/>
            </a:pPr>
            <a:r>
              <a:rPr lang="en-IN"/>
              <a:t>InputFormat is a factory for RecordReader objects to extract (key, value) records from the input source</a:t>
            </a:r>
          </a:p>
        </p:txBody>
      </p:sp>
    </p:spTree>
    <p:extLst>
      <p:ext uri="{BB962C8B-B14F-4D97-AF65-F5344CB8AC3E}">
        <p14:creationId xmlns:p14="http://schemas.microsoft.com/office/powerpoint/2010/main" val="3733726095"/>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Getting Data to the Mapper (cont’d)</a:t>
            </a: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286678" y="1466849"/>
            <a:ext cx="5753220" cy="434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3033467"/>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Some Standard InputFormats</a:t>
            </a:r>
            <a:endParaRPr lang="en-IN"/>
          </a:p>
        </p:txBody>
      </p:sp>
      <p:sp>
        <p:nvSpPr>
          <p:cNvPr id="3" name="Rectangle 2"/>
          <p:cNvSpPr/>
          <p:nvPr/>
        </p:nvSpPr>
        <p:spPr bwMode="gray">
          <a:xfrm>
            <a:off x="554037" y="1251366"/>
            <a:ext cx="8270875" cy="5078313"/>
          </a:xfrm>
          <a:prstGeom prst="rect">
            <a:avLst/>
          </a:prstGeom>
        </p:spPr>
        <p:txBody>
          <a:bodyPr wrap="square" lIns="0" tIns="0" rIns="0" bIns="0">
            <a:spAutoFit/>
          </a:bodyPr>
          <a:lstStyle/>
          <a:p>
            <a:pPr marL="233363" indent="-233363">
              <a:spcBef>
                <a:spcPts val="1200"/>
              </a:spcBef>
              <a:buClr>
                <a:srgbClr val="009EDB"/>
              </a:buClr>
              <a:buSzPct val="125000"/>
              <a:buFont typeface="Calibri" panose="020F0502020204030204" pitchFamily="34" charset="0"/>
              <a:buChar char="›"/>
            </a:pPr>
            <a:r>
              <a:rPr lang="en-IN" sz="2000"/>
              <a:t>FileInputFormat</a:t>
            </a:r>
          </a:p>
          <a:p>
            <a:pPr marL="457200" indent="-223838">
              <a:spcBef>
                <a:spcPts val="600"/>
              </a:spcBef>
              <a:buClr>
                <a:srgbClr val="009EDB"/>
              </a:buClr>
              <a:buSzPct val="125000"/>
              <a:buFont typeface="Calibri" panose="020F0502020204030204" pitchFamily="34" charset="0"/>
              <a:buChar char="»"/>
            </a:pPr>
            <a:r>
              <a:rPr lang="en-IN"/>
              <a:t>The base class used for all file-based InputFormats</a:t>
            </a:r>
          </a:p>
          <a:p>
            <a:pPr marL="233363" indent="-233363">
              <a:spcBef>
                <a:spcPts val="1200"/>
              </a:spcBef>
              <a:buClr>
                <a:srgbClr val="009EDB"/>
              </a:buClr>
              <a:buSzPct val="125000"/>
              <a:buFont typeface="Calibri" panose="020F0502020204030204" pitchFamily="34" charset="0"/>
              <a:buChar char="›"/>
            </a:pPr>
            <a:r>
              <a:rPr lang="en-IN" sz="2000"/>
              <a:t>TextInputFormat</a:t>
            </a:r>
          </a:p>
          <a:p>
            <a:pPr marL="457200" indent="-223838">
              <a:spcBef>
                <a:spcPts val="600"/>
              </a:spcBef>
              <a:buClr>
                <a:srgbClr val="009EDB"/>
              </a:buClr>
              <a:buSzPct val="125000"/>
              <a:buFont typeface="Calibri" panose="020F0502020204030204" pitchFamily="34" charset="0"/>
              <a:buChar char="»"/>
            </a:pPr>
            <a:r>
              <a:rPr lang="en-IN"/>
              <a:t>The default</a:t>
            </a:r>
          </a:p>
          <a:p>
            <a:pPr marL="457200" indent="-223838">
              <a:spcBef>
                <a:spcPts val="600"/>
              </a:spcBef>
              <a:buClr>
                <a:srgbClr val="009EDB"/>
              </a:buClr>
              <a:buSzPct val="125000"/>
              <a:buFont typeface="Calibri" panose="020F0502020204030204" pitchFamily="34" charset="0"/>
              <a:buChar char="»"/>
            </a:pPr>
            <a:r>
              <a:rPr lang="en-IN"/>
              <a:t>Treats each \n-terminated line of a file as a value</a:t>
            </a:r>
          </a:p>
          <a:p>
            <a:pPr marL="457200" indent="-223838">
              <a:spcBef>
                <a:spcPts val="600"/>
              </a:spcBef>
              <a:buClr>
                <a:srgbClr val="009EDB"/>
              </a:buClr>
              <a:buSzPct val="125000"/>
              <a:buFont typeface="Calibri" panose="020F0502020204030204" pitchFamily="34" charset="0"/>
              <a:buChar char="»"/>
            </a:pPr>
            <a:r>
              <a:rPr lang="en-IN"/>
              <a:t>Key is the byte offset within the file of that line</a:t>
            </a:r>
          </a:p>
          <a:p>
            <a:pPr marL="233363" indent="-233363">
              <a:spcBef>
                <a:spcPts val="1200"/>
              </a:spcBef>
              <a:buClr>
                <a:srgbClr val="009EDB"/>
              </a:buClr>
              <a:buSzPct val="125000"/>
              <a:buFont typeface="Calibri" panose="020F0502020204030204" pitchFamily="34" charset="0"/>
              <a:buChar char="›"/>
            </a:pPr>
            <a:r>
              <a:rPr lang="en-IN" sz="2000"/>
              <a:t>KeyValueTextInputFormat</a:t>
            </a:r>
          </a:p>
          <a:p>
            <a:pPr marL="457200" indent="-223838">
              <a:spcBef>
                <a:spcPts val="600"/>
              </a:spcBef>
              <a:buClr>
                <a:srgbClr val="009EDB"/>
              </a:buClr>
              <a:buSzPct val="125000"/>
              <a:buFont typeface="Calibri" panose="020F0502020204030204" pitchFamily="34" charset="0"/>
              <a:buChar char="»"/>
            </a:pPr>
            <a:r>
              <a:rPr lang="en-IN"/>
              <a:t>Maps \n-terminated lines as ‘key SEP value’</a:t>
            </a:r>
          </a:p>
          <a:p>
            <a:pPr marL="457200" indent="-223838">
              <a:spcBef>
                <a:spcPts val="600"/>
              </a:spcBef>
              <a:buClr>
                <a:srgbClr val="009EDB"/>
              </a:buClr>
              <a:buSzPct val="125000"/>
              <a:buFont typeface="Calibri" panose="020F0502020204030204" pitchFamily="34" charset="0"/>
              <a:buChar char="»"/>
            </a:pPr>
            <a:r>
              <a:rPr lang="en-IN"/>
              <a:t>By default, separator is a tab</a:t>
            </a:r>
          </a:p>
          <a:p>
            <a:pPr marL="233363" indent="-233363">
              <a:spcBef>
                <a:spcPts val="1200"/>
              </a:spcBef>
              <a:buClr>
                <a:srgbClr val="009EDB"/>
              </a:buClr>
              <a:buSzPct val="125000"/>
              <a:buFont typeface="Calibri" panose="020F0502020204030204" pitchFamily="34" charset="0"/>
              <a:buChar char="›"/>
            </a:pPr>
            <a:r>
              <a:rPr lang="en-IN" sz="2000"/>
              <a:t>SequenceFileInputFormat</a:t>
            </a:r>
          </a:p>
          <a:p>
            <a:pPr marL="457200" indent="-223838">
              <a:spcBef>
                <a:spcPts val="600"/>
              </a:spcBef>
              <a:buClr>
                <a:srgbClr val="009EDB"/>
              </a:buClr>
              <a:buSzPct val="125000"/>
              <a:buFont typeface="Calibri" panose="020F0502020204030204" pitchFamily="34" charset="0"/>
              <a:buChar char="»"/>
            </a:pPr>
            <a:r>
              <a:rPr lang="en-IN"/>
              <a:t>Binary file of (key, value) pairs with some additional metadata</a:t>
            </a:r>
          </a:p>
          <a:p>
            <a:pPr marL="233363" indent="-233363">
              <a:spcBef>
                <a:spcPts val="1200"/>
              </a:spcBef>
              <a:buClr>
                <a:srgbClr val="009EDB"/>
              </a:buClr>
              <a:buSzPct val="125000"/>
              <a:buFont typeface="Calibri" panose="020F0502020204030204" pitchFamily="34" charset="0"/>
              <a:buChar char="›"/>
            </a:pPr>
            <a:r>
              <a:rPr lang="en-IN" sz="2000"/>
              <a:t>SequenceFileAsTextInputFormat</a:t>
            </a:r>
          </a:p>
          <a:p>
            <a:pPr marL="457200" indent="-223838">
              <a:spcBef>
                <a:spcPts val="600"/>
              </a:spcBef>
              <a:buClr>
                <a:srgbClr val="009EDB"/>
              </a:buClr>
              <a:buSzPct val="125000"/>
              <a:buFont typeface="Calibri" panose="020F0502020204030204" pitchFamily="34" charset="0"/>
              <a:buChar char="»"/>
            </a:pPr>
            <a:r>
              <a:rPr lang="en-IN"/>
              <a:t>Similar, but maps (key.toString(), value.toString())</a:t>
            </a:r>
          </a:p>
        </p:txBody>
      </p:sp>
    </p:spTree>
    <p:extLst>
      <p:ext uri="{BB962C8B-B14F-4D97-AF65-F5344CB8AC3E}">
        <p14:creationId xmlns:p14="http://schemas.microsoft.com/office/powerpoint/2010/main" val="1484376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dirty="0" smtClean="0"/>
              <a:t>Traditional vs Distributed</a:t>
            </a:r>
            <a:endParaRPr lang="en-IN" dirty="0"/>
          </a:p>
        </p:txBody>
      </p:sp>
      <p:sp>
        <p:nvSpPr>
          <p:cNvPr id="3" name="Content Placeholder 2"/>
          <p:cNvSpPr>
            <a:spLocks noGrp="1"/>
          </p:cNvSpPr>
          <p:nvPr>
            <p:ph type="body" sz="quarter" idx="10"/>
          </p:nvPr>
        </p:nvSpPr>
        <p:spPr bwMode="gray">
          <a:xfrm>
            <a:off x="566060" y="1981200"/>
            <a:ext cx="8273140" cy="2734082"/>
          </a:xfrm>
        </p:spPr>
        <p:txBody>
          <a:bodyPr wrap="square" lIns="0" tIns="0" rIns="0" bIns="0">
            <a:spAutoFit/>
          </a:bodyPr>
          <a:lstStyle/>
          <a:p>
            <a:pPr marL="233363" indent="-233363">
              <a:spcBef>
                <a:spcPts val="800"/>
              </a:spcBef>
              <a:buFont typeface="Arial" panose="020B0604020202020204" pitchFamily="34" charset="0"/>
              <a:buChar char="›"/>
            </a:pPr>
            <a:r>
              <a:rPr lang="en-IN" sz="2000" dirty="0">
                <a:solidFill>
                  <a:schemeClr val="tx1"/>
                </a:solidFill>
              </a:rPr>
              <a:t>Traditionally, computation has been processor-bound</a:t>
            </a:r>
          </a:p>
          <a:p>
            <a:pPr marL="457200" lvl="1" indent="-223838">
              <a:spcBef>
                <a:spcPts val="600"/>
              </a:spcBef>
            </a:pPr>
            <a:r>
              <a:rPr lang="en-IN" sz="1800" dirty="0"/>
              <a:t>Relatively small amounts of data</a:t>
            </a:r>
          </a:p>
          <a:p>
            <a:pPr marL="457200" lvl="1" indent="-223838">
              <a:spcBef>
                <a:spcPts val="600"/>
              </a:spcBef>
            </a:pPr>
            <a:r>
              <a:rPr lang="en-IN" sz="1800" dirty="0"/>
              <a:t>Significant amount of complex processing performed on that data</a:t>
            </a:r>
          </a:p>
          <a:p>
            <a:pPr marL="457200" lvl="1" indent="-223838">
              <a:spcBef>
                <a:spcPts val="600"/>
              </a:spcBef>
            </a:pPr>
            <a:r>
              <a:rPr lang="en-IN" sz="1800" dirty="0"/>
              <a:t>Earlier processing power was bottleneck</a:t>
            </a:r>
          </a:p>
          <a:p>
            <a:pPr marL="233363" indent="-233363">
              <a:spcBef>
                <a:spcPts val="800"/>
              </a:spcBef>
              <a:buFont typeface="Arial" panose="020B0604020202020204" pitchFamily="34" charset="0"/>
              <a:buChar char="›"/>
            </a:pPr>
            <a:r>
              <a:rPr lang="en-IN" sz="2000" dirty="0">
                <a:solidFill>
                  <a:schemeClr val="tx1"/>
                </a:solidFill>
              </a:rPr>
              <a:t>Data moves from Database to the processing engine</a:t>
            </a:r>
          </a:p>
          <a:p>
            <a:pPr marL="457200" lvl="1" indent="-223838">
              <a:spcBef>
                <a:spcPts val="600"/>
              </a:spcBef>
            </a:pPr>
            <a:r>
              <a:rPr lang="en-IN" sz="1800" dirty="0"/>
              <a:t>Large amounts of data</a:t>
            </a:r>
          </a:p>
          <a:p>
            <a:pPr marL="457200" lvl="1" indent="-223838">
              <a:spcBef>
                <a:spcPts val="600"/>
              </a:spcBef>
            </a:pPr>
            <a:r>
              <a:rPr lang="en-IN" sz="1800" dirty="0"/>
              <a:t>Simple processing</a:t>
            </a:r>
          </a:p>
        </p:txBody>
      </p:sp>
    </p:spTree>
    <p:extLst>
      <p:ext uri="{BB962C8B-B14F-4D97-AF65-F5344CB8AC3E}">
        <p14:creationId xmlns:p14="http://schemas.microsoft.com/office/powerpoint/2010/main" val="1178207241"/>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Keys and Values are Objects</a:t>
            </a:r>
            <a:endParaRPr lang="en-IN"/>
          </a:p>
        </p:txBody>
      </p:sp>
      <p:sp>
        <p:nvSpPr>
          <p:cNvPr id="3" name="Rectangle 2"/>
          <p:cNvSpPr/>
          <p:nvPr/>
        </p:nvSpPr>
        <p:spPr bwMode="gray">
          <a:xfrm>
            <a:off x="554038" y="2467043"/>
            <a:ext cx="8035924" cy="1384995"/>
          </a:xfrm>
          <a:prstGeom prst="rect">
            <a:avLst/>
          </a:prstGeom>
        </p:spPr>
        <p:txBody>
          <a:bodyPr wrap="square" lIns="0" tIns="0" rIns="0" bIns="0">
            <a:spAutoFit/>
          </a:bodyPr>
          <a:lstStyle/>
          <a:p>
            <a:pPr marL="233363" indent="-233363">
              <a:spcBef>
                <a:spcPts val="1800"/>
              </a:spcBef>
              <a:buClr>
                <a:srgbClr val="009EDB"/>
              </a:buClr>
              <a:buSzPct val="125000"/>
              <a:buFont typeface="Calibri" panose="020F0502020204030204" pitchFamily="34" charset="0"/>
              <a:buChar char="›"/>
            </a:pPr>
            <a:r>
              <a:rPr lang="en-IN" sz="2000"/>
              <a:t>Keys and values in Hadoop are Objects</a:t>
            </a:r>
          </a:p>
          <a:p>
            <a:pPr marL="233363" indent="-233363">
              <a:spcBef>
                <a:spcPts val="1800"/>
              </a:spcBef>
              <a:buClr>
                <a:srgbClr val="009EDB"/>
              </a:buClr>
              <a:buSzPct val="125000"/>
              <a:buFont typeface="Calibri" panose="020F0502020204030204" pitchFamily="34" charset="0"/>
              <a:buChar char="›"/>
            </a:pPr>
            <a:r>
              <a:rPr lang="en-IN" sz="2000"/>
              <a:t>Values are objects which implement Writable</a:t>
            </a:r>
          </a:p>
          <a:p>
            <a:pPr marL="233363" indent="-233363">
              <a:spcBef>
                <a:spcPts val="1800"/>
              </a:spcBef>
              <a:buClr>
                <a:srgbClr val="009EDB"/>
              </a:buClr>
              <a:buSzPct val="125000"/>
              <a:buFont typeface="Calibri" panose="020F0502020204030204" pitchFamily="34" charset="0"/>
              <a:buChar char="›"/>
            </a:pPr>
            <a:r>
              <a:rPr lang="en-IN" sz="2000"/>
              <a:t>Keys are objects which implement WritableComparable</a:t>
            </a:r>
          </a:p>
        </p:txBody>
      </p:sp>
      <p:cxnSp>
        <p:nvCxnSpPr>
          <p:cNvPr id="6" name="Straight Connector 5"/>
          <p:cNvCxnSpPr/>
          <p:nvPr/>
        </p:nvCxnSpPr>
        <p:spPr bwMode="gray">
          <a:xfrm>
            <a:off x="563563" y="2923956"/>
            <a:ext cx="6709107" cy="0"/>
          </a:xfrm>
          <a:prstGeom prst="line">
            <a:avLst/>
          </a:prstGeom>
          <a:ln w="9525" cap="rnd"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bwMode="gray">
          <a:xfrm>
            <a:off x="563563" y="3455585"/>
            <a:ext cx="6709107" cy="0"/>
          </a:xfrm>
          <a:prstGeom prst="line">
            <a:avLst/>
          </a:prstGeom>
          <a:ln w="9525" cap="rnd"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223367"/>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What is Writable?</a:t>
            </a:r>
            <a:endParaRPr lang="en-IN"/>
          </a:p>
        </p:txBody>
      </p:sp>
      <p:sp>
        <p:nvSpPr>
          <p:cNvPr id="3" name="Rectangle 2"/>
          <p:cNvSpPr/>
          <p:nvPr/>
        </p:nvSpPr>
        <p:spPr bwMode="gray">
          <a:xfrm>
            <a:off x="554038" y="1837262"/>
            <a:ext cx="8035924" cy="3447098"/>
          </a:xfrm>
          <a:prstGeom prst="rect">
            <a:avLst/>
          </a:prstGeom>
        </p:spPr>
        <p:txBody>
          <a:bodyPr wrap="square" lIns="0" tIns="0" rIns="0" bIns="0">
            <a:spAutoFit/>
          </a:bodyPr>
          <a:lstStyle/>
          <a:p>
            <a:pPr marL="233363" indent="-233363">
              <a:spcBef>
                <a:spcPts val="1200"/>
              </a:spcBef>
              <a:buClr>
                <a:srgbClr val="009EDB"/>
              </a:buClr>
              <a:buSzPct val="125000"/>
              <a:buFont typeface="Calibri" panose="020F0502020204030204" pitchFamily="34" charset="0"/>
              <a:buChar char="›"/>
            </a:pPr>
            <a:r>
              <a:rPr lang="en-IN" sz="2000"/>
              <a:t>Hadoop defines its own ‘box classes’ for strings, integers and so on</a:t>
            </a:r>
          </a:p>
          <a:p>
            <a:pPr marL="457200" indent="-223838">
              <a:spcBef>
                <a:spcPts val="600"/>
              </a:spcBef>
              <a:buClr>
                <a:srgbClr val="009EDB"/>
              </a:buClr>
              <a:buSzPct val="125000"/>
              <a:buFont typeface="Calibri" panose="020F0502020204030204" pitchFamily="34" charset="0"/>
              <a:buChar char="»"/>
            </a:pPr>
            <a:r>
              <a:rPr lang="en-IN"/>
              <a:t>IntWritable for ints</a:t>
            </a:r>
          </a:p>
          <a:p>
            <a:pPr marL="457200" indent="-223838">
              <a:spcBef>
                <a:spcPts val="600"/>
              </a:spcBef>
              <a:buClr>
                <a:srgbClr val="009EDB"/>
              </a:buClr>
              <a:buSzPct val="125000"/>
              <a:buFont typeface="Calibri" panose="020F0502020204030204" pitchFamily="34" charset="0"/>
              <a:buChar char="»"/>
            </a:pPr>
            <a:r>
              <a:rPr lang="en-IN"/>
              <a:t>LongWritable for longs</a:t>
            </a:r>
          </a:p>
          <a:p>
            <a:pPr marL="457200" indent="-223838">
              <a:spcBef>
                <a:spcPts val="600"/>
              </a:spcBef>
              <a:buClr>
                <a:srgbClr val="009EDB"/>
              </a:buClr>
              <a:buSzPct val="125000"/>
              <a:buFont typeface="Calibri" panose="020F0502020204030204" pitchFamily="34" charset="0"/>
              <a:buChar char="»"/>
            </a:pPr>
            <a:r>
              <a:rPr lang="en-IN"/>
              <a:t>FloatWritable for floats</a:t>
            </a:r>
          </a:p>
          <a:p>
            <a:pPr marL="457200" indent="-223838">
              <a:spcBef>
                <a:spcPts val="600"/>
              </a:spcBef>
              <a:buClr>
                <a:srgbClr val="009EDB"/>
              </a:buClr>
              <a:buSzPct val="125000"/>
              <a:buFont typeface="Calibri" panose="020F0502020204030204" pitchFamily="34" charset="0"/>
              <a:buChar char="»"/>
            </a:pPr>
            <a:r>
              <a:rPr lang="en-IN"/>
              <a:t>DoubleWritable for doubles</a:t>
            </a:r>
          </a:p>
          <a:p>
            <a:pPr marL="457200" indent="-223838">
              <a:spcBef>
                <a:spcPts val="600"/>
              </a:spcBef>
              <a:buClr>
                <a:srgbClr val="009EDB"/>
              </a:buClr>
              <a:buSzPct val="125000"/>
              <a:buFont typeface="Calibri" panose="020F0502020204030204" pitchFamily="34" charset="0"/>
              <a:buChar char="»"/>
            </a:pPr>
            <a:r>
              <a:rPr lang="en-IN"/>
              <a:t>Text for strings</a:t>
            </a:r>
          </a:p>
          <a:p>
            <a:pPr marL="457200" indent="-223838">
              <a:spcBef>
                <a:spcPts val="600"/>
              </a:spcBef>
              <a:buClr>
                <a:srgbClr val="009EDB"/>
              </a:buClr>
              <a:buSzPct val="125000"/>
              <a:buFont typeface="Calibri" panose="020F0502020204030204" pitchFamily="34" charset="0"/>
              <a:buChar char="»"/>
            </a:pPr>
            <a:r>
              <a:rPr lang="en-IN"/>
              <a:t>Etc.</a:t>
            </a:r>
          </a:p>
          <a:p>
            <a:pPr marL="233363" indent="-233363">
              <a:spcBef>
                <a:spcPts val="1200"/>
              </a:spcBef>
              <a:buClr>
                <a:srgbClr val="009EDB"/>
              </a:buClr>
              <a:buSzPct val="125000"/>
              <a:buFont typeface="Calibri" panose="020F0502020204030204" pitchFamily="34" charset="0"/>
              <a:buChar char="›"/>
            </a:pPr>
            <a:r>
              <a:rPr lang="en-IN" sz="2000"/>
              <a:t>The Writable interface makes serialization quick and easy for Hadoop</a:t>
            </a:r>
          </a:p>
          <a:p>
            <a:pPr marL="233363" indent="-233363">
              <a:spcBef>
                <a:spcPts val="1200"/>
              </a:spcBef>
              <a:buClr>
                <a:srgbClr val="009EDB"/>
              </a:buClr>
              <a:buSzPct val="125000"/>
              <a:buFont typeface="Calibri" panose="020F0502020204030204" pitchFamily="34" charset="0"/>
              <a:buChar char="›"/>
            </a:pPr>
            <a:r>
              <a:rPr lang="en-IN" sz="2000"/>
              <a:t>Any value’s type must implement the Writable interface</a:t>
            </a:r>
          </a:p>
        </p:txBody>
      </p:sp>
    </p:spTree>
    <p:extLst>
      <p:ext uri="{BB962C8B-B14F-4D97-AF65-F5344CB8AC3E}">
        <p14:creationId xmlns:p14="http://schemas.microsoft.com/office/powerpoint/2010/main" val="3390936387"/>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What is WritableComparable?</a:t>
            </a:r>
            <a:endParaRPr lang="en-IN"/>
          </a:p>
        </p:txBody>
      </p:sp>
      <p:sp>
        <p:nvSpPr>
          <p:cNvPr id="3" name="Rectangle 2"/>
          <p:cNvSpPr/>
          <p:nvPr/>
        </p:nvSpPr>
        <p:spPr bwMode="gray">
          <a:xfrm>
            <a:off x="554038" y="1836722"/>
            <a:ext cx="8035924" cy="2769989"/>
          </a:xfrm>
          <a:prstGeom prst="rect">
            <a:avLst/>
          </a:prstGeom>
        </p:spPr>
        <p:txBody>
          <a:bodyPr wrap="square" lIns="0" tIns="0" rIns="0" bIns="0">
            <a:spAutoFit/>
          </a:bodyPr>
          <a:lstStyle/>
          <a:p>
            <a:pPr marL="233363" indent="-233363">
              <a:spcBef>
                <a:spcPts val="1800"/>
              </a:spcBef>
              <a:buClr>
                <a:srgbClr val="009EDB"/>
              </a:buClr>
              <a:buSzPct val="125000"/>
              <a:buFont typeface="Calibri" panose="020F0502020204030204" pitchFamily="34" charset="0"/>
              <a:buChar char="›"/>
            </a:pPr>
            <a:r>
              <a:rPr lang="en-IN" sz="2000" dirty="0"/>
              <a:t>A </a:t>
            </a:r>
            <a:r>
              <a:rPr lang="en-IN" sz="2000" dirty="0" err="1"/>
              <a:t>WritableComparable</a:t>
            </a:r>
            <a:r>
              <a:rPr lang="en-IN" sz="2000" dirty="0"/>
              <a:t> is a Writable which is also Comparable</a:t>
            </a:r>
          </a:p>
          <a:p>
            <a:pPr marL="457200" indent="-223838">
              <a:spcBef>
                <a:spcPts val="600"/>
              </a:spcBef>
              <a:buClr>
                <a:srgbClr val="009EDB"/>
              </a:buClr>
              <a:buSzPct val="125000"/>
              <a:buFont typeface="Calibri" panose="020F0502020204030204" pitchFamily="34" charset="0"/>
              <a:buChar char="»"/>
            </a:pPr>
            <a:r>
              <a:rPr lang="en-IN" dirty="0"/>
              <a:t>Two </a:t>
            </a:r>
            <a:r>
              <a:rPr lang="en-IN" dirty="0" err="1"/>
              <a:t>WritableComparables</a:t>
            </a:r>
            <a:r>
              <a:rPr lang="en-IN" dirty="0"/>
              <a:t> can be compared against each other to determine their ‘order’</a:t>
            </a:r>
          </a:p>
          <a:p>
            <a:pPr marL="457200" indent="-223838">
              <a:spcBef>
                <a:spcPts val="600"/>
              </a:spcBef>
              <a:buClr>
                <a:srgbClr val="009EDB"/>
              </a:buClr>
              <a:buSzPct val="125000"/>
              <a:buFont typeface="Calibri" panose="020F0502020204030204" pitchFamily="34" charset="0"/>
              <a:buChar char="»"/>
            </a:pPr>
            <a:r>
              <a:rPr lang="en-IN" dirty="0"/>
              <a:t>Keys must be </a:t>
            </a:r>
            <a:r>
              <a:rPr lang="en-IN" dirty="0" err="1"/>
              <a:t>WritableComparables</a:t>
            </a:r>
            <a:r>
              <a:rPr lang="en-IN" dirty="0"/>
              <a:t> because they are passed to the Reducer in sorted </a:t>
            </a:r>
            <a:r>
              <a:rPr lang="en-IN" dirty="0" smtClean="0"/>
              <a:t>order</a:t>
            </a:r>
          </a:p>
          <a:p>
            <a:pPr marL="233363" indent="-233363">
              <a:spcBef>
                <a:spcPts val="1800"/>
              </a:spcBef>
              <a:buClr>
                <a:srgbClr val="009EDB"/>
              </a:buClr>
              <a:buSzPct val="125000"/>
              <a:buFont typeface="Calibri" panose="020F0502020204030204" pitchFamily="34" charset="0"/>
              <a:buChar char="›"/>
            </a:pPr>
            <a:r>
              <a:rPr lang="en-IN" sz="2000" dirty="0" smtClean="0"/>
              <a:t>Note that despite their names, all Hadoop box classes implement both Writable and </a:t>
            </a:r>
            <a:r>
              <a:rPr lang="en-IN" sz="2000" dirty="0" err="1" smtClean="0"/>
              <a:t>WritableComparable</a:t>
            </a:r>
            <a:endParaRPr lang="en-IN" sz="2000" dirty="0" smtClean="0"/>
          </a:p>
          <a:p>
            <a:pPr marL="457200" indent="-223838">
              <a:spcBef>
                <a:spcPts val="600"/>
              </a:spcBef>
              <a:buClr>
                <a:srgbClr val="009EDB"/>
              </a:buClr>
              <a:buSzPct val="125000"/>
              <a:buFont typeface="Calibri" panose="020F0502020204030204" pitchFamily="34" charset="0"/>
              <a:buChar char="»"/>
            </a:pPr>
            <a:r>
              <a:rPr lang="en-IN" dirty="0" smtClean="0"/>
              <a:t>For </a:t>
            </a:r>
            <a:r>
              <a:rPr lang="en-IN" dirty="0"/>
              <a:t>example, </a:t>
            </a:r>
            <a:r>
              <a:rPr lang="en-IN" dirty="0" err="1"/>
              <a:t>IntWritable</a:t>
            </a:r>
            <a:r>
              <a:rPr lang="en-IN" dirty="0"/>
              <a:t> is actually </a:t>
            </a:r>
            <a:r>
              <a:rPr lang="en-IN" dirty="0" smtClean="0"/>
              <a:t>a </a:t>
            </a:r>
            <a:r>
              <a:rPr lang="en-IN" dirty="0" err="1" smtClean="0"/>
              <a:t>WritableComparable</a:t>
            </a:r>
            <a:endParaRPr lang="en-IN" dirty="0"/>
          </a:p>
        </p:txBody>
      </p:sp>
    </p:spTree>
    <p:extLst>
      <p:ext uri="{BB962C8B-B14F-4D97-AF65-F5344CB8AC3E}">
        <p14:creationId xmlns:p14="http://schemas.microsoft.com/office/powerpoint/2010/main" val="414011360"/>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Driver Code: Introduction</a:t>
            </a:r>
            <a:endParaRPr lang="en-IN"/>
          </a:p>
        </p:txBody>
      </p:sp>
      <p:sp>
        <p:nvSpPr>
          <p:cNvPr id="3" name="Rectangle 2"/>
          <p:cNvSpPr/>
          <p:nvPr/>
        </p:nvSpPr>
        <p:spPr bwMode="gray">
          <a:xfrm>
            <a:off x="554038" y="2286851"/>
            <a:ext cx="6303962" cy="846386"/>
          </a:xfrm>
          <a:prstGeom prst="rect">
            <a:avLst/>
          </a:prstGeom>
        </p:spPr>
        <p:txBody>
          <a:bodyPr wrap="square" lIns="0" tIns="0" rIns="0" bIns="0">
            <a:spAutoFit/>
          </a:bodyPr>
          <a:lstStyle/>
          <a:p>
            <a:pPr marL="233363" indent="-233363">
              <a:spcBef>
                <a:spcPts val="1800"/>
              </a:spcBef>
              <a:buClr>
                <a:srgbClr val="009EDB"/>
              </a:buClr>
              <a:buSzPct val="125000"/>
              <a:buFont typeface="Calibri" panose="020F0502020204030204" pitchFamily="34" charset="0"/>
              <a:buChar char="›"/>
            </a:pPr>
            <a:r>
              <a:rPr lang="en-IN" sz="2000"/>
              <a:t>The driver code runs on the client machine</a:t>
            </a:r>
          </a:p>
          <a:p>
            <a:pPr marL="233363" indent="-233363">
              <a:spcBef>
                <a:spcPts val="1800"/>
              </a:spcBef>
              <a:buClr>
                <a:srgbClr val="009EDB"/>
              </a:buClr>
              <a:buSzPct val="125000"/>
              <a:buFont typeface="Calibri" panose="020F0502020204030204" pitchFamily="34" charset="0"/>
              <a:buChar char="›"/>
            </a:pPr>
            <a:r>
              <a:rPr lang="en-IN" sz="2000"/>
              <a:t>It configures the job, then submits it to the cluster</a:t>
            </a:r>
          </a:p>
        </p:txBody>
      </p:sp>
      <p:cxnSp>
        <p:nvCxnSpPr>
          <p:cNvPr id="5" name="Straight Connector 4"/>
          <p:cNvCxnSpPr/>
          <p:nvPr/>
        </p:nvCxnSpPr>
        <p:spPr bwMode="gray">
          <a:xfrm>
            <a:off x="563563" y="2764461"/>
            <a:ext cx="6709107" cy="0"/>
          </a:xfrm>
          <a:prstGeom prst="line">
            <a:avLst/>
          </a:prstGeom>
          <a:ln w="9525" cap="rnd"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963909"/>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Driver: Complete Code</a:t>
            </a:r>
            <a:endParaRPr lang="en-IN"/>
          </a:p>
        </p:txBody>
      </p:sp>
      <p:sp>
        <p:nvSpPr>
          <p:cNvPr id="3" name="Rounded Rectangle 2"/>
          <p:cNvSpPr/>
          <p:nvPr/>
        </p:nvSpPr>
        <p:spPr bwMode="gray">
          <a:xfrm>
            <a:off x="554038" y="1275906"/>
            <a:ext cx="8154027" cy="4933504"/>
          </a:xfrm>
          <a:prstGeom prst="roundRect">
            <a:avLst>
              <a:gd name="adj" fmla="val 3736"/>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smtClean="0">
                <a:solidFill>
                  <a:schemeClr val="tx1"/>
                </a:solidFill>
              </a:rPr>
              <a:t>import org.apache.hadoop.fs.Path;</a:t>
            </a:r>
          </a:p>
          <a:p>
            <a:pPr marL="233363">
              <a:spcBef>
                <a:spcPts val="200"/>
              </a:spcBef>
            </a:pPr>
            <a:r>
              <a:rPr lang="en-IN" sz="1100" smtClean="0">
                <a:solidFill>
                  <a:schemeClr val="tx1"/>
                </a:solidFill>
              </a:rPr>
              <a:t>import org.apache.hadoop.io.IntWritable;</a:t>
            </a:r>
          </a:p>
          <a:p>
            <a:pPr marL="233363">
              <a:spcBef>
                <a:spcPts val="200"/>
              </a:spcBef>
            </a:pPr>
            <a:r>
              <a:rPr lang="en-IN" sz="1100" smtClean="0">
                <a:solidFill>
                  <a:schemeClr val="tx1"/>
                </a:solidFill>
              </a:rPr>
              <a:t>import org.apache.hadoop.io.Text;</a:t>
            </a:r>
          </a:p>
          <a:p>
            <a:pPr marL="233363">
              <a:spcBef>
                <a:spcPts val="200"/>
              </a:spcBef>
            </a:pPr>
            <a:r>
              <a:rPr lang="en-IN" sz="1100" smtClean="0">
                <a:solidFill>
                  <a:schemeClr val="tx1"/>
                </a:solidFill>
              </a:rPr>
              <a:t>import org.apache.hadoop.mapred.FileInputFormat;</a:t>
            </a:r>
          </a:p>
          <a:p>
            <a:pPr marL="233363">
              <a:spcBef>
                <a:spcPts val="200"/>
              </a:spcBef>
            </a:pPr>
            <a:r>
              <a:rPr lang="en-IN" sz="1100" smtClean="0">
                <a:solidFill>
                  <a:schemeClr val="tx1"/>
                </a:solidFill>
              </a:rPr>
              <a:t>import org.apache.hadoop.mapred.FileOutputFormat;</a:t>
            </a:r>
          </a:p>
          <a:p>
            <a:pPr marL="233363">
              <a:spcBef>
                <a:spcPts val="200"/>
              </a:spcBef>
            </a:pPr>
            <a:r>
              <a:rPr lang="en-IN" sz="1100" smtClean="0">
                <a:solidFill>
                  <a:schemeClr val="tx1"/>
                </a:solidFill>
              </a:rPr>
              <a:t>import org.apache.hadoop.mapred.JobClient;</a:t>
            </a:r>
          </a:p>
          <a:p>
            <a:pPr marL="233363">
              <a:spcBef>
                <a:spcPts val="200"/>
              </a:spcBef>
            </a:pPr>
            <a:r>
              <a:rPr lang="en-IN" sz="1100" smtClean="0">
                <a:solidFill>
                  <a:schemeClr val="tx1"/>
                </a:solidFill>
              </a:rPr>
              <a:t>import org.apache.hadoop.mapred.JobConf;</a:t>
            </a:r>
          </a:p>
          <a:p>
            <a:pPr marL="233363">
              <a:spcBef>
                <a:spcPts val="200"/>
              </a:spcBef>
            </a:pPr>
            <a:r>
              <a:rPr lang="en-IN" sz="1100" smtClean="0">
                <a:solidFill>
                  <a:schemeClr val="tx1"/>
                </a:solidFill>
              </a:rPr>
              <a:t>import org.apache.hadoop.conf.Configured;</a:t>
            </a:r>
          </a:p>
          <a:p>
            <a:pPr marL="233363">
              <a:spcBef>
                <a:spcPts val="200"/>
              </a:spcBef>
            </a:pPr>
            <a:r>
              <a:rPr lang="en-IN" sz="1100" smtClean="0">
                <a:solidFill>
                  <a:schemeClr val="tx1"/>
                </a:solidFill>
              </a:rPr>
              <a:t>import org.apache.hadoop.util.Tool;</a:t>
            </a:r>
          </a:p>
          <a:p>
            <a:pPr marL="233363">
              <a:spcBef>
                <a:spcPts val="200"/>
              </a:spcBef>
            </a:pPr>
            <a:r>
              <a:rPr lang="en-IN" sz="1100" smtClean="0">
                <a:solidFill>
                  <a:schemeClr val="tx1"/>
                </a:solidFill>
              </a:rPr>
              <a:t>import org.apache.hadoop.util.ToolRunner;</a:t>
            </a:r>
          </a:p>
          <a:p>
            <a:pPr marL="233363">
              <a:spcBef>
                <a:spcPts val="200"/>
              </a:spcBef>
            </a:pPr>
            <a:r>
              <a:rPr lang="en-IN" sz="1100" smtClean="0">
                <a:solidFill>
                  <a:schemeClr val="tx1"/>
                </a:solidFill>
              </a:rPr>
              <a:t>public class WordCount extends Configured implements Tool {</a:t>
            </a:r>
          </a:p>
          <a:p>
            <a:pPr marL="233363">
              <a:spcBef>
                <a:spcPts val="200"/>
              </a:spcBef>
            </a:pPr>
            <a:r>
              <a:rPr lang="en-IN" sz="1100" smtClean="0">
                <a:solidFill>
                  <a:schemeClr val="tx1"/>
                </a:solidFill>
              </a:rPr>
              <a:t>public int run(String[] args) throws Exception {</a:t>
            </a:r>
          </a:p>
          <a:p>
            <a:pPr marL="233363">
              <a:spcBef>
                <a:spcPts val="200"/>
              </a:spcBef>
            </a:pPr>
            <a:r>
              <a:rPr lang="en-IN" sz="1100" smtClean="0">
                <a:solidFill>
                  <a:schemeClr val="tx1"/>
                </a:solidFill>
              </a:rPr>
              <a:t>if (args.length != 2) {</a:t>
            </a:r>
          </a:p>
          <a:p>
            <a:pPr marL="233363">
              <a:spcBef>
                <a:spcPts val="200"/>
              </a:spcBef>
            </a:pPr>
            <a:r>
              <a:rPr lang="en-IN" sz="1100" smtClean="0">
                <a:solidFill>
                  <a:schemeClr val="tx1"/>
                </a:solidFill>
              </a:rPr>
              <a:t>System.out.printf(</a:t>
            </a:r>
          </a:p>
          <a:p>
            <a:pPr marL="233363">
              <a:spcBef>
                <a:spcPts val="200"/>
              </a:spcBef>
            </a:pPr>
            <a:r>
              <a:rPr lang="en-IN" sz="1100" smtClean="0">
                <a:solidFill>
                  <a:schemeClr val="tx1"/>
                </a:solidFill>
              </a:rPr>
              <a:t>"Usage: %s [generic options] &lt;input dir&gt; &lt;output dir&gt;\n",</a:t>
            </a:r>
          </a:p>
          <a:p>
            <a:pPr marL="233363">
              <a:spcBef>
                <a:spcPts val="200"/>
              </a:spcBef>
            </a:pPr>
            <a:r>
              <a:rPr lang="en-IN" sz="1100" smtClean="0">
                <a:solidFill>
                  <a:schemeClr val="tx1"/>
                </a:solidFill>
              </a:rPr>
              <a:t>getClass().getSimpleName());</a:t>
            </a:r>
          </a:p>
          <a:p>
            <a:pPr marL="233363">
              <a:spcBef>
                <a:spcPts val="200"/>
              </a:spcBef>
            </a:pPr>
            <a:r>
              <a:rPr lang="en-IN" sz="1100" smtClean="0">
                <a:solidFill>
                  <a:schemeClr val="tx1"/>
                </a:solidFill>
              </a:rPr>
              <a:t>ToolRunner.printGenericCommandUsage(System.out);</a:t>
            </a:r>
          </a:p>
          <a:p>
            <a:pPr marL="233363">
              <a:spcBef>
                <a:spcPts val="200"/>
              </a:spcBef>
            </a:pPr>
            <a:r>
              <a:rPr lang="en-IN" sz="1100" smtClean="0">
                <a:solidFill>
                  <a:schemeClr val="tx1"/>
                </a:solidFill>
              </a:rPr>
              <a:t>return -1;</a:t>
            </a:r>
          </a:p>
          <a:p>
            <a:pPr marL="233363">
              <a:spcBef>
                <a:spcPts val="200"/>
              </a:spcBef>
            </a:pPr>
            <a:r>
              <a:rPr lang="en-IN" sz="1100" smtClean="0">
                <a:solidFill>
                  <a:schemeClr val="tx1"/>
                </a:solidFill>
              </a:rPr>
              <a:t>}</a:t>
            </a:r>
          </a:p>
          <a:p>
            <a:pPr marL="233363">
              <a:spcBef>
                <a:spcPts val="200"/>
              </a:spcBef>
            </a:pPr>
            <a:r>
              <a:rPr lang="en-IN" sz="1100" smtClean="0">
                <a:solidFill>
                  <a:schemeClr val="tx1"/>
                </a:solidFill>
              </a:rPr>
              <a:t>JobConf conf = new JobConf(getConf(), WordCount.class);</a:t>
            </a:r>
          </a:p>
          <a:p>
            <a:pPr marL="233363">
              <a:spcBef>
                <a:spcPts val="200"/>
              </a:spcBef>
            </a:pPr>
            <a:r>
              <a:rPr lang="en-IN" sz="1100" smtClean="0">
                <a:solidFill>
                  <a:schemeClr val="tx1"/>
                </a:solidFill>
              </a:rPr>
              <a:t>conf.setJobName(this.getClass().getName());</a:t>
            </a:r>
          </a:p>
          <a:p>
            <a:pPr marL="233363">
              <a:spcBef>
                <a:spcPts val="200"/>
              </a:spcBef>
            </a:pPr>
            <a:r>
              <a:rPr lang="en-IN" sz="1100" smtClean="0">
                <a:solidFill>
                  <a:schemeClr val="tx1"/>
                </a:solidFill>
              </a:rPr>
              <a:t>FileInputFormat.setInputPaths(conf, new Path(args[0]));</a:t>
            </a:r>
          </a:p>
          <a:p>
            <a:pPr marL="233363">
              <a:spcBef>
                <a:spcPts val="200"/>
              </a:spcBef>
            </a:pPr>
            <a:r>
              <a:rPr lang="en-IN" sz="1100" smtClean="0">
                <a:solidFill>
                  <a:schemeClr val="tx1"/>
                </a:solidFill>
              </a:rPr>
              <a:t>FileOutputFormat.setOutputPath(conf, new Path(args[1]));</a:t>
            </a:r>
          </a:p>
          <a:p>
            <a:pPr marL="233363">
              <a:spcBef>
                <a:spcPts val="200"/>
              </a:spcBef>
            </a:pPr>
            <a:r>
              <a:rPr lang="en-IN" sz="1100" smtClean="0">
                <a:solidFill>
                  <a:schemeClr val="tx1"/>
                </a:solidFill>
              </a:rPr>
              <a:t>conf.setMapperClass(WordMapper.class);</a:t>
            </a:r>
          </a:p>
          <a:p>
            <a:pPr marL="233363">
              <a:spcBef>
                <a:spcPts val="200"/>
              </a:spcBef>
            </a:pPr>
            <a:r>
              <a:rPr lang="en-IN" sz="1100" smtClean="0">
                <a:solidFill>
                  <a:schemeClr val="tx1"/>
                </a:solidFill>
              </a:rPr>
              <a:t>conf.setReducerClass(SumReducer.class);</a:t>
            </a:r>
            <a:endParaRPr lang="en-IN" sz="1100">
              <a:solidFill>
                <a:schemeClr val="tx1"/>
              </a:solidFill>
            </a:endParaRPr>
          </a:p>
        </p:txBody>
      </p:sp>
    </p:spTree>
    <p:extLst>
      <p:ext uri="{BB962C8B-B14F-4D97-AF65-F5344CB8AC3E}">
        <p14:creationId xmlns:p14="http://schemas.microsoft.com/office/powerpoint/2010/main" val="1149344252"/>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Driver: Complete Code (cont’d)</a:t>
            </a:r>
            <a:endParaRPr lang="en-IN"/>
          </a:p>
        </p:txBody>
      </p:sp>
      <p:sp>
        <p:nvSpPr>
          <p:cNvPr id="3" name="Rounded Rectangle 2"/>
          <p:cNvSpPr/>
          <p:nvPr/>
        </p:nvSpPr>
        <p:spPr bwMode="gray">
          <a:xfrm>
            <a:off x="554038" y="2466753"/>
            <a:ext cx="8154027" cy="2583712"/>
          </a:xfrm>
          <a:prstGeom prst="roundRect">
            <a:avLst>
              <a:gd name="adj" fmla="val 596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rgbClr val="666666"/>
                </a:solidFill>
              </a:rPr>
              <a:t>conf.setMapOutputKeyClass(Text.class);</a:t>
            </a:r>
          </a:p>
          <a:p>
            <a:pPr marL="233363">
              <a:spcBef>
                <a:spcPts val="200"/>
              </a:spcBef>
            </a:pPr>
            <a:r>
              <a:rPr lang="en-IN" sz="1100">
                <a:solidFill>
                  <a:srgbClr val="666666"/>
                </a:solidFill>
              </a:rPr>
              <a:t>conf.setMapOutputValueClass(IntWritable.class);</a:t>
            </a:r>
          </a:p>
          <a:p>
            <a:pPr marL="233363">
              <a:spcBef>
                <a:spcPts val="200"/>
              </a:spcBef>
            </a:pPr>
            <a:r>
              <a:rPr lang="en-IN" sz="1100">
                <a:solidFill>
                  <a:srgbClr val="666666"/>
                </a:solidFill>
              </a:rPr>
              <a:t>conf.setOutputKeyClass(Text.class);</a:t>
            </a:r>
          </a:p>
          <a:p>
            <a:pPr marL="233363">
              <a:spcBef>
                <a:spcPts val="200"/>
              </a:spcBef>
            </a:pPr>
            <a:r>
              <a:rPr lang="en-IN" sz="1100">
                <a:solidFill>
                  <a:srgbClr val="666666"/>
                </a:solidFill>
              </a:rPr>
              <a:t>conf.setOutputValueClass(IntWritable.class);</a:t>
            </a:r>
          </a:p>
          <a:p>
            <a:pPr marL="233363">
              <a:spcBef>
                <a:spcPts val="200"/>
              </a:spcBef>
            </a:pPr>
            <a:r>
              <a:rPr lang="en-IN" sz="1100">
                <a:solidFill>
                  <a:srgbClr val="666666"/>
                </a:solidFill>
              </a:rPr>
              <a:t>JobClient.runJob(conf);</a:t>
            </a:r>
          </a:p>
          <a:p>
            <a:pPr marL="233363">
              <a:spcBef>
                <a:spcPts val="200"/>
              </a:spcBef>
            </a:pPr>
            <a:r>
              <a:rPr lang="en-IN" sz="1100">
                <a:solidFill>
                  <a:srgbClr val="666666"/>
                </a:solidFill>
              </a:rPr>
              <a:t>return 0;</a:t>
            </a:r>
          </a:p>
          <a:p>
            <a:pPr marL="233363">
              <a:spcBef>
                <a:spcPts val="200"/>
              </a:spcBef>
            </a:pPr>
            <a:r>
              <a:rPr lang="en-IN" sz="1100">
                <a:solidFill>
                  <a:srgbClr val="666666"/>
                </a:solidFill>
              </a:rPr>
              <a:t>}</a:t>
            </a:r>
          </a:p>
          <a:p>
            <a:pPr marL="233363">
              <a:spcBef>
                <a:spcPts val="200"/>
              </a:spcBef>
            </a:pPr>
            <a:r>
              <a:rPr lang="en-IN" sz="1100">
                <a:solidFill>
                  <a:srgbClr val="666666"/>
                </a:solidFill>
              </a:rPr>
              <a:t>public static void main(String[] args) throws Exception {</a:t>
            </a:r>
          </a:p>
          <a:p>
            <a:pPr marL="233363">
              <a:spcBef>
                <a:spcPts val="200"/>
              </a:spcBef>
            </a:pPr>
            <a:r>
              <a:rPr lang="en-IN" sz="1100">
                <a:solidFill>
                  <a:srgbClr val="666666"/>
                </a:solidFill>
              </a:rPr>
              <a:t>int exitCode = ToolRunner.run(new WordCount(), args);</a:t>
            </a:r>
          </a:p>
          <a:p>
            <a:pPr marL="233363">
              <a:spcBef>
                <a:spcPts val="200"/>
              </a:spcBef>
            </a:pPr>
            <a:r>
              <a:rPr lang="en-IN" sz="1100">
                <a:solidFill>
                  <a:srgbClr val="666666"/>
                </a:solidFill>
              </a:rPr>
              <a:t>System.exit(exitCode);</a:t>
            </a:r>
          </a:p>
          <a:p>
            <a:pPr marL="233363">
              <a:spcBef>
                <a:spcPts val="200"/>
              </a:spcBef>
            </a:pPr>
            <a:r>
              <a:rPr lang="en-IN" sz="1100">
                <a:solidFill>
                  <a:srgbClr val="666666"/>
                </a:solidFill>
              </a:rPr>
              <a:t>}</a:t>
            </a:r>
          </a:p>
          <a:p>
            <a:pPr marL="233363">
              <a:spcBef>
                <a:spcPts val="200"/>
              </a:spcBef>
            </a:pPr>
            <a:r>
              <a:rPr lang="en-IN" sz="1100">
                <a:solidFill>
                  <a:srgbClr val="666666"/>
                </a:solidFill>
              </a:rPr>
              <a:t>}</a:t>
            </a:r>
          </a:p>
        </p:txBody>
      </p:sp>
    </p:spTree>
    <p:extLst>
      <p:ext uri="{BB962C8B-B14F-4D97-AF65-F5344CB8AC3E}">
        <p14:creationId xmlns:p14="http://schemas.microsoft.com/office/powerpoint/2010/main" val="395771569"/>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Driver: Import Statements</a:t>
            </a:r>
            <a:endParaRPr lang="en-IN"/>
          </a:p>
        </p:txBody>
      </p:sp>
      <p:sp>
        <p:nvSpPr>
          <p:cNvPr id="3" name="Rounded Rectangle 2"/>
          <p:cNvSpPr/>
          <p:nvPr/>
        </p:nvSpPr>
        <p:spPr bwMode="gray">
          <a:xfrm>
            <a:off x="554038" y="1307804"/>
            <a:ext cx="8154027" cy="4901609"/>
          </a:xfrm>
          <a:prstGeom prst="roundRect">
            <a:avLst>
              <a:gd name="adj" fmla="val 5604"/>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rgbClr val="000000"/>
                </a:solidFill>
              </a:rPr>
              <a:t>import org.apache.hadoop.fs.Path;</a:t>
            </a:r>
          </a:p>
          <a:p>
            <a:pPr marL="233363">
              <a:spcBef>
                <a:spcPts val="200"/>
              </a:spcBef>
            </a:pPr>
            <a:r>
              <a:rPr lang="en-IN" sz="1100">
                <a:solidFill>
                  <a:srgbClr val="000000"/>
                </a:solidFill>
              </a:rPr>
              <a:t>import org.apache.hadoop.io.IntWritable;</a:t>
            </a:r>
          </a:p>
          <a:p>
            <a:pPr marL="233363">
              <a:spcBef>
                <a:spcPts val="200"/>
              </a:spcBef>
            </a:pPr>
            <a:r>
              <a:rPr lang="en-IN" sz="1100">
                <a:solidFill>
                  <a:srgbClr val="000000"/>
                </a:solidFill>
              </a:rPr>
              <a:t>import org.apache.hadoop.io.Text;</a:t>
            </a:r>
          </a:p>
          <a:p>
            <a:pPr marL="233363">
              <a:spcBef>
                <a:spcPts val="200"/>
              </a:spcBef>
            </a:pPr>
            <a:r>
              <a:rPr lang="en-IN" sz="1100">
                <a:solidFill>
                  <a:srgbClr val="000000"/>
                </a:solidFill>
              </a:rPr>
              <a:t>import org.apache.hadoop.mapred.FileInputFormat;</a:t>
            </a:r>
          </a:p>
          <a:p>
            <a:pPr marL="233363">
              <a:spcBef>
                <a:spcPts val="200"/>
              </a:spcBef>
            </a:pPr>
            <a:r>
              <a:rPr lang="en-IN" sz="1100">
                <a:solidFill>
                  <a:srgbClr val="000000"/>
                </a:solidFill>
              </a:rPr>
              <a:t>import org.apache.hadoop.mapred.FileOutputFormat;</a:t>
            </a:r>
          </a:p>
          <a:p>
            <a:pPr marL="233363">
              <a:spcBef>
                <a:spcPts val="200"/>
              </a:spcBef>
            </a:pPr>
            <a:r>
              <a:rPr lang="en-IN" sz="1100">
                <a:solidFill>
                  <a:srgbClr val="000000"/>
                </a:solidFill>
              </a:rPr>
              <a:t>import org.apache.hadoop.mapred.JobClient;</a:t>
            </a:r>
          </a:p>
          <a:p>
            <a:pPr marL="233363">
              <a:spcBef>
                <a:spcPts val="200"/>
              </a:spcBef>
            </a:pPr>
            <a:r>
              <a:rPr lang="en-IN" sz="1100">
                <a:solidFill>
                  <a:srgbClr val="000000"/>
                </a:solidFill>
              </a:rPr>
              <a:t>import org.apache.hadoop.mapred.JobConf;</a:t>
            </a:r>
          </a:p>
          <a:p>
            <a:pPr marL="233363">
              <a:spcBef>
                <a:spcPts val="200"/>
              </a:spcBef>
            </a:pPr>
            <a:r>
              <a:rPr lang="en-IN" sz="1100">
                <a:solidFill>
                  <a:srgbClr val="000000"/>
                </a:solidFill>
              </a:rPr>
              <a:t>import org.apache.hadoop.conf.Configured;</a:t>
            </a:r>
          </a:p>
          <a:p>
            <a:pPr marL="233363">
              <a:spcBef>
                <a:spcPts val="200"/>
              </a:spcBef>
            </a:pPr>
            <a:r>
              <a:rPr lang="en-IN" sz="1100">
                <a:solidFill>
                  <a:srgbClr val="000000"/>
                </a:solidFill>
              </a:rPr>
              <a:t>import org.apache.hadoop.util.Tool;</a:t>
            </a:r>
          </a:p>
          <a:p>
            <a:pPr marL="233363">
              <a:spcBef>
                <a:spcPts val="200"/>
              </a:spcBef>
            </a:pPr>
            <a:r>
              <a:rPr lang="en-IN" sz="1100">
                <a:solidFill>
                  <a:srgbClr val="000000"/>
                </a:solidFill>
              </a:rPr>
              <a:t>import org.apache.hadoop.util.ToolRunner;</a:t>
            </a:r>
          </a:p>
          <a:p>
            <a:pPr marL="233363">
              <a:spcBef>
                <a:spcPts val="200"/>
              </a:spcBef>
            </a:pPr>
            <a:r>
              <a:rPr lang="en-IN" sz="1100">
                <a:solidFill>
                  <a:prstClr val="white">
                    <a:lumMod val="50000"/>
                  </a:prstClr>
                </a:solidFill>
              </a:rPr>
              <a:t>public class WordCount extends Configured implements Tool {</a:t>
            </a:r>
          </a:p>
          <a:p>
            <a:pPr marL="233363">
              <a:spcBef>
                <a:spcPts val="200"/>
              </a:spcBef>
            </a:pPr>
            <a:r>
              <a:rPr lang="en-IN" sz="1100">
                <a:solidFill>
                  <a:prstClr val="white">
                    <a:lumMod val="50000"/>
                  </a:prstClr>
                </a:solidFill>
              </a:rPr>
              <a:t>public int run(String[] args) throws Exception {</a:t>
            </a:r>
          </a:p>
          <a:p>
            <a:pPr marL="233363">
              <a:spcBef>
                <a:spcPts val="200"/>
              </a:spcBef>
            </a:pPr>
            <a:r>
              <a:rPr lang="en-IN" sz="1100">
                <a:solidFill>
                  <a:prstClr val="white">
                    <a:lumMod val="50000"/>
                  </a:prstClr>
                </a:solidFill>
              </a:rPr>
              <a:t>if (args.length != 2) {</a:t>
            </a:r>
          </a:p>
          <a:p>
            <a:pPr marL="233363">
              <a:spcBef>
                <a:spcPts val="200"/>
              </a:spcBef>
            </a:pPr>
            <a:r>
              <a:rPr lang="en-IN" sz="1100">
                <a:solidFill>
                  <a:prstClr val="white">
                    <a:lumMod val="50000"/>
                  </a:prstClr>
                </a:solidFill>
              </a:rPr>
              <a:t>System.out.printf(</a:t>
            </a:r>
          </a:p>
          <a:p>
            <a:pPr marL="233363">
              <a:spcBef>
                <a:spcPts val="200"/>
              </a:spcBef>
            </a:pPr>
            <a:r>
              <a:rPr lang="en-IN" sz="1100">
                <a:solidFill>
                  <a:prstClr val="white">
                    <a:lumMod val="50000"/>
                  </a:prstClr>
                </a:solidFill>
              </a:rPr>
              <a:t>"Usage: %s [generic options] &lt;input dir&gt; &lt;output dir&gt;\n",</a:t>
            </a:r>
          </a:p>
          <a:p>
            <a:pPr marL="233363">
              <a:spcBef>
                <a:spcPts val="200"/>
              </a:spcBef>
            </a:pPr>
            <a:r>
              <a:rPr lang="en-IN" sz="1100">
                <a:solidFill>
                  <a:prstClr val="white">
                    <a:lumMod val="50000"/>
                  </a:prstClr>
                </a:solidFill>
              </a:rPr>
              <a:t>getClass().getSimpleName());</a:t>
            </a:r>
          </a:p>
          <a:p>
            <a:pPr marL="233363">
              <a:spcBef>
                <a:spcPts val="200"/>
              </a:spcBef>
            </a:pPr>
            <a:r>
              <a:rPr lang="en-IN" sz="1100">
                <a:solidFill>
                  <a:prstClr val="white">
                    <a:lumMod val="50000"/>
                  </a:prstClr>
                </a:solidFill>
              </a:rPr>
              <a:t>ToolRunner.printGenericCommandUsage(System.out);</a:t>
            </a:r>
          </a:p>
          <a:p>
            <a:pPr marL="233363">
              <a:spcBef>
                <a:spcPts val="200"/>
              </a:spcBef>
            </a:pPr>
            <a:r>
              <a:rPr lang="en-IN" sz="1100">
                <a:solidFill>
                  <a:prstClr val="white">
                    <a:lumMod val="50000"/>
                  </a:prstClr>
                </a:solidFill>
              </a:rPr>
              <a:t>return -1;</a:t>
            </a:r>
          </a:p>
          <a:p>
            <a:pPr marL="233363">
              <a:spcBef>
                <a:spcPts val="200"/>
              </a:spcBef>
            </a:pPr>
            <a:r>
              <a:rPr lang="en-IN" sz="1100">
                <a:solidFill>
                  <a:prstClr val="white">
                    <a:lumMod val="50000"/>
                  </a:prstClr>
                </a:solidFill>
              </a:rPr>
              <a:t>}</a:t>
            </a:r>
          </a:p>
          <a:p>
            <a:pPr marL="233363">
              <a:spcBef>
                <a:spcPts val="200"/>
              </a:spcBef>
            </a:pPr>
            <a:r>
              <a:rPr lang="en-IN" sz="1100">
                <a:solidFill>
                  <a:prstClr val="white">
                    <a:lumMod val="50000"/>
                  </a:prstClr>
                </a:solidFill>
              </a:rPr>
              <a:t>JobConf conf = new JobConf(getConf(), WordCount.class);</a:t>
            </a:r>
          </a:p>
          <a:p>
            <a:pPr marL="233363">
              <a:spcBef>
                <a:spcPts val="200"/>
              </a:spcBef>
            </a:pPr>
            <a:r>
              <a:rPr lang="en-IN" sz="1100">
                <a:solidFill>
                  <a:prstClr val="white">
                    <a:lumMod val="50000"/>
                  </a:prstClr>
                </a:solidFill>
              </a:rPr>
              <a:t>conf.setJobName(this.getClass().getName());</a:t>
            </a:r>
          </a:p>
          <a:p>
            <a:pPr marL="233363">
              <a:spcBef>
                <a:spcPts val="200"/>
              </a:spcBef>
            </a:pPr>
            <a:r>
              <a:rPr lang="en-IN" sz="1100">
                <a:solidFill>
                  <a:prstClr val="white">
                    <a:lumMod val="50000"/>
                  </a:prstClr>
                </a:solidFill>
              </a:rPr>
              <a:t>FileInputFormat.setInputPaths(conf, new Path(args[0]));</a:t>
            </a:r>
          </a:p>
          <a:p>
            <a:pPr marL="233363">
              <a:spcBef>
                <a:spcPts val="200"/>
              </a:spcBef>
            </a:pPr>
            <a:r>
              <a:rPr lang="en-IN" sz="1100">
                <a:solidFill>
                  <a:prstClr val="white">
                    <a:lumMod val="50000"/>
                  </a:prstClr>
                </a:solidFill>
              </a:rPr>
              <a:t>FileOutputFormat.setOutputPath(conf, new Path(args[1]));</a:t>
            </a:r>
          </a:p>
          <a:p>
            <a:pPr marL="233363">
              <a:spcBef>
                <a:spcPts val="200"/>
              </a:spcBef>
            </a:pPr>
            <a:r>
              <a:rPr lang="en-IN" sz="1100">
                <a:solidFill>
                  <a:prstClr val="white">
                    <a:lumMod val="50000"/>
                  </a:prstClr>
                </a:solidFill>
              </a:rPr>
              <a:t>conf.setMapperClass(WordMapper.class);</a:t>
            </a:r>
          </a:p>
          <a:p>
            <a:pPr marL="233363">
              <a:spcBef>
                <a:spcPts val="200"/>
              </a:spcBef>
            </a:pPr>
            <a:r>
              <a:rPr lang="en-IN" sz="1100">
                <a:solidFill>
                  <a:prstClr val="white">
                    <a:lumMod val="50000"/>
                  </a:prstClr>
                </a:solidFill>
              </a:rPr>
              <a:t>conf.setReducerClass(SumReducer.class);</a:t>
            </a:r>
          </a:p>
        </p:txBody>
      </p:sp>
      <p:sp>
        <p:nvSpPr>
          <p:cNvPr id="4" name="Rounded Rectangle 3"/>
          <p:cNvSpPr/>
          <p:nvPr/>
        </p:nvSpPr>
        <p:spPr bwMode="gray">
          <a:xfrm>
            <a:off x="1573618" y="3243229"/>
            <a:ext cx="5932968" cy="1055608"/>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t>You will typically import these classes into every</a:t>
            </a:r>
          </a:p>
          <a:p>
            <a:r>
              <a:rPr lang="en-IN" sz="1600"/>
              <a:t>MapReduce job you write. We will omit the import</a:t>
            </a:r>
          </a:p>
          <a:p>
            <a:r>
              <a:rPr lang="en-IN" sz="1600"/>
              <a:t>statements in future slides for brevity.</a:t>
            </a:r>
          </a:p>
        </p:txBody>
      </p:sp>
    </p:spTree>
    <p:extLst>
      <p:ext uri="{BB962C8B-B14F-4D97-AF65-F5344CB8AC3E}">
        <p14:creationId xmlns:p14="http://schemas.microsoft.com/office/powerpoint/2010/main" val="1250446040"/>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Driver: Main Code</a:t>
            </a:r>
            <a:endParaRPr lang="en-IN"/>
          </a:p>
        </p:txBody>
      </p:sp>
      <p:sp>
        <p:nvSpPr>
          <p:cNvPr id="3" name="Rounded Rectangle 2"/>
          <p:cNvSpPr/>
          <p:nvPr/>
        </p:nvSpPr>
        <p:spPr bwMode="gray">
          <a:xfrm>
            <a:off x="554038" y="1201477"/>
            <a:ext cx="8154027" cy="5114264"/>
          </a:xfrm>
          <a:prstGeom prst="roundRect">
            <a:avLst>
              <a:gd name="adj" fmla="val 3985"/>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spcBef>
                <a:spcPts val="200"/>
              </a:spcBef>
            </a:pPr>
            <a:r>
              <a:rPr lang="en-IN" sz="1100">
                <a:solidFill>
                  <a:srgbClr val="000000"/>
                </a:solidFill>
              </a:rPr>
              <a:t>public class WordCount extends Configured implements Tool {</a:t>
            </a:r>
          </a:p>
          <a:p>
            <a:pPr marL="233363">
              <a:spcBef>
                <a:spcPts val="200"/>
              </a:spcBef>
            </a:pPr>
            <a:r>
              <a:rPr lang="en-IN" sz="1100">
                <a:solidFill>
                  <a:srgbClr val="000000"/>
                </a:solidFill>
              </a:rPr>
              <a:t>public int run(String[] args) throws Exception {</a:t>
            </a:r>
          </a:p>
          <a:p>
            <a:pPr marL="233363">
              <a:spcBef>
                <a:spcPts val="200"/>
              </a:spcBef>
            </a:pPr>
            <a:r>
              <a:rPr lang="en-IN" sz="1100">
                <a:solidFill>
                  <a:srgbClr val="000000"/>
                </a:solidFill>
              </a:rPr>
              <a:t>if (args.length != 2) {</a:t>
            </a:r>
          </a:p>
          <a:p>
            <a:pPr marL="233363">
              <a:spcBef>
                <a:spcPts val="200"/>
              </a:spcBef>
            </a:pPr>
            <a:r>
              <a:rPr lang="en-IN" sz="1100">
                <a:solidFill>
                  <a:srgbClr val="000000"/>
                </a:solidFill>
              </a:rPr>
              <a:t>System.out.printf(</a:t>
            </a:r>
          </a:p>
          <a:p>
            <a:pPr marL="233363">
              <a:spcBef>
                <a:spcPts val="200"/>
              </a:spcBef>
            </a:pPr>
            <a:r>
              <a:rPr lang="en-IN" sz="1100">
                <a:solidFill>
                  <a:srgbClr val="000000"/>
                </a:solidFill>
              </a:rPr>
              <a:t>"Usage: %s [generic options] &lt;input dir&gt; &lt;output dir&gt;\n", getClass().getSimpleName());</a:t>
            </a:r>
          </a:p>
          <a:p>
            <a:pPr marL="233363">
              <a:spcBef>
                <a:spcPts val="200"/>
              </a:spcBef>
            </a:pPr>
            <a:r>
              <a:rPr lang="en-IN" sz="1100">
                <a:solidFill>
                  <a:srgbClr val="000000"/>
                </a:solidFill>
              </a:rPr>
              <a:t>ToolRunner.printGenericCommandUsage(System.out);</a:t>
            </a:r>
          </a:p>
          <a:p>
            <a:pPr marL="233363">
              <a:spcBef>
                <a:spcPts val="200"/>
              </a:spcBef>
            </a:pPr>
            <a:r>
              <a:rPr lang="en-IN" sz="1100">
                <a:solidFill>
                  <a:srgbClr val="000000"/>
                </a:solidFill>
              </a:rPr>
              <a:t>return -1;</a:t>
            </a:r>
          </a:p>
          <a:p>
            <a:pPr marL="233363">
              <a:spcBef>
                <a:spcPts val="200"/>
              </a:spcBef>
            </a:pPr>
            <a:r>
              <a:rPr lang="en-IN" sz="1100">
                <a:solidFill>
                  <a:srgbClr val="000000"/>
                </a:solidFill>
              </a:rPr>
              <a:t>}</a:t>
            </a:r>
          </a:p>
          <a:p>
            <a:pPr marL="233363">
              <a:spcBef>
                <a:spcPts val="200"/>
              </a:spcBef>
            </a:pPr>
            <a:r>
              <a:rPr lang="en-IN" sz="1100">
                <a:solidFill>
                  <a:srgbClr val="000000"/>
                </a:solidFill>
              </a:rPr>
              <a:t>JobConf conf = new JobConf(getConf(), WordCount.class);</a:t>
            </a:r>
          </a:p>
          <a:p>
            <a:pPr marL="233363">
              <a:spcBef>
                <a:spcPts val="200"/>
              </a:spcBef>
            </a:pPr>
            <a:r>
              <a:rPr lang="en-IN" sz="1100">
                <a:solidFill>
                  <a:srgbClr val="000000"/>
                </a:solidFill>
              </a:rPr>
              <a:t>conf.setJobName(this.getClass().getName());</a:t>
            </a:r>
          </a:p>
          <a:p>
            <a:pPr marL="233363">
              <a:spcBef>
                <a:spcPts val="200"/>
              </a:spcBef>
            </a:pPr>
            <a:r>
              <a:rPr lang="en-IN" sz="1100">
                <a:solidFill>
                  <a:srgbClr val="000000"/>
                </a:solidFill>
              </a:rPr>
              <a:t>FileInputFormat.setInputPaths(conf, new Path(args[0]));</a:t>
            </a:r>
          </a:p>
          <a:p>
            <a:pPr marL="233363">
              <a:spcBef>
                <a:spcPts val="200"/>
              </a:spcBef>
            </a:pPr>
            <a:r>
              <a:rPr lang="en-IN" sz="1100">
                <a:solidFill>
                  <a:srgbClr val="000000"/>
                </a:solidFill>
              </a:rPr>
              <a:t>FileOutputFormat.setOutputPath(conf, new Path(args[1]));</a:t>
            </a:r>
          </a:p>
          <a:p>
            <a:pPr marL="233363">
              <a:spcBef>
                <a:spcPts val="200"/>
              </a:spcBef>
            </a:pPr>
            <a:r>
              <a:rPr lang="en-IN" sz="1100">
                <a:solidFill>
                  <a:srgbClr val="000000"/>
                </a:solidFill>
              </a:rPr>
              <a:t>conf.setMapperClass(WordMapper.class);</a:t>
            </a:r>
          </a:p>
          <a:p>
            <a:pPr marL="233363">
              <a:spcBef>
                <a:spcPts val="200"/>
              </a:spcBef>
            </a:pPr>
            <a:r>
              <a:rPr lang="en-IN" sz="1100">
                <a:solidFill>
                  <a:srgbClr val="000000"/>
                </a:solidFill>
              </a:rPr>
              <a:t>conf.setReducerClass(SumReducer.class);</a:t>
            </a:r>
          </a:p>
          <a:p>
            <a:pPr marL="233363">
              <a:spcBef>
                <a:spcPts val="200"/>
              </a:spcBef>
            </a:pPr>
            <a:r>
              <a:rPr lang="en-IN" sz="1100">
                <a:solidFill>
                  <a:srgbClr val="000000"/>
                </a:solidFill>
              </a:rPr>
              <a:t>conf.setMapOutputKeyClass(Text.class);</a:t>
            </a:r>
          </a:p>
          <a:p>
            <a:pPr marL="233363">
              <a:spcBef>
                <a:spcPts val="200"/>
              </a:spcBef>
            </a:pPr>
            <a:r>
              <a:rPr lang="en-IN" sz="1100">
                <a:solidFill>
                  <a:srgbClr val="000000"/>
                </a:solidFill>
              </a:rPr>
              <a:t>conf.setMapOutputValueClass(IntWritable.class);</a:t>
            </a:r>
          </a:p>
          <a:p>
            <a:pPr marL="233363">
              <a:spcBef>
                <a:spcPts val="200"/>
              </a:spcBef>
            </a:pPr>
            <a:r>
              <a:rPr lang="en-IN" sz="1100">
                <a:solidFill>
                  <a:srgbClr val="000000"/>
                </a:solidFill>
              </a:rPr>
              <a:t>conf.setOutputKeyClass(Text.class);</a:t>
            </a:r>
          </a:p>
          <a:p>
            <a:pPr marL="233363">
              <a:spcBef>
                <a:spcPts val="200"/>
              </a:spcBef>
            </a:pPr>
            <a:r>
              <a:rPr lang="en-IN" sz="1100">
                <a:solidFill>
                  <a:srgbClr val="000000"/>
                </a:solidFill>
              </a:rPr>
              <a:t>conf.setOutputValueClass(IntWritable.class);</a:t>
            </a:r>
          </a:p>
          <a:p>
            <a:pPr marL="233363">
              <a:spcBef>
                <a:spcPts val="200"/>
              </a:spcBef>
            </a:pPr>
            <a:r>
              <a:rPr lang="en-IN" sz="1100">
                <a:solidFill>
                  <a:srgbClr val="000000"/>
                </a:solidFill>
              </a:rPr>
              <a:t>JobClient.runJob(conf);</a:t>
            </a:r>
          </a:p>
          <a:p>
            <a:pPr marL="233363">
              <a:spcBef>
                <a:spcPts val="200"/>
              </a:spcBef>
            </a:pPr>
            <a:r>
              <a:rPr lang="en-IN" sz="1100">
                <a:solidFill>
                  <a:srgbClr val="000000"/>
                </a:solidFill>
              </a:rPr>
              <a:t>return 0;</a:t>
            </a:r>
          </a:p>
          <a:p>
            <a:pPr marL="233363">
              <a:spcBef>
                <a:spcPts val="200"/>
              </a:spcBef>
            </a:pPr>
            <a:r>
              <a:rPr lang="en-IN" sz="1100">
                <a:solidFill>
                  <a:srgbClr val="000000"/>
                </a:solidFill>
              </a:rPr>
              <a:t>}</a:t>
            </a:r>
          </a:p>
          <a:p>
            <a:pPr marL="233363">
              <a:spcBef>
                <a:spcPts val="200"/>
              </a:spcBef>
            </a:pPr>
            <a:r>
              <a:rPr lang="en-IN" sz="1100">
                <a:solidFill>
                  <a:srgbClr val="000000"/>
                </a:solidFill>
              </a:rPr>
              <a:t>public static void main(String[] args) throws Exception {</a:t>
            </a:r>
          </a:p>
          <a:p>
            <a:pPr marL="233363">
              <a:spcBef>
                <a:spcPts val="200"/>
              </a:spcBef>
            </a:pPr>
            <a:r>
              <a:rPr lang="en-IN" sz="1100">
                <a:solidFill>
                  <a:srgbClr val="000000"/>
                </a:solidFill>
              </a:rPr>
              <a:t>int exitCode = ToolRunner.run(new WordCount(), args);</a:t>
            </a:r>
          </a:p>
          <a:p>
            <a:pPr marL="233363">
              <a:spcBef>
                <a:spcPts val="200"/>
              </a:spcBef>
            </a:pPr>
            <a:r>
              <a:rPr lang="en-IN" sz="1100">
                <a:solidFill>
                  <a:srgbClr val="000000"/>
                </a:solidFill>
              </a:rPr>
              <a:t>System.exit(exitCode);</a:t>
            </a:r>
          </a:p>
          <a:p>
            <a:pPr marL="233363">
              <a:spcBef>
                <a:spcPts val="200"/>
              </a:spcBef>
            </a:pPr>
            <a:r>
              <a:rPr lang="en-IN" sz="1100">
                <a:solidFill>
                  <a:srgbClr val="000000"/>
                </a:solidFill>
              </a:rPr>
              <a:t>}</a:t>
            </a:r>
          </a:p>
          <a:p>
            <a:pPr marL="233363">
              <a:spcBef>
                <a:spcPts val="200"/>
              </a:spcBef>
            </a:pPr>
            <a:r>
              <a:rPr lang="en-IN" sz="1100">
                <a:solidFill>
                  <a:srgbClr val="000000"/>
                </a:solidFill>
              </a:rPr>
              <a:t>}</a:t>
            </a:r>
          </a:p>
        </p:txBody>
      </p:sp>
    </p:spTree>
    <p:extLst>
      <p:ext uri="{BB962C8B-B14F-4D97-AF65-F5344CB8AC3E}">
        <p14:creationId xmlns:p14="http://schemas.microsoft.com/office/powerpoint/2010/main" val="3127888299"/>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The Driver Class: Using ToolRunner</a:t>
            </a:r>
            <a:endParaRPr lang="en-IN"/>
          </a:p>
        </p:txBody>
      </p:sp>
      <p:sp>
        <p:nvSpPr>
          <p:cNvPr id="3" name="Rounded Rectangle 2"/>
          <p:cNvSpPr/>
          <p:nvPr/>
        </p:nvSpPr>
        <p:spPr bwMode="gray">
          <a:xfrm>
            <a:off x="554038" y="1307804"/>
            <a:ext cx="8154027" cy="4901609"/>
          </a:xfrm>
          <a:prstGeom prst="roundRect">
            <a:avLst>
              <a:gd name="adj" fmla="val 365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public class WordCount extends Configured implements Tool {</a:t>
            </a:r>
          </a:p>
          <a:p>
            <a:pPr marL="233363"/>
            <a:r>
              <a:rPr lang="en-IN" sz="1100">
                <a:solidFill>
                  <a:srgbClr val="666666">
                    <a:lumMod val="65000"/>
                    <a:lumOff val="35000"/>
                  </a:srgbClr>
                </a:solidFill>
              </a:rPr>
              <a:t>public int run(String[] args) throws Exception {</a:t>
            </a:r>
          </a:p>
          <a:p>
            <a:pPr marL="233363"/>
            <a:r>
              <a:rPr lang="en-IN" sz="1100">
                <a:solidFill>
                  <a:srgbClr val="666666">
                    <a:lumMod val="65000"/>
                    <a:lumOff val="35000"/>
                  </a:srgbClr>
                </a:solidFill>
              </a:rPr>
              <a:t>if (args.length != 2) {</a:t>
            </a:r>
          </a:p>
          <a:p>
            <a:pPr marL="233363"/>
            <a:r>
              <a:rPr lang="en-IN" sz="1100">
                <a:solidFill>
                  <a:srgbClr val="666666">
                    <a:lumMod val="65000"/>
                    <a:lumOff val="35000"/>
                  </a:srgbClr>
                </a:solidFill>
              </a:rPr>
              <a:t>System.out.printf(</a:t>
            </a:r>
          </a:p>
          <a:p>
            <a:pPr marL="233363"/>
            <a:r>
              <a:rPr lang="en-IN" sz="1100">
                <a:solidFill>
                  <a:srgbClr val="666666">
                    <a:lumMod val="65000"/>
                    <a:lumOff val="35000"/>
                  </a:srgbClr>
                </a:solidFill>
              </a:rPr>
              <a:t>"Usage: %s [generic options] &lt;input dir&gt; &lt;output dir&gt;\n", getClass().getSimpleName());</a:t>
            </a:r>
          </a:p>
          <a:p>
            <a:pPr marL="233363"/>
            <a:r>
              <a:rPr lang="en-IN" sz="1100">
                <a:solidFill>
                  <a:srgbClr val="666666">
                    <a:lumMod val="65000"/>
                    <a:lumOff val="35000"/>
                  </a:srgbClr>
                </a:solidFill>
              </a:rPr>
              <a:t>ToolRunner.printGenericCommandUsage(System.out);</a:t>
            </a:r>
          </a:p>
          <a:p>
            <a:pPr marL="233363"/>
            <a:r>
              <a:rPr lang="en-IN" sz="1100">
                <a:solidFill>
                  <a:srgbClr val="666666">
                    <a:lumMod val="65000"/>
                    <a:lumOff val="35000"/>
                  </a:srgbClr>
                </a:solidFill>
              </a:rPr>
              <a:t>return -1;</a:t>
            </a:r>
          </a:p>
          <a:p>
            <a:pPr marL="233363"/>
            <a:r>
              <a:rPr lang="en-IN" sz="1100">
                <a:solidFill>
                  <a:srgbClr val="666666">
                    <a:lumMod val="65000"/>
                    <a:lumOff val="35000"/>
                  </a:srgbClr>
                </a:solidFill>
              </a:rPr>
              <a:t>}</a:t>
            </a:r>
          </a:p>
          <a:p>
            <a:pPr marL="233363"/>
            <a:r>
              <a:rPr lang="en-IN" sz="1100">
                <a:solidFill>
                  <a:srgbClr val="666666">
                    <a:lumMod val="65000"/>
                    <a:lumOff val="35000"/>
                  </a:srgbClr>
                </a:solidFill>
              </a:rPr>
              <a:t>JobConf co</a:t>
            </a:r>
            <a:r>
              <a:rPr lang="en-IN" sz="1100">
                <a:solidFill>
                  <a:prstClr val="white">
                    <a:lumMod val="65000"/>
                  </a:prstClr>
                </a:solidFill>
              </a:rPr>
              <a:t>nf = new JobConf(getConf(), WordCount.class);</a:t>
            </a:r>
          </a:p>
          <a:p>
            <a:pPr marL="233363"/>
            <a:r>
              <a:rPr lang="en-IN" sz="1100">
                <a:solidFill>
                  <a:prstClr val="white">
                    <a:lumMod val="65000"/>
                  </a:prstClr>
                </a:solidFill>
              </a:rPr>
              <a:t>conf.setJobName(this.getClass</a:t>
            </a:r>
            <a:r>
              <a:rPr lang="en-IN" sz="1100">
                <a:solidFill>
                  <a:srgbClr val="666666">
                    <a:lumMod val="65000"/>
                    <a:lumOff val="35000"/>
                  </a:srgbClr>
                </a:solidFill>
              </a:rPr>
              <a:t>().getName());</a:t>
            </a:r>
          </a:p>
          <a:p>
            <a:pPr marL="233363"/>
            <a:r>
              <a:rPr lang="en-IN" sz="1100">
                <a:solidFill>
                  <a:srgbClr val="666666">
                    <a:lumMod val="65000"/>
                    <a:lumOff val="35000"/>
                  </a:srgbClr>
                </a:solidFill>
              </a:rPr>
              <a:t>FileInputFormat.setInputPaths(conf, new Path(args[0]));</a:t>
            </a:r>
          </a:p>
          <a:p>
            <a:pPr marL="233363"/>
            <a:r>
              <a:rPr lang="en-IN" sz="1100">
                <a:solidFill>
                  <a:srgbClr val="666666">
                    <a:lumMod val="65000"/>
                    <a:lumOff val="35000"/>
                  </a:srgbClr>
                </a:solidFill>
              </a:rPr>
              <a:t>FileOutputFormat.setOutputPath(conf, new Path(args[1]));</a:t>
            </a:r>
          </a:p>
          <a:p>
            <a:pPr marL="233363"/>
            <a:r>
              <a:rPr lang="en-IN" sz="1100">
                <a:solidFill>
                  <a:srgbClr val="666666">
                    <a:lumMod val="65000"/>
                    <a:lumOff val="35000"/>
                  </a:srgbClr>
                </a:solidFill>
              </a:rPr>
              <a:t>conf.setMapperClass(WordMapper.class);</a:t>
            </a:r>
          </a:p>
          <a:p>
            <a:pPr marL="233363"/>
            <a:r>
              <a:rPr lang="en-IN" sz="1100">
                <a:solidFill>
                  <a:srgbClr val="666666">
                    <a:lumMod val="65000"/>
                    <a:lumOff val="35000"/>
                  </a:srgbClr>
                </a:solidFill>
              </a:rPr>
              <a:t>conf.setReducerClass(SumReducer.class);</a:t>
            </a:r>
          </a:p>
          <a:p>
            <a:pPr marL="233363"/>
            <a:r>
              <a:rPr lang="en-IN" sz="1100">
                <a:solidFill>
                  <a:srgbClr val="666666">
                    <a:lumMod val="65000"/>
                    <a:lumOff val="35000"/>
                  </a:srgbClr>
                </a:solidFill>
              </a:rPr>
              <a:t>conf.setMapOutputKeyClass(Text.class);</a:t>
            </a:r>
          </a:p>
          <a:p>
            <a:pPr marL="233363"/>
            <a:r>
              <a:rPr lang="en-IN" sz="1100">
                <a:solidFill>
                  <a:srgbClr val="666666">
                    <a:lumMod val="65000"/>
                    <a:lumOff val="35000"/>
                  </a:srgbClr>
                </a:solidFill>
              </a:rPr>
              <a:t>conf.setMapOutputValueClass(IntWritable.class);</a:t>
            </a:r>
          </a:p>
          <a:p>
            <a:pPr marL="233363"/>
            <a:r>
              <a:rPr lang="en-IN" sz="1100">
                <a:solidFill>
                  <a:srgbClr val="666666">
                    <a:lumMod val="65000"/>
                    <a:lumOff val="35000"/>
                  </a:srgbClr>
                </a:solidFill>
              </a:rPr>
              <a:t>conf.setOutputKeyClass(Text.class);</a:t>
            </a:r>
          </a:p>
          <a:p>
            <a:pPr marL="233363"/>
            <a:r>
              <a:rPr lang="en-IN" sz="1100">
                <a:solidFill>
                  <a:srgbClr val="666666">
                    <a:lumMod val="65000"/>
                    <a:lumOff val="35000"/>
                  </a:srgbClr>
                </a:solidFill>
              </a:rPr>
              <a:t>conf.setOutputValueClass(IntWritable.class);</a:t>
            </a:r>
          </a:p>
          <a:p>
            <a:pPr marL="233363"/>
            <a:r>
              <a:rPr lang="en-IN" sz="1100">
                <a:solidFill>
                  <a:srgbClr val="666666">
                    <a:lumMod val="65000"/>
                    <a:lumOff val="35000"/>
                  </a:srgbClr>
                </a:solidFill>
              </a:rPr>
              <a:t>JobClient.runJob(conf);</a:t>
            </a:r>
          </a:p>
          <a:p>
            <a:pPr marL="233363"/>
            <a:r>
              <a:rPr lang="en-IN" sz="1100">
                <a:solidFill>
                  <a:srgbClr val="666666">
                    <a:lumMod val="65000"/>
                    <a:lumOff val="35000"/>
                  </a:srgbClr>
                </a:solidFill>
              </a:rPr>
              <a:t>return 0;</a:t>
            </a:r>
          </a:p>
          <a:p>
            <a:pPr marL="233363"/>
            <a:r>
              <a:rPr lang="en-IN" sz="1100">
                <a:solidFill>
                  <a:srgbClr val="666666">
                    <a:lumMod val="65000"/>
                    <a:lumOff val="35000"/>
                  </a:srgbClr>
                </a:solidFill>
              </a:rPr>
              <a:t>}</a:t>
            </a:r>
          </a:p>
          <a:p>
            <a:pPr marL="233363"/>
            <a:r>
              <a:rPr lang="en-IN" sz="1100">
                <a:solidFill>
                  <a:srgbClr val="666666">
                    <a:lumMod val="65000"/>
                    <a:lumOff val="35000"/>
                  </a:srgbClr>
                </a:solidFill>
              </a:rPr>
              <a:t>public static void main(String[] args) throws Exception {</a:t>
            </a:r>
          </a:p>
          <a:p>
            <a:pPr marL="233363"/>
            <a:r>
              <a:rPr lang="en-IN" sz="1100">
                <a:solidFill>
                  <a:srgbClr val="666666">
                    <a:lumMod val="65000"/>
                    <a:lumOff val="35000"/>
                  </a:srgbClr>
                </a:solidFill>
              </a:rPr>
              <a:t>int exitCode = ToolRunner.run(new WordCount(), args);</a:t>
            </a:r>
          </a:p>
          <a:p>
            <a:pPr marL="233363"/>
            <a:r>
              <a:rPr lang="en-IN" sz="1100">
                <a:solidFill>
                  <a:srgbClr val="666666">
                    <a:lumMod val="65000"/>
                    <a:lumOff val="35000"/>
                  </a:srgbClr>
                </a:solidFill>
              </a:rPr>
              <a:t>System.exit(exitCode);</a:t>
            </a:r>
          </a:p>
          <a:p>
            <a:pPr marL="233363"/>
            <a:r>
              <a:rPr lang="en-IN" sz="1100">
                <a:solidFill>
                  <a:srgbClr val="666666">
                    <a:lumMod val="65000"/>
                    <a:lumOff val="35000"/>
                  </a:srgbClr>
                </a:solidFill>
              </a:rPr>
              <a:t>}</a:t>
            </a:r>
          </a:p>
          <a:p>
            <a:pPr marL="233363"/>
            <a:r>
              <a:rPr lang="en-IN" sz="1100">
                <a:solidFill>
                  <a:srgbClr val="666666">
                    <a:lumMod val="65000"/>
                    <a:lumOff val="35000"/>
                  </a:srgbClr>
                </a:solidFill>
              </a:rPr>
              <a:t>}</a:t>
            </a:r>
          </a:p>
        </p:txBody>
      </p:sp>
      <p:sp>
        <p:nvSpPr>
          <p:cNvPr id="4" name="Rounded Rectangle 3"/>
          <p:cNvSpPr/>
          <p:nvPr/>
        </p:nvSpPr>
        <p:spPr bwMode="gray">
          <a:xfrm>
            <a:off x="1573616" y="3243229"/>
            <a:ext cx="6475231" cy="1511618"/>
          </a:xfrm>
          <a:prstGeom prst="roundRect">
            <a:avLst>
              <a:gd name="adj" fmla="val 12041"/>
            </a:avLst>
          </a:prstGeom>
          <a:solidFill>
            <a:schemeClr val="bg1"/>
          </a:solidFill>
          <a:ln>
            <a:solidFill>
              <a:schemeClr val="bg1">
                <a:lumMod val="65000"/>
              </a:schemeClr>
            </a:solidFill>
          </a:ln>
        </p:spPr>
        <p:txBody>
          <a:bodyPr wrap="square" lIns="182880" tIns="91440" rIns="182880" bIns="91440">
            <a:spAutoFit/>
          </a:bodyPr>
          <a:lstStyle/>
          <a:p>
            <a:r>
              <a:rPr lang="en-IN" sz="1600" smtClean="0"/>
              <a:t>Your driver class extends configured and implements Tool. This allows the user to specify configuration settings on the command line, which will then be incorporated into the job’s configuration when it is submitted to the server. Although this is not compulsory, it is considered a best practice. (We will discuss ToolRunner in more detail later.)</a:t>
            </a:r>
            <a:endParaRPr lang="en-IN" sz="1600"/>
          </a:p>
        </p:txBody>
      </p:sp>
    </p:spTree>
    <p:extLst>
      <p:ext uri="{BB962C8B-B14F-4D97-AF65-F5344CB8AC3E}">
        <p14:creationId xmlns:p14="http://schemas.microsoft.com/office/powerpoint/2010/main" val="4010358262"/>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a:bodyPr>
          <a:lstStyle/>
          <a:p>
            <a:r>
              <a:rPr lang="en-IN" smtClean="0"/>
              <a:t>The Driver Class: Using ToolRunner (cont’d)</a:t>
            </a:r>
            <a:endParaRPr lang="en-IN"/>
          </a:p>
        </p:txBody>
      </p:sp>
      <p:sp>
        <p:nvSpPr>
          <p:cNvPr id="3" name="Rounded Rectangle 2"/>
          <p:cNvSpPr/>
          <p:nvPr/>
        </p:nvSpPr>
        <p:spPr bwMode="gray">
          <a:xfrm>
            <a:off x="554038" y="1307804"/>
            <a:ext cx="8154027" cy="4901609"/>
          </a:xfrm>
          <a:prstGeom prst="roundRect">
            <a:avLst>
              <a:gd name="adj" fmla="val 4085"/>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lumMod val="65000"/>
                    <a:lumOff val="35000"/>
                  </a:srgbClr>
                </a:solidFill>
              </a:rPr>
              <a:t>public class WordCount extends Configured implements Tool {</a:t>
            </a:r>
          </a:p>
          <a:p>
            <a:pPr marL="233363"/>
            <a:r>
              <a:rPr lang="en-IN" sz="1100">
                <a:solidFill>
                  <a:srgbClr val="666666">
                    <a:lumMod val="65000"/>
                    <a:lumOff val="35000"/>
                  </a:srgbClr>
                </a:solidFill>
              </a:rPr>
              <a:t>public int run(String[] args) throws Exception {</a:t>
            </a:r>
          </a:p>
          <a:p>
            <a:pPr marL="233363"/>
            <a:r>
              <a:rPr lang="en-IN" sz="1100">
                <a:solidFill>
                  <a:srgbClr val="666666">
                    <a:lumMod val="65000"/>
                    <a:lumOff val="35000"/>
                  </a:srgbClr>
                </a:solidFill>
              </a:rPr>
              <a:t>if (args.length != 2) {</a:t>
            </a:r>
          </a:p>
          <a:p>
            <a:pPr marL="233363"/>
            <a:r>
              <a:rPr lang="en-IN" sz="1100">
                <a:solidFill>
                  <a:srgbClr val="666666">
                    <a:lumMod val="65000"/>
                    <a:lumOff val="35000"/>
                  </a:srgbClr>
                </a:solidFill>
              </a:rPr>
              <a:t>System.out.printf(</a:t>
            </a:r>
          </a:p>
          <a:p>
            <a:pPr marL="233363"/>
            <a:r>
              <a:rPr lang="en-IN" sz="1100">
                <a:solidFill>
                  <a:srgbClr val="666666">
                    <a:lumMod val="65000"/>
                    <a:lumOff val="35000"/>
                  </a:srgbClr>
                </a:solidFill>
              </a:rPr>
              <a:t>"Usage: %s [generic options] &lt;input dir&gt; &lt;output dir&gt;\n", getClass().getSimpleName());</a:t>
            </a:r>
          </a:p>
          <a:p>
            <a:pPr marL="233363"/>
            <a:r>
              <a:rPr lang="en-IN" sz="1100">
                <a:solidFill>
                  <a:srgbClr val="666666">
                    <a:lumMod val="65000"/>
                    <a:lumOff val="35000"/>
                  </a:srgbClr>
                </a:solidFill>
              </a:rPr>
              <a:t>ToolRunner.printGenericCommandUsage(System.out);</a:t>
            </a:r>
          </a:p>
          <a:p>
            <a:pPr marL="233363"/>
            <a:r>
              <a:rPr lang="en-IN" sz="1100">
                <a:solidFill>
                  <a:srgbClr val="666666">
                    <a:lumMod val="65000"/>
                    <a:lumOff val="35000"/>
                  </a:srgbClr>
                </a:solidFill>
              </a:rPr>
              <a:t>return -1;</a:t>
            </a:r>
          </a:p>
          <a:p>
            <a:pPr marL="233363"/>
            <a:r>
              <a:rPr lang="en-IN" sz="1100">
                <a:solidFill>
                  <a:srgbClr val="666666">
                    <a:lumMod val="65000"/>
                    <a:lumOff val="35000"/>
                  </a:srgbClr>
                </a:solidFill>
              </a:rPr>
              <a:t>}</a:t>
            </a:r>
          </a:p>
          <a:p>
            <a:pPr marL="233363"/>
            <a:r>
              <a:rPr lang="en-IN" sz="1100">
                <a:solidFill>
                  <a:srgbClr val="666666">
                    <a:lumMod val="65000"/>
                    <a:lumOff val="35000"/>
                  </a:srgbClr>
                </a:solidFill>
              </a:rPr>
              <a:t>JobConf conf = new JobConf(getConf(), WordCount.class);</a:t>
            </a:r>
          </a:p>
          <a:p>
            <a:pPr marL="233363"/>
            <a:r>
              <a:rPr lang="en-IN" sz="1100">
                <a:solidFill>
                  <a:srgbClr val="666666">
                    <a:lumMod val="65000"/>
                    <a:lumOff val="35000"/>
                  </a:srgbClr>
                </a:solidFill>
              </a:rPr>
              <a:t>conf.setJobName(this.getClass().getName());</a:t>
            </a:r>
          </a:p>
          <a:p>
            <a:pPr marL="233363"/>
            <a:r>
              <a:rPr lang="en-IN" sz="1100">
                <a:solidFill>
                  <a:srgbClr val="666666">
                    <a:lumMod val="65000"/>
                    <a:lumOff val="35000"/>
                  </a:srgbClr>
                </a:solidFill>
              </a:rPr>
              <a:t>FileInputFormat.setInputPaths(conf, new Path(args[0]));</a:t>
            </a:r>
          </a:p>
          <a:p>
            <a:pPr marL="233363"/>
            <a:r>
              <a:rPr lang="en-IN" sz="1100">
                <a:solidFill>
                  <a:srgbClr val="666666">
                    <a:lumMod val="65000"/>
                    <a:lumOff val="35000"/>
                  </a:srgbClr>
                </a:solidFill>
              </a:rPr>
              <a:t>FileOutputFormat.setOutputPath(conf, new Path(args[1]));</a:t>
            </a:r>
          </a:p>
          <a:p>
            <a:pPr marL="233363"/>
            <a:r>
              <a:rPr lang="en-IN" sz="1100">
                <a:solidFill>
                  <a:srgbClr val="666666">
                    <a:lumMod val="65000"/>
                    <a:lumOff val="35000"/>
                  </a:srgbClr>
                </a:solidFill>
              </a:rPr>
              <a:t>conf.setMapperClass(WordMapper.class);</a:t>
            </a:r>
          </a:p>
          <a:p>
            <a:pPr marL="233363"/>
            <a:r>
              <a:rPr lang="en-IN" sz="1100">
                <a:solidFill>
                  <a:srgbClr val="666666">
                    <a:lumMod val="65000"/>
                    <a:lumOff val="35000"/>
                  </a:srgbClr>
                </a:solidFill>
              </a:rPr>
              <a:t>conf.setReducerClass(SumReducer.class);</a:t>
            </a:r>
          </a:p>
          <a:p>
            <a:pPr marL="233363"/>
            <a:r>
              <a:rPr lang="en-IN" sz="1100">
                <a:solidFill>
                  <a:srgbClr val="666666">
                    <a:lumMod val="65000"/>
                    <a:lumOff val="35000"/>
                  </a:srgbClr>
                </a:solidFill>
              </a:rPr>
              <a:t>conf.setMapOutputKeyClass(Text.class);</a:t>
            </a:r>
          </a:p>
          <a:p>
            <a:pPr marL="233363"/>
            <a:r>
              <a:rPr lang="en-IN" sz="1100">
                <a:solidFill>
                  <a:srgbClr val="666666">
                    <a:lumMod val="65000"/>
                    <a:lumOff val="35000"/>
                  </a:srgbClr>
                </a:solidFill>
              </a:rPr>
              <a:t>conf.setMapOutputValueClass(IntWritable.class);</a:t>
            </a:r>
          </a:p>
          <a:p>
            <a:pPr marL="233363"/>
            <a:r>
              <a:rPr lang="en-IN" sz="1100">
                <a:solidFill>
                  <a:srgbClr val="666666">
                    <a:lumMod val="65000"/>
                    <a:lumOff val="35000"/>
                  </a:srgbClr>
                </a:solidFill>
              </a:rPr>
              <a:t>conf.setOutputKeyClass(Text.class);</a:t>
            </a:r>
          </a:p>
          <a:p>
            <a:pPr marL="233363"/>
            <a:r>
              <a:rPr lang="en-IN" sz="1100">
                <a:solidFill>
                  <a:srgbClr val="666666">
                    <a:lumMod val="65000"/>
                    <a:lumOff val="35000"/>
                  </a:srgbClr>
                </a:solidFill>
              </a:rPr>
              <a:t>conf.setOutputValueClass(IntWritable.class);</a:t>
            </a:r>
          </a:p>
          <a:p>
            <a:pPr marL="233363"/>
            <a:r>
              <a:rPr lang="en-IN" sz="1100">
                <a:solidFill>
                  <a:srgbClr val="666666">
                    <a:lumMod val="65000"/>
                    <a:lumOff val="35000"/>
                  </a:srgbClr>
                </a:solidFill>
              </a:rPr>
              <a:t>JobClient.runJob(conf);</a:t>
            </a:r>
          </a:p>
          <a:p>
            <a:pPr marL="233363"/>
            <a:r>
              <a:rPr lang="en-IN" sz="1100">
                <a:solidFill>
                  <a:srgbClr val="666666">
                    <a:lumMod val="65000"/>
                    <a:lumOff val="35000"/>
                  </a:srgbClr>
                </a:solidFill>
              </a:rPr>
              <a:t>return 0;</a:t>
            </a:r>
          </a:p>
          <a:p>
            <a:pPr marL="233363"/>
            <a:r>
              <a:rPr lang="en-IN" sz="1100">
                <a:solidFill>
                  <a:srgbClr val="666666">
                    <a:lumMod val="65000"/>
                    <a:lumOff val="35000"/>
                  </a:srgbClr>
                </a:solidFill>
              </a:rPr>
              <a:t>}</a:t>
            </a:r>
          </a:p>
          <a:p>
            <a:pPr marL="233363"/>
            <a:r>
              <a:rPr lang="en-IN" sz="1100">
                <a:solidFill>
                  <a:srgbClr val="666666"/>
                </a:solidFill>
              </a:rPr>
              <a:t>public static void main(String[] args) throws Exception {</a:t>
            </a:r>
          </a:p>
          <a:p>
            <a:pPr marL="233363"/>
            <a:r>
              <a:rPr lang="en-IN" sz="1100">
                <a:solidFill>
                  <a:srgbClr val="666666"/>
                </a:solidFill>
              </a:rPr>
              <a:t>int exitCode = ToolRunner.run(new WordCount(), args);</a:t>
            </a:r>
          </a:p>
          <a:p>
            <a:pPr marL="233363"/>
            <a:r>
              <a:rPr lang="en-IN" sz="1100">
                <a:solidFill>
                  <a:srgbClr val="666666"/>
                </a:solidFill>
              </a:rPr>
              <a:t>System.exit(exitCode);</a:t>
            </a:r>
          </a:p>
          <a:p>
            <a:pPr marL="233363"/>
            <a:r>
              <a:rPr lang="en-IN" sz="1100">
                <a:solidFill>
                  <a:srgbClr val="666666"/>
                </a:solidFill>
              </a:rPr>
              <a:t>}</a:t>
            </a:r>
          </a:p>
          <a:p>
            <a:pPr marL="233363"/>
            <a:r>
              <a:rPr lang="en-IN" sz="1100">
                <a:solidFill>
                  <a:srgbClr val="666666"/>
                </a:solidFill>
              </a:rPr>
              <a:t>}</a:t>
            </a:r>
          </a:p>
        </p:txBody>
      </p:sp>
      <p:sp>
        <p:nvSpPr>
          <p:cNvPr id="4" name="Rounded Rectangle 3"/>
          <p:cNvSpPr/>
          <p:nvPr/>
        </p:nvSpPr>
        <p:spPr bwMode="gray">
          <a:xfrm>
            <a:off x="1573618" y="3243229"/>
            <a:ext cx="5932968" cy="994767"/>
          </a:xfrm>
          <a:prstGeom prst="roundRect">
            <a:avLst>
              <a:gd name="adj" fmla="val 12882"/>
            </a:avLst>
          </a:prstGeom>
          <a:solidFill>
            <a:schemeClr val="bg1"/>
          </a:solidFill>
          <a:ln>
            <a:solidFill>
              <a:schemeClr val="bg1">
                <a:lumMod val="65000"/>
              </a:schemeClr>
            </a:solidFill>
          </a:ln>
        </p:spPr>
        <p:txBody>
          <a:bodyPr wrap="square" lIns="182880" tIns="91440" rIns="182880" bIns="91440">
            <a:spAutoFit/>
          </a:bodyPr>
          <a:lstStyle/>
          <a:p>
            <a:r>
              <a:rPr lang="en-IN" sz="1600" smtClean="0"/>
              <a:t>The main method simply calls ToolRubber.run(). Passing in the driver class and the command-line arguments. </a:t>
            </a:r>
            <a:r>
              <a:rPr lang="en-IN" sz="1600"/>
              <a:t>The </a:t>
            </a:r>
            <a:r>
              <a:rPr lang="en-IN" sz="1600" smtClean="0"/>
              <a:t>job will </a:t>
            </a:r>
            <a:r>
              <a:rPr lang="en-IN" sz="1600"/>
              <a:t>then be configured and submitted in the run method.</a:t>
            </a:r>
          </a:p>
        </p:txBody>
      </p:sp>
    </p:spTree>
    <p:extLst>
      <p:ext uri="{BB962C8B-B14F-4D97-AF65-F5344CB8AC3E}">
        <p14:creationId xmlns:p14="http://schemas.microsoft.com/office/powerpoint/2010/main" val="5327105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LIMITATIONS OF EXISTING TECHNOLOGIES</a:t>
            </a:r>
            <a:endParaRPr lang="en-IN" dirty="0"/>
          </a:p>
        </p:txBody>
      </p:sp>
      <p:sp>
        <p:nvSpPr>
          <p:cNvPr id="24" name="Cloud Callout 23"/>
          <p:cNvSpPr/>
          <p:nvPr/>
        </p:nvSpPr>
        <p:spPr bwMode="gray">
          <a:xfrm>
            <a:off x="584200" y="2264070"/>
            <a:ext cx="2129971" cy="1050925"/>
          </a:xfrm>
          <a:prstGeom prst="cloudCallout">
            <a:avLst>
              <a:gd name="adj1" fmla="val 81310"/>
              <a:gd name="adj2" fmla="val -30845"/>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200">
                <a:solidFill>
                  <a:schemeClr val="bg1"/>
                </a:solidFill>
              </a:rPr>
              <a:t>A meagre 10% of the 2PB Data is available for BI</a:t>
            </a:r>
            <a:endParaRPr lang="en-IN" sz="1200">
              <a:solidFill>
                <a:schemeClr val="bg1"/>
              </a:solidFill>
            </a:endParaRPr>
          </a:p>
        </p:txBody>
      </p:sp>
      <p:sp>
        <p:nvSpPr>
          <p:cNvPr id="25" name="Cloud Callout 24"/>
          <p:cNvSpPr/>
          <p:nvPr/>
        </p:nvSpPr>
        <p:spPr bwMode="gray">
          <a:xfrm>
            <a:off x="686405" y="4472763"/>
            <a:ext cx="1850061" cy="870857"/>
          </a:xfrm>
          <a:prstGeom prst="cloudCallout">
            <a:avLst>
              <a:gd name="adj1" fmla="val 65155"/>
              <a:gd name="adj2" fmla="val -29099"/>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200">
                <a:solidFill>
                  <a:schemeClr val="bg1"/>
                </a:solidFill>
              </a:rPr>
              <a:t>Storage</a:t>
            </a:r>
            <a:endParaRPr lang="en-IN" sz="1200">
              <a:solidFill>
                <a:schemeClr val="bg1"/>
              </a:solidFill>
            </a:endParaRPr>
          </a:p>
        </p:txBody>
      </p:sp>
      <p:sp>
        <p:nvSpPr>
          <p:cNvPr id="26" name="Cloud Callout 25"/>
          <p:cNvSpPr/>
          <p:nvPr/>
        </p:nvSpPr>
        <p:spPr bwMode="gray">
          <a:xfrm>
            <a:off x="7247493" y="2125812"/>
            <a:ext cx="1428674" cy="949026"/>
          </a:xfrm>
          <a:prstGeom prst="cloudCallout">
            <a:avLst>
              <a:gd name="adj1" fmla="val -78348"/>
              <a:gd name="adj2" fmla="val 33819"/>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200" smtClean="0">
                <a:solidFill>
                  <a:schemeClr val="bg1"/>
                </a:solidFill>
              </a:rPr>
              <a:t>Processing</a:t>
            </a:r>
            <a:endParaRPr lang="en-IN" sz="1200">
              <a:solidFill>
                <a:schemeClr val="bg1"/>
              </a:solidFill>
            </a:endParaRPr>
          </a:p>
        </p:txBody>
      </p:sp>
      <p:sp>
        <p:nvSpPr>
          <p:cNvPr id="27" name="Cloud Callout 26"/>
          <p:cNvSpPr/>
          <p:nvPr/>
        </p:nvSpPr>
        <p:spPr bwMode="gray">
          <a:xfrm>
            <a:off x="7058911" y="3463743"/>
            <a:ext cx="1589789" cy="748342"/>
          </a:xfrm>
          <a:prstGeom prst="cloudCallout">
            <a:avLst>
              <a:gd name="adj1" fmla="val -49869"/>
              <a:gd name="adj2" fmla="val 5734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1200">
                <a:solidFill>
                  <a:schemeClr val="bg1"/>
                </a:solidFill>
              </a:rPr>
              <a:t>90% of </a:t>
            </a:r>
            <a:r>
              <a:rPr lang="en-US" sz="1200" smtClean="0">
                <a:solidFill>
                  <a:schemeClr val="bg1"/>
                </a:solidFill>
              </a:rPr>
              <a:t>the 2PB </a:t>
            </a:r>
            <a:r>
              <a:rPr lang="en-US" sz="1200">
                <a:solidFill>
                  <a:schemeClr val="bg1"/>
                </a:solidFill>
              </a:rPr>
              <a:t>archived</a:t>
            </a:r>
            <a:endParaRPr lang="en-IN" sz="1200">
              <a:solidFill>
                <a:schemeClr val="bg1"/>
              </a:solidFill>
            </a:endParaRPr>
          </a:p>
        </p:txBody>
      </p:sp>
      <p:sp>
        <p:nvSpPr>
          <p:cNvPr id="40" name="Rounded Rectangle 39"/>
          <p:cNvSpPr/>
          <p:nvPr/>
        </p:nvSpPr>
        <p:spPr bwMode="gray">
          <a:xfrm>
            <a:off x="3454400" y="1719036"/>
            <a:ext cx="2510972" cy="4372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BI Reports + Interactive Apps</a:t>
            </a:r>
            <a:endParaRPr lang="en-IN" sz="1400"/>
          </a:p>
        </p:txBody>
      </p:sp>
      <p:sp>
        <p:nvSpPr>
          <p:cNvPr id="41" name="Rounded Rectangle 40"/>
          <p:cNvSpPr/>
          <p:nvPr/>
        </p:nvSpPr>
        <p:spPr bwMode="gray">
          <a:xfrm>
            <a:off x="3454400" y="2279857"/>
            <a:ext cx="2510972" cy="4372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RDBMS (Aggregated Data) </a:t>
            </a:r>
            <a:endParaRPr lang="en-IN" sz="1400" dirty="0"/>
          </a:p>
        </p:txBody>
      </p:sp>
      <p:sp>
        <p:nvSpPr>
          <p:cNvPr id="42" name="Rounded Rectangle 41"/>
          <p:cNvSpPr/>
          <p:nvPr/>
        </p:nvSpPr>
        <p:spPr bwMode="gray">
          <a:xfrm>
            <a:off x="3454400" y="2840679"/>
            <a:ext cx="2510972" cy="4372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EPL Compute Grid</a:t>
            </a:r>
            <a:endParaRPr lang="en-IN" sz="1400"/>
          </a:p>
        </p:txBody>
      </p:sp>
      <p:sp>
        <p:nvSpPr>
          <p:cNvPr id="43" name="Rounded Rectangle 42"/>
          <p:cNvSpPr/>
          <p:nvPr/>
        </p:nvSpPr>
        <p:spPr bwMode="gray">
          <a:xfrm>
            <a:off x="2917372" y="4317093"/>
            <a:ext cx="3585028" cy="43724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t>Storage only Grid (original Raw Data)</a:t>
            </a:r>
            <a:endParaRPr lang="en-IN" sz="1400"/>
          </a:p>
        </p:txBody>
      </p:sp>
      <p:sp>
        <p:nvSpPr>
          <p:cNvPr id="45" name="Rounded Rectangle 44"/>
          <p:cNvSpPr/>
          <p:nvPr/>
        </p:nvSpPr>
        <p:spPr bwMode="gray">
          <a:xfrm>
            <a:off x="2917372" y="5449208"/>
            <a:ext cx="3585028" cy="4372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Collection</a:t>
            </a:r>
            <a:endParaRPr lang="en-IN" sz="1400"/>
          </a:p>
        </p:txBody>
      </p:sp>
      <p:sp>
        <p:nvSpPr>
          <p:cNvPr id="3" name="Rectangle 2"/>
          <p:cNvSpPr/>
          <p:nvPr/>
        </p:nvSpPr>
        <p:spPr bwMode="gray">
          <a:xfrm>
            <a:off x="5964544" y="2298044"/>
            <a:ext cx="1191162" cy="830997"/>
          </a:xfrm>
          <a:prstGeom prst="rect">
            <a:avLst/>
          </a:prstGeom>
        </p:spPr>
        <p:txBody>
          <a:bodyPr wrap="square">
            <a:spAutoFit/>
          </a:bodyPr>
          <a:lstStyle/>
          <a:p>
            <a:r>
              <a:rPr lang="en-US" sz="1200" smtClean="0"/>
              <a:t>1. Can’t explore original high fidelity raw </a:t>
            </a:r>
            <a:r>
              <a:rPr lang="en-IN" sz="1200" smtClean="0"/>
              <a:t>data.</a:t>
            </a:r>
            <a:endParaRPr lang="en-IN" sz="1200"/>
          </a:p>
        </p:txBody>
      </p:sp>
      <p:sp>
        <p:nvSpPr>
          <p:cNvPr id="13" name="Rectangle 12"/>
          <p:cNvSpPr/>
          <p:nvPr/>
        </p:nvSpPr>
        <p:spPr bwMode="gray">
          <a:xfrm>
            <a:off x="4002647" y="3584281"/>
            <a:ext cx="1966354" cy="461665"/>
          </a:xfrm>
          <a:prstGeom prst="rect">
            <a:avLst/>
          </a:prstGeom>
        </p:spPr>
        <p:txBody>
          <a:bodyPr wrap="square">
            <a:spAutoFit/>
          </a:bodyPr>
          <a:lstStyle/>
          <a:p>
            <a:r>
              <a:rPr lang="en-US" sz="1200"/>
              <a:t>2. Moving data to compute </a:t>
            </a:r>
            <a:r>
              <a:rPr lang="en-US" sz="1200" smtClean="0"/>
              <a:t>doesn’t scale</a:t>
            </a:r>
            <a:endParaRPr lang="en-IN" sz="1200"/>
          </a:p>
        </p:txBody>
      </p:sp>
      <p:sp>
        <p:nvSpPr>
          <p:cNvPr id="14" name="Rectangle 13"/>
          <p:cNvSpPr/>
          <p:nvPr/>
        </p:nvSpPr>
        <p:spPr bwMode="gray">
          <a:xfrm>
            <a:off x="3688248" y="5015542"/>
            <a:ext cx="1135119" cy="276999"/>
          </a:xfrm>
          <a:prstGeom prst="rect">
            <a:avLst/>
          </a:prstGeom>
        </p:spPr>
        <p:txBody>
          <a:bodyPr wrap="none">
            <a:spAutoFit/>
          </a:bodyPr>
          <a:lstStyle/>
          <a:p>
            <a:r>
              <a:rPr lang="en-US" sz="1200" smtClean="0"/>
              <a:t>Mostly Append</a:t>
            </a:r>
            <a:endParaRPr lang="en-IN" sz="1200"/>
          </a:p>
        </p:txBody>
      </p:sp>
      <p:sp>
        <p:nvSpPr>
          <p:cNvPr id="15" name="Rectangle 14"/>
          <p:cNvSpPr/>
          <p:nvPr/>
        </p:nvSpPr>
        <p:spPr bwMode="gray">
          <a:xfrm>
            <a:off x="7219587" y="4588763"/>
            <a:ext cx="1010013" cy="461665"/>
          </a:xfrm>
          <a:prstGeom prst="rect">
            <a:avLst/>
          </a:prstGeom>
        </p:spPr>
        <p:txBody>
          <a:bodyPr wrap="square">
            <a:spAutoFit/>
          </a:bodyPr>
          <a:lstStyle/>
          <a:p>
            <a:r>
              <a:rPr lang="en-US" sz="1200" smtClean="0"/>
              <a:t>3. Premature </a:t>
            </a:r>
            <a:r>
              <a:rPr lang="en-US" sz="1200"/>
              <a:t>data </a:t>
            </a:r>
            <a:r>
              <a:rPr lang="en-US" sz="1200" smtClean="0"/>
              <a:t>death</a:t>
            </a:r>
            <a:endParaRPr lang="en-IN" sz="1200"/>
          </a:p>
        </p:txBody>
      </p:sp>
      <p:grpSp>
        <p:nvGrpSpPr>
          <p:cNvPr id="4" name="Group 2"/>
          <p:cNvGrpSpPr>
            <a:grpSpLocks/>
          </p:cNvGrpSpPr>
          <p:nvPr/>
        </p:nvGrpSpPr>
        <p:grpSpPr bwMode="gray">
          <a:xfrm>
            <a:off x="6135946" y="3210256"/>
            <a:ext cx="243589" cy="1063257"/>
            <a:chOff x="17229" y="-2006"/>
            <a:chExt cx="687" cy="2991"/>
          </a:xfrm>
        </p:grpSpPr>
        <p:grpSp>
          <p:nvGrpSpPr>
            <p:cNvPr id="5" name="Group 3"/>
            <p:cNvGrpSpPr>
              <a:grpSpLocks/>
            </p:cNvGrpSpPr>
            <p:nvPr/>
          </p:nvGrpSpPr>
          <p:grpSpPr bwMode="gray">
            <a:xfrm>
              <a:off x="17448" y="-1996"/>
              <a:ext cx="187" cy="2971"/>
              <a:chOff x="17448" y="-1996"/>
              <a:chExt cx="187" cy="2971"/>
            </a:xfrm>
          </p:grpSpPr>
          <p:sp>
            <p:nvSpPr>
              <p:cNvPr id="10" name="Freeform 4"/>
              <p:cNvSpPr>
                <a:spLocks/>
              </p:cNvSpPr>
              <p:nvPr/>
            </p:nvSpPr>
            <p:spPr bwMode="gray">
              <a:xfrm>
                <a:off x="17448" y="-1996"/>
                <a:ext cx="187" cy="2971"/>
              </a:xfrm>
              <a:custGeom>
                <a:avLst/>
                <a:gdLst>
                  <a:gd name="T0" fmla="+- 0 17635 17448"/>
                  <a:gd name="T1" fmla="*/ T0 w 187"/>
                  <a:gd name="T2" fmla="+- 0 -1871 -1996"/>
                  <a:gd name="T3" fmla="*/ -1871 h 2971"/>
                  <a:gd name="T4" fmla="+- 0 17510 17448"/>
                  <a:gd name="T5" fmla="*/ T4 w 187"/>
                  <a:gd name="T6" fmla="+- 0 -1871 -1996"/>
                  <a:gd name="T7" fmla="*/ -1871 h 2971"/>
                  <a:gd name="T8" fmla="+- 0 17510 17448"/>
                  <a:gd name="T9" fmla="*/ T8 w 187"/>
                  <a:gd name="T10" fmla="+- 0 975 -1996"/>
                  <a:gd name="T11" fmla="*/ 975 h 2971"/>
                  <a:gd name="T12" fmla="+- 0 17635 17448"/>
                  <a:gd name="T13" fmla="*/ T12 w 187"/>
                  <a:gd name="T14" fmla="+- 0 975 -1996"/>
                  <a:gd name="T15" fmla="*/ 975 h 2971"/>
                  <a:gd name="T16" fmla="+- 0 17635 17448"/>
                  <a:gd name="T17" fmla="*/ T16 w 187"/>
                  <a:gd name="T18" fmla="+- 0 -1871 -1996"/>
                  <a:gd name="T19" fmla="*/ -1871 h 2971"/>
                </a:gdLst>
                <a:ahLst/>
                <a:cxnLst>
                  <a:cxn ang="0">
                    <a:pos x="T1" y="T3"/>
                  </a:cxn>
                  <a:cxn ang="0">
                    <a:pos x="T5" y="T7"/>
                  </a:cxn>
                  <a:cxn ang="0">
                    <a:pos x="T9" y="T11"/>
                  </a:cxn>
                  <a:cxn ang="0">
                    <a:pos x="T13" y="T15"/>
                  </a:cxn>
                  <a:cxn ang="0">
                    <a:pos x="T17" y="T19"/>
                  </a:cxn>
                </a:cxnLst>
                <a:rect l="0" t="0" r="r" b="b"/>
                <a:pathLst>
                  <a:path w="187" h="2971">
                    <a:moveTo>
                      <a:pt x="187" y="125"/>
                    </a:moveTo>
                    <a:lnTo>
                      <a:pt x="62" y="125"/>
                    </a:lnTo>
                    <a:lnTo>
                      <a:pt x="62" y="2971"/>
                    </a:lnTo>
                    <a:lnTo>
                      <a:pt x="187" y="2971"/>
                    </a:lnTo>
                    <a:lnTo>
                      <a:pt x="187" y="125"/>
                    </a:lnTo>
                  </a:path>
                </a:pathLst>
              </a:custGeom>
              <a:solidFill>
                <a:srgbClr val="000000"/>
              </a:solidFill>
              <a:ln w="9525">
                <a:no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1" name="Freeform 5"/>
              <p:cNvSpPr>
                <a:spLocks/>
              </p:cNvSpPr>
              <p:nvPr/>
            </p:nvSpPr>
            <p:spPr bwMode="gray">
              <a:xfrm>
                <a:off x="17448" y="-1996"/>
                <a:ext cx="187" cy="2971"/>
              </a:xfrm>
              <a:custGeom>
                <a:avLst/>
                <a:gdLst>
                  <a:gd name="T0" fmla="+- 0 17573 17448"/>
                  <a:gd name="T1" fmla="*/ T0 w 187"/>
                  <a:gd name="T2" fmla="+- 0 -1996 -1996"/>
                  <a:gd name="T3" fmla="*/ -1996 h 2971"/>
                  <a:gd name="T4" fmla="+- 0 17448 17448"/>
                  <a:gd name="T5" fmla="*/ T4 w 187"/>
                  <a:gd name="T6" fmla="+- 0 -1871 -1996"/>
                  <a:gd name="T7" fmla="*/ -1871 h 2971"/>
                  <a:gd name="T8" fmla="+- 0 17698 17448"/>
                  <a:gd name="T9" fmla="*/ T8 w 187"/>
                  <a:gd name="T10" fmla="+- 0 -1871 -1996"/>
                  <a:gd name="T11" fmla="*/ -1871 h 2971"/>
                  <a:gd name="T12" fmla="+- 0 17573 17448"/>
                  <a:gd name="T13" fmla="*/ T12 w 187"/>
                  <a:gd name="T14" fmla="+- 0 -1996 -1996"/>
                  <a:gd name="T15" fmla="*/ -1996 h 2971"/>
                </a:gdLst>
                <a:ahLst/>
                <a:cxnLst>
                  <a:cxn ang="0">
                    <a:pos x="T1" y="T3"/>
                  </a:cxn>
                  <a:cxn ang="0">
                    <a:pos x="T5" y="T7"/>
                  </a:cxn>
                  <a:cxn ang="0">
                    <a:pos x="T9" y="T11"/>
                  </a:cxn>
                  <a:cxn ang="0">
                    <a:pos x="T13" y="T15"/>
                  </a:cxn>
                </a:cxnLst>
                <a:rect l="0" t="0" r="r" b="b"/>
                <a:pathLst>
                  <a:path w="187" h="2971">
                    <a:moveTo>
                      <a:pt x="125" y="0"/>
                    </a:moveTo>
                    <a:lnTo>
                      <a:pt x="0" y="125"/>
                    </a:lnTo>
                    <a:lnTo>
                      <a:pt x="250" y="125"/>
                    </a:lnTo>
                    <a:lnTo>
                      <a:pt x="125" y="0"/>
                    </a:lnTo>
                  </a:path>
                </a:pathLst>
              </a:custGeom>
              <a:solidFill>
                <a:srgbClr val="000000"/>
              </a:solidFill>
              <a:ln w="9525">
                <a:noFill/>
                <a:round/>
                <a:headEnd/>
                <a:tailEnd/>
              </a:ln>
              <a:extLst/>
            </p:spPr>
            <p:txBody>
              <a:bodyPr vert="horz" wrap="square" lIns="91440" tIns="45720" rIns="91440" bIns="45720" numCol="1" anchor="t" anchorCtr="0" compatLnSpc="1">
                <a:prstTxWarp prst="textNoShape">
                  <a:avLst/>
                </a:prstTxWarp>
              </a:bodyPr>
              <a:lstStyle/>
              <a:p>
                <a:endParaRPr lang="en-IN"/>
              </a:p>
            </p:txBody>
          </p:sp>
        </p:grpSp>
        <p:grpSp>
          <p:nvGrpSpPr>
            <p:cNvPr id="6" name="Group 6"/>
            <p:cNvGrpSpPr>
              <a:grpSpLocks/>
            </p:cNvGrpSpPr>
            <p:nvPr/>
          </p:nvGrpSpPr>
          <p:grpSpPr bwMode="gray">
            <a:xfrm>
              <a:off x="17239" y="-1523"/>
              <a:ext cx="667" cy="595"/>
              <a:chOff x="17239" y="-1523"/>
              <a:chExt cx="667" cy="595"/>
            </a:xfrm>
          </p:grpSpPr>
          <p:sp>
            <p:nvSpPr>
              <p:cNvPr id="7" name="Freeform 7"/>
              <p:cNvSpPr>
                <a:spLocks/>
              </p:cNvSpPr>
              <p:nvPr/>
            </p:nvSpPr>
            <p:spPr bwMode="gray">
              <a:xfrm>
                <a:off x="17239" y="-1523"/>
                <a:ext cx="667" cy="595"/>
              </a:xfrm>
              <a:custGeom>
                <a:avLst/>
                <a:gdLst>
                  <a:gd name="T0" fmla="+- 0 17906 17239"/>
                  <a:gd name="T1" fmla="*/ T0 w 667"/>
                  <a:gd name="T2" fmla="+- 0 -1296 -1523"/>
                  <a:gd name="T3" fmla="*/ -1296 h 595"/>
                  <a:gd name="T4" fmla="+- 0 17239 17239"/>
                  <a:gd name="T5" fmla="*/ T4 w 667"/>
                  <a:gd name="T6" fmla="+- 0 -1296 -1523"/>
                  <a:gd name="T7" fmla="*/ -1296 h 595"/>
                  <a:gd name="T8" fmla="+- 0 17445 17239"/>
                  <a:gd name="T9" fmla="*/ T8 w 667"/>
                  <a:gd name="T10" fmla="+- 0 -1156 -1523"/>
                  <a:gd name="T11" fmla="*/ -1156 h 595"/>
                  <a:gd name="T12" fmla="+- 0 17367 17239"/>
                  <a:gd name="T13" fmla="*/ T12 w 667"/>
                  <a:gd name="T14" fmla="+- 0 -928 -1523"/>
                  <a:gd name="T15" fmla="*/ -928 h 595"/>
                  <a:gd name="T16" fmla="+- 0 17573 17239"/>
                  <a:gd name="T17" fmla="*/ T16 w 667"/>
                  <a:gd name="T18" fmla="+- 0 -1069 -1523"/>
                  <a:gd name="T19" fmla="*/ -1069 h 595"/>
                  <a:gd name="T20" fmla="+- 0 17730 17239"/>
                  <a:gd name="T21" fmla="*/ T20 w 667"/>
                  <a:gd name="T22" fmla="+- 0 -1069 -1523"/>
                  <a:gd name="T23" fmla="*/ -1069 h 595"/>
                  <a:gd name="T24" fmla="+- 0 17700 17239"/>
                  <a:gd name="T25" fmla="*/ T24 w 667"/>
                  <a:gd name="T26" fmla="+- 0 -1156 -1523"/>
                  <a:gd name="T27" fmla="*/ -1156 h 595"/>
                  <a:gd name="T28" fmla="+- 0 17906 17239"/>
                  <a:gd name="T29" fmla="*/ T28 w 667"/>
                  <a:gd name="T30" fmla="+- 0 -1296 -1523"/>
                  <a:gd name="T31" fmla="*/ -1296 h 59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67" h="595">
                    <a:moveTo>
                      <a:pt x="667" y="227"/>
                    </a:moveTo>
                    <a:lnTo>
                      <a:pt x="0" y="227"/>
                    </a:lnTo>
                    <a:lnTo>
                      <a:pt x="206" y="367"/>
                    </a:lnTo>
                    <a:lnTo>
                      <a:pt x="128" y="595"/>
                    </a:lnTo>
                    <a:lnTo>
                      <a:pt x="334" y="454"/>
                    </a:lnTo>
                    <a:lnTo>
                      <a:pt x="491" y="454"/>
                    </a:lnTo>
                    <a:lnTo>
                      <a:pt x="461" y="367"/>
                    </a:lnTo>
                    <a:lnTo>
                      <a:pt x="667" y="227"/>
                    </a:lnTo>
                  </a:path>
                </a:pathLst>
              </a:custGeom>
              <a:solidFill>
                <a:srgbClr val="FF0000"/>
              </a:solidFill>
              <a:ln w="9525">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8" name="Freeform 8"/>
              <p:cNvSpPr>
                <a:spLocks/>
              </p:cNvSpPr>
              <p:nvPr/>
            </p:nvSpPr>
            <p:spPr bwMode="gray">
              <a:xfrm>
                <a:off x="17239" y="-1523"/>
                <a:ext cx="667" cy="595"/>
              </a:xfrm>
              <a:custGeom>
                <a:avLst/>
                <a:gdLst>
                  <a:gd name="T0" fmla="+- 0 17730 17239"/>
                  <a:gd name="T1" fmla="*/ T0 w 667"/>
                  <a:gd name="T2" fmla="+- 0 -1069 -1523"/>
                  <a:gd name="T3" fmla="*/ -1069 h 595"/>
                  <a:gd name="T4" fmla="+- 0 17573 17239"/>
                  <a:gd name="T5" fmla="*/ T4 w 667"/>
                  <a:gd name="T6" fmla="+- 0 -1069 -1523"/>
                  <a:gd name="T7" fmla="*/ -1069 h 595"/>
                  <a:gd name="T8" fmla="+- 0 17779 17239"/>
                  <a:gd name="T9" fmla="*/ T8 w 667"/>
                  <a:gd name="T10" fmla="+- 0 -928 -1523"/>
                  <a:gd name="T11" fmla="*/ -928 h 595"/>
                  <a:gd name="T12" fmla="+- 0 17730 17239"/>
                  <a:gd name="T13" fmla="*/ T12 w 667"/>
                  <a:gd name="T14" fmla="+- 0 -1069 -1523"/>
                  <a:gd name="T15" fmla="*/ -1069 h 595"/>
                </a:gdLst>
                <a:ahLst/>
                <a:cxnLst>
                  <a:cxn ang="0">
                    <a:pos x="T1" y="T3"/>
                  </a:cxn>
                  <a:cxn ang="0">
                    <a:pos x="T5" y="T7"/>
                  </a:cxn>
                  <a:cxn ang="0">
                    <a:pos x="T9" y="T11"/>
                  </a:cxn>
                  <a:cxn ang="0">
                    <a:pos x="T13" y="T15"/>
                  </a:cxn>
                </a:cxnLst>
                <a:rect l="0" t="0" r="r" b="b"/>
                <a:pathLst>
                  <a:path w="667" h="595">
                    <a:moveTo>
                      <a:pt x="491" y="454"/>
                    </a:moveTo>
                    <a:lnTo>
                      <a:pt x="334" y="454"/>
                    </a:lnTo>
                    <a:lnTo>
                      <a:pt x="540" y="595"/>
                    </a:lnTo>
                    <a:lnTo>
                      <a:pt x="491" y="454"/>
                    </a:lnTo>
                  </a:path>
                </a:pathLst>
              </a:custGeom>
              <a:solidFill>
                <a:srgbClr val="FF0000"/>
              </a:solidFill>
              <a:ln w="9525">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9" name="Freeform 9"/>
              <p:cNvSpPr>
                <a:spLocks/>
              </p:cNvSpPr>
              <p:nvPr/>
            </p:nvSpPr>
            <p:spPr bwMode="gray">
              <a:xfrm>
                <a:off x="17239" y="-1523"/>
                <a:ext cx="667" cy="595"/>
              </a:xfrm>
              <a:custGeom>
                <a:avLst/>
                <a:gdLst>
                  <a:gd name="T0" fmla="+- 0 17573 17239"/>
                  <a:gd name="T1" fmla="*/ T0 w 667"/>
                  <a:gd name="T2" fmla="+- 0 -1523 -1523"/>
                  <a:gd name="T3" fmla="*/ -1523 h 595"/>
                  <a:gd name="T4" fmla="+- 0 17494 17239"/>
                  <a:gd name="T5" fmla="*/ T4 w 667"/>
                  <a:gd name="T6" fmla="+- 0 -1296 -1523"/>
                  <a:gd name="T7" fmla="*/ -1296 h 595"/>
                  <a:gd name="T8" fmla="+- 0 17652 17239"/>
                  <a:gd name="T9" fmla="*/ T8 w 667"/>
                  <a:gd name="T10" fmla="+- 0 -1296 -1523"/>
                  <a:gd name="T11" fmla="*/ -1296 h 595"/>
                  <a:gd name="T12" fmla="+- 0 17573 17239"/>
                  <a:gd name="T13" fmla="*/ T12 w 667"/>
                  <a:gd name="T14" fmla="+- 0 -1523 -1523"/>
                  <a:gd name="T15" fmla="*/ -1523 h 595"/>
                </a:gdLst>
                <a:ahLst/>
                <a:cxnLst>
                  <a:cxn ang="0">
                    <a:pos x="T1" y="T3"/>
                  </a:cxn>
                  <a:cxn ang="0">
                    <a:pos x="T5" y="T7"/>
                  </a:cxn>
                  <a:cxn ang="0">
                    <a:pos x="T9" y="T11"/>
                  </a:cxn>
                  <a:cxn ang="0">
                    <a:pos x="T13" y="T15"/>
                  </a:cxn>
                </a:cxnLst>
                <a:rect l="0" t="0" r="r" b="b"/>
                <a:pathLst>
                  <a:path w="667" h="595">
                    <a:moveTo>
                      <a:pt x="334" y="0"/>
                    </a:moveTo>
                    <a:lnTo>
                      <a:pt x="255" y="227"/>
                    </a:lnTo>
                    <a:lnTo>
                      <a:pt x="413" y="227"/>
                    </a:lnTo>
                    <a:lnTo>
                      <a:pt x="334" y="0"/>
                    </a:lnTo>
                  </a:path>
                </a:pathLst>
              </a:custGeom>
              <a:solidFill>
                <a:srgbClr val="FF0000"/>
              </a:solidFill>
              <a:ln w="9525">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grpSp>
      <p:grpSp>
        <p:nvGrpSpPr>
          <p:cNvPr id="28" name="Group 2"/>
          <p:cNvGrpSpPr>
            <a:grpSpLocks/>
          </p:cNvGrpSpPr>
          <p:nvPr/>
        </p:nvGrpSpPr>
        <p:grpSpPr bwMode="gray">
          <a:xfrm>
            <a:off x="3796783" y="3686175"/>
            <a:ext cx="151609" cy="661766"/>
            <a:chOff x="17229" y="-2006"/>
            <a:chExt cx="687" cy="2991"/>
          </a:xfrm>
        </p:grpSpPr>
        <p:grpSp>
          <p:nvGrpSpPr>
            <p:cNvPr id="29" name="Group 3"/>
            <p:cNvGrpSpPr>
              <a:grpSpLocks/>
            </p:cNvGrpSpPr>
            <p:nvPr/>
          </p:nvGrpSpPr>
          <p:grpSpPr bwMode="gray">
            <a:xfrm>
              <a:off x="17448" y="-1996"/>
              <a:ext cx="187" cy="2971"/>
              <a:chOff x="17448" y="-1996"/>
              <a:chExt cx="187" cy="2971"/>
            </a:xfrm>
          </p:grpSpPr>
          <p:sp>
            <p:nvSpPr>
              <p:cNvPr id="34" name="Freeform 4"/>
              <p:cNvSpPr>
                <a:spLocks/>
              </p:cNvSpPr>
              <p:nvPr/>
            </p:nvSpPr>
            <p:spPr bwMode="gray">
              <a:xfrm>
                <a:off x="17448" y="-1996"/>
                <a:ext cx="187" cy="2971"/>
              </a:xfrm>
              <a:custGeom>
                <a:avLst/>
                <a:gdLst>
                  <a:gd name="T0" fmla="+- 0 17635 17448"/>
                  <a:gd name="T1" fmla="*/ T0 w 187"/>
                  <a:gd name="T2" fmla="+- 0 -1871 -1996"/>
                  <a:gd name="T3" fmla="*/ -1871 h 2971"/>
                  <a:gd name="T4" fmla="+- 0 17510 17448"/>
                  <a:gd name="T5" fmla="*/ T4 w 187"/>
                  <a:gd name="T6" fmla="+- 0 -1871 -1996"/>
                  <a:gd name="T7" fmla="*/ -1871 h 2971"/>
                  <a:gd name="T8" fmla="+- 0 17510 17448"/>
                  <a:gd name="T9" fmla="*/ T8 w 187"/>
                  <a:gd name="T10" fmla="+- 0 975 -1996"/>
                  <a:gd name="T11" fmla="*/ 975 h 2971"/>
                  <a:gd name="T12" fmla="+- 0 17635 17448"/>
                  <a:gd name="T13" fmla="*/ T12 w 187"/>
                  <a:gd name="T14" fmla="+- 0 975 -1996"/>
                  <a:gd name="T15" fmla="*/ 975 h 2971"/>
                  <a:gd name="T16" fmla="+- 0 17635 17448"/>
                  <a:gd name="T17" fmla="*/ T16 w 187"/>
                  <a:gd name="T18" fmla="+- 0 -1871 -1996"/>
                  <a:gd name="T19" fmla="*/ -1871 h 2971"/>
                </a:gdLst>
                <a:ahLst/>
                <a:cxnLst>
                  <a:cxn ang="0">
                    <a:pos x="T1" y="T3"/>
                  </a:cxn>
                  <a:cxn ang="0">
                    <a:pos x="T5" y="T7"/>
                  </a:cxn>
                  <a:cxn ang="0">
                    <a:pos x="T9" y="T11"/>
                  </a:cxn>
                  <a:cxn ang="0">
                    <a:pos x="T13" y="T15"/>
                  </a:cxn>
                  <a:cxn ang="0">
                    <a:pos x="T17" y="T19"/>
                  </a:cxn>
                </a:cxnLst>
                <a:rect l="0" t="0" r="r" b="b"/>
                <a:pathLst>
                  <a:path w="187" h="2971">
                    <a:moveTo>
                      <a:pt x="187" y="125"/>
                    </a:moveTo>
                    <a:lnTo>
                      <a:pt x="62" y="125"/>
                    </a:lnTo>
                    <a:lnTo>
                      <a:pt x="62" y="2971"/>
                    </a:lnTo>
                    <a:lnTo>
                      <a:pt x="187" y="2971"/>
                    </a:lnTo>
                    <a:lnTo>
                      <a:pt x="187" y="12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 name="Freeform 5"/>
              <p:cNvSpPr>
                <a:spLocks/>
              </p:cNvSpPr>
              <p:nvPr/>
            </p:nvSpPr>
            <p:spPr bwMode="gray">
              <a:xfrm>
                <a:off x="17448" y="-1996"/>
                <a:ext cx="187" cy="2971"/>
              </a:xfrm>
              <a:custGeom>
                <a:avLst/>
                <a:gdLst>
                  <a:gd name="T0" fmla="+- 0 17573 17448"/>
                  <a:gd name="T1" fmla="*/ T0 w 187"/>
                  <a:gd name="T2" fmla="+- 0 -1996 -1996"/>
                  <a:gd name="T3" fmla="*/ -1996 h 2971"/>
                  <a:gd name="T4" fmla="+- 0 17448 17448"/>
                  <a:gd name="T5" fmla="*/ T4 w 187"/>
                  <a:gd name="T6" fmla="+- 0 -1871 -1996"/>
                  <a:gd name="T7" fmla="*/ -1871 h 2971"/>
                  <a:gd name="T8" fmla="+- 0 17698 17448"/>
                  <a:gd name="T9" fmla="*/ T8 w 187"/>
                  <a:gd name="T10" fmla="+- 0 -1871 -1996"/>
                  <a:gd name="T11" fmla="*/ -1871 h 2971"/>
                  <a:gd name="T12" fmla="+- 0 17573 17448"/>
                  <a:gd name="T13" fmla="*/ T12 w 187"/>
                  <a:gd name="T14" fmla="+- 0 -1996 -1996"/>
                  <a:gd name="T15" fmla="*/ -1996 h 2971"/>
                </a:gdLst>
                <a:ahLst/>
                <a:cxnLst>
                  <a:cxn ang="0">
                    <a:pos x="T1" y="T3"/>
                  </a:cxn>
                  <a:cxn ang="0">
                    <a:pos x="T5" y="T7"/>
                  </a:cxn>
                  <a:cxn ang="0">
                    <a:pos x="T9" y="T11"/>
                  </a:cxn>
                  <a:cxn ang="0">
                    <a:pos x="T13" y="T15"/>
                  </a:cxn>
                </a:cxnLst>
                <a:rect l="0" t="0" r="r" b="b"/>
                <a:pathLst>
                  <a:path w="187" h="2971">
                    <a:moveTo>
                      <a:pt x="125" y="0"/>
                    </a:moveTo>
                    <a:lnTo>
                      <a:pt x="0" y="125"/>
                    </a:lnTo>
                    <a:lnTo>
                      <a:pt x="250" y="125"/>
                    </a:lnTo>
                    <a:lnTo>
                      <a:pt x="125"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30" name="Group 6"/>
            <p:cNvGrpSpPr>
              <a:grpSpLocks/>
            </p:cNvGrpSpPr>
            <p:nvPr/>
          </p:nvGrpSpPr>
          <p:grpSpPr bwMode="gray">
            <a:xfrm>
              <a:off x="17239" y="-1523"/>
              <a:ext cx="667" cy="595"/>
              <a:chOff x="17239" y="-1523"/>
              <a:chExt cx="667" cy="595"/>
            </a:xfrm>
          </p:grpSpPr>
          <p:sp>
            <p:nvSpPr>
              <p:cNvPr id="31" name="Freeform 7"/>
              <p:cNvSpPr>
                <a:spLocks/>
              </p:cNvSpPr>
              <p:nvPr/>
            </p:nvSpPr>
            <p:spPr bwMode="gray">
              <a:xfrm>
                <a:off x="17239" y="-1523"/>
                <a:ext cx="667" cy="595"/>
              </a:xfrm>
              <a:custGeom>
                <a:avLst/>
                <a:gdLst>
                  <a:gd name="T0" fmla="+- 0 17906 17239"/>
                  <a:gd name="T1" fmla="*/ T0 w 667"/>
                  <a:gd name="T2" fmla="+- 0 -1296 -1523"/>
                  <a:gd name="T3" fmla="*/ -1296 h 595"/>
                  <a:gd name="T4" fmla="+- 0 17239 17239"/>
                  <a:gd name="T5" fmla="*/ T4 w 667"/>
                  <a:gd name="T6" fmla="+- 0 -1296 -1523"/>
                  <a:gd name="T7" fmla="*/ -1296 h 595"/>
                  <a:gd name="T8" fmla="+- 0 17445 17239"/>
                  <a:gd name="T9" fmla="*/ T8 w 667"/>
                  <a:gd name="T10" fmla="+- 0 -1156 -1523"/>
                  <a:gd name="T11" fmla="*/ -1156 h 595"/>
                  <a:gd name="T12" fmla="+- 0 17367 17239"/>
                  <a:gd name="T13" fmla="*/ T12 w 667"/>
                  <a:gd name="T14" fmla="+- 0 -928 -1523"/>
                  <a:gd name="T15" fmla="*/ -928 h 595"/>
                  <a:gd name="T16" fmla="+- 0 17573 17239"/>
                  <a:gd name="T17" fmla="*/ T16 w 667"/>
                  <a:gd name="T18" fmla="+- 0 -1069 -1523"/>
                  <a:gd name="T19" fmla="*/ -1069 h 595"/>
                  <a:gd name="T20" fmla="+- 0 17730 17239"/>
                  <a:gd name="T21" fmla="*/ T20 w 667"/>
                  <a:gd name="T22" fmla="+- 0 -1069 -1523"/>
                  <a:gd name="T23" fmla="*/ -1069 h 595"/>
                  <a:gd name="T24" fmla="+- 0 17700 17239"/>
                  <a:gd name="T25" fmla="*/ T24 w 667"/>
                  <a:gd name="T26" fmla="+- 0 -1156 -1523"/>
                  <a:gd name="T27" fmla="*/ -1156 h 595"/>
                  <a:gd name="T28" fmla="+- 0 17906 17239"/>
                  <a:gd name="T29" fmla="*/ T28 w 667"/>
                  <a:gd name="T30" fmla="+- 0 -1296 -1523"/>
                  <a:gd name="T31" fmla="*/ -1296 h 59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67" h="595">
                    <a:moveTo>
                      <a:pt x="667" y="227"/>
                    </a:moveTo>
                    <a:lnTo>
                      <a:pt x="0" y="227"/>
                    </a:lnTo>
                    <a:lnTo>
                      <a:pt x="206" y="367"/>
                    </a:lnTo>
                    <a:lnTo>
                      <a:pt x="128" y="595"/>
                    </a:lnTo>
                    <a:lnTo>
                      <a:pt x="334" y="454"/>
                    </a:lnTo>
                    <a:lnTo>
                      <a:pt x="491" y="454"/>
                    </a:lnTo>
                    <a:lnTo>
                      <a:pt x="461" y="367"/>
                    </a:lnTo>
                    <a:lnTo>
                      <a:pt x="667" y="227"/>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Freeform 8"/>
              <p:cNvSpPr>
                <a:spLocks/>
              </p:cNvSpPr>
              <p:nvPr/>
            </p:nvSpPr>
            <p:spPr bwMode="gray">
              <a:xfrm>
                <a:off x="17239" y="-1523"/>
                <a:ext cx="667" cy="595"/>
              </a:xfrm>
              <a:custGeom>
                <a:avLst/>
                <a:gdLst>
                  <a:gd name="T0" fmla="+- 0 17730 17239"/>
                  <a:gd name="T1" fmla="*/ T0 w 667"/>
                  <a:gd name="T2" fmla="+- 0 -1069 -1523"/>
                  <a:gd name="T3" fmla="*/ -1069 h 595"/>
                  <a:gd name="T4" fmla="+- 0 17573 17239"/>
                  <a:gd name="T5" fmla="*/ T4 w 667"/>
                  <a:gd name="T6" fmla="+- 0 -1069 -1523"/>
                  <a:gd name="T7" fmla="*/ -1069 h 595"/>
                  <a:gd name="T8" fmla="+- 0 17779 17239"/>
                  <a:gd name="T9" fmla="*/ T8 w 667"/>
                  <a:gd name="T10" fmla="+- 0 -928 -1523"/>
                  <a:gd name="T11" fmla="*/ -928 h 595"/>
                  <a:gd name="T12" fmla="+- 0 17730 17239"/>
                  <a:gd name="T13" fmla="*/ T12 w 667"/>
                  <a:gd name="T14" fmla="+- 0 -1069 -1523"/>
                  <a:gd name="T15" fmla="*/ -1069 h 595"/>
                </a:gdLst>
                <a:ahLst/>
                <a:cxnLst>
                  <a:cxn ang="0">
                    <a:pos x="T1" y="T3"/>
                  </a:cxn>
                  <a:cxn ang="0">
                    <a:pos x="T5" y="T7"/>
                  </a:cxn>
                  <a:cxn ang="0">
                    <a:pos x="T9" y="T11"/>
                  </a:cxn>
                  <a:cxn ang="0">
                    <a:pos x="T13" y="T15"/>
                  </a:cxn>
                </a:cxnLst>
                <a:rect l="0" t="0" r="r" b="b"/>
                <a:pathLst>
                  <a:path w="667" h="595">
                    <a:moveTo>
                      <a:pt x="491" y="454"/>
                    </a:moveTo>
                    <a:lnTo>
                      <a:pt x="334" y="454"/>
                    </a:lnTo>
                    <a:lnTo>
                      <a:pt x="540" y="595"/>
                    </a:lnTo>
                    <a:lnTo>
                      <a:pt x="491" y="454"/>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Freeform 9"/>
              <p:cNvSpPr>
                <a:spLocks/>
              </p:cNvSpPr>
              <p:nvPr/>
            </p:nvSpPr>
            <p:spPr bwMode="gray">
              <a:xfrm>
                <a:off x="17239" y="-1523"/>
                <a:ext cx="667" cy="595"/>
              </a:xfrm>
              <a:custGeom>
                <a:avLst/>
                <a:gdLst>
                  <a:gd name="T0" fmla="+- 0 17573 17239"/>
                  <a:gd name="T1" fmla="*/ T0 w 667"/>
                  <a:gd name="T2" fmla="+- 0 -1523 -1523"/>
                  <a:gd name="T3" fmla="*/ -1523 h 595"/>
                  <a:gd name="T4" fmla="+- 0 17494 17239"/>
                  <a:gd name="T5" fmla="*/ T4 w 667"/>
                  <a:gd name="T6" fmla="+- 0 -1296 -1523"/>
                  <a:gd name="T7" fmla="*/ -1296 h 595"/>
                  <a:gd name="T8" fmla="+- 0 17652 17239"/>
                  <a:gd name="T9" fmla="*/ T8 w 667"/>
                  <a:gd name="T10" fmla="+- 0 -1296 -1523"/>
                  <a:gd name="T11" fmla="*/ -1296 h 595"/>
                  <a:gd name="T12" fmla="+- 0 17573 17239"/>
                  <a:gd name="T13" fmla="*/ T12 w 667"/>
                  <a:gd name="T14" fmla="+- 0 -1523 -1523"/>
                  <a:gd name="T15" fmla="*/ -1523 h 595"/>
                </a:gdLst>
                <a:ahLst/>
                <a:cxnLst>
                  <a:cxn ang="0">
                    <a:pos x="T1" y="T3"/>
                  </a:cxn>
                  <a:cxn ang="0">
                    <a:pos x="T5" y="T7"/>
                  </a:cxn>
                  <a:cxn ang="0">
                    <a:pos x="T9" y="T11"/>
                  </a:cxn>
                  <a:cxn ang="0">
                    <a:pos x="T13" y="T15"/>
                  </a:cxn>
                </a:cxnLst>
                <a:rect l="0" t="0" r="r" b="b"/>
                <a:pathLst>
                  <a:path w="667" h="595">
                    <a:moveTo>
                      <a:pt x="334" y="0"/>
                    </a:moveTo>
                    <a:lnTo>
                      <a:pt x="255" y="227"/>
                    </a:lnTo>
                    <a:lnTo>
                      <a:pt x="413" y="227"/>
                    </a:lnTo>
                    <a:lnTo>
                      <a:pt x="334" y="0"/>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nvGrpSpPr>
          <p:cNvPr id="49" name="Group 2"/>
          <p:cNvGrpSpPr>
            <a:grpSpLocks/>
          </p:cNvGrpSpPr>
          <p:nvPr/>
        </p:nvGrpSpPr>
        <p:grpSpPr bwMode="gray">
          <a:xfrm rot="5400000">
            <a:off x="6781283" y="4384676"/>
            <a:ext cx="151609" cy="661766"/>
            <a:chOff x="17229" y="-2006"/>
            <a:chExt cx="687" cy="2991"/>
          </a:xfrm>
        </p:grpSpPr>
        <p:grpSp>
          <p:nvGrpSpPr>
            <p:cNvPr id="50" name="Group 3"/>
            <p:cNvGrpSpPr>
              <a:grpSpLocks/>
            </p:cNvGrpSpPr>
            <p:nvPr/>
          </p:nvGrpSpPr>
          <p:grpSpPr bwMode="gray">
            <a:xfrm>
              <a:off x="17448" y="-1996"/>
              <a:ext cx="187" cy="2971"/>
              <a:chOff x="17448" y="-1996"/>
              <a:chExt cx="187" cy="2971"/>
            </a:xfrm>
          </p:grpSpPr>
          <p:sp>
            <p:nvSpPr>
              <p:cNvPr id="55" name="Freeform 4"/>
              <p:cNvSpPr>
                <a:spLocks/>
              </p:cNvSpPr>
              <p:nvPr/>
            </p:nvSpPr>
            <p:spPr bwMode="gray">
              <a:xfrm>
                <a:off x="17448" y="-1996"/>
                <a:ext cx="187" cy="2971"/>
              </a:xfrm>
              <a:custGeom>
                <a:avLst/>
                <a:gdLst>
                  <a:gd name="T0" fmla="+- 0 17635 17448"/>
                  <a:gd name="T1" fmla="*/ T0 w 187"/>
                  <a:gd name="T2" fmla="+- 0 -1871 -1996"/>
                  <a:gd name="T3" fmla="*/ -1871 h 2971"/>
                  <a:gd name="T4" fmla="+- 0 17510 17448"/>
                  <a:gd name="T5" fmla="*/ T4 w 187"/>
                  <a:gd name="T6" fmla="+- 0 -1871 -1996"/>
                  <a:gd name="T7" fmla="*/ -1871 h 2971"/>
                  <a:gd name="T8" fmla="+- 0 17510 17448"/>
                  <a:gd name="T9" fmla="*/ T8 w 187"/>
                  <a:gd name="T10" fmla="+- 0 975 -1996"/>
                  <a:gd name="T11" fmla="*/ 975 h 2971"/>
                  <a:gd name="T12" fmla="+- 0 17635 17448"/>
                  <a:gd name="T13" fmla="*/ T12 w 187"/>
                  <a:gd name="T14" fmla="+- 0 975 -1996"/>
                  <a:gd name="T15" fmla="*/ 975 h 2971"/>
                  <a:gd name="T16" fmla="+- 0 17635 17448"/>
                  <a:gd name="T17" fmla="*/ T16 w 187"/>
                  <a:gd name="T18" fmla="+- 0 -1871 -1996"/>
                  <a:gd name="T19" fmla="*/ -1871 h 2971"/>
                </a:gdLst>
                <a:ahLst/>
                <a:cxnLst>
                  <a:cxn ang="0">
                    <a:pos x="T1" y="T3"/>
                  </a:cxn>
                  <a:cxn ang="0">
                    <a:pos x="T5" y="T7"/>
                  </a:cxn>
                  <a:cxn ang="0">
                    <a:pos x="T9" y="T11"/>
                  </a:cxn>
                  <a:cxn ang="0">
                    <a:pos x="T13" y="T15"/>
                  </a:cxn>
                  <a:cxn ang="0">
                    <a:pos x="T17" y="T19"/>
                  </a:cxn>
                </a:cxnLst>
                <a:rect l="0" t="0" r="r" b="b"/>
                <a:pathLst>
                  <a:path w="187" h="2971">
                    <a:moveTo>
                      <a:pt x="187" y="125"/>
                    </a:moveTo>
                    <a:lnTo>
                      <a:pt x="62" y="125"/>
                    </a:lnTo>
                    <a:lnTo>
                      <a:pt x="62" y="2971"/>
                    </a:lnTo>
                    <a:lnTo>
                      <a:pt x="187" y="2971"/>
                    </a:lnTo>
                    <a:lnTo>
                      <a:pt x="187" y="12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5"/>
              <p:cNvSpPr>
                <a:spLocks/>
              </p:cNvSpPr>
              <p:nvPr/>
            </p:nvSpPr>
            <p:spPr bwMode="gray">
              <a:xfrm>
                <a:off x="17448" y="-1996"/>
                <a:ext cx="187" cy="2971"/>
              </a:xfrm>
              <a:custGeom>
                <a:avLst/>
                <a:gdLst>
                  <a:gd name="T0" fmla="+- 0 17573 17448"/>
                  <a:gd name="T1" fmla="*/ T0 w 187"/>
                  <a:gd name="T2" fmla="+- 0 -1996 -1996"/>
                  <a:gd name="T3" fmla="*/ -1996 h 2971"/>
                  <a:gd name="T4" fmla="+- 0 17448 17448"/>
                  <a:gd name="T5" fmla="*/ T4 w 187"/>
                  <a:gd name="T6" fmla="+- 0 -1871 -1996"/>
                  <a:gd name="T7" fmla="*/ -1871 h 2971"/>
                  <a:gd name="T8" fmla="+- 0 17698 17448"/>
                  <a:gd name="T9" fmla="*/ T8 w 187"/>
                  <a:gd name="T10" fmla="+- 0 -1871 -1996"/>
                  <a:gd name="T11" fmla="*/ -1871 h 2971"/>
                  <a:gd name="T12" fmla="+- 0 17573 17448"/>
                  <a:gd name="T13" fmla="*/ T12 w 187"/>
                  <a:gd name="T14" fmla="+- 0 -1996 -1996"/>
                  <a:gd name="T15" fmla="*/ -1996 h 2971"/>
                </a:gdLst>
                <a:ahLst/>
                <a:cxnLst>
                  <a:cxn ang="0">
                    <a:pos x="T1" y="T3"/>
                  </a:cxn>
                  <a:cxn ang="0">
                    <a:pos x="T5" y="T7"/>
                  </a:cxn>
                  <a:cxn ang="0">
                    <a:pos x="T9" y="T11"/>
                  </a:cxn>
                  <a:cxn ang="0">
                    <a:pos x="T13" y="T15"/>
                  </a:cxn>
                </a:cxnLst>
                <a:rect l="0" t="0" r="r" b="b"/>
                <a:pathLst>
                  <a:path w="187" h="2971">
                    <a:moveTo>
                      <a:pt x="125" y="0"/>
                    </a:moveTo>
                    <a:lnTo>
                      <a:pt x="0" y="125"/>
                    </a:lnTo>
                    <a:lnTo>
                      <a:pt x="250" y="125"/>
                    </a:lnTo>
                    <a:lnTo>
                      <a:pt x="125"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1" name="Group 6"/>
            <p:cNvGrpSpPr>
              <a:grpSpLocks/>
            </p:cNvGrpSpPr>
            <p:nvPr/>
          </p:nvGrpSpPr>
          <p:grpSpPr bwMode="gray">
            <a:xfrm>
              <a:off x="17239" y="-1523"/>
              <a:ext cx="667" cy="595"/>
              <a:chOff x="17239" y="-1523"/>
              <a:chExt cx="667" cy="595"/>
            </a:xfrm>
          </p:grpSpPr>
          <p:sp>
            <p:nvSpPr>
              <p:cNvPr id="52" name="Freeform 7"/>
              <p:cNvSpPr>
                <a:spLocks/>
              </p:cNvSpPr>
              <p:nvPr/>
            </p:nvSpPr>
            <p:spPr bwMode="gray">
              <a:xfrm>
                <a:off x="17239" y="-1523"/>
                <a:ext cx="667" cy="595"/>
              </a:xfrm>
              <a:custGeom>
                <a:avLst/>
                <a:gdLst>
                  <a:gd name="T0" fmla="+- 0 17906 17239"/>
                  <a:gd name="T1" fmla="*/ T0 w 667"/>
                  <a:gd name="T2" fmla="+- 0 -1296 -1523"/>
                  <a:gd name="T3" fmla="*/ -1296 h 595"/>
                  <a:gd name="T4" fmla="+- 0 17239 17239"/>
                  <a:gd name="T5" fmla="*/ T4 w 667"/>
                  <a:gd name="T6" fmla="+- 0 -1296 -1523"/>
                  <a:gd name="T7" fmla="*/ -1296 h 595"/>
                  <a:gd name="T8" fmla="+- 0 17445 17239"/>
                  <a:gd name="T9" fmla="*/ T8 w 667"/>
                  <a:gd name="T10" fmla="+- 0 -1156 -1523"/>
                  <a:gd name="T11" fmla="*/ -1156 h 595"/>
                  <a:gd name="T12" fmla="+- 0 17367 17239"/>
                  <a:gd name="T13" fmla="*/ T12 w 667"/>
                  <a:gd name="T14" fmla="+- 0 -928 -1523"/>
                  <a:gd name="T15" fmla="*/ -928 h 595"/>
                  <a:gd name="T16" fmla="+- 0 17573 17239"/>
                  <a:gd name="T17" fmla="*/ T16 w 667"/>
                  <a:gd name="T18" fmla="+- 0 -1069 -1523"/>
                  <a:gd name="T19" fmla="*/ -1069 h 595"/>
                  <a:gd name="T20" fmla="+- 0 17730 17239"/>
                  <a:gd name="T21" fmla="*/ T20 w 667"/>
                  <a:gd name="T22" fmla="+- 0 -1069 -1523"/>
                  <a:gd name="T23" fmla="*/ -1069 h 595"/>
                  <a:gd name="T24" fmla="+- 0 17700 17239"/>
                  <a:gd name="T25" fmla="*/ T24 w 667"/>
                  <a:gd name="T26" fmla="+- 0 -1156 -1523"/>
                  <a:gd name="T27" fmla="*/ -1156 h 595"/>
                  <a:gd name="T28" fmla="+- 0 17906 17239"/>
                  <a:gd name="T29" fmla="*/ T28 w 667"/>
                  <a:gd name="T30" fmla="+- 0 -1296 -1523"/>
                  <a:gd name="T31" fmla="*/ -1296 h 59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67" h="595">
                    <a:moveTo>
                      <a:pt x="667" y="227"/>
                    </a:moveTo>
                    <a:lnTo>
                      <a:pt x="0" y="227"/>
                    </a:lnTo>
                    <a:lnTo>
                      <a:pt x="206" y="367"/>
                    </a:lnTo>
                    <a:lnTo>
                      <a:pt x="128" y="595"/>
                    </a:lnTo>
                    <a:lnTo>
                      <a:pt x="334" y="454"/>
                    </a:lnTo>
                    <a:lnTo>
                      <a:pt x="491" y="454"/>
                    </a:lnTo>
                    <a:lnTo>
                      <a:pt x="461" y="367"/>
                    </a:lnTo>
                    <a:lnTo>
                      <a:pt x="667" y="227"/>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8"/>
              <p:cNvSpPr>
                <a:spLocks/>
              </p:cNvSpPr>
              <p:nvPr/>
            </p:nvSpPr>
            <p:spPr bwMode="gray">
              <a:xfrm>
                <a:off x="17239" y="-1523"/>
                <a:ext cx="667" cy="595"/>
              </a:xfrm>
              <a:custGeom>
                <a:avLst/>
                <a:gdLst>
                  <a:gd name="T0" fmla="+- 0 17730 17239"/>
                  <a:gd name="T1" fmla="*/ T0 w 667"/>
                  <a:gd name="T2" fmla="+- 0 -1069 -1523"/>
                  <a:gd name="T3" fmla="*/ -1069 h 595"/>
                  <a:gd name="T4" fmla="+- 0 17573 17239"/>
                  <a:gd name="T5" fmla="*/ T4 w 667"/>
                  <a:gd name="T6" fmla="+- 0 -1069 -1523"/>
                  <a:gd name="T7" fmla="*/ -1069 h 595"/>
                  <a:gd name="T8" fmla="+- 0 17779 17239"/>
                  <a:gd name="T9" fmla="*/ T8 w 667"/>
                  <a:gd name="T10" fmla="+- 0 -928 -1523"/>
                  <a:gd name="T11" fmla="*/ -928 h 595"/>
                  <a:gd name="T12" fmla="+- 0 17730 17239"/>
                  <a:gd name="T13" fmla="*/ T12 w 667"/>
                  <a:gd name="T14" fmla="+- 0 -1069 -1523"/>
                  <a:gd name="T15" fmla="*/ -1069 h 595"/>
                </a:gdLst>
                <a:ahLst/>
                <a:cxnLst>
                  <a:cxn ang="0">
                    <a:pos x="T1" y="T3"/>
                  </a:cxn>
                  <a:cxn ang="0">
                    <a:pos x="T5" y="T7"/>
                  </a:cxn>
                  <a:cxn ang="0">
                    <a:pos x="T9" y="T11"/>
                  </a:cxn>
                  <a:cxn ang="0">
                    <a:pos x="T13" y="T15"/>
                  </a:cxn>
                </a:cxnLst>
                <a:rect l="0" t="0" r="r" b="b"/>
                <a:pathLst>
                  <a:path w="667" h="595">
                    <a:moveTo>
                      <a:pt x="491" y="454"/>
                    </a:moveTo>
                    <a:lnTo>
                      <a:pt x="334" y="454"/>
                    </a:lnTo>
                    <a:lnTo>
                      <a:pt x="540" y="595"/>
                    </a:lnTo>
                    <a:lnTo>
                      <a:pt x="491" y="454"/>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9"/>
              <p:cNvSpPr>
                <a:spLocks/>
              </p:cNvSpPr>
              <p:nvPr/>
            </p:nvSpPr>
            <p:spPr bwMode="gray">
              <a:xfrm>
                <a:off x="17239" y="-1523"/>
                <a:ext cx="667" cy="595"/>
              </a:xfrm>
              <a:custGeom>
                <a:avLst/>
                <a:gdLst>
                  <a:gd name="T0" fmla="+- 0 17573 17239"/>
                  <a:gd name="T1" fmla="*/ T0 w 667"/>
                  <a:gd name="T2" fmla="+- 0 -1523 -1523"/>
                  <a:gd name="T3" fmla="*/ -1523 h 595"/>
                  <a:gd name="T4" fmla="+- 0 17494 17239"/>
                  <a:gd name="T5" fmla="*/ T4 w 667"/>
                  <a:gd name="T6" fmla="+- 0 -1296 -1523"/>
                  <a:gd name="T7" fmla="*/ -1296 h 595"/>
                  <a:gd name="T8" fmla="+- 0 17652 17239"/>
                  <a:gd name="T9" fmla="*/ T8 w 667"/>
                  <a:gd name="T10" fmla="+- 0 -1296 -1523"/>
                  <a:gd name="T11" fmla="*/ -1296 h 595"/>
                  <a:gd name="T12" fmla="+- 0 17573 17239"/>
                  <a:gd name="T13" fmla="*/ T12 w 667"/>
                  <a:gd name="T14" fmla="+- 0 -1523 -1523"/>
                  <a:gd name="T15" fmla="*/ -1523 h 595"/>
                </a:gdLst>
                <a:ahLst/>
                <a:cxnLst>
                  <a:cxn ang="0">
                    <a:pos x="T1" y="T3"/>
                  </a:cxn>
                  <a:cxn ang="0">
                    <a:pos x="T5" y="T7"/>
                  </a:cxn>
                  <a:cxn ang="0">
                    <a:pos x="T9" y="T11"/>
                  </a:cxn>
                  <a:cxn ang="0">
                    <a:pos x="T13" y="T15"/>
                  </a:cxn>
                </a:cxnLst>
                <a:rect l="0" t="0" r="r" b="b"/>
                <a:pathLst>
                  <a:path w="667" h="595">
                    <a:moveTo>
                      <a:pt x="334" y="0"/>
                    </a:moveTo>
                    <a:lnTo>
                      <a:pt x="255" y="227"/>
                    </a:lnTo>
                    <a:lnTo>
                      <a:pt x="413" y="227"/>
                    </a:lnTo>
                    <a:lnTo>
                      <a:pt x="334" y="0"/>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nvGrpSpPr>
          <p:cNvPr id="58" name="Group 3"/>
          <p:cNvGrpSpPr>
            <a:grpSpLocks/>
          </p:cNvGrpSpPr>
          <p:nvPr/>
        </p:nvGrpSpPr>
        <p:grpSpPr bwMode="gray">
          <a:xfrm>
            <a:off x="4956351" y="5022850"/>
            <a:ext cx="53800" cy="453608"/>
            <a:chOff x="17448" y="-1996"/>
            <a:chExt cx="187" cy="2971"/>
          </a:xfrm>
        </p:grpSpPr>
        <p:sp>
          <p:nvSpPr>
            <p:cNvPr id="63" name="Freeform 4"/>
            <p:cNvSpPr>
              <a:spLocks/>
            </p:cNvSpPr>
            <p:nvPr/>
          </p:nvSpPr>
          <p:spPr bwMode="gray">
            <a:xfrm>
              <a:off x="17448" y="-1996"/>
              <a:ext cx="187" cy="2971"/>
            </a:xfrm>
            <a:custGeom>
              <a:avLst/>
              <a:gdLst>
                <a:gd name="T0" fmla="+- 0 17635 17448"/>
                <a:gd name="T1" fmla="*/ T0 w 187"/>
                <a:gd name="T2" fmla="+- 0 -1871 -1996"/>
                <a:gd name="T3" fmla="*/ -1871 h 2971"/>
                <a:gd name="T4" fmla="+- 0 17510 17448"/>
                <a:gd name="T5" fmla="*/ T4 w 187"/>
                <a:gd name="T6" fmla="+- 0 -1871 -1996"/>
                <a:gd name="T7" fmla="*/ -1871 h 2971"/>
                <a:gd name="T8" fmla="+- 0 17510 17448"/>
                <a:gd name="T9" fmla="*/ T8 w 187"/>
                <a:gd name="T10" fmla="+- 0 975 -1996"/>
                <a:gd name="T11" fmla="*/ 975 h 2971"/>
                <a:gd name="T12" fmla="+- 0 17635 17448"/>
                <a:gd name="T13" fmla="*/ T12 w 187"/>
                <a:gd name="T14" fmla="+- 0 975 -1996"/>
                <a:gd name="T15" fmla="*/ 975 h 2971"/>
                <a:gd name="T16" fmla="+- 0 17635 17448"/>
                <a:gd name="T17" fmla="*/ T16 w 187"/>
                <a:gd name="T18" fmla="+- 0 -1871 -1996"/>
                <a:gd name="T19" fmla="*/ -1871 h 2971"/>
              </a:gdLst>
              <a:ahLst/>
              <a:cxnLst>
                <a:cxn ang="0">
                  <a:pos x="T1" y="T3"/>
                </a:cxn>
                <a:cxn ang="0">
                  <a:pos x="T5" y="T7"/>
                </a:cxn>
                <a:cxn ang="0">
                  <a:pos x="T9" y="T11"/>
                </a:cxn>
                <a:cxn ang="0">
                  <a:pos x="T13" y="T15"/>
                </a:cxn>
                <a:cxn ang="0">
                  <a:pos x="T17" y="T19"/>
                </a:cxn>
              </a:cxnLst>
              <a:rect l="0" t="0" r="r" b="b"/>
              <a:pathLst>
                <a:path w="187" h="2971">
                  <a:moveTo>
                    <a:pt x="187" y="125"/>
                  </a:moveTo>
                  <a:lnTo>
                    <a:pt x="62" y="125"/>
                  </a:lnTo>
                  <a:lnTo>
                    <a:pt x="62" y="2971"/>
                  </a:lnTo>
                  <a:lnTo>
                    <a:pt x="187" y="2971"/>
                  </a:lnTo>
                  <a:lnTo>
                    <a:pt x="187" y="12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 name="Freeform 5"/>
            <p:cNvSpPr>
              <a:spLocks/>
            </p:cNvSpPr>
            <p:nvPr/>
          </p:nvSpPr>
          <p:spPr bwMode="gray">
            <a:xfrm>
              <a:off x="17448" y="-1996"/>
              <a:ext cx="187" cy="2971"/>
            </a:xfrm>
            <a:custGeom>
              <a:avLst/>
              <a:gdLst>
                <a:gd name="T0" fmla="+- 0 17573 17448"/>
                <a:gd name="T1" fmla="*/ T0 w 187"/>
                <a:gd name="T2" fmla="+- 0 -1996 -1996"/>
                <a:gd name="T3" fmla="*/ -1996 h 2971"/>
                <a:gd name="T4" fmla="+- 0 17448 17448"/>
                <a:gd name="T5" fmla="*/ T4 w 187"/>
                <a:gd name="T6" fmla="+- 0 -1871 -1996"/>
                <a:gd name="T7" fmla="*/ -1871 h 2971"/>
                <a:gd name="T8" fmla="+- 0 17698 17448"/>
                <a:gd name="T9" fmla="*/ T8 w 187"/>
                <a:gd name="T10" fmla="+- 0 -1871 -1996"/>
                <a:gd name="T11" fmla="*/ -1871 h 2971"/>
                <a:gd name="T12" fmla="+- 0 17573 17448"/>
                <a:gd name="T13" fmla="*/ T12 w 187"/>
                <a:gd name="T14" fmla="+- 0 -1996 -1996"/>
                <a:gd name="T15" fmla="*/ -1996 h 2971"/>
              </a:gdLst>
              <a:ahLst/>
              <a:cxnLst>
                <a:cxn ang="0">
                  <a:pos x="T1" y="T3"/>
                </a:cxn>
                <a:cxn ang="0">
                  <a:pos x="T5" y="T7"/>
                </a:cxn>
                <a:cxn ang="0">
                  <a:pos x="T9" y="T11"/>
                </a:cxn>
                <a:cxn ang="0">
                  <a:pos x="T13" y="T15"/>
                </a:cxn>
              </a:cxnLst>
              <a:rect l="0" t="0" r="r" b="b"/>
              <a:pathLst>
                <a:path w="187" h="2971">
                  <a:moveTo>
                    <a:pt x="125" y="0"/>
                  </a:moveTo>
                  <a:lnTo>
                    <a:pt x="0" y="125"/>
                  </a:lnTo>
                  <a:lnTo>
                    <a:pt x="250" y="125"/>
                  </a:lnTo>
                  <a:lnTo>
                    <a:pt x="125"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994248652"/>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a:bodyPr>
          <a:lstStyle/>
          <a:p>
            <a:r>
              <a:rPr lang="en-IN" smtClean="0"/>
              <a:t>Sanity Checking The Job’s Invocation</a:t>
            </a:r>
            <a:endParaRPr lang="en-IN"/>
          </a:p>
        </p:txBody>
      </p:sp>
      <p:sp>
        <p:nvSpPr>
          <p:cNvPr id="3" name="Rounded Rectangle 2"/>
          <p:cNvSpPr/>
          <p:nvPr/>
        </p:nvSpPr>
        <p:spPr bwMode="gray">
          <a:xfrm>
            <a:off x="554038" y="1307804"/>
            <a:ext cx="8154027" cy="4901609"/>
          </a:xfrm>
          <a:prstGeom prst="roundRect">
            <a:avLst>
              <a:gd name="adj" fmla="val 3869"/>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lumMod val="65000"/>
                    <a:lumOff val="35000"/>
                  </a:srgbClr>
                </a:solidFill>
              </a:rPr>
              <a:t>public class WordCount extends Configured implements Tool {</a:t>
            </a:r>
          </a:p>
          <a:p>
            <a:pPr marL="233363"/>
            <a:r>
              <a:rPr lang="en-IN" sz="1100">
                <a:solidFill>
                  <a:srgbClr val="666666"/>
                </a:solidFill>
              </a:rPr>
              <a:t>public int run(String[] args) throws Exception {</a:t>
            </a:r>
          </a:p>
          <a:p>
            <a:pPr marL="233363"/>
            <a:r>
              <a:rPr lang="en-IN" sz="1100">
                <a:solidFill>
                  <a:srgbClr val="666666"/>
                </a:solidFill>
              </a:rPr>
              <a:t>if (args.length != 2) {</a:t>
            </a:r>
          </a:p>
          <a:p>
            <a:pPr marL="233363"/>
            <a:r>
              <a:rPr lang="en-IN" sz="1100">
                <a:solidFill>
                  <a:srgbClr val="666666"/>
                </a:solidFill>
              </a:rPr>
              <a:t>System.out.printf(</a:t>
            </a:r>
          </a:p>
          <a:p>
            <a:pPr marL="233363"/>
            <a:r>
              <a:rPr lang="en-IN" sz="1100">
                <a:solidFill>
                  <a:srgbClr val="666666"/>
                </a:solidFill>
              </a:rPr>
              <a:t>"Usage: %s [generic options] &lt;input dir&gt; &lt;output dir&gt;\n", getClass().getSimpleName());</a:t>
            </a:r>
          </a:p>
          <a:p>
            <a:pPr marL="233363"/>
            <a:r>
              <a:rPr lang="en-IN" sz="1100">
                <a:solidFill>
                  <a:srgbClr val="666666"/>
                </a:solidFill>
              </a:rPr>
              <a:t>ToolRunner.printGenericCommandUsage(System.out);</a:t>
            </a:r>
          </a:p>
          <a:p>
            <a:pPr marL="233363"/>
            <a:r>
              <a:rPr lang="en-IN" sz="1100">
                <a:solidFill>
                  <a:srgbClr val="666666"/>
                </a:solidFill>
              </a:rPr>
              <a:t>return -1;</a:t>
            </a:r>
          </a:p>
          <a:p>
            <a:pPr marL="233363"/>
            <a:r>
              <a:rPr lang="en-IN" sz="1100">
                <a:solidFill>
                  <a:srgbClr val="666666"/>
                </a:solidFill>
              </a:rPr>
              <a:t>}</a:t>
            </a:r>
          </a:p>
          <a:p>
            <a:pPr marL="233363"/>
            <a:r>
              <a:rPr lang="en-IN" sz="1100">
                <a:solidFill>
                  <a:srgbClr val="666666">
                    <a:lumMod val="65000"/>
                    <a:lumOff val="35000"/>
                  </a:srgbClr>
                </a:solidFill>
              </a:rPr>
              <a:t>JobConf conf = new JobConf(getConf(), WordCount.class);</a:t>
            </a:r>
          </a:p>
          <a:p>
            <a:pPr marL="233363"/>
            <a:r>
              <a:rPr lang="en-IN" sz="1100">
                <a:solidFill>
                  <a:srgbClr val="666666">
                    <a:lumMod val="65000"/>
                    <a:lumOff val="35000"/>
                  </a:srgbClr>
                </a:solidFill>
              </a:rPr>
              <a:t>conf.setJobName(this.getClass().getName());</a:t>
            </a:r>
          </a:p>
          <a:p>
            <a:pPr marL="233363"/>
            <a:r>
              <a:rPr lang="en-IN" sz="1100">
                <a:solidFill>
                  <a:srgbClr val="666666">
                    <a:lumMod val="65000"/>
                    <a:lumOff val="35000"/>
                  </a:srgbClr>
                </a:solidFill>
              </a:rPr>
              <a:t>FileInputFormat.setInputPaths(conf, new Path(args[0]));</a:t>
            </a:r>
          </a:p>
          <a:p>
            <a:pPr marL="233363"/>
            <a:r>
              <a:rPr lang="en-IN" sz="1100">
                <a:solidFill>
                  <a:srgbClr val="666666">
                    <a:lumMod val="65000"/>
                    <a:lumOff val="35000"/>
                  </a:srgbClr>
                </a:solidFill>
              </a:rPr>
              <a:t>FileOutputFormat.setOutputPath(conf, new Path(args[1]));</a:t>
            </a:r>
          </a:p>
          <a:p>
            <a:pPr marL="233363"/>
            <a:r>
              <a:rPr lang="en-IN" sz="1100">
                <a:solidFill>
                  <a:srgbClr val="666666">
                    <a:lumMod val="65000"/>
                    <a:lumOff val="35000"/>
                  </a:srgbClr>
                </a:solidFill>
              </a:rPr>
              <a:t>conf.setMapperClass(WordMapper.class);</a:t>
            </a:r>
          </a:p>
          <a:p>
            <a:pPr marL="233363"/>
            <a:r>
              <a:rPr lang="en-IN" sz="1100">
                <a:solidFill>
                  <a:srgbClr val="666666">
                    <a:lumMod val="65000"/>
                    <a:lumOff val="35000"/>
                  </a:srgbClr>
                </a:solidFill>
              </a:rPr>
              <a:t>conf.setReducerClass(SumReducer.class);</a:t>
            </a:r>
          </a:p>
          <a:p>
            <a:pPr marL="233363"/>
            <a:r>
              <a:rPr lang="en-IN" sz="1100">
                <a:solidFill>
                  <a:srgbClr val="666666">
                    <a:lumMod val="65000"/>
                    <a:lumOff val="35000"/>
                  </a:srgbClr>
                </a:solidFill>
              </a:rPr>
              <a:t>conf.setMapOutputKeyClass(Text.class);</a:t>
            </a:r>
          </a:p>
          <a:p>
            <a:pPr marL="233363"/>
            <a:r>
              <a:rPr lang="en-IN" sz="1100">
                <a:solidFill>
                  <a:srgbClr val="666666">
                    <a:lumMod val="65000"/>
                    <a:lumOff val="35000"/>
                  </a:srgbClr>
                </a:solidFill>
              </a:rPr>
              <a:t>conf.setMapOutputValueClass(IntWritable.class);</a:t>
            </a:r>
          </a:p>
          <a:p>
            <a:pPr marL="233363"/>
            <a:r>
              <a:rPr lang="en-IN" sz="1100">
                <a:solidFill>
                  <a:srgbClr val="666666">
                    <a:lumMod val="65000"/>
                    <a:lumOff val="35000"/>
                  </a:srgbClr>
                </a:solidFill>
              </a:rPr>
              <a:t>conf.setOutputKeyClass(Text.class);</a:t>
            </a:r>
          </a:p>
          <a:p>
            <a:pPr marL="233363"/>
            <a:r>
              <a:rPr lang="en-IN" sz="1100">
                <a:solidFill>
                  <a:srgbClr val="666666">
                    <a:lumMod val="65000"/>
                    <a:lumOff val="35000"/>
                  </a:srgbClr>
                </a:solidFill>
              </a:rPr>
              <a:t>conf.setOutputValueClass(IntWritable.class);</a:t>
            </a:r>
          </a:p>
          <a:p>
            <a:pPr marL="233363"/>
            <a:r>
              <a:rPr lang="en-IN" sz="1100">
                <a:solidFill>
                  <a:srgbClr val="666666">
                    <a:lumMod val="65000"/>
                    <a:lumOff val="35000"/>
                  </a:srgbClr>
                </a:solidFill>
              </a:rPr>
              <a:t>JobClient.runJob(conf);</a:t>
            </a:r>
          </a:p>
          <a:p>
            <a:pPr marL="233363"/>
            <a:r>
              <a:rPr lang="en-IN" sz="1100">
                <a:solidFill>
                  <a:srgbClr val="666666">
                    <a:lumMod val="65000"/>
                    <a:lumOff val="35000"/>
                  </a:srgbClr>
                </a:solidFill>
              </a:rPr>
              <a:t>return 0;</a:t>
            </a:r>
          </a:p>
          <a:p>
            <a:pPr marL="233363"/>
            <a:r>
              <a:rPr lang="en-IN" sz="1100">
                <a:solidFill>
                  <a:srgbClr val="666666">
                    <a:lumMod val="65000"/>
                    <a:lumOff val="35000"/>
                  </a:srgbClr>
                </a:solidFill>
              </a:rPr>
              <a:t>}</a:t>
            </a:r>
          </a:p>
          <a:p>
            <a:pPr marL="233363"/>
            <a:r>
              <a:rPr lang="en-IN" sz="1100">
                <a:solidFill>
                  <a:srgbClr val="666666">
                    <a:lumMod val="65000"/>
                    <a:lumOff val="35000"/>
                  </a:srgbClr>
                </a:solidFill>
              </a:rPr>
              <a:t>public static void main(String[] args) throws Exception {</a:t>
            </a:r>
          </a:p>
          <a:p>
            <a:pPr marL="233363"/>
            <a:r>
              <a:rPr lang="en-IN" sz="1100">
                <a:solidFill>
                  <a:srgbClr val="666666">
                    <a:lumMod val="65000"/>
                    <a:lumOff val="35000"/>
                  </a:srgbClr>
                </a:solidFill>
              </a:rPr>
              <a:t>int exitCode = ToolRunner.run(new WordCount(), args);</a:t>
            </a:r>
          </a:p>
          <a:p>
            <a:pPr marL="233363"/>
            <a:r>
              <a:rPr lang="en-IN" sz="1100">
                <a:solidFill>
                  <a:srgbClr val="666666">
                    <a:lumMod val="65000"/>
                    <a:lumOff val="35000"/>
                  </a:srgbClr>
                </a:solidFill>
              </a:rPr>
              <a:t>System.exit(exitCode);</a:t>
            </a:r>
          </a:p>
          <a:p>
            <a:pPr marL="233363"/>
            <a:r>
              <a:rPr lang="en-IN" sz="1100">
                <a:solidFill>
                  <a:srgbClr val="666666">
                    <a:lumMod val="65000"/>
                    <a:lumOff val="35000"/>
                  </a:srgbClr>
                </a:solidFill>
              </a:rPr>
              <a:t>}</a:t>
            </a:r>
          </a:p>
          <a:p>
            <a:pPr marL="233363"/>
            <a:r>
              <a:rPr lang="en-IN" sz="1100">
                <a:solidFill>
                  <a:srgbClr val="666666">
                    <a:lumMod val="65000"/>
                    <a:lumOff val="35000"/>
                  </a:srgbClr>
                </a:solidFill>
              </a:rPr>
              <a:t>}</a:t>
            </a:r>
          </a:p>
        </p:txBody>
      </p:sp>
      <p:sp>
        <p:nvSpPr>
          <p:cNvPr id="4" name="Rounded Rectangle 3"/>
          <p:cNvSpPr/>
          <p:nvPr/>
        </p:nvSpPr>
        <p:spPr bwMode="gray">
          <a:xfrm>
            <a:off x="1573618" y="3243229"/>
            <a:ext cx="5932968" cy="749141"/>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t>The first step is to ensure that we have been given two command-line arguments. If not, print a help message and exit.</a:t>
            </a:r>
          </a:p>
        </p:txBody>
      </p:sp>
    </p:spTree>
    <p:extLst>
      <p:ext uri="{BB962C8B-B14F-4D97-AF65-F5344CB8AC3E}">
        <p14:creationId xmlns:p14="http://schemas.microsoft.com/office/powerpoint/2010/main" val="213551597"/>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Configuring The Job With JobConf</a:t>
            </a:r>
            <a:endParaRPr lang="en-IN"/>
          </a:p>
        </p:txBody>
      </p:sp>
      <p:sp>
        <p:nvSpPr>
          <p:cNvPr id="3" name="Rounded Rectangle 2"/>
          <p:cNvSpPr/>
          <p:nvPr/>
        </p:nvSpPr>
        <p:spPr bwMode="gray">
          <a:xfrm>
            <a:off x="554038" y="1307804"/>
            <a:ext cx="8154027" cy="4901609"/>
          </a:xfrm>
          <a:prstGeom prst="roundRect">
            <a:avLst>
              <a:gd name="adj" fmla="val 3869"/>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lumMod val="65000"/>
                    <a:lumOff val="35000"/>
                  </a:srgbClr>
                </a:solidFill>
              </a:rPr>
              <a:t>public class WordCount extends Configured implements Tool {</a:t>
            </a:r>
          </a:p>
          <a:p>
            <a:pPr marL="233363"/>
            <a:r>
              <a:rPr lang="en-IN" sz="1100">
                <a:solidFill>
                  <a:srgbClr val="666666">
                    <a:lumMod val="65000"/>
                    <a:lumOff val="35000"/>
                  </a:srgbClr>
                </a:solidFill>
              </a:rPr>
              <a:t>public int run(String[] args) throws Exception {</a:t>
            </a:r>
          </a:p>
          <a:p>
            <a:pPr marL="233363"/>
            <a:r>
              <a:rPr lang="en-IN" sz="1100">
                <a:solidFill>
                  <a:srgbClr val="666666">
                    <a:lumMod val="65000"/>
                    <a:lumOff val="35000"/>
                  </a:srgbClr>
                </a:solidFill>
              </a:rPr>
              <a:t>if (args.length != 2) {</a:t>
            </a:r>
          </a:p>
          <a:p>
            <a:pPr marL="233363"/>
            <a:r>
              <a:rPr lang="en-IN" sz="1100">
                <a:solidFill>
                  <a:srgbClr val="666666">
                    <a:lumMod val="65000"/>
                    <a:lumOff val="35000"/>
                  </a:srgbClr>
                </a:solidFill>
              </a:rPr>
              <a:t>System.out.printf(</a:t>
            </a:r>
          </a:p>
          <a:p>
            <a:pPr marL="233363"/>
            <a:r>
              <a:rPr lang="en-IN" sz="1100">
                <a:solidFill>
                  <a:srgbClr val="666666">
                    <a:lumMod val="65000"/>
                    <a:lumOff val="35000"/>
                  </a:srgbClr>
                </a:solidFill>
              </a:rPr>
              <a:t>"Usage: %s [generic options] &lt;input dir&gt; &lt;output dir&gt;\n", getClass().getSimpleName());</a:t>
            </a:r>
          </a:p>
          <a:p>
            <a:pPr marL="233363"/>
            <a:r>
              <a:rPr lang="en-IN" sz="1100">
                <a:solidFill>
                  <a:srgbClr val="666666">
                    <a:lumMod val="65000"/>
                    <a:lumOff val="35000"/>
                  </a:srgbClr>
                </a:solidFill>
              </a:rPr>
              <a:t>ToolRunner.printGenericCommandUsage(System.out);</a:t>
            </a:r>
          </a:p>
          <a:p>
            <a:pPr marL="233363"/>
            <a:r>
              <a:rPr lang="en-IN" sz="1100">
                <a:solidFill>
                  <a:srgbClr val="666666">
                    <a:lumMod val="65000"/>
                    <a:lumOff val="35000"/>
                  </a:srgbClr>
                </a:solidFill>
              </a:rPr>
              <a:t>return -1;</a:t>
            </a:r>
          </a:p>
          <a:p>
            <a:pPr marL="233363"/>
            <a:r>
              <a:rPr lang="en-IN" sz="1100">
                <a:solidFill>
                  <a:srgbClr val="666666">
                    <a:lumMod val="65000"/>
                    <a:lumOff val="35000"/>
                  </a:srgbClr>
                </a:solidFill>
              </a:rPr>
              <a:t>}</a:t>
            </a:r>
          </a:p>
          <a:p>
            <a:pPr marL="233363"/>
            <a:r>
              <a:rPr lang="en-IN" sz="1100">
                <a:solidFill>
                  <a:srgbClr val="666666"/>
                </a:solidFill>
              </a:rPr>
              <a:t>JobConf conf = new JobConf(getConf(), WordCount.class);</a:t>
            </a:r>
          </a:p>
          <a:p>
            <a:pPr marL="233363"/>
            <a:r>
              <a:rPr lang="en-IN" sz="1100">
                <a:solidFill>
                  <a:srgbClr val="666666">
                    <a:lumMod val="65000"/>
                    <a:lumOff val="35000"/>
                  </a:srgbClr>
                </a:solidFill>
              </a:rPr>
              <a:t>conf.setJobName(this.getClass().getName());</a:t>
            </a:r>
          </a:p>
          <a:p>
            <a:pPr marL="233363"/>
            <a:r>
              <a:rPr lang="en-IN" sz="1100">
                <a:solidFill>
                  <a:srgbClr val="666666">
                    <a:lumMod val="65000"/>
                    <a:lumOff val="35000"/>
                  </a:srgbClr>
                </a:solidFill>
              </a:rPr>
              <a:t>FileInputFormat.setInputPaths(conf, new Path(args[0]));</a:t>
            </a:r>
          </a:p>
          <a:p>
            <a:pPr marL="233363"/>
            <a:r>
              <a:rPr lang="en-IN" sz="1100">
                <a:solidFill>
                  <a:srgbClr val="666666">
                    <a:lumMod val="65000"/>
                    <a:lumOff val="35000"/>
                  </a:srgbClr>
                </a:solidFill>
              </a:rPr>
              <a:t>FileOutputFormat.setOutputPath(conf, new Path(args[1]));</a:t>
            </a:r>
          </a:p>
          <a:p>
            <a:pPr marL="233363"/>
            <a:r>
              <a:rPr lang="en-IN" sz="1100">
                <a:solidFill>
                  <a:srgbClr val="666666">
                    <a:lumMod val="65000"/>
                    <a:lumOff val="35000"/>
                  </a:srgbClr>
                </a:solidFill>
              </a:rPr>
              <a:t>conf.setMapperClass(WordMapper.class);</a:t>
            </a:r>
          </a:p>
          <a:p>
            <a:pPr marL="233363"/>
            <a:r>
              <a:rPr lang="en-IN" sz="1100">
                <a:solidFill>
                  <a:srgbClr val="666666">
                    <a:lumMod val="65000"/>
                    <a:lumOff val="35000"/>
                  </a:srgbClr>
                </a:solidFill>
              </a:rPr>
              <a:t>conf.setReducerClass(SumReducer.class);</a:t>
            </a:r>
          </a:p>
          <a:p>
            <a:pPr marL="233363"/>
            <a:r>
              <a:rPr lang="en-IN" sz="1100">
                <a:solidFill>
                  <a:srgbClr val="666666">
                    <a:lumMod val="65000"/>
                    <a:lumOff val="35000"/>
                  </a:srgbClr>
                </a:solidFill>
              </a:rPr>
              <a:t>conf.setMapOutputKeyClass(Text.class);</a:t>
            </a:r>
          </a:p>
          <a:p>
            <a:pPr marL="233363"/>
            <a:r>
              <a:rPr lang="en-IN" sz="1100">
                <a:solidFill>
                  <a:srgbClr val="666666">
                    <a:lumMod val="65000"/>
                    <a:lumOff val="35000"/>
                  </a:srgbClr>
                </a:solidFill>
              </a:rPr>
              <a:t>conf.setMapOutputValueClass(IntWritable.class);</a:t>
            </a:r>
          </a:p>
          <a:p>
            <a:pPr marL="233363"/>
            <a:r>
              <a:rPr lang="en-IN" sz="1100">
                <a:solidFill>
                  <a:srgbClr val="666666">
                    <a:lumMod val="65000"/>
                    <a:lumOff val="35000"/>
                  </a:srgbClr>
                </a:solidFill>
              </a:rPr>
              <a:t>conf.setOutputKeyClass(Text.class);</a:t>
            </a:r>
          </a:p>
          <a:p>
            <a:pPr marL="233363"/>
            <a:r>
              <a:rPr lang="en-IN" sz="1100">
                <a:solidFill>
                  <a:srgbClr val="666666">
                    <a:lumMod val="65000"/>
                    <a:lumOff val="35000"/>
                  </a:srgbClr>
                </a:solidFill>
              </a:rPr>
              <a:t>conf.setOutputValueClass(IntWritable.class);</a:t>
            </a:r>
          </a:p>
          <a:p>
            <a:pPr marL="233363"/>
            <a:r>
              <a:rPr lang="en-IN" sz="1100">
                <a:solidFill>
                  <a:srgbClr val="666666">
                    <a:lumMod val="65000"/>
                    <a:lumOff val="35000"/>
                  </a:srgbClr>
                </a:solidFill>
              </a:rPr>
              <a:t>JobClient.runJob(conf);</a:t>
            </a:r>
          </a:p>
          <a:p>
            <a:pPr marL="233363"/>
            <a:r>
              <a:rPr lang="en-IN" sz="1100">
                <a:solidFill>
                  <a:srgbClr val="666666">
                    <a:lumMod val="65000"/>
                    <a:lumOff val="35000"/>
                  </a:srgbClr>
                </a:solidFill>
              </a:rPr>
              <a:t>return 0;</a:t>
            </a:r>
          </a:p>
          <a:p>
            <a:pPr marL="233363"/>
            <a:r>
              <a:rPr lang="en-IN" sz="1100">
                <a:solidFill>
                  <a:srgbClr val="666666">
                    <a:lumMod val="65000"/>
                    <a:lumOff val="35000"/>
                  </a:srgbClr>
                </a:solidFill>
              </a:rPr>
              <a:t>}</a:t>
            </a:r>
          </a:p>
          <a:p>
            <a:pPr marL="233363"/>
            <a:r>
              <a:rPr lang="en-IN" sz="1100">
                <a:solidFill>
                  <a:srgbClr val="666666">
                    <a:lumMod val="65000"/>
                    <a:lumOff val="35000"/>
                  </a:srgbClr>
                </a:solidFill>
              </a:rPr>
              <a:t>public static void main(String[] args) throws Exception {</a:t>
            </a:r>
          </a:p>
          <a:p>
            <a:pPr marL="233363"/>
            <a:r>
              <a:rPr lang="en-IN" sz="1100">
                <a:solidFill>
                  <a:srgbClr val="666666">
                    <a:lumMod val="65000"/>
                    <a:lumOff val="35000"/>
                  </a:srgbClr>
                </a:solidFill>
              </a:rPr>
              <a:t>int exitCode = ToolRunner.run(new WordCount(), args);</a:t>
            </a:r>
          </a:p>
          <a:p>
            <a:pPr marL="233363"/>
            <a:r>
              <a:rPr lang="en-IN" sz="1100">
                <a:solidFill>
                  <a:srgbClr val="666666">
                    <a:lumMod val="65000"/>
                    <a:lumOff val="35000"/>
                  </a:srgbClr>
                </a:solidFill>
              </a:rPr>
              <a:t>System.exit(exitCode);</a:t>
            </a:r>
          </a:p>
          <a:p>
            <a:pPr marL="233363"/>
            <a:r>
              <a:rPr lang="en-IN" sz="1100">
                <a:solidFill>
                  <a:srgbClr val="666666">
                    <a:lumMod val="65000"/>
                    <a:lumOff val="35000"/>
                  </a:srgbClr>
                </a:solidFill>
              </a:rPr>
              <a:t>}</a:t>
            </a:r>
          </a:p>
          <a:p>
            <a:pPr marL="233363"/>
            <a:r>
              <a:rPr lang="en-IN" sz="1100">
                <a:solidFill>
                  <a:srgbClr val="666666">
                    <a:lumMod val="65000"/>
                    <a:lumOff val="35000"/>
                  </a:srgbClr>
                </a:solidFill>
              </a:rPr>
              <a:t>}</a:t>
            </a:r>
          </a:p>
        </p:txBody>
      </p:sp>
      <p:sp>
        <p:nvSpPr>
          <p:cNvPr id="4" name="Rounded Rectangle 3"/>
          <p:cNvSpPr/>
          <p:nvPr/>
        </p:nvSpPr>
        <p:spPr bwMode="gray">
          <a:xfrm>
            <a:off x="1573618" y="3243229"/>
            <a:ext cx="5932968" cy="749141"/>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t>To configure the job, create a new JobConf object and specify the class which will lbe called to run the job.</a:t>
            </a:r>
          </a:p>
        </p:txBody>
      </p:sp>
    </p:spTree>
    <p:extLst>
      <p:ext uri="{BB962C8B-B14F-4D97-AF65-F5344CB8AC3E}">
        <p14:creationId xmlns:p14="http://schemas.microsoft.com/office/powerpoint/2010/main" val="3474366536"/>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Creating a New JobConf Object</a:t>
            </a:r>
            <a:endParaRPr lang="en-IN"/>
          </a:p>
        </p:txBody>
      </p:sp>
      <p:sp>
        <p:nvSpPr>
          <p:cNvPr id="3" name="Rectangle 2"/>
          <p:cNvSpPr/>
          <p:nvPr/>
        </p:nvSpPr>
        <p:spPr bwMode="gray">
          <a:xfrm>
            <a:off x="554037" y="1869161"/>
            <a:ext cx="8270876" cy="3354765"/>
          </a:xfrm>
          <a:prstGeom prst="rect">
            <a:avLst/>
          </a:prstGeom>
        </p:spPr>
        <p:txBody>
          <a:bodyPr wrap="square" lIns="0" tIns="0" rIns="0" bIns="0">
            <a:spAutoFit/>
          </a:bodyPr>
          <a:lstStyle/>
          <a:p>
            <a:pPr marL="233363" indent="-233363">
              <a:spcBef>
                <a:spcPts val="1800"/>
              </a:spcBef>
              <a:buClr>
                <a:srgbClr val="009EDB"/>
              </a:buClr>
              <a:buSzPct val="125000"/>
              <a:buFont typeface="Calibri" panose="020F0502020204030204" pitchFamily="34" charset="0"/>
              <a:buChar char="›"/>
            </a:pPr>
            <a:r>
              <a:rPr lang="en-IN"/>
              <a:t>The JobConf class allows you to set configuration options for your MapReduce job</a:t>
            </a:r>
          </a:p>
          <a:p>
            <a:pPr marL="457200" indent="-223838">
              <a:spcBef>
                <a:spcPts val="600"/>
              </a:spcBef>
              <a:buClr>
                <a:srgbClr val="009EDB"/>
              </a:buClr>
              <a:buSzPct val="125000"/>
              <a:buFont typeface="Calibri" panose="020F0502020204030204" pitchFamily="34" charset="0"/>
              <a:buChar char="»"/>
            </a:pPr>
            <a:r>
              <a:rPr lang="en-IN"/>
              <a:t>The classes to be used for your Mapper and Reducer</a:t>
            </a:r>
          </a:p>
          <a:p>
            <a:pPr marL="457200" indent="-223838">
              <a:spcBef>
                <a:spcPts val="600"/>
              </a:spcBef>
              <a:buClr>
                <a:srgbClr val="009EDB"/>
              </a:buClr>
              <a:buSzPct val="125000"/>
              <a:buFont typeface="Calibri" panose="020F0502020204030204" pitchFamily="34" charset="0"/>
              <a:buChar char="»"/>
            </a:pPr>
            <a:r>
              <a:rPr lang="en-IN"/>
              <a:t>The input and output directories</a:t>
            </a:r>
          </a:p>
          <a:p>
            <a:pPr marL="457200" indent="-223838">
              <a:spcBef>
                <a:spcPts val="600"/>
              </a:spcBef>
              <a:buClr>
                <a:srgbClr val="009EDB"/>
              </a:buClr>
              <a:buSzPct val="125000"/>
              <a:buFont typeface="Calibri" panose="020F0502020204030204" pitchFamily="34" charset="0"/>
              <a:buChar char="»"/>
            </a:pPr>
            <a:r>
              <a:rPr lang="en-IN"/>
              <a:t>Many other options</a:t>
            </a:r>
          </a:p>
          <a:p>
            <a:pPr marL="233363" indent="-233363">
              <a:spcBef>
                <a:spcPts val="1800"/>
              </a:spcBef>
              <a:buClr>
                <a:srgbClr val="009EDB"/>
              </a:buClr>
              <a:buSzPct val="125000"/>
              <a:buFont typeface="Calibri" panose="020F0502020204030204" pitchFamily="34" charset="0"/>
              <a:buChar char="›"/>
            </a:pPr>
            <a:r>
              <a:rPr lang="en-IN"/>
              <a:t>Any options not explicitly set in your driver code will be read from your Hadoop configuration files</a:t>
            </a:r>
          </a:p>
          <a:p>
            <a:pPr marL="457200" indent="-223838">
              <a:spcBef>
                <a:spcPts val="600"/>
              </a:spcBef>
              <a:buClr>
                <a:srgbClr val="009EDB"/>
              </a:buClr>
              <a:buSzPct val="125000"/>
              <a:buFont typeface="Calibri" panose="020F0502020204030204" pitchFamily="34" charset="0"/>
              <a:buChar char="»"/>
            </a:pPr>
            <a:r>
              <a:rPr lang="en-IN"/>
              <a:t>Usually located in /etc/hadoop/conf</a:t>
            </a:r>
          </a:p>
          <a:p>
            <a:pPr marL="233363" indent="-233363">
              <a:spcBef>
                <a:spcPts val="1800"/>
              </a:spcBef>
              <a:buClr>
                <a:srgbClr val="009EDB"/>
              </a:buClr>
              <a:buSzPct val="125000"/>
              <a:buFont typeface="Calibri" panose="020F0502020204030204" pitchFamily="34" charset="0"/>
              <a:buChar char="›"/>
            </a:pPr>
            <a:r>
              <a:rPr lang="en-IN"/>
              <a:t>Any options not specified in your configuration files will receive Hadoop’s default values</a:t>
            </a:r>
          </a:p>
        </p:txBody>
      </p:sp>
    </p:spTree>
    <p:extLst>
      <p:ext uri="{BB962C8B-B14F-4D97-AF65-F5344CB8AC3E}">
        <p14:creationId xmlns:p14="http://schemas.microsoft.com/office/powerpoint/2010/main" val="491685712"/>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Naming The Job</a:t>
            </a:r>
            <a:endParaRPr lang="en-IN"/>
          </a:p>
        </p:txBody>
      </p:sp>
      <p:sp>
        <p:nvSpPr>
          <p:cNvPr id="3" name="Rounded Rectangle 2"/>
          <p:cNvSpPr/>
          <p:nvPr/>
        </p:nvSpPr>
        <p:spPr bwMode="gray">
          <a:xfrm>
            <a:off x="554038" y="1307804"/>
            <a:ext cx="8154027" cy="4901609"/>
          </a:xfrm>
          <a:prstGeom prst="roundRect">
            <a:avLst>
              <a:gd name="adj" fmla="val 4086"/>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50000"/>
                  </a:prstClr>
                </a:solidFill>
              </a:rPr>
              <a:t>public class WordCount extends Configured implements Tool {</a:t>
            </a:r>
          </a:p>
          <a:p>
            <a:pPr marL="233363"/>
            <a:r>
              <a:rPr lang="en-IN" sz="1100">
                <a:solidFill>
                  <a:prstClr val="white">
                    <a:lumMod val="50000"/>
                  </a:prstClr>
                </a:solidFill>
              </a:rPr>
              <a:t>public int run(String[] args) throws Exception {</a:t>
            </a:r>
          </a:p>
          <a:p>
            <a:pPr marL="233363"/>
            <a:r>
              <a:rPr lang="en-IN" sz="1100">
                <a:solidFill>
                  <a:prstClr val="white">
                    <a:lumMod val="50000"/>
                  </a:prstClr>
                </a:solidFill>
              </a:rPr>
              <a:t>if (args.length != 2) {</a:t>
            </a:r>
          </a:p>
          <a:p>
            <a:pPr marL="233363"/>
            <a:r>
              <a:rPr lang="en-IN" sz="1100">
                <a:solidFill>
                  <a:prstClr val="white">
                    <a:lumMod val="50000"/>
                  </a:prstClr>
                </a:solidFill>
              </a:rPr>
              <a:t>System.out.printf(</a:t>
            </a:r>
          </a:p>
          <a:p>
            <a:pPr marL="233363"/>
            <a:r>
              <a:rPr lang="en-IN" sz="1100">
                <a:solidFill>
                  <a:prstClr val="white">
                    <a:lumMod val="50000"/>
                  </a:prstClr>
                </a:solidFill>
              </a:rPr>
              <a:t>"Usage: %s [generic options] &lt;input dir&gt; &lt;output dir&gt;\n", getClass().getSimpleName());</a:t>
            </a:r>
          </a:p>
          <a:p>
            <a:pPr marL="233363"/>
            <a:r>
              <a:rPr lang="en-IN" sz="1100">
                <a:solidFill>
                  <a:prstClr val="white">
                    <a:lumMod val="50000"/>
                  </a:prstClr>
                </a:solidFill>
              </a:rPr>
              <a:t>ToolRunner.printGenericCommandUsage(System.out);</a:t>
            </a:r>
          </a:p>
          <a:p>
            <a:pPr marL="233363"/>
            <a:r>
              <a:rPr lang="en-IN" sz="1100">
                <a:solidFill>
                  <a:prstClr val="white">
                    <a:lumMod val="50000"/>
                  </a:prstClr>
                </a:solidFill>
              </a:rPr>
              <a:t>return -1;</a:t>
            </a:r>
          </a:p>
          <a:p>
            <a:pPr marL="233363"/>
            <a:r>
              <a:rPr lang="en-IN" sz="1100">
                <a:solidFill>
                  <a:prstClr val="white">
                    <a:lumMod val="50000"/>
                  </a:prstClr>
                </a:solidFill>
              </a:rPr>
              <a:t>}</a:t>
            </a:r>
          </a:p>
          <a:p>
            <a:pPr marL="233363"/>
            <a:r>
              <a:rPr lang="en-IN" sz="1100">
                <a:solidFill>
                  <a:prstClr val="white">
                    <a:lumMod val="50000"/>
                  </a:prstClr>
                </a:solidFill>
              </a:rPr>
              <a:t>JobConf conf = new JobConf(getConf(), WordCount.class);</a:t>
            </a:r>
          </a:p>
          <a:p>
            <a:pPr marL="233363"/>
            <a:r>
              <a:rPr lang="en-IN" sz="1100">
                <a:solidFill>
                  <a:srgbClr val="000000"/>
                </a:solidFill>
              </a:rPr>
              <a:t>conf.setJobName(this.getClass().getName());</a:t>
            </a:r>
          </a:p>
          <a:p>
            <a:pPr marL="233363"/>
            <a:r>
              <a:rPr lang="en-IN" sz="1100">
                <a:solidFill>
                  <a:prstClr val="white">
                    <a:lumMod val="50000"/>
                  </a:prstClr>
                </a:solidFill>
              </a:rPr>
              <a:t>FileInputFormat.setInputPaths(conf, new Path(args[0]));</a:t>
            </a:r>
          </a:p>
          <a:p>
            <a:pPr marL="233363"/>
            <a:r>
              <a:rPr lang="en-IN" sz="1100">
                <a:solidFill>
                  <a:prstClr val="white">
                    <a:lumMod val="50000"/>
                  </a:prstClr>
                </a:solidFill>
              </a:rPr>
              <a:t>FileOutputFormat.setOutputPath(conf, new Path(args[1]));</a:t>
            </a:r>
          </a:p>
          <a:p>
            <a:pPr marL="233363"/>
            <a:r>
              <a:rPr lang="en-IN" sz="1100">
                <a:solidFill>
                  <a:prstClr val="white">
                    <a:lumMod val="50000"/>
                  </a:prstClr>
                </a:solidFill>
              </a:rPr>
              <a:t>conf.setMapperClass(WordMapper.class);</a:t>
            </a:r>
          </a:p>
          <a:p>
            <a:pPr marL="233363"/>
            <a:r>
              <a:rPr lang="en-IN" sz="1100">
                <a:solidFill>
                  <a:prstClr val="white">
                    <a:lumMod val="50000"/>
                  </a:prstClr>
                </a:solidFill>
              </a:rPr>
              <a:t>conf.setReducerClass(SumReducer.class);</a:t>
            </a:r>
          </a:p>
          <a:p>
            <a:pPr marL="233363"/>
            <a:r>
              <a:rPr lang="en-IN" sz="1100">
                <a:solidFill>
                  <a:prstClr val="white">
                    <a:lumMod val="50000"/>
                  </a:prstClr>
                </a:solidFill>
              </a:rPr>
              <a:t>conf.setMapOutputKeyClass(Text.class);</a:t>
            </a:r>
          </a:p>
          <a:p>
            <a:pPr marL="233363"/>
            <a:r>
              <a:rPr lang="en-IN" sz="1100">
                <a:solidFill>
                  <a:prstClr val="white">
                    <a:lumMod val="50000"/>
                  </a:prstClr>
                </a:solidFill>
              </a:rPr>
              <a:t>conf.setMapOutputValueClass(IntWritable.class);</a:t>
            </a:r>
          </a:p>
          <a:p>
            <a:pPr marL="233363"/>
            <a:r>
              <a:rPr lang="en-IN" sz="1100">
                <a:solidFill>
                  <a:prstClr val="white">
                    <a:lumMod val="50000"/>
                  </a:prstClr>
                </a:solidFill>
              </a:rPr>
              <a:t>conf.setOutputKeyClass(Text.class);</a:t>
            </a:r>
          </a:p>
          <a:p>
            <a:pPr marL="233363"/>
            <a:r>
              <a:rPr lang="en-IN" sz="1100">
                <a:solidFill>
                  <a:prstClr val="white">
                    <a:lumMod val="50000"/>
                  </a:prstClr>
                </a:solidFill>
              </a:rPr>
              <a:t>conf.setOutputValueClass(IntWritable.class);</a:t>
            </a:r>
          </a:p>
          <a:p>
            <a:pPr marL="233363"/>
            <a:r>
              <a:rPr lang="en-IN" sz="1100">
                <a:solidFill>
                  <a:prstClr val="white">
                    <a:lumMod val="50000"/>
                  </a:prstClr>
                </a:solidFill>
              </a:rPr>
              <a:t>JobClient.runJob(conf);</a:t>
            </a:r>
          </a:p>
          <a:p>
            <a:pPr marL="233363"/>
            <a:r>
              <a:rPr lang="en-IN" sz="1100">
                <a:solidFill>
                  <a:prstClr val="white">
                    <a:lumMod val="50000"/>
                  </a:prstClr>
                </a:solidFill>
              </a:rPr>
              <a:t>return 0;</a:t>
            </a:r>
          </a:p>
          <a:p>
            <a:pPr marL="233363"/>
            <a:r>
              <a:rPr lang="en-IN" sz="1100">
                <a:solidFill>
                  <a:prstClr val="white">
                    <a:lumMod val="50000"/>
                  </a:prstClr>
                </a:solidFill>
              </a:rPr>
              <a:t>}</a:t>
            </a:r>
          </a:p>
          <a:p>
            <a:pPr marL="233363"/>
            <a:r>
              <a:rPr lang="en-IN" sz="1100">
                <a:solidFill>
                  <a:prstClr val="white">
                    <a:lumMod val="50000"/>
                  </a:prstClr>
                </a:solidFill>
              </a:rPr>
              <a:t>public static void main(String[] args) throws Exception {</a:t>
            </a:r>
          </a:p>
          <a:p>
            <a:pPr marL="233363"/>
            <a:r>
              <a:rPr lang="en-IN" sz="1100">
                <a:solidFill>
                  <a:prstClr val="white">
                    <a:lumMod val="50000"/>
                  </a:prstClr>
                </a:solidFill>
              </a:rPr>
              <a:t>int exitCode = ToolRunner.run(new WordCount(), args);</a:t>
            </a:r>
          </a:p>
          <a:p>
            <a:pPr marL="233363"/>
            <a:r>
              <a:rPr lang="en-IN" sz="1100">
                <a:solidFill>
                  <a:prstClr val="white">
                    <a:lumMod val="50000"/>
                  </a:prstClr>
                </a:solidFill>
              </a:rPr>
              <a:t>System.exit(exitCode);</a:t>
            </a:r>
          </a:p>
          <a:p>
            <a:pPr marL="233363"/>
            <a:r>
              <a:rPr lang="en-IN" sz="1100">
                <a:solidFill>
                  <a:prstClr val="white">
                    <a:lumMod val="50000"/>
                  </a:prstClr>
                </a:solidFill>
              </a:rPr>
              <a:t>}</a:t>
            </a:r>
          </a:p>
          <a:p>
            <a:pPr marL="233363"/>
            <a:r>
              <a:rPr lang="en-IN" sz="1100">
                <a:solidFill>
                  <a:prstClr val="white">
                    <a:lumMod val="50000"/>
                  </a:prstClr>
                </a:solidFill>
              </a:rPr>
              <a:t>}</a:t>
            </a:r>
          </a:p>
        </p:txBody>
      </p:sp>
      <p:sp>
        <p:nvSpPr>
          <p:cNvPr id="4" name="Rounded Rectangle 3"/>
          <p:cNvSpPr/>
          <p:nvPr/>
        </p:nvSpPr>
        <p:spPr bwMode="gray">
          <a:xfrm>
            <a:off x="1414130" y="3423983"/>
            <a:ext cx="5932968" cy="476726"/>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smtClean="0"/>
              <a:t>Give the job a </a:t>
            </a:r>
            <a:r>
              <a:rPr lang="en-IN" sz="1600"/>
              <a:t>meaningful name.</a:t>
            </a:r>
          </a:p>
        </p:txBody>
      </p:sp>
    </p:spTree>
    <p:extLst>
      <p:ext uri="{BB962C8B-B14F-4D97-AF65-F5344CB8AC3E}">
        <p14:creationId xmlns:p14="http://schemas.microsoft.com/office/powerpoint/2010/main" val="2094508394"/>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Specifying Input and Output Directories</a:t>
            </a:r>
            <a:endParaRPr lang="en-IN"/>
          </a:p>
        </p:txBody>
      </p:sp>
      <p:sp>
        <p:nvSpPr>
          <p:cNvPr id="3" name="Rounded Rectangle 2"/>
          <p:cNvSpPr/>
          <p:nvPr/>
        </p:nvSpPr>
        <p:spPr bwMode="gray">
          <a:xfrm>
            <a:off x="554038" y="1307804"/>
            <a:ext cx="8154027" cy="4901609"/>
          </a:xfrm>
          <a:prstGeom prst="roundRect">
            <a:avLst>
              <a:gd name="adj" fmla="val 4303"/>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50000"/>
                  </a:prstClr>
                </a:solidFill>
              </a:rPr>
              <a:t>public class WordCount extends Configured implements Tool {</a:t>
            </a:r>
          </a:p>
          <a:p>
            <a:pPr marL="233363"/>
            <a:r>
              <a:rPr lang="en-IN" sz="1100">
                <a:solidFill>
                  <a:prstClr val="white">
                    <a:lumMod val="50000"/>
                  </a:prstClr>
                </a:solidFill>
              </a:rPr>
              <a:t>public int run(String[] args) throws Exception {</a:t>
            </a:r>
          </a:p>
          <a:p>
            <a:pPr marL="233363"/>
            <a:r>
              <a:rPr lang="en-IN" sz="1100">
                <a:solidFill>
                  <a:prstClr val="white">
                    <a:lumMod val="50000"/>
                  </a:prstClr>
                </a:solidFill>
              </a:rPr>
              <a:t>if (args.length != 2) {</a:t>
            </a:r>
          </a:p>
          <a:p>
            <a:pPr marL="233363"/>
            <a:r>
              <a:rPr lang="en-IN" sz="1100">
                <a:solidFill>
                  <a:prstClr val="white">
                    <a:lumMod val="50000"/>
                  </a:prstClr>
                </a:solidFill>
              </a:rPr>
              <a:t>System.out.printf(</a:t>
            </a:r>
          </a:p>
          <a:p>
            <a:pPr marL="233363"/>
            <a:r>
              <a:rPr lang="en-IN" sz="1100">
                <a:solidFill>
                  <a:prstClr val="white">
                    <a:lumMod val="50000"/>
                  </a:prstClr>
                </a:solidFill>
              </a:rPr>
              <a:t>"Usage: %s [generic options] &lt;input dir&gt; &lt;output dir&gt;\n", getClass().getSimpleName());</a:t>
            </a:r>
          </a:p>
          <a:p>
            <a:pPr marL="233363"/>
            <a:r>
              <a:rPr lang="en-IN" sz="1100">
                <a:solidFill>
                  <a:prstClr val="white">
                    <a:lumMod val="50000"/>
                  </a:prstClr>
                </a:solidFill>
              </a:rPr>
              <a:t>ToolRunner.printGenericCommandUsage(System.out);</a:t>
            </a:r>
          </a:p>
          <a:p>
            <a:pPr marL="233363"/>
            <a:r>
              <a:rPr lang="en-IN" sz="1100">
                <a:solidFill>
                  <a:prstClr val="white">
                    <a:lumMod val="50000"/>
                  </a:prstClr>
                </a:solidFill>
              </a:rPr>
              <a:t>return -1;</a:t>
            </a:r>
          </a:p>
          <a:p>
            <a:pPr marL="233363"/>
            <a:r>
              <a:rPr lang="en-IN" sz="1100">
                <a:solidFill>
                  <a:prstClr val="white">
                    <a:lumMod val="50000"/>
                  </a:prstClr>
                </a:solidFill>
              </a:rPr>
              <a:t>}</a:t>
            </a:r>
          </a:p>
          <a:p>
            <a:pPr marL="233363"/>
            <a:r>
              <a:rPr lang="en-IN" sz="1100">
                <a:solidFill>
                  <a:prstClr val="white">
                    <a:lumMod val="50000"/>
                  </a:prstClr>
                </a:solidFill>
              </a:rPr>
              <a:t>JobConf conf = new JobConf(getConf(), WordCount.class);</a:t>
            </a:r>
          </a:p>
          <a:p>
            <a:pPr marL="233363"/>
            <a:r>
              <a:rPr lang="en-IN" sz="1100">
                <a:solidFill>
                  <a:prstClr val="white">
                    <a:lumMod val="50000"/>
                  </a:prstClr>
                </a:solidFill>
              </a:rPr>
              <a:t>conf.setJobName(this.getClass().getName());</a:t>
            </a:r>
          </a:p>
          <a:p>
            <a:pPr marL="233363"/>
            <a:r>
              <a:rPr lang="en-IN" sz="1100">
                <a:solidFill>
                  <a:srgbClr val="000000"/>
                </a:solidFill>
              </a:rPr>
              <a:t>FileInputFormat.setInputPaths(conf, new Path(args[0]));</a:t>
            </a:r>
          </a:p>
          <a:p>
            <a:pPr marL="233363"/>
            <a:r>
              <a:rPr lang="en-IN" sz="1100">
                <a:solidFill>
                  <a:srgbClr val="000000"/>
                </a:solidFill>
              </a:rPr>
              <a:t>FileOutputFormat.setOutputPath(conf, new Path(args[1]));</a:t>
            </a:r>
          </a:p>
          <a:p>
            <a:pPr marL="233363"/>
            <a:r>
              <a:rPr lang="en-IN" sz="1100">
                <a:solidFill>
                  <a:prstClr val="white">
                    <a:lumMod val="50000"/>
                  </a:prstClr>
                </a:solidFill>
              </a:rPr>
              <a:t>conf.setMapperClass(WordMapper.class);</a:t>
            </a:r>
          </a:p>
          <a:p>
            <a:pPr marL="233363"/>
            <a:r>
              <a:rPr lang="en-IN" sz="1100">
                <a:solidFill>
                  <a:prstClr val="white">
                    <a:lumMod val="50000"/>
                  </a:prstClr>
                </a:solidFill>
              </a:rPr>
              <a:t>conf.setReducerClass(SumReducer.class);</a:t>
            </a:r>
          </a:p>
          <a:p>
            <a:pPr marL="233363"/>
            <a:r>
              <a:rPr lang="en-IN" sz="1100">
                <a:solidFill>
                  <a:prstClr val="white">
                    <a:lumMod val="50000"/>
                  </a:prstClr>
                </a:solidFill>
              </a:rPr>
              <a:t>conf.setMapOutputKeyClass(Text.class);</a:t>
            </a:r>
          </a:p>
          <a:p>
            <a:pPr marL="233363"/>
            <a:r>
              <a:rPr lang="en-IN" sz="1100">
                <a:solidFill>
                  <a:prstClr val="white">
                    <a:lumMod val="50000"/>
                  </a:prstClr>
                </a:solidFill>
              </a:rPr>
              <a:t>conf.setMapOutputValueClass(IntWritable.class);</a:t>
            </a:r>
          </a:p>
          <a:p>
            <a:pPr marL="233363"/>
            <a:r>
              <a:rPr lang="en-IN" sz="1100">
                <a:solidFill>
                  <a:prstClr val="white">
                    <a:lumMod val="50000"/>
                  </a:prstClr>
                </a:solidFill>
              </a:rPr>
              <a:t>conf.setOutputKeyClass(Text.class);</a:t>
            </a:r>
          </a:p>
          <a:p>
            <a:pPr marL="233363"/>
            <a:r>
              <a:rPr lang="en-IN" sz="1100">
                <a:solidFill>
                  <a:prstClr val="white">
                    <a:lumMod val="50000"/>
                  </a:prstClr>
                </a:solidFill>
              </a:rPr>
              <a:t>conf.setOutputValueClass(IntWritable.class);</a:t>
            </a:r>
          </a:p>
          <a:p>
            <a:pPr marL="233363"/>
            <a:r>
              <a:rPr lang="en-IN" sz="1100">
                <a:solidFill>
                  <a:prstClr val="white">
                    <a:lumMod val="50000"/>
                  </a:prstClr>
                </a:solidFill>
              </a:rPr>
              <a:t>JobClient.runJob(conf);</a:t>
            </a:r>
          </a:p>
          <a:p>
            <a:pPr marL="233363"/>
            <a:r>
              <a:rPr lang="en-IN" sz="1100">
                <a:solidFill>
                  <a:prstClr val="white">
                    <a:lumMod val="50000"/>
                  </a:prstClr>
                </a:solidFill>
              </a:rPr>
              <a:t>return 0;</a:t>
            </a:r>
          </a:p>
          <a:p>
            <a:pPr marL="233363"/>
            <a:r>
              <a:rPr lang="en-IN" sz="1100">
                <a:solidFill>
                  <a:prstClr val="white">
                    <a:lumMod val="50000"/>
                  </a:prstClr>
                </a:solidFill>
              </a:rPr>
              <a:t>}</a:t>
            </a:r>
          </a:p>
          <a:p>
            <a:pPr marL="233363"/>
            <a:r>
              <a:rPr lang="en-IN" sz="1100">
                <a:solidFill>
                  <a:prstClr val="white">
                    <a:lumMod val="50000"/>
                  </a:prstClr>
                </a:solidFill>
              </a:rPr>
              <a:t>public static void main(String[] args) throws Exception {</a:t>
            </a:r>
          </a:p>
          <a:p>
            <a:pPr marL="233363"/>
            <a:r>
              <a:rPr lang="en-IN" sz="1100">
                <a:solidFill>
                  <a:prstClr val="white">
                    <a:lumMod val="50000"/>
                  </a:prstClr>
                </a:solidFill>
              </a:rPr>
              <a:t>int exitCode = ToolRunner.run(new WordCount(), args);</a:t>
            </a:r>
          </a:p>
          <a:p>
            <a:pPr marL="233363"/>
            <a:r>
              <a:rPr lang="en-IN" sz="1100">
                <a:solidFill>
                  <a:prstClr val="white">
                    <a:lumMod val="50000"/>
                  </a:prstClr>
                </a:solidFill>
              </a:rPr>
              <a:t>System.exit(exitCode);</a:t>
            </a:r>
          </a:p>
          <a:p>
            <a:pPr marL="233363"/>
            <a:r>
              <a:rPr lang="en-IN" sz="1100">
                <a:solidFill>
                  <a:prstClr val="white">
                    <a:lumMod val="50000"/>
                  </a:prstClr>
                </a:solidFill>
              </a:rPr>
              <a:t>}</a:t>
            </a:r>
          </a:p>
          <a:p>
            <a:pPr marL="233363"/>
            <a:r>
              <a:rPr lang="en-IN" sz="1100">
                <a:solidFill>
                  <a:prstClr val="white">
                    <a:lumMod val="50000"/>
                  </a:prstClr>
                </a:solidFill>
              </a:rPr>
              <a:t>}</a:t>
            </a:r>
          </a:p>
        </p:txBody>
      </p:sp>
      <p:sp>
        <p:nvSpPr>
          <p:cNvPr id="4" name="Rounded Rectangle 3"/>
          <p:cNvSpPr/>
          <p:nvPr/>
        </p:nvSpPr>
        <p:spPr bwMode="gray">
          <a:xfrm>
            <a:off x="1414130" y="3615377"/>
            <a:ext cx="5932968" cy="749141"/>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t>Next, specify the input directory from which data will be read, and the output directory to which final output will be written.</a:t>
            </a:r>
          </a:p>
        </p:txBody>
      </p:sp>
    </p:spTree>
    <p:extLst>
      <p:ext uri="{BB962C8B-B14F-4D97-AF65-F5344CB8AC3E}">
        <p14:creationId xmlns:p14="http://schemas.microsoft.com/office/powerpoint/2010/main" val="2678399789"/>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Specifying the InputFormat</a:t>
            </a:r>
            <a:endParaRPr lang="en-IN"/>
          </a:p>
        </p:txBody>
      </p:sp>
      <p:sp>
        <p:nvSpPr>
          <p:cNvPr id="3" name="Rectangle 2"/>
          <p:cNvSpPr/>
          <p:nvPr/>
        </p:nvSpPr>
        <p:spPr bwMode="gray">
          <a:xfrm>
            <a:off x="554038" y="2413338"/>
            <a:ext cx="6984446" cy="1461939"/>
          </a:xfrm>
          <a:prstGeom prst="rect">
            <a:avLst/>
          </a:prstGeom>
        </p:spPr>
        <p:txBody>
          <a:bodyPr wrap="square" lIns="0" tIns="0" rIns="0" bIns="0">
            <a:spAutoFit/>
          </a:bodyPr>
          <a:lstStyle/>
          <a:p>
            <a:pPr marL="233363" indent="-233363">
              <a:spcBef>
                <a:spcPts val="1800"/>
              </a:spcBef>
              <a:buClr>
                <a:srgbClr val="009EDB"/>
              </a:buClr>
              <a:buSzPct val="125000"/>
              <a:buFont typeface="Calibri" panose="020F0502020204030204" pitchFamily="34" charset="0"/>
              <a:buChar char="›"/>
            </a:pPr>
            <a:r>
              <a:rPr lang="en-IN"/>
              <a:t>The default InputFormat (TextInputFormat) will be used unless you specify otherwise</a:t>
            </a:r>
          </a:p>
          <a:p>
            <a:pPr marL="233363" indent="-233363">
              <a:spcBef>
                <a:spcPts val="1800"/>
              </a:spcBef>
              <a:buClr>
                <a:srgbClr val="009EDB"/>
              </a:buClr>
              <a:buSzPct val="125000"/>
              <a:buFont typeface="Calibri" panose="020F0502020204030204" pitchFamily="34" charset="0"/>
              <a:buChar char="›"/>
            </a:pPr>
            <a:r>
              <a:rPr lang="en-IN"/>
              <a:t>To use an InputFormat other than the default, use e.g.</a:t>
            </a:r>
          </a:p>
          <a:p>
            <a:pPr marL="233363">
              <a:spcBef>
                <a:spcPts val="1200"/>
              </a:spcBef>
            </a:pPr>
            <a:r>
              <a:rPr lang="en-IN" sz="1600">
                <a:latin typeface="Arial" panose="020B0604020202020204" pitchFamily="34" charset="0"/>
                <a:cs typeface="Arial" panose="020B0604020202020204" pitchFamily="34" charset="0"/>
              </a:rPr>
              <a:t>conf.setInputFormat(KeyValueTextInputFormat.class</a:t>
            </a:r>
            <a:r>
              <a:rPr lang="en-IN" sz="1600"/>
              <a:t>)</a:t>
            </a:r>
          </a:p>
        </p:txBody>
      </p:sp>
    </p:spTree>
    <p:extLst>
      <p:ext uri="{BB962C8B-B14F-4D97-AF65-F5344CB8AC3E}">
        <p14:creationId xmlns:p14="http://schemas.microsoft.com/office/powerpoint/2010/main" val="1684660950"/>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Determining Which Files To Read</a:t>
            </a:r>
            <a:endParaRPr lang="en-IN"/>
          </a:p>
        </p:txBody>
      </p:sp>
      <p:sp>
        <p:nvSpPr>
          <p:cNvPr id="3" name="Rectangle 2"/>
          <p:cNvSpPr/>
          <p:nvPr/>
        </p:nvSpPr>
        <p:spPr bwMode="gray">
          <a:xfrm>
            <a:off x="554038" y="1622951"/>
            <a:ext cx="8035924" cy="4047262"/>
          </a:xfrm>
          <a:prstGeom prst="rect">
            <a:avLst/>
          </a:prstGeom>
        </p:spPr>
        <p:txBody>
          <a:bodyPr wrap="square" lIns="0" tIns="0" rIns="0" bIns="0">
            <a:spAutoFit/>
          </a:bodyPr>
          <a:lstStyle/>
          <a:p>
            <a:pPr marL="233363" indent="-233363">
              <a:spcBef>
                <a:spcPts val="1800"/>
              </a:spcBef>
              <a:buClr>
                <a:srgbClr val="009EDB"/>
              </a:buClr>
              <a:buSzPct val="125000"/>
              <a:buFont typeface="Calibri" panose="020F0502020204030204" pitchFamily="34" charset="0"/>
              <a:buChar char="›"/>
            </a:pPr>
            <a:r>
              <a:rPr lang="en-IN"/>
              <a:t>By default, FileInputFormat.setInputPaths() will read all files from a specified directory and send them to Mappers</a:t>
            </a:r>
          </a:p>
          <a:p>
            <a:pPr marL="457200" indent="-223838">
              <a:spcBef>
                <a:spcPts val="600"/>
              </a:spcBef>
              <a:buClr>
                <a:srgbClr val="009EDB"/>
              </a:buClr>
              <a:buSzPct val="125000"/>
              <a:buFont typeface="Calibri" panose="020F0502020204030204" pitchFamily="34" charset="0"/>
              <a:buChar char="»"/>
            </a:pPr>
            <a:r>
              <a:rPr lang="en-IN"/>
              <a:t>Exceptions: items whose names begin with a period (.) or underscore (_)</a:t>
            </a:r>
          </a:p>
          <a:p>
            <a:pPr marL="457200" indent="-223838">
              <a:spcBef>
                <a:spcPts val="600"/>
              </a:spcBef>
              <a:buClr>
                <a:srgbClr val="009EDB"/>
              </a:buClr>
              <a:buSzPct val="125000"/>
              <a:buFont typeface="Calibri" panose="020F0502020204030204" pitchFamily="34" charset="0"/>
              <a:buChar char="»"/>
            </a:pPr>
            <a:r>
              <a:rPr lang="en-IN"/>
              <a:t>Globs can be specified to restrict input</a:t>
            </a:r>
          </a:p>
          <a:p>
            <a:pPr marL="690563" indent="-233363">
              <a:spcBef>
                <a:spcPts val="1200"/>
              </a:spcBef>
              <a:buClr>
                <a:srgbClr val="666666"/>
              </a:buClr>
              <a:buSzPct val="125000"/>
              <a:buFont typeface="Calibri" panose="020F0502020204030204" pitchFamily="34" charset="0"/>
              <a:buChar char="›"/>
            </a:pPr>
            <a:r>
              <a:rPr lang="en-IN" sz="1600"/>
              <a:t>For example, /2010/*/01/*</a:t>
            </a:r>
          </a:p>
          <a:p>
            <a:pPr marL="233363" indent="-233363">
              <a:spcBef>
                <a:spcPts val="1800"/>
              </a:spcBef>
              <a:buClr>
                <a:srgbClr val="009EDB"/>
              </a:buClr>
              <a:buSzPct val="125000"/>
              <a:buFont typeface="Calibri" panose="020F0502020204030204" pitchFamily="34" charset="0"/>
              <a:buChar char="›"/>
            </a:pPr>
            <a:r>
              <a:rPr lang="en-IN"/>
              <a:t>Alternatively, FileInputFormat.addInputPath() can be called multiple times, specifying a single file or directory each time</a:t>
            </a:r>
          </a:p>
          <a:p>
            <a:pPr marL="233363" indent="-233363">
              <a:spcBef>
                <a:spcPts val="1800"/>
              </a:spcBef>
              <a:buClr>
                <a:srgbClr val="009EDB"/>
              </a:buClr>
              <a:buSzPct val="125000"/>
              <a:buFont typeface="Calibri" panose="020F0502020204030204" pitchFamily="34" charset="0"/>
              <a:buChar char="›"/>
            </a:pPr>
            <a:r>
              <a:rPr lang="en-IN"/>
              <a:t>More advanced filtering can be performed by implementing a PathFilter</a:t>
            </a:r>
          </a:p>
          <a:p>
            <a:pPr marL="457200" indent="-223838">
              <a:spcBef>
                <a:spcPts val="600"/>
              </a:spcBef>
              <a:buClr>
                <a:srgbClr val="009EDB"/>
              </a:buClr>
              <a:buSzPct val="125000"/>
              <a:buFont typeface="Calibri" panose="020F0502020204030204" pitchFamily="34" charset="0"/>
              <a:buChar char="»"/>
            </a:pPr>
            <a:r>
              <a:rPr lang="en-IN"/>
              <a:t>Interface with a method named accept</a:t>
            </a:r>
          </a:p>
          <a:p>
            <a:pPr marL="690563" indent="-233363">
              <a:spcBef>
                <a:spcPts val="1200"/>
              </a:spcBef>
              <a:buClr>
                <a:srgbClr val="666666"/>
              </a:buClr>
              <a:buSzPct val="125000"/>
              <a:buFont typeface="Calibri" panose="020F0502020204030204" pitchFamily="34" charset="0"/>
              <a:buChar char="›"/>
            </a:pPr>
            <a:r>
              <a:rPr lang="en-IN" sz="1600"/>
              <a:t>Takes a path to a file, returns true or false depending on whether or not the file should be processed</a:t>
            </a:r>
          </a:p>
        </p:txBody>
      </p:sp>
    </p:spTree>
    <p:extLst>
      <p:ext uri="{BB962C8B-B14F-4D97-AF65-F5344CB8AC3E}">
        <p14:creationId xmlns:p14="http://schemas.microsoft.com/office/powerpoint/2010/main" val="1427461624"/>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Specifying Final Output With OutputFormat</a:t>
            </a:r>
            <a:endParaRPr lang="en-IN"/>
          </a:p>
        </p:txBody>
      </p:sp>
      <p:sp>
        <p:nvSpPr>
          <p:cNvPr id="3" name="Rectangle 2"/>
          <p:cNvSpPr/>
          <p:nvPr/>
        </p:nvSpPr>
        <p:spPr bwMode="gray">
          <a:xfrm>
            <a:off x="554038" y="1720840"/>
            <a:ext cx="7175832" cy="2169825"/>
          </a:xfrm>
          <a:prstGeom prst="rect">
            <a:avLst/>
          </a:prstGeom>
        </p:spPr>
        <p:txBody>
          <a:bodyPr wrap="square" lIns="0" tIns="0" rIns="0" bIns="0">
            <a:spAutoFit/>
          </a:bodyPr>
          <a:lstStyle/>
          <a:p>
            <a:pPr marL="233363" indent="-233363">
              <a:spcBef>
                <a:spcPts val="1800"/>
              </a:spcBef>
              <a:buClr>
                <a:srgbClr val="009EDB"/>
              </a:buClr>
              <a:buSzPct val="125000"/>
              <a:buFont typeface="Calibri" panose="020F0502020204030204" pitchFamily="34" charset="0"/>
              <a:buChar char="›"/>
            </a:pPr>
            <a:r>
              <a:rPr lang="en-IN" dirty="0" err="1"/>
              <a:t>FileOutputFormat.setOutputPath</a:t>
            </a:r>
            <a:r>
              <a:rPr lang="en-IN" dirty="0"/>
              <a:t>() specifies the directory to which the Reducers will write their final output</a:t>
            </a:r>
          </a:p>
          <a:p>
            <a:pPr marL="233363" indent="-233363">
              <a:spcBef>
                <a:spcPts val="1800"/>
              </a:spcBef>
              <a:buClr>
                <a:srgbClr val="009EDB"/>
              </a:buClr>
              <a:buSzPct val="125000"/>
              <a:buFont typeface="Calibri" panose="020F0502020204030204" pitchFamily="34" charset="0"/>
              <a:buChar char="›"/>
            </a:pPr>
            <a:r>
              <a:rPr lang="en-IN" dirty="0"/>
              <a:t>The driver can also specify the format of the output data</a:t>
            </a:r>
          </a:p>
          <a:p>
            <a:pPr marL="457200" indent="-223838">
              <a:spcBef>
                <a:spcPts val="600"/>
              </a:spcBef>
              <a:buClr>
                <a:srgbClr val="009EDB"/>
              </a:buClr>
              <a:buSzPct val="125000"/>
              <a:buFont typeface="Calibri" panose="020F0502020204030204" pitchFamily="34" charset="0"/>
              <a:buChar char="»"/>
            </a:pPr>
            <a:r>
              <a:rPr lang="en-IN" dirty="0"/>
              <a:t>Default is a plain text file</a:t>
            </a:r>
          </a:p>
          <a:p>
            <a:pPr marL="457200" indent="-223838">
              <a:spcBef>
                <a:spcPts val="600"/>
              </a:spcBef>
              <a:buClr>
                <a:srgbClr val="009EDB"/>
              </a:buClr>
              <a:buSzPct val="125000"/>
              <a:buFont typeface="Calibri" panose="020F0502020204030204" pitchFamily="34" charset="0"/>
              <a:buChar char="»"/>
            </a:pPr>
            <a:r>
              <a:rPr lang="en-IN" dirty="0"/>
              <a:t>Could be explicitly written as</a:t>
            </a:r>
          </a:p>
          <a:p>
            <a:pPr marL="574675">
              <a:spcBef>
                <a:spcPts val="1200"/>
              </a:spcBef>
            </a:pPr>
            <a:r>
              <a:rPr lang="en-IN" sz="1600" dirty="0" err="1">
                <a:latin typeface="Arial" panose="020B0604020202020204" pitchFamily="34" charset="0"/>
                <a:cs typeface="Arial" panose="020B0604020202020204" pitchFamily="34" charset="0"/>
              </a:rPr>
              <a:t>conf.setOutputFormat</a:t>
            </a:r>
            <a:r>
              <a:rPr lang="en-IN" sz="1600" dirty="0">
                <a:latin typeface="Arial" panose="020B0604020202020204" pitchFamily="34" charset="0"/>
                <a:cs typeface="Arial" panose="020B0604020202020204" pitchFamily="34" charset="0"/>
              </a:rPr>
              <a:t>(</a:t>
            </a:r>
            <a:r>
              <a:rPr lang="en-IN" sz="1600" dirty="0" err="1">
                <a:latin typeface="Arial" panose="020B0604020202020204" pitchFamily="34" charset="0"/>
                <a:cs typeface="Arial" panose="020B0604020202020204" pitchFamily="34" charset="0"/>
              </a:rPr>
              <a:t>TextOutputFormat.class</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112387"/>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Specify The Classes for Mapper and Reducer</a:t>
            </a:r>
            <a:endParaRPr lang="en-IN"/>
          </a:p>
        </p:txBody>
      </p:sp>
      <p:sp>
        <p:nvSpPr>
          <p:cNvPr id="3" name="Rounded Rectangle 2"/>
          <p:cNvSpPr/>
          <p:nvPr/>
        </p:nvSpPr>
        <p:spPr bwMode="gray">
          <a:xfrm>
            <a:off x="554038" y="1307804"/>
            <a:ext cx="8154027" cy="4901609"/>
          </a:xfrm>
          <a:prstGeom prst="roundRect">
            <a:avLst>
              <a:gd name="adj" fmla="val 4303"/>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srgbClr val="666666"/>
                </a:solidFill>
              </a:rPr>
              <a:t>public class WordCount extends Configured implements Tool {</a:t>
            </a:r>
          </a:p>
          <a:p>
            <a:pPr marL="233363"/>
            <a:r>
              <a:rPr lang="en-IN" sz="1100">
                <a:solidFill>
                  <a:srgbClr val="666666"/>
                </a:solidFill>
              </a:rPr>
              <a:t>public int run(String[] args) throws Exception {</a:t>
            </a:r>
          </a:p>
          <a:p>
            <a:pPr marL="233363"/>
            <a:r>
              <a:rPr lang="en-IN" sz="1100">
                <a:solidFill>
                  <a:srgbClr val="666666"/>
                </a:solidFill>
              </a:rPr>
              <a:t>if (args.length != 2) {</a:t>
            </a:r>
          </a:p>
          <a:p>
            <a:pPr marL="233363"/>
            <a:r>
              <a:rPr lang="en-IN" sz="1100">
                <a:solidFill>
                  <a:srgbClr val="666666"/>
                </a:solidFill>
              </a:rPr>
              <a:t>System.out.printf(</a:t>
            </a:r>
          </a:p>
          <a:p>
            <a:pPr marL="233363"/>
            <a:r>
              <a:rPr lang="en-IN" sz="1100">
                <a:solidFill>
                  <a:srgbClr val="666666"/>
                </a:solidFill>
              </a:rPr>
              <a:t>"Usage: %s [generic options] &lt;input dir&gt; &lt;output dir&gt;\n", getClass().getSimpleName());</a:t>
            </a:r>
          </a:p>
          <a:p>
            <a:pPr marL="233363"/>
            <a:r>
              <a:rPr lang="en-IN" sz="1100">
                <a:solidFill>
                  <a:srgbClr val="666666"/>
                </a:solidFill>
              </a:rPr>
              <a:t>ToolRunner.printGenericCommandUsage(System.out);</a:t>
            </a:r>
          </a:p>
          <a:p>
            <a:pPr marL="233363"/>
            <a:r>
              <a:rPr lang="en-IN" sz="1100">
                <a:solidFill>
                  <a:srgbClr val="666666"/>
                </a:solidFill>
              </a:rPr>
              <a:t>return -1;</a:t>
            </a:r>
          </a:p>
          <a:p>
            <a:pPr marL="233363"/>
            <a:r>
              <a:rPr lang="en-IN" sz="1100">
                <a:solidFill>
                  <a:srgbClr val="666666"/>
                </a:solidFill>
              </a:rPr>
              <a:t>}</a:t>
            </a:r>
          </a:p>
          <a:p>
            <a:pPr marL="233363"/>
            <a:r>
              <a:rPr lang="en-IN" sz="1100">
                <a:solidFill>
                  <a:srgbClr val="666666"/>
                </a:solidFill>
              </a:rPr>
              <a:t>JobConf conf = new JobConf(getConf(), WordCount.class);</a:t>
            </a:r>
          </a:p>
          <a:p>
            <a:pPr marL="233363"/>
            <a:r>
              <a:rPr lang="en-IN" sz="1100">
                <a:solidFill>
                  <a:srgbClr val="666666"/>
                </a:solidFill>
              </a:rPr>
              <a:t>conf.setJobName(this.getClass().getName());</a:t>
            </a:r>
          </a:p>
          <a:p>
            <a:pPr marL="233363"/>
            <a:r>
              <a:rPr lang="en-IN" sz="1100">
                <a:solidFill>
                  <a:srgbClr val="666666"/>
                </a:solidFill>
              </a:rPr>
              <a:t>FileInputFormat.setInputPaths(conf, new Path(args[0]));</a:t>
            </a:r>
          </a:p>
          <a:p>
            <a:pPr marL="233363"/>
            <a:r>
              <a:rPr lang="en-IN" sz="1100">
                <a:solidFill>
                  <a:srgbClr val="666666"/>
                </a:solidFill>
              </a:rPr>
              <a:t>FileOutputFormat.setOutputPath(conf, new Path(args[1]));</a:t>
            </a:r>
          </a:p>
          <a:p>
            <a:pPr marL="233363"/>
            <a:r>
              <a:rPr lang="en-IN" sz="1100">
                <a:solidFill>
                  <a:srgbClr val="000000"/>
                </a:solidFill>
              </a:rPr>
              <a:t>conf.setMapperClass(WordMapper.class);</a:t>
            </a:r>
          </a:p>
          <a:p>
            <a:pPr marL="233363"/>
            <a:r>
              <a:rPr lang="en-IN" sz="1100">
                <a:solidFill>
                  <a:srgbClr val="000000"/>
                </a:solidFill>
              </a:rPr>
              <a:t>conf.setReducerClass(SumReducer.class);</a:t>
            </a:r>
          </a:p>
          <a:p>
            <a:pPr marL="233363"/>
            <a:r>
              <a:rPr lang="en-IN" sz="1100">
                <a:solidFill>
                  <a:srgbClr val="666666"/>
                </a:solidFill>
              </a:rPr>
              <a:t>conf.setMapOutputKeyClass(Text.class);</a:t>
            </a:r>
          </a:p>
          <a:p>
            <a:pPr marL="233363"/>
            <a:r>
              <a:rPr lang="en-IN" sz="1100">
                <a:solidFill>
                  <a:srgbClr val="666666"/>
                </a:solidFill>
              </a:rPr>
              <a:t>conf.setMapOutputValueClass(IntWritable.class);</a:t>
            </a:r>
          </a:p>
          <a:p>
            <a:pPr marL="233363"/>
            <a:r>
              <a:rPr lang="en-IN" sz="1100">
                <a:solidFill>
                  <a:srgbClr val="666666"/>
                </a:solidFill>
              </a:rPr>
              <a:t>conf.setOutputKeyClass(Text.class);</a:t>
            </a:r>
          </a:p>
          <a:p>
            <a:pPr marL="233363"/>
            <a:r>
              <a:rPr lang="en-IN" sz="1100">
                <a:solidFill>
                  <a:srgbClr val="666666"/>
                </a:solidFill>
              </a:rPr>
              <a:t>conf.setOutputValueClass(IntWritable.class);</a:t>
            </a:r>
          </a:p>
          <a:p>
            <a:pPr marL="233363"/>
            <a:r>
              <a:rPr lang="en-IN" sz="1100">
                <a:solidFill>
                  <a:srgbClr val="666666"/>
                </a:solidFill>
              </a:rPr>
              <a:t>JobClient.runJob(conf);</a:t>
            </a:r>
          </a:p>
          <a:p>
            <a:pPr marL="233363"/>
            <a:r>
              <a:rPr lang="en-IN" sz="1100">
                <a:solidFill>
                  <a:srgbClr val="666666"/>
                </a:solidFill>
              </a:rPr>
              <a:t>return 0;</a:t>
            </a:r>
          </a:p>
          <a:p>
            <a:pPr marL="233363"/>
            <a:r>
              <a:rPr lang="en-IN" sz="1100">
                <a:solidFill>
                  <a:srgbClr val="666666"/>
                </a:solidFill>
              </a:rPr>
              <a:t>}</a:t>
            </a:r>
          </a:p>
          <a:p>
            <a:pPr marL="233363"/>
            <a:r>
              <a:rPr lang="en-IN" sz="1100">
                <a:solidFill>
                  <a:srgbClr val="666666"/>
                </a:solidFill>
              </a:rPr>
              <a:t>public static void main(String[] args) throws Exception {</a:t>
            </a:r>
          </a:p>
          <a:p>
            <a:pPr marL="233363"/>
            <a:r>
              <a:rPr lang="en-IN" sz="1100">
                <a:solidFill>
                  <a:srgbClr val="666666"/>
                </a:solidFill>
              </a:rPr>
              <a:t>int exitCode = ToolRunner.run(new WordCount(), args);</a:t>
            </a:r>
          </a:p>
          <a:p>
            <a:pPr marL="233363"/>
            <a:r>
              <a:rPr lang="en-IN" sz="1100">
                <a:solidFill>
                  <a:srgbClr val="666666"/>
                </a:solidFill>
              </a:rPr>
              <a:t>System.exit(exitCode);</a:t>
            </a:r>
          </a:p>
          <a:p>
            <a:pPr marL="233363"/>
            <a:r>
              <a:rPr lang="en-IN" sz="1100">
                <a:solidFill>
                  <a:srgbClr val="666666"/>
                </a:solidFill>
              </a:rPr>
              <a:t>}</a:t>
            </a:r>
          </a:p>
          <a:p>
            <a:pPr marL="233363"/>
            <a:r>
              <a:rPr lang="en-IN" sz="1100">
                <a:solidFill>
                  <a:srgbClr val="666666"/>
                </a:solidFill>
              </a:rPr>
              <a:t>}</a:t>
            </a:r>
          </a:p>
        </p:txBody>
      </p:sp>
      <p:sp>
        <p:nvSpPr>
          <p:cNvPr id="4" name="Rounded Rectangle 3"/>
          <p:cNvSpPr/>
          <p:nvPr/>
        </p:nvSpPr>
        <p:spPr bwMode="gray">
          <a:xfrm>
            <a:off x="1414130" y="4136373"/>
            <a:ext cx="5932968" cy="749141"/>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solidFill>
                  <a:srgbClr val="666666"/>
                </a:solidFill>
              </a:rPr>
              <a:t>Give the JobConf object information about which classes </a:t>
            </a:r>
            <a:r>
              <a:rPr lang="en-IN" sz="1600" smtClean="0">
                <a:solidFill>
                  <a:srgbClr val="666666"/>
                </a:solidFill>
              </a:rPr>
              <a:t>are to </a:t>
            </a:r>
            <a:r>
              <a:rPr lang="en-IN" sz="1600">
                <a:solidFill>
                  <a:srgbClr val="666666"/>
                </a:solidFill>
              </a:rPr>
              <a:t>be instantiated as the Mapper and Reducer.</a:t>
            </a:r>
          </a:p>
        </p:txBody>
      </p:sp>
    </p:spTree>
    <p:extLst>
      <p:ext uri="{BB962C8B-B14F-4D97-AF65-F5344CB8AC3E}">
        <p14:creationId xmlns:p14="http://schemas.microsoft.com/office/powerpoint/2010/main" val="2329432279"/>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IN" smtClean="0"/>
              <a:t>Specify The Intermediate Data Types</a:t>
            </a:r>
            <a:endParaRPr lang="en-IN"/>
          </a:p>
        </p:txBody>
      </p:sp>
      <p:sp>
        <p:nvSpPr>
          <p:cNvPr id="3" name="Rounded Rectangle 2"/>
          <p:cNvSpPr/>
          <p:nvPr/>
        </p:nvSpPr>
        <p:spPr bwMode="gray">
          <a:xfrm>
            <a:off x="554038" y="1307804"/>
            <a:ext cx="8154027" cy="4901609"/>
          </a:xfrm>
          <a:prstGeom prst="roundRect">
            <a:avLst>
              <a:gd name="adj" fmla="val 4519"/>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r>
              <a:rPr lang="en-IN" sz="1100">
                <a:solidFill>
                  <a:prstClr val="white">
                    <a:lumMod val="75000"/>
                  </a:prstClr>
                </a:solidFill>
              </a:rPr>
              <a:t>public class WordCount extends Configured implements Tool {</a:t>
            </a:r>
          </a:p>
          <a:p>
            <a:pPr marL="233363"/>
            <a:r>
              <a:rPr lang="en-IN" sz="1100">
                <a:solidFill>
                  <a:prstClr val="white">
                    <a:lumMod val="75000"/>
                  </a:prstClr>
                </a:solidFill>
              </a:rPr>
              <a:t>public int run(String[] args) throws Exception {</a:t>
            </a:r>
          </a:p>
          <a:p>
            <a:pPr marL="233363"/>
            <a:r>
              <a:rPr lang="en-IN" sz="1100">
                <a:solidFill>
                  <a:prstClr val="white">
                    <a:lumMod val="75000"/>
                  </a:prstClr>
                </a:solidFill>
              </a:rPr>
              <a:t>if (args.length != 2) {</a:t>
            </a:r>
          </a:p>
          <a:p>
            <a:pPr marL="233363"/>
            <a:r>
              <a:rPr lang="en-IN" sz="1100">
                <a:solidFill>
                  <a:prstClr val="white">
                    <a:lumMod val="75000"/>
                  </a:prstClr>
                </a:solidFill>
              </a:rPr>
              <a:t>System.out.printf(</a:t>
            </a:r>
          </a:p>
          <a:p>
            <a:pPr marL="233363"/>
            <a:r>
              <a:rPr lang="en-IN" sz="1100">
                <a:solidFill>
                  <a:prstClr val="white">
                    <a:lumMod val="75000"/>
                  </a:prstClr>
                </a:solidFill>
              </a:rPr>
              <a:t>"Usage: %s [generic options] &lt;input dir&gt; &lt;output dir&gt;\n", getClass().getSimpleName());</a:t>
            </a:r>
          </a:p>
          <a:p>
            <a:pPr marL="233363"/>
            <a:r>
              <a:rPr lang="en-IN" sz="1100">
                <a:solidFill>
                  <a:prstClr val="white">
                    <a:lumMod val="75000"/>
                  </a:prstClr>
                </a:solidFill>
              </a:rPr>
              <a:t>ToolRunner.printGenericCommandUsage(System.out);</a:t>
            </a:r>
          </a:p>
          <a:p>
            <a:pPr marL="233363"/>
            <a:r>
              <a:rPr lang="en-IN" sz="1100">
                <a:solidFill>
                  <a:prstClr val="white">
                    <a:lumMod val="75000"/>
                  </a:prstClr>
                </a:solidFill>
              </a:rPr>
              <a:t>return -1;</a:t>
            </a:r>
          </a:p>
          <a:p>
            <a:pPr marL="233363"/>
            <a:r>
              <a:rPr lang="en-IN" sz="1100">
                <a:solidFill>
                  <a:prstClr val="white">
                    <a:lumMod val="75000"/>
                  </a:prstClr>
                </a:solidFill>
              </a:rPr>
              <a:t>}</a:t>
            </a:r>
          </a:p>
          <a:p>
            <a:pPr marL="233363"/>
            <a:r>
              <a:rPr lang="en-IN" sz="1100">
                <a:solidFill>
                  <a:prstClr val="white">
                    <a:lumMod val="75000"/>
                  </a:prstClr>
                </a:solidFill>
              </a:rPr>
              <a:t>JobConf conf = new JobConf(getConf(), WordCount.class);</a:t>
            </a:r>
          </a:p>
          <a:p>
            <a:pPr marL="233363"/>
            <a:r>
              <a:rPr lang="en-IN" sz="1100">
                <a:solidFill>
                  <a:prstClr val="white">
                    <a:lumMod val="75000"/>
                  </a:prstClr>
                </a:solidFill>
              </a:rPr>
              <a:t>conf.setJobName(this.getClass().getName());</a:t>
            </a:r>
          </a:p>
          <a:p>
            <a:pPr marL="233363"/>
            <a:r>
              <a:rPr lang="en-IN" sz="1100">
                <a:solidFill>
                  <a:prstClr val="white">
                    <a:lumMod val="75000"/>
                  </a:prstClr>
                </a:solidFill>
              </a:rPr>
              <a:t>FileInputFormat.setInputPaths(conf, new Path(args[0]));</a:t>
            </a:r>
          </a:p>
          <a:p>
            <a:pPr marL="233363"/>
            <a:r>
              <a:rPr lang="en-IN" sz="1100">
                <a:solidFill>
                  <a:prstClr val="white">
                    <a:lumMod val="75000"/>
                  </a:prstClr>
                </a:solidFill>
              </a:rPr>
              <a:t>FileOutputFormat.setOutputPath(conf, new Path(args[1]));</a:t>
            </a:r>
          </a:p>
          <a:p>
            <a:pPr marL="233363"/>
            <a:r>
              <a:rPr lang="en-IN" sz="1100">
                <a:solidFill>
                  <a:prstClr val="white">
                    <a:lumMod val="75000"/>
                  </a:prstClr>
                </a:solidFill>
              </a:rPr>
              <a:t>conf.setMapperClass(WordMapper.class);</a:t>
            </a:r>
          </a:p>
          <a:p>
            <a:pPr marL="233363"/>
            <a:r>
              <a:rPr lang="en-IN" sz="1100">
                <a:solidFill>
                  <a:prstClr val="white">
                    <a:lumMod val="75000"/>
                  </a:prstClr>
                </a:solidFill>
              </a:rPr>
              <a:t>conf.setReducerClass(SumReducer.class);</a:t>
            </a:r>
          </a:p>
          <a:p>
            <a:pPr marL="233363"/>
            <a:r>
              <a:rPr lang="en-IN" sz="1100">
                <a:solidFill>
                  <a:srgbClr val="000000"/>
                </a:solidFill>
              </a:rPr>
              <a:t>conf.setMapOutputKeyClass(Text.class);</a:t>
            </a:r>
          </a:p>
          <a:p>
            <a:pPr marL="233363"/>
            <a:r>
              <a:rPr lang="en-IN" sz="1100">
                <a:solidFill>
                  <a:srgbClr val="000000"/>
                </a:solidFill>
              </a:rPr>
              <a:t>conf.setMapOutputValueClass(IntWritable.class);</a:t>
            </a:r>
          </a:p>
          <a:p>
            <a:pPr marL="233363"/>
            <a:r>
              <a:rPr lang="en-IN" sz="1100">
                <a:solidFill>
                  <a:prstClr val="white">
                    <a:lumMod val="75000"/>
                  </a:prstClr>
                </a:solidFill>
              </a:rPr>
              <a:t>conf.setOutputKeyClass(Text.class);</a:t>
            </a:r>
          </a:p>
          <a:p>
            <a:pPr marL="233363"/>
            <a:r>
              <a:rPr lang="en-IN" sz="1100">
                <a:solidFill>
                  <a:prstClr val="white">
                    <a:lumMod val="75000"/>
                  </a:prstClr>
                </a:solidFill>
              </a:rPr>
              <a:t>conf.setOutputValueClass(IntWritable.class);</a:t>
            </a:r>
          </a:p>
          <a:p>
            <a:pPr marL="233363"/>
            <a:r>
              <a:rPr lang="en-IN" sz="1100">
                <a:solidFill>
                  <a:prstClr val="white">
                    <a:lumMod val="75000"/>
                  </a:prstClr>
                </a:solidFill>
              </a:rPr>
              <a:t>JobClient.runJob(conf);</a:t>
            </a:r>
          </a:p>
          <a:p>
            <a:pPr marL="233363"/>
            <a:r>
              <a:rPr lang="en-IN" sz="1100">
                <a:solidFill>
                  <a:prstClr val="white">
                    <a:lumMod val="75000"/>
                  </a:prstClr>
                </a:solidFill>
              </a:rPr>
              <a:t>return 0;</a:t>
            </a:r>
          </a:p>
          <a:p>
            <a:pPr marL="233363"/>
            <a:r>
              <a:rPr lang="en-IN" sz="1100">
                <a:solidFill>
                  <a:prstClr val="white">
                    <a:lumMod val="75000"/>
                  </a:prstClr>
                </a:solidFill>
              </a:rPr>
              <a:t>}</a:t>
            </a:r>
          </a:p>
          <a:p>
            <a:pPr marL="233363"/>
            <a:r>
              <a:rPr lang="en-IN" sz="1100">
                <a:solidFill>
                  <a:prstClr val="white">
                    <a:lumMod val="75000"/>
                  </a:prstClr>
                </a:solidFill>
              </a:rPr>
              <a:t>public static void main(String[] args) throws Exception {</a:t>
            </a:r>
          </a:p>
          <a:p>
            <a:pPr marL="233363"/>
            <a:r>
              <a:rPr lang="en-IN" sz="1100">
                <a:solidFill>
                  <a:prstClr val="white">
                    <a:lumMod val="75000"/>
                  </a:prstClr>
                </a:solidFill>
              </a:rPr>
              <a:t>int exitCode = ToolRunner.run(new WordCount(), args);</a:t>
            </a:r>
          </a:p>
          <a:p>
            <a:pPr marL="233363"/>
            <a:r>
              <a:rPr lang="en-IN" sz="1100">
                <a:solidFill>
                  <a:prstClr val="white">
                    <a:lumMod val="75000"/>
                  </a:prstClr>
                </a:solidFill>
              </a:rPr>
              <a:t>System.exit(exitCode);</a:t>
            </a:r>
          </a:p>
          <a:p>
            <a:pPr marL="233363"/>
            <a:r>
              <a:rPr lang="en-IN" sz="1100">
                <a:solidFill>
                  <a:prstClr val="white">
                    <a:lumMod val="75000"/>
                  </a:prstClr>
                </a:solidFill>
              </a:rPr>
              <a:t>}</a:t>
            </a:r>
          </a:p>
          <a:p>
            <a:pPr marL="233363"/>
            <a:r>
              <a:rPr lang="en-IN" sz="1100">
                <a:solidFill>
                  <a:prstClr val="white">
                    <a:lumMod val="75000"/>
                  </a:prstClr>
                </a:solidFill>
              </a:rPr>
              <a:t>}</a:t>
            </a:r>
          </a:p>
        </p:txBody>
      </p:sp>
      <p:sp>
        <p:nvSpPr>
          <p:cNvPr id="4" name="Rounded Rectangle 3"/>
          <p:cNvSpPr/>
          <p:nvPr/>
        </p:nvSpPr>
        <p:spPr bwMode="gray">
          <a:xfrm>
            <a:off x="1414130" y="4327767"/>
            <a:ext cx="5932968" cy="749141"/>
          </a:xfrm>
          <a:prstGeom prst="roundRect">
            <a:avLst/>
          </a:prstGeom>
          <a:solidFill>
            <a:schemeClr val="bg1"/>
          </a:solidFill>
          <a:ln>
            <a:solidFill>
              <a:schemeClr val="bg1">
                <a:lumMod val="65000"/>
              </a:schemeClr>
            </a:solidFill>
          </a:ln>
        </p:spPr>
        <p:txBody>
          <a:bodyPr wrap="square" lIns="182880" tIns="91440" rIns="182880" bIns="91440">
            <a:spAutoFit/>
          </a:bodyPr>
          <a:lstStyle/>
          <a:p>
            <a:r>
              <a:rPr lang="en-IN" sz="1600"/>
              <a:t>Specify the types of the intermediate output key and value produced by the Mapper.</a:t>
            </a:r>
          </a:p>
        </p:txBody>
      </p:sp>
    </p:spTree>
    <p:extLst>
      <p:ext uri="{BB962C8B-B14F-4D97-AF65-F5344CB8AC3E}">
        <p14:creationId xmlns:p14="http://schemas.microsoft.com/office/powerpoint/2010/main" val="401027360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oLxISd2cUmZtulHQe.7H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Wp9B1tV.xkSyu3jO_J1LL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Sm_ubjzFkCHIdGtxkHIi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hEm7JkkUKrPWzlaPG5T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K5F4XrY0kqzHVM3bX3wy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D_tz3yS5zU.G0GTjha7ps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p1NLAuPGk2pJ4HVy.qm_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2gd7yGonyUqbPYOVbW2dc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M.9MkSkvsUKEQE7gRzuk_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e8lmPp6q2U.e2daFI9FK.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7Yw2CtDAFkupNzfYwxkUp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fbqVhhFWiUi3mF_npGgib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unJ82z0FEOuPyEE.4_Qv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yxVWcieahUGccuvhWAMKj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Us6jIdsTLk6X709xmIq9N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Sm_ubjzFkCHIdGtxkHIi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Us6jIdsTLk6X709xmIq9N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e8lmPp6q2U.e2daFI9FK.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e8lmPp6q2U.e2daFI9FK.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Us6jIdsTLk6X709xmIq9N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Us6jIdsTLk6X709xmIq9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hEm7JkkUKrPWzlaPG5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K5F4XrY0kqzHVM3bX3wy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Sm_ubjzFkCHIdGtxkHIi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QSm_ubjzFkCHIdGtxkHIi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Sm_ubjzFkCHIdGtxkHIi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eZpAr933ki.h6o8ii1eX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9QJhIscpUUGw4YMyWhyLZ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oLxISd2cUmZtulHQe.7H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Sm_ubjzFkCHIdGtxkHIi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hEm7JkkUKrPWzlaPG5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K5F4XrY0kqzHVM3bX3wy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Sm_ubjzFkCHIdGtxkHIi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hEm7JkkUKrPWzlaPG5T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K5F4XrY0kqzHVM3bX3wy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CqdJtPYk3U2Jhr71g3Wk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7bRFZojpJUikytiyR1LKy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tafhjBTPk27kgtwTiJSk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YXv5PHVbZ0q9Vf6LoZ.ZN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_QRBd4x7_kS97vJKBUPBW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kDGczxIN7U2hnKScr4WlB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H1gyWttiEunybfMmRng5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mPXN2noZF0We7EJyEFF2n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n68SN9I4E2i5DNClJSjk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7WrdTTKtUEOS8heW0TEOT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QXqpEW66kyXwsxJoZhQM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1QORZsaJnECNEmXTDiAh4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Q.98_1MBkaF21pprIeA4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UUyqCpEGAkiVE43pw9_Vs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MxBFe.LoQ0GbNuv9tDCmZ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Wp9B1tV.xkSyu3jO_J1LL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R3Yglf_t0mR4l15tW1E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8WnjYp7VE.z8TBVRKAuP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Dyzz2BQI2EqRwm2zIz42p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A8FMbJq7G06Iwf91w2C21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tQf88WI2AU2MkgWD.Ccqq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3L1w.YdTxUOoae5GOZw4m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idJF2F8w0yKrl.hy72GJ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ueoyWgYsbECtJdS_wQH.D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1mTtHtd6ZU2R0_OiFLD1O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BUWbo4xfWUqhDrKK.5unz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hzH9aSVPEyjEqDwdArDY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Me.yQgHYpEuAUPIZJRh8Q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e.yQgHYpEuAUPIZJRh8Q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BhzH9aSVPEyjEqDwdArDY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i3UlMhyHIUmPTm7LhZioe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wV8MA4M0.xZ1hdE0fMh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xzrhDRBC7UqTkx.gP0ZsS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hA0Dnbac06VtMVPKjaV6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OFKZxtC5wEScKJ2es36mp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o3SP6qjES80wt.B2AhG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A8KTVvIfUWQoH9Zzmaux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TmEP2JM3nUufJVTrqvHqg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XtKrmCXCP0GkmFWD0pjXJ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bfnJIJWZsUOBA0o_7NO4U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eZpAr933ki.h6o8ii1eX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TmEP2JM3nUufJVTrqvHqg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tKrmCXCP0GkmFWD0pjXJ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bfnJIJWZsUOBA0o_7NO4U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dUrhtzbkHEyyfZSLJ7Hei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kNrjGZcgX0ez4YcwztX5d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9FeZ8TJxAUGsSyZ9nhvER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vtTJyzYcKE.FlCkzlPK1i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ScXHrYBwVESfDqp67b3rW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QJhIscpUUGw4YMyWhyLZ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OcyKFsyFTk6x3a30k9355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xzrhDRBC7UqTkx.gP0ZsS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Wp9B1tV.xkSyu3jO_J1LL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xzrhDRBC7UqTkx.gP0ZsS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xzrhDRBC7UqTkx.gP0ZsS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L.bKpDtIvkuUnHY5X9lL5w"/>
</p:tagLst>
</file>

<file path=ppt/theme/theme1.xml><?xml version="1.0" encoding="utf-8"?>
<a:theme xmlns:a="http://schemas.openxmlformats.org/drawingml/2006/main" name="Opera Solutions Template_2014_V2">
  <a:themeElements>
    <a:clrScheme name="OS 2014">
      <a:dk1>
        <a:srgbClr val="666666"/>
      </a:dk1>
      <a:lt1>
        <a:sysClr val="window" lastClr="FFFFFF"/>
      </a:lt1>
      <a:dk2>
        <a:srgbClr val="0054A6"/>
      </a:dk2>
      <a:lt2>
        <a:srgbClr val="009EDB"/>
      </a:lt2>
      <a:accent1>
        <a:srgbClr val="009EDB"/>
      </a:accent1>
      <a:accent2>
        <a:srgbClr val="BEC531"/>
      </a:accent2>
      <a:accent3>
        <a:srgbClr val="F99D1C"/>
      </a:accent3>
      <a:accent4>
        <a:srgbClr val="E2195B"/>
      </a:accent4>
      <a:accent5>
        <a:srgbClr val="9E4C43"/>
      </a:accent5>
      <a:accent6>
        <a:srgbClr val="0055A6"/>
      </a:accent6>
      <a:hlink>
        <a:srgbClr val="005FA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bg1">
              <a:lumMod val="65000"/>
            </a:schemeClr>
          </a:solidFill>
        </a:ln>
        <a:effectLst/>
      </a:spPr>
      <a:bodyPr rtlCol="0" anchor="ct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9525" cap="rnd" cmpd="sng">
          <a:solidFill>
            <a:schemeClr val="bg1">
              <a:lumMod val="50000"/>
            </a:schemeClr>
          </a:solidFill>
          <a:prstDash val="solid"/>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140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3268</TotalTime>
  <Words>8249</Words>
  <Application>Microsoft Office PowerPoint</Application>
  <PresentationFormat>On-screen Show (4:3)</PresentationFormat>
  <Paragraphs>1407</Paragraphs>
  <Slides>121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121</vt:i4>
      </vt:variant>
    </vt:vector>
  </HeadingPairs>
  <TitlesOfParts>
    <vt:vector size="123" baseType="lpstr">
      <vt:lpstr>Opera Solutions Template_2014_V2</vt:lpstr>
      <vt:lpstr>think-cell Slide</vt:lpstr>
      <vt:lpstr>Hadoop</vt:lpstr>
      <vt:lpstr>Prerequisites</vt:lpstr>
      <vt:lpstr>Introduction</vt:lpstr>
      <vt:lpstr>Big Data</vt:lpstr>
      <vt:lpstr>IBM BIGDATA DEFINITION</vt:lpstr>
      <vt:lpstr>WHAT IS BIGDATA</vt:lpstr>
      <vt:lpstr>THE 3 V’s of BIGDATA</vt:lpstr>
      <vt:lpstr>Traditional vs Distributed</vt:lpstr>
      <vt:lpstr>LIMITATIONS OF EXISTING TECHNOLOGIES</vt:lpstr>
      <vt:lpstr>Traditional vs Distributed</vt:lpstr>
      <vt:lpstr>WHY ALL THIS ?</vt:lpstr>
      <vt:lpstr>HADOOP ADVANTAGE</vt:lpstr>
      <vt:lpstr>Distributed Environment Requirements</vt:lpstr>
      <vt:lpstr>Distributed Environment Requirements</vt:lpstr>
      <vt:lpstr>Distributed Environment Requirements</vt:lpstr>
      <vt:lpstr>Hadoop</vt:lpstr>
      <vt:lpstr>HADOOP –WHY IS IT DIFFERENT ?</vt:lpstr>
      <vt:lpstr>Hadoop</vt:lpstr>
      <vt:lpstr>HDFS</vt:lpstr>
      <vt:lpstr>HDFS</vt:lpstr>
      <vt:lpstr>HDFS Building Blocks</vt:lpstr>
      <vt:lpstr>HDFS – Basic Concepts</vt:lpstr>
      <vt:lpstr>Hadoop Components</vt:lpstr>
      <vt:lpstr>HDFS – NameNode and DataNode</vt:lpstr>
      <vt:lpstr>HDFS – NameNode and DataNode</vt:lpstr>
      <vt:lpstr>HDFS - NameNode</vt:lpstr>
      <vt:lpstr>NameNode Concepts And Checkpointing</vt:lpstr>
      <vt:lpstr>HDFS – Points to Note</vt:lpstr>
      <vt:lpstr>hadoop fs Examples</vt:lpstr>
      <vt:lpstr>hadoop fs Examples (cont’d)</vt:lpstr>
      <vt:lpstr>What Is MapReduce?</vt:lpstr>
      <vt:lpstr>Features of MapReduce</vt:lpstr>
      <vt:lpstr>MapReduce: The Big Picture</vt:lpstr>
      <vt:lpstr>MapReduce: The JobTracker</vt:lpstr>
      <vt:lpstr>MapReduce: Terminology</vt:lpstr>
      <vt:lpstr>MapReduce: The Mapper</vt:lpstr>
      <vt:lpstr>MapReduce: The Mapper (cont’d)</vt:lpstr>
      <vt:lpstr>Example Mapper: Upper Case Mapper</vt:lpstr>
      <vt:lpstr>Example Mapper: Explode Mapper</vt:lpstr>
      <vt:lpstr>Example Mapper: Filter Mapper</vt:lpstr>
      <vt:lpstr>Example Mapper: Changing Keyspaces</vt:lpstr>
      <vt:lpstr>MapReduce: The Reducer</vt:lpstr>
      <vt:lpstr>Example Reducer: Sum Reducer</vt:lpstr>
      <vt:lpstr>Example Reducer: Identity Reducer</vt:lpstr>
      <vt:lpstr>MapReduce Example: Word Count</vt:lpstr>
      <vt:lpstr>MapReduce Example: Word Count (cont’d)</vt:lpstr>
      <vt:lpstr>MapReduce Example: Word Count (cont’d)</vt:lpstr>
      <vt:lpstr>MapReduce: Data Localization</vt:lpstr>
      <vt:lpstr>MapReduce: Is Shuffle and Sort a Bottleneck?</vt:lpstr>
      <vt:lpstr>MapReduce: Is a Slow Mapper a Bottleneck?</vt:lpstr>
      <vt:lpstr>MAP REDUCE</vt:lpstr>
      <vt:lpstr>MAP REDUCE – ADVANTAGE</vt:lpstr>
      <vt:lpstr>INPUT SPLITS</vt:lpstr>
      <vt:lpstr>MAP REDUCE</vt:lpstr>
      <vt:lpstr>MAP REDUCE FLOW</vt:lpstr>
      <vt:lpstr>MAPPER</vt:lpstr>
      <vt:lpstr>MAP REDUCE</vt:lpstr>
      <vt:lpstr>MAPREDUCE - COMBINER</vt:lpstr>
      <vt:lpstr>MAPREDUCE PARTITIONER</vt:lpstr>
      <vt:lpstr>MAPPER API</vt:lpstr>
      <vt:lpstr>PowerPoint Presentation</vt:lpstr>
      <vt:lpstr>MAP REDUCE EXAMPLE</vt:lpstr>
      <vt:lpstr>MAP AND REDUCE SIDE JOINS</vt:lpstr>
      <vt:lpstr>INPUT FORMAT</vt:lpstr>
      <vt:lpstr>OUTPUT FORMAT</vt:lpstr>
      <vt:lpstr>OUTPUT FORMAT</vt:lpstr>
      <vt:lpstr>Map Reduce</vt:lpstr>
      <vt:lpstr>How Hadoop Does It?</vt:lpstr>
      <vt:lpstr>Job Tracker and Task Tracker</vt:lpstr>
      <vt:lpstr>Job Tracker and Task Tracker</vt:lpstr>
      <vt:lpstr>Job Tracker and Task Tracker</vt:lpstr>
      <vt:lpstr>The MapReduce Flow: Introduction</vt:lpstr>
      <vt:lpstr>The MapReduce Flow: The Mapper</vt:lpstr>
      <vt:lpstr>The MapReduce Flow: Shuffle and Sort</vt:lpstr>
      <vt:lpstr>The MapReduce Flow: Reducers to Outputs</vt:lpstr>
      <vt:lpstr>Our MapReduce Program: WordCount</vt:lpstr>
      <vt:lpstr>Getting Data to the Mapper</vt:lpstr>
      <vt:lpstr>Getting Data to the Mapper (cont’d)</vt:lpstr>
      <vt:lpstr>Some Standard InputFormats</vt:lpstr>
      <vt:lpstr>Keys and Values are Objects</vt:lpstr>
      <vt:lpstr>What is Writable?</vt:lpstr>
      <vt:lpstr>What is WritableComparable?</vt:lpstr>
      <vt:lpstr>The Driver Code: Introduction</vt:lpstr>
      <vt:lpstr>The Driver: Complete Code</vt:lpstr>
      <vt:lpstr>The Driver: Complete Code (cont’d)</vt:lpstr>
      <vt:lpstr>The Driver: Import Statements</vt:lpstr>
      <vt:lpstr>The Driver: Main Code</vt:lpstr>
      <vt:lpstr>The Driver Class: Using ToolRunner</vt:lpstr>
      <vt:lpstr>The Driver Class: Using ToolRunner (cont’d)</vt:lpstr>
      <vt:lpstr>Sanity Checking The Job’s Invocation</vt:lpstr>
      <vt:lpstr>Configuring The Job With JobConf</vt:lpstr>
      <vt:lpstr>Creating a New JobConf Object</vt:lpstr>
      <vt:lpstr>Naming The Job</vt:lpstr>
      <vt:lpstr>Specifying Input and Output Directories</vt:lpstr>
      <vt:lpstr>Specifying the InputFormat</vt:lpstr>
      <vt:lpstr>Determining Which Files To Read</vt:lpstr>
      <vt:lpstr>Specifying Final Output With OutputFormat</vt:lpstr>
      <vt:lpstr>Specify The Classes for Mapper and Reducer</vt:lpstr>
      <vt:lpstr>Specify The Intermediate Data Types</vt:lpstr>
      <vt:lpstr>Specify The Final Output Data Types</vt:lpstr>
      <vt:lpstr>Running The Job</vt:lpstr>
      <vt:lpstr>Running The Job (cont’d)</vt:lpstr>
      <vt:lpstr>Reprise: Driver Code</vt:lpstr>
      <vt:lpstr>The Mapper: Complete Code</vt:lpstr>
      <vt:lpstr>The Mapper: import Statements</vt:lpstr>
      <vt:lpstr>The Mapper: Main Code</vt:lpstr>
      <vt:lpstr>The Mapper: Main Code (cont’d)</vt:lpstr>
      <vt:lpstr>The map Method</vt:lpstr>
      <vt:lpstr>The map Method: Processing The Line</vt:lpstr>
      <vt:lpstr>The map Method: Processing The Line (cont’d)</vt:lpstr>
      <vt:lpstr>Outputting Intermediate Data</vt:lpstr>
      <vt:lpstr>Reprise: The Map Method</vt:lpstr>
      <vt:lpstr>The Reporter Object</vt:lpstr>
      <vt:lpstr>The Reducer: Complete Code</vt:lpstr>
      <vt:lpstr>The Reducer: Import Statements</vt:lpstr>
      <vt:lpstr>The Reducer: Main Code</vt:lpstr>
      <vt:lpstr>The Reducer: Main Code (cont’d)</vt:lpstr>
      <vt:lpstr>The reduce Method</vt:lpstr>
      <vt:lpstr>Processing The Values</vt:lpstr>
      <vt:lpstr>Writing The Final Output</vt:lpstr>
      <vt:lpstr>Reprise: The Reduce Method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Alpesh Rathore</dc:creator>
  <cp:lastModifiedBy>Alpesh Rathore</cp:lastModifiedBy>
  <cp:revision>7</cp:revision>
  <dcterms:created xsi:type="dcterms:W3CDTF">2015-05-19T09:44:29Z</dcterms:created>
  <dcterms:modified xsi:type="dcterms:W3CDTF">2015-05-22T10:01:14Z</dcterms:modified>
</cp:coreProperties>
</file>