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Nunit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bold.fntdata"/><Relationship Id="rId20" Type="http://schemas.openxmlformats.org/officeDocument/2006/relationships/slide" Target="slides/slide15.xml"/><Relationship Id="rId42" Type="http://schemas.openxmlformats.org/officeDocument/2006/relationships/font" Target="fonts/Nunito-boldItalic.fntdata"/><Relationship Id="rId41" Type="http://schemas.openxmlformats.org/officeDocument/2006/relationships/font" Target="fonts/Nunito-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Nunito-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74384469f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74384469f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74384469f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74384469f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6ae2556945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6ae2556945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74384469f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74384469f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74384469fd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74384469fd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6ae2556945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6ae2556945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4799b2f27e_0_6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4799b2f27e_0_6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4799b2f27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4799b2f27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4799b2f27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4799b2f27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4799b2f27e_0_5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4799b2f27e_0_5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4799b2f27e_0_6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4799b2f27e_0_6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4799b2f27e_0_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4799b2f27e_0_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4799b2f27e_0_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4799b2f27e_0_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4799b2f27e_0_5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4799b2f27e_0_5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4799b2f27e_0_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4799b2f27e_0_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4799b2f27e_0_5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4799b2f27e_0_5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4799b2f27e_0_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4799b2f27e_0_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4799b2f27e_0_5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4799b2f27e_0_5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4799b2f27e_0_5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4799b2f27e_0_5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4799b2f27e_0_6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4799b2f27e_0_6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4799b2f27e_0_6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4799b2f27e_0_6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6faecb3c4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6faecb3c4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4799b2f27e_0_6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4799b2f27e_0_6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4799b2f27e_0_6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4799b2f27e_0_6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4799b2f27e_0_6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4799b2f27e_0_6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4799b2f27e_0_6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4799b2f27e_0_6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4799b2f27e_0_6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4799b2f27e_0_6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6faecb3c4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6faecb3c4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6faecb3c49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6faecb3c49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6faecb3c49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6faecb3c49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4799b2f27e_0_6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4799b2f27e_0_6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6ae255694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6ae255694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png"/><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0.png"/><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9.png"/><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9.pn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5.png"/><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3.png"/><Relationship Id="rId4" Type="http://schemas.openxmlformats.org/officeDocument/2006/relationships/image" Target="../media/image1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8.png"/><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nvSpPr>
        <p:spPr>
          <a:xfrm>
            <a:off x="311708" y="228000"/>
            <a:ext cx="8520600" cy="205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5200">
                <a:solidFill>
                  <a:srgbClr val="000000"/>
                </a:solidFill>
              </a:rPr>
              <a:t>CS-35</a:t>
            </a:r>
            <a:r>
              <a:rPr lang="en" sz="5200"/>
              <a:t>5 Project</a:t>
            </a:r>
            <a:endParaRPr sz="5200">
              <a:solidFill>
                <a:srgbClr val="000000"/>
              </a:solidFill>
            </a:endParaRPr>
          </a:p>
        </p:txBody>
      </p:sp>
      <p:sp>
        <p:nvSpPr>
          <p:cNvPr id="129" name="Google Shape;129;p13"/>
          <p:cNvSpPr txBox="1"/>
          <p:nvPr/>
        </p:nvSpPr>
        <p:spPr>
          <a:xfrm>
            <a:off x="311700" y="2565350"/>
            <a:ext cx="8520600" cy="79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800"/>
              <a:t>Progress 2</a:t>
            </a:r>
            <a:endParaRPr sz="2800"/>
          </a:p>
        </p:txBody>
      </p:sp>
      <p:sp>
        <p:nvSpPr>
          <p:cNvPr id="130" name="Google Shape;130;p13"/>
          <p:cNvSpPr txBox="1"/>
          <p:nvPr/>
        </p:nvSpPr>
        <p:spPr>
          <a:xfrm>
            <a:off x="6149675" y="3714000"/>
            <a:ext cx="2515500" cy="120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Submitted by:</a:t>
            </a:r>
            <a:endParaRPr/>
          </a:p>
          <a:p>
            <a:pPr indent="0" lvl="0" marL="0" rtl="0" algn="l">
              <a:spcBef>
                <a:spcPts val="0"/>
              </a:spcBef>
              <a:spcAft>
                <a:spcPts val="0"/>
              </a:spcAft>
              <a:buNone/>
            </a:pPr>
            <a:r>
              <a:rPr lang="en"/>
              <a:t>Diksha Bansal</a:t>
            </a:r>
            <a:endParaRPr/>
          </a:p>
          <a:p>
            <a:pPr indent="0" lvl="0" marL="0" rtl="0" algn="l">
              <a:spcBef>
                <a:spcPts val="0"/>
              </a:spcBef>
              <a:spcAft>
                <a:spcPts val="0"/>
              </a:spcAft>
              <a:buNone/>
            </a:pPr>
            <a:r>
              <a:rPr lang="en"/>
              <a:t>1701CS19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2"/>
          <p:cNvSpPr txBox="1"/>
          <p:nvPr>
            <p:ph type="title"/>
          </p:nvPr>
        </p:nvSpPr>
        <p:spPr>
          <a:xfrm>
            <a:off x="725375" y="4504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SQL CODE-2</a:t>
            </a:r>
            <a:endParaRPr/>
          </a:p>
        </p:txBody>
      </p:sp>
      <p:sp>
        <p:nvSpPr>
          <p:cNvPr id="236" name="Google Shape;236;p22"/>
          <p:cNvSpPr txBox="1"/>
          <p:nvPr>
            <p:ph idx="1" type="body"/>
          </p:nvPr>
        </p:nvSpPr>
        <p:spPr>
          <a:xfrm>
            <a:off x="631625" y="1093300"/>
            <a:ext cx="7505700" cy="2448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CREATE TABLE project(</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    pid int,</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    pname varchar(100),</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    budget int,</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    sponsor varchar(100),</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    dos date,</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    PRIMARY KEY (pid)</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200">
                <a:solidFill>
                  <a:srgbClr val="000000"/>
                </a:solidFill>
                <a:latin typeface="Times New Roman"/>
                <a:ea typeface="Times New Roman"/>
                <a:cs typeface="Times New Roman"/>
                <a:sym typeface="Times New Roman"/>
              </a:rPr>
              <a:t>insert into project values(“1”,  “A Platform for Cross-lingual and Multilingual Event Monitoring in Indian Languages”,  12345  , “ MEITY and MHRD, Govt. of India”,  “2014-07-07”  );</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200">
                <a:solidFill>
                  <a:srgbClr val="000000"/>
                </a:solidFill>
                <a:latin typeface="Times New Roman"/>
                <a:ea typeface="Times New Roman"/>
                <a:cs typeface="Times New Roman"/>
                <a:sym typeface="Times New Roman"/>
              </a:rPr>
              <a:t>insert into project values(“2”,  “A Software Tool for the Planning and Design of Smart Micro Power Grids”,   45000 , “MHRD”,  “2015-07-07”  );</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200">
                <a:solidFill>
                  <a:srgbClr val="000000"/>
                </a:solidFill>
                <a:latin typeface="Times New Roman"/>
                <a:ea typeface="Times New Roman"/>
                <a:cs typeface="Times New Roman"/>
                <a:sym typeface="Times New Roman"/>
              </a:rPr>
              <a:t>insert into project values(“3”,  “Elsevier Center of Excellence for Natural Language Processing”,  23467  , “Elsevier”,  “2016-07-07”  );</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200">
                <a:solidFill>
                  <a:srgbClr val="000000"/>
                </a:solidFill>
                <a:latin typeface="Times New Roman"/>
                <a:ea typeface="Times New Roman"/>
                <a:cs typeface="Times New Roman"/>
                <a:sym typeface="Times New Roman"/>
              </a:rPr>
              <a:t>insert into project values(“4”,  “ICT For Satellite Communication”,  34567  , “DEITY”,  “2014-08-07”  );</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insert into project values(“5”,  “Analytical investigation of subthreshold behavior of SiNT FETs”,   45678  , “DRDO”,  “2019-07-07”  );</a:t>
            </a: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3"/>
          <p:cNvSpPr txBox="1"/>
          <p:nvPr>
            <p:ph type="title"/>
          </p:nvPr>
        </p:nvSpPr>
        <p:spPr>
          <a:xfrm>
            <a:off x="819150" y="5442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SQL CODE-3</a:t>
            </a:r>
            <a:endParaRPr/>
          </a:p>
        </p:txBody>
      </p:sp>
      <p:sp>
        <p:nvSpPr>
          <p:cNvPr id="242" name="Google Shape;242;p23"/>
          <p:cNvSpPr txBox="1"/>
          <p:nvPr>
            <p:ph idx="1" type="body"/>
          </p:nvPr>
        </p:nvSpPr>
        <p:spPr>
          <a:xfrm>
            <a:off x="712000" y="1267425"/>
            <a:ext cx="7505700" cy="2448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CREATE TABLE publications(</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    pubid int,</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    pname varchar(100),</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    dop date,</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    pages varchar(20),</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    topic varchar(50),</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    PRIMARY KEY (pubid)</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200">
                <a:solidFill>
                  <a:srgbClr val="000000"/>
                </a:solidFill>
                <a:latin typeface="Times New Roman"/>
                <a:ea typeface="Times New Roman"/>
                <a:cs typeface="Times New Roman"/>
                <a:sym typeface="Times New Roman"/>
              </a:rPr>
              <a:t>);</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200">
                <a:solidFill>
                  <a:srgbClr val="000000"/>
                </a:solidFill>
                <a:latin typeface="Times New Roman"/>
                <a:ea typeface="Times New Roman"/>
                <a:cs typeface="Times New Roman"/>
                <a:sym typeface="Times New Roman"/>
              </a:rPr>
              <a:t>insert into publications values(1001, "Query Expansion in Resource Scarce Languages", "2019-01-01", "1034-1050", "ML");</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200">
                <a:solidFill>
                  <a:srgbClr val="000000"/>
                </a:solidFill>
                <a:latin typeface="Times New Roman"/>
                <a:ea typeface="Times New Roman"/>
                <a:cs typeface="Times New Roman"/>
                <a:sym typeface="Times New Roman"/>
              </a:rPr>
              <a:t>insert into publications values(1002, "Feature selection and ensemble construction", "2017-05-15", "101-105", "ML");</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200">
                <a:solidFill>
                  <a:srgbClr val="000000"/>
                </a:solidFill>
                <a:latin typeface="Times New Roman"/>
                <a:ea typeface="Times New Roman"/>
                <a:cs typeface="Times New Roman"/>
                <a:sym typeface="Times New Roman"/>
              </a:rPr>
              <a:t>insert into publications values(1003, "A Multiobjective Optimization based Entity Matching Technique for Bibliographic Databases", "2018-12-14", "13-18", "ML");</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200">
                <a:solidFill>
                  <a:srgbClr val="000000"/>
                </a:solidFill>
                <a:latin typeface="Times New Roman"/>
                <a:ea typeface="Times New Roman"/>
                <a:cs typeface="Times New Roman"/>
                <a:sym typeface="Times New Roman"/>
              </a:rPr>
              <a:t>insert into publications values(1004, "Binary Decision Diagram Assisted Modeling of FPGA-based Physically Unclonable Function", "2016-11-29", "201-222" , "ML");</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200">
                <a:solidFill>
                  <a:srgbClr val="000000"/>
                </a:solidFill>
                <a:latin typeface="Times New Roman"/>
                <a:ea typeface="Times New Roman"/>
                <a:cs typeface="Times New Roman"/>
                <a:sym typeface="Times New Roman"/>
              </a:rPr>
              <a:t>insert into publications values(1005, "Modified parallel cascade control strategy for stable, unstable and integrating processes", "2018-11-09", "231-240", "Thermodynamics");</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1600"/>
              </a:spcAft>
              <a:buNone/>
            </a:pPr>
            <a:r>
              <a:t/>
            </a: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4"/>
          <p:cNvSpPr txBox="1"/>
          <p:nvPr>
            <p:ph type="title"/>
          </p:nvPr>
        </p:nvSpPr>
        <p:spPr>
          <a:xfrm>
            <a:off x="819150" y="4035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SQL CODE-4 </a:t>
            </a:r>
            <a:endParaRPr>
              <a:latin typeface="Times New Roman"/>
              <a:ea typeface="Times New Roman"/>
              <a:cs typeface="Times New Roman"/>
              <a:sym typeface="Times New Roman"/>
            </a:endParaRPr>
          </a:p>
        </p:txBody>
      </p:sp>
      <p:sp>
        <p:nvSpPr>
          <p:cNvPr id="248" name="Google Shape;248;p24"/>
          <p:cNvSpPr txBox="1"/>
          <p:nvPr>
            <p:ph idx="1" type="body"/>
          </p:nvPr>
        </p:nvSpPr>
        <p:spPr>
          <a:xfrm>
            <a:off x="698600" y="1300925"/>
            <a:ext cx="7505700" cy="2448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CREATE TABLE takes(</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    pid int,</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    fid int,</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    role varchar(30),</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    PRIMARY KEY (pid, fid),</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    FOREIGN KEY (pid) references project(pid),</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    FOREIGN KEY (fid) references faculty(fid)</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insert into takes values(1, 1, "President");</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insert into takes values(1, 2, "VP");</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insert into takes values(2, 3, "Fund Manager");</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insert into takes values(2, 4, "President");</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insert into takes values(3, 1, "VP");</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insert into takes values(4, 3, "President");</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insert into takes values(4, 2, "VP");</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insert into takes values(5, 2, "President");</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insert into takes values(6, 5, "Fund Manager");</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insert into takes values(7, 5, "President");</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5"/>
          <p:cNvSpPr txBox="1"/>
          <p:nvPr>
            <p:ph type="title"/>
          </p:nvPr>
        </p:nvSpPr>
        <p:spPr>
          <a:xfrm>
            <a:off x="819150" y="336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SQL CODE-5</a:t>
            </a:r>
            <a:endParaRPr/>
          </a:p>
        </p:txBody>
      </p:sp>
      <p:sp>
        <p:nvSpPr>
          <p:cNvPr id="254" name="Google Shape;254;p25"/>
          <p:cNvSpPr txBox="1"/>
          <p:nvPr>
            <p:ph idx="1" type="body"/>
          </p:nvPr>
        </p:nvSpPr>
        <p:spPr>
          <a:xfrm>
            <a:off x="645025" y="1146875"/>
            <a:ext cx="7505700" cy="2448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CREATE TABLE author(</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    fid int,</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    pubid int,</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    ARank int,</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    FOREIGN KEY (pubid) references publications(pubid),</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    FOREIGN KEY (fid) references faculty(fid),</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    PRIMARY KEY (fid, pubid)</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200">
                <a:solidFill>
                  <a:srgbClr val="000000"/>
                </a:solidFill>
                <a:latin typeface="Times New Roman"/>
                <a:ea typeface="Times New Roman"/>
                <a:cs typeface="Times New Roman"/>
                <a:sym typeface="Times New Roman"/>
              </a:rPr>
              <a:t>);</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200">
                <a:solidFill>
                  <a:srgbClr val="000000"/>
                </a:solidFill>
                <a:latin typeface="Times New Roman"/>
                <a:ea typeface="Times New Roman"/>
                <a:cs typeface="Times New Roman"/>
                <a:sym typeface="Times New Roman"/>
              </a:rPr>
              <a:t>insert into author values(1, 1001, 2);</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200">
                <a:solidFill>
                  <a:srgbClr val="000000"/>
                </a:solidFill>
                <a:latin typeface="Times New Roman"/>
                <a:ea typeface="Times New Roman"/>
                <a:cs typeface="Times New Roman"/>
                <a:sym typeface="Times New Roman"/>
              </a:rPr>
              <a:t>insert into author values(1, 1005, 3);</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200">
                <a:solidFill>
                  <a:srgbClr val="000000"/>
                </a:solidFill>
                <a:latin typeface="Times New Roman"/>
                <a:ea typeface="Times New Roman"/>
                <a:cs typeface="Times New Roman"/>
                <a:sym typeface="Times New Roman"/>
              </a:rPr>
              <a:t>insert into author values(3, 1003, 2);</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200">
                <a:solidFill>
                  <a:srgbClr val="000000"/>
                </a:solidFill>
                <a:latin typeface="Times New Roman"/>
                <a:ea typeface="Times New Roman"/>
                <a:cs typeface="Times New Roman"/>
                <a:sym typeface="Times New Roman"/>
              </a:rPr>
              <a:t>insert into author values(2, 1001, 3);</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200">
                <a:solidFill>
                  <a:srgbClr val="000000"/>
                </a:solidFill>
                <a:latin typeface="Times New Roman"/>
                <a:ea typeface="Times New Roman"/>
                <a:cs typeface="Times New Roman"/>
                <a:sym typeface="Times New Roman"/>
              </a:rPr>
              <a:t>insert into author values(2, 1004, 3);</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200">
                <a:solidFill>
                  <a:srgbClr val="000000"/>
                </a:solidFill>
                <a:latin typeface="Times New Roman"/>
                <a:ea typeface="Times New Roman"/>
                <a:cs typeface="Times New Roman"/>
                <a:sym typeface="Times New Roman"/>
              </a:rPr>
              <a:t>insert into author values(2, 1002, 2);</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200">
                <a:solidFill>
                  <a:srgbClr val="000000"/>
                </a:solidFill>
                <a:latin typeface="Times New Roman"/>
                <a:ea typeface="Times New Roman"/>
                <a:cs typeface="Times New Roman"/>
                <a:sym typeface="Times New Roman"/>
              </a:rPr>
              <a:t>insert into author values(3, 1004, 2);</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200">
                <a:solidFill>
                  <a:srgbClr val="000000"/>
                </a:solidFill>
                <a:latin typeface="Times New Roman"/>
                <a:ea typeface="Times New Roman"/>
                <a:cs typeface="Times New Roman"/>
                <a:sym typeface="Times New Roman"/>
              </a:rPr>
              <a:t>insert into author values(3, 1002, 4);</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200">
                <a:solidFill>
                  <a:srgbClr val="000000"/>
                </a:solidFill>
                <a:latin typeface="Times New Roman"/>
                <a:ea typeface="Times New Roman"/>
                <a:cs typeface="Times New Roman"/>
                <a:sym typeface="Times New Roman"/>
              </a:rPr>
              <a:t>insert into author values(4, 1004, 1);</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insert into author values(5, 1005, 1);</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6"/>
          <p:cNvSpPr txBox="1"/>
          <p:nvPr>
            <p:ph type="title"/>
          </p:nvPr>
        </p:nvSpPr>
        <p:spPr>
          <a:xfrm>
            <a:off x="745475" y="3968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SQL CODE-6</a:t>
            </a:r>
            <a:endParaRPr/>
          </a:p>
        </p:txBody>
      </p:sp>
      <p:sp>
        <p:nvSpPr>
          <p:cNvPr id="260" name="Google Shape;260;p26"/>
          <p:cNvSpPr txBox="1"/>
          <p:nvPr>
            <p:ph idx="1" type="body"/>
          </p:nvPr>
        </p:nvSpPr>
        <p:spPr>
          <a:xfrm>
            <a:off x="671800" y="1454950"/>
            <a:ext cx="7505700" cy="2448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solidFill>
                  <a:srgbClr val="000000"/>
                </a:solidFill>
                <a:latin typeface="Times New Roman"/>
                <a:ea typeface="Times New Roman"/>
                <a:cs typeface="Times New Roman"/>
                <a:sym typeface="Times New Roman"/>
              </a:rPr>
              <a:t>CREATE TABLE conference(</a:t>
            </a:r>
            <a:endParaRPr sz="1200">
              <a:solidFill>
                <a:srgbClr val="000000"/>
              </a:solidFill>
              <a:latin typeface="Times New Roman"/>
              <a:ea typeface="Times New Roman"/>
              <a:cs typeface="Times New Roman"/>
              <a:sym typeface="Times New Roman"/>
            </a:endParaRPr>
          </a:p>
          <a:p>
            <a:pPr indent="457200" lvl="0" marL="0" rtl="0" algn="l">
              <a:lnSpc>
                <a:spcPct val="100000"/>
              </a:lnSpc>
              <a:spcBef>
                <a:spcPts val="0"/>
              </a:spcBef>
              <a:spcAft>
                <a:spcPts val="0"/>
              </a:spcAft>
              <a:buNone/>
            </a:pPr>
            <a:r>
              <a:rPr lang="en" sz="1200">
                <a:solidFill>
                  <a:srgbClr val="000000"/>
                </a:solidFill>
                <a:latin typeface="Times New Roman"/>
                <a:ea typeface="Times New Roman"/>
                <a:cs typeface="Times New Roman"/>
                <a:sym typeface="Times New Roman"/>
              </a:rPr>
              <a:t>pubid int, </a:t>
            </a:r>
            <a:endParaRPr sz="1200">
              <a:solidFill>
                <a:srgbClr val="000000"/>
              </a:solidFill>
              <a:latin typeface="Times New Roman"/>
              <a:ea typeface="Times New Roman"/>
              <a:cs typeface="Times New Roman"/>
              <a:sym typeface="Times New Roman"/>
            </a:endParaRPr>
          </a:p>
          <a:p>
            <a:pPr indent="457200" lvl="0" marL="0" rtl="0" algn="l">
              <a:lnSpc>
                <a:spcPct val="100000"/>
              </a:lnSpc>
              <a:spcBef>
                <a:spcPts val="0"/>
              </a:spcBef>
              <a:spcAft>
                <a:spcPts val="0"/>
              </a:spcAft>
              <a:buNone/>
            </a:pPr>
            <a:r>
              <a:rPr lang="en" sz="1200">
                <a:solidFill>
                  <a:srgbClr val="000000"/>
                </a:solidFill>
                <a:latin typeface="Times New Roman"/>
                <a:ea typeface="Times New Roman"/>
                <a:cs typeface="Times New Roman"/>
                <a:sym typeface="Times New Roman"/>
              </a:rPr>
              <a:t>cname varchar(30), </a:t>
            </a:r>
            <a:endParaRPr sz="1200">
              <a:solidFill>
                <a:srgbClr val="000000"/>
              </a:solidFill>
              <a:latin typeface="Times New Roman"/>
              <a:ea typeface="Times New Roman"/>
              <a:cs typeface="Times New Roman"/>
              <a:sym typeface="Times New Roman"/>
            </a:endParaRPr>
          </a:p>
          <a:p>
            <a:pPr indent="457200" lvl="0" marL="0" rtl="0" algn="l">
              <a:lnSpc>
                <a:spcPct val="100000"/>
              </a:lnSpc>
              <a:spcBef>
                <a:spcPts val="0"/>
              </a:spcBef>
              <a:spcAft>
                <a:spcPts val="0"/>
              </a:spcAft>
              <a:buNone/>
            </a:pPr>
            <a:r>
              <a:rPr lang="en" sz="1200">
                <a:solidFill>
                  <a:srgbClr val="000000"/>
                </a:solidFill>
                <a:latin typeface="Times New Roman"/>
                <a:ea typeface="Times New Roman"/>
                <a:cs typeface="Times New Roman"/>
                <a:sym typeface="Times New Roman"/>
              </a:rPr>
              <a:t>PRIMARY KEY (pubid)</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200">
                <a:solidFill>
                  <a:srgbClr val="000000"/>
                </a:solidFill>
                <a:latin typeface="Times New Roman"/>
                <a:ea typeface="Times New Roman"/>
                <a:cs typeface="Times New Roman"/>
                <a:sym typeface="Times New Roman"/>
              </a:rPr>
              <a:t>);</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200">
                <a:solidFill>
                  <a:srgbClr val="000000"/>
                </a:solidFill>
                <a:latin typeface="Times New Roman"/>
                <a:ea typeface="Times New Roman"/>
                <a:cs typeface="Times New Roman"/>
                <a:sym typeface="Times New Roman"/>
              </a:rPr>
              <a:t>insert into conference values(1005, "ICML");</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200">
                <a:solidFill>
                  <a:srgbClr val="000000"/>
                </a:solidFill>
                <a:latin typeface="Times New Roman"/>
                <a:ea typeface="Times New Roman"/>
                <a:cs typeface="Times New Roman"/>
                <a:sym typeface="Times New Roman"/>
              </a:rPr>
              <a:t>insert into conference values(1001, "ICACCI");</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200">
                <a:solidFill>
                  <a:srgbClr val="000000"/>
                </a:solidFill>
                <a:latin typeface="Times New Roman"/>
                <a:ea typeface="Times New Roman"/>
                <a:cs typeface="Times New Roman"/>
                <a:sym typeface="Times New Roman"/>
              </a:rPr>
              <a:t>insert into conference values(1003, "ICONIP");</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7"/>
          <p:cNvSpPr txBox="1"/>
          <p:nvPr>
            <p:ph type="title"/>
          </p:nvPr>
        </p:nvSpPr>
        <p:spPr>
          <a:xfrm>
            <a:off x="778950" y="4705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SQL CODE -7</a:t>
            </a:r>
            <a:endParaRPr/>
          </a:p>
        </p:txBody>
      </p:sp>
      <p:sp>
        <p:nvSpPr>
          <p:cNvPr id="266" name="Google Shape;266;p27"/>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CREATE TABLE journal(</a:t>
            </a:r>
            <a:endParaRPr sz="1200">
              <a:solidFill>
                <a:srgbClr val="000000"/>
              </a:solidFill>
              <a:latin typeface="Times New Roman"/>
              <a:ea typeface="Times New Roman"/>
              <a:cs typeface="Times New Roman"/>
              <a:sym typeface="Times New Roman"/>
            </a:endParaRPr>
          </a:p>
          <a:p>
            <a:pPr indent="457200" lvl="0" marL="0" rtl="0" algn="l">
              <a:lnSpc>
                <a:spcPct val="100000"/>
              </a:lnSpc>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pubid int,</a:t>
            </a:r>
            <a:endParaRPr sz="1200">
              <a:solidFill>
                <a:srgbClr val="000000"/>
              </a:solidFill>
              <a:latin typeface="Times New Roman"/>
              <a:ea typeface="Times New Roman"/>
              <a:cs typeface="Times New Roman"/>
              <a:sym typeface="Times New Roman"/>
            </a:endParaRPr>
          </a:p>
          <a:p>
            <a:pPr indent="457200" lvl="0" marL="0" rtl="0" algn="l">
              <a:lnSpc>
                <a:spcPct val="100000"/>
              </a:lnSpc>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 jname varchar(30),</a:t>
            </a:r>
            <a:endParaRPr sz="1200">
              <a:solidFill>
                <a:srgbClr val="000000"/>
              </a:solidFill>
              <a:latin typeface="Times New Roman"/>
              <a:ea typeface="Times New Roman"/>
              <a:cs typeface="Times New Roman"/>
              <a:sym typeface="Times New Roman"/>
            </a:endParaRPr>
          </a:p>
          <a:p>
            <a:pPr indent="457200" lvl="0" marL="0" rtl="0" algn="l">
              <a:lnSpc>
                <a:spcPct val="100000"/>
              </a:lnSpc>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 PRIMARY KEY (pubid)</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insert into journal values(1002, "IEEE Transactions", 1, 4);</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insert into journal values(1004, "IEEE Intelligent Systems", 2, 6);</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8"/>
          <p:cNvSpPr txBox="1"/>
          <p:nvPr>
            <p:ph type="title"/>
          </p:nvPr>
        </p:nvSpPr>
        <p:spPr>
          <a:xfrm>
            <a:off x="819150" y="147515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7200"/>
              <a:t>Queries</a:t>
            </a:r>
            <a:endParaRPr sz="72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9"/>
          <p:cNvSpPr txBox="1"/>
          <p:nvPr>
            <p:ph type="title"/>
          </p:nvPr>
        </p:nvSpPr>
        <p:spPr>
          <a:xfrm>
            <a:off x="311700" y="2427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Queries:</a:t>
            </a:r>
            <a:endParaRPr/>
          </a:p>
        </p:txBody>
      </p:sp>
      <p:sp>
        <p:nvSpPr>
          <p:cNvPr id="277" name="Google Shape;277;p29"/>
          <p:cNvSpPr txBox="1"/>
          <p:nvPr>
            <p:ph idx="1" type="body"/>
          </p:nvPr>
        </p:nvSpPr>
        <p:spPr>
          <a:xfrm>
            <a:off x="311700" y="1045550"/>
            <a:ext cx="8520600" cy="3792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78" name="Google Shape;278;p29"/>
          <p:cNvPicPr preferRelativeResize="0"/>
          <p:nvPr/>
        </p:nvPicPr>
        <p:blipFill>
          <a:blip r:embed="rId3">
            <a:alphaModFix/>
          </a:blip>
          <a:stretch>
            <a:fillRect/>
          </a:stretch>
        </p:blipFill>
        <p:spPr>
          <a:xfrm>
            <a:off x="4864024" y="936250"/>
            <a:ext cx="3968275" cy="2276475"/>
          </a:xfrm>
          <a:prstGeom prst="rect">
            <a:avLst/>
          </a:prstGeom>
          <a:noFill/>
          <a:ln cap="flat" cmpd="sng" w="38100">
            <a:solidFill>
              <a:schemeClr val="dk2"/>
            </a:solidFill>
            <a:prstDash val="solid"/>
            <a:round/>
            <a:headEnd len="sm" w="sm" type="none"/>
            <a:tailEnd len="sm" w="sm" type="none"/>
          </a:ln>
        </p:spPr>
      </p:pic>
      <p:pic>
        <p:nvPicPr>
          <p:cNvPr id="279" name="Google Shape;279;p29"/>
          <p:cNvPicPr preferRelativeResize="0"/>
          <p:nvPr/>
        </p:nvPicPr>
        <p:blipFill>
          <a:blip r:embed="rId4">
            <a:alphaModFix/>
          </a:blip>
          <a:stretch>
            <a:fillRect/>
          </a:stretch>
        </p:blipFill>
        <p:spPr>
          <a:xfrm>
            <a:off x="5294425" y="3253125"/>
            <a:ext cx="3200400" cy="1504950"/>
          </a:xfrm>
          <a:prstGeom prst="rect">
            <a:avLst/>
          </a:prstGeom>
          <a:noFill/>
          <a:ln cap="flat" cmpd="sng" w="38100">
            <a:solidFill>
              <a:schemeClr val="dk2"/>
            </a:solidFill>
            <a:prstDash val="solid"/>
            <a:round/>
            <a:headEnd len="sm" w="sm" type="none"/>
            <a:tailEnd len="sm" w="sm" type="none"/>
          </a:ln>
        </p:spPr>
      </p:pic>
      <p:pic>
        <p:nvPicPr>
          <p:cNvPr id="280" name="Google Shape;280;p29"/>
          <p:cNvPicPr preferRelativeResize="0"/>
          <p:nvPr/>
        </p:nvPicPr>
        <p:blipFill>
          <a:blip r:embed="rId5">
            <a:alphaModFix/>
          </a:blip>
          <a:stretch>
            <a:fillRect/>
          </a:stretch>
        </p:blipFill>
        <p:spPr>
          <a:xfrm>
            <a:off x="311700" y="965163"/>
            <a:ext cx="4705350" cy="3762375"/>
          </a:xfrm>
          <a:prstGeom prst="rect">
            <a:avLst/>
          </a:prstGeom>
          <a:noFill/>
          <a:ln cap="flat" cmpd="sng" w="38100">
            <a:solidFill>
              <a:schemeClr val="dk2"/>
            </a:solidFill>
            <a:prstDash val="solid"/>
            <a:round/>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0"/>
          <p:cNvSpPr txBox="1"/>
          <p:nvPr>
            <p:ph type="title"/>
          </p:nvPr>
        </p:nvSpPr>
        <p:spPr>
          <a:xfrm>
            <a:off x="1631850" y="1125875"/>
            <a:ext cx="5880300" cy="1777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7200"/>
              <a:t>Adding a new project</a:t>
            </a:r>
            <a:endParaRPr sz="72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pic>
        <p:nvPicPr>
          <p:cNvPr id="290" name="Google Shape;290;p31"/>
          <p:cNvPicPr preferRelativeResize="0"/>
          <p:nvPr/>
        </p:nvPicPr>
        <p:blipFill>
          <a:blip r:embed="rId3">
            <a:alphaModFix/>
          </a:blip>
          <a:stretch>
            <a:fillRect/>
          </a:stretch>
        </p:blipFill>
        <p:spPr>
          <a:xfrm>
            <a:off x="386050" y="418725"/>
            <a:ext cx="8371925" cy="40376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819150" y="147515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7200"/>
              <a:t>ER Diagram</a:t>
            </a:r>
            <a:endParaRPr sz="72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2"/>
          <p:cNvSpPr txBox="1"/>
          <p:nvPr>
            <p:ph type="title"/>
          </p:nvPr>
        </p:nvSpPr>
        <p:spPr>
          <a:xfrm>
            <a:off x="785675" y="242875"/>
            <a:ext cx="7505700" cy="6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Dealing with inconsistencies</a:t>
            </a:r>
            <a:endParaRPr/>
          </a:p>
        </p:txBody>
      </p:sp>
      <p:pic>
        <p:nvPicPr>
          <p:cNvPr id="296" name="Google Shape;296;p32"/>
          <p:cNvPicPr preferRelativeResize="0"/>
          <p:nvPr/>
        </p:nvPicPr>
        <p:blipFill>
          <a:blip r:embed="rId3">
            <a:alphaModFix/>
          </a:blip>
          <a:stretch>
            <a:fillRect/>
          </a:stretch>
        </p:blipFill>
        <p:spPr>
          <a:xfrm>
            <a:off x="470499" y="951650"/>
            <a:ext cx="3652701" cy="3845250"/>
          </a:xfrm>
          <a:prstGeom prst="rect">
            <a:avLst/>
          </a:prstGeom>
          <a:noFill/>
          <a:ln>
            <a:noFill/>
          </a:ln>
        </p:spPr>
      </p:pic>
      <p:sp>
        <p:nvSpPr>
          <p:cNvPr id="297" name="Google Shape;297;p32"/>
          <p:cNvSpPr txBox="1"/>
          <p:nvPr/>
        </p:nvSpPr>
        <p:spPr>
          <a:xfrm>
            <a:off x="4572000" y="1145250"/>
            <a:ext cx="36528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If new project is added to database where project data is already present in the database(added by another faculty), it will check if project name, budget, sponsor and date of start of new data matches with existing one.</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if it matches, project is updated with the role of new faculty.</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if it doesn’t match, error messages are shown as in figure, and it shows an option to update project data when clicked will update project data with new values.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7200"/>
              <a:t>Adding a new publication</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09" name="Google Shape;309;p34"/>
          <p:cNvPicPr preferRelativeResize="0"/>
          <p:nvPr/>
        </p:nvPicPr>
        <p:blipFill>
          <a:blip r:embed="rId3">
            <a:alphaModFix/>
          </a:blip>
          <a:stretch>
            <a:fillRect/>
          </a:stretch>
        </p:blipFill>
        <p:spPr>
          <a:xfrm>
            <a:off x="365775" y="389075"/>
            <a:ext cx="8302474" cy="42795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5"/>
          <p:cNvSpPr txBox="1"/>
          <p:nvPr>
            <p:ph type="title"/>
          </p:nvPr>
        </p:nvSpPr>
        <p:spPr>
          <a:xfrm>
            <a:off x="752175" y="396850"/>
            <a:ext cx="7505700" cy="57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Dealing with inconsistencies</a:t>
            </a:r>
            <a:endParaRPr/>
          </a:p>
        </p:txBody>
      </p:sp>
      <p:sp>
        <p:nvSpPr>
          <p:cNvPr id="315" name="Google Shape;315;p35"/>
          <p:cNvSpPr txBox="1"/>
          <p:nvPr>
            <p:ph idx="1" type="body"/>
          </p:nvPr>
        </p:nvSpPr>
        <p:spPr>
          <a:xfrm>
            <a:off x="4611325" y="1223550"/>
            <a:ext cx="4232400" cy="3563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solidFill>
                  <a:srgbClr val="000000"/>
                </a:solidFill>
                <a:latin typeface="Times New Roman"/>
                <a:ea typeface="Times New Roman"/>
                <a:cs typeface="Times New Roman"/>
                <a:sym typeface="Times New Roman"/>
              </a:rPr>
              <a:t>If new publication is added to database where publication data is already present in the database(added by another faculty), it will check if publication details of new data matches with existing one.</a:t>
            </a:r>
            <a:endParaRPr sz="14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400">
                <a:solidFill>
                  <a:srgbClr val="000000"/>
                </a:solidFill>
                <a:latin typeface="Times New Roman"/>
                <a:ea typeface="Times New Roman"/>
                <a:cs typeface="Times New Roman"/>
                <a:sym typeface="Times New Roman"/>
              </a:rPr>
              <a:t>if it matches, publication is updated with the rank of new faculty.</a:t>
            </a:r>
            <a:endParaRPr sz="14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400">
                <a:solidFill>
                  <a:srgbClr val="000000"/>
                </a:solidFill>
                <a:latin typeface="Times New Roman"/>
                <a:ea typeface="Times New Roman"/>
                <a:cs typeface="Times New Roman"/>
                <a:sym typeface="Times New Roman"/>
              </a:rPr>
              <a:t>if it doesn’t match, error messages are shown as in figure, and it shows an option to update publication data when clicked will update publication data with new values.</a:t>
            </a:r>
            <a:endParaRPr/>
          </a:p>
        </p:txBody>
      </p:sp>
      <p:pic>
        <p:nvPicPr>
          <p:cNvPr id="316" name="Google Shape;316;p35"/>
          <p:cNvPicPr preferRelativeResize="0"/>
          <p:nvPr/>
        </p:nvPicPr>
        <p:blipFill>
          <a:blip r:embed="rId3">
            <a:alphaModFix/>
          </a:blip>
          <a:stretch>
            <a:fillRect/>
          </a:stretch>
        </p:blipFill>
        <p:spPr>
          <a:xfrm>
            <a:off x="514050" y="1067975"/>
            <a:ext cx="3684758" cy="381594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6"/>
          <p:cNvSpPr txBox="1"/>
          <p:nvPr>
            <p:ph type="title"/>
          </p:nvPr>
        </p:nvSpPr>
        <p:spPr>
          <a:xfrm>
            <a:off x="819150" y="758525"/>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7200"/>
              <a:t>Ad</a:t>
            </a:r>
            <a:r>
              <a:rPr lang="en" sz="7200"/>
              <a:t>ding a new faculty member</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pic>
        <p:nvPicPr>
          <p:cNvPr id="326" name="Google Shape;326;p37"/>
          <p:cNvPicPr preferRelativeResize="0"/>
          <p:nvPr/>
        </p:nvPicPr>
        <p:blipFill rotWithShape="1">
          <a:blip r:embed="rId3">
            <a:alphaModFix/>
          </a:blip>
          <a:srcRect b="0" l="0" r="24998" t="0"/>
          <a:stretch/>
        </p:blipFill>
        <p:spPr>
          <a:xfrm>
            <a:off x="231325" y="351325"/>
            <a:ext cx="3958075" cy="4440851"/>
          </a:xfrm>
          <a:prstGeom prst="rect">
            <a:avLst/>
          </a:prstGeom>
          <a:noFill/>
          <a:ln>
            <a:noFill/>
          </a:ln>
        </p:spPr>
      </p:pic>
      <p:pic>
        <p:nvPicPr>
          <p:cNvPr id="327" name="Google Shape;327;p37"/>
          <p:cNvPicPr preferRelativeResize="0"/>
          <p:nvPr/>
        </p:nvPicPr>
        <p:blipFill>
          <a:blip r:embed="rId4">
            <a:alphaModFix/>
          </a:blip>
          <a:stretch>
            <a:fillRect/>
          </a:stretch>
        </p:blipFill>
        <p:spPr>
          <a:xfrm>
            <a:off x="5381650" y="862325"/>
            <a:ext cx="3616650" cy="3231301"/>
          </a:xfrm>
          <a:prstGeom prst="rect">
            <a:avLst/>
          </a:prstGeom>
          <a:noFill/>
          <a:ln>
            <a:noFill/>
          </a:ln>
        </p:spPr>
      </p:pic>
      <p:sp>
        <p:nvSpPr>
          <p:cNvPr id="328" name="Google Shape;328;p37"/>
          <p:cNvSpPr/>
          <p:nvPr/>
        </p:nvSpPr>
        <p:spPr>
          <a:xfrm>
            <a:off x="4242975" y="2471925"/>
            <a:ext cx="1085100" cy="368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38"/>
          <p:cNvSpPr txBox="1"/>
          <p:nvPr>
            <p:ph type="title"/>
          </p:nvPr>
        </p:nvSpPr>
        <p:spPr>
          <a:xfrm>
            <a:off x="691875" y="2227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Dealing with inconsistencies</a:t>
            </a:r>
            <a:endParaRPr/>
          </a:p>
          <a:p>
            <a:pPr indent="0" lvl="0" marL="0" rtl="0" algn="l">
              <a:spcBef>
                <a:spcPts val="0"/>
              </a:spcBef>
              <a:spcAft>
                <a:spcPts val="0"/>
              </a:spcAft>
              <a:buNone/>
            </a:pPr>
            <a:r>
              <a:t/>
            </a:r>
            <a:endParaRPr/>
          </a:p>
        </p:txBody>
      </p:sp>
      <p:sp>
        <p:nvSpPr>
          <p:cNvPr id="334" name="Google Shape;334;p38"/>
          <p:cNvSpPr txBox="1"/>
          <p:nvPr>
            <p:ph idx="1" type="body"/>
          </p:nvPr>
        </p:nvSpPr>
        <p:spPr>
          <a:xfrm>
            <a:off x="5515450" y="851200"/>
            <a:ext cx="2812800" cy="3587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If insertion is failed it will show the error with values pre-filled in the form.</a:t>
            </a:r>
            <a:endParaRPr/>
          </a:p>
        </p:txBody>
      </p:sp>
      <p:pic>
        <p:nvPicPr>
          <p:cNvPr id="335" name="Google Shape;335;p38"/>
          <p:cNvPicPr preferRelativeResize="0"/>
          <p:nvPr/>
        </p:nvPicPr>
        <p:blipFill>
          <a:blip r:embed="rId3">
            <a:alphaModFix/>
          </a:blip>
          <a:stretch>
            <a:fillRect/>
          </a:stretch>
        </p:blipFill>
        <p:spPr>
          <a:xfrm>
            <a:off x="385375" y="851200"/>
            <a:ext cx="4788150" cy="415900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9"/>
          <p:cNvSpPr txBox="1"/>
          <p:nvPr>
            <p:ph type="title"/>
          </p:nvPr>
        </p:nvSpPr>
        <p:spPr>
          <a:xfrm>
            <a:off x="1040175" y="1444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Keyword search</a:t>
            </a:r>
            <a:endParaRPr/>
          </a:p>
        </p:txBody>
      </p:sp>
      <p:sp>
        <p:nvSpPr>
          <p:cNvPr id="341" name="Google Shape;341;p39"/>
          <p:cNvSpPr txBox="1"/>
          <p:nvPr>
            <p:ph idx="1" type="body"/>
          </p:nvPr>
        </p:nvSpPr>
        <p:spPr>
          <a:xfrm>
            <a:off x="418825" y="3402850"/>
            <a:ext cx="2679000" cy="3406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Keyword search enables user to search through all publications and projects using a word related to query.</a:t>
            </a:r>
            <a:endParaRPr/>
          </a:p>
        </p:txBody>
      </p:sp>
      <p:pic>
        <p:nvPicPr>
          <p:cNvPr id="342" name="Google Shape;342;p39"/>
          <p:cNvPicPr preferRelativeResize="0"/>
          <p:nvPr/>
        </p:nvPicPr>
        <p:blipFill rotWithShape="1">
          <a:blip r:embed="rId3">
            <a:alphaModFix/>
          </a:blip>
          <a:srcRect b="0" l="0" r="24156" t="0"/>
          <a:stretch/>
        </p:blipFill>
        <p:spPr>
          <a:xfrm>
            <a:off x="313125" y="829475"/>
            <a:ext cx="1766650" cy="2403000"/>
          </a:xfrm>
          <a:prstGeom prst="rect">
            <a:avLst/>
          </a:prstGeom>
          <a:noFill/>
          <a:ln>
            <a:noFill/>
          </a:ln>
        </p:spPr>
      </p:pic>
      <p:pic>
        <p:nvPicPr>
          <p:cNvPr id="343" name="Google Shape;343;p39"/>
          <p:cNvPicPr preferRelativeResize="0"/>
          <p:nvPr/>
        </p:nvPicPr>
        <p:blipFill rotWithShape="1">
          <a:blip r:embed="rId4">
            <a:alphaModFix/>
          </a:blip>
          <a:srcRect b="9608" l="0" r="23183" t="0"/>
          <a:stretch/>
        </p:blipFill>
        <p:spPr>
          <a:xfrm>
            <a:off x="3184800" y="858925"/>
            <a:ext cx="5746276" cy="3224700"/>
          </a:xfrm>
          <a:prstGeom prst="rect">
            <a:avLst/>
          </a:prstGeom>
          <a:noFill/>
          <a:ln>
            <a:noFill/>
          </a:ln>
        </p:spPr>
      </p:pic>
      <p:sp>
        <p:nvSpPr>
          <p:cNvPr id="344" name="Google Shape;344;p39"/>
          <p:cNvSpPr/>
          <p:nvPr/>
        </p:nvSpPr>
        <p:spPr>
          <a:xfrm>
            <a:off x="2253900" y="1828975"/>
            <a:ext cx="669600" cy="207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0"/>
          <p:cNvSpPr txBox="1"/>
          <p:nvPr>
            <p:ph type="title"/>
          </p:nvPr>
        </p:nvSpPr>
        <p:spPr>
          <a:xfrm>
            <a:off x="778950" y="4437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Faculty in each department</a:t>
            </a:r>
            <a:endParaRPr/>
          </a:p>
        </p:txBody>
      </p:sp>
      <p:pic>
        <p:nvPicPr>
          <p:cNvPr id="350" name="Google Shape;350;p40"/>
          <p:cNvPicPr preferRelativeResize="0"/>
          <p:nvPr/>
        </p:nvPicPr>
        <p:blipFill>
          <a:blip r:embed="rId3">
            <a:alphaModFix/>
          </a:blip>
          <a:stretch>
            <a:fillRect/>
          </a:stretch>
        </p:blipFill>
        <p:spPr>
          <a:xfrm>
            <a:off x="152400" y="1550750"/>
            <a:ext cx="3012325" cy="2419350"/>
          </a:xfrm>
          <a:prstGeom prst="rect">
            <a:avLst/>
          </a:prstGeom>
          <a:noFill/>
          <a:ln>
            <a:noFill/>
          </a:ln>
        </p:spPr>
      </p:pic>
      <p:pic>
        <p:nvPicPr>
          <p:cNvPr id="351" name="Google Shape;351;p40"/>
          <p:cNvPicPr preferRelativeResize="0"/>
          <p:nvPr/>
        </p:nvPicPr>
        <p:blipFill>
          <a:blip r:embed="rId4">
            <a:alphaModFix/>
          </a:blip>
          <a:stretch>
            <a:fillRect/>
          </a:stretch>
        </p:blipFill>
        <p:spPr>
          <a:xfrm>
            <a:off x="3888025" y="1550750"/>
            <a:ext cx="5103574" cy="2916950"/>
          </a:xfrm>
          <a:prstGeom prst="rect">
            <a:avLst/>
          </a:prstGeom>
          <a:noFill/>
          <a:ln>
            <a:noFill/>
          </a:ln>
        </p:spPr>
      </p:pic>
      <p:sp>
        <p:nvSpPr>
          <p:cNvPr id="352" name="Google Shape;352;p40"/>
          <p:cNvSpPr/>
          <p:nvPr/>
        </p:nvSpPr>
        <p:spPr>
          <a:xfrm>
            <a:off x="3158025" y="2438425"/>
            <a:ext cx="723300" cy="321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1"/>
          <p:cNvSpPr txBox="1"/>
          <p:nvPr>
            <p:ph type="title"/>
          </p:nvPr>
        </p:nvSpPr>
        <p:spPr>
          <a:xfrm>
            <a:off x="671825" y="329900"/>
            <a:ext cx="81522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View publication/projects by individual faculty</a:t>
            </a:r>
            <a:endParaRPr/>
          </a:p>
        </p:txBody>
      </p:sp>
      <p:pic>
        <p:nvPicPr>
          <p:cNvPr id="358" name="Google Shape;358;p41"/>
          <p:cNvPicPr preferRelativeResize="0"/>
          <p:nvPr/>
        </p:nvPicPr>
        <p:blipFill>
          <a:blip r:embed="rId3">
            <a:alphaModFix/>
          </a:blip>
          <a:stretch>
            <a:fillRect/>
          </a:stretch>
        </p:blipFill>
        <p:spPr>
          <a:xfrm>
            <a:off x="226050" y="1122125"/>
            <a:ext cx="2215375" cy="2409825"/>
          </a:xfrm>
          <a:prstGeom prst="rect">
            <a:avLst/>
          </a:prstGeom>
          <a:noFill/>
          <a:ln>
            <a:noFill/>
          </a:ln>
        </p:spPr>
      </p:pic>
      <p:pic>
        <p:nvPicPr>
          <p:cNvPr id="359" name="Google Shape;359;p41"/>
          <p:cNvPicPr preferRelativeResize="0"/>
          <p:nvPr/>
        </p:nvPicPr>
        <p:blipFill>
          <a:blip r:embed="rId4">
            <a:alphaModFix/>
          </a:blip>
          <a:stretch>
            <a:fillRect/>
          </a:stretch>
        </p:blipFill>
        <p:spPr>
          <a:xfrm>
            <a:off x="3278575" y="1436900"/>
            <a:ext cx="5713026" cy="3004024"/>
          </a:xfrm>
          <a:prstGeom prst="rect">
            <a:avLst/>
          </a:prstGeom>
          <a:noFill/>
          <a:ln>
            <a:noFill/>
          </a:ln>
        </p:spPr>
      </p:pic>
      <p:sp>
        <p:nvSpPr>
          <p:cNvPr id="360" name="Google Shape;360;p41"/>
          <p:cNvSpPr/>
          <p:nvPr/>
        </p:nvSpPr>
        <p:spPr>
          <a:xfrm>
            <a:off x="2481600" y="2411650"/>
            <a:ext cx="817200" cy="401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nvSpPr>
        <p:spPr>
          <a:xfrm>
            <a:off x="1407800" y="817425"/>
            <a:ext cx="1025700" cy="646800"/>
          </a:xfrm>
          <a:prstGeom prst="rect">
            <a:avLst/>
          </a:prstGeom>
          <a:solidFill>
            <a:srgbClr val="6D9EEB"/>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Faculty</a:t>
            </a:r>
            <a:endParaRPr/>
          </a:p>
        </p:txBody>
      </p:sp>
      <p:sp>
        <p:nvSpPr>
          <p:cNvPr id="141" name="Google Shape;141;p15"/>
          <p:cNvSpPr txBox="1"/>
          <p:nvPr/>
        </p:nvSpPr>
        <p:spPr>
          <a:xfrm>
            <a:off x="5707300" y="3533650"/>
            <a:ext cx="1139700" cy="646800"/>
          </a:xfrm>
          <a:prstGeom prst="rect">
            <a:avLst/>
          </a:prstGeom>
          <a:solidFill>
            <a:srgbClr val="6D9EEB"/>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Conference</a:t>
            </a:r>
            <a:endParaRPr/>
          </a:p>
        </p:txBody>
      </p:sp>
      <p:sp>
        <p:nvSpPr>
          <p:cNvPr id="142" name="Google Shape;142;p15"/>
          <p:cNvSpPr txBox="1"/>
          <p:nvPr/>
        </p:nvSpPr>
        <p:spPr>
          <a:xfrm>
            <a:off x="1533825" y="3478800"/>
            <a:ext cx="1067700" cy="537000"/>
          </a:xfrm>
          <a:prstGeom prst="rect">
            <a:avLst/>
          </a:prstGeom>
          <a:solidFill>
            <a:srgbClr val="6D9EEB"/>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Project</a:t>
            </a:r>
            <a:endParaRPr/>
          </a:p>
        </p:txBody>
      </p:sp>
      <p:sp>
        <p:nvSpPr>
          <p:cNvPr id="143" name="Google Shape;143;p15"/>
          <p:cNvSpPr txBox="1"/>
          <p:nvPr/>
        </p:nvSpPr>
        <p:spPr>
          <a:xfrm>
            <a:off x="7228000" y="817425"/>
            <a:ext cx="1139700" cy="646800"/>
          </a:xfrm>
          <a:prstGeom prst="rect">
            <a:avLst/>
          </a:prstGeom>
          <a:solidFill>
            <a:srgbClr val="6D9EEB"/>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Publication</a:t>
            </a:r>
            <a:endParaRPr/>
          </a:p>
        </p:txBody>
      </p:sp>
      <p:sp>
        <p:nvSpPr>
          <p:cNvPr id="144" name="Google Shape;144;p15"/>
          <p:cNvSpPr txBox="1"/>
          <p:nvPr/>
        </p:nvSpPr>
        <p:spPr>
          <a:xfrm>
            <a:off x="7561975" y="2858225"/>
            <a:ext cx="1139700" cy="646800"/>
          </a:xfrm>
          <a:prstGeom prst="rect">
            <a:avLst/>
          </a:prstGeom>
          <a:solidFill>
            <a:srgbClr val="6D9EEB"/>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Journal</a:t>
            </a:r>
            <a:endParaRPr/>
          </a:p>
        </p:txBody>
      </p:sp>
      <p:sp>
        <p:nvSpPr>
          <p:cNvPr id="145" name="Google Shape;145;p15"/>
          <p:cNvSpPr/>
          <p:nvPr/>
        </p:nvSpPr>
        <p:spPr>
          <a:xfrm>
            <a:off x="287475" y="3302938"/>
            <a:ext cx="849312" cy="444474"/>
          </a:xfrm>
          <a:prstGeom prst="flowChartTerminator">
            <a:avLst/>
          </a:prstGeom>
          <a:solidFill>
            <a:srgbClr val="F6B26B"/>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u="sng"/>
              <a:t>P.ID </a:t>
            </a:r>
            <a:endParaRPr sz="1000" u="sng"/>
          </a:p>
        </p:txBody>
      </p:sp>
      <p:sp>
        <p:nvSpPr>
          <p:cNvPr id="146" name="Google Shape;146;p15"/>
          <p:cNvSpPr/>
          <p:nvPr/>
        </p:nvSpPr>
        <p:spPr>
          <a:xfrm>
            <a:off x="1269637" y="4516163"/>
            <a:ext cx="849312" cy="444474"/>
          </a:xfrm>
          <a:prstGeom prst="flowChartTerminator">
            <a:avLst/>
          </a:prstGeom>
          <a:solidFill>
            <a:srgbClr val="F6B26B"/>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 Name</a:t>
            </a:r>
            <a:endParaRPr sz="1000"/>
          </a:p>
        </p:txBody>
      </p:sp>
      <p:sp>
        <p:nvSpPr>
          <p:cNvPr id="147" name="Google Shape;147;p15"/>
          <p:cNvSpPr/>
          <p:nvPr/>
        </p:nvSpPr>
        <p:spPr>
          <a:xfrm>
            <a:off x="3152225" y="3302938"/>
            <a:ext cx="849312" cy="444474"/>
          </a:xfrm>
          <a:prstGeom prst="flowChartTerminator">
            <a:avLst/>
          </a:prstGeom>
          <a:solidFill>
            <a:srgbClr val="F6B26B"/>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Money</a:t>
            </a:r>
            <a:endParaRPr sz="1000"/>
          </a:p>
        </p:txBody>
      </p:sp>
      <p:sp>
        <p:nvSpPr>
          <p:cNvPr id="148" name="Google Shape;148;p15"/>
          <p:cNvSpPr/>
          <p:nvPr/>
        </p:nvSpPr>
        <p:spPr>
          <a:xfrm>
            <a:off x="126100" y="918588"/>
            <a:ext cx="849312" cy="444474"/>
          </a:xfrm>
          <a:prstGeom prst="flowChartTerminator">
            <a:avLst/>
          </a:prstGeom>
          <a:solidFill>
            <a:srgbClr val="F6B26B"/>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 doj</a:t>
            </a:r>
            <a:endParaRPr sz="1000"/>
          </a:p>
        </p:txBody>
      </p:sp>
      <p:sp>
        <p:nvSpPr>
          <p:cNvPr id="149" name="Google Shape;149;p15"/>
          <p:cNvSpPr/>
          <p:nvPr/>
        </p:nvSpPr>
        <p:spPr>
          <a:xfrm>
            <a:off x="126100" y="179963"/>
            <a:ext cx="849312" cy="444474"/>
          </a:xfrm>
          <a:prstGeom prst="flowChartTerminator">
            <a:avLst/>
          </a:prstGeom>
          <a:solidFill>
            <a:srgbClr val="F6B26B"/>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 Dept</a:t>
            </a:r>
            <a:endParaRPr sz="1000"/>
          </a:p>
        </p:txBody>
      </p:sp>
      <p:sp>
        <p:nvSpPr>
          <p:cNvPr id="150" name="Google Shape;150;p15"/>
          <p:cNvSpPr/>
          <p:nvPr/>
        </p:nvSpPr>
        <p:spPr>
          <a:xfrm>
            <a:off x="2211400" y="112213"/>
            <a:ext cx="849312" cy="444474"/>
          </a:xfrm>
          <a:prstGeom prst="flowChartTerminator">
            <a:avLst/>
          </a:prstGeom>
          <a:solidFill>
            <a:srgbClr val="F6B26B"/>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 Name</a:t>
            </a:r>
            <a:endParaRPr sz="1000"/>
          </a:p>
        </p:txBody>
      </p:sp>
      <p:sp>
        <p:nvSpPr>
          <p:cNvPr id="151" name="Google Shape;151;p15"/>
          <p:cNvSpPr/>
          <p:nvPr/>
        </p:nvSpPr>
        <p:spPr>
          <a:xfrm>
            <a:off x="126100" y="1549312"/>
            <a:ext cx="849312" cy="444474"/>
          </a:xfrm>
          <a:prstGeom prst="flowChartTerminator">
            <a:avLst/>
          </a:prstGeom>
          <a:solidFill>
            <a:srgbClr val="F6B26B"/>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u="sng"/>
              <a:t> FID</a:t>
            </a:r>
            <a:endParaRPr sz="1000" u="sng"/>
          </a:p>
        </p:txBody>
      </p:sp>
      <p:sp>
        <p:nvSpPr>
          <p:cNvPr id="152" name="Google Shape;152;p15"/>
          <p:cNvSpPr/>
          <p:nvPr/>
        </p:nvSpPr>
        <p:spPr>
          <a:xfrm>
            <a:off x="6087725" y="549263"/>
            <a:ext cx="849312" cy="444474"/>
          </a:xfrm>
          <a:prstGeom prst="flowChartTerminator">
            <a:avLst/>
          </a:prstGeom>
          <a:solidFill>
            <a:srgbClr val="F6B26B"/>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u="sng"/>
              <a:t> PID</a:t>
            </a:r>
            <a:endParaRPr sz="1000" u="sng"/>
          </a:p>
        </p:txBody>
      </p:sp>
      <p:sp>
        <p:nvSpPr>
          <p:cNvPr id="153" name="Google Shape;153;p15"/>
          <p:cNvSpPr/>
          <p:nvPr/>
        </p:nvSpPr>
        <p:spPr>
          <a:xfrm>
            <a:off x="7445400" y="1933300"/>
            <a:ext cx="849312" cy="444474"/>
          </a:xfrm>
          <a:prstGeom prst="flowChartTerminator">
            <a:avLst/>
          </a:prstGeom>
          <a:solidFill>
            <a:srgbClr val="F6B26B"/>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 Paper Name</a:t>
            </a:r>
            <a:endParaRPr sz="1000"/>
          </a:p>
        </p:txBody>
      </p:sp>
      <p:sp>
        <p:nvSpPr>
          <p:cNvPr id="154" name="Google Shape;154;p15"/>
          <p:cNvSpPr/>
          <p:nvPr/>
        </p:nvSpPr>
        <p:spPr>
          <a:xfrm>
            <a:off x="6378700" y="4606813"/>
            <a:ext cx="849312" cy="444474"/>
          </a:xfrm>
          <a:prstGeom prst="flowChartTerminator">
            <a:avLst/>
          </a:prstGeom>
          <a:solidFill>
            <a:srgbClr val="F6B26B"/>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u="sng"/>
              <a:t> CID</a:t>
            </a:r>
            <a:endParaRPr sz="1000" u="sng"/>
          </a:p>
        </p:txBody>
      </p:sp>
      <p:sp>
        <p:nvSpPr>
          <p:cNvPr id="155" name="Google Shape;155;p15"/>
          <p:cNvSpPr/>
          <p:nvPr/>
        </p:nvSpPr>
        <p:spPr>
          <a:xfrm>
            <a:off x="8294700" y="112213"/>
            <a:ext cx="849312" cy="444474"/>
          </a:xfrm>
          <a:prstGeom prst="flowChartTerminator">
            <a:avLst/>
          </a:prstGeom>
          <a:solidFill>
            <a:srgbClr val="F6B26B"/>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 Date</a:t>
            </a:r>
            <a:endParaRPr sz="1000"/>
          </a:p>
        </p:txBody>
      </p:sp>
      <p:sp>
        <p:nvSpPr>
          <p:cNvPr id="156" name="Google Shape;156;p15"/>
          <p:cNvSpPr/>
          <p:nvPr/>
        </p:nvSpPr>
        <p:spPr>
          <a:xfrm>
            <a:off x="7084250" y="112213"/>
            <a:ext cx="849312" cy="444474"/>
          </a:xfrm>
          <a:prstGeom prst="flowChartTerminator">
            <a:avLst/>
          </a:prstGeom>
          <a:solidFill>
            <a:srgbClr val="F6B26B"/>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 Topic</a:t>
            </a:r>
            <a:endParaRPr sz="1000"/>
          </a:p>
        </p:txBody>
      </p:sp>
      <p:sp>
        <p:nvSpPr>
          <p:cNvPr id="157" name="Google Shape;157;p15"/>
          <p:cNvSpPr/>
          <p:nvPr/>
        </p:nvSpPr>
        <p:spPr>
          <a:xfrm>
            <a:off x="7409250" y="4110838"/>
            <a:ext cx="849312" cy="444474"/>
          </a:xfrm>
          <a:prstGeom prst="flowChartTerminator">
            <a:avLst/>
          </a:prstGeom>
          <a:solidFill>
            <a:srgbClr val="F6B26B"/>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u="sng"/>
              <a:t> JID</a:t>
            </a:r>
            <a:endParaRPr sz="1000" u="sng"/>
          </a:p>
        </p:txBody>
      </p:sp>
      <p:sp>
        <p:nvSpPr>
          <p:cNvPr id="158" name="Google Shape;158;p15"/>
          <p:cNvSpPr/>
          <p:nvPr/>
        </p:nvSpPr>
        <p:spPr>
          <a:xfrm>
            <a:off x="8034725" y="4606813"/>
            <a:ext cx="849312" cy="444474"/>
          </a:xfrm>
          <a:prstGeom prst="flowChartTerminator">
            <a:avLst/>
          </a:prstGeom>
          <a:solidFill>
            <a:srgbClr val="F6B26B"/>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Journal Name</a:t>
            </a:r>
            <a:endParaRPr sz="1000"/>
          </a:p>
        </p:txBody>
      </p:sp>
      <p:sp>
        <p:nvSpPr>
          <p:cNvPr id="159" name="Google Shape;159;p15"/>
          <p:cNvSpPr/>
          <p:nvPr/>
        </p:nvSpPr>
        <p:spPr>
          <a:xfrm>
            <a:off x="8367650" y="1875213"/>
            <a:ext cx="849312" cy="444474"/>
          </a:xfrm>
          <a:prstGeom prst="flowChartTerminator">
            <a:avLst/>
          </a:prstGeom>
          <a:solidFill>
            <a:srgbClr val="F6B26B"/>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 Pages</a:t>
            </a:r>
            <a:endParaRPr sz="1000"/>
          </a:p>
        </p:txBody>
      </p:sp>
      <p:cxnSp>
        <p:nvCxnSpPr>
          <p:cNvPr id="160" name="Google Shape;160;p15"/>
          <p:cNvCxnSpPr>
            <a:stCxn id="149" idx="3"/>
            <a:endCxn id="140" idx="1"/>
          </p:cNvCxnSpPr>
          <p:nvPr/>
        </p:nvCxnSpPr>
        <p:spPr>
          <a:xfrm>
            <a:off x="975412" y="402200"/>
            <a:ext cx="432300" cy="738600"/>
          </a:xfrm>
          <a:prstGeom prst="straightConnector1">
            <a:avLst/>
          </a:prstGeom>
          <a:noFill/>
          <a:ln cap="flat" cmpd="sng" w="9525">
            <a:solidFill>
              <a:srgbClr val="595959"/>
            </a:solidFill>
            <a:prstDash val="solid"/>
            <a:round/>
            <a:headEnd len="med" w="med" type="none"/>
            <a:tailEnd len="med" w="med" type="none"/>
          </a:ln>
        </p:spPr>
      </p:cxnSp>
      <p:cxnSp>
        <p:nvCxnSpPr>
          <p:cNvPr id="161" name="Google Shape;161;p15"/>
          <p:cNvCxnSpPr>
            <a:stCxn id="148" idx="3"/>
            <a:endCxn id="140" idx="1"/>
          </p:cNvCxnSpPr>
          <p:nvPr/>
        </p:nvCxnSpPr>
        <p:spPr>
          <a:xfrm>
            <a:off x="975412" y="1140825"/>
            <a:ext cx="432300" cy="0"/>
          </a:xfrm>
          <a:prstGeom prst="straightConnector1">
            <a:avLst/>
          </a:prstGeom>
          <a:noFill/>
          <a:ln cap="flat" cmpd="sng" w="9525">
            <a:solidFill>
              <a:srgbClr val="595959"/>
            </a:solidFill>
            <a:prstDash val="solid"/>
            <a:round/>
            <a:headEnd len="med" w="med" type="none"/>
            <a:tailEnd len="med" w="med" type="none"/>
          </a:ln>
        </p:spPr>
      </p:cxnSp>
      <p:cxnSp>
        <p:nvCxnSpPr>
          <p:cNvPr id="162" name="Google Shape;162;p15"/>
          <p:cNvCxnSpPr>
            <a:stCxn id="151" idx="3"/>
            <a:endCxn id="140" idx="1"/>
          </p:cNvCxnSpPr>
          <p:nvPr/>
        </p:nvCxnSpPr>
        <p:spPr>
          <a:xfrm flipH="1" rot="10800000">
            <a:off x="975412" y="1140950"/>
            <a:ext cx="432300" cy="630600"/>
          </a:xfrm>
          <a:prstGeom prst="straightConnector1">
            <a:avLst/>
          </a:prstGeom>
          <a:noFill/>
          <a:ln cap="flat" cmpd="sng" w="9525">
            <a:solidFill>
              <a:srgbClr val="595959"/>
            </a:solidFill>
            <a:prstDash val="solid"/>
            <a:round/>
            <a:headEnd len="med" w="med" type="none"/>
            <a:tailEnd len="med" w="med" type="none"/>
          </a:ln>
        </p:spPr>
      </p:cxnSp>
      <p:cxnSp>
        <p:nvCxnSpPr>
          <p:cNvPr id="163" name="Google Shape;163;p15"/>
          <p:cNvCxnSpPr>
            <a:stCxn id="150" idx="1"/>
            <a:endCxn id="140" idx="0"/>
          </p:cNvCxnSpPr>
          <p:nvPr/>
        </p:nvCxnSpPr>
        <p:spPr>
          <a:xfrm flipH="1">
            <a:off x="1920700" y="334450"/>
            <a:ext cx="290700" cy="483000"/>
          </a:xfrm>
          <a:prstGeom prst="straightConnector1">
            <a:avLst/>
          </a:prstGeom>
          <a:noFill/>
          <a:ln cap="flat" cmpd="sng" w="9525">
            <a:solidFill>
              <a:srgbClr val="595959"/>
            </a:solidFill>
            <a:prstDash val="solid"/>
            <a:round/>
            <a:headEnd len="med" w="med" type="none"/>
            <a:tailEnd len="med" w="med" type="none"/>
          </a:ln>
        </p:spPr>
      </p:cxnSp>
      <p:cxnSp>
        <p:nvCxnSpPr>
          <p:cNvPr id="164" name="Google Shape;164;p15"/>
          <p:cNvCxnSpPr>
            <a:stCxn id="145" idx="3"/>
            <a:endCxn id="142" idx="1"/>
          </p:cNvCxnSpPr>
          <p:nvPr/>
        </p:nvCxnSpPr>
        <p:spPr>
          <a:xfrm>
            <a:off x="1136787" y="3525175"/>
            <a:ext cx="396900" cy="222000"/>
          </a:xfrm>
          <a:prstGeom prst="straightConnector1">
            <a:avLst/>
          </a:prstGeom>
          <a:noFill/>
          <a:ln cap="flat" cmpd="sng" w="9525">
            <a:solidFill>
              <a:srgbClr val="595959"/>
            </a:solidFill>
            <a:prstDash val="solid"/>
            <a:round/>
            <a:headEnd len="med" w="med" type="none"/>
            <a:tailEnd len="med" w="med" type="none"/>
          </a:ln>
        </p:spPr>
      </p:cxnSp>
      <p:cxnSp>
        <p:nvCxnSpPr>
          <p:cNvPr id="165" name="Google Shape;165;p15"/>
          <p:cNvCxnSpPr>
            <a:stCxn id="146" idx="0"/>
            <a:endCxn id="142" idx="2"/>
          </p:cNvCxnSpPr>
          <p:nvPr/>
        </p:nvCxnSpPr>
        <p:spPr>
          <a:xfrm flipH="1" rot="10800000">
            <a:off x="1694294" y="4015763"/>
            <a:ext cx="373500" cy="500400"/>
          </a:xfrm>
          <a:prstGeom prst="straightConnector1">
            <a:avLst/>
          </a:prstGeom>
          <a:noFill/>
          <a:ln cap="flat" cmpd="sng" w="9525">
            <a:solidFill>
              <a:srgbClr val="595959"/>
            </a:solidFill>
            <a:prstDash val="solid"/>
            <a:round/>
            <a:headEnd len="med" w="med" type="none"/>
            <a:tailEnd len="med" w="med" type="none"/>
          </a:ln>
        </p:spPr>
      </p:cxnSp>
      <p:cxnSp>
        <p:nvCxnSpPr>
          <p:cNvPr id="166" name="Google Shape;166;p15"/>
          <p:cNvCxnSpPr>
            <a:stCxn id="154" idx="0"/>
            <a:endCxn id="141" idx="2"/>
          </p:cNvCxnSpPr>
          <p:nvPr/>
        </p:nvCxnSpPr>
        <p:spPr>
          <a:xfrm rot="10800000">
            <a:off x="6277156" y="4180513"/>
            <a:ext cx="526200" cy="426300"/>
          </a:xfrm>
          <a:prstGeom prst="straightConnector1">
            <a:avLst/>
          </a:prstGeom>
          <a:noFill/>
          <a:ln cap="flat" cmpd="sng" w="9525">
            <a:solidFill>
              <a:srgbClr val="595959"/>
            </a:solidFill>
            <a:prstDash val="solid"/>
            <a:round/>
            <a:headEnd len="med" w="med" type="none"/>
            <a:tailEnd len="med" w="med" type="none"/>
          </a:ln>
        </p:spPr>
      </p:cxnSp>
      <p:cxnSp>
        <p:nvCxnSpPr>
          <p:cNvPr id="167" name="Google Shape;167;p15"/>
          <p:cNvCxnSpPr>
            <a:stCxn id="153" idx="0"/>
            <a:endCxn id="143" idx="2"/>
          </p:cNvCxnSpPr>
          <p:nvPr/>
        </p:nvCxnSpPr>
        <p:spPr>
          <a:xfrm rot="10800000">
            <a:off x="7797756" y="1464100"/>
            <a:ext cx="72300" cy="469200"/>
          </a:xfrm>
          <a:prstGeom prst="straightConnector1">
            <a:avLst/>
          </a:prstGeom>
          <a:noFill/>
          <a:ln cap="flat" cmpd="sng" w="9525">
            <a:solidFill>
              <a:srgbClr val="595959"/>
            </a:solidFill>
            <a:prstDash val="solid"/>
            <a:round/>
            <a:headEnd len="med" w="med" type="none"/>
            <a:tailEnd len="med" w="med" type="none"/>
          </a:ln>
        </p:spPr>
      </p:cxnSp>
      <p:cxnSp>
        <p:nvCxnSpPr>
          <p:cNvPr id="168" name="Google Shape;168;p15"/>
          <p:cNvCxnSpPr>
            <a:stCxn id="152" idx="3"/>
            <a:endCxn id="143" idx="1"/>
          </p:cNvCxnSpPr>
          <p:nvPr/>
        </p:nvCxnSpPr>
        <p:spPr>
          <a:xfrm>
            <a:off x="6937037" y="771499"/>
            <a:ext cx="291000" cy="369300"/>
          </a:xfrm>
          <a:prstGeom prst="straightConnector1">
            <a:avLst/>
          </a:prstGeom>
          <a:noFill/>
          <a:ln cap="flat" cmpd="sng" w="9525">
            <a:solidFill>
              <a:srgbClr val="595959"/>
            </a:solidFill>
            <a:prstDash val="solid"/>
            <a:round/>
            <a:headEnd len="med" w="med" type="none"/>
            <a:tailEnd len="med" w="med" type="none"/>
          </a:ln>
        </p:spPr>
      </p:cxnSp>
      <p:cxnSp>
        <p:nvCxnSpPr>
          <p:cNvPr id="169" name="Google Shape;169;p15"/>
          <p:cNvCxnSpPr>
            <a:stCxn id="156" idx="2"/>
            <a:endCxn id="143" idx="0"/>
          </p:cNvCxnSpPr>
          <p:nvPr/>
        </p:nvCxnSpPr>
        <p:spPr>
          <a:xfrm>
            <a:off x="7508906" y="556687"/>
            <a:ext cx="288900" cy="260700"/>
          </a:xfrm>
          <a:prstGeom prst="straightConnector1">
            <a:avLst/>
          </a:prstGeom>
          <a:noFill/>
          <a:ln cap="flat" cmpd="sng" w="9525">
            <a:solidFill>
              <a:srgbClr val="595959"/>
            </a:solidFill>
            <a:prstDash val="solid"/>
            <a:round/>
            <a:headEnd len="med" w="med" type="none"/>
            <a:tailEnd len="med" w="med" type="none"/>
          </a:ln>
        </p:spPr>
      </p:cxnSp>
      <p:cxnSp>
        <p:nvCxnSpPr>
          <p:cNvPr id="170" name="Google Shape;170;p15"/>
          <p:cNvCxnSpPr>
            <a:stCxn id="155" idx="2"/>
            <a:endCxn id="143" idx="0"/>
          </p:cNvCxnSpPr>
          <p:nvPr/>
        </p:nvCxnSpPr>
        <p:spPr>
          <a:xfrm flipH="1">
            <a:off x="7797756" y="556687"/>
            <a:ext cx="921600" cy="260700"/>
          </a:xfrm>
          <a:prstGeom prst="straightConnector1">
            <a:avLst/>
          </a:prstGeom>
          <a:noFill/>
          <a:ln cap="flat" cmpd="sng" w="9525">
            <a:solidFill>
              <a:srgbClr val="595959"/>
            </a:solidFill>
            <a:prstDash val="solid"/>
            <a:round/>
            <a:headEnd len="med" w="med" type="none"/>
            <a:tailEnd len="med" w="med" type="none"/>
          </a:ln>
        </p:spPr>
      </p:cxnSp>
      <p:cxnSp>
        <p:nvCxnSpPr>
          <p:cNvPr id="171" name="Google Shape;171;p15"/>
          <p:cNvCxnSpPr>
            <a:stCxn id="157" idx="0"/>
            <a:endCxn id="144" idx="2"/>
          </p:cNvCxnSpPr>
          <p:nvPr/>
        </p:nvCxnSpPr>
        <p:spPr>
          <a:xfrm flipH="1" rot="10800000">
            <a:off x="7833906" y="3505138"/>
            <a:ext cx="297900" cy="605700"/>
          </a:xfrm>
          <a:prstGeom prst="straightConnector1">
            <a:avLst/>
          </a:prstGeom>
          <a:noFill/>
          <a:ln cap="flat" cmpd="sng" w="9525">
            <a:solidFill>
              <a:srgbClr val="595959"/>
            </a:solidFill>
            <a:prstDash val="solid"/>
            <a:round/>
            <a:headEnd len="med" w="med" type="none"/>
            <a:tailEnd len="med" w="med" type="none"/>
          </a:ln>
        </p:spPr>
      </p:cxnSp>
      <p:cxnSp>
        <p:nvCxnSpPr>
          <p:cNvPr id="172" name="Google Shape;172;p15"/>
          <p:cNvCxnSpPr>
            <a:stCxn id="158" idx="0"/>
            <a:endCxn id="144" idx="2"/>
          </p:cNvCxnSpPr>
          <p:nvPr/>
        </p:nvCxnSpPr>
        <p:spPr>
          <a:xfrm rot="10800000">
            <a:off x="8131781" y="3504913"/>
            <a:ext cx="327600" cy="1101900"/>
          </a:xfrm>
          <a:prstGeom prst="straightConnector1">
            <a:avLst/>
          </a:prstGeom>
          <a:noFill/>
          <a:ln cap="flat" cmpd="sng" w="9525">
            <a:solidFill>
              <a:srgbClr val="595959"/>
            </a:solidFill>
            <a:prstDash val="solid"/>
            <a:round/>
            <a:headEnd len="med" w="med" type="none"/>
            <a:tailEnd len="med" w="med" type="none"/>
          </a:ln>
        </p:spPr>
      </p:cxnSp>
      <p:cxnSp>
        <p:nvCxnSpPr>
          <p:cNvPr id="173" name="Google Shape;173;p15"/>
          <p:cNvCxnSpPr>
            <a:stCxn id="143" idx="2"/>
            <a:endCxn id="159" idx="0"/>
          </p:cNvCxnSpPr>
          <p:nvPr/>
        </p:nvCxnSpPr>
        <p:spPr>
          <a:xfrm>
            <a:off x="7797850" y="1464225"/>
            <a:ext cx="994500" cy="411000"/>
          </a:xfrm>
          <a:prstGeom prst="straightConnector1">
            <a:avLst/>
          </a:prstGeom>
          <a:noFill/>
          <a:ln cap="flat" cmpd="sng" w="9525">
            <a:solidFill>
              <a:srgbClr val="595959"/>
            </a:solidFill>
            <a:prstDash val="solid"/>
            <a:round/>
            <a:headEnd len="med" w="med" type="none"/>
            <a:tailEnd len="med" w="med" type="none"/>
          </a:ln>
        </p:spPr>
      </p:cxnSp>
      <p:sp>
        <p:nvSpPr>
          <p:cNvPr id="174" name="Google Shape;174;p15"/>
          <p:cNvSpPr/>
          <p:nvPr/>
        </p:nvSpPr>
        <p:spPr>
          <a:xfrm>
            <a:off x="3864739" y="787563"/>
            <a:ext cx="1932000" cy="706500"/>
          </a:xfrm>
          <a:prstGeom prst="diamond">
            <a:avLst/>
          </a:prstGeom>
          <a:solidFill>
            <a:srgbClr val="93C47D"/>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Author</a:t>
            </a:r>
            <a:endParaRPr sz="1200"/>
          </a:p>
        </p:txBody>
      </p:sp>
      <p:sp>
        <p:nvSpPr>
          <p:cNvPr id="175" name="Google Shape;175;p15"/>
          <p:cNvSpPr/>
          <p:nvPr/>
        </p:nvSpPr>
        <p:spPr>
          <a:xfrm>
            <a:off x="1351388" y="2271925"/>
            <a:ext cx="1535100" cy="706500"/>
          </a:xfrm>
          <a:prstGeom prst="diamond">
            <a:avLst/>
          </a:prstGeom>
          <a:solidFill>
            <a:srgbClr val="93C47D"/>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Takes</a:t>
            </a:r>
            <a:endParaRPr/>
          </a:p>
        </p:txBody>
      </p:sp>
      <p:sp>
        <p:nvSpPr>
          <p:cNvPr id="176" name="Google Shape;176;p15"/>
          <p:cNvSpPr/>
          <p:nvPr/>
        </p:nvSpPr>
        <p:spPr>
          <a:xfrm>
            <a:off x="6150013" y="2216238"/>
            <a:ext cx="939300" cy="630600"/>
          </a:xfrm>
          <a:prstGeom prst="triangle">
            <a:avLst>
              <a:gd fmla="val 50000"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Is a</a:t>
            </a:r>
            <a:endParaRPr/>
          </a:p>
        </p:txBody>
      </p:sp>
      <p:sp>
        <p:nvSpPr>
          <p:cNvPr id="177" name="Google Shape;177;p15"/>
          <p:cNvSpPr/>
          <p:nvPr/>
        </p:nvSpPr>
        <p:spPr>
          <a:xfrm>
            <a:off x="0" y="2537188"/>
            <a:ext cx="849312" cy="444474"/>
          </a:xfrm>
          <a:prstGeom prst="flowChartTerminator">
            <a:avLst/>
          </a:prstGeom>
          <a:solidFill>
            <a:srgbClr val="F6B26B"/>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Role </a:t>
            </a:r>
            <a:r>
              <a:rPr lang="en" sz="1000"/>
              <a:t>in project </a:t>
            </a:r>
            <a:endParaRPr sz="1000"/>
          </a:p>
        </p:txBody>
      </p:sp>
      <p:sp>
        <p:nvSpPr>
          <p:cNvPr id="178" name="Google Shape;178;p15"/>
          <p:cNvSpPr/>
          <p:nvPr/>
        </p:nvSpPr>
        <p:spPr>
          <a:xfrm>
            <a:off x="4406100" y="112163"/>
            <a:ext cx="849312" cy="444474"/>
          </a:xfrm>
          <a:prstGeom prst="flowChartTerminator">
            <a:avLst/>
          </a:prstGeom>
          <a:solidFill>
            <a:srgbClr val="F6B26B"/>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 Author Rank</a:t>
            </a:r>
            <a:endParaRPr sz="1000"/>
          </a:p>
        </p:txBody>
      </p:sp>
      <p:cxnSp>
        <p:nvCxnSpPr>
          <p:cNvPr id="179" name="Google Shape;179;p15"/>
          <p:cNvCxnSpPr>
            <a:stCxn id="174" idx="0"/>
            <a:endCxn id="178" idx="2"/>
          </p:cNvCxnSpPr>
          <p:nvPr/>
        </p:nvCxnSpPr>
        <p:spPr>
          <a:xfrm rot="10800000">
            <a:off x="4830739" y="556563"/>
            <a:ext cx="0" cy="231000"/>
          </a:xfrm>
          <a:prstGeom prst="straightConnector1">
            <a:avLst/>
          </a:prstGeom>
          <a:noFill/>
          <a:ln cap="flat" cmpd="sng" w="9525">
            <a:solidFill>
              <a:srgbClr val="595959"/>
            </a:solidFill>
            <a:prstDash val="solid"/>
            <a:round/>
            <a:headEnd len="med" w="med" type="none"/>
            <a:tailEnd len="med" w="med" type="none"/>
          </a:ln>
        </p:spPr>
      </p:cxnSp>
      <p:cxnSp>
        <p:nvCxnSpPr>
          <p:cNvPr id="180" name="Google Shape;180;p15"/>
          <p:cNvCxnSpPr>
            <a:stCxn id="177" idx="3"/>
            <a:endCxn id="175" idx="1"/>
          </p:cNvCxnSpPr>
          <p:nvPr/>
        </p:nvCxnSpPr>
        <p:spPr>
          <a:xfrm flipH="1" rot="10800000">
            <a:off x="849312" y="2625325"/>
            <a:ext cx="502200" cy="134100"/>
          </a:xfrm>
          <a:prstGeom prst="straightConnector1">
            <a:avLst/>
          </a:prstGeom>
          <a:noFill/>
          <a:ln cap="flat" cmpd="sng" w="9525">
            <a:solidFill>
              <a:srgbClr val="595959"/>
            </a:solidFill>
            <a:prstDash val="solid"/>
            <a:round/>
            <a:headEnd len="med" w="med" type="none"/>
            <a:tailEnd len="med" w="med" type="none"/>
          </a:ln>
        </p:spPr>
      </p:cxnSp>
      <p:cxnSp>
        <p:nvCxnSpPr>
          <p:cNvPr id="181" name="Google Shape;181;p15"/>
          <p:cNvCxnSpPr>
            <a:stCxn id="175" idx="0"/>
            <a:endCxn id="140" idx="2"/>
          </p:cNvCxnSpPr>
          <p:nvPr/>
        </p:nvCxnSpPr>
        <p:spPr>
          <a:xfrm rot="10800000">
            <a:off x="1920638" y="1464325"/>
            <a:ext cx="198300" cy="807600"/>
          </a:xfrm>
          <a:prstGeom prst="straightConnector1">
            <a:avLst/>
          </a:prstGeom>
          <a:noFill/>
          <a:ln cap="flat" cmpd="sng" w="19050">
            <a:solidFill>
              <a:srgbClr val="595959"/>
            </a:solidFill>
            <a:prstDash val="solid"/>
            <a:round/>
            <a:headEnd len="med" w="med" type="none"/>
            <a:tailEnd len="med" w="med" type="none"/>
          </a:ln>
        </p:spPr>
      </p:cxnSp>
      <p:cxnSp>
        <p:nvCxnSpPr>
          <p:cNvPr id="182" name="Google Shape;182;p15"/>
          <p:cNvCxnSpPr>
            <a:stCxn id="175" idx="2"/>
            <a:endCxn id="142" idx="0"/>
          </p:cNvCxnSpPr>
          <p:nvPr/>
        </p:nvCxnSpPr>
        <p:spPr>
          <a:xfrm flipH="1">
            <a:off x="2067638" y="2978425"/>
            <a:ext cx="51300" cy="500400"/>
          </a:xfrm>
          <a:prstGeom prst="straightConnector1">
            <a:avLst/>
          </a:prstGeom>
          <a:noFill/>
          <a:ln cap="flat" cmpd="sng" w="19050">
            <a:solidFill>
              <a:srgbClr val="595959"/>
            </a:solidFill>
            <a:prstDash val="solid"/>
            <a:round/>
            <a:headEnd len="med" w="med" type="none"/>
            <a:tailEnd len="med" w="med" type="none"/>
          </a:ln>
        </p:spPr>
      </p:cxnSp>
      <p:cxnSp>
        <p:nvCxnSpPr>
          <p:cNvPr id="183" name="Google Shape;183;p15"/>
          <p:cNvCxnSpPr>
            <a:stCxn id="140" idx="3"/>
            <a:endCxn id="174" idx="1"/>
          </p:cNvCxnSpPr>
          <p:nvPr/>
        </p:nvCxnSpPr>
        <p:spPr>
          <a:xfrm>
            <a:off x="2433500" y="1140825"/>
            <a:ext cx="1431300" cy="0"/>
          </a:xfrm>
          <a:prstGeom prst="straightConnector1">
            <a:avLst/>
          </a:prstGeom>
          <a:noFill/>
          <a:ln cap="flat" cmpd="sng" w="19050">
            <a:solidFill>
              <a:srgbClr val="595959"/>
            </a:solidFill>
            <a:prstDash val="solid"/>
            <a:round/>
            <a:headEnd len="med" w="med" type="none"/>
            <a:tailEnd len="med" w="med" type="none"/>
          </a:ln>
        </p:spPr>
      </p:cxnSp>
      <p:cxnSp>
        <p:nvCxnSpPr>
          <p:cNvPr id="184" name="Google Shape;184;p15"/>
          <p:cNvCxnSpPr>
            <a:stCxn id="174" idx="3"/>
            <a:endCxn id="143" idx="1"/>
          </p:cNvCxnSpPr>
          <p:nvPr/>
        </p:nvCxnSpPr>
        <p:spPr>
          <a:xfrm>
            <a:off x="5796739" y="1140813"/>
            <a:ext cx="1431300" cy="0"/>
          </a:xfrm>
          <a:prstGeom prst="straightConnector1">
            <a:avLst/>
          </a:prstGeom>
          <a:noFill/>
          <a:ln cap="flat" cmpd="sng" w="19050">
            <a:solidFill>
              <a:srgbClr val="595959"/>
            </a:solidFill>
            <a:prstDash val="solid"/>
            <a:round/>
            <a:headEnd len="med" w="med" type="none"/>
            <a:tailEnd len="med" w="med" type="none"/>
          </a:ln>
        </p:spPr>
      </p:cxnSp>
      <p:cxnSp>
        <p:nvCxnSpPr>
          <p:cNvPr id="185" name="Google Shape;185;p15"/>
          <p:cNvCxnSpPr>
            <a:stCxn id="176" idx="0"/>
            <a:endCxn id="143" idx="2"/>
          </p:cNvCxnSpPr>
          <p:nvPr/>
        </p:nvCxnSpPr>
        <p:spPr>
          <a:xfrm flipH="1" rot="10800000">
            <a:off x="6619663" y="1464138"/>
            <a:ext cx="1178100" cy="752100"/>
          </a:xfrm>
          <a:prstGeom prst="straightConnector1">
            <a:avLst/>
          </a:prstGeom>
          <a:noFill/>
          <a:ln cap="flat" cmpd="sng" w="9525">
            <a:solidFill>
              <a:srgbClr val="595959"/>
            </a:solidFill>
            <a:prstDash val="solid"/>
            <a:round/>
            <a:headEnd len="med" w="med" type="none"/>
            <a:tailEnd len="med" w="med" type="none"/>
          </a:ln>
        </p:spPr>
      </p:cxnSp>
      <p:cxnSp>
        <p:nvCxnSpPr>
          <p:cNvPr id="186" name="Google Shape;186;p15"/>
          <p:cNvCxnSpPr>
            <a:stCxn id="141" idx="0"/>
            <a:endCxn id="176" idx="2"/>
          </p:cNvCxnSpPr>
          <p:nvPr/>
        </p:nvCxnSpPr>
        <p:spPr>
          <a:xfrm rot="10800000">
            <a:off x="6149950" y="2846950"/>
            <a:ext cx="127200" cy="686700"/>
          </a:xfrm>
          <a:prstGeom prst="straightConnector1">
            <a:avLst/>
          </a:prstGeom>
          <a:noFill/>
          <a:ln cap="flat" cmpd="sng" w="9525">
            <a:solidFill>
              <a:srgbClr val="595959"/>
            </a:solidFill>
            <a:prstDash val="solid"/>
            <a:round/>
            <a:headEnd len="med" w="med" type="none"/>
            <a:tailEnd len="med" w="med" type="none"/>
          </a:ln>
        </p:spPr>
      </p:cxnSp>
      <p:cxnSp>
        <p:nvCxnSpPr>
          <p:cNvPr id="187" name="Google Shape;187;p15"/>
          <p:cNvCxnSpPr>
            <a:stCxn id="176" idx="4"/>
            <a:endCxn id="144" idx="1"/>
          </p:cNvCxnSpPr>
          <p:nvPr/>
        </p:nvCxnSpPr>
        <p:spPr>
          <a:xfrm>
            <a:off x="7089313" y="2846838"/>
            <a:ext cx="472800" cy="334800"/>
          </a:xfrm>
          <a:prstGeom prst="straightConnector1">
            <a:avLst/>
          </a:prstGeom>
          <a:noFill/>
          <a:ln cap="flat" cmpd="sng" w="9525">
            <a:solidFill>
              <a:srgbClr val="595959"/>
            </a:solidFill>
            <a:prstDash val="solid"/>
            <a:round/>
            <a:headEnd len="med" w="med" type="none"/>
            <a:tailEnd len="med" w="med" type="none"/>
          </a:ln>
        </p:spPr>
      </p:cxnSp>
      <p:sp>
        <p:nvSpPr>
          <p:cNvPr id="188" name="Google Shape;188;p15"/>
          <p:cNvSpPr/>
          <p:nvPr/>
        </p:nvSpPr>
        <p:spPr>
          <a:xfrm>
            <a:off x="2865900" y="626525"/>
            <a:ext cx="994518" cy="444474"/>
          </a:xfrm>
          <a:prstGeom prst="flowChartTerminator">
            <a:avLst/>
          </a:prstGeom>
          <a:solidFill>
            <a:srgbClr val="F6B26B"/>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 Designation</a:t>
            </a:r>
            <a:endParaRPr sz="1000"/>
          </a:p>
        </p:txBody>
      </p:sp>
      <p:cxnSp>
        <p:nvCxnSpPr>
          <p:cNvPr id="189" name="Google Shape;189;p15"/>
          <p:cNvCxnSpPr>
            <a:stCxn id="140" idx="3"/>
            <a:endCxn id="188" idx="1"/>
          </p:cNvCxnSpPr>
          <p:nvPr/>
        </p:nvCxnSpPr>
        <p:spPr>
          <a:xfrm flipH="1" rot="10800000">
            <a:off x="2433500" y="848625"/>
            <a:ext cx="432300" cy="292200"/>
          </a:xfrm>
          <a:prstGeom prst="straightConnector1">
            <a:avLst/>
          </a:prstGeom>
          <a:noFill/>
          <a:ln cap="flat" cmpd="sng" w="9525">
            <a:solidFill>
              <a:schemeClr val="dk2"/>
            </a:solidFill>
            <a:prstDash val="solid"/>
            <a:round/>
            <a:headEnd len="med" w="med" type="none"/>
            <a:tailEnd len="med" w="med" type="none"/>
          </a:ln>
        </p:spPr>
      </p:cxnSp>
      <p:sp>
        <p:nvSpPr>
          <p:cNvPr id="190" name="Google Shape;190;p15"/>
          <p:cNvSpPr/>
          <p:nvPr/>
        </p:nvSpPr>
        <p:spPr>
          <a:xfrm>
            <a:off x="5251476" y="4606825"/>
            <a:ext cx="1025676" cy="444474"/>
          </a:xfrm>
          <a:prstGeom prst="flowChartTerminator">
            <a:avLst/>
          </a:prstGeom>
          <a:solidFill>
            <a:srgbClr val="F6B26B"/>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Conference Name </a:t>
            </a:r>
            <a:endParaRPr sz="1000"/>
          </a:p>
        </p:txBody>
      </p:sp>
      <p:cxnSp>
        <p:nvCxnSpPr>
          <p:cNvPr id="191" name="Google Shape;191;p15"/>
          <p:cNvCxnSpPr>
            <a:stCxn id="190" idx="0"/>
            <a:endCxn id="141" idx="2"/>
          </p:cNvCxnSpPr>
          <p:nvPr/>
        </p:nvCxnSpPr>
        <p:spPr>
          <a:xfrm flipH="1" rot="10800000">
            <a:off x="5764314" y="4180525"/>
            <a:ext cx="512700" cy="426300"/>
          </a:xfrm>
          <a:prstGeom prst="straightConnector1">
            <a:avLst/>
          </a:prstGeom>
          <a:noFill/>
          <a:ln cap="flat" cmpd="sng" w="9525">
            <a:solidFill>
              <a:schemeClr val="dk2"/>
            </a:solidFill>
            <a:prstDash val="solid"/>
            <a:round/>
            <a:headEnd len="med" w="med" type="none"/>
            <a:tailEnd len="med" w="med" type="none"/>
          </a:ln>
        </p:spPr>
      </p:cxnSp>
      <p:cxnSp>
        <p:nvCxnSpPr>
          <p:cNvPr id="192" name="Google Shape;192;p15"/>
          <p:cNvCxnSpPr/>
          <p:nvPr/>
        </p:nvCxnSpPr>
        <p:spPr>
          <a:xfrm flipH="1" rot="10800000">
            <a:off x="2601525" y="3636300"/>
            <a:ext cx="550800" cy="222000"/>
          </a:xfrm>
          <a:prstGeom prst="straightConnector1">
            <a:avLst/>
          </a:prstGeom>
          <a:noFill/>
          <a:ln cap="flat" cmpd="sng" w="19050">
            <a:solidFill>
              <a:srgbClr val="595959"/>
            </a:solidFill>
            <a:prstDash val="solid"/>
            <a:round/>
            <a:headEnd len="med" w="med" type="none"/>
            <a:tailEnd len="med" w="med" type="none"/>
          </a:ln>
        </p:spPr>
      </p:cxnSp>
      <p:sp>
        <p:nvSpPr>
          <p:cNvPr id="193" name="Google Shape;193;p15"/>
          <p:cNvSpPr/>
          <p:nvPr/>
        </p:nvSpPr>
        <p:spPr>
          <a:xfrm>
            <a:off x="110100" y="4015763"/>
            <a:ext cx="849312" cy="444474"/>
          </a:xfrm>
          <a:prstGeom prst="flowChartTerminator">
            <a:avLst/>
          </a:prstGeom>
          <a:solidFill>
            <a:srgbClr val="F6B26B"/>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Start Date</a:t>
            </a:r>
            <a:endParaRPr sz="1000"/>
          </a:p>
        </p:txBody>
      </p:sp>
      <p:cxnSp>
        <p:nvCxnSpPr>
          <p:cNvPr id="194" name="Google Shape;194;p15"/>
          <p:cNvCxnSpPr>
            <a:stCxn id="193" idx="3"/>
            <a:endCxn id="142" idx="1"/>
          </p:cNvCxnSpPr>
          <p:nvPr/>
        </p:nvCxnSpPr>
        <p:spPr>
          <a:xfrm flipH="1" rot="10800000">
            <a:off x="959412" y="3747200"/>
            <a:ext cx="574500" cy="490800"/>
          </a:xfrm>
          <a:prstGeom prst="straightConnector1">
            <a:avLst/>
          </a:prstGeom>
          <a:noFill/>
          <a:ln cap="flat" cmpd="sng" w="9525">
            <a:solidFill>
              <a:srgbClr val="595959"/>
            </a:solidFill>
            <a:prstDash val="solid"/>
            <a:round/>
            <a:headEnd len="med" w="med" type="none"/>
            <a:tailEnd len="med" w="med" type="none"/>
          </a:ln>
        </p:spPr>
      </p:cxnSp>
      <p:sp>
        <p:nvSpPr>
          <p:cNvPr id="195" name="Google Shape;195;p15"/>
          <p:cNvSpPr/>
          <p:nvPr/>
        </p:nvSpPr>
        <p:spPr>
          <a:xfrm>
            <a:off x="2644588" y="4516163"/>
            <a:ext cx="849312" cy="444474"/>
          </a:xfrm>
          <a:prstGeom prst="flowChartTerminator">
            <a:avLst/>
          </a:prstGeom>
          <a:solidFill>
            <a:srgbClr val="F6B26B"/>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 Sponsor</a:t>
            </a:r>
            <a:endParaRPr sz="1000"/>
          </a:p>
        </p:txBody>
      </p:sp>
      <p:cxnSp>
        <p:nvCxnSpPr>
          <p:cNvPr id="196" name="Google Shape;196;p15"/>
          <p:cNvCxnSpPr>
            <a:endCxn id="195" idx="0"/>
          </p:cNvCxnSpPr>
          <p:nvPr/>
        </p:nvCxnSpPr>
        <p:spPr>
          <a:xfrm>
            <a:off x="2568244" y="4015763"/>
            <a:ext cx="501000" cy="500400"/>
          </a:xfrm>
          <a:prstGeom prst="straightConnector1">
            <a:avLst/>
          </a:prstGeom>
          <a:noFill/>
          <a:ln cap="flat" cmpd="sng" w="19050">
            <a:solidFill>
              <a:srgbClr val="595959"/>
            </a:solidFill>
            <a:prstDash val="solid"/>
            <a:round/>
            <a:headEnd len="med" w="med" type="none"/>
            <a:tailEnd len="med" w="med" type="none"/>
          </a:ln>
        </p:spPr>
      </p:cxn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2"/>
          <p:cNvSpPr txBox="1"/>
          <p:nvPr>
            <p:ph type="title"/>
          </p:nvPr>
        </p:nvSpPr>
        <p:spPr>
          <a:xfrm>
            <a:off x="758875" y="323200"/>
            <a:ext cx="7505700" cy="50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Department wise projects and publications</a:t>
            </a:r>
            <a:endParaRPr/>
          </a:p>
        </p:txBody>
      </p:sp>
      <p:pic>
        <p:nvPicPr>
          <p:cNvPr id="366" name="Google Shape;366;p42"/>
          <p:cNvPicPr preferRelativeResize="0"/>
          <p:nvPr/>
        </p:nvPicPr>
        <p:blipFill>
          <a:blip r:embed="rId3">
            <a:alphaModFix/>
          </a:blip>
          <a:stretch>
            <a:fillRect/>
          </a:stretch>
        </p:blipFill>
        <p:spPr>
          <a:xfrm>
            <a:off x="152400" y="976900"/>
            <a:ext cx="2965450" cy="2495550"/>
          </a:xfrm>
          <a:prstGeom prst="rect">
            <a:avLst/>
          </a:prstGeom>
          <a:noFill/>
          <a:ln>
            <a:noFill/>
          </a:ln>
        </p:spPr>
      </p:pic>
      <p:pic>
        <p:nvPicPr>
          <p:cNvPr id="367" name="Google Shape;367;p42"/>
          <p:cNvPicPr preferRelativeResize="0"/>
          <p:nvPr/>
        </p:nvPicPr>
        <p:blipFill>
          <a:blip r:embed="rId4">
            <a:alphaModFix/>
          </a:blip>
          <a:stretch>
            <a:fillRect/>
          </a:stretch>
        </p:blipFill>
        <p:spPr>
          <a:xfrm>
            <a:off x="3330525" y="2571750"/>
            <a:ext cx="5721349" cy="2443725"/>
          </a:xfrm>
          <a:prstGeom prst="rect">
            <a:avLst/>
          </a:prstGeom>
          <a:noFill/>
          <a:ln>
            <a:noFill/>
          </a:ln>
        </p:spPr>
      </p:pic>
      <p:sp>
        <p:nvSpPr>
          <p:cNvPr id="368" name="Google Shape;368;p42"/>
          <p:cNvSpPr/>
          <p:nvPr/>
        </p:nvSpPr>
        <p:spPr>
          <a:xfrm rot="5182711">
            <a:off x="3285242" y="1427168"/>
            <a:ext cx="783665" cy="589475"/>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43"/>
          <p:cNvSpPr txBox="1"/>
          <p:nvPr>
            <p:ph type="title"/>
          </p:nvPr>
        </p:nvSpPr>
        <p:spPr>
          <a:xfrm>
            <a:off x="745500" y="4370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Publication:</a:t>
            </a:r>
            <a:endParaRPr/>
          </a:p>
          <a:p>
            <a:pPr indent="0" lvl="0" marL="0" rtl="0" algn="l">
              <a:spcBef>
                <a:spcPts val="0"/>
              </a:spcBef>
              <a:spcAft>
                <a:spcPts val="0"/>
              </a:spcAft>
              <a:buNone/>
            </a:pPr>
            <a:r>
              <a:rPr lang="en" sz="1800"/>
              <a:t>topic wise details of a publications done by a faculty</a:t>
            </a:r>
            <a:endParaRPr sz="1800"/>
          </a:p>
        </p:txBody>
      </p:sp>
      <p:pic>
        <p:nvPicPr>
          <p:cNvPr id="374" name="Google Shape;374;p43"/>
          <p:cNvPicPr preferRelativeResize="0"/>
          <p:nvPr/>
        </p:nvPicPr>
        <p:blipFill>
          <a:blip r:embed="rId3">
            <a:alphaModFix/>
          </a:blip>
          <a:stretch>
            <a:fillRect/>
          </a:stretch>
        </p:blipFill>
        <p:spPr>
          <a:xfrm>
            <a:off x="152400" y="1544050"/>
            <a:ext cx="3045800" cy="2857500"/>
          </a:xfrm>
          <a:prstGeom prst="rect">
            <a:avLst/>
          </a:prstGeom>
          <a:noFill/>
          <a:ln>
            <a:noFill/>
          </a:ln>
        </p:spPr>
      </p:pic>
      <p:pic>
        <p:nvPicPr>
          <p:cNvPr id="375" name="Google Shape;375;p43"/>
          <p:cNvPicPr preferRelativeResize="0"/>
          <p:nvPr/>
        </p:nvPicPr>
        <p:blipFill>
          <a:blip r:embed="rId4">
            <a:alphaModFix/>
          </a:blip>
          <a:stretch>
            <a:fillRect/>
          </a:stretch>
        </p:blipFill>
        <p:spPr>
          <a:xfrm>
            <a:off x="4181475" y="1544050"/>
            <a:ext cx="4810126" cy="2702650"/>
          </a:xfrm>
          <a:prstGeom prst="rect">
            <a:avLst/>
          </a:prstGeom>
          <a:noFill/>
          <a:ln>
            <a:noFill/>
          </a:ln>
        </p:spPr>
      </p:pic>
      <p:sp>
        <p:nvSpPr>
          <p:cNvPr id="376" name="Google Shape;376;p43"/>
          <p:cNvSpPr/>
          <p:nvPr/>
        </p:nvSpPr>
        <p:spPr>
          <a:xfrm>
            <a:off x="3198200" y="2733100"/>
            <a:ext cx="1031400" cy="428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44"/>
          <p:cNvSpPr txBox="1"/>
          <p:nvPr>
            <p:ph type="title"/>
          </p:nvPr>
        </p:nvSpPr>
        <p:spPr>
          <a:xfrm>
            <a:off x="819150" y="4236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Collaborations</a:t>
            </a:r>
            <a:r>
              <a:rPr lang="en"/>
              <a:t>:</a:t>
            </a:r>
            <a:endParaRPr/>
          </a:p>
          <a:p>
            <a:pPr indent="0" lvl="0" marL="0" rtl="0" algn="l">
              <a:spcBef>
                <a:spcPts val="0"/>
              </a:spcBef>
              <a:spcAft>
                <a:spcPts val="0"/>
              </a:spcAft>
              <a:buNone/>
            </a:pPr>
            <a:r>
              <a:rPr lang="en" sz="1800"/>
              <a:t>Collaborations done by a faculty</a:t>
            </a:r>
            <a:endParaRPr/>
          </a:p>
        </p:txBody>
      </p:sp>
      <p:pic>
        <p:nvPicPr>
          <p:cNvPr id="382" name="Google Shape;382;p44"/>
          <p:cNvPicPr preferRelativeResize="0"/>
          <p:nvPr/>
        </p:nvPicPr>
        <p:blipFill>
          <a:blip r:embed="rId3">
            <a:alphaModFix/>
          </a:blip>
          <a:stretch>
            <a:fillRect/>
          </a:stretch>
        </p:blipFill>
        <p:spPr>
          <a:xfrm>
            <a:off x="152400" y="1530675"/>
            <a:ext cx="2643975" cy="2971800"/>
          </a:xfrm>
          <a:prstGeom prst="rect">
            <a:avLst/>
          </a:prstGeom>
          <a:noFill/>
          <a:ln>
            <a:noFill/>
          </a:ln>
        </p:spPr>
      </p:pic>
      <p:pic>
        <p:nvPicPr>
          <p:cNvPr id="383" name="Google Shape;383;p44"/>
          <p:cNvPicPr preferRelativeResize="0"/>
          <p:nvPr/>
        </p:nvPicPr>
        <p:blipFill>
          <a:blip r:embed="rId4">
            <a:alphaModFix/>
          </a:blip>
          <a:stretch>
            <a:fillRect/>
          </a:stretch>
        </p:blipFill>
        <p:spPr>
          <a:xfrm>
            <a:off x="3600050" y="1951375"/>
            <a:ext cx="5602574" cy="2242050"/>
          </a:xfrm>
          <a:prstGeom prst="rect">
            <a:avLst/>
          </a:prstGeom>
          <a:noFill/>
          <a:ln>
            <a:noFill/>
          </a:ln>
        </p:spPr>
      </p:pic>
      <p:sp>
        <p:nvSpPr>
          <p:cNvPr id="384" name="Google Shape;384;p44"/>
          <p:cNvSpPr/>
          <p:nvPr/>
        </p:nvSpPr>
        <p:spPr>
          <a:xfrm>
            <a:off x="2796375" y="2699625"/>
            <a:ext cx="803700" cy="321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45"/>
          <p:cNvSpPr txBox="1"/>
          <p:nvPr>
            <p:ph type="title"/>
          </p:nvPr>
        </p:nvSpPr>
        <p:spPr>
          <a:xfrm>
            <a:off x="424025" y="13345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7200"/>
              <a:t>Thank You</a:t>
            </a:r>
            <a:endParaRPr sz="7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6"/>
          <p:cNvSpPr txBox="1"/>
          <p:nvPr>
            <p:ph type="title"/>
          </p:nvPr>
        </p:nvSpPr>
        <p:spPr>
          <a:xfrm>
            <a:off x="819150" y="147515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7200"/>
              <a:t>Entities</a:t>
            </a:r>
            <a:endParaRPr sz="7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7"/>
          <p:cNvSpPr txBox="1"/>
          <p:nvPr>
            <p:ph type="title"/>
          </p:nvPr>
        </p:nvSpPr>
        <p:spPr>
          <a:xfrm>
            <a:off x="311700" y="3423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Entities</a:t>
            </a:r>
            <a:endParaRPr/>
          </a:p>
        </p:txBody>
      </p:sp>
      <p:sp>
        <p:nvSpPr>
          <p:cNvPr id="207" name="Google Shape;207;p17"/>
          <p:cNvSpPr txBox="1"/>
          <p:nvPr>
            <p:ph idx="1" type="body"/>
          </p:nvPr>
        </p:nvSpPr>
        <p:spPr>
          <a:xfrm>
            <a:off x="311700" y="1152475"/>
            <a:ext cx="8671800" cy="38883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Clr>
                <a:srgbClr val="000000"/>
              </a:buClr>
              <a:buSzPts val="1000"/>
              <a:buAutoNum type="arabicPeriod"/>
            </a:pPr>
            <a:r>
              <a:rPr b="1" lang="en" sz="1000">
                <a:solidFill>
                  <a:srgbClr val="000000"/>
                </a:solidFill>
              </a:rPr>
              <a:t>Faculty: </a:t>
            </a:r>
            <a:endParaRPr sz="1000">
              <a:solidFill>
                <a:srgbClr val="000000"/>
              </a:solidFill>
            </a:endParaRPr>
          </a:p>
          <a:p>
            <a:pPr indent="-292100" lvl="1" marL="914400" rtl="0" algn="l">
              <a:spcBef>
                <a:spcPts val="0"/>
              </a:spcBef>
              <a:spcAft>
                <a:spcPts val="0"/>
              </a:spcAft>
              <a:buClr>
                <a:srgbClr val="000000"/>
              </a:buClr>
              <a:buSzPts val="1000"/>
              <a:buAutoNum type="alphaLcPeriod"/>
            </a:pPr>
            <a:r>
              <a:rPr lang="en" sz="1000">
                <a:solidFill>
                  <a:srgbClr val="000000"/>
                </a:solidFill>
              </a:rPr>
              <a:t>FID: unique ID assigned to </a:t>
            </a:r>
            <a:r>
              <a:rPr lang="en" sz="1000">
                <a:solidFill>
                  <a:srgbClr val="000000"/>
                </a:solidFill>
              </a:rPr>
              <a:t>faculty member</a:t>
            </a:r>
            <a:r>
              <a:rPr b="1" lang="en" sz="1000">
                <a:solidFill>
                  <a:srgbClr val="000000"/>
                </a:solidFill>
              </a:rPr>
              <a:t>(</a:t>
            </a:r>
            <a:r>
              <a:rPr b="1" lang="en" sz="1000">
                <a:solidFill>
                  <a:srgbClr val="000000"/>
                </a:solidFill>
              </a:rPr>
              <a:t>primary key)</a:t>
            </a:r>
            <a:r>
              <a:rPr b="1" lang="en" sz="1000">
                <a:solidFill>
                  <a:srgbClr val="000000"/>
                </a:solidFill>
              </a:rPr>
              <a:t> </a:t>
            </a:r>
            <a:r>
              <a:rPr lang="en" sz="1000">
                <a:solidFill>
                  <a:srgbClr val="000000"/>
                </a:solidFill>
              </a:rPr>
              <a:t>.</a:t>
            </a:r>
            <a:endParaRPr sz="1000">
              <a:solidFill>
                <a:srgbClr val="000000"/>
              </a:solidFill>
            </a:endParaRPr>
          </a:p>
          <a:p>
            <a:pPr indent="-292100" lvl="1" marL="914400" rtl="0" algn="l">
              <a:spcBef>
                <a:spcPts val="0"/>
              </a:spcBef>
              <a:spcAft>
                <a:spcPts val="0"/>
              </a:spcAft>
              <a:buClr>
                <a:srgbClr val="000000"/>
              </a:buClr>
              <a:buSzPts val="1000"/>
              <a:buAutoNum type="alphaLcPeriod"/>
            </a:pPr>
            <a:r>
              <a:rPr lang="en" sz="1000">
                <a:solidFill>
                  <a:srgbClr val="000000"/>
                </a:solidFill>
              </a:rPr>
              <a:t>Name: name of the </a:t>
            </a:r>
            <a:r>
              <a:rPr lang="en" sz="1000">
                <a:solidFill>
                  <a:srgbClr val="000000"/>
                </a:solidFill>
              </a:rPr>
              <a:t>faculty member</a:t>
            </a:r>
            <a:endParaRPr sz="1000">
              <a:solidFill>
                <a:srgbClr val="000000"/>
              </a:solidFill>
            </a:endParaRPr>
          </a:p>
          <a:p>
            <a:pPr indent="-292100" lvl="1" marL="914400" rtl="0" algn="l">
              <a:spcBef>
                <a:spcPts val="0"/>
              </a:spcBef>
              <a:spcAft>
                <a:spcPts val="0"/>
              </a:spcAft>
              <a:buClr>
                <a:srgbClr val="000000"/>
              </a:buClr>
              <a:buSzPts val="1000"/>
              <a:buAutoNum type="alphaLcPeriod"/>
            </a:pPr>
            <a:r>
              <a:rPr lang="en" sz="1000">
                <a:solidFill>
                  <a:srgbClr val="000000"/>
                </a:solidFill>
              </a:rPr>
              <a:t>Dept: department of the </a:t>
            </a:r>
            <a:r>
              <a:rPr lang="en" sz="1000">
                <a:solidFill>
                  <a:srgbClr val="000000"/>
                </a:solidFill>
              </a:rPr>
              <a:t>faculty member</a:t>
            </a:r>
            <a:endParaRPr sz="1000">
              <a:solidFill>
                <a:srgbClr val="000000"/>
              </a:solidFill>
            </a:endParaRPr>
          </a:p>
          <a:p>
            <a:pPr indent="-292100" lvl="1" marL="914400" rtl="0" algn="l">
              <a:spcBef>
                <a:spcPts val="0"/>
              </a:spcBef>
              <a:spcAft>
                <a:spcPts val="0"/>
              </a:spcAft>
              <a:buClr>
                <a:srgbClr val="000000"/>
              </a:buClr>
              <a:buSzPts val="1000"/>
              <a:buAutoNum type="alphaLcPeriod"/>
            </a:pPr>
            <a:r>
              <a:rPr lang="en" sz="1000">
                <a:solidFill>
                  <a:srgbClr val="000000"/>
                </a:solidFill>
              </a:rPr>
              <a:t>Profile</a:t>
            </a:r>
            <a:r>
              <a:rPr lang="en" sz="1000">
                <a:solidFill>
                  <a:srgbClr val="000000"/>
                </a:solidFill>
              </a:rPr>
              <a:t>: url of the </a:t>
            </a:r>
            <a:r>
              <a:rPr lang="en" sz="1000">
                <a:solidFill>
                  <a:srgbClr val="000000"/>
                </a:solidFill>
              </a:rPr>
              <a:t>faculty member</a:t>
            </a:r>
            <a:r>
              <a:rPr lang="en" sz="1000">
                <a:solidFill>
                  <a:srgbClr val="000000"/>
                </a:solidFill>
              </a:rPr>
              <a:t>’s profile	</a:t>
            </a:r>
            <a:endParaRPr sz="1000">
              <a:solidFill>
                <a:srgbClr val="000000"/>
              </a:solidFill>
            </a:endParaRPr>
          </a:p>
          <a:p>
            <a:pPr indent="-292100" lvl="1" marL="914400" rtl="0" algn="l">
              <a:spcBef>
                <a:spcPts val="0"/>
              </a:spcBef>
              <a:spcAft>
                <a:spcPts val="0"/>
              </a:spcAft>
              <a:buClr>
                <a:srgbClr val="000000"/>
              </a:buClr>
              <a:buSzPts val="1000"/>
              <a:buAutoNum type="alphaLcPeriod"/>
            </a:pPr>
            <a:r>
              <a:rPr lang="en" sz="1000">
                <a:solidFill>
                  <a:srgbClr val="000000"/>
                </a:solidFill>
              </a:rPr>
              <a:t>doj: date of joining </a:t>
            </a:r>
            <a:endParaRPr sz="1000">
              <a:solidFill>
                <a:srgbClr val="000000"/>
              </a:solidFill>
            </a:endParaRPr>
          </a:p>
          <a:p>
            <a:pPr indent="-292100" lvl="1" marL="914400" rtl="0" algn="l">
              <a:spcBef>
                <a:spcPts val="0"/>
              </a:spcBef>
              <a:spcAft>
                <a:spcPts val="0"/>
              </a:spcAft>
              <a:buClr>
                <a:srgbClr val="000000"/>
              </a:buClr>
              <a:buSzPts val="1000"/>
              <a:buAutoNum type="alphaLcPeriod"/>
            </a:pPr>
            <a:r>
              <a:rPr lang="en" sz="1000">
                <a:solidFill>
                  <a:srgbClr val="000000"/>
                </a:solidFill>
              </a:rPr>
              <a:t>designation: designation of </a:t>
            </a:r>
            <a:r>
              <a:rPr lang="en" sz="1000">
                <a:solidFill>
                  <a:srgbClr val="000000"/>
                </a:solidFill>
              </a:rPr>
              <a:t>faculty member</a:t>
            </a:r>
            <a:r>
              <a:rPr lang="en" sz="1000">
                <a:solidFill>
                  <a:srgbClr val="000000"/>
                </a:solidFill>
              </a:rPr>
              <a:t>.</a:t>
            </a:r>
            <a:endParaRPr sz="1000">
              <a:solidFill>
                <a:srgbClr val="000000"/>
              </a:solidFill>
            </a:endParaRPr>
          </a:p>
          <a:p>
            <a:pPr indent="-292100" lvl="0" marL="457200" rtl="0" algn="l">
              <a:spcBef>
                <a:spcPts val="0"/>
              </a:spcBef>
              <a:spcAft>
                <a:spcPts val="0"/>
              </a:spcAft>
              <a:buClr>
                <a:srgbClr val="000000"/>
              </a:buClr>
              <a:buSzPts val="1000"/>
              <a:buAutoNum type="arabicPeriod"/>
            </a:pPr>
            <a:r>
              <a:rPr b="1" lang="en" sz="1000">
                <a:solidFill>
                  <a:srgbClr val="000000"/>
                </a:solidFill>
              </a:rPr>
              <a:t>Project:</a:t>
            </a:r>
            <a:endParaRPr sz="1000">
              <a:solidFill>
                <a:srgbClr val="000000"/>
              </a:solidFill>
            </a:endParaRPr>
          </a:p>
          <a:p>
            <a:pPr indent="-292100" lvl="1" marL="914400" rtl="0" algn="l">
              <a:spcBef>
                <a:spcPts val="0"/>
              </a:spcBef>
              <a:spcAft>
                <a:spcPts val="0"/>
              </a:spcAft>
              <a:buClr>
                <a:srgbClr val="000000"/>
              </a:buClr>
              <a:buSzPts val="1000"/>
              <a:buAutoNum type="alphaLcPeriod"/>
            </a:pPr>
            <a:r>
              <a:rPr lang="en" sz="1000">
                <a:solidFill>
                  <a:srgbClr val="000000"/>
                </a:solidFill>
              </a:rPr>
              <a:t>PID: unique ID assigned to a project(</a:t>
            </a:r>
            <a:r>
              <a:rPr b="1" lang="en" sz="1000">
                <a:solidFill>
                  <a:schemeClr val="dk1"/>
                </a:solidFill>
              </a:rPr>
              <a:t>primary key) .</a:t>
            </a:r>
            <a:endParaRPr sz="1000">
              <a:solidFill>
                <a:srgbClr val="000000"/>
              </a:solidFill>
            </a:endParaRPr>
          </a:p>
          <a:p>
            <a:pPr indent="-292100" lvl="1" marL="914400" rtl="0" algn="l">
              <a:spcBef>
                <a:spcPts val="0"/>
              </a:spcBef>
              <a:spcAft>
                <a:spcPts val="0"/>
              </a:spcAft>
              <a:buClr>
                <a:srgbClr val="000000"/>
              </a:buClr>
              <a:buSzPts val="1000"/>
              <a:buAutoNum type="alphaLcPeriod"/>
            </a:pPr>
            <a:r>
              <a:rPr lang="en" sz="1000">
                <a:solidFill>
                  <a:srgbClr val="000000"/>
                </a:solidFill>
              </a:rPr>
              <a:t>Start Date: start date of project</a:t>
            </a:r>
            <a:endParaRPr sz="1000">
              <a:solidFill>
                <a:srgbClr val="000000"/>
              </a:solidFill>
            </a:endParaRPr>
          </a:p>
          <a:p>
            <a:pPr indent="-292100" lvl="1" marL="914400" rtl="0" algn="l">
              <a:spcBef>
                <a:spcPts val="0"/>
              </a:spcBef>
              <a:spcAft>
                <a:spcPts val="0"/>
              </a:spcAft>
              <a:buClr>
                <a:srgbClr val="000000"/>
              </a:buClr>
              <a:buSzPts val="1000"/>
              <a:buAutoNum type="alphaLcPeriod"/>
            </a:pPr>
            <a:r>
              <a:rPr lang="en" sz="1000">
                <a:solidFill>
                  <a:srgbClr val="000000"/>
                </a:solidFill>
              </a:rPr>
              <a:t>tenure: Expected tenure of the project.</a:t>
            </a:r>
            <a:endParaRPr sz="1000">
              <a:solidFill>
                <a:srgbClr val="000000"/>
              </a:solidFill>
            </a:endParaRPr>
          </a:p>
          <a:p>
            <a:pPr indent="-292100" lvl="1" marL="914400" rtl="0" algn="l">
              <a:spcBef>
                <a:spcPts val="0"/>
              </a:spcBef>
              <a:spcAft>
                <a:spcPts val="0"/>
              </a:spcAft>
              <a:buClr>
                <a:srgbClr val="000000"/>
              </a:buClr>
              <a:buSzPts val="1000"/>
              <a:buAutoNum type="alphaLcPeriod"/>
            </a:pPr>
            <a:r>
              <a:rPr lang="en" sz="1000">
                <a:solidFill>
                  <a:srgbClr val="000000"/>
                </a:solidFill>
              </a:rPr>
              <a:t>Name: name of the project</a:t>
            </a:r>
            <a:endParaRPr sz="1000">
              <a:solidFill>
                <a:srgbClr val="000000"/>
              </a:solidFill>
            </a:endParaRPr>
          </a:p>
          <a:p>
            <a:pPr indent="-292100" lvl="1" marL="914400" rtl="0" algn="l">
              <a:spcBef>
                <a:spcPts val="0"/>
              </a:spcBef>
              <a:spcAft>
                <a:spcPts val="0"/>
              </a:spcAft>
              <a:buClr>
                <a:srgbClr val="000000"/>
              </a:buClr>
              <a:buSzPts val="1000"/>
              <a:buAutoNum type="alphaLcPeriod"/>
            </a:pPr>
            <a:r>
              <a:rPr lang="en" sz="1000">
                <a:solidFill>
                  <a:srgbClr val="000000"/>
                </a:solidFill>
              </a:rPr>
              <a:t>Sponsor: agency sponsoring the project.</a:t>
            </a:r>
            <a:r>
              <a:rPr lang="en" sz="1000">
                <a:solidFill>
                  <a:schemeClr val="dk1"/>
                </a:solidFill>
              </a:rPr>
              <a:t>nique ID assigned to a sponsors(</a:t>
            </a:r>
            <a:r>
              <a:rPr b="1" lang="en" sz="1000">
                <a:solidFill>
                  <a:schemeClr val="dk1"/>
                </a:solidFill>
              </a:rPr>
              <a:t>primary key) .</a:t>
            </a:r>
            <a:endParaRPr b="1" sz="1000">
              <a:solidFill>
                <a:schemeClr val="dk1"/>
              </a:solidFill>
            </a:endParaRPr>
          </a:p>
          <a:p>
            <a:pPr indent="-292100" lvl="1" marL="914400" rtl="0" algn="l">
              <a:spcBef>
                <a:spcPts val="0"/>
              </a:spcBef>
              <a:spcAft>
                <a:spcPts val="0"/>
              </a:spcAft>
              <a:buClr>
                <a:schemeClr val="dk1"/>
              </a:buClr>
              <a:buSzPts val="1000"/>
              <a:buAutoNum type="alphaLcPeriod"/>
            </a:pPr>
            <a:r>
              <a:rPr lang="en" sz="1000">
                <a:solidFill>
                  <a:schemeClr val="dk1"/>
                </a:solidFill>
              </a:rPr>
              <a:t>Name: name of the sponsors</a:t>
            </a:r>
            <a:endParaRPr sz="1000">
              <a:solidFill>
                <a:schemeClr val="dk1"/>
              </a:solidFill>
            </a:endParaRPr>
          </a:p>
          <a:p>
            <a:pPr indent="-292100" lvl="1" marL="914400" rtl="0" algn="l">
              <a:spcBef>
                <a:spcPts val="0"/>
              </a:spcBef>
              <a:spcAft>
                <a:spcPts val="0"/>
              </a:spcAft>
              <a:buClr>
                <a:schemeClr val="dk1"/>
              </a:buClr>
              <a:buSzPts val="1000"/>
              <a:buAutoNum type="alphaLcPeriod"/>
            </a:pPr>
            <a:r>
              <a:rPr lang="en" sz="1000">
                <a:solidFill>
                  <a:schemeClr val="dk1"/>
                </a:solidFill>
              </a:rPr>
              <a:t>Contact Details: details of the sponsors</a:t>
            </a:r>
            <a:endParaRPr sz="10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8"/>
          <p:cNvSpPr txBox="1"/>
          <p:nvPr>
            <p:ph type="title"/>
          </p:nvPr>
        </p:nvSpPr>
        <p:spPr>
          <a:xfrm>
            <a:off x="260375" y="2191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Entities continued..</a:t>
            </a:r>
            <a:endParaRPr/>
          </a:p>
        </p:txBody>
      </p:sp>
      <p:sp>
        <p:nvSpPr>
          <p:cNvPr id="213" name="Google Shape;213;p18"/>
          <p:cNvSpPr txBox="1"/>
          <p:nvPr>
            <p:ph idx="1" type="body"/>
          </p:nvPr>
        </p:nvSpPr>
        <p:spPr>
          <a:xfrm>
            <a:off x="147150" y="719975"/>
            <a:ext cx="8849700" cy="387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000000"/>
                </a:solidFill>
                <a:latin typeface="Times New Roman"/>
                <a:ea typeface="Times New Roman"/>
                <a:cs typeface="Times New Roman"/>
                <a:sym typeface="Times New Roman"/>
              </a:rPr>
              <a:t>3</a:t>
            </a:r>
            <a:r>
              <a:rPr lang="en" sz="1200">
                <a:solidFill>
                  <a:srgbClr val="000000"/>
                </a:solidFill>
                <a:latin typeface="Times New Roman"/>
                <a:ea typeface="Times New Roman"/>
                <a:cs typeface="Times New Roman"/>
                <a:sym typeface="Times New Roman"/>
              </a:rPr>
              <a:t>. </a:t>
            </a:r>
            <a:r>
              <a:rPr b="1" lang="en" sz="1200">
                <a:solidFill>
                  <a:srgbClr val="000000"/>
                </a:solidFill>
                <a:latin typeface="Times New Roman"/>
                <a:ea typeface="Times New Roman"/>
                <a:cs typeface="Times New Roman"/>
                <a:sym typeface="Times New Roman"/>
              </a:rPr>
              <a:t>Publications:</a:t>
            </a:r>
            <a:endParaRPr b="1" sz="1200">
              <a:solidFill>
                <a:srgbClr val="000000"/>
              </a:solidFill>
              <a:latin typeface="Times New Roman"/>
              <a:ea typeface="Times New Roman"/>
              <a:cs typeface="Times New Roman"/>
              <a:sym typeface="Times New Roman"/>
            </a:endParaRPr>
          </a:p>
          <a:p>
            <a:pPr indent="-304800" lvl="0" marL="914400" rtl="0" algn="l">
              <a:spcBef>
                <a:spcPts val="1600"/>
              </a:spcBef>
              <a:spcAft>
                <a:spcPts val="0"/>
              </a:spcAft>
              <a:buClr>
                <a:srgbClr val="000000"/>
              </a:buClr>
              <a:buSzPts val="1200"/>
              <a:buAutoNum type="alphaLcPeriod"/>
            </a:pPr>
            <a:r>
              <a:rPr b="1" lang="en" sz="1200">
                <a:solidFill>
                  <a:srgbClr val="000000"/>
                </a:solidFill>
                <a:latin typeface="Times New Roman"/>
                <a:ea typeface="Times New Roman"/>
                <a:cs typeface="Times New Roman"/>
                <a:sym typeface="Times New Roman"/>
              </a:rPr>
              <a:t>PID: </a:t>
            </a:r>
            <a:r>
              <a:rPr lang="en" sz="1200">
                <a:solidFill>
                  <a:srgbClr val="000000"/>
                </a:solidFill>
                <a:latin typeface="Times New Roman"/>
                <a:ea typeface="Times New Roman"/>
                <a:cs typeface="Times New Roman"/>
                <a:sym typeface="Times New Roman"/>
              </a:rPr>
              <a:t>unique ID assigned to publication</a:t>
            </a:r>
            <a:r>
              <a:rPr b="1" lang="en" sz="1200">
                <a:solidFill>
                  <a:srgbClr val="000000"/>
                </a:solidFill>
                <a:latin typeface="Times New Roman"/>
                <a:ea typeface="Times New Roman"/>
                <a:cs typeface="Times New Roman"/>
                <a:sym typeface="Times New Roman"/>
              </a:rPr>
              <a:t>(primary key)</a:t>
            </a:r>
            <a:endParaRPr b="1" sz="1200">
              <a:solidFill>
                <a:srgbClr val="000000"/>
              </a:solidFill>
              <a:latin typeface="Times New Roman"/>
              <a:ea typeface="Times New Roman"/>
              <a:cs typeface="Times New Roman"/>
              <a:sym typeface="Times New Roman"/>
            </a:endParaRPr>
          </a:p>
          <a:p>
            <a:pPr indent="-304800" lvl="0" marL="914400" rtl="0" algn="l">
              <a:spcBef>
                <a:spcPts val="0"/>
              </a:spcBef>
              <a:spcAft>
                <a:spcPts val="0"/>
              </a:spcAft>
              <a:buClr>
                <a:srgbClr val="000000"/>
              </a:buClr>
              <a:buSzPts val="1200"/>
              <a:buFont typeface="Times New Roman"/>
              <a:buAutoNum type="alphaLcPeriod"/>
            </a:pPr>
            <a:r>
              <a:rPr lang="en" sz="1200">
                <a:solidFill>
                  <a:srgbClr val="000000"/>
                </a:solidFill>
                <a:latin typeface="Times New Roman"/>
                <a:ea typeface="Times New Roman"/>
                <a:cs typeface="Times New Roman"/>
                <a:sym typeface="Times New Roman"/>
              </a:rPr>
              <a:t>Topic: topic of the publication</a:t>
            </a:r>
            <a:endParaRPr sz="1200">
              <a:solidFill>
                <a:srgbClr val="000000"/>
              </a:solidFill>
              <a:latin typeface="Times New Roman"/>
              <a:ea typeface="Times New Roman"/>
              <a:cs typeface="Times New Roman"/>
              <a:sym typeface="Times New Roman"/>
            </a:endParaRPr>
          </a:p>
          <a:p>
            <a:pPr indent="-304800" lvl="0" marL="914400" rtl="0" algn="l">
              <a:spcBef>
                <a:spcPts val="0"/>
              </a:spcBef>
              <a:spcAft>
                <a:spcPts val="0"/>
              </a:spcAft>
              <a:buClr>
                <a:srgbClr val="000000"/>
              </a:buClr>
              <a:buSzPts val="1200"/>
              <a:buFont typeface="Times New Roman"/>
              <a:buAutoNum type="alphaLcPeriod"/>
            </a:pPr>
            <a:r>
              <a:rPr lang="en" sz="1200">
                <a:solidFill>
                  <a:srgbClr val="000000"/>
                </a:solidFill>
                <a:latin typeface="Times New Roman"/>
                <a:ea typeface="Times New Roman"/>
                <a:cs typeface="Times New Roman"/>
                <a:sym typeface="Times New Roman"/>
              </a:rPr>
              <a:t>Date: date of the publication</a:t>
            </a:r>
            <a:endParaRPr sz="1200">
              <a:solidFill>
                <a:srgbClr val="000000"/>
              </a:solidFill>
              <a:latin typeface="Times New Roman"/>
              <a:ea typeface="Times New Roman"/>
              <a:cs typeface="Times New Roman"/>
              <a:sym typeface="Times New Roman"/>
            </a:endParaRPr>
          </a:p>
          <a:p>
            <a:pPr indent="-304800" lvl="0" marL="914400" rtl="0" algn="l">
              <a:spcBef>
                <a:spcPts val="0"/>
              </a:spcBef>
              <a:spcAft>
                <a:spcPts val="0"/>
              </a:spcAft>
              <a:buClr>
                <a:srgbClr val="000000"/>
              </a:buClr>
              <a:buSzPts val="1200"/>
              <a:buFont typeface="Times New Roman"/>
              <a:buAutoNum type="alphaLcPeriod"/>
            </a:pPr>
            <a:r>
              <a:rPr lang="en" sz="1200">
                <a:solidFill>
                  <a:srgbClr val="000000"/>
                </a:solidFill>
                <a:latin typeface="Times New Roman"/>
                <a:ea typeface="Times New Roman"/>
                <a:cs typeface="Times New Roman"/>
                <a:sym typeface="Times New Roman"/>
              </a:rPr>
              <a:t>Name: name of the publication in a conference</a:t>
            </a:r>
            <a:endParaRPr sz="1200">
              <a:solidFill>
                <a:srgbClr val="000000"/>
              </a:solidFill>
              <a:latin typeface="Times New Roman"/>
              <a:ea typeface="Times New Roman"/>
              <a:cs typeface="Times New Roman"/>
              <a:sym typeface="Times New Roman"/>
            </a:endParaRPr>
          </a:p>
          <a:p>
            <a:pPr indent="-304800" lvl="0" marL="914400" rtl="0" algn="l">
              <a:spcBef>
                <a:spcPts val="0"/>
              </a:spcBef>
              <a:spcAft>
                <a:spcPts val="0"/>
              </a:spcAft>
              <a:buClr>
                <a:srgbClr val="000000"/>
              </a:buClr>
              <a:buSzPts val="1200"/>
              <a:buFont typeface="Times New Roman"/>
              <a:buAutoNum type="alphaLcPeriod"/>
            </a:pPr>
            <a:r>
              <a:rPr lang="en" sz="1200">
                <a:solidFill>
                  <a:srgbClr val="000000"/>
                </a:solidFill>
                <a:latin typeface="Times New Roman"/>
                <a:ea typeface="Times New Roman"/>
                <a:cs typeface="Times New Roman"/>
                <a:sym typeface="Times New Roman"/>
              </a:rPr>
              <a:t>Page: number of pages</a:t>
            </a:r>
            <a:endParaRPr sz="12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rPr b="1" lang="en" sz="1200">
                <a:solidFill>
                  <a:srgbClr val="000000"/>
                </a:solidFill>
                <a:latin typeface="Times New Roman"/>
                <a:ea typeface="Times New Roman"/>
                <a:cs typeface="Times New Roman"/>
                <a:sym typeface="Times New Roman"/>
              </a:rPr>
              <a:t>Can be:</a:t>
            </a:r>
            <a:endParaRPr b="1" sz="12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rPr b="1" lang="en" sz="1200">
                <a:solidFill>
                  <a:srgbClr val="000000"/>
                </a:solidFill>
                <a:latin typeface="Times New Roman"/>
                <a:ea typeface="Times New Roman"/>
                <a:cs typeface="Times New Roman"/>
                <a:sym typeface="Times New Roman"/>
              </a:rPr>
              <a:t>Conference: </a:t>
            </a:r>
            <a:endParaRPr sz="1200">
              <a:solidFill>
                <a:srgbClr val="000000"/>
              </a:solidFill>
              <a:latin typeface="Times New Roman"/>
              <a:ea typeface="Times New Roman"/>
              <a:cs typeface="Times New Roman"/>
              <a:sym typeface="Times New Roman"/>
            </a:endParaRPr>
          </a:p>
          <a:p>
            <a:pPr indent="-304800" lvl="0" marL="457200" rtl="0" algn="l">
              <a:spcBef>
                <a:spcPts val="1600"/>
              </a:spcBef>
              <a:spcAft>
                <a:spcPts val="0"/>
              </a:spcAft>
              <a:buClr>
                <a:srgbClr val="000000"/>
              </a:buClr>
              <a:buSzPts val="1200"/>
              <a:buFont typeface="Times New Roman"/>
              <a:buAutoNum type="alphaLcPeriod"/>
            </a:pPr>
            <a:r>
              <a:rPr lang="en" sz="1200">
                <a:solidFill>
                  <a:srgbClr val="000000"/>
                </a:solidFill>
                <a:latin typeface="Times New Roman"/>
                <a:ea typeface="Times New Roman"/>
                <a:cs typeface="Times New Roman"/>
                <a:sym typeface="Times New Roman"/>
              </a:rPr>
              <a:t>Conference Name: Name of conference where publication is done</a:t>
            </a:r>
            <a:endParaRPr sz="1200">
              <a:solidFill>
                <a:srgbClr val="000000"/>
              </a:solidFill>
              <a:latin typeface="Times New Roman"/>
              <a:ea typeface="Times New Roman"/>
              <a:cs typeface="Times New Roman"/>
              <a:sym typeface="Times New Roman"/>
            </a:endParaRPr>
          </a:p>
          <a:p>
            <a:pPr indent="-304800" lvl="0" marL="457200" rtl="0" algn="l">
              <a:spcBef>
                <a:spcPts val="0"/>
              </a:spcBef>
              <a:spcAft>
                <a:spcPts val="0"/>
              </a:spcAft>
              <a:buClr>
                <a:srgbClr val="000000"/>
              </a:buClr>
              <a:buSzPts val="1200"/>
              <a:buAutoNum type="alphaLcPeriod"/>
            </a:pPr>
            <a:r>
              <a:rPr lang="en" sz="1200">
                <a:solidFill>
                  <a:srgbClr val="000000"/>
                </a:solidFill>
                <a:latin typeface="Times New Roman"/>
                <a:ea typeface="Times New Roman"/>
                <a:cs typeface="Times New Roman"/>
                <a:sym typeface="Times New Roman"/>
              </a:rPr>
              <a:t>CID: unique id assigned to of the publication in a conference</a:t>
            </a:r>
            <a:r>
              <a:rPr b="1" lang="en" sz="1200">
                <a:solidFill>
                  <a:srgbClr val="000000"/>
                </a:solidFill>
                <a:latin typeface="Times New Roman"/>
                <a:ea typeface="Times New Roman"/>
                <a:cs typeface="Times New Roman"/>
                <a:sym typeface="Times New Roman"/>
              </a:rPr>
              <a:t>(primary key)</a:t>
            </a:r>
            <a:endParaRPr b="1" sz="12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rPr b="1" lang="en" sz="1200">
                <a:solidFill>
                  <a:srgbClr val="000000"/>
                </a:solidFill>
                <a:latin typeface="Times New Roman"/>
                <a:ea typeface="Times New Roman"/>
                <a:cs typeface="Times New Roman"/>
                <a:sym typeface="Times New Roman"/>
              </a:rPr>
              <a:t>Journal:</a:t>
            </a:r>
            <a:endParaRPr sz="1200">
              <a:solidFill>
                <a:srgbClr val="000000"/>
              </a:solidFill>
              <a:latin typeface="Times New Roman"/>
              <a:ea typeface="Times New Roman"/>
              <a:cs typeface="Times New Roman"/>
              <a:sym typeface="Times New Roman"/>
            </a:endParaRPr>
          </a:p>
          <a:p>
            <a:pPr indent="-304800" lvl="0" marL="457200" rtl="0" algn="l">
              <a:spcBef>
                <a:spcPts val="1600"/>
              </a:spcBef>
              <a:spcAft>
                <a:spcPts val="0"/>
              </a:spcAft>
              <a:buClr>
                <a:srgbClr val="000000"/>
              </a:buClr>
              <a:buSzPts val="1200"/>
              <a:buAutoNum type="alphaLcPeriod"/>
            </a:pPr>
            <a:r>
              <a:rPr lang="en" sz="1200">
                <a:solidFill>
                  <a:srgbClr val="000000"/>
                </a:solidFill>
                <a:latin typeface="Times New Roman"/>
                <a:ea typeface="Times New Roman"/>
                <a:cs typeface="Times New Roman"/>
                <a:sym typeface="Times New Roman"/>
              </a:rPr>
              <a:t>JID: unique id assigned to of the publication in a  journal</a:t>
            </a:r>
            <a:r>
              <a:rPr b="1" lang="en" sz="1200">
                <a:solidFill>
                  <a:srgbClr val="000000"/>
                </a:solidFill>
                <a:latin typeface="Times New Roman"/>
                <a:ea typeface="Times New Roman"/>
                <a:cs typeface="Times New Roman"/>
                <a:sym typeface="Times New Roman"/>
              </a:rPr>
              <a:t>(primary key)</a:t>
            </a:r>
            <a:endParaRPr b="1" sz="1200">
              <a:solidFill>
                <a:srgbClr val="000000"/>
              </a:solidFill>
              <a:latin typeface="Times New Roman"/>
              <a:ea typeface="Times New Roman"/>
              <a:cs typeface="Times New Roman"/>
              <a:sym typeface="Times New Roman"/>
            </a:endParaRPr>
          </a:p>
          <a:p>
            <a:pPr indent="-304800" lvl="0" marL="457200" rtl="0" algn="l">
              <a:spcBef>
                <a:spcPts val="0"/>
              </a:spcBef>
              <a:spcAft>
                <a:spcPts val="0"/>
              </a:spcAft>
              <a:buClr>
                <a:srgbClr val="000000"/>
              </a:buClr>
              <a:buSzPts val="1200"/>
              <a:buFont typeface="Times New Roman"/>
              <a:buAutoNum type="alphaLcPeriod"/>
            </a:pPr>
            <a:r>
              <a:rPr lang="en" sz="1200">
                <a:solidFill>
                  <a:srgbClr val="000000"/>
                </a:solidFill>
                <a:latin typeface="Times New Roman"/>
                <a:ea typeface="Times New Roman"/>
                <a:cs typeface="Times New Roman"/>
                <a:sym typeface="Times New Roman"/>
              </a:rPr>
              <a:t>Journal Name: Name of journal where publication is done</a:t>
            </a:r>
            <a:endParaRPr b="1" sz="12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t/>
            </a:r>
            <a:endParaRPr b="1" sz="1200">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t/>
            </a: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9"/>
          <p:cNvSpPr txBox="1"/>
          <p:nvPr>
            <p:ph type="title"/>
          </p:nvPr>
        </p:nvSpPr>
        <p:spPr>
          <a:xfrm>
            <a:off x="778975" y="3433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Relations</a:t>
            </a:r>
            <a:endParaRPr/>
          </a:p>
        </p:txBody>
      </p:sp>
      <p:sp>
        <p:nvSpPr>
          <p:cNvPr id="219" name="Google Shape;219;p19"/>
          <p:cNvSpPr txBox="1"/>
          <p:nvPr>
            <p:ph idx="1" type="body"/>
          </p:nvPr>
        </p:nvSpPr>
        <p:spPr>
          <a:xfrm>
            <a:off x="311700" y="1152475"/>
            <a:ext cx="8520600" cy="3796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000000"/>
              </a:buClr>
              <a:buSzPts val="1200"/>
              <a:buAutoNum type="arabicPeriod"/>
            </a:pPr>
            <a:r>
              <a:rPr b="1" lang="en" sz="1200">
                <a:solidFill>
                  <a:srgbClr val="000000"/>
                </a:solidFill>
                <a:latin typeface="Times New Roman"/>
                <a:ea typeface="Times New Roman"/>
                <a:cs typeface="Times New Roman"/>
                <a:sym typeface="Times New Roman"/>
              </a:rPr>
              <a:t>Author </a:t>
            </a:r>
            <a:r>
              <a:rPr b="1" lang="en" sz="1200">
                <a:solidFill>
                  <a:srgbClr val="000000"/>
                </a:solidFill>
                <a:latin typeface="Times New Roman"/>
                <a:ea typeface="Times New Roman"/>
                <a:cs typeface="Times New Roman"/>
                <a:sym typeface="Times New Roman"/>
              </a:rPr>
              <a:t>:</a:t>
            </a:r>
            <a:r>
              <a:rPr lang="en" sz="1200">
                <a:solidFill>
                  <a:srgbClr val="000000"/>
                </a:solidFill>
                <a:latin typeface="Times New Roman"/>
                <a:ea typeface="Times New Roman"/>
                <a:cs typeface="Times New Roman"/>
                <a:sym typeface="Times New Roman"/>
              </a:rPr>
              <a:t> </a:t>
            </a:r>
            <a:r>
              <a:rPr lang="en" sz="1200">
                <a:solidFill>
                  <a:srgbClr val="000000"/>
                </a:solidFill>
                <a:latin typeface="Times New Roman"/>
                <a:ea typeface="Times New Roman"/>
                <a:cs typeface="Times New Roman"/>
                <a:sym typeface="Times New Roman"/>
              </a:rPr>
              <a:t>faculty member</a:t>
            </a:r>
            <a:r>
              <a:rPr lang="en" sz="1200">
                <a:solidFill>
                  <a:srgbClr val="000000"/>
                </a:solidFill>
                <a:latin typeface="Times New Roman"/>
                <a:ea typeface="Times New Roman"/>
                <a:cs typeface="Times New Roman"/>
                <a:sym typeface="Times New Roman"/>
              </a:rPr>
              <a:t> publishes a Publication. </a:t>
            </a:r>
            <a:endParaRPr sz="1200">
              <a:solidFill>
                <a:srgbClr val="000000"/>
              </a:solidFill>
              <a:latin typeface="Times New Roman"/>
              <a:ea typeface="Times New Roman"/>
              <a:cs typeface="Times New Roman"/>
              <a:sym typeface="Times New Roman"/>
            </a:endParaRPr>
          </a:p>
          <a:p>
            <a:pPr indent="0" lvl="0" marL="914400" rtl="0" algn="l">
              <a:spcBef>
                <a:spcPts val="1600"/>
              </a:spcBef>
              <a:spcAft>
                <a:spcPts val="0"/>
              </a:spcAft>
              <a:buNone/>
            </a:pPr>
            <a:r>
              <a:rPr b="1" lang="en" sz="1200">
                <a:solidFill>
                  <a:srgbClr val="000000"/>
                </a:solidFill>
                <a:latin typeface="Times New Roman"/>
                <a:ea typeface="Times New Roman"/>
                <a:cs typeface="Times New Roman"/>
                <a:sym typeface="Times New Roman"/>
              </a:rPr>
              <a:t>Cardinality</a:t>
            </a:r>
            <a:r>
              <a:rPr b="1" lang="en" sz="1200">
                <a:solidFill>
                  <a:srgbClr val="000000"/>
                </a:solidFill>
                <a:latin typeface="Times New Roman"/>
                <a:ea typeface="Times New Roman"/>
                <a:cs typeface="Times New Roman"/>
                <a:sym typeface="Times New Roman"/>
              </a:rPr>
              <a:t>: </a:t>
            </a:r>
            <a:r>
              <a:rPr b="1" lang="en" sz="1200">
                <a:solidFill>
                  <a:srgbClr val="000000"/>
                </a:solidFill>
                <a:latin typeface="Times New Roman"/>
                <a:ea typeface="Times New Roman"/>
                <a:cs typeface="Times New Roman"/>
                <a:sym typeface="Times New Roman"/>
              </a:rPr>
              <a:t>Many to many relation </a:t>
            </a:r>
            <a:r>
              <a:rPr lang="en" sz="1200">
                <a:solidFill>
                  <a:srgbClr val="000000"/>
                </a:solidFill>
                <a:latin typeface="Times New Roman"/>
                <a:ea typeface="Times New Roman"/>
                <a:cs typeface="Times New Roman"/>
                <a:sym typeface="Times New Roman"/>
              </a:rPr>
              <a:t>(</a:t>
            </a:r>
            <a:r>
              <a:rPr lang="en" sz="1200">
                <a:solidFill>
                  <a:srgbClr val="000000"/>
                </a:solidFill>
                <a:latin typeface="Times New Roman"/>
                <a:ea typeface="Times New Roman"/>
                <a:cs typeface="Times New Roman"/>
                <a:sym typeface="Times New Roman"/>
              </a:rPr>
              <a:t>a faculty member can publish any number of publications and a publication can be published by any number of faculty members).</a:t>
            </a:r>
            <a:endParaRPr b="1" sz="1200">
              <a:solidFill>
                <a:srgbClr val="000000"/>
              </a:solidFill>
              <a:latin typeface="Times New Roman"/>
              <a:ea typeface="Times New Roman"/>
              <a:cs typeface="Times New Roman"/>
              <a:sym typeface="Times New Roman"/>
            </a:endParaRPr>
          </a:p>
          <a:p>
            <a:pPr indent="-304800" lvl="0" marL="457200" rtl="0" algn="l">
              <a:spcBef>
                <a:spcPts val="1600"/>
              </a:spcBef>
              <a:spcAft>
                <a:spcPts val="0"/>
              </a:spcAft>
              <a:buClr>
                <a:srgbClr val="000000"/>
              </a:buClr>
              <a:buSzPts val="1200"/>
              <a:buAutoNum type="arabicPeriod"/>
            </a:pPr>
            <a:r>
              <a:rPr b="1" lang="en" sz="1200">
                <a:solidFill>
                  <a:srgbClr val="000000"/>
                </a:solidFill>
                <a:latin typeface="Times New Roman"/>
                <a:ea typeface="Times New Roman"/>
                <a:cs typeface="Times New Roman"/>
                <a:sym typeface="Times New Roman"/>
              </a:rPr>
              <a:t>Takes: </a:t>
            </a:r>
            <a:r>
              <a:rPr lang="en" sz="1200">
                <a:solidFill>
                  <a:srgbClr val="000000"/>
                </a:solidFill>
                <a:latin typeface="Times New Roman"/>
                <a:ea typeface="Times New Roman"/>
                <a:cs typeface="Times New Roman"/>
                <a:sym typeface="Times New Roman"/>
              </a:rPr>
              <a:t>faculty member</a:t>
            </a:r>
            <a:r>
              <a:rPr lang="en" sz="1200">
                <a:solidFill>
                  <a:srgbClr val="000000"/>
                </a:solidFill>
                <a:latin typeface="Times New Roman"/>
                <a:ea typeface="Times New Roman"/>
                <a:cs typeface="Times New Roman"/>
                <a:sym typeface="Times New Roman"/>
              </a:rPr>
              <a:t>s takes a project. </a:t>
            </a:r>
            <a:endParaRPr sz="1200">
              <a:solidFill>
                <a:srgbClr val="000000"/>
              </a:solidFill>
              <a:latin typeface="Times New Roman"/>
              <a:ea typeface="Times New Roman"/>
              <a:cs typeface="Times New Roman"/>
              <a:sym typeface="Times New Roman"/>
            </a:endParaRPr>
          </a:p>
          <a:p>
            <a:pPr indent="457200" lvl="0" marL="457200" rtl="0" algn="l">
              <a:spcBef>
                <a:spcPts val="1600"/>
              </a:spcBef>
              <a:spcAft>
                <a:spcPts val="1600"/>
              </a:spcAft>
              <a:buNone/>
            </a:pPr>
            <a:r>
              <a:rPr b="1" lang="en" sz="1200">
                <a:solidFill>
                  <a:srgbClr val="000000"/>
                </a:solidFill>
                <a:latin typeface="Times New Roman"/>
                <a:ea typeface="Times New Roman"/>
                <a:cs typeface="Times New Roman"/>
                <a:sym typeface="Times New Roman"/>
              </a:rPr>
              <a:t>Cardinality: Many to many relation (</a:t>
            </a:r>
            <a:r>
              <a:rPr lang="en" sz="1200">
                <a:solidFill>
                  <a:srgbClr val="000000"/>
                </a:solidFill>
                <a:latin typeface="Times New Roman"/>
                <a:ea typeface="Times New Roman"/>
                <a:cs typeface="Times New Roman"/>
                <a:sym typeface="Times New Roman"/>
              </a:rPr>
              <a:t>Each project </a:t>
            </a:r>
            <a:r>
              <a:rPr lang="en" sz="1200">
                <a:solidFill>
                  <a:srgbClr val="000000"/>
                </a:solidFill>
                <a:latin typeface="Times New Roman"/>
                <a:ea typeface="Times New Roman"/>
                <a:cs typeface="Times New Roman"/>
                <a:sym typeface="Times New Roman"/>
              </a:rPr>
              <a:t>can be taken by any number of faculty members</a:t>
            </a:r>
            <a:r>
              <a:rPr lang="en" sz="1200">
                <a:solidFill>
                  <a:srgbClr val="000000"/>
                </a:solidFill>
                <a:latin typeface="Times New Roman"/>
                <a:ea typeface="Times New Roman"/>
                <a:cs typeface="Times New Roman"/>
                <a:sym typeface="Times New Roman"/>
              </a:rPr>
              <a:t> and </a:t>
            </a:r>
            <a:r>
              <a:rPr lang="en" sz="1200">
                <a:solidFill>
                  <a:srgbClr val="000000"/>
                </a:solidFill>
                <a:latin typeface="Times New Roman"/>
                <a:ea typeface="Times New Roman"/>
                <a:cs typeface="Times New Roman"/>
                <a:sym typeface="Times New Roman"/>
              </a:rPr>
              <a:t>a faculty member can take any number of projects.</a:t>
            </a: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0"/>
          <p:cNvSpPr txBox="1"/>
          <p:nvPr>
            <p:ph type="title"/>
          </p:nvPr>
        </p:nvSpPr>
        <p:spPr>
          <a:xfrm>
            <a:off x="819150" y="147515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7200"/>
              <a:t>SQL Codes</a:t>
            </a:r>
            <a:endParaRPr sz="7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1"/>
          <p:cNvSpPr txBox="1"/>
          <p:nvPr>
            <p:ph type="title"/>
          </p:nvPr>
        </p:nvSpPr>
        <p:spPr>
          <a:xfrm>
            <a:off x="758875" y="4638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SQL CODE-1 </a:t>
            </a:r>
            <a:endParaRPr/>
          </a:p>
        </p:txBody>
      </p:sp>
      <p:sp>
        <p:nvSpPr>
          <p:cNvPr id="230" name="Google Shape;230;p21"/>
          <p:cNvSpPr txBox="1"/>
          <p:nvPr>
            <p:ph idx="1" type="body"/>
          </p:nvPr>
        </p:nvSpPr>
        <p:spPr>
          <a:xfrm>
            <a:off x="691900" y="1200450"/>
            <a:ext cx="7505700" cy="2448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CREATE TABLE faculty(</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    fid int,</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    fname varchar(40),</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    dept varchar(40),</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    doj date,</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    designation varchar(20),</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    PRIMARY KEY (fid)</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insert into faculty values(1, "Samrat Mondal", "CSE", "2015-08-01", “Asst. Professor");</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insert into faculty values(2, "Jimson Mathew", "CSE", "2014-07-07", "HOD”);</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insert into faculty values(6, "Ahmad Ali", "EE", "2014-08-07", "HOD”);</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insert into faculty values(7,</a:t>
            </a:r>
            <a:r>
              <a:rPr b="1" lang="en" sz="1200">
                <a:solidFill>
                  <a:srgbClr val="000000"/>
                </a:solidFill>
                <a:latin typeface="Times New Roman"/>
                <a:ea typeface="Times New Roman"/>
                <a:cs typeface="Times New Roman"/>
                <a:sym typeface="Times New Roman"/>
              </a:rPr>
              <a:t> </a:t>
            </a:r>
            <a:r>
              <a:rPr lang="en" sz="1200">
                <a:solidFill>
                  <a:srgbClr val="000000"/>
                </a:solidFill>
                <a:latin typeface="Times New Roman"/>
                <a:ea typeface="Times New Roman"/>
                <a:cs typeface="Times New Roman"/>
                <a:sym typeface="Times New Roman"/>
              </a:rPr>
              <a:t>"Dr Mohad", "ME", "2017-08-07", "HOD”);</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insert into faculty values(3, "Sourav Dandapat", "CSE", "2016-03-02", "Professor");</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insert into faculty values(4, "AK Verma", "MA", "2017-08-11", "HOD");</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insert into faculty values(5, "Rishi Raj", "ME", "2016-08-01", "Professor");</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