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" name="Google Shape;33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1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1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" name="Google Shape;40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" name="Google Shape;46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" name="Google Shape;53;p4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6b993fb7c_0_0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6b993fb7c_0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09600" y="1905000"/>
            <a:ext cx="792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1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/>
        </p:nvSpPr>
        <p:spPr>
          <a:xfrm>
            <a:off x="609600" y="2438400"/>
            <a:ext cx="7924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609600" y="4419600"/>
            <a:ext cx="792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685800" y="4876800"/>
            <a:ext cx="8077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>
            <a:off x="457200" y="5846763"/>
            <a:ext cx="8524875" cy="850900"/>
            <a:chOff x="457200" y="5846763"/>
            <a:chExt cx="8524875" cy="850900"/>
          </a:xfrm>
        </p:grpSpPr>
        <p:pic>
          <p:nvPicPr>
            <p:cNvPr descr="UNCC_Logo_whiteTPBG" id="15" name="Google Shape;15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010400" y="5846763"/>
              <a:ext cx="1971675" cy="8509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" name="Google Shape;16;p2"/>
            <p:cNvCxnSpPr/>
            <p:nvPr/>
          </p:nvCxnSpPr>
          <p:spPr>
            <a:xfrm>
              <a:off x="457200" y="6628000"/>
              <a:ext cx="6400800" cy="1434"/>
            </a:xfrm>
            <a:prstGeom prst="straightConnector1">
              <a:avLst/>
            </a:prstGeom>
            <a:noFill/>
            <a:ln cap="flat" cmpd="sng" w="317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609600" y="1905000"/>
            <a:ext cx="4267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1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/>
        </p:nvSpPr>
        <p:spPr>
          <a:xfrm>
            <a:off x="609600" y="3124200"/>
            <a:ext cx="3886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3"/>
          <p:cNvGrpSpPr/>
          <p:nvPr/>
        </p:nvGrpSpPr>
        <p:grpSpPr>
          <a:xfrm>
            <a:off x="457200" y="5846763"/>
            <a:ext cx="8524875" cy="850900"/>
            <a:chOff x="457200" y="5846763"/>
            <a:chExt cx="8524875" cy="850900"/>
          </a:xfrm>
        </p:grpSpPr>
        <p:pic>
          <p:nvPicPr>
            <p:cNvPr descr="UNCC_Logo_whiteTPBG" id="22" name="Google Shape;22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010400" y="5846763"/>
              <a:ext cx="1971675" cy="8509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" name="Google Shape;23;p3"/>
            <p:cNvCxnSpPr/>
            <p:nvPr/>
          </p:nvCxnSpPr>
          <p:spPr>
            <a:xfrm>
              <a:off x="457200" y="6628000"/>
              <a:ext cx="6400800" cy="1434"/>
            </a:xfrm>
            <a:prstGeom prst="straightConnector1">
              <a:avLst/>
            </a:prstGeom>
            <a:noFill/>
            <a:ln cap="flat" cmpd="sng" w="317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600200"/>
            <a:ext cx="4800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Char char="–"/>
              <a:defRPr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228600" lvl="4" marL="22860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5562600" y="1600200"/>
            <a:ext cx="3124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i="1"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228600" lvl="4" marL="22860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8" name="Google Shape;28;p4"/>
          <p:cNvGrpSpPr/>
          <p:nvPr/>
        </p:nvGrpSpPr>
        <p:grpSpPr>
          <a:xfrm>
            <a:off x="457200" y="5846763"/>
            <a:ext cx="8524875" cy="850900"/>
            <a:chOff x="457200" y="5846763"/>
            <a:chExt cx="8524875" cy="850900"/>
          </a:xfrm>
        </p:grpSpPr>
        <p:pic>
          <p:nvPicPr>
            <p:cNvPr descr="UNCC_Logo_whiteTPBG" id="29" name="Google Shape;29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010400" y="5846763"/>
              <a:ext cx="1971675" cy="8509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" name="Google Shape;30;p4"/>
            <p:cNvCxnSpPr/>
            <p:nvPr/>
          </p:nvCxnSpPr>
          <p:spPr>
            <a:xfrm>
              <a:off x="457200" y="6628000"/>
              <a:ext cx="6400800" cy="1434"/>
            </a:xfrm>
            <a:prstGeom prst="straightConnector1">
              <a:avLst/>
            </a:prstGeom>
            <a:noFill/>
            <a:ln cap="flat" cmpd="sng" w="317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04800" y="274638"/>
            <a:ext cx="86106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0" y="5486400"/>
            <a:ext cx="9144000" cy="1096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mageTEMPLATE01.jpg" id="35" name="Google Shape;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0" y="0"/>
            <a:ext cx="91290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/>
        </p:nvSpPr>
        <p:spPr>
          <a:xfrm>
            <a:off x="0" y="685800"/>
            <a:ext cx="9144000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Facial Keypoint Recognition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 txBox="1"/>
          <p:nvPr/>
        </p:nvSpPr>
        <p:spPr>
          <a:xfrm>
            <a:off x="0" y="4665147"/>
            <a:ext cx="9144000" cy="20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Thursday, </a:t>
            </a:r>
            <a:r>
              <a:rPr lang="en-US" sz="2400">
                <a:solidFill>
                  <a:schemeClr val="lt1"/>
                </a:solidFill>
              </a:rPr>
              <a:t>April 24</a:t>
            </a: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2019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Krithika Vellore Prabhakar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Dikshya Mohanty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Tasks performed</a:t>
            </a:r>
            <a:endParaRPr/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388300" y="1227550"/>
            <a:ext cx="8298600" cy="46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b="0" lang="en-US" sz="2400"/>
              <a:t>Create placeholders</a:t>
            </a:r>
            <a:endParaRPr sz="2400"/>
          </a:p>
          <a:p>
            <a:pPr indent="-457200" lvl="0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b="0" lang="en-US" sz="2400"/>
              <a:t>Initialize parameters</a:t>
            </a:r>
            <a:endParaRPr sz="2400"/>
          </a:p>
          <a:p>
            <a:pPr indent="-457200" lvl="0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b="0" lang="en-US" sz="2400"/>
              <a:t>Forward propagate</a:t>
            </a:r>
            <a:endParaRPr sz="2400"/>
          </a:p>
          <a:p>
            <a:pPr indent="-457200" lvl="0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b="0" lang="en-US" sz="2400"/>
              <a:t>Compute the cost</a:t>
            </a:r>
            <a:endParaRPr sz="2400"/>
          </a:p>
          <a:p>
            <a:pPr indent="-457200" lvl="0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b="0" lang="en-US" sz="2400"/>
              <a:t>Create an optimizer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2400"/>
          </a:p>
          <a:p>
            <a:pPr indent="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sz="2400" u="sng"/>
              <a:t>Cost function</a:t>
            </a:r>
            <a:r>
              <a:rPr lang="en-US" sz="2400"/>
              <a:t>: </a:t>
            </a:r>
            <a:r>
              <a:rPr b="0" lang="en-US" sz="2400"/>
              <a:t>We have implemented the compute cost function using simple squared error. Assumption : Every observation is independent of each other.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sz="2400" u="sng"/>
              <a:t>Optimizer</a:t>
            </a:r>
            <a:r>
              <a:rPr lang="en-US" sz="2400"/>
              <a:t>: </a:t>
            </a:r>
            <a:r>
              <a:rPr b="0" lang="en-US" sz="2400"/>
              <a:t>Adam optimizer for faster convergence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Hyperparameter tuning</a:t>
            </a:r>
            <a:endParaRPr/>
          </a:p>
        </p:txBody>
      </p:sp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212943" y="1427967"/>
            <a:ext cx="8699326" cy="45532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6858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b="0" lang="en-US"/>
              <a:t>After training &amp; optimizing, we tested its performance on the validation set.</a:t>
            </a:r>
            <a:endParaRPr/>
          </a:p>
          <a:p>
            <a:pPr indent="-457200" lvl="0" marL="6858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b="0" lang="en-US"/>
              <a:t>Tried and tested with different values of the learning_rate, minibatch_size and observe the loss in each of the case. </a:t>
            </a:r>
            <a:endParaRPr b="0"/>
          </a:p>
          <a:p>
            <a:pPr indent="-457200" lvl="0" marL="6858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b="0" lang="en-US"/>
              <a:t>Finally choose the model which performed best on the validation set and tested it on the test set.</a:t>
            </a:r>
            <a:endParaRPr b="0"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ctrTitle"/>
          </p:nvPr>
        </p:nvSpPr>
        <p:spPr>
          <a:xfrm>
            <a:off x="152400" y="228601"/>
            <a:ext cx="8991600" cy="8799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3600"/>
              <a:t>RESULTS:</a:t>
            </a:r>
            <a:endParaRPr sz="3600"/>
          </a:p>
        </p:txBody>
      </p:sp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651353" y="1014609"/>
            <a:ext cx="7421672" cy="10271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First session to train the model (Baseline)</a:t>
            </a:r>
            <a:endParaRPr/>
          </a:p>
        </p:txBody>
      </p:sp>
      <p:pic>
        <p:nvPicPr>
          <p:cNvPr descr="https://lh4.googleusercontent.com/3mPMznn1Q7T1x40xreDKzxlmYVixixAPNXz_fW7hjOPqnO0Wmb0NsvPxjTpq1X35cQ8fraonohFiMpIAtDDp_Blx5uI9LTlP_zZYyg9A_9Mu3lYfh6EZ77Rs8deaOSt7mD7GXFcd" id="110" name="Google Shape;11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4061" y="2118984"/>
            <a:ext cx="5073040" cy="3973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Results of hyperparameter tuning</a:t>
            </a:r>
            <a:endParaRPr/>
          </a:p>
        </p:txBody>
      </p:sp>
      <p:sp>
        <p:nvSpPr>
          <p:cNvPr id="116" name="Google Shape;116;p17"/>
          <p:cNvSpPr txBox="1"/>
          <p:nvPr>
            <p:ph idx="1" type="subTitle"/>
          </p:nvPr>
        </p:nvSpPr>
        <p:spPr>
          <a:xfrm flipH="1" rot="10800000">
            <a:off x="759913" y="4290164"/>
            <a:ext cx="4267200" cy="758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https://lh4.googleusercontent.com/bSS4mOnbiMslxG22hXrAR81ASXBPDHaFzBJrhd57aYhh0vo91laJn45HM0uafW0bMbpX0jI0zh823TjKLIEvktwP0-5LXC8JOArBmaRBtBPzmHkC4S6bIMS85YfjOuE0t2WD0xmb" id="117" name="Google Shape;11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992" y="1818913"/>
            <a:ext cx="4303690" cy="39179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ee8tqUDFG0oAiaiBScOCzggE69EiQkkVMM2efSBSDly4wsZaPsNa-Dj55ob5uyO6k1g0inJrUdPBQI8rGYR17c_nZC5nWe93PJGC9tzPloe1mx76dbYTvuXtaDp_erL2kWS0BCqS" id="118" name="Google Shape;11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7365" y="1756283"/>
            <a:ext cx="4121064" cy="390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ctrTitle"/>
          </p:nvPr>
        </p:nvSpPr>
        <p:spPr>
          <a:xfrm>
            <a:off x="152400" y="165971"/>
            <a:ext cx="8991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Results of hyperparameter tuning</a:t>
            </a:r>
            <a:br>
              <a:rPr lang="en-US"/>
            </a:br>
            <a:endParaRPr/>
          </a:p>
        </p:txBody>
      </p:sp>
      <p:sp>
        <p:nvSpPr>
          <p:cNvPr id="124" name="Google Shape;124;p18"/>
          <p:cNvSpPr txBox="1"/>
          <p:nvPr>
            <p:ph idx="1" type="subTitle"/>
          </p:nvPr>
        </p:nvSpPr>
        <p:spPr>
          <a:xfrm>
            <a:off x="331940" y="1027134"/>
            <a:ext cx="8812060" cy="908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Increasing batch size and reducing the minibatch size</a:t>
            </a:r>
            <a:endParaRPr/>
          </a:p>
        </p:txBody>
      </p:sp>
      <p:pic>
        <p:nvPicPr>
          <p:cNvPr descr="https://lh6.googleusercontent.com/aN37Ujc_NbHCZAfa6_2LEJrUz9VG3JUuFoPqfsQQTFWYQ0dWHhYQs51Ssw63amNddX3arCaXepgutZJNjIlChGUvt11fwRa9BwQ5nIvE0hI479Yko9YMdkqbP28ep6uTc8NnZbK_" id="125" name="Google Shape;12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940" y="2016691"/>
            <a:ext cx="4234798" cy="3923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8sfIREcFZ_Z2O6fpgGFujoa4Y4TO7l9oTkfNXsGXpUz960_5ZE5MxQI0rUk6Mlu1GDKzeQy3BC5rxeN_5cwyym9JJs56apfGsO9j2RFLSJ3UY25d3L76WvSCmcBIZAEsvc8ho6Yb" id="126" name="Google Shape;12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7970" y="1935271"/>
            <a:ext cx="4135394" cy="3929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Best Model</a:t>
            </a:r>
            <a:endParaRPr/>
          </a:p>
        </p:txBody>
      </p:sp>
      <p:sp>
        <p:nvSpPr>
          <p:cNvPr id="132" name="Google Shape;132;p19"/>
          <p:cNvSpPr txBox="1"/>
          <p:nvPr>
            <p:ph idx="1" type="subTitle"/>
          </p:nvPr>
        </p:nvSpPr>
        <p:spPr>
          <a:xfrm>
            <a:off x="609599" y="1615858"/>
            <a:ext cx="6304767" cy="7265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Validation cost = 7.546961</a:t>
            </a:r>
            <a:endParaRPr/>
          </a:p>
        </p:txBody>
      </p:sp>
      <p:pic>
        <p:nvPicPr>
          <p:cNvPr descr="https://lh5.googleusercontent.com/PjEmPVNn9w3xnTtQrr9THtkKHPA7BHYUc6o2FPTBa6-MN8nRKFlWt_mwXoQU4ULrVpNsDSDLuPHrmx30X8f1ACfkQwZd5dNK6kf0kjJQQYY8Ktt7kQzBqlIBhrK8JPwIInCcLh1g" id="133" name="Google Shape;13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3441" y="2420655"/>
            <a:ext cx="4848920" cy="3684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KAGGLE RESULTS</a:t>
            </a:r>
            <a:endParaRPr/>
          </a:p>
        </p:txBody>
      </p:sp>
      <p:sp>
        <p:nvSpPr>
          <p:cNvPr id="139" name="Google Shape;139;p20"/>
          <p:cNvSpPr txBox="1"/>
          <p:nvPr>
            <p:ph idx="1" type="subTitle"/>
          </p:nvPr>
        </p:nvSpPr>
        <p:spPr>
          <a:xfrm>
            <a:off x="609600" y="1559490"/>
            <a:ext cx="82527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Our best kaggle score public score is 3.98767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721" y="2714306"/>
            <a:ext cx="7835031" cy="2440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idx="4294967295"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1"/>
          <p:cNvSpPr txBox="1"/>
          <p:nvPr>
            <p:ph idx="4294967295" type="body"/>
          </p:nvPr>
        </p:nvSpPr>
        <p:spPr>
          <a:xfrm>
            <a:off x="37125" y="1495775"/>
            <a:ext cx="9106800" cy="4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1600"/>
              <a:t>[1] Facial Keypoint Detection Competition. Kaggle, 7 May 2013. Web. 31 Dec. 2016. </a:t>
            </a:r>
            <a:endParaRPr sz="1600"/>
          </a:p>
          <a:p>
            <a: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1600"/>
              <a:t>[2] Liang, Lin, et al. “Face alignment via component-based discriminative search.” Computer Vision–ECCV 2008. Springer Berlin Heidelberg, 2008. 72-85.</a:t>
            </a:r>
            <a:endParaRPr sz="1600"/>
          </a:p>
          <a:p>
            <a: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1600"/>
              <a:t>[3] Amberg, Brian, and Thomas Vetter. “Optimal landmark detection using shape models and branch and bound.” Computer Vision (ICCV), 2011 IEEE International Conference on. IEEE, 2011.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1600"/>
              <a:t>[4] Belhumeur, Peter N., et al. “Localizing parts of faces using a consensus of exemplars.” Pattern Analysis and Machine Intelligence, IEEE Transactions on 35.12 (2013): 2930-2940.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1600"/>
              <a:t>[5] M. Dantone, J. Gall, G. Fanelli, and L. J. V. Gool. Real-time facial feature detection using</a:t>
            </a:r>
            <a:endParaRPr sz="1600"/>
          </a:p>
          <a:p>
            <a: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1600"/>
              <a:t>conditional regression forests. In Proc. CVPR, 2012.</a:t>
            </a:r>
            <a:endParaRPr sz="1600"/>
          </a:p>
          <a:p>
            <a: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1600"/>
              <a:t>[6] D. Ciresan, U. Meier, and J. Schmidhuber. Multi-column deep neural networks for image</a:t>
            </a:r>
            <a:endParaRPr sz="1600"/>
          </a:p>
          <a:p>
            <a: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1600"/>
              <a:t>classification. In Proc. CVPR, 2012</a:t>
            </a:r>
            <a:endParaRPr sz="1600"/>
          </a:p>
          <a:p>
            <a: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1600"/>
              <a:t>[7] M. Valstar, B. Martinez, X. Binefa, and M. Pantic. Facial point detection using boosted regression and graph models. In Proc. CVPR, 2010.</a:t>
            </a:r>
            <a:endParaRPr sz="1600"/>
          </a:p>
          <a:p>
            <a: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1600"/>
              <a:t>[8] Sun, Yi, Xiaogang Wang, and Xiaoou Tang. “Deep convolutional network cascade for facial point detection.” Proceedings of the IEEE Conference on Computer Vision and Pattern Recognition. 2013.</a:t>
            </a:r>
            <a:endParaRPr sz="1600"/>
          </a:p>
          <a:p>
            <a: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br>
              <a:rPr lang="en-US" sz="1600"/>
            </a:b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idx="4294967295" type="title"/>
          </p:nvPr>
        </p:nvSpPr>
        <p:spPr>
          <a:xfrm>
            <a:off x="0" y="2286000"/>
            <a:ext cx="9144000" cy="1401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idx="4294967295"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43" name="Google Shape;43;p6"/>
          <p:cNvSpPr txBox="1"/>
          <p:nvPr/>
        </p:nvSpPr>
        <p:spPr>
          <a:xfrm>
            <a:off x="76200" y="1560325"/>
            <a:ext cx="8991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❖"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goal of this project is to apply </a:t>
            </a:r>
            <a:r>
              <a:rPr lang="en-US" sz="3000">
                <a:solidFill>
                  <a:srgbClr val="FFFFFF"/>
                </a:solidFill>
              </a:rPr>
              <a:t>CNN</a:t>
            </a: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models to label the key points on a grayscale photograph of a human face.  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❖"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Important why?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❖"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tracking faces in images and video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❖"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analysing facial expressions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❖"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detecting dysmorphic facial signs for medical diagnosis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❖"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biometrics / face recognition 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" y="685800"/>
            <a:ext cx="3935506" cy="3875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9916" y="685800"/>
            <a:ext cx="3967192" cy="387634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 txBox="1"/>
          <p:nvPr/>
        </p:nvSpPr>
        <p:spPr>
          <a:xfrm>
            <a:off x="26892" y="4743875"/>
            <a:ext cx="9090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Keypoints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left_eye_center, right_eye_center, left_eye_inner_corner, left_eye_outer_corner, right_eye_inner_corner, right_eye_outer_corner, left_eyebrow_inner_end, left_eyebrow_outer_end, right_eyebrow_inner_end, right_eyebrow_outer_end, nose_tip, mouth_left_corner, mouth_right_corner, mouth_center_top_lip, mouth_center_bottom_lip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/>
        </p:nvSpPr>
        <p:spPr>
          <a:xfrm>
            <a:off x="0" y="1602225"/>
            <a:ext cx="8994300" cy="4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input image is given in the last field of the data files, and consists of a list of pixels (ordered by row), as integers in (0,255). The images are 96x96 pixels. The data given are three parts: 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1) training.csv: This is the file of list of 7049 images, where each row contains the (x,y) coordinates for the 15 key points. The image data is in row-ordered list of pixels . 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2) test.csv: This is the file of list of 1783 test images. Each row contains image ID and image data as row-ordered list of pixels. 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3) SampleSubmission: This is the file of the list of 27124 key points to predict. Each row in the file contains a row ID, image ID, feature name, and location. 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8"/>
          <p:cNvSpPr txBox="1"/>
          <p:nvPr>
            <p:ph idx="4294967295"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/>
              <a:t>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Exploratory Data Analysis</a:t>
            </a:r>
            <a:endParaRPr/>
          </a:p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1949884" y="4849512"/>
            <a:ext cx="5559012" cy="20523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https://lh3.googleusercontent.com/1NkCTU688jFSJCSPJ1oeMzgpxsWaUVzXzV9B5YXLmRA8ISpDMYHgMWerR3P0TVE99xgwNQxFe4NuJiHrUhxFG7l2ln91iOd9sZlqgEjYbcZ6flzK8bnT8coH7wqNjQWruNlim8tC" id="63" name="Google Shape;6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0460" y="1544296"/>
            <a:ext cx="6283150" cy="4658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Exploratory Data Analysis</a:t>
            </a:r>
            <a:endParaRPr/>
          </a:p>
        </p:txBody>
      </p:sp>
      <p:sp>
        <p:nvSpPr>
          <p:cNvPr id="69" name="Google Shape;69;p10"/>
          <p:cNvSpPr txBox="1"/>
          <p:nvPr>
            <p:ph idx="1" type="subTitle"/>
          </p:nvPr>
        </p:nvSpPr>
        <p:spPr>
          <a:xfrm flipH="1">
            <a:off x="-3313135" y="4767197"/>
            <a:ext cx="1453019" cy="537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https://lh5.googleusercontent.com/P1qroAjJwFexRyJje-GEWDUkD5ijSt34rnObCiw4ddNlj0Y3AQ5FxVDGUnE_E8r1A0seXdyUmjxGcxuBGSt4gPpEVdEWmXXquiKJE23iiE5gI-mlvU1RejJOXR7qT17Vr8PfdLzd" id="70" name="Google Shape;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849" y="1873794"/>
            <a:ext cx="3731601" cy="37316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a5VuA9ezMThN7DyG7gtcf3pV-iXLStakapR-pZbBGJr9agVVbXs1E511jd7XQrh1XPc684B4nQxwa_0o2eYtyreFIm8s9hCIDWZq7BM1z3_OEGEJ0iq6OA3yqufZQKQadlPgyqYu" id="71" name="Google Shape;7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8378" y="1811164"/>
            <a:ext cx="3865021" cy="3794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Data preprocessing:</a:t>
            </a:r>
            <a:br>
              <a:rPr lang="en-US"/>
            </a:br>
            <a:endParaRPr/>
          </a:p>
        </p:txBody>
      </p:sp>
      <p:sp>
        <p:nvSpPr>
          <p:cNvPr id="77" name="Google Shape;77;p11"/>
          <p:cNvSpPr txBox="1"/>
          <p:nvPr>
            <p:ph idx="1" type="subTitle"/>
          </p:nvPr>
        </p:nvSpPr>
        <p:spPr>
          <a:xfrm>
            <a:off x="681315" y="1020962"/>
            <a:ext cx="48267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Imputing Missing values: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https://lh6.googleusercontent.com/E3AL5ji7VTCXAtrnM1Tg0VsiwPRhB1SbquziDJdS9RWExtIlGBCwHzJSTW9AZQKyXE1_Jl9ZcTk5hPce49LWbkAW6BXUubgGk8j226tiaHOFb6xbcS5xpWCbMCt2ZxM7MyB3gcAA" id="78" name="Google Shape;7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321" y="1905561"/>
            <a:ext cx="3742152" cy="37421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DPaU-oLVmb6WZNY17PRL4Kx8Z1YWYN3_lpZ4BwuzrEqwFZpzNL9VomQZSlZ2u-ntDl1yT2p2wKcJutvqm-rtV0k2pWdy-ilt8gyfbWeBVZSnHrH6hsQUW8O2tt9a-AJzceZgIIQ4" id="79" name="Google Shape;7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4776" y="1905561"/>
            <a:ext cx="3856972" cy="3699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MODELING</a:t>
            </a:r>
            <a:endParaRPr/>
          </a:p>
        </p:txBody>
      </p:sp>
      <p:sp>
        <p:nvSpPr>
          <p:cNvPr id="85" name="Google Shape;85;p12"/>
          <p:cNvSpPr txBox="1"/>
          <p:nvPr>
            <p:ph idx="1" type="subTitle"/>
          </p:nvPr>
        </p:nvSpPr>
        <p:spPr>
          <a:xfrm>
            <a:off x="75156" y="1371601"/>
            <a:ext cx="8887217" cy="431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b="0" lang="en-US" sz="2400"/>
              <a:t>Ensemble model using convolutions, max pooling, dropouts, and fully connected layers.</a:t>
            </a:r>
            <a:endParaRPr/>
          </a:p>
          <a:p>
            <a:pPr indent="-266700" lvl="0" marL="6858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Arial"/>
              <a:buNone/>
            </a:pPr>
            <a:r>
              <a:t/>
            </a:r>
            <a:endParaRPr b="0" sz="2400"/>
          </a:p>
          <a:p>
            <a:pPr indent="0" lvl="0" marL="2286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sz="2400"/>
              <a:t>CONV2D -&gt; RELU -&gt; MAXPOOL -&gt; CONV2D -&gt; RELU -&gt; MAXPOOL -&gt; CONV2D -&gt; RELU -&gt; MAXPOOL -&gt; CONV2D -&gt; RELU -&gt; MAXPOOL -&gt; CONV2D -&gt; RELU -&gt; MAXPOOL -&gt; FLATTEN -&gt; FULLY CONNECTED with DROPOUT REGULARIZATION -&gt; OUTPUT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10615" r="14729" t="0"/>
          <a:stretch/>
        </p:blipFill>
        <p:spPr>
          <a:xfrm>
            <a:off x="1272488" y="1900550"/>
            <a:ext cx="6599026" cy="30569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>
            <p:ph type="ctrTitle"/>
          </p:nvPr>
        </p:nvSpPr>
        <p:spPr>
          <a:xfrm>
            <a:off x="76200" y="266201"/>
            <a:ext cx="8991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MODELING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NCCharlotte_template01 (1)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